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900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0"/>
              </a:lnSpc>
            </a:pPr>
            <a:r>
              <a:rPr dirty="0" spc="-5"/>
              <a:t>Multivariate Linear</a:t>
            </a:r>
            <a:r>
              <a:rPr dirty="0" spc="-20"/>
              <a:t> </a:t>
            </a:r>
            <a:r>
              <a:rPr dirty="0" spc="-5"/>
              <a:t>Regression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90019"/>
                </a:solidFill>
                <a:latin typeface="Arial"/>
                <a:cs typeface="Arial"/>
              </a:defRPr>
            </a:lvl1pPr>
          </a:lstStyle>
          <a:p>
            <a:pPr marL="5461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9001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900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0"/>
              </a:lnSpc>
            </a:pPr>
            <a:r>
              <a:rPr dirty="0" spc="-5"/>
              <a:t>Multivariate Linear</a:t>
            </a:r>
            <a:r>
              <a:rPr dirty="0" spc="-20"/>
              <a:t> </a:t>
            </a:r>
            <a:r>
              <a:rPr dirty="0" spc="-5"/>
              <a:t>Regression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90019"/>
                </a:solidFill>
                <a:latin typeface="Arial"/>
                <a:cs typeface="Arial"/>
              </a:defRPr>
            </a:lvl1pPr>
          </a:lstStyle>
          <a:p>
            <a:pPr marL="5461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9001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900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0"/>
              </a:lnSpc>
            </a:pPr>
            <a:r>
              <a:rPr dirty="0" spc="-5"/>
              <a:t>Multivariate Linear</a:t>
            </a:r>
            <a:r>
              <a:rPr dirty="0" spc="-20"/>
              <a:t> </a:t>
            </a:r>
            <a:r>
              <a:rPr dirty="0" spc="-5"/>
              <a:t>Regression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90019"/>
                </a:solidFill>
                <a:latin typeface="Arial"/>
                <a:cs typeface="Arial"/>
              </a:defRPr>
            </a:lvl1pPr>
          </a:lstStyle>
          <a:p>
            <a:pPr marL="5461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9001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900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0"/>
              </a:lnSpc>
            </a:pPr>
            <a:r>
              <a:rPr dirty="0" spc="-5"/>
              <a:t>Multivariate Linear</a:t>
            </a:r>
            <a:r>
              <a:rPr dirty="0" spc="-20"/>
              <a:t> </a:t>
            </a:r>
            <a:r>
              <a:rPr dirty="0" spc="-5"/>
              <a:t>Regression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90019"/>
                </a:solidFill>
                <a:latin typeface="Arial"/>
                <a:cs typeface="Arial"/>
              </a:defRPr>
            </a:lvl1pPr>
          </a:lstStyle>
          <a:p>
            <a:pPr marL="5461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900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0"/>
              </a:lnSpc>
            </a:pPr>
            <a:r>
              <a:rPr dirty="0" spc="-5"/>
              <a:t>Multivariate Linear</a:t>
            </a:r>
            <a:r>
              <a:rPr dirty="0" spc="-20"/>
              <a:t> </a:t>
            </a:r>
            <a:r>
              <a:rPr dirty="0" spc="-5"/>
              <a:t>Regression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90019"/>
                </a:solidFill>
                <a:latin typeface="Arial"/>
                <a:cs typeface="Arial"/>
              </a:defRPr>
            </a:lvl1pPr>
          </a:lstStyle>
          <a:p>
            <a:pPr marL="5461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227431"/>
            <a:ext cx="4419498" cy="213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9001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687501"/>
            <a:ext cx="4302125" cy="1105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779447" y="3345160"/>
            <a:ext cx="1049655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900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0"/>
              </a:lnSpc>
            </a:pPr>
            <a:r>
              <a:rPr dirty="0" spc="-5"/>
              <a:t>Multivariate Linear</a:t>
            </a:r>
            <a:r>
              <a:rPr dirty="0" spc="-20"/>
              <a:t> </a:t>
            </a:r>
            <a:r>
              <a:rPr dirty="0" spc="-5"/>
              <a:t>Regression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22466" y="3345160"/>
            <a:ext cx="129159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48494" y="3345160"/>
            <a:ext cx="118491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90019"/>
                </a:solidFill>
                <a:latin typeface="Arial"/>
                <a:cs typeface="Arial"/>
              </a:defRPr>
            </a:lvl1pPr>
          </a:lstStyle>
          <a:p>
            <a:pPr marL="5461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" Target="slide8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3" Type="http://schemas.openxmlformats.org/officeDocument/2006/relationships/slide" Target="slide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1.xml"/><Relationship Id="rId3" Type="http://schemas.openxmlformats.org/officeDocument/2006/relationships/slide" Target="slide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2.xml"/><Relationship Id="rId3" Type="http://schemas.openxmlformats.org/officeDocument/2006/relationships/slide" Target="slide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3.xml"/><Relationship Id="rId3" Type="http://schemas.openxmlformats.org/officeDocument/2006/relationships/slide" Target="slide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Relationship Id="rId3" Type="http://schemas.openxmlformats.org/officeDocument/2006/relationships/slide" Target="slide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5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slide" Target="slide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7.xml"/><Relationship Id="rId3" Type="http://schemas.openxmlformats.org/officeDocument/2006/relationships/slide" Target="slide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8.xml"/><Relationship Id="rId3" Type="http://schemas.openxmlformats.org/officeDocument/2006/relationships/slide" Target="slide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9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0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" Target="slide1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1.xml"/><Relationship Id="rId3" Type="http://schemas.openxmlformats.org/officeDocument/2006/relationships/slide" Target="slide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2.xml"/><Relationship Id="rId3" Type="http://schemas.openxmlformats.org/officeDocument/2006/relationships/slide" Target="slide1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" Target="slide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4.xml"/><Relationship Id="rId3" Type="http://schemas.openxmlformats.org/officeDocument/2006/relationships/slide" Target="slide1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5.xml"/><Relationship Id="rId3" Type="http://schemas.openxmlformats.org/officeDocument/2006/relationships/slide" Target="slide1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6.xml"/><Relationship Id="rId3" Type="http://schemas.openxmlformats.org/officeDocument/2006/relationships/slide" Target="slide1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Relationship Id="rId3" Type="http://schemas.openxmlformats.org/officeDocument/2006/relationships/slide" Target="slide1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8.xml"/><Relationship Id="rId3" Type="http://schemas.openxmlformats.org/officeDocument/2006/relationships/slide" Target="slide1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9.xml"/><Relationship Id="rId3" Type="http://schemas.openxmlformats.org/officeDocument/2006/relationships/slide" Target="slide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slide" Target="slide8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0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slide" Target="slide1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1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" Target="slide1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2.xml"/><Relationship Id="rId3" Type="http://schemas.openxmlformats.org/officeDocument/2006/relationships/slide" Target="slide1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3.xml"/><Relationship Id="rId3" Type="http://schemas.openxmlformats.org/officeDocument/2006/relationships/slide" Target="slide1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4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slide" Target="slide1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5.xml"/><Relationship Id="rId3" Type="http://schemas.openxmlformats.org/officeDocument/2006/relationships/slide" Target="slide1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6.xml"/><Relationship Id="rId3" Type="http://schemas.openxmlformats.org/officeDocument/2006/relationships/slide" Target="slide1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7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slide" Target="slide1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8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slide" Target="slide1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9.xml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" Target="slide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84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0.xml"/><Relationship Id="rId3" Type="http://schemas.openxmlformats.org/officeDocument/2006/relationships/slide" Target="slide1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1.xml"/><Relationship Id="rId3" Type="http://schemas.openxmlformats.org/officeDocument/2006/relationships/slide" Target="slide1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2.xml"/><Relationship Id="rId3" Type="http://schemas.openxmlformats.org/officeDocument/2006/relationships/slide" Target="slide1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3.xml"/><Relationship Id="rId3" Type="http://schemas.openxmlformats.org/officeDocument/2006/relationships/slide" Target="slide1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4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slide" Target="slide1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5.xml"/><Relationship Id="rId3" Type="http://schemas.openxmlformats.org/officeDocument/2006/relationships/image" Target="../media/image62.png"/><Relationship Id="rId4" Type="http://schemas.openxmlformats.org/officeDocument/2006/relationships/slide" Target="slide1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6.xml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slide" Target="slide1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7.xml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slide" Target="slide1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8.xml"/><Relationship Id="rId3" Type="http://schemas.openxmlformats.org/officeDocument/2006/relationships/slide" Target="slide1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9.xml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slide" Target="slide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slide" Target="slide84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0.xml"/><Relationship Id="rId3" Type="http://schemas.openxmlformats.org/officeDocument/2006/relationships/slide" Target="slide1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1.xml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" Target="slide1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2.xml"/><Relationship Id="rId3" Type="http://schemas.openxmlformats.org/officeDocument/2006/relationships/slide" Target="slide1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3.xml"/><Relationship Id="rId3" Type="http://schemas.openxmlformats.org/officeDocument/2006/relationships/slide" Target="slide1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4.xml"/><Relationship Id="rId3" Type="http://schemas.openxmlformats.org/officeDocument/2006/relationships/slide" Target="slide1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5.xml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slide" Target="slide1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6.xml"/><Relationship Id="rId3" Type="http://schemas.openxmlformats.org/officeDocument/2006/relationships/slide" Target="slide1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7.xml"/><Relationship Id="rId3" Type="http://schemas.openxmlformats.org/officeDocument/2006/relationships/slide" Target="slide1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8.xml"/><Relationship Id="rId3" Type="http://schemas.openxmlformats.org/officeDocument/2006/relationships/slide" Target="slide1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9.xml"/><Relationship Id="rId3" Type="http://schemas.openxmlformats.org/officeDocument/2006/relationships/slide" Target="slide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.xml"/><Relationship Id="rId3" Type="http://schemas.openxmlformats.org/officeDocument/2006/relationships/image" Target="../media/image17.png"/><Relationship Id="rId4" Type="http://schemas.openxmlformats.org/officeDocument/2006/relationships/slide" Target="slide84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0.xml"/><Relationship Id="rId3" Type="http://schemas.openxmlformats.org/officeDocument/2006/relationships/slide" Target="slide1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1.xml"/><Relationship Id="rId3" Type="http://schemas.openxmlformats.org/officeDocument/2006/relationships/slide" Target="slide1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2.xml"/><Relationship Id="rId3" Type="http://schemas.openxmlformats.org/officeDocument/2006/relationships/slide" Target="slide1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3.xml"/><Relationship Id="rId3" Type="http://schemas.openxmlformats.org/officeDocument/2006/relationships/image" Target="../media/image84.png"/><Relationship Id="rId4" Type="http://schemas.openxmlformats.org/officeDocument/2006/relationships/slide" Target="slide1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4.xml"/><Relationship Id="rId3" Type="http://schemas.openxmlformats.org/officeDocument/2006/relationships/slide" Target="slide1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5.xml"/><Relationship Id="rId3" Type="http://schemas.openxmlformats.org/officeDocument/2006/relationships/slide" Target="slide1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6.xml"/><Relationship Id="rId3" Type="http://schemas.openxmlformats.org/officeDocument/2006/relationships/slide" Target="slide1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7.xml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" Target="slide1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8.xml"/><Relationship Id="rId3" Type="http://schemas.openxmlformats.org/officeDocument/2006/relationships/slide" Target="slide1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9.xml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slide" Target="slide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slide" Target="slide84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0.xml"/><Relationship Id="rId3" Type="http://schemas.openxmlformats.org/officeDocument/2006/relationships/slide" Target="slide1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71.xml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slide" Target="slide1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72.xml"/><Relationship Id="rId3" Type="http://schemas.openxmlformats.org/officeDocument/2006/relationships/slide" Target="slide1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73.xml"/><Relationship Id="rId3" Type="http://schemas.openxmlformats.org/officeDocument/2006/relationships/slide" Target="slide1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4.xml"/><Relationship Id="rId3" Type="http://schemas.openxmlformats.org/officeDocument/2006/relationships/slide" Target="slide1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5.xml"/><Relationship Id="rId3" Type="http://schemas.openxmlformats.org/officeDocument/2006/relationships/slide" Target="slide1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6.xml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slide" Target="slide1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77.xml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slide" Target="slide1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8.xml"/><Relationship Id="rId3" Type="http://schemas.openxmlformats.org/officeDocument/2006/relationships/slide" Target="slide1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79.xml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slide" Target="slide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8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slide" Target="slide84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0.xml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slide" Target="slide1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1.xml"/><Relationship Id="rId3" Type="http://schemas.openxmlformats.org/officeDocument/2006/relationships/slide" Target="slide1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2.xml"/><Relationship Id="rId3" Type="http://schemas.openxmlformats.org/officeDocument/2006/relationships/slide" Target="slide1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3.xml"/><Relationship Id="rId3" Type="http://schemas.openxmlformats.org/officeDocument/2006/relationships/slide" Target="slide1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4.xml"/><Relationship Id="rId3" Type="http://schemas.openxmlformats.org/officeDocument/2006/relationships/slide" Target="slide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9.xml"/><Relationship Id="rId3" Type="http://schemas.openxmlformats.org/officeDocument/2006/relationships/slide" Target="slide8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743" y="649757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7" y="8238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8544" y="984313"/>
            <a:ext cx="101599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56810" y="971613"/>
            <a:ext cx="114249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9344" y="1022413"/>
            <a:ext cx="4280166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0310" y="700328"/>
            <a:ext cx="5074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20310" y="751122"/>
            <a:ext cx="50749" cy="2331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743" y="694184"/>
            <a:ext cx="4432935" cy="340995"/>
          </a:xfrm>
          <a:custGeom>
            <a:avLst/>
            <a:gdLst/>
            <a:ahLst/>
            <a:cxnLst/>
            <a:rect l="l" t="t" r="r" b="b"/>
            <a:pathLst>
              <a:path w="4432935" h="340994">
                <a:moveTo>
                  <a:pt x="4432567" y="0"/>
                </a:moveTo>
                <a:lnTo>
                  <a:pt x="0" y="0"/>
                </a:lnTo>
                <a:lnTo>
                  <a:pt x="0" y="290128"/>
                </a:lnTo>
                <a:lnTo>
                  <a:pt x="4008" y="309853"/>
                </a:lnTo>
                <a:lnTo>
                  <a:pt x="14922" y="326006"/>
                </a:lnTo>
                <a:lnTo>
                  <a:pt x="31075" y="336920"/>
                </a:lnTo>
                <a:lnTo>
                  <a:pt x="50800" y="340929"/>
                </a:lnTo>
                <a:lnTo>
                  <a:pt x="4381767" y="340929"/>
                </a:lnTo>
                <a:lnTo>
                  <a:pt x="4401492" y="336920"/>
                </a:lnTo>
                <a:lnTo>
                  <a:pt x="4417644" y="326006"/>
                </a:lnTo>
                <a:lnTo>
                  <a:pt x="4428558" y="309853"/>
                </a:lnTo>
                <a:lnTo>
                  <a:pt x="4432567" y="290128"/>
                </a:lnTo>
                <a:lnTo>
                  <a:pt x="4432567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20310" y="738422"/>
            <a:ext cx="0" cy="265430"/>
          </a:xfrm>
          <a:custGeom>
            <a:avLst/>
            <a:gdLst/>
            <a:ahLst/>
            <a:cxnLst/>
            <a:rect l="l" t="t" r="r" b="b"/>
            <a:pathLst>
              <a:path w="0" h="265430">
                <a:moveTo>
                  <a:pt x="0" y="26494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20310" y="725722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20310" y="713022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20310" y="700322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62951" y="721931"/>
            <a:ext cx="2482215" cy="2330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0"/>
              <a:t>Multivariate </a:t>
            </a:r>
            <a:r>
              <a:rPr dirty="0" spc="15"/>
              <a:t>Linear</a:t>
            </a:r>
            <a:r>
              <a:rPr dirty="0" spc="-55"/>
              <a:t> </a:t>
            </a:r>
            <a:r>
              <a:rPr dirty="0" spc="15"/>
              <a:t>Regression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60653" y="1259243"/>
            <a:ext cx="2722245" cy="672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27305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Nathaniel E.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Helwig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Assistant </a:t>
            </a:r>
            <a:r>
              <a:rPr dirty="0" sz="1000" spc="-10">
                <a:latin typeface="Arial"/>
                <a:cs typeface="Arial"/>
              </a:rPr>
              <a:t>Professor </a:t>
            </a:r>
            <a:r>
              <a:rPr dirty="0" sz="1000" spc="-5">
                <a:latin typeface="Arial"/>
                <a:cs typeface="Arial"/>
              </a:rPr>
              <a:t>of Psychology and Statistics  University of Minnesota </a:t>
            </a:r>
            <a:r>
              <a:rPr dirty="0" sz="1000" spc="-30">
                <a:latin typeface="Arial"/>
                <a:cs typeface="Arial"/>
              </a:rPr>
              <a:t>(Twin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Cities)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33084" y="2373290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3631" y="0"/>
                </a:moveTo>
                <a:lnTo>
                  <a:pt x="17433" y="0"/>
                </a:lnTo>
                <a:lnTo>
                  <a:pt x="14446" y="683"/>
                </a:lnTo>
                <a:lnTo>
                  <a:pt x="1670" y="12445"/>
                </a:lnTo>
                <a:lnTo>
                  <a:pt x="555" y="14973"/>
                </a:lnTo>
                <a:lnTo>
                  <a:pt x="0" y="17694"/>
                </a:lnTo>
                <a:lnTo>
                  <a:pt x="0" y="24203"/>
                </a:lnTo>
                <a:lnTo>
                  <a:pt x="16992" y="41234"/>
                </a:lnTo>
                <a:lnTo>
                  <a:pt x="23758" y="41234"/>
                </a:lnTo>
                <a:lnTo>
                  <a:pt x="26752" y="40551"/>
                </a:lnTo>
                <a:lnTo>
                  <a:pt x="31653" y="38163"/>
                </a:lnTo>
                <a:lnTo>
                  <a:pt x="17576" y="38163"/>
                </a:lnTo>
                <a:lnTo>
                  <a:pt x="14700" y="37395"/>
                </a:lnTo>
                <a:lnTo>
                  <a:pt x="9210" y="34299"/>
                </a:lnTo>
                <a:lnTo>
                  <a:pt x="7058" y="32144"/>
                </a:lnTo>
                <a:lnTo>
                  <a:pt x="5521" y="29366"/>
                </a:lnTo>
                <a:lnTo>
                  <a:pt x="3968" y="26604"/>
                </a:lnTo>
                <a:lnTo>
                  <a:pt x="3200" y="23676"/>
                </a:lnTo>
                <a:lnTo>
                  <a:pt x="3200" y="17989"/>
                </a:lnTo>
                <a:lnTo>
                  <a:pt x="3698" y="15608"/>
                </a:lnTo>
                <a:lnTo>
                  <a:pt x="4702" y="13468"/>
                </a:lnTo>
                <a:lnTo>
                  <a:pt x="5695" y="11325"/>
                </a:lnTo>
                <a:lnTo>
                  <a:pt x="18141" y="3070"/>
                </a:lnTo>
                <a:lnTo>
                  <a:pt x="31654" y="3070"/>
                </a:lnTo>
                <a:lnTo>
                  <a:pt x="31489" y="2956"/>
                </a:lnTo>
                <a:lnTo>
                  <a:pt x="26425" y="590"/>
                </a:lnTo>
                <a:lnTo>
                  <a:pt x="23631" y="0"/>
                </a:lnTo>
                <a:close/>
              </a:path>
              <a:path w="41275" h="41275">
                <a:moveTo>
                  <a:pt x="31654" y="3070"/>
                </a:moveTo>
                <a:lnTo>
                  <a:pt x="22780" y="3070"/>
                </a:lnTo>
                <a:lnTo>
                  <a:pt x="24945" y="3496"/>
                </a:lnTo>
                <a:lnTo>
                  <a:pt x="29190" y="5191"/>
                </a:lnTo>
                <a:lnTo>
                  <a:pt x="31019" y="6382"/>
                </a:lnTo>
                <a:lnTo>
                  <a:pt x="34124" y="9437"/>
                </a:lnTo>
                <a:lnTo>
                  <a:pt x="35347" y="11112"/>
                </a:lnTo>
                <a:lnTo>
                  <a:pt x="36229" y="12954"/>
                </a:lnTo>
                <a:lnTo>
                  <a:pt x="37395" y="15345"/>
                </a:lnTo>
                <a:lnTo>
                  <a:pt x="37976" y="17903"/>
                </a:lnTo>
                <a:lnTo>
                  <a:pt x="37976" y="23676"/>
                </a:lnTo>
                <a:lnTo>
                  <a:pt x="23596" y="38163"/>
                </a:lnTo>
                <a:lnTo>
                  <a:pt x="31653" y="38163"/>
                </a:lnTo>
                <a:lnTo>
                  <a:pt x="33734" y="36668"/>
                </a:lnTo>
                <a:lnTo>
                  <a:pt x="35521" y="34826"/>
                </a:lnTo>
                <a:lnTo>
                  <a:pt x="37318" y="32995"/>
                </a:lnTo>
                <a:lnTo>
                  <a:pt x="38706" y="30813"/>
                </a:lnTo>
                <a:lnTo>
                  <a:pt x="39703" y="28299"/>
                </a:lnTo>
                <a:lnTo>
                  <a:pt x="40684" y="25788"/>
                </a:lnTo>
                <a:lnTo>
                  <a:pt x="41182" y="23219"/>
                </a:lnTo>
                <a:lnTo>
                  <a:pt x="41182" y="17675"/>
                </a:lnTo>
                <a:lnTo>
                  <a:pt x="33626" y="4438"/>
                </a:lnTo>
                <a:lnTo>
                  <a:pt x="31654" y="3070"/>
                </a:lnTo>
                <a:close/>
              </a:path>
              <a:path w="41275" h="41275">
                <a:moveTo>
                  <a:pt x="21882" y="9166"/>
                </a:moveTo>
                <a:lnTo>
                  <a:pt x="11915" y="9166"/>
                </a:lnTo>
                <a:lnTo>
                  <a:pt x="11915" y="31937"/>
                </a:lnTo>
                <a:lnTo>
                  <a:pt x="17002" y="31937"/>
                </a:lnTo>
                <a:lnTo>
                  <a:pt x="17002" y="23539"/>
                </a:lnTo>
                <a:lnTo>
                  <a:pt x="28504" y="23539"/>
                </a:lnTo>
                <a:lnTo>
                  <a:pt x="28222" y="23136"/>
                </a:lnTo>
                <a:lnTo>
                  <a:pt x="27701" y="22647"/>
                </a:lnTo>
                <a:lnTo>
                  <a:pt x="27063" y="22304"/>
                </a:lnTo>
                <a:lnTo>
                  <a:pt x="26431" y="21952"/>
                </a:lnTo>
                <a:lnTo>
                  <a:pt x="25593" y="21669"/>
                </a:lnTo>
                <a:lnTo>
                  <a:pt x="24549" y="21453"/>
                </a:lnTo>
                <a:lnTo>
                  <a:pt x="25730" y="21307"/>
                </a:lnTo>
                <a:lnTo>
                  <a:pt x="26571" y="21117"/>
                </a:lnTo>
                <a:lnTo>
                  <a:pt x="27984" y="20412"/>
                </a:lnTo>
                <a:lnTo>
                  <a:pt x="28498" y="19942"/>
                </a:lnTo>
                <a:lnTo>
                  <a:pt x="17002" y="19942"/>
                </a:lnTo>
                <a:lnTo>
                  <a:pt x="17002" y="12691"/>
                </a:lnTo>
                <a:lnTo>
                  <a:pt x="29317" y="12691"/>
                </a:lnTo>
                <a:lnTo>
                  <a:pt x="28809" y="11826"/>
                </a:lnTo>
                <a:lnTo>
                  <a:pt x="23234" y="9242"/>
                </a:lnTo>
                <a:lnTo>
                  <a:pt x="21882" y="9166"/>
                </a:lnTo>
                <a:close/>
              </a:path>
              <a:path w="41275" h="41275">
                <a:moveTo>
                  <a:pt x="28504" y="23539"/>
                </a:moveTo>
                <a:lnTo>
                  <a:pt x="21199" y="23539"/>
                </a:lnTo>
                <a:lnTo>
                  <a:pt x="22186" y="23716"/>
                </a:lnTo>
                <a:lnTo>
                  <a:pt x="22872" y="24070"/>
                </a:lnTo>
                <a:lnTo>
                  <a:pt x="23545" y="24428"/>
                </a:lnTo>
                <a:lnTo>
                  <a:pt x="24034" y="24911"/>
                </a:lnTo>
                <a:lnTo>
                  <a:pt x="24323" y="25521"/>
                </a:lnTo>
                <a:lnTo>
                  <a:pt x="24622" y="26136"/>
                </a:lnTo>
                <a:lnTo>
                  <a:pt x="24809" y="27117"/>
                </a:lnTo>
                <a:lnTo>
                  <a:pt x="24895" y="28495"/>
                </a:lnTo>
                <a:lnTo>
                  <a:pt x="24999" y="30420"/>
                </a:lnTo>
                <a:lnTo>
                  <a:pt x="25126" y="31572"/>
                </a:lnTo>
                <a:lnTo>
                  <a:pt x="25295" y="31937"/>
                </a:lnTo>
                <a:lnTo>
                  <a:pt x="30140" y="31937"/>
                </a:lnTo>
                <a:lnTo>
                  <a:pt x="29946" y="31305"/>
                </a:lnTo>
                <a:lnTo>
                  <a:pt x="29825" y="30305"/>
                </a:lnTo>
                <a:lnTo>
                  <a:pt x="29791" y="28934"/>
                </a:lnTo>
                <a:lnTo>
                  <a:pt x="29759" y="27565"/>
                </a:lnTo>
                <a:lnTo>
                  <a:pt x="29679" y="26588"/>
                </a:lnTo>
                <a:lnTo>
                  <a:pt x="29552" y="26010"/>
                </a:lnTo>
                <a:lnTo>
                  <a:pt x="29356" y="25108"/>
                </a:lnTo>
                <a:lnTo>
                  <a:pt x="29057" y="24355"/>
                </a:lnTo>
                <a:lnTo>
                  <a:pt x="28644" y="23739"/>
                </a:lnTo>
                <a:lnTo>
                  <a:pt x="28504" y="23539"/>
                </a:lnTo>
                <a:close/>
              </a:path>
              <a:path w="41275" h="41275">
                <a:moveTo>
                  <a:pt x="29317" y="12691"/>
                </a:moveTo>
                <a:lnTo>
                  <a:pt x="21050" y="12691"/>
                </a:lnTo>
                <a:lnTo>
                  <a:pt x="21786" y="12805"/>
                </a:lnTo>
                <a:lnTo>
                  <a:pt x="23361" y="13259"/>
                </a:lnTo>
                <a:lnTo>
                  <a:pt x="23964" y="13652"/>
                </a:lnTo>
                <a:lnTo>
                  <a:pt x="24403" y="14208"/>
                </a:lnTo>
                <a:lnTo>
                  <a:pt x="24838" y="14767"/>
                </a:lnTo>
                <a:lnTo>
                  <a:pt x="25053" y="15433"/>
                </a:lnTo>
                <a:lnTo>
                  <a:pt x="25053" y="16935"/>
                </a:lnTo>
                <a:lnTo>
                  <a:pt x="24866" y="17592"/>
                </a:lnTo>
                <a:lnTo>
                  <a:pt x="24479" y="18180"/>
                </a:lnTo>
                <a:lnTo>
                  <a:pt x="24107" y="18774"/>
                </a:lnTo>
                <a:lnTo>
                  <a:pt x="23536" y="19214"/>
                </a:lnTo>
                <a:lnTo>
                  <a:pt x="22018" y="19796"/>
                </a:lnTo>
                <a:lnTo>
                  <a:pt x="21209" y="19942"/>
                </a:lnTo>
                <a:lnTo>
                  <a:pt x="28498" y="19942"/>
                </a:lnTo>
                <a:lnTo>
                  <a:pt x="28721" y="19739"/>
                </a:lnTo>
                <a:lnTo>
                  <a:pt x="29835" y="17973"/>
                </a:lnTo>
                <a:lnTo>
                  <a:pt x="30111" y="16961"/>
                </a:lnTo>
                <a:lnTo>
                  <a:pt x="30111" y="14631"/>
                </a:lnTo>
                <a:lnTo>
                  <a:pt x="29848" y="13599"/>
                </a:lnTo>
                <a:lnTo>
                  <a:pt x="29317" y="12691"/>
                </a:lnTo>
                <a:close/>
              </a:path>
            </a:pathLst>
          </a:custGeom>
          <a:solidFill>
            <a:srgbClr val="9800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932520" y="2006434"/>
            <a:ext cx="685800" cy="408305"/>
          </a:xfrm>
          <a:custGeom>
            <a:avLst/>
            <a:gdLst/>
            <a:ahLst/>
            <a:cxnLst/>
            <a:rect l="l" t="t" r="r" b="b"/>
            <a:pathLst>
              <a:path w="685800" h="408305">
                <a:moveTo>
                  <a:pt x="204080" y="303962"/>
                </a:moveTo>
                <a:lnTo>
                  <a:pt x="0" y="303962"/>
                </a:lnTo>
                <a:lnTo>
                  <a:pt x="0" y="408089"/>
                </a:lnTo>
                <a:lnTo>
                  <a:pt x="204080" y="408089"/>
                </a:lnTo>
                <a:lnTo>
                  <a:pt x="204080" y="303962"/>
                </a:lnTo>
                <a:close/>
              </a:path>
              <a:path w="685800" h="408305">
                <a:moveTo>
                  <a:pt x="685796" y="303962"/>
                </a:moveTo>
                <a:lnTo>
                  <a:pt x="481733" y="303962"/>
                </a:lnTo>
                <a:lnTo>
                  <a:pt x="481733" y="408089"/>
                </a:lnTo>
                <a:lnTo>
                  <a:pt x="685796" y="408089"/>
                </a:lnTo>
                <a:lnTo>
                  <a:pt x="685796" y="303962"/>
                </a:lnTo>
                <a:close/>
              </a:path>
              <a:path w="685800" h="408305">
                <a:moveTo>
                  <a:pt x="454767" y="240227"/>
                </a:moveTo>
                <a:lnTo>
                  <a:pt x="231040" y="240227"/>
                </a:lnTo>
                <a:lnTo>
                  <a:pt x="231040" y="344354"/>
                </a:lnTo>
                <a:lnTo>
                  <a:pt x="454767" y="344354"/>
                </a:lnTo>
                <a:lnTo>
                  <a:pt x="454767" y="240227"/>
                </a:lnTo>
                <a:close/>
              </a:path>
              <a:path w="685800" h="408305">
                <a:moveTo>
                  <a:pt x="296980" y="104127"/>
                </a:moveTo>
                <a:lnTo>
                  <a:pt x="163096" y="104127"/>
                </a:lnTo>
                <a:lnTo>
                  <a:pt x="42884" y="303962"/>
                </a:lnTo>
                <a:lnTo>
                  <a:pt x="167419" y="303962"/>
                </a:lnTo>
                <a:lnTo>
                  <a:pt x="230044" y="199857"/>
                </a:lnTo>
                <a:lnTo>
                  <a:pt x="580299" y="199857"/>
                </a:lnTo>
                <a:lnTo>
                  <a:pt x="568637" y="180470"/>
                </a:lnTo>
                <a:lnTo>
                  <a:pt x="342900" y="180470"/>
                </a:lnTo>
                <a:lnTo>
                  <a:pt x="296980" y="104127"/>
                </a:lnTo>
                <a:close/>
              </a:path>
              <a:path w="685800" h="408305">
                <a:moveTo>
                  <a:pt x="580299" y="199857"/>
                </a:moveTo>
                <a:lnTo>
                  <a:pt x="455774" y="199857"/>
                </a:lnTo>
                <a:lnTo>
                  <a:pt x="518391" y="303962"/>
                </a:lnTo>
                <a:lnTo>
                  <a:pt x="642924" y="303962"/>
                </a:lnTo>
                <a:lnTo>
                  <a:pt x="580299" y="199857"/>
                </a:lnTo>
                <a:close/>
              </a:path>
              <a:path w="685800" h="408305">
                <a:moveTo>
                  <a:pt x="455774" y="199857"/>
                </a:moveTo>
                <a:lnTo>
                  <a:pt x="230044" y="199857"/>
                </a:lnTo>
                <a:lnTo>
                  <a:pt x="254322" y="240227"/>
                </a:lnTo>
                <a:lnTo>
                  <a:pt x="431495" y="240227"/>
                </a:lnTo>
                <a:lnTo>
                  <a:pt x="455774" y="199857"/>
                </a:lnTo>
                <a:close/>
              </a:path>
              <a:path w="685800" h="408305">
                <a:moveTo>
                  <a:pt x="522712" y="104127"/>
                </a:moveTo>
                <a:lnTo>
                  <a:pt x="388842" y="104127"/>
                </a:lnTo>
                <a:lnTo>
                  <a:pt x="342900" y="180470"/>
                </a:lnTo>
                <a:lnTo>
                  <a:pt x="568637" y="180470"/>
                </a:lnTo>
                <a:lnTo>
                  <a:pt x="522712" y="104127"/>
                </a:lnTo>
                <a:close/>
              </a:path>
              <a:path w="685800" h="408305">
                <a:moveTo>
                  <a:pt x="330088" y="0"/>
                </a:moveTo>
                <a:lnTo>
                  <a:pt x="129992" y="0"/>
                </a:lnTo>
                <a:lnTo>
                  <a:pt x="129992" y="104127"/>
                </a:lnTo>
                <a:lnTo>
                  <a:pt x="330088" y="104127"/>
                </a:lnTo>
                <a:lnTo>
                  <a:pt x="330088" y="0"/>
                </a:lnTo>
                <a:close/>
              </a:path>
              <a:path w="685800" h="408305">
                <a:moveTo>
                  <a:pt x="555825" y="0"/>
                </a:moveTo>
                <a:lnTo>
                  <a:pt x="355727" y="0"/>
                </a:lnTo>
                <a:lnTo>
                  <a:pt x="355727" y="104127"/>
                </a:lnTo>
                <a:lnTo>
                  <a:pt x="555825" y="104127"/>
                </a:lnTo>
                <a:lnTo>
                  <a:pt x="555825" y="0"/>
                </a:lnTo>
                <a:close/>
              </a:path>
            </a:pathLst>
          </a:custGeom>
          <a:solidFill>
            <a:srgbClr val="9800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45875" y="2019766"/>
            <a:ext cx="659130" cy="381635"/>
          </a:xfrm>
          <a:custGeom>
            <a:avLst/>
            <a:gdLst/>
            <a:ahLst/>
            <a:cxnLst/>
            <a:rect l="l" t="t" r="r" b="b"/>
            <a:pathLst>
              <a:path w="659130" h="381635">
                <a:moveTo>
                  <a:pt x="177378" y="303982"/>
                </a:moveTo>
                <a:lnTo>
                  <a:pt x="0" y="303982"/>
                </a:lnTo>
                <a:lnTo>
                  <a:pt x="0" y="381403"/>
                </a:lnTo>
                <a:lnTo>
                  <a:pt x="177378" y="381403"/>
                </a:lnTo>
                <a:lnTo>
                  <a:pt x="177378" y="303982"/>
                </a:lnTo>
                <a:close/>
              </a:path>
              <a:path w="659130" h="381635">
                <a:moveTo>
                  <a:pt x="659113" y="303982"/>
                </a:moveTo>
                <a:lnTo>
                  <a:pt x="481726" y="303982"/>
                </a:lnTo>
                <a:lnTo>
                  <a:pt x="481726" y="381403"/>
                </a:lnTo>
                <a:lnTo>
                  <a:pt x="659113" y="381403"/>
                </a:lnTo>
                <a:lnTo>
                  <a:pt x="659113" y="303982"/>
                </a:lnTo>
                <a:close/>
              </a:path>
              <a:path w="659130" h="381635">
                <a:moveTo>
                  <a:pt x="428065" y="240243"/>
                </a:moveTo>
                <a:lnTo>
                  <a:pt x="231018" y="240243"/>
                </a:lnTo>
                <a:lnTo>
                  <a:pt x="231018" y="317667"/>
                </a:lnTo>
                <a:lnTo>
                  <a:pt x="428065" y="317667"/>
                </a:lnTo>
                <a:lnTo>
                  <a:pt x="428065" y="240243"/>
                </a:lnTo>
                <a:close/>
              </a:path>
              <a:path w="659130" h="381635">
                <a:moveTo>
                  <a:pt x="260015" y="77440"/>
                </a:moveTo>
                <a:lnTo>
                  <a:pt x="173356" y="77440"/>
                </a:lnTo>
                <a:lnTo>
                  <a:pt x="37067" y="303982"/>
                </a:lnTo>
                <a:lnTo>
                  <a:pt x="130453" y="303982"/>
                </a:lnTo>
                <a:lnTo>
                  <a:pt x="216690" y="160635"/>
                </a:lnTo>
                <a:lnTo>
                  <a:pt x="310062" y="160635"/>
                </a:lnTo>
                <a:lnTo>
                  <a:pt x="260015" y="77440"/>
                </a:lnTo>
                <a:close/>
              </a:path>
              <a:path w="659130" h="381635">
                <a:moveTo>
                  <a:pt x="535795" y="160635"/>
                </a:moveTo>
                <a:lnTo>
                  <a:pt x="442419" y="160635"/>
                </a:lnTo>
                <a:lnTo>
                  <a:pt x="528646" y="303982"/>
                </a:lnTo>
                <a:lnTo>
                  <a:pt x="622032" y="303982"/>
                </a:lnTo>
                <a:lnTo>
                  <a:pt x="535795" y="160635"/>
                </a:lnTo>
                <a:close/>
              </a:path>
              <a:path w="659130" h="381635">
                <a:moveTo>
                  <a:pt x="310062" y="160635"/>
                </a:moveTo>
                <a:lnTo>
                  <a:pt x="216690" y="160635"/>
                </a:lnTo>
                <a:lnTo>
                  <a:pt x="264579" y="240243"/>
                </a:lnTo>
                <a:lnTo>
                  <a:pt x="394527" y="240243"/>
                </a:lnTo>
                <a:lnTo>
                  <a:pt x="422936" y="193021"/>
                </a:lnTo>
                <a:lnTo>
                  <a:pt x="329545" y="193021"/>
                </a:lnTo>
                <a:lnTo>
                  <a:pt x="310062" y="160635"/>
                </a:lnTo>
                <a:close/>
              </a:path>
              <a:path w="659130" h="381635">
                <a:moveTo>
                  <a:pt x="485745" y="77440"/>
                </a:moveTo>
                <a:lnTo>
                  <a:pt x="399093" y="77440"/>
                </a:lnTo>
                <a:lnTo>
                  <a:pt x="329545" y="193021"/>
                </a:lnTo>
                <a:lnTo>
                  <a:pt x="422936" y="193021"/>
                </a:lnTo>
                <a:lnTo>
                  <a:pt x="442419" y="160635"/>
                </a:lnTo>
                <a:lnTo>
                  <a:pt x="535795" y="160635"/>
                </a:lnTo>
                <a:lnTo>
                  <a:pt x="485745" y="77440"/>
                </a:lnTo>
                <a:close/>
              </a:path>
              <a:path w="659130" h="381635">
                <a:moveTo>
                  <a:pt x="303386" y="0"/>
                </a:moveTo>
                <a:lnTo>
                  <a:pt x="129991" y="0"/>
                </a:lnTo>
                <a:lnTo>
                  <a:pt x="129991" y="77440"/>
                </a:lnTo>
                <a:lnTo>
                  <a:pt x="303386" y="77440"/>
                </a:lnTo>
                <a:lnTo>
                  <a:pt x="303386" y="0"/>
                </a:lnTo>
                <a:close/>
              </a:path>
              <a:path w="659130" h="381635">
                <a:moveTo>
                  <a:pt x="529116" y="0"/>
                </a:moveTo>
                <a:lnTo>
                  <a:pt x="355726" y="0"/>
                </a:lnTo>
                <a:lnTo>
                  <a:pt x="355726" y="77440"/>
                </a:lnTo>
                <a:lnTo>
                  <a:pt x="529116" y="77440"/>
                </a:lnTo>
                <a:lnTo>
                  <a:pt x="529116" y="0"/>
                </a:lnTo>
                <a:close/>
              </a:path>
            </a:pathLst>
          </a:custGeom>
          <a:solidFill>
            <a:srgbClr val="FEC0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59223" y="2033114"/>
            <a:ext cx="632460" cy="354965"/>
          </a:xfrm>
          <a:custGeom>
            <a:avLst/>
            <a:gdLst/>
            <a:ahLst/>
            <a:cxnLst/>
            <a:rect l="l" t="t" r="r" b="b"/>
            <a:pathLst>
              <a:path w="632460" h="354964">
                <a:moveTo>
                  <a:pt x="150682" y="303984"/>
                </a:moveTo>
                <a:lnTo>
                  <a:pt x="0" y="303984"/>
                </a:lnTo>
                <a:lnTo>
                  <a:pt x="0" y="354707"/>
                </a:lnTo>
                <a:lnTo>
                  <a:pt x="150682" y="354707"/>
                </a:lnTo>
                <a:lnTo>
                  <a:pt x="150682" y="303984"/>
                </a:lnTo>
                <a:close/>
              </a:path>
              <a:path w="632460" h="354964">
                <a:moveTo>
                  <a:pt x="632418" y="303984"/>
                </a:moveTo>
                <a:lnTo>
                  <a:pt x="481726" y="303984"/>
                </a:lnTo>
                <a:lnTo>
                  <a:pt x="481726" y="354707"/>
                </a:lnTo>
                <a:lnTo>
                  <a:pt x="632418" y="354707"/>
                </a:lnTo>
                <a:lnTo>
                  <a:pt x="632418" y="303984"/>
                </a:lnTo>
                <a:close/>
              </a:path>
              <a:path w="632460" h="354964">
                <a:moveTo>
                  <a:pt x="223062" y="50746"/>
                </a:moveTo>
                <a:lnTo>
                  <a:pt x="183614" y="50746"/>
                </a:lnTo>
                <a:lnTo>
                  <a:pt x="31266" y="303984"/>
                </a:lnTo>
                <a:lnTo>
                  <a:pt x="93501" y="303984"/>
                </a:lnTo>
                <a:lnTo>
                  <a:pt x="203340" y="121396"/>
                </a:lnTo>
                <a:lnTo>
                  <a:pt x="265562" y="121396"/>
                </a:lnTo>
                <a:lnTo>
                  <a:pt x="223062" y="50746"/>
                </a:lnTo>
                <a:close/>
              </a:path>
              <a:path w="632460" h="354964">
                <a:moveTo>
                  <a:pt x="491294" y="121395"/>
                </a:moveTo>
                <a:lnTo>
                  <a:pt x="429075" y="121395"/>
                </a:lnTo>
                <a:lnTo>
                  <a:pt x="538904" y="303984"/>
                </a:lnTo>
                <a:lnTo>
                  <a:pt x="601138" y="303984"/>
                </a:lnTo>
                <a:lnTo>
                  <a:pt x="491294" y="121395"/>
                </a:lnTo>
                <a:close/>
              </a:path>
              <a:path w="632460" h="354964">
                <a:moveTo>
                  <a:pt x="401370" y="240243"/>
                </a:moveTo>
                <a:lnTo>
                  <a:pt x="231018" y="240243"/>
                </a:lnTo>
                <a:lnTo>
                  <a:pt x="231018" y="290972"/>
                </a:lnTo>
                <a:lnTo>
                  <a:pt x="401370" y="290972"/>
                </a:lnTo>
                <a:lnTo>
                  <a:pt x="401370" y="240243"/>
                </a:lnTo>
                <a:close/>
              </a:path>
              <a:path w="632460" h="354964">
                <a:moveTo>
                  <a:pt x="265562" y="121396"/>
                </a:moveTo>
                <a:lnTo>
                  <a:pt x="203340" y="121396"/>
                </a:lnTo>
                <a:lnTo>
                  <a:pt x="274839" y="240243"/>
                </a:lnTo>
                <a:lnTo>
                  <a:pt x="357577" y="240243"/>
                </a:lnTo>
                <a:lnTo>
                  <a:pt x="378440" y="205564"/>
                </a:lnTo>
                <a:lnTo>
                  <a:pt x="316194" y="205564"/>
                </a:lnTo>
                <a:lnTo>
                  <a:pt x="265562" y="121396"/>
                </a:lnTo>
                <a:close/>
              </a:path>
              <a:path w="632460" h="354964">
                <a:moveTo>
                  <a:pt x="448792" y="50746"/>
                </a:moveTo>
                <a:lnTo>
                  <a:pt x="409358" y="50746"/>
                </a:lnTo>
                <a:lnTo>
                  <a:pt x="316194" y="205564"/>
                </a:lnTo>
                <a:lnTo>
                  <a:pt x="378440" y="205564"/>
                </a:lnTo>
                <a:lnTo>
                  <a:pt x="429075" y="121395"/>
                </a:lnTo>
                <a:lnTo>
                  <a:pt x="491294" y="121395"/>
                </a:lnTo>
                <a:lnTo>
                  <a:pt x="448792" y="50746"/>
                </a:lnTo>
                <a:close/>
              </a:path>
              <a:path w="632460" h="354964">
                <a:moveTo>
                  <a:pt x="276689" y="0"/>
                </a:moveTo>
                <a:lnTo>
                  <a:pt x="129992" y="0"/>
                </a:lnTo>
                <a:lnTo>
                  <a:pt x="129992" y="50746"/>
                </a:lnTo>
                <a:lnTo>
                  <a:pt x="276689" y="50746"/>
                </a:lnTo>
                <a:lnTo>
                  <a:pt x="276689" y="0"/>
                </a:lnTo>
                <a:close/>
              </a:path>
              <a:path w="632460" h="354964">
                <a:moveTo>
                  <a:pt x="502421" y="0"/>
                </a:moveTo>
                <a:lnTo>
                  <a:pt x="355726" y="0"/>
                </a:lnTo>
                <a:lnTo>
                  <a:pt x="355726" y="50746"/>
                </a:lnTo>
                <a:lnTo>
                  <a:pt x="502421" y="50746"/>
                </a:lnTo>
                <a:lnTo>
                  <a:pt x="502421" y="0"/>
                </a:lnTo>
                <a:close/>
              </a:path>
            </a:pathLst>
          </a:custGeom>
          <a:solidFill>
            <a:srgbClr val="9800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80692" y="2592768"/>
            <a:ext cx="1247140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Updated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16-Jan-2017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7" action="ppaction://hlinksldjump"/>
              </a:rPr>
              <a:t>Multivariate Linear</a:t>
            </a:r>
            <a:r>
              <a:rPr dirty="0" spc="-20">
                <a:hlinkClick r:id="rId7" action="ppaction://hlinksldjump"/>
              </a:rPr>
              <a:t> </a:t>
            </a:r>
            <a:r>
              <a:rPr dirty="0" spc="-5">
                <a:hlinkClick r:id="rId7" action="ppaction://hlinksldjump"/>
              </a:rPr>
              <a:t>Regression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61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056" y="29006"/>
            <a:ext cx="209042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8705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Model Form and</a:t>
            </a:r>
            <a:r>
              <a:rPr dirty="0" sz="600" spc="-2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Assumptions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20"/>
              <a:t>MLR </a:t>
            </a:r>
            <a:r>
              <a:rPr dirty="0" spc="15"/>
              <a:t>Model: Assumptions</a:t>
            </a:r>
            <a:r>
              <a:rPr dirty="0" spc="80"/>
              <a:t> </a:t>
            </a:r>
            <a:r>
              <a:rPr dirty="0" spc="5"/>
              <a:t>(revisited)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961402"/>
            <a:ext cx="3344545" cy="540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In matrix terms, the error </a:t>
            </a:r>
            <a:r>
              <a:rPr dirty="0" sz="1050" spc="-10">
                <a:latin typeface="Arial"/>
                <a:cs typeface="Arial"/>
              </a:rPr>
              <a:t>vector </a:t>
            </a:r>
            <a:r>
              <a:rPr dirty="0" sz="1050" spc="-5">
                <a:latin typeface="Arial"/>
                <a:cs typeface="Arial"/>
              </a:rPr>
              <a:t>is </a:t>
            </a:r>
            <a:r>
              <a:rPr dirty="0" sz="1050" spc="-10">
                <a:latin typeface="Arial"/>
                <a:cs typeface="Arial"/>
              </a:rPr>
              <a:t>multivariate</a:t>
            </a:r>
            <a:r>
              <a:rPr dirty="0" sz="1050" spc="14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normal: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717039">
              <a:lnSpc>
                <a:spcPct val="100000"/>
              </a:lnSpc>
            </a:pPr>
            <a:r>
              <a:rPr dirty="0" sz="1050" spc="-5" b="1">
                <a:latin typeface="Arial"/>
                <a:cs typeface="Arial"/>
              </a:rPr>
              <a:t>e </a:t>
            </a:r>
            <a:r>
              <a:rPr dirty="0" sz="1050" spc="-35" i="1">
                <a:latin typeface="Meiryo"/>
                <a:cs typeface="Meiryo"/>
              </a:rPr>
              <a:t>∼ </a:t>
            </a:r>
            <a:r>
              <a:rPr dirty="0" sz="1050">
                <a:latin typeface="Times New Roman"/>
                <a:cs typeface="Times New Roman"/>
              </a:rPr>
              <a:t>N</a:t>
            </a:r>
            <a:r>
              <a:rPr dirty="0" sz="1050">
                <a:latin typeface="Lucida Sans Unicode"/>
                <a:cs typeface="Lucida Sans Unicode"/>
              </a:rPr>
              <a:t>(</a:t>
            </a:r>
            <a:r>
              <a:rPr dirty="0" sz="1050" b="1">
                <a:latin typeface="Arial"/>
                <a:cs typeface="Arial"/>
              </a:rPr>
              <a:t>0</a:t>
            </a:r>
            <a:r>
              <a:rPr dirty="0" baseline="-10416" sz="1200" i="1">
                <a:latin typeface="Arial"/>
                <a:cs typeface="Arial"/>
              </a:rPr>
              <a:t>n</a:t>
            </a:r>
            <a:r>
              <a:rPr dirty="0" sz="1050" i="1">
                <a:latin typeface="Verdana"/>
                <a:cs typeface="Verdana"/>
              </a:rPr>
              <a:t>,</a:t>
            </a:r>
            <a:r>
              <a:rPr dirty="0" sz="1050" spc="-275" i="1">
                <a:latin typeface="Verdana"/>
                <a:cs typeface="Verdana"/>
              </a:rPr>
              <a:t> </a:t>
            </a:r>
            <a:r>
              <a:rPr dirty="0" sz="1050" spc="25" i="1">
                <a:latin typeface="Verdana"/>
                <a:cs typeface="Verdana"/>
              </a:rPr>
              <a:t>σ</a:t>
            </a:r>
            <a:r>
              <a:rPr dirty="0" baseline="31250" sz="1200" spc="37">
                <a:latin typeface="Arial"/>
                <a:cs typeface="Arial"/>
              </a:rPr>
              <a:t>2</a:t>
            </a:r>
            <a:r>
              <a:rPr dirty="0" sz="1050" spc="25" b="1">
                <a:latin typeface="Arial"/>
                <a:cs typeface="Arial"/>
              </a:rPr>
              <a:t>I</a:t>
            </a:r>
            <a:r>
              <a:rPr dirty="0" baseline="-10416" sz="1200" spc="37" i="1">
                <a:latin typeface="Arial"/>
                <a:cs typeface="Arial"/>
              </a:rPr>
              <a:t>n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2039404"/>
            <a:ext cx="4119245" cy="540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In matrix terms, the response </a:t>
            </a:r>
            <a:r>
              <a:rPr dirty="0" sz="1050" spc="-10">
                <a:latin typeface="Arial"/>
                <a:cs typeface="Arial"/>
              </a:rPr>
              <a:t>vector </a:t>
            </a:r>
            <a:r>
              <a:rPr dirty="0" sz="1050" spc="-5">
                <a:latin typeface="Arial"/>
                <a:cs typeface="Arial"/>
              </a:rPr>
              <a:t>is </a:t>
            </a:r>
            <a:r>
              <a:rPr dirty="0" sz="1050" spc="-10">
                <a:latin typeface="Arial"/>
                <a:cs typeface="Arial"/>
              </a:rPr>
              <a:t>multivariate </a:t>
            </a:r>
            <a:r>
              <a:rPr dirty="0" sz="1050" spc="-5">
                <a:latin typeface="Arial"/>
                <a:cs typeface="Arial"/>
              </a:rPr>
              <a:t>normal </a:t>
            </a:r>
            <a:r>
              <a:rPr dirty="0" sz="1050" spc="-15">
                <a:latin typeface="Arial"/>
                <a:cs typeface="Arial"/>
              </a:rPr>
              <a:t>given</a:t>
            </a:r>
            <a:r>
              <a:rPr dirty="0" sz="1050" spc="200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X</a:t>
            </a:r>
            <a:r>
              <a:rPr dirty="0" sz="1050" spc="-5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579880">
              <a:lnSpc>
                <a:spcPct val="100000"/>
              </a:lnSpc>
            </a:pPr>
            <a:r>
              <a:rPr dirty="0" sz="1050" spc="-15">
                <a:latin typeface="Lucida Sans Unicode"/>
                <a:cs typeface="Lucida Sans Unicode"/>
              </a:rPr>
              <a:t>(</a:t>
            </a:r>
            <a:r>
              <a:rPr dirty="0" sz="1050" spc="-15" b="1">
                <a:latin typeface="Arial"/>
                <a:cs typeface="Arial"/>
              </a:rPr>
              <a:t>y</a:t>
            </a:r>
            <a:r>
              <a:rPr dirty="0" sz="1050" spc="-15" i="1">
                <a:latin typeface="Meiryo"/>
                <a:cs typeface="Meiryo"/>
              </a:rPr>
              <a:t>|</a:t>
            </a:r>
            <a:r>
              <a:rPr dirty="0" sz="1050" spc="-15" b="1">
                <a:latin typeface="Arial"/>
                <a:cs typeface="Arial"/>
              </a:rPr>
              <a:t>X</a:t>
            </a:r>
            <a:r>
              <a:rPr dirty="0" sz="1050" spc="-15">
                <a:latin typeface="Lucida Sans Unicode"/>
                <a:cs typeface="Lucida Sans Unicode"/>
              </a:rPr>
              <a:t>) </a:t>
            </a:r>
            <a:r>
              <a:rPr dirty="0" sz="1050" spc="-35" i="1">
                <a:latin typeface="Meiryo"/>
                <a:cs typeface="Meiryo"/>
              </a:rPr>
              <a:t>∼ </a:t>
            </a:r>
            <a:r>
              <a:rPr dirty="0" sz="1050" spc="-10">
                <a:latin typeface="Times New Roman"/>
                <a:cs typeface="Times New Roman"/>
              </a:rPr>
              <a:t>N</a:t>
            </a:r>
            <a:r>
              <a:rPr dirty="0" sz="1050" spc="-10">
                <a:latin typeface="Lucida Sans Unicode"/>
                <a:cs typeface="Lucida Sans Unicode"/>
              </a:rPr>
              <a:t>(</a:t>
            </a:r>
            <a:r>
              <a:rPr dirty="0" sz="1050" spc="-10" b="1">
                <a:latin typeface="Arial"/>
                <a:cs typeface="Arial"/>
              </a:rPr>
              <a:t>Xb</a:t>
            </a:r>
            <a:r>
              <a:rPr dirty="0" sz="1050" spc="-10" i="1">
                <a:latin typeface="Verdana"/>
                <a:cs typeface="Verdana"/>
              </a:rPr>
              <a:t>,</a:t>
            </a:r>
            <a:r>
              <a:rPr dirty="0" sz="1050" spc="-305" i="1">
                <a:latin typeface="Verdana"/>
                <a:cs typeface="Verdana"/>
              </a:rPr>
              <a:t> </a:t>
            </a:r>
            <a:r>
              <a:rPr dirty="0" sz="1050" spc="25" i="1">
                <a:latin typeface="Verdana"/>
                <a:cs typeface="Verdana"/>
              </a:rPr>
              <a:t>σ</a:t>
            </a:r>
            <a:r>
              <a:rPr dirty="0" baseline="31250" sz="1200" spc="37">
                <a:latin typeface="Arial"/>
                <a:cs typeface="Arial"/>
              </a:rPr>
              <a:t>2</a:t>
            </a:r>
            <a:r>
              <a:rPr dirty="0" sz="1050" spc="25" b="1">
                <a:latin typeface="Arial"/>
                <a:cs typeface="Arial"/>
              </a:rPr>
              <a:t>I</a:t>
            </a:r>
            <a:r>
              <a:rPr dirty="0" baseline="-10416" sz="1200" spc="37" i="1">
                <a:latin typeface="Arial"/>
                <a:cs typeface="Arial"/>
              </a:rPr>
              <a:t>n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348494" y="3345160"/>
            <a:ext cx="1172210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</a:rPr>
              <a:t>Updated 16-Jan-2017   :   Slide</a:t>
            </a:r>
            <a:r>
              <a:rPr dirty="0" sz="600" spc="-6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56" y="29006"/>
            <a:ext cx="92329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 Linear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75184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2706370" cy="692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0">
                <a:solidFill>
                  <a:srgbClr val="790019"/>
                </a:solidFill>
                <a:latin typeface="Arial"/>
                <a:cs typeface="Arial"/>
              </a:rPr>
              <a:t>Ordinary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Least</a:t>
            </a:r>
            <a:r>
              <a:rPr dirty="0" sz="1400" spc="-7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Squares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ordinary least squares</a:t>
            </a:r>
            <a:r>
              <a:rPr dirty="0" sz="1050" spc="-5">
                <a:latin typeface="Arial"/>
                <a:cs typeface="Arial"/>
              </a:rPr>
              <a:t>(OLS) </a:t>
            </a:r>
            <a:r>
              <a:rPr dirty="0" sz="1050" spc="-10">
                <a:latin typeface="Arial"/>
                <a:cs typeface="Arial"/>
              </a:rPr>
              <a:t>problem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is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946" y="1272971"/>
            <a:ext cx="38163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7361" sz="1200" spc="-7" b="1">
                <a:latin typeface="Arial"/>
                <a:cs typeface="Arial"/>
              </a:rPr>
              <a:t>b</a:t>
            </a:r>
            <a:r>
              <a:rPr dirty="0" baseline="-17361" sz="1200" spc="-120" i="1">
                <a:latin typeface="Meiryo"/>
                <a:cs typeface="Meiryo"/>
              </a:rPr>
              <a:t>∈</a:t>
            </a:r>
            <a:r>
              <a:rPr dirty="0" baseline="-17361" sz="1200" spc="-7">
                <a:latin typeface="Arial"/>
                <a:cs typeface="Arial"/>
              </a:rPr>
              <a:t>R</a:t>
            </a:r>
            <a:r>
              <a:rPr dirty="0" sz="600" spc="5" i="1">
                <a:latin typeface="Arial"/>
                <a:cs typeface="Arial"/>
              </a:rPr>
              <a:t>p</a:t>
            </a:r>
            <a:r>
              <a:rPr dirty="0" sz="600" spc="15">
                <a:latin typeface="Lucida Sans Unicode"/>
                <a:cs typeface="Lucida Sans Unicode"/>
              </a:rPr>
              <a:t>+</a:t>
            </a: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478" y="1157681"/>
            <a:ext cx="144335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min  </a:t>
            </a:r>
            <a:r>
              <a:rPr dirty="0" sz="1050" spc="20" i="1">
                <a:latin typeface="Meiryo"/>
                <a:cs typeface="Meiryo"/>
              </a:rPr>
              <a:t>"</a:t>
            </a:r>
            <a:r>
              <a:rPr dirty="0" sz="1050" spc="20" b="1">
                <a:latin typeface="Arial"/>
                <a:cs typeface="Arial"/>
              </a:rPr>
              <a:t>y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5" b="1">
                <a:latin typeface="Arial"/>
                <a:cs typeface="Arial"/>
              </a:rPr>
              <a:t>Xb</a:t>
            </a:r>
            <a:r>
              <a:rPr dirty="0" sz="1050" spc="5" i="1">
                <a:latin typeface="Meiryo"/>
                <a:cs typeface="Meiryo"/>
              </a:rPr>
              <a:t>"</a:t>
            </a:r>
            <a:r>
              <a:rPr dirty="0" baseline="31250" sz="1200" spc="7">
                <a:latin typeface="Arial"/>
                <a:cs typeface="Arial"/>
              </a:rPr>
              <a:t>2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2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Arial"/>
                <a:cs typeface="Arial"/>
              </a:rPr>
              <a:t>min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7940" y="1022604"/>
            <a:ext cx="226060" cy="266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95"/>
              </a:lnSpc>
            </a:pPr>
            <a:r>
              <a:rPr dirty="0" sz="800" spc="-5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ts val="855"/>
              </a:lnSpc>
            </a:pPr>
            <a:r>
              <a:rPr dirty="0" sz="1050" spc="121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2597" y="1272971"/>
            <a:ext cx="448309" cy="231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7361" sz="1200" spc="-15" b="1">
                <a:latin typeface="Arial"/>
                <a:cs typeface="Arial"/>
              </a:rPr>
              <a:t>b</a:t>
            </a:r>
            <a:r>
              <a:rPr dirty="0" baseline="-17361" sz="1200" spc="-15" i="1">
                <a:latin typeface="Meiryo"/>
                <a:cs typeface="Meiryo"/>
              </a:rPr>
              <a:t>∈</a:t>
            </a:r>
            <a:r>
              <a:rPr dirty="0" baseline="-17361" sz="1200" spc="-15">
                <a:latin typeface="Arial"/>
                <a:cs typeface="Arial"/>
              </a:rPr>
              <a:t>R</a:t>
            </a:r>
            <a:r>
              <a:rPr dirty="0" sz="600" spc="-10" i="1">
                <a:latin typeface="Arial"/>
                <a:cs typeface="Arial"/>
              </a:rPr>
              <a:t>p</a:t>
            </a:r>
            <a:r>
              <a:rPr dirty="0" sz="600" spc="-10">
                <a:latin typeface="Lucida Sans Unicode"/>
                <a:cs typeface="Lucida Sans Unicode"/>
              </a:rPr>
              <a:t>+</a:t>
            </a:r>
            <a:r>
              <a:rPr dirty="0" sz="600" spc="-10">
                <a:latin typeface="Arial"/>
                <a:cs typeface="Arial"/>
              </a:rPr>
              <a:t>1</a:t>
            </a:r>
            <a:r>
              <a:rPr dirty="0" sz="600" spc="85">
                <a:latin typeface="Arial"/>
                <a:cs typeface="Arial"/>
              </a:rPr>
              <a:t> </a:t>
            </a:r>
            <a:r>
              <a:rPr dirty="0" baseline="-52083" sz="1200" spc="-7" i="1">
                <a:latin typeface="Arial"/>
                <a:cs typeface="Arial"/>
              </a:rPr>
              <a:t>i</a:t>
            </a:r>
            <a:endParaRPr baseline="-52083"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3597" y="1367193"/>
            <a:ext cx="16573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1143" y="1003897"/>
            <a:ext cx="10858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33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3162" y="1220178"/>
            <a:ext cx="365760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95910" algn="l"/>
              </a:tabLst>
            </a:pPr>
            <a:r>
              <a:rPr dirty="0" sz="800" spc="-5" i="1">
                <a:latin typeface="Arial"/>
                <a:cs typeface="Arial"/>
              </a:rPr>
              <a:t>i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3896" y="1157681"/>
            <a:ext cx="57975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y 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sz="1050" spc="22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58909" y="1053769"/>
            <a:ext cx="17208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80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05162" y="1135900"/>
            <a:ext cx="196850" cy="246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910"/>
              </a:lnSpc>
            </a:pPr>
            <a:r>
              <a:rPr dirty="0" sz="800" spc="-5" i="1">
                <a:latin typeface="Arial"/>
                <a:cs typeface="Arial"/>
              </a:rPr>
              <a:t>p  </a:t>
            </a:r>
            <a:r>
              <a:rPr dirty="0" sz="800" spc="55" i="1">
                <a:latin typeface="Arial"/>
                <a:cs typeface="Arial"/>
              </a:rPr>
              <a:t>j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05618" y="1182078"/>
            <a:ext cx="351790" cy="175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582" sz="1575" spc="-7" i="1">
                <a:latin typeface="Arial"/>
                <a:cs typeface="Arial"/>
              </a:rPr>
              <a:t>b</a:t>
            </a:r>
            <a:r>
              <a:rPr dirty="0" sz="800" spc="-5" i="1">
                <a:latin typeface="Arial"/>
                <a:cs typeface="Arial"/>
              </a:rPr>
              <a:t>j</a:t>
            </a:r>
            <a:r>
              <a:rPr dirty="0" sz="800" spc="-150" i="1">
                <a:latin typeface="Arial"/>
                <a:cs typeface="Arial"/>
              </a:rPr>
              <a:t> </a:t>
            </a:r>
            <a:r>
              <a:rPr dirty="0" baseline="10582" sz="1575" spc="-7" i="1">
                <a:latin typeface="Arial"/>
                <a:cs typeface="Arial"/>
              </a:rPr>
              <a:t>x</a:t>
            </a:r>
            <a:r>
              <a:rPr dirty="0" sz="800" spc="-5" i="1">
                <a:latin typeface="Arial"/>
                <a:cs typeface="Arial"/>
              </a:rPr>
              <a:t>ij</a:t>
            </a:r>
            <a:r>
              <a:rPr dirty="0" sz="800" spc="-150" i="1">
                <a:latin typeface="Arial"/>
                <a:cs typeface="Arial"/>
              </a:rPr>
              <a:t> </a:t>
            </a:r>
            <a:r>
              <a:rPr dirty="0" baseline="74074" sz="1575" spc="494">
                <a:latin typeface="Arial"/>
                <a:cs typeface="Arial"/>
              </a:rPr>
              <a:t>.</a:t>
            </a:r>
            <a:endParaRPr baseline="74074" sz="157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2047" y="1076528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844" y="1598688"/>
            <a:ext cx="248729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where </a:t>
            </a:r>
            <a:r>
              <a:rPr dirty="0" sz="1050" spc="45" i="1">
                <a:latin typeface="Meiryo"/>
                <a:cs typeface="Meiryo"/>
              </a:rPr>
              <a:t>"</a:t>
            </a:r>
            <a:r>
              <a:rPr dirty="0" sz="1050" spc="-265" i="1">
                <a:latin typeface="Meiryo"/>
                <a:cs typeface="Meiryo"/>
              </a:rPr>
              <a:t> </a:t>
            </a:r>
            <a:r>
              <a:rPr dirty="0" sz="1050" spc="-80" i="1">
                <a:latin typeface="Meiryo"/>
                <a:cs typeface="Meiryo"/>
              </a:rPr>
              <a:t>· </a:t>
            </a:r>
            <a:r>
              <a:rPr dirty="0" sz="1050" spc="45" i="1">
                <a:latin typeface="Meiryo"/>
                <a:cs typeface="Meiryo"/>
              </a:rPr>
              <a:t>" </a:t>
            </a:r>
            <a:r>
              <a:rPr dirty="0" sz="1050" spc="-5">
                <a:latin typeface="Arial"/>
                <a:cs typeface="Arial"/>
              </a:rPr>
              <a:t>denotes the </a:t>
            </a:r>
            <a:r>
              <a:rPr dirty="0" sz="1050" spc="-10">
                <a:latin typeface="Arial"/>
                <a:cs typeface="Arial"/>
              </a:rPr>
              <a:t>Frobenius </a:t>
            </a:r>
            <a:r>
              <a:rPr dirty="0" sz="1050">
                <a:latin typeface="Arial"/>
                <a:cs typeface="Arial"/>
              </a:rPr>
              <a:t>norm.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2378087"/>
            <a:ext cx="2665730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-10">
                <a:latin typeface="Arial"/>
                <a:cs typeface="Arial"/>
              </a:rPr>
              <a:t>OLS </a:t>
            </a:r>
            <a:r>
              <a:rPr dirty="0" sz="1050" spc="-5">
                <a:latin typeface="Arial"/>
                <a:cs typeface="Arial"/>
              </a:rPr>
              <a:t>solution has the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form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703705">
              <a:lnSpc>
                <a:spcPct val="100000"/>
              </a:lnSpc>
            </a:pPr>
            <a:r>
              <a:rPr dirty="0" sz="1050" spc="-370" b="1">
                <a:latin typeface="Arial"/>
                <a:cs typeface="Arial"/>
              </a:rPr>
              <a:t>b</a:t>
            </a:r>
            <a:r>
              <a:rPr dirty="0" baseline="15873" sz="1575" spc="-555">
                <a:latin typeface="Lucida Sans Unicode"/>
                <a:cs typeface="Lucida Sans Unicode"/>
              </a:rPr>
              <a:t>ˆ</a:t>
            </a:r>
            <a:r>
              <a:rPr dirty="0" baseline="15873" sz="1575" spc="-22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31250" sz="1200" spc="15" i="1">
                <a:latin typeface="Meiryo"/>
                <a:cs typeface="Meiryo"/>
              </a:rPr>
              <a:t>t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baseline="31250" sz="1200" spc="15" i="1">
                <a:latin typeface="Meiryo"/>
                <a:cs typeface="Meiryo"/>
              </a:rPr>
              <a:t>−</a:t>
            </a:r>
            <a:r>
              <a:rPr dirty="0" baseline="31250" sz="1200" spc="15">
                <a:latin typeface="Arial"/>
                <a:cs typeface="Arial"/>
              </a:rPr>
              <a:t>1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31250" sz="1200" spc="15" i="1">
                <a:latin typeface="Meiryo"/>
                <a:cs typeface="Meiryo"/>
              </a:rPr>
              <a:t>t</a:t>
            </a:r>
            <a:r>
              <a:rPr dirty="0" sz="1050" spc="10" b="1">
                <a:latin typeface="Arial"/>
                <a:cs typeface="Arial"/>
              </a:rPr>
              <a:t>y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56" y="29006"/>
            <a:ext cx="92329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 Linear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75184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2281555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0">
                <a:solidFill>
                  <a:srgbClr val="790019"/>
                </a:solidFill>
                <a:latin typeface="Arial"/>
                <a:cs typeface="Arial"/>
              </a:rPr>
              <a:t>Fitted </a:t>
            </a:r>
            <a:r>
              <a:rPr dirty="0" sz="1400">
                <a:solidFill>
                  <a:srgbClr val="790019"/>
                </a:solidFill>
                <a:latin typeface="Arial"/>
                <a:cs typeface="Arial"/>
              </a:rPr>
              <a:t>Values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and</a:t>
            </a:r>
            <a:r>
              <a:rPr dirty="0" sz="1400" spc="-4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Residuals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26" y="1011161"/>
            <a:ext cx="106489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>
                <a:latin typeface="Arial"/>
                <a:cs typeface="Arial"/>
              </a:rPr>
              <a:t>SCALAR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FORM: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26" y="1486903"/>
            <a:ext cx="155638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Fitted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values</a:t>
            </a:r>
            <a:r>
              <a:rPr dirty="0" sz="1050" spc="-10">
                <a:latin typeface="Arial"/>
                <a:cs typeface="Arial"/>
              </a:rPr>
              <a:t>are </a:t>
            </a:r>
            <a:r>
              <a:rPr dirty="0" sz="1050" spc="-15">
                <a:latin typeface="Arial"/>
                <a:cs typeface="Arial"/>
              </a:rPr>
              <a:t>given</a:t>
            </a:r>
            <a:r>
              <a:rPr dirty="0" sz="1050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by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431" y="1798154"/>
            <a:ext cx="828675" cy="200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29" i="1">
                <a:latin typeface="Arial"/>
                <a:cs typeface="Arial"/>
              </a:rPr>
              <a:t>y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i</a:t>
            </a:r>
            <a:r>
              <a:rPr dirty="0" baseline="-13888" sz="1200" spc="262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229" i="1">
                <a:latin typeface="Arial"/>
                <a:cs typeface="Arial"/>
              </a:rPr>
              <a:t>b</a:t>
            </a:r>
            <a:r>
              <a:rPr dirty="0" baseline="15873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>
                <a:latin typeface="Arial"/>
                <a:cs typeface="Arial"/>
              </a:rPr>
              <a:t>0</a:t>
            </a:r>
            <a:r>
              <a:rPr dirty="0" baseline="-13888" sz="1200" spc="75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120">
                <a:latin typeface="Lucida Sans Unicode"/>
                <a:cs typeface="Lucida Sans Unicode"/>
              </a:rPr>
              <a:t> </a:t>
            </a:r>
            <a:r>
              <a:rPr dirty="0" baseline="42328" sz="1575" spc="600">
                <a:latin typeface="Arial"/>
                <a:cs typeface="Arial"/>
              </a:rPr>
              <a:t>.</a:t>
            </a:r>
            <a:r>
              <a:rPr dirty="0" baseline="38194" sz="1200" spc="600" i="1">
                <a:latin typeface="Arial"/>
                <a:cs typeface="Arial"/>
              </a:rPr>
              <a:t>p</a:t>
            </a:r>
            <a:endParaRPr baseline="38194"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8089" y="1882813"/>
            <a:ext cx="19685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5" i="1">
                <a:latin typeface="Arial"/>
                <a:cs typeface="Arial"/>
              </a:rPr>
              <a:t>j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8559" y="1822551"/>
            <a:ext cx="254635" cy="175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582" sz="1575" spc="-855" i="1">
                <a:latin typeface="Arial"/>
                <a:cs typeface="Arial"/>
              </a:rPr>
              <a:t>b</a:t>
            </a:r>
            <a:r>
              <a:rPr dirty="0" baseline="26455" sz="1575" spc="-165">
                <a:latin typeface="Lucida Sans Unicode"/>
                <a:cs typeface="Lucida Sans Unicode"/>
              </a:rPr>
              <a:t>ˆ</a:t>
            </a:r>
            <a:r>
              <a:rPr dirty="0" sz="800" spc="-5" i="1">
                <a:latin typeface="Arial"/>
                <a:cs typeface="Arial"/>
              </a:rPr>
              <a:t>j</a:t>
            </a:r>
            <a:r>
              <a:rPr dirty="0" sz="800" spc="-105" i="1">
                <a:latin typeface="Arial"/>
                <a:cs typeface="Arial"/>
              </a:rPr>
              <a:t> </a:t>
            </a:r>
            <a:r>
              <a:rPr dirty="0" baseline="10582" sz="1575" spc="-7" i="1">
                <a:latin typeface="Arial"/>
                <a:cs typeface="Arial"/>
              </a:rPr>
              <a:t>x</a:t>
            </a:r>
            <a:r>
              <a:rPr dirty="0" sz="800" spc="-5" i="1">
                <a:latin typeface="Arial"/>
                <a:cs typeface="Arial"/>
              </a:rPr>
              <a:t>ij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426" y="2109406"/>
            <a:ext cx="155956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and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residuals</a:t>
            </a:r>
            <a:r>
              <a:rPr dirty="0" sz="1050" spc="-5">
                <a:latin typeface="Arial"/>
                <a:cs typeface="Arial"/>
              </a:rPr>
              <a:t>are </a:t>
            </a:r>
            <a:r>
              <a:rPr dirty="0" sz="1050" spc="-15">
                <a:latin typeface="Arial"/>
                <a:cs typeface="Arial"/>
              </a:rPr>
              <a:t>given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by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5837" y="2420658"/>
            <a:ext cx="69278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29" i="1">
                <a:latin typeface="Arial"/>
                <a:cs typeface="Arial"/>
              </a:rPr>
              <a:t>e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i</a:t>
            </a:r>
            <a:r>
              <a:rPr dirty="0" baseline="-13888" sz="1200" spc="262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 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240" i="1">
                <a:latin typeface="Meiryo"/>
                <a:cs typeface="Meiryo"/>
              </a:rPr>
              <a:t> </a:t>
            </a:r>
            <a:r>
              <a:rPr dirty="0" sz="1050" spc="-229" i="1">
                <a:latin typeface="Arial"/>
                <a:cs typeface="Arial"/>
              </a:rPr>
              <a:t>y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i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6365" y="1011161"/>
            <a:ext cx="1017269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0">
                <a:latin typeface="Arial"/>
                <a:cs typeface="Arial"/>
              </a:rPr>
              <a:t>MATRIX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FORM: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6365" y="1486903"/>
            <a:ext cx="1559560" cy="807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Fitted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values</a:t>
            </a:r>
            <a:r>
              <a:rPr dirty="0" sz="1050" spc="-10">
                <a:latin typeface="Arial"/>
                <a:cs typeface="Arial"/>
              </a:rPr>
              <a:t>are </a:t>
            </a:r>
            <a:r>
              <a:rPr dirty="0" sz="1050" spc="-15">
                <a:latin typeface="Arial"/>
                <a:cs typeface="Arial"/>
              </a:rPr>
              <a:t>given</a:t>
            </a:r>
            <a:r>
              <a:rPr dirty="0" sz="1050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by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832485">
              <a:lnSpc>
                <a:spcPct val="100000"/>
              </a:lnSpc>
            </a:pPr>
            <a:r>
              <a:rPr dirty="0" sz="1050" spc="-355" b="1">
                <a:latin typeface="Arial"/>
                <a:cs typeface="Arial"/>
              </a:rPr>
              <a:t>y</a:t>
            </a:r>
            <a:r>
              <a:rPr dirty="0" baseline="5291" sz="1575" spc="-532">
                <a:latin typeface="Lucida Sans Unicode"/>
                <a:cs typeface="Lucida Sans Unicode"/>
              </a:rPr>
              <a:t>ˆ</a:t>
            </a:r>
            <a:r>
              <a:rPr dirty="0" baseline="5291" sz="1575" spc="-7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250" b="1">
                <a:latin typeface="Arial"/>
                <a:cs typeface="Arial"/>
              </a:rPr>
              <a:t>Xb</a:t>
            </a:r>
            <a:r>
              <a:rPr dirty="0" baseline="15873" sz="1575" spc="-375">
                <a:latin typeface="Lucida Sans Unicode"/>
                <a:cs typeface="Lucida Sans Unicode"/>
              </a:rPr>
              <a:t>ˆ</a:t>
            </a:r>
            <a:endParaRPr baseline="15873" sz="1575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050" spc="-5">
                <a:latin typeface="Arial"/>
                <a:cs typeface="Arial"/>
              </a:rPr>
              <a:t>and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residuals</a:t>
            </a:r>
            <a:r>
              <a:rPr dirty="0" sz="1050" spc="-5">
                <a:latin typeface="Arial"/>
                <a:cs typeface="Arial"/>
              </a:rPr>
              <a:t>are </a:t>
            </a:r>
            <a:r>
              <a:rPr dirty="0" sz="1050" spc="-15">
                <a:latin typeface="Arial"/>
                <a:cs typeface="Arial"/>
              </a:rPr>
              <a:t>given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by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13201" y="2420658"/>
            <a:ext cx="60706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55" b="1">
                <a:latin typeface="Arial"/>
                <a:cs typeface="Arial"/>
              </a:rPr>
              <a:t>e</a:t>
            </a:r>
            <a:r>
              <a:rPr dirty="0" baseline="5291" sz="1575" spc="-532">
                <a:latin typeface="Lucida Sans Unicode"/>
                <a:cs typeface="Lucida Sans Unicode"/>
              </a:rPr>
              <a:t>ˆ</a:t>
            </a:r>
            <a:r>
              <a:rPr dirty="0" baseline="5291" sz="1575" spc="-44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5" b="1">
                <a:latin typeface="Arial"/>
                <a:cs typeface="Arial"/>
              </a:rPr>
              <a:t>y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225" i="1">
                <a:latin typeface="Meiryo"/>
                <a:cs typeface="Meiryo"/>
              </a:rPr>
              <a:t> </a:t>
            </a:r>
            <a:r>
              <a:rPr dirty="0" sz="1050" spc="-355" b="1">
                <a:latin typeface="Arial"/>
                <a:cs typeface="Arial"/>
              </a:rPr>
              <a:t>y</a:t>
            </a:r>
            <a:r>
              <a:rPr dirty="0" baseline="5291" sz="1575" spc="-532">
                <a:latin typeface="Lucida Sans Unicode"/>
                <a:cs typeface="Lucida Sans Unicode"/>
              </a:rPr>
              <a:t>ˆ</a:t>
            </a:r>
            <a:endParaRPr baseline="5291" sz="1575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56" y="29006"/>
            <a:ext cx="92329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 Linear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75184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2738120" cy="1664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Hat</a:t>
            </a:r>
            <a:r>
              <a:rPr dirty="0" sz="1400" spc="-6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5"/>
              </a:spcBef>
            </a:pPr>
            <a:r>
              <a:rPr dirty="0" sz="1050" spc="-5">
                <a:latin typeface="Arial"/>
                <a:cs typeface="Arial"/>
              </a:rPr>
              <a:t>Note that </a:t>
            </a:r>
            <a:r>
              <a:rPr dirty="0" sz="1050" spc="-15">
                <a:latin typeface="Arial"/>
                <a:cs typeface="Arial"/>
              </a:rPr>
              <a:t>we </a:t>
            </a:r>
            <a:r>
              <a:rPr dirty="0" sz="1050" spc="-5">
                <a:latin typeface="Arial"/>
                <a:cs typeface="Arial"/>
              </a:rPr>
              <a:t>can write the fitted </a:t>
            </a:r>
            <a:r>
              <a:rPr dirty="0" sz="1050" spc="-10">
                <a:latin typeface="Arial"/>
                <a:cs typeface="Arial"/>
              </a:rPr>
              <a:t>values</a:t>
            </a:r>
            <a:r>
              <a:rPr dirty="0" sz="1050" spc="7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as</a:t>
            </a:r>
            <a:endParaRPr sz="1050">
              <a:latin typeface="Arial"/>
              <a:cs typeface="Arial"/>
            </a:endParaRPr>
          </a:p>
          <a:p>
            <a:pPr marL="1691639">
              <a:lnSpc>
                <a:spcPct val="100000"/>
              </a:lnSpc>
              <a:spcBef>
                <a:spcPts val="930"/>
              </a:spcBef>
            </a:pPr>
            <a:r>
              <a:rPr dirty="0" sz="1050" spc="-355" b="1">
                <a:latin typeface="Arial"/>
                <a:cs typeface="Arial"/>
              </a:rPr>
              <a:t>y</a:t>
            </a:r>
            <a:r>
              <a:rPr dirty="0" baseline="5291" sz="1575" spc="-532">
                <a:latin typeface="Lucida Sans Unicode"/>
                <a:cs typeface="Lucida Sans Unicode"/>
              </a:rPr>
              <a:t>ˆ</a:t>
            </a:r>
            <a:r>
              <a:rPr dirty="0" baseline="5291" sz="1575" spc="-7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250" b="1">
                <a:latin typeface="Arial"/>
                <a:cs typeface="Arial"/>
              </a:rPr>
              <a:t>Xb</a:t>
            </a:r>
            <a:r>
              <a:rPr dirty="0" baseline="15873" sz="1575" spc="-375">
                <a:latin typeface="Lucida Sans Unicode"/>
                <a:cs typeface="Lucida Sans Unicode"/>
              </a:rPr>
              <a:t>ˆ</a:t>
            </a:r>
            <a:endParaRPr baseline="15873" sz="1575">
              <a:latin typeface="Lucida Sans Unicode"/>
              <a:cs typeface="Lucida Sans Unicode"/>
            </a:endParaRPr>
          </a:p>
          <a:p>
            <a:pPr marL="1807210">
              <a:lnSpc>
                <a:spcPct val="100000"/>
              </a:lnSpc>
              <a:spcBef>
                <a:spcPts val="500"/>
              </a:spcBef>
            </a:pP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baseline="31250" sz="1200" spc="7" i="1">
                <a:latin typeface="Meiryo"/>
                <a:cs typeface="Meiryo"/>
              </a:rPr>
              <a:t>t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sz="1050" spc="5">
                <a:latin typeface="Lucida Sans Unicode"/>
                <a:cs typeface="Lucida Sans Unicode"/>
              </a:rPr>
              <a:t>)</a:t>
            </a:r>
            <a:r>
              <a:rPr dirty="0" baseline="31250" sz="1200" spc="7" i="1">
                <a:latin typeface="Meiryo"/>
                <a:cs typeface="Meiryo"/>
              </a:rPr>
              <a:t>−</a:t>
            </a:r>
            <a:r>
              <a:rPr dirty="0" baseline="31250" sz="1200" spc="7">
                <a:latin typeface="Arial"/>
                <a:cs typeface="Arial"/>
              </a:rPr>
              <a:t>1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baseline="31250" sz="1200" spc="7" i="1">
                <a:latin typeface="Meiryo"/>
                <a:cs typeface="Meiryo"/>
              </a:rPr>
              <a:t>t</a:t>
            </a:r>
            <a:r>
              <a:rPr dirty="0" sz="1050" spc="5" b="1">
                <a:latin typeface="Arial"/>
                <a:cs typeface="Arial"/>
              </a:rPr>
              <a:t>y</a:t>
            </a:r>
            <a:endParaRPr sz="1050">
              <a:latin typeface="Arial"/>
              <a:cs typeface="Arial"/>
            </a:endParaRPr>
          </a:p>
          <a:p>
            <a:pPr marL="1807210">
              <a:lnSpc>
                <a:spcPct val="100000"/>
              </a:lnSpc>
              <a:spcBef>
                <a:spcPts val="330"/>
              </a:spcBef>
            </a:pP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120">
                <a:latin typeface="Lucida Sans Unicode"/>
                <a:cs typeface="Lucida Sans Unicode"/>
              </a:rPr>
              <a:t> </a:t>
            </a:r>
            <a:r>
              <a:rPr dirty="0" sz="1050" spc="-10" b="1">
                <a:latin typeface="Arial"/>
                <a:cs typeface="Arial"/>
              </a:rPr>
              <a:t>Hy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where </a:t>
            </a:r>
            <a:r>
              <a:rPr dirty="0" sz="1050" spc="-10" b="1">
                <a:latin typeface="Arial"/>
                <a:cs typeface="Arial"/>
              </a:rPr>
              <a:t>H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baseline="27777" sz="1200" spc="7" i="1">
                <a:latin typeface="Meiryo"/>
                <a:cs typeface="Meiryo"/>
              </a:rPr>
              <a:t>t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sz="1050" spc="5">
                <a:latin typeface="Lucida Sans Unicode"/>
                <a:cs typeface="Lucida Sans Unicode"/>
              </a:rPr>
              <a:t>)</a:t>
            </a:r>
            <a:r>
              <a:rPr dirty="0" baseline="27777" sz="1200" spc="7" i="1">
                <a:latin typeface="Meiryo"/>
                <a:cs typeface="Meiryo"/>
              </a:rPr>
              <a:t>−</a:t>
            </a:r>
            <a:r>
              <a:rPr dirty="0" baseline="27777" sz="1200" spc="7">
                <a:latin typeface="Arial"/>
                <a:cs typeface="Arial"/>
              </a:rPr>
              <a:t>1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baseline="27777" sz="1200" spc="7" i="1">
                <a:latin typeface="Meiryo"/>
                <a:cs typeface="Meiryo"/>
              </a:rPr>
              <a:t>t </a:t>
            </a:r>
            <a:r>
              <a:rPr dirty="0" sz="1050" spc="-5">
                <a:latin typeface="Arial"/>
                <a:cs typeface="Arial"/>
              </a:rPr>
              <a:t>is the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hat</a:t>
            </a:r>
            <a:r>
              <a:rPr dirty="0" sz="1050" spc="8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matrix</a:t>
            </a:r>
            <a:r>
              <a:rPr dirty="0" sz="1050" spc="-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2332621"/>
            <a:ext cx="250126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 b="1">
                <a:latin typeface="Arial"/>
                <a:cs typeface="Arial"/>
              </a:rPr>
              <a:t>H </a:t>
            </a:r>
            <a:r>
              <a:rPr dirty="0" sz="1050" spc="-5">
                <a:latin typeface="Arial"/>
                <a:cs typeface="Arial"/>
              </a:rPr>
              <a:t>is a symmetric and idempotent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matrix: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6029" y="2332621"/>
            <a:ext cx="51054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 b="1">
                <a:latin typeface="Arial"/>
                <a:cs typeface="Arial"/>
              </a:rPr>
              <a:t>HH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95">
                <a:latin typeface="Lucida Sans Unicode"/>
                <a:cs typeface="Lucida Sans Unicode"/>
              </a:rPr>
              <a:t> </a:t>
            </a:r>
            <a:r>
              <a:rPr dirty="0" sz="1050" spc="-10" b="1">
                <a:latin typeface="Arial"/>
                <a:cs typeface="Arial"/>
              </a:rPr>
              <a:t>H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2960192"/>
            <a:ext cx="252095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 b="1">
                <a:latin typeface="Arial"/>
                <a:cs typeface="Arial"/>
              </a:rPr>
              <a:t>H </a:t>
            </a:r>
            <a:r>
              <a:rPr dirty="0" sz="1050" spc="-5">
                <a:latin typeface="Arial"/>
                <a:cs typeface="Arial"/>
              </a:rPr>
              <a:t>projects </a:t>
            </a:r>
            <a:r>
              <a:rPr dirty="0" sz="1050" spc="-5" b="1">
                <a:latin typeface="Arial"/>
                <a:cs typeface="Arial"/>
              </a:rPr>
              <a:t>y </a:t>
            </a:r>
            <a:r>
              <a:rPr dirty="0" sz="1050" spc="-5">
                <a:latin typeface="Arial"/>
                <a:cs typeface="Arial"/>
              </a:rPr>
              <a:t>onto the column space of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X</a:t>
            </a:r>
            <a:r>
              <a:rPr dirty="0" sz="1050" spc="-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056" y="29006"/>
            <a:ext cx="180848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8705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0"/>
              <a:t>Multiple </a:t>
            </a:r>
            <a:r>
              <a:rPr dirty="0" spc="15"/>
              <a:t>Regression Example </a:t>
            </a:r>
            <a:r>
              <a:rPr dirty="0" spc="10"/>
              <a:t>in</a:t>
            </a:r>
            <a:r>
              <a:rPr dirty="0" spc="-35"/>
              <a:t> </a:t>
            </a:r>
            <a:r>
              <a:rPr dirty="0" spc="20"/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983119"/>
            <a:ext cx="875665" cy="257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</a:t>
            </a:r>
            <a:r>
              <a:rPr dirty="0" sz="800" spc="-6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data(mtcars)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</a:t>
            </a:r>
            <a:r>
              <a:rPr dirty="0" sz="800" spc="-6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head(mtcars)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9753" y="1223518"/>
            <a:ext cx="13011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mpg cyl disp  hp</a:t>
            </a:r>
            <a:r>
              <a:rPr dirty="0" sz="800" spc="-5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drat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8057" y="1223518"/>
            <a:ext cx="1483360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wt  qsec vs am gear</a:t>
            </a:r>
            <a:r>
              <a:rPr dirty="0" sz="800" spc="-4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carb</a:t>
            </a:r>
            <a:endParaRPr sz="8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6319" y="1364660"/>
          <a:ext cx="4174490" cy="707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037"/>
                <a:gridCol w="364392"/>
                <a:gridCol w="212562"/>
                <a:gridCol w="1579036"/>
                <a:gridCol w="182196"/>
                <a:gridCol w="242928"/>
                <a:gridCol w="303660"/>
                <a:gridCol w="204421"/>
              </a:tblGrid>
              <a:tr h="113045">
                <a:tc>
                  <a:txBody>
                    <a:bodyPr/>
                    <a:lstStyle/>
                    <a:p>
                      <a:pPr marL="22225">
                        <a:lnSpc>
                          <a:spcPts val="795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Mazda</a:t>
                      </a:r>
                      <a:r>
                        <a:rPr dirty="0" sz="800" spc="-8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RX4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795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21.0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795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160 110 3.90 2.620</a:t>
                      </a:r>
                      <a:r>
                        <a:rPr dirty="0" sz="800" spc="-4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16.46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795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795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ts val="795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795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20205">
                <a:tc>
                  <a:txBody>
                    <a:bodyPr/>
                    <a:lstStyle/>
                    <a:p>
                      <a:pPr marL="2222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Mazda RX4</a:t>
                      </a:r>
                      <a:r>
                        <a:rPr dirty="0" sz="800" spc="-7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Wag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21.0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160 110 3.90 2.875</a:t>
                      </a:r>
                      <a:r>
                        <a:rPr dirty="0" sz="800" spc="-4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17.02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20205">
                <a:tc>
                  <a:txBody>
                    <a:bodyPr/>
                    <a:lstStyle/>
                    <a:p>
                      <a:pPr marL="2222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Datsun</a:t>
                      </a:r>
                      <a:r>
                        <a:rPr dirty="0" sz="800" spc="-8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710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22.8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108  93 3.85 2.320</a:t>
                      </a:r>
                      <a:r>
                        <a:rPr dirty="0" sz="800" spc="-4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18.61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20205">
                <a:tc>
                  <a:txBody>
                    <a:bodyPr/>
                    <a:lstStyle/>
                    <a:p>
                      <a:pPr marL="2222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Hornet 4</a:t>
                      </a:r>
                      <a:r>
                        <a:rPr dirty="0" sz="800" spc="-7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Drive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21.4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258 110 3.08 3.215</a:t>
                      </a:r>
                      <a:r>
                        <a:rPr dirty="0" sz="800" spc="-4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19.44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20205">
                <a:tc>
                  <a:txBody>
                    <a:bodyPr/>
                    <a:lstStyle/>
                    <a:p>
                      <a:pPr marL="2222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Hornet</a:t>
                      </a:r>
                      <a:r>
                        <a:rPr dirty="0" sz="800" spc="-5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Sportabout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18.7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360 175 3.15 3.440</a:t>
                      </a:r>
                      <a:r>
                        <a:rPr dirty="0" sz="800" spc="-4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17.02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3045">
                <a:tc>
                  <a:txBody>
                    <a:bodyPr/>
                    <a:lstStyle/>
                    <a:p>
                      <a:pPr marL="2222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Valiant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18.1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225 105 2.76 3.460</a:t>
                      </a:r>
                      <a:r>
                        <a:rPr dirty="0" sz="800" spc="-4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20.22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25844" y="2064956"/>
            <a:ext cx="2880360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mtcars$cyl &lt;-</a:t>
            </a:r>
            <a:r>
              <a:rPr dirty="0" sz="800" spc="-1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factor(mtcars$cyl)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mod &lt;- lm(mpg ~ cyl + am + carb,</a:t>
            </a:r>
            <a:r>
              <a:rPr dirty="0" sz="800" spc="1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data=mtcars)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</a:t>
            </a:r>
            <a:r>
              <a:rPr dirty="0" sz="800" spc="-7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coef(mod)</a:t>
            </a:r>
            <a:endParaRPr sz="8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6319" y="2446510"/>
          <a:ext cx="3627754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376"/>
                <a:gridCol w="728785"/>
                <a:gridCol w="759152"/>
                <a:gridCol w="698419"/>
                <a:gridCol w="659913"/>
              </a:tblGrid>
              <a:tr h="113045">
                <a:tc>
                  <a:txBody>
                    <a:bodyPr/>
                    <a:lstStyle/>
                    <a:p>
                      <a:pPr algn="r" marR="83185">
                        <a:lnSpc>
                          <a:spcPts val="795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(Intercept)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795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cyl6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ts val="795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cyl8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795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am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795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carb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74212">
                <a:tc>
                  <a:txBody>
                    <a:bodyPr/>
                    <a:lstStyle/>
                    <a:p>
                      <a:pPr algn="r" marR="8318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25.320303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-3.549419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-6.904637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4.226774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-1.119855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056" y="29006"/>
            <a:ext cx="180848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8705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Regression Sums-of-Squares: Scalar</a:t>
            </a:r>
            <a:r>
              <a:rPr dirty="0" spc="40"/>
              <a:t> </a:t>
            </a:r>
            <a:r>
              <a:rPr dirty="0" spc="15"/>
              <a:t>Form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789495"/>
            <a:ext cx="305752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In </a:t>
            </a:r>
            <a:r>
              <a:rPr dirty="0" sz="1050" spc="-10">
                <a:latin typeface="Arial"/>
                <a:cs typeface="Arial"/>
              </a:rPr>
              <a:t>MLR models, </a:t>
            </a: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-15">
                <a:latin typeface="Arial"/>
                <a:cs typeface="Arial"/>
              </a:rPr>
              <a:t>relevant </a:t>
            </a:r>
            <a:r>
              <a:rPr dirty="0" sz="1050" spc="-5">
                <a:latin typeface="Arial"/>
                <a:cs typeface="Arial"/>
              </a:rPr>
              <a:t>sums-of-squares</a:t>
            </a:r>
            <a:r>
              <a:rPr dirty="0" sz="1050" spc="7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are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9557" y="1059878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2932" y="999528"/>
            <a:ext cx="140271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Sum-of-Squares</a:t>
            </a:r>
            <a:r>
              <a:rPr dirty="0" sz="1050" spc="-6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30">
                <a:solidFill>
                  <a:srgbClr val="790019"/>
                </a:solidFill>
                <a:latin typeface="Arial"/>
                <a:cs typeface="Arial"/>
              </a:rPr>
              <a:t>Total</a:t>
            </a:r>
            <a:r>
              <a:rPr dirty="0" sz="1050" spc="-3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3506" y="1078585"/>
            <a:ext cx="19685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5" i="1">
                <a:latin typeface="Arial"/>
                <a:cs typeface="Arial"/>
              </a:rPr>
              <a:t>i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3810" y="999528"/>
            <a:ext cx="134620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 i="1">
                <a:latin typeface="Arial"/>
                <a:cs typeface="Arial"/>
              </a:rPr>
              <a:t>SST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baseline="42328" sz="1575" spc="600">
                <a:latin typeface="Arial"/>
                <a:cs typeface="Arial"/>
              </a:rPr>
              <a:t>.</a:t>
            </a:r>
            <a:r>
              <a:rPr dirty="0" baseline="34722" sz="1200" spc="600" i="1">
                <a:latin typeface="Arial"/>
                <a:cs typeface="Arial"/>
              </a:rPr>
              <a:t>n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i="1">
                <a:latin typeface="Arial"/>
                <a:cs typeface="Arial"/>
              </a:rPr>
              <a:t>y</a:t>
            </a:r>
            <a:r>
              <a:rPr dirty="0" baseline="-13888" sz="1200" spc="22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165" i="1">
                <a:latin typeface="Meiryo"/>
                <a:cs typeface="Meiryo"/>
              </a:rPr>
              <a:t> </a:t>
            </a:r>
            <a:r>
              <a:rPr dirty="0" sz="1050" spc="-100" i="1">
                <a:latin typeface="Arial"/>
                <a:cs typeface="Arial"/>
              </a:rPr>
              <a:t>y</a:t>
            </a:r>
            <a:r>
              <a:rPr dirty="0" baseline="5291" sz="1575" spc="-150">
                <a:latin typeface="Lucida Sans Unicode"/>
                <a:cs typeface="Lucida Sans Unicode"/>
              </a:rPr>
              <a:t>¯</a:t>
            </a:r>
            <a:r>
              <a:rPr dirty="0" sz="1050" spc="-100">
                <a:latin typeface="Lucida Sans Unicode"/>
                <a:cs typeface="Lucida Sans Unicode"/>
              </a:rPr>
              <a:t>)</a:t>
            </a:r>
            <a:r>
              <a:rPr dirty="0" baseline="27777" sz="1200" spc="-150">
                <a:latin typeface="Arial"/>
                <a:cs typeface="Arial"/>
              </a:rPr>
              <a:t>2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9557" y="1269911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50908" y="1288618"/>
            <a:ext cx="19685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5" i="1">
                <a:latin typeface="Arial"/>
                <a:cs typeface="Arial"/>
              </a:rPr>
              <a:t>i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932" y="1209560"/>
            <a:ext cx="337439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037714" algn="l"/>
              </a:tabLst>
            </a:pP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Sum-of-Squares</a:t>
            </a:r>
            <a:r>
              <a:rPr dirty="0" sz="1050" spc="2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Regression</a:t>
            </a:r>
            <a:r>
              <a:rPr dirty="0" sz="1050" spc="-10">
                <a:latin typeface="Arial"/>
                <a:cs typeface="Arial"/>
              </a:rPr>
              <a:t>:	</a:t>
            </a:r>
            <a:r>
              <a:rPr dirty="0" sz="1050" spc="-10" i="1">
                <a:latin typeface="Arial"/>
                <a:cs typeface="Arial"/>
              </a:rPr>
              <a:t>SSR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baseline="42328" sz="1575" spc="600">
                <a:latin typeface="Arial"/>
                <a:cs typeface="Arial"/>
              </a:rPr>
              <a:t>.</a:t>
            </a:r>
            <a:r>
              <a:rPr dirty="0" baseline="34722" sz="1200" spc="600" i="1">
                <a:latin typeface="Arial"/>
                <a:cs typeface="Arial"/>
              </a:rPr>
              <a:t>n </a:t>
            </a:r>
            <a:r>
              <a:rPr dirty="0" sz="1050" spc="-155">
                <a:latin typeface="Lucida Sans Unicode"/>
                <a:cs typeface="Lucida Sans Unicode"/>
              </a:rPr>
              <a:t>(</a:t>
            </a:r>
            <a:r>
              <a:rPr dirty="0" sz="1050" spc="-155" i="1">
                <a:latin typeface="Arial"/>
                <a:cs typeface="Arial"/>
              </a:rPr>
              <a:t>y</a:t>
            </a:r>
            <a:r>
              <a:rPr dirty="0" baseline="5291" sz="1575" spc="-232">
                <a:latin typeface="Lucida Sans Unicode"/>
                <a:cs typeface="Lucida Sans Unicode"/>
              </a:rPr>
              <a:t>ˆ</a:t>
            </a:r>
            <a:r>
              <a:rPr dirty="0" baseline="-13888" sz="1200" spc="-232" i="1">
                <a:latin typeface="Arial"/>
                <a:cs typeface="Arial"/>
              </a:rPr>
              <a:t>i    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240" i="1">
                <a:latin typeface="Meiryo"/>
                <a:cs typeface="Meiryo"/>
              </a:rPr>
              <a:t> </a:t>
            </a:r>
            <a:r>
              <a:rPr dirty="0" sz="1050" spc="-100" i="1">
                <a:latin typeface="Arial"/>
                <a:cs typeface="Arial"/>
              </a:rPr>
              <a:t>y</a:t>
            </a:r>
            <a:r>
              <a:rPr dirty="0" baseline="5291" sz="1575" spc="-150">
                <a:latin typeface="Lucida Sans Unicode"/>
                <a:cs typeface="Lucida Sans Unicode"/>
              </a:rPr>
              <a:t>¯</a:t>
            </a:r>
            <a:r>
              <a:rPr dirty="0" sz="1050" spc="-100">
                <a:latin typeface="Lucida Sans Unicode"/>
                <a:cs typeface="Lucida Sans Unicode"/>
              </a:rPr>
              <a:t>)</a:t>
            </a:r>
            <a:r>
              <a:rPr dirty="0" baseline="27777" sz="1200" spc="-150">
                <a:latin typeface="Arial"/>
                <a:cs typeface="Arial"/>
              </a:rPr>
              <a:t>2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9557" y="1479943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2932" y="1419593"/>
            <a:ext cx="141922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Sum-of-Squares</a:t>
            </a:r>
            <a:r>
              <a:rPr dirty="0" sz="1050" spc="-8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Error</a:t>
            </a:r>
            <a:r>
              <a:rPr dirty="0" sz="1050" spc="-5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3059" y="1498650"/>
            <a:ext cx="19685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5" i="1">
                <a:latin typeface="Arial"/>
                <a:cs typeface="Arial"/>
              </a:rPr>
              <a:t>i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21775" y="1419593"/>
            <a:ext cx="137096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 i="1">
                <a:latin typeface="Arial"/>
                <a:cs typeface="Arial"/>
              </a:rPr>
              <a:t>SSE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baseline="42328" sz="1575" spc="600">
                <a:latin typeface="Arial"/>
                <a:cs typeface="Arial"/>
              </a:rPr>
              <a:t>.</a:t>
            </a:r>
            <a:r>
              <a:rPr dirty="0" baseline="34722" sz="1200" spc="600" i="1">
                <a:latin typeface="Arial"/>
                <a:cs typeface="Arial"/>
              </a:rPr>
              <a:t>n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i="1">
                <a:latin typeface="Arial"/>
                <a:cs typeface="Arial"/>
              </a:rPr>
              <a:t>y</a:t>
            </a:r>
            <a:r>
              <a:rPr dirty="0" baseline="-13888" sz="1200" spc="22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80" i="1">
                <a:latin typeface="Meiryo"/>
                <a:cs typeface="Meiryo"/>
              </a:rPr>
              <a:t> </a:t>
            </a:r>
            <a:r>
              <a:rPr dirty="0" sz="1050" spc="-229" i="1">
                <a:latin typeface="Arial"/>
                <a:cs typeface="Arial"/>
              </a:rPr>
              <a:t>y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i</a:t>
            </a:r>
            <a:r>
              <a:rPr dirty="0" baseline="-13888" sz="1200" spc="-165" i="1">
                <a:latin typeface="Arial"/>
                <a:cs typeface="Arial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)</a:t>
            </a:r>
            <a:r>
              <a:rPr dirty="0" baseline="27777" sz="1200" spc="44">
                <a:latin typeface="Arial"/>
                <a:cs typeface="Arial"/>
              </a:rPr>
              <a:t>2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844" y="2085111"/>
            <a:ext cx="258064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-10">
                <a:latin typeface="Arial"/>
                <a:cs typeface="Arial"/>
              </a:rPr>
              <a:t>corresponding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degrees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of</a:t>
            </a:r>
            <a:r>
              <a:rPr dirty="0" sz="1050" spc="4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freedom</a:t>
            </a:r>
            <a:r>
              <a:rPr dirty="0" sz="1050" spc="-5">
                <a:latin typeface="Arial"/>
                <a:cs typeface="Arial"/>
              </a:rPr>
              <a:t>are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9557" y="2355507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9557" y="2565539"/>
            <a:ext cx="76809" cy="768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9557" y="2775572"/>
            <a:ext cx="76809" cy="76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02932" y="2252731"/>
            <a:ext cx="349250" cy="647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25299"/>
              </a:lnSpc>
            </a:pPr>
            <a:r>
              <a:rPr dirty="0" sz="1050" spc="-15">
                <a:latin typeface="Arial"/>
                <a:cs typeface="Arial"/>
              </a:rPr>
              <a:t>SST:  </a:t>
            </a:r>
            <a:r>
              <a:rPr dirty="0" sz="1050" spc="-5">
                <a:latin typeface="Arial"/>
                <a:cs typeface="Arial"/>
              </a:rPr>
              <a:t>SSR:  </a:t>
            </a:r>
            <a:r>
              <a:rPr dirty="0" sz="1050" spc="-5">
                <a:latin typeface="Arial"/>
                <a:cs typeface="Arial"/>
              </a:rPr>
              <a:t>SSE: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2202" y="2295144"/>
            <a:ext cx="995680" cy="649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df</a:t>
            </a:r>
            <a:r>
              <a:rPr dirty="0" baseline="-13888" sz="1200" spc="-7" i="1">
                <a:latin typeface="Arial"/>
                <a:cs typeface="Arial"/>
              </a:rPr>
              <a:t>T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5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210" i="1">
                <a:latin typeface="Meiryo"/>
                <a:cs typeface="Meiryo"/>
              </a:rPr>
              <a:t> </a:t>
            </a:r>
            <a:r>
              <a:rPr dirty="0" sz="1050" spc="-5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330"/>
              </a:spcBef>
            </a:pPr>
            <a:r>
              <a:rPr dirty="0" sz="1050" spc="-5" i="1">
                <a:latin typeface="Arial"/>
                <a:cs typeface="Arial"/>
              </a:rPr>
              <a:t>df</a:t>
            </a:r>
            <a:r>
              <a:rPr dirty="0" baseline="-13888" sz="1200" spc="-7" i="1">
                <a:latin typeface="Arial"/>
                <a:cs typeface="Arial"/>
              </a:rPr>
              <a:t>R 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165">
                <a:latin typeface="Lucida Sans Unicode"/>
                <a:cs typeface="Lucida Sans Unicode"/>
              </a:rPr>
              <a:t> </a:t>
            </a:r>
            <a:r>
              <a:rPr dirty="0" sz="1050" spc="-5" i="1">
                <a:latin typeface="Arial"/>
                <a:cs typeface="Arial"/>
              </a:rPr>
              <a:t>p</a:t>
            </a:r>
            <a:endParaRPr sz="1050">
              <a:latin typeface="Arial"/>
              <a:cs typeface="Arial"/>
            </a:endParaRPr>
          </a:p>
          <a:p>
            <a:pPr marL="22860">
              <a:lnSpc>
                <a:spcPct val="100000"/>
              </a:lnSpc>
              <a:spcBef>
                <a:spcPts val="330"/>
              </a:spcBef>
            </a:pPr>
            <a:r>
              <a:rPr dirty="0" sz="1050" spc="-5" i="1">
                <a:latin typeface="Arial"/>
                <a:cs typeface="Arial"/>
              </a:rPr>
              <a:t>df</a:t>
            </a:r>
            <a:r>
              <a:rPr dirty="0" baseline="-13888" sz="1200" spc="-7" i="1">
                <a:latin typeface="Arial"/>
                <a:cs typeface="Arial"/>
              </a:rPr>
              <a:t>E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5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5" i="1">
                <a:latin typeface="Arial"/>
                <a:cs typeface="Arial"/>
              </a:rPr>
              <a:t>p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5" i="1">
                <a:latin typeface="Meiryo"/>
                <a:cs typeface="Meiryo"/>
              </a:rPr>
              <a:t> </a:t>
            </a:r>
            <a:r>
              <a:rPr dirty="0" sz="1050" spc="-5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9" action="ppaction://hlinksldjump"/>
              </a:rPr>
              <a:t>Multivariate Linear</a:t>
            </a:r>
            <a:r>
              <a:rPr dirty="0" spc="-20">
                <a:hlinkClick r:id="rId9" action="ppaction://hlinksldjump"/>
              </a:rPr>
              <a:t> </a:t>
            </a:r>
            <a:r>
              <a:rPr dirty="0" spc="-5">
                <a:hlinkClick r:id="rId9" action="ppaction://hlinksldjump"/>
              </a:rPr>
              <a:t>Regression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056" y="29006"/>
            <a:ext cx="180848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8705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Regression Sums-of-Squares: Matrix</a:t>
            </a:r>
            <a:r>
              <a:rPr dirty="0" spc="60"/>
              <a:t> </a:t>
            </a:r>
            <a:r>
              <a:rPr dirty="0" spc="15"/>
              <a:t>Form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588784"/>
            <a:ext cx="3057525" cy="271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In </a:t>
            </a:r>
            <a:r>
              <a:rPr dirty="0" sz="1050" spc="-10">
                <a:latin typeface="Arial"/>
                <a:cs typeface="Arial"/>
              </a:rPr>
              <a:t>MLR models, </a:t>
            </a: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-15">
                <a:latin typeface="Arial"/>
                <a:cs typeface="Arial"/>
              </a:rPr>
              <a:t>relevant </a:t>
            </a:r>
            <a:r>
              <a:rPr dirty="0" sz="1050" spc="-5">
                <a:latin typeface="Arial"/>
                <a:cs typeface="Arial"/>
              </a:rPr>
              <a:t>sums-of-squares</a:t>
            </a:r>
            <a:r>
              <a:rPr dirty="0" sz="1050" spc="7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are</a:t>
            </a:r>
            <a:endParaRPr sz="1050">
              <a:latin typeface="Arial"/>
              <a:cs typeface="Arial"/>
            </a:endParaRPr>
          </a:p>
          <a:p>
            <a:pPr algn="ctr" marL="975994">
              <a:lnSpc>
                <a:spcPct val="100000"/>
              </a:lnSpc>
              <a:spcBef>
                <a:spcPts val="940"/>
              </a:spcBef>
            </a:pPr>
            <a:r>
              <a:rPr dirty="0" sz="800" spc="-5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algn="ctr" marL="1027430">
              <a:lnSpc>
                <a:spcPct val="100000"/>
              </a:lnSpc>
              <a:spcBef>
                <a:spcPts val="100"/>
              </a:spcBef>
            </a:pPr>
            <a:r>
              <a:rPr dirty="0" sz="1050" spc="-10" i="1">
                <a:latin typeface="Arial"/>
                <a:cs typeface="Arial"/>
              </a:rPr>
              <a:t>SST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baseline="55555" sz="1575" spc="472">
                <a:latin typeface="Arial"/>
                <a:cs typeface="Arial"/>
              </a:rPr>
              <a:t>.</a:t>
            </a:r>
            <a:r>
              <a:rPr dirty="0" sz="1050" spc="315">
                <a:latin typeface="Lucida Sans Unicode"/>
                <a:cs typeface="Lucida Sans Unicode"/>
              </a:rPr>
              <a:t>(</a:t>
            </a:r>
            <a:r>
              <a:rPr dirty="0" sz="1050" spc="315" i="1">
                <a:latin typeface="Arial"/>
                <a:cs typeface="Arial"/>
              </a:rPr>
              <a:t>y</a:t>
            </a:r>
            <a:r>
              <a:rPr dirty="0" baseline="-13888" sz="1200" spc="472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90" i="1">
                <a:latin typeface="Meiryo"/>
                <a:cs typeface="Meiryo"/>
              </a:rPr>
              <a:t> </a:t>
            </a:r>
            <a:r>
              <a:rPr dirty="0" sz="1050" spc="-100" i="1">
                <a:latin typeface="Arial"/>
                <a:cs typeface="Arial"/>
              </a:rPr>
              <a:t>y</a:t>
            </a:r>
            <a:r>
              <a:rPr dirty="0" baseline="5291" sz="1575" spc="-150">
                <a:latin typeface="Lucida Sans Unicode"/>
                <a:cs typeface="Lucida Sans Unicode"/>
              </a:rPr>
              <a:t>¯</a:t>
            </a:r>
            <a:r>
              <a:rPr dirty="0" sz="1050" spc="-100">
                <a:latin typeface="Lucida Sans Unicode"/>
                <a:cs typeface="Lucida Sans Unicode"/>
              </a:rPr>
              <a:t>)</a:t>
            </a:r>
            <a:r>
              <a:rPr dirty="0" baseline="31250" sz="1200" spc="-150">
                <a:latin typeface="Arial"/>
                <a:cs typeface="Arial"/>
              </a:rPr>
              <a:t>2</a:t>
            </a:r>
            <a:endParaRPr baseline="31250" sz="1200">
              <a:latin typeface="Arial"/>
              <a:cs typeface="Arial"/>
            </a:endParaRPr>
          </a:p>
          <a:p>
            <a:pPr algn="ctr" marL="977265">
              <a:lnSpc>
                <a:spcPct val="100000"/>
              </a:lnSpc>
              <a:spcBef>
                <a:spcPts val="330"/>
              </a:spcBef>
            </a:pPr>
            <a:r>
              <a:rPr dirty="0" sz="800" spc="25" i="1">
                <a:latin typeface="Arial"/>
                <a:cs typeface="Arial"/>
              </a:rPr>
              <a:t>i</a:t>
            </a:r>
            <a:r>
              <a:rPr dirty="0" sz="800" spc="25">
                <a:latin typeface="Lucida Sans Unicode"/>
                <a:cs typeface="Lucida Sans Unicode"/>
              </a:rPr>
              <a:t>=</a:t>
            </a:r>
            <a:r>
              <a:rPr dirty="0" sz="800" spc="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771014">
              <a:lnSpc>
                <a:spcPct val="100000"/>
              </a:lnSpc>
              <a:spcBef>
                <a:spcPts val="195"/>
              </a:spcBef>
            </a:pP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40" b="1">
                <a:latin typeface="Arial"/>
                <a:cs typeface="Arial"/>
              </a:rPr>
              <a:t>y</a:t>
            </a:r>
            <a:r>
              <a:rPr dirty="0" baseline="31250" sz="1200" spc="-60" i="1">
                <a:latin typeface="Meiryo"/>
                <a:cs typeface="Meiryo"/>
              </a:rPr>
              <a:t>t </a:t>
            </a:r>
            <a:r>
              <a:rPr dirty="0" sz="1050" spc="-20">
                <a:latin typeface="Lucida Sans Unicode"/>
                <a:cs typeface="Lucida Sans Unicode"/>
              </a:rPr>
              <a:t>[</a:t>
            </a:r>
            <a:r>
              <a:rPr dirty="0" sz="1050" spc="-20" b="1">
                <a:latin typeface="Arial"/>
                <a:cs typeface="Arial"/>
              </a:rPr>
              <a:t>I</a:t>
            </a:r>
            <a:r>
              <a:rPr dirty="0" baseline="-10416" sz="1200" spc="-30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>
                <a:latin typeface="Arial"/>
                <a:cs typeface="Arial"/>
              </a:rPr>
              <a:t>1</a:t>
            </a:r>
            <a:r>
              <a:rPr dirty="0" sz="1050" spc="15" i="1">
                <a:latin typeface="Verdana"/>
                <a:cs typeface="Verdana"/>
              </a:rPr>
              <a:t>/</a:t>
            </a:r>
            <a:r>
              <a:rPr dirty="0" sz="1050" spc="15" i="1">
                <a:latin typeface="Arial"/>
                <a:cs typeface="Arial"/>
              </a:rPr>
              <a:t>n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r>
              <a:rPr dirty="0" sz="1050" spc="15" b="1">
                <a:latin typeface="Arial"/>
                <a:cs typeface="Arial"/>
              </a:rPr>
              <a:t>J</a:t>
            </a:r>
            <a:r>
              <a:rPr dirty="0" sz="1050" spc="15">
                <a:latin typeface="Lucida Sans Unicode"/>
                <a:cs typeface="Lucida Sans Unicode"/>
              </a:rPr>
              <a:t>]</a:t>
            </a:r>
            <a:r>
              <a:rPr dirty="0" sz="1050" spc="-195">
                <a:latin typeface="Lucida Sans Unicode"/>
                <a:cs typeface="Lucida Sans Unicode"/>
              </a:rPr>
              <a:t> </a:t>
            </a:r>
            <a:r>
              <a:rPr dirty="0" sz="1050" spc="-5" b="1">
                <a:latin typeface="Arial"/>
                <a:cs typeface="Arial"/>
              </a:rPr>
              <a:t>y</a:t>
            </a:r>
            <a:endParaRPr sz="1050">
              <a:latin typeface="Arial"/>
              <a:cs typeface="Arial"/>
            </a:endParaRPr>
          </a:p>
          <a:p>
            <a:pPr algn="ctr" marL="975994">
              <a:lnSpc>
                <a:spcPct val="100000"/>
              </a:lnSpc>
              <a:spcBef>
                <a:spcPts val="320"/>
              </a:spcBef>
            </a:pPr>
            <a:r>
              <a:rPr dirty="0" sz="800" spc="-5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algn="ctr" marL="1024255">
              <a:lnSpc>
                <a:spcPct val="100000"/>
              </a:lnSpc>
              <a:spcBef>
                <a:spcPts val="100"/>
              </a:spcBef>
            </a:pPr>
            <a:r>
              <a:rPr dirty="0" sz="1050" spc="-10" i="1">
                <a:latin typeface="Arial"/>
                <a:cs typeface="Arial"/>
              </a:rPr>
              <a:t>SSR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baseline="55555" sz="1575" spc="172">
                <a:latin typeface="Arial"/>
                <a:cs typeface="Arial"/>
              </a:rPr>
              <a:t>.</a:t>
            </a:r>
            <a:r>
              <a:rPr dirty="0" sz="1050" spc="114">
                <a:latin typeface="Lucida Sans Unicode"/>
                <a:cs typeface="Lucida Sans Unicode"/>
              </a:rPr>
              <a:t>(</a:t>
            </a:r>
            <a:r>
              <a:rPr dirty="0" sz="1050" spc="114" i="1">
                <a:latin typeface="Arial"/>
                <a:cs typeface="Arial"/>
              </a:rPr>
              <a:t>y</a:t>
            </a:r>
            <a:r>
              <a:rPr dirty="0" baseline="5291" sz="1575" spc="172">
                <a:latin typeface="Lucida Sans Unicode"/>
                <a:cs typeface="Lucida Sans Unicode"/>
              </a:rPr>
              <a:t>ˆ</a:t>
            </a:r>
            <a:r>
              <a:rPr dirty="0" baseline="-13888" sz="1200" spc="172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75" i="1">
                <a:latin typeface="Meiryo"/>
                <a:cs typeface="Meiryo"/>
              </a:rPr>
              <a:t> </a:t>
            </a:r>
            <a:r>
              <a:rPr dirty="0" sz="1050" spc="-100" i="1">
                <a:latin typeface="Arial"/>
                <a:cs typeface="Arial"/>
              </a:rPr>
              <a:t>y</a:t>
            </a:r>
            <a:r>
              <a:rPr dirty="0" baseline="5291" sz="1575" spc="-150">
                <a:latin typeface="Lucida Sans Unicode"/>
                <a:cs typeface="Lucida Sans Unicode"/>
              </a:rPr>
              <a:t>¯</a:t>
            </a:r>
            <a:r>
              <a:rPr dirty="0" sz="1050" spc="-100">
                <a:latin typeface="Lucida Sans Unicode"/>
                <a:cs typeface="Lucida Sans Unicode"/>
              </a:rPr>
              <a:t>)</a:t>
            </a:r>
            <a:r>
              <a:rPr dirty="0" baseline="31250" sz="1200" spc="-150">
                <a:latin typeface="Arial"/>
                <a:cs typeface="Arial"/>
              </a:rPr>
              <a:t>2</a:t>
            </a:r>
            <a:endParaRPr baseline="31250" sz="1200">
              <a:latin typeface="Arial"/>
              <a:cs typeface="Arial"/>
            </a:endParaRPr>
          </a:p>
          <a:p>
            <a:pPr algn="ctr" marL="977265">
              <a:lnSpc>
                <a:spcPct val="100000"/>
              </a:lnSpc>
              <a:spcBef>
                <a:spcPts val="330"/>
              </a:spcBef>
            </a:pPr>
            <a:r>
              <a:rPr dirty="0" sz="800" spc="25" i="1">
                <a:latin typeface="Arial"/>
                <a:cs typeface="Arial"/>
              </a:rPr>
              <a:t>i</a:t>
            </a:r>
            <a:r>
              <a:rPr dirty="0" sz="800" spc="25">
                <a:latin typeface="Lucida Sans Unicode"/>
                <a:cs typeface="Lucida Sans Unicode"/>
              </a:rPr>
              <a:t>=</a:t>
            </a:r>
            <a:r>
              <a:rPr dirty="0" sz="800" spc="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771014">
              <a:lnSpc>
                <a:spcPct val="100000"/>
              </a:lnSpc>
              <a:spcBef>
                <a:spcPts val="195"/>
              </a:spcBef>
            </a:pP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40" b="1">
                <a:latin typeface="Arial"/>
                <a:cs typeface="Arial"/>
              </a:rPr>
              <a:t>y</a:t>
            </a:r>
            <a:r>
              <a:rPr dirty="0" baseline="31250" sz="1200" spc="-60" i="1">
                <a:latin typeface="Meiryo"/>
                <a:cs typeface="Meiryo"/>
              </a:rPr>
              <a:t>t</a:t>
            </a:r>
            <a:r>
              <a:rPr dirty="0" baseline="31250" sz="1200" spc="-89" i="1">
                <a:latin typeface="Meiryo"/>
                <a:cs typeface="Meiryo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[</a:t>
            </a:r>
            <a:r>
              <a:rPr dirty="0" sz="1050" spc="-25" b="1">
                <a:latin typeface="Arial"/>
                <a:cs typeface="Arial"/>
              </a:rPr>
              <a:t>H</a:t>
            </a:r>
            <a:r>
              <a:rPr dirty="0" sz="1050" spc="-65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30" i="1">
                <a:latin typeface="Meiryo"/>
                <a:cs typeface="Meiryo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>
                <a:latin typeface="Arial"/>
                <a:cs typeface="Arial"/>
              </a:rPr>
              <a:t>1</a:t>
            </a:r>
            <a:r>
              <a:rPr dirty="0" sz="1050" spc="15" i="1">
                <a:latin typeface="Verdana"/>
                <a:cs typeface="Verdana"/>
              </a:rPr>
              <a:t>/</a:t>
            </a:r>
            <a:r>
              <a:rPr dirty="0" sz="1050" spc="15" i="1">
                <a:latin typeface="Arial"/>
                <a:cs typeface="Arial"/>
              </a:rPr>
              <a:t>n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r>
              <a:rPr dirty="0" sz="1050" spc="15" b="1">
                <a:latin typeface="Arial"/>
                <a:cs typeface="Arial"/>
              </a:rPr>
              <a:t>J</a:t>
            </a:r>
            <a:r>
              <a:rPr dirty="0" sz="1050" spc="15">
                <a:latin typeface="Lucida Sans Unicode"/>
                <a:cs typeface="Lucida Sans Unicode"/>
              </a:rPr>
              <a:t>]</a:t>
            </a:r>
            <a:r>
              <a:rPr dirty="0" sz="1050" spc="-165">
                <a:latin typeface="Lucida Sans Unicode"/>
                <a:cs typeface="Lucida Sans Unicode"/>
              </a:rPr>
              <a:t> </a:t>
            </a:r>
            <a:r>
              <a:rPr dirty="0" sz="1050" spc="-5" b="1">
                <a:latin typeface="Arial"/>
                <a:cs typeface="Arial"/>
              </a:rPr>
              <a:t>y</a:t>
            </a:r>
            <a:endParaRPr sz="1050">
              <a:latin typeface="Arial"/>
              <a:cs typeface="Arial"/>
            </a:endParaRPr>
          </a:p>
          <a:p>
            <a:pPr algn="ctr" marL="975994">
              <a:lnSpc>
                <a:spcPct val="100000"/>
              </a:lnSpc>
              <a:spcBef>
                <a:spcPts val="320"/>
              </a:spcBef>
            </a:pPr>
            <a:r>
              <a:rPr dirty="0" sz="800" spc="-5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algn="ctr" marL="1049020">
              <a:lnSpc>
                <a:spcPct val="100000"/>
              </a:lnSpc>
              <a:spcBef>
                <a:spcPts val="100"/>
              </a:spcBef>
            </a:pPr>
            <a:r>
              <a:rPr dirty="0" sz="1050" spc="-10" i="1">
                <a:latin typeface="Arial"/>
                <a:cs typeface="Arial"/>
              </a:rPr>
              <a:t>SSE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baseline="55555" sz="1575" spc="472">
                <a:latin typeface="Arial"/>
                <a:cs typeface="Arial"/>
              </a:rPr>
              <a:t>.</a:t>
            </a:r>
            <a:r>
              <a:rPr dirty="0" sz="1050" spc="315">
                <a:latin typeface="Lucida Sans Unicode"/>
                <a:cs typeface="Lucida Sans Unicode"/>
              </a:rPr>
              <a:t>(</a:t>
            </a:r>
            <a:r>
              <a:rPr dirty="0" sz="1050" spc="315" i="1">
                <a:latin typeface="Arial"/>
                <a:cs typeface="Arial"/>
              </a:rPr>
              <a:t>y</a:t>
            </a:r>
            <a:r>
              <a:rPr dirty="0" baseline="-13888" sz="1200" spc="472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229" i="1">
                <a:latin typeface="Meiryo"/>
                <a:cs typeface="Meiryo"/>
              </a:rPr>
              <a:t> </a:t>
            </a:r>
            <a:r>
              <a:rPr dirty="0" sz="1050" spc="-229" i="1">
                <a:latin typeface="Arial"/>
                <a:cs typeface="Arial"/>
              </a:rPr>
              <a:t>y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i</a:t>
            </a:r>
            <a:r>
              <a:rPr dirty="0" baseline="-13888" sz="1200" spc="-165" i="1">
                <a:latin typeface="Arial"/>
                <a:cs typeface="Arial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)</a:t>
            </a:r>
            <a:r>
              <a:rPr dirty="0" baseline="31250" sz="1200" spc="44">
                <a:latin typeface="Arial"/>
                <a:cs typeface="Arial"/>
              </a:rPr>
              <a:t>2</a:t>
            </a:r>
            <a:endParaRPr baseline="31250" sz="1200">
              <a:latin typeface="Arial"/>
              <a:cs typeface="Arial"/>
            </a:endParaRPr>
          </a:p>
          <a:p>
            <a:pPr algn="ctr" marL="977265">
              <a:lnSpc>
                <a:spcPct val="100000"/>
              </a:lnSpc>
              <a:spcBef>
                <a:spcPts val="330"/>
              </a:spcBef>
            </a:pPr>
            <a:r>
              <a:rPr dirty="0" sz="800" spc="25" i="1">
                <a:latin typeface="Arial"/>
                <a:cs typeface="Arial"/>
              </a:rPr>
              <a:t>i</a:t>
            </a:r>
            <a:r>
              <a:rPr dirty="0" sz="800" spc="25">
                <a:latin typeface="Lucida Sans Unicode"/>
                <a:cs typeface="Lucida Sans Unicode"/>
              </a:rPr>
              <a:t>=</a:t>
            </a:r>
            <a:r>
              <a:rPr dirty="0" sz="800" spc="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771014">
              <a:lnSpc>
                <a:spcPct val="100000"/>
              </a:lnSpc>
              <a:spcBef>
                <a:spcPts val="195"/>
              </a:spcBef>
            </a:pP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40" b="1">
                <a:latin typeface="Arial"/>
                <a:cs typeface="Arial"/>
              </a:rPr>
              <a:t>y</a:t>
            </a:r>
            <a:r>
              <a:rPr dirty="0" baseline="31250" sz="1200" spc="-60" i="1">
                <a:latin typeface="Meiryo"/>
                <a:cs typeface="Meiryo"/>
              </a:rPr>
              <a:t>t </a:t>
            </a:r>
            <a:r>
              <a:rPr dirty="0" sz="1050" spc="-20">
                <a:latin typeface="Lucida Sans Unicode"/>
                <a:cs typeface="Lucida Sans Unicode"/>
              </a:rPr>
              <a:t>[</a:t>
            </a:r>
            <a:r>
              <a:rPr dirty="0" sz="1050" spc="-20" b="1">
                <a:latin typeface="Arial"/>
                <a:cs typeface="Arial"/>
              </a:rPr>
              <a:t>I</a:t>
            </a:r>
            <a:r>
              <a:rPr dirty="0" baseline="-10416" sz="1200" spc="-30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25" b="1">
                <a:latin typeface="Arial"/>
                <a:cs typeface="Arial"/>
              </a:rPr>
              <a:t>H</a:t>
            </a:r>
            <a:r>
              <a:rPr dirty="0" sz="1050" spc="-25">
                <a:latin typeface="Lucida Sans Unicode"/>
                <a:cs typeface="Lucida Sans Unicode"/>
              </a:rPr>
              <a:t>]</a:t>
            </a:r>
            <a:r>
              <a:rPr dirty="0" sz="1050" spc="-215">
                <a:latin typeface="Lucida Sans Unicode"/>
                <a:cs typeface="Lucida Sans Unicode"/>
              </a:rPr>
              <a:t> </a:t>
            </a:r>
            <a:r>
              <a:rPr dirty="0" sz="1050" spc="-5" b="1">
                <a:latin typeface="Arial"/>
                <a:cs typeface="Arial"/>
              </a:rPr>
              <a:t>y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050" spc="-5">
                <a:latin typeface="Arial"/>
                <a:cs typeface="Arial"/>
              </a:rPr>
              <a:t>Note: </a:t>
            </a:r>
            <a:r>
              <a:rPr dirty="0" sz="1050" spc="-5" b="1">
                <a:latin typeface="Arial"/>
                <a:cs typeface="Arial"/>
              </a:rPr>
              <a:t>J </a:t>
            </a:r>
            <a:r>
              <a:rPr dirty="0" sz="1050" spc="-5">
                <a:latin typeface="Arial"/>
                <a:cs typeface="Arial"/>
              </a:rPr>
              <a:t>is an </a:t>
            </a:r>
            <a:r>
              <a:rPr dirty="0" sz="1050" spc="-5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× </a:t>
            </a:r>
            <a:r>
              <a:rPr dirty="0" sz="1050" spc="-5" i="1">
                <a:latin typeface="Arial"/>
                <a:cs typeface="Arial"/>
              </a:rPr>
              <a:t>n </a:t>
            </a:r>
            <a:r>
              <a:rPr dirty="0" sz="1050" spc="-5">
                <a:latin typeface="Arial"/>
                <a:cs typeface="Arial"/>
              </a:rPr>
              <a:t>matrix of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ones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56" y="29006"/>
            <a:ext cx="92329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 Linear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75184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2626995" cy="151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0">
                <a:solidFill>
                  <a:srgbClr val="790019"/>
                </a:solidFill>
                <a:latin typeface="Arial"/>
                <a:cs typeface="Arial"/>
              </a:rPr>
              <a:t>Partitioning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the</a:t>
            </a:r>
            <a:r>
              <a:rPr dirty="0" sz="1400" spc="-4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790019"/>
                </a:solidFill>
                <a:latin typeface="Arial"/>
                <a:cs typeface="Arial"/>
              </a:rPr>
              <a:t>Variance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1050" spc="-25">
                <a:latin typeface="Arial"/>
                <a:cs typeface="Arial"/>
              </a:rPr>
              <a:t>We </a:t>
            </a:r>
            <a:r>
              <a:rPr dirty="0" sz="1050" spc="-5">
                <a:latin typeface="Arial"/>
                <a:cs typeface="Arial"/>
              </a:rPr>
              <a:t>can </a:t>
            </a:r>
            <a:r>
              <a:rPr dirty="0" sz="1050">
                <a:latin typeface="Arial"/>
                <a:cs typeface="Arial"/>
              </a:rPr>
              <a:t>partition </a:t>
            </a:r>
            <a:r>
              <a:rPr dirty="0" sz="1050" spc="-5">
                <a:latin typeface="Arial"/>
                <a:cs typeface="Arial"/>
              </a:rPr>
              <a:t>the total </a:t>
            </a:r>
            <a:r>
              <a:rPr dirty="0" sz="1050" spc="-10">
                <a:latin typeface="Arial"/>
                <a:cs typeface="Arial"/>
              </a:rPr>
              <a:t>variation </a:t>
            </a:r>
            <a:r>
              <a:rPr dirty="0" sz="1050" spc="-5">
                <a:latin typeface="Arial"/>
                <a:cs typeface="Arial"/>
              </a:rPr>
              <a:t>in </a:t>
            </a: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 </a:t>
            </a:r>
            <a:r>
              <a:rPr dirty="0" baseline="-13888" sz="1200" spc="112" i="1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as</a:t>
            </a:r>
            <a:endParaRPr sz="1050">
              <a:latin typeface="Arial"/>
              <a:cs typeface="Arial"/>
            </a:endParaRPr>
          </a:p>
          <a:p>
            <a:pPr algn="ctr" marR="393065">
              <a:lnSpc>
                <a:spcPct val="100000"/>
              </a:lnSpc>
              <a:spcBef>
                <a:spcPts val="875"/>
              </a:spcBef>
            </a:pPr>
            <a:r>
              <a:rPr dirty="0" sz="700" spc="-5" i="1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  <a:p>
            <a:pPr algn="ctr" marR="348615">
              <a:lnSpc>
                <a:spcPct val="100000"/>
              </a:lnSpc>
              <a:spcBef>
                <a:spcPts val="105"/>
              </a:spcBef>
            </a:pPr>
            <a:r>
              <a:rPr dirty="0" sz="1000" spc="-5" i="1">
                <a:latin typeface="Arial"/>
                <a:cs typeface="Arial"/>
              </a:rPr>
              <a:t>SST </a:t>
            </a:r>
            <a:r>
              <a:rPr dirty="0" sz="1000" spc="-25">
                <a:latin typeface="Lucida Sans Unicode"/>
                <a:cs typeface="Lucida Sans Unicode"/>
              </a:rPr>
              <a:t>= </a:t>
            </a:r>
            <a:r>
              <a:rPr dirty="0" baseline="52777" sz="1500" spc="450">
                <a:latin typeface="Arial"/>
                <a:cs typeface="Arial"/>
              </a:rPr>
              <a:t>.</a:t>
            </a:r>
            <a:r>
              <a:rPr dirty="0" sz="1000" spc="300">
                <a:latin typeface="Lucida Sans Unicode"/>
                <a:cs typeface="Lucida Sans Unicode"/>
              </a:rPr>
              <a:t>(</a:t>
            </a:r>
            <a:r>
              <a:rPr dirty="0" sz="1000" spc="300" i="1">
                <a:latin typeface="Arial"/>
                <a:cs typeface="Arial"/>
              </a:rPr>
              <a:t>y</a:t>
            </a:r>
            <a:r>
              <a:rPr dirty="0" baseline="-11904" sz="1050" spc="450" i="1">
                <a:latin typeface="Arial"/>
                <a:cs typeface="Arial"/>
              </a:rPr>
              <a:t>i </a:t>
            </a:r>
            <a:r>
              <a:rPr dirty="0" sz="1000" spc="-30" i="1">
                <a:latin typeface="Meiryo"/>
                <a:cs typeface="Meiryo"/>
              </a:rPr>
              <a:t>−</a:t>
            </a:r>
            <a:r>
              <a:rPr dirty="0" sz="1000" spc="-215" i="1">
                <a:latin typeface="Meiryo"/>
                <a:cs typeface="Meiryo"/>
              </a:rPr>
              <a:t> </a:t>
            </a:r>
            <a:r>
              <a:rPr dirty="0" sz="1000" spc="-90" i="1">
                <a:latin typeface="Arial"/>
                <a:cs typeface="Arial"/>
              </a:rPr>
              <a:t>y</a:t>
            </a:r>
            <a:r>
              <a:rPr dirty="0" baseline="5555" sz="1500" spc="-135">
                <a:latin typeface="Lucida Sans Unicode"/>
                <a:cs typeface="Lucida Sans Unicode"/>
              </a:rPr>
              <a:t>¯</a:t>
            </a:r>
            <a:r>
              <a:rPr dirty="0" sz="1000" spc="-90">
                <a:latin typeface="Lucida Sans Unicode"/>
                <a:cs typeface="Lucida Sans Unicode"/>
              </a:rPr>
              <a:t>)</a:t>
            </a:r>
            <a:r>
              <a:rPr dirty="0" baseline="31746" sz="1050" spc="-135">
                <a:latin typeface="Arial"/>
                <a:cs typeface="Arial"/>
              </a:rPr>
              <a:t>2</a:t>
            </a:r>
            <a:endParaRPr baseline="31746" sz="1050">
              <a:latin typeface="Arial"/>
              <a:cs typeface="Arial"/>
            </a:endParaRPr>
          </a:p>
          <a:p>
            <a:pPr algn="ctr" marR="391795">
              <a:lnSpc>
                <a:spcPct val="100000"/>
              </a:lnSpc>
              <a:spcBef>
                <a:spcPts val="310"/>
              </a:spcBef>
            </a:pPr>
            <a:r>
              <a:rPr dirty="0" sz="700" spc="20" i="1">
                <a:latin typeface="Arial"/>
                <a:cs typeface="Arial"/>
              </a:rPr>
              <a:t>i</a:t>
            </a:r>
            <a:r>
              <a:rPr dirty="0" sz="700" spc="20">
                <a:latin typeface="Lucida Sans Unicode"/>
                <a:cs typeface="Lucida Sans Unicode"/>
              </a:rPr>
              <a:t>=</a:t>
            </a:r>
            <a:r>
              <a:rPr dirty="0" sz="700" spc="2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 algn="ctr" marR="393065">
              <a:lnSpc>
                <a:spcPct val="100000"/>
              </a:lnSpc>
              <a:spcBef>
                <a:spcPts val="130"/>
              </a:spcBef>
            </a:pPr>
            <a:r>
              <a:rPr dirty="0" sz="700" spc="-5" i="1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  <a:p>
            <a:pPr marL="888365">
              <a:lnSpc>
                <a:spcPct val="100000"/>
              </a:lnSpc>
              <a:spcBef>
                <a:spcPts val="105"/>
              </a:spcBef>
            </a:pPr>
            <a:r>
              <a:rPr dirty="0" sz="1000" spc="-25">
                <a:latin typeface="Lucida Sans Unicode"/>
                <a:cs typeface="Lucida Sans Unicode"/>
              </a:rPr>
              <a:t>=</a:t>
            </a:r>
            <a:r>
              <a:rPr dirty="0" sz="1000" spc="-50">
                <a:latin typeface="Lucida Sans Unicode"/>
                <a:cs typeface="Lucida Sans Unicode"/>
              </a:rPr>
              <a:t> </a:t>
            </a:r>
            <a:r>
              <a:rPr dirty="0" baseline="52777" sz="1500" spc="450">
                <a:latin typeface="Arial"/>
                <a:cs typeface="Arial"/>
              </a:rPr>
              <a:t>.</a:t>
            </a:r>
            <a:r>
              <a:rPr dirty="0" sz="1000" spc="300">
                <a:latin typeface="Lucida Sans Unicode"/>
                <a:cs typeface="Lucida Sans Unicode"/>
              </a:rPr>
              <a:t>(</a:t>
            </a:r>
            <a:r>
              <a:rPr dirty="0" sz="1000" spc="300" i="1">
                <a:latin typeface="Arial"/>
                <a:cs typeface="Arial"/>
              </a:rPr>
              <a:t>y</a:t>
            </a:r>
            <a:r>
              <a:rPr dirty="0" baseline="-11904" sz="1050" spc="450" i="1">
                <a:latin typeface="Arial"/>
                <a:cs typeface="Arial"/>
              </a:rPr>
              <a:t>i</a:t>
            </a:r>
            <a:r>
              <a:rPr dirty="0" baseline="-11904" sz="1050" spc="187" i="1">
                <a:latin typeface="Arial"/>
                <a:cs typeface="Arial"/>
              </a:rPr>
              <a:t> </a:t>
            </a:r>
            <a:r>
              <a:rPr dirty="0" sz="1000" spc="-30" i="1">
                <a:latin typeface="Meiryo"/>
                <a:cs typeface="Meiryo"/>
              </a:rPr>
              <a:t>−</a:t>
            </a:r>
            <a:r>
              <a:rPr dirty="0" sz="1000" spc="-125" i="1">
                <a:latin typeface="Meiryo"/>
                <a:cs typeface="Meiryo"/>
              </a:rPr>
              <a:t> </a:t>
            </a:r>
            <a:r>
              <a:rPr dirty="0" sz="1000" spc="-210" i="1">
                <a:latin typeface="Arial"/>
                <a:cs typeface="Arial"/>
              </a:rPr>
              <a:t>y</a:t>
            </a:r>
            <a:r>
              <a:rPr dirty="0" baseline="5555" sz="1500" spc="-315">
                <a:latin typeface="Lucida Sans Unicode"/>
                <a:cs typeface="Lucida Sans Unicode"/>
              </a:rPr>
              <a:t>ˆ</a:t>
            </a:r>
            <a:r>
              <a:rPr dirty="0" baseline="-11904" sz="1050" spc="-315" i="1">
                <a:latin typeface="Arial"/>
                <a:cs typeface="Arial"/>
              </a:rPr>
              <a:t>i</a:t>
            </a:r>
            <a:r>
              <a:rPr dirty="0" baseline="-11904" sz="1050" spc="187" i="1">
                <a:latin typeface="Arial"/>
                <a:cs typeface="Arial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+</a:t>
            </a:r>
            <a:r>
              <a:rPr dirty="0" sz="1000" spc="-100">
                <a:latin typeface="Lucida Sans Unicode"/>
                <a:cs typeface="Lucida Sans Unicode"/>
              </a:rPr>
              <a:t> </a:t>
            </a:r>
            <a:r>
              <a:rPr dirty="0" sz="1000" spc="-210" i="1">
                <a:latin typeface="Arial"/>
                <a:cs typeface="Arial"/>
              </a:rPr>
              <a:t>y</a:t>
            </a:r>
            <a:r>
              <a:rPr dirty="0" baseline="5555" sz="1500" spc="-315">
                <a:latin typeface="Lucida Sans Unicode"/>
                <a:cs typeface="Lucida Sans Unicode"/>
              </a:rPr>
              <a:t>ˆ</a:t>
            </a:r>
            <a:r>
              <a:rPr dirty="0" baseline="-11904" sz="1050" spc="-315" i="1">
                <a:latin typeface="Arial"/>
                <a:cs typeface="Arial"/>
              </a:rPr>
              <a:t>i</a:t>
            </a:r>
            <a:r>
              <a:rPr dirty="0" baseline="-11904" sz="1050" spc="187" i="1">
                <a:latin typeface="Arial"/>
                <a:cs typeface="Arial"/>
              </a:rPr>
              <a:t> </a:t>
            </a:r>
            <a:r>
              <a:rPr dirty="0" sz="1000" spc="-30" i="1">
                <a:latin typeface="Meiryo"/>
                <a:cs typeface="Meiryo"/>
              </a:rPr>
              <a:t>−</a:t>
            </a:r>
            <a:r>
              <a:rPr dirty="0" sz="1000" spc="-125" i="1">
                <a:latin typeface="Meiryo"/>
                <a:cs typeface="Meiryo"/>
              </a:rPr>
              <a:t> </a:t>
            </a:r>
            <a:r>
              <a:rPr dirty="0" sz="1000" spc="-90" i="1">
                <a:latin typeface="Arial"/>
                <a:cs typeface="Arial"/>
              </a:rPr>
              <a:t>y</a:t>
            </a:r>
            <a:r>
              <a:rPr dirty="0" baseline="5555" sz="1500" spc="-135">
                <a:latin typeface="Lucida Sans Unicode"/>
                <a:cs typeface="Lucida Sans Unicode"/>
              </a:rPr>
              <a:t>¯</a:t>
            </a:r>
            <a:r>
              <a:rPr dirty="0" sz="1000" spc="-90">
                <a:latin typeface="Lucida Sans Unicode"/>
                <a:cs typeface="Lucida Sans Unicode"/>
              </a:rPr>
              <a:t>)</a:t>
            </a:r>
            <a:r>
              <a:rPr dirty="0" baseline="31746" sz="1050" spc="-135">
                <a:latin typeface="Arial"/>
                <a:cs typeface="Arial"/>
              </a:rPr>
              <a:t>2</a:t>
            </a:r>
            <a:endParaRPr baseline="31746"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1321" y="1720672"/>
            <a:ext cx="2964180" cy="1172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2560">
              <a:lnSpc>
                <a:spcPct val="100000"/>
              </a:lnSpc>
            </a:pPr>
            <a:r>
              <a:rPr dirty="0" sz="700" spc="20" i="1">
                <a:latin typeface="Arial"/>
                <a:cs typeface="Arial"/>
              </a:rPr>
              <a:t>i</a:t>
            </a:r>
            <a:r>
              <a:rPr dirty="0" sz="700" spc="20">
                <a:latin typeface="Lucida Sans Unicode"/>
                <a:cs typeface="Lucida Sans Unicode"/>
              </a:rPr>
              <a:t>=</a:t>
            </a:r>
            <a:r>
              <a:rPr dirty="0" sz="700" spc="2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 algn="ctr" marR="732155">
              <a:lnSpc>
                <a:spcPct val="100000"/>
              </a:lnSpc>
              <a:spcBef>
                <a:spcPts val="130"/>
              </a:spcBef>
              <a:tabLst>
                <a:tab pos="818515" algn="l"/>
                <a:tab pos="1749425" algn="l"/>
              </a:tabLst>
            </a:pPr>
            <a:r>
              <a:rPr dirty="0" sz="700" spc="-5" i="1">
                <a:latin typeface="Arial"/>
                <a:cs typeface="Arial"/>
              </a:rPr>
              <a:t>n	n	n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25">
                <a:latin typeface="Lucida Sans Unicode"/>
                <a:cs typeface="Lucida Sans Unicode"/>
              </a:rPr>
              <a:t>=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baseline="52777" sz="1500" spc="179">
                <a:latin typeface="Arial"/>
                <a:cs typeface="Arial"/>
              </a:rPr>
              <a:t>.</a:t>
            </a:r>
            <a:r>
              <a:rPr dirty="0" sz="1000" spc="120">
                <a:latin typeface="Lucida Sans Unicode"/>
                <a:cs typeface="Lucida Sans Unicode"/>
              </a:rPr>
              <a:t>(</a:t>
            </a:r>
            <a:r>
              <a:rPr dirty="0" sz="1000" spc="120" i="1">
                <a:latin typeface="Arial"/>
                <a:cs typeface="Arial"/>
              </a:rPr>
              <a:t>y</a:t>
            </a:r>
            <a:r>
              <a:rPr dirty="0" baseline="5555" sz="1500" spc="179">
                <a:latin typeface="Lucida Sans Unicode"/>
                <a:cs typeface="Lucida Sans Unicode"/>
              </a:rPr>
              <a:t>ˆ</a:t>
            </a:r>
            <a:r>
              <a:rPr dirty="0" baseline="-11904" sz="1050" spc="179" i="1">
                <a:latin typeface="Arial"/>
                <a:cs typeface="Arial"/>
              </a:rPr>
              <a:t>i</a:t>
            </a:r>
            <a:r>
              <a:rPr dirty="0" baseline="-11904" sz="1050" spc="195" i="1">
                <a:latin typeface="Arial"/>
                <a:cs typeface="Arial"/>
              </a:rPr>
              <a:t> </a:t>
            </a:r>
            <a:r>
              <a:rPr dirty="0" sz="1000" spc="-30" i="1">
                <a:latin typeface="Meiryo"/>
                <a:cs typeface="Meiryo"/>
              </a:rPr>
              <a:t>−</a:t>
            </a:r>
            <a:r>
              <a:rPr dirty="0" sz="1000" spc="-120" i="1">
                <a:latin typeface="Meiryo"/>
                <a:cs typeface="Meiryo"/>
              </a:rPr>
              <a:t> </a:t>
            </a:r>
            <a:r>
              <a:rPr dirty="0" sz="1000" spc="-90" i="1">
                <a:latin typeface="Arial"/>
                <a:cs typeface="Arial"/>
              </a:rPr>
              <a:t>y</a:t>
            </a:r>
            <a:r>
              <a:rPr dirty="0" baseline="5555" sz="1500" spc="-135">
                <a:latin typeface="Lucida Sans Unicode"/>
                <a:cs typeface="Lucida Sans Unicode"/>
              </a:rPr>
              <a:t>¯</a:t>
            </a:r>
            <a:r>
              <a:rPr dirty="0" sz="1000" spc="-90">
                <a:latin typeface="Lucida Sans Unicode"/>
                <a:cs typeface="Lucida Sans Unicode"/>
              </a:rPr>
              <a:t>)</a:t>
            </a:r>
            <a:r>
              <a:rPr dirty="0" baseline="31746" sz="1050" spc="-135">
                <a:latin typeface="Arial"/>
                <a:cs typeface="Arial"/>
              </a:rPr>
              <a:t>2 </a:t>
            </a:r>
            <a:r>
              <a:rPr dirty="0" baseline="31746" sz="1050" spc="-44">
                <a:latin typeface="Arial"/>
                <a:cs typeface="Arial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+</a:t>
            </a:r>
            <a:r>
              <a:rPr dirty="0" sz="1000" spc="-95">
                <a:latin typeface="Lucida Sans Unicode"/>
                <a:cs typeface="Lucida Sans Unicode"/>
              </a:rPr>
              <a:t> </a:t>
            </a:r>
            <a:r>
              <a:rPr dirty="0" baseline="52777" sz="1500" spc="450">
                <a:latin typeface="Arial"/>
                <a:cs typeface="Arial"/>
              </a:rPr>
              <a:t>.</a:t>
            </a:r>
            <a:r>
              <a:rPr dirty="0" sz="1000" spc="300">
                <a:latin typeface="Lucida Sans Unicode"/>
                <a:cs typeface="Lucida Sans Unicode"/>
              </a:rPr>
              <a:t>(</a:t>
            </a:r>
            <a:r>
              <a:rPr dirty="0" sz="1000" spc="300" i="1">
                <a:latin typeface="Arial"/>
                <a:cs typeface="Arial"/>
              </a:rPr>
              <a:t>y</a:t>
            </a:r>
            <a:r>
              <a:rPr dirty="0" baseline="-11904" sz="1050" spc="450" i="1">
                <a:latin typeface="Arial"/>
                <a:cs typeface="Arial"/>
              </a:rPr>
              <a:t>i</a:t>
            </a:r>
            <a:r>
              <a:rPr dirty="0" baseline="-11904" sz="1050" spc="195" i="1">
                <a:latin typeface="Arial"/>
                <a:cs typeface="Arial"/>
              </a:rPr>
              <a:t> </a:t>
            </a:r>
            <a:r>
              <a:rPr dirty="0" sz="1000" spc="-30" i="1">
                <a:latin typeface="Meiryo"/>
                <a:cs typeface="Meiryo"/>
              </a:rPr>
              <a:t>−</a:t>
            </a:r>
            <a:r>
              <a:rPr dirty="0" sz="1000" spc="-120" i="1">
                <a:latin typeface="Meiryo"/>
                <a:cs typeface="Meiryo"/>
              </a:rPr>
              <a:t> </a:t>
            </a:r>
            <a:r>
              <a:rPr dirty="0" sz="1000" spc="-210" i="1">
                <a:latin typeface="Arial"/>
                <a:cs typeface="Arial"/>
              </a:rPr>
              <a:t>y</a:t>
            </a:r>
            <a:r>
              <a:rPr dirty="0" baseline="5555" sz="1500" spc="-315">
                <a:latin typeface="Lucida Sans Unicode"/>
                <a:cs typeface="Lucida Sans Unicode"/>
              </a:rPr>
              <a:t>ˆ</a:t>
            </a:r>
            <a:r>
              <a:rPr dirty="0" baseline="-11904" sz="1050" spc="-315" i="1">
                <a:latin typeface="Arial"/>
                <a:cs typeface="Arial"/>
              </a:rPr>
              <a:t>i</a:t>
            </a:r>
            <a:r>
              <a:rPr dirty="0" baseline="-11904" sz="1050" spc="-127" i="1">
                <a:latin typeface="Arial"/>
                <a:cs typeface="Arial"/>
              </a:rPr>
              <a:t> </a:t>
            </a:r>
            <a:r>
              <a:rPr dirty="0" sz="1000" spc="25">
                <a:latin typeface="Lucida Sans Unicode"/>
                <a:cs typeface="Lucida Sans Unicode"/>
              </a:rPr>
              <a:t>)</a:t>
            </a:r>
            <a:r>
              <a:rPr dirty="0" baseline="31746" sz="1050" spc="37">
                <a:latin typeface="Arial"/>
                <a:cs typeface="Arial"/>
              </a:rPr>
              <a:t>2</a:t>
            </a:r>
            <a:r>
              <a:rPr dirty="0" baseline="31746" sz="1050" spc="112">
                <a:latin typeface="Arial"/>
                <a:cs typeface="Arial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+</a:t>
            </a:r>
            <a:r>
              <a:rPr dirty="0" sz="1000" spc="-95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Arial"/>
                <a:cs typeface="Arial"/>
              </a:rPr>
              <a:t>2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baseline="52777" sz="1500" spc="179">
                <a:latin typeface="Arial"/>
                <a:cs typeface="Arial"/>
              </a:rPr>
              <a:t>.</a:t>
            </a:r>
            <a:r>
              <a:rPr dirty="0" sz="1000" spc="120">
                <a:latin typeface="Lucida Sans Unicode"/>
                <a:cs typeface="Lucida Sans Unicode"/>
              </a:rPr>
              <a:t>(</a:t>
            </a:r>
            <a:r>
              <a:rPr dirty="0" sz="1000" spc="120" i="1">
                <a:latin typeface="Arial"/>
                <a:cs typeface="Arial"/>
              </a:rPr>
              <a:t>y</a:t>
            </a:r>
            <a:r>
              <a:rPr dirty="0" baseline="5555" sz="1500" spc="179">
                <a:latin typeface="Lucida Sans Unicode"/>
                <a:cs typeface="Lucida Sans Unicode"/>
              </a:rPr>
              <a:t>ˆ</a:t>
            </a:r>
            <a:r>
              <a:rPr dirty="0" baseline="-11904" sz="1050" spc="179" i="1">
                <a:latin typeface="Arial"/>
                <a:cs typeface="Arial"/>
              </a:rPr>
              <a:t>i</a:t>
            </a:r>
            <a:r>
              <a:rPr dirty="0" baseline="-11904" sz="1050" spc="195" i="1">
                <a:latin typeface="Arial"/>
                <a:cs typeface="Arial"/>
              </a:rPr>
              <a:t> </a:t>
            </a:r>
            <a:r>
              <a:rPr dirty="0" sz="1000" spc="-30" i="1">
                <a:latin typeface="Meiryo"/>
                <a:cs typeface="Meiryo"/>
              </a:rPr>
              <a:t>−</a:t>
            </a:r>
            <a:r>
              <a:rPr dirty="0" sz="1000" spc="-120" i="1">
                <a:latin typeface="Meiryo"/>
                <a:cs typeface="Meiryo"/>
              </a:rPr>
              <a:t> </a:t>
            </a:r>
            <a:r>
              <a:rPr dirty="0" sz="1000" spc="-50" i="1">
                <a:latin typeface="Arial"/>
                <a:cs typeface="Arial"/>
              </a:rPr>
              <a:t>y</a:t>
            </a:r>
            <a:r>
              <a:rPr dirty="0" baseline="5555" sz="1500" spc="-75">
                <a:latin typeface="Lucida Sans Unicode"/>
                <a:cs typeface="Lucida Sans Unicode"/>
              </a:rPr>
              <a:t>¯</a:t>
            </a:r>
            <a:r>
              <a:rPr dirty="0" sz="1000" spc="-50">
                <a:latin typeface="Lucida Sans Unicode"/>
                <a:cs typeface="Lucida Sans Unicode"/>
              </a:rPr>
              <a:t>)(</a:t>
            </a:r>
            <a:r>
              <a:rPr dirty="0" sz="1000" spc="-50" i="1">
                <a:latin typeface="Arial"/>
                <a:cs typeface="Arial"/>
              </a:rPr>
              <a:t>y</a:t>
            </a:r>
            <a:r>
              <a:rPr dirty="0" baseline="-11904" sz="1050" spc="-75" i="1">
                <a:latin typeface="Arial"/>
                <a:cs typeface="Arial"/>
              </a:rPr>
              <a:t>i </a:t>
            </a:r>
            <a:r>
              <a:rPr dirty="0" baseline="-11904" sz="1050" spc="-15" i="1">
                <a:latin typeface="Arial"/>
                <a:cs typeface="Arial"/>
              </a:rPr>
              <a:t> </a:t>
            </a:r>
            <a:r>
              <a:rPr dirty="0" sz="1000" spc="-30" i="1">
                <a:latin typeface="Meiryo"/>
                <a:cs typeface="Meiryo"/>
              </a:rPr>
              <a:t>−</a:t>
            </a:r>
            <a:r>
              <a:rPr dirty="0" sz="1000" spc="-120" i="1">
                <a:latin typeface="Meiryo"/>
                <a:cs typeface="Meiryo"/>
              </a:rPr>
              <a:t> </a:t>
            </a:r>
            <a:r>
              <a:rPr dirty="0" sz="1000" spc="-210" i="1">
                <a:latin typeface="Arial"/>
                <a:cs typeface="Arial"/>
              </a:rPr>
              <a:t>y</a:t>
            </a:r>
            <a:r>
              <a:rPr dirty="0" baseline="5555" sz="1500" spc="-315">
                <a:latin typeface="Lucida Sans Unicode"/>
                <a:cs typeface="Lucida Sans Unicode"/>
              </a:rPr>
              <a:t>ˆ</a:t>
            </a:r>
            <a:r>
              <a:rPr dirty="0" baseline="-11904" sz="1050" spc="-315" i="1">
                <a:latin typeface="Arial"/>
                <a:cs typeface="Arial"/>
              </a:rPr>
              <a:t>i</a:t>
            </a:r>
            <a:r>
              <a:rPr dirty="0" baseline="-11904" sz="1050" spc="-127" i="1">
                <a:latin typeface="Arial"/>
                <a:cs typeface="Arial"/>
              </a:rPr>
              <a:t> </a:t>
            </a:r>
            <a:r>
              <a:rPr dirty="0" sz="1000" spc="60">
                <a:latin typeface="Lucida Sans Unicode"/>
                <a:cs typeface="Lucida Sans Unicode"/>
              </a:rPr>
              <a:t>)</a:t>
            </a:r>
            <a:endParaRPr sz="1000">
              <a:latin typeface="Lucida Sans Unicode"/>
              <a:cs typeface="Lucida Sans Unicode"/>
            </a:endParaRPr>
          </a:p>
          <a:p>
            <a:pPr algn="ctr" marR="730885">
              <a:lnSpc>
                <a:spcPct val="100000"/>
              </a:lnSpc>
              <a:spcBef>
                <a:spcPts val="310"/>
              </a:spcBef>
              <a:tabLst>
                <a:tab pos="818515" algn="l"/>
                <a:tab pos="1749425" algn="l"/>
              </a:tabLst>
            </a:pPr>
            <a:r>
              <a:rPr dirty="0" sz="700" spc="20" i="1">
                <a:latin typeface="Arial"/>
                <a:cs typeface="Arial"/>
              </a:rPr>
              <a:t>i</a:t>
            </a:r>
            <a:r>
              <a:rPr dirty="0" sz="700" spc="20">
                <a:latin typeface="Lucida Sans Unicode"/>
                <a:cs typeface="Lucida Sans Unicode"/>
              </a:rPr>
              <a:t>=</a:t>
            </a:r>
            <a:r>
              <a:rPr dirty="0" sz="700" spc="20">
                <a:latin typeface="Arial"/>
                <a:cs typeface="Arial"/>
              </a:rPr>
              <a:t>1	</a:t>
            </a:r>
            <a:r>
              <a:rPr dirty="0" sz="700" spc="20" i="1">
                <a:latin typeface="Arial"/>
                <a:cs typeface="Arial"/>
              </a:rPr>
              <a:t>i</a:t>
            </a:r>
            <a:r>
              <a:rPr dirty="0" sz="700" spc="20">
                <a:latin typeface="Lucida Sans Unicode"/>
                <a:cs typeface="Lucida Sans Unicode"/>
              </a:rPr>
              <a:t>=</a:t>
            </a:r>
            <a:r>
              <a:rPr dirty="0" sz="700" spc="20">
                <a:latin typeface="Arial"/>
                <a:cs typeface="Arial"/>
              </a:rPr>
              <a:t>1	</a:t>
            </a:r>
            <a:r>
              <a:rPr dirty="0" sz="700" spc="20" i="1">
                <a:latin typeface="Arial"/>
                <a:cs typeface="Arial"/>
              </a:rPr>
              <a:t>i</a:t>
            </a:r>
            <a:r>
              <a:rPr dirty="0" sz="700" spc="20">
                <a:latin typeface="Lucida Sans Unicode"/>
                <a:cs typeface="Lucida Sans Unicode"/>
              </a:rPr>
              <a:t>=</a:t>
            </a:r>
            <a:r>
              <a:rPr dirty="0" sz="700" spc="2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 algn="ctr" marR="617220">
              <a:lnSpc>
                <a:spcPct val="100000"/>
              </a:lnSpc>
              <a:spcBef>
                <a:spcPts val="130"/>
              </a:spcBef>
            </a:pPr>
            <a:r>
              <a:rPr dirty="0" sz="700" spc="-5" i="1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25">
                <a:latin typeface="Lucida Sans Unicode"/>
                <a:cs typeface="Lucida Sans Unicode"/>
              </a:rPr>
              <a:t>=</a:t>
            </a:r>
            <a:r>
              <a:rPr dirty="0" sz="1000" spc="-50">
                <a:latin typeface="Lucida Sans Unicode"/>
                <a:cs typeface="Lucida Sans Unicode"/>
              </a:rPr>
              <a:t> </a:t>
            </a:r>
            <a:r>
              <a:rPr dirty="0" sz="1000" spc="-5" i="1">
                <a:latin typeface="Arial"/>
                <a:cs typeface="Arial"/>
              </a:rPr>
              <a:t>SSR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+</a:t>
            </a:r>
            <a:r>
              <a:rPr dirty="0" sz="1000" spc="-100">
                <a:latin typeface="Lucida Sans Unicode"/>
                <a:cs typeface="Lucida Sans Unicode"/>
              </a:rPr>
              <a:t> </a:t>
            </a:r>
            <a:r>
              <a:rPr dirty="0" sz="1000" spc="-5" i="1">
                <a:latin typeface="Arial"/>
                <a:cs typeface="Arial"/>
              </a:rPr>
              <a:t>SSE</a:t>
            </a:r>
            <a:r>
              <a:rPr dirty="0" sz="1000" spc="25" i="1">
                <a:latin typeface="Arial"/>
                <a:cs typeface="Arial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+</a:t>
            </a:r>
            <a:r>
              <a:rPr dirty="0" sz="1000" spc="-100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Arial"/>
                <a:cs typeface="Arial"/>
              </a:rPr>
              <a:t>2</a:t>
            </a:r>
            <a:r>
              <a:rPr dirty="0" sz="1000" spc="-120">
                <a:latin typeface="Arial"/>
                <a:cs typeface="Arial"/>
              </a:rPr>
              <a:t> </a:t>
            </a:r>
            <a:r>
              <a:rPr dirty="0" baseline="52777" sz="1500" spc="179">
                <a:latin typeface="Arial"/>
                <a:cs typeface="Arial"/>
              </a:rPr>
              <a:t>.</a:t>
            </a:r>
            <a:r>
              <a:rPr dirty="0" sz="1000" spc="120">
                <a:latin typeface="Lucida Sans Unicode"/>
                <a:cs typeface="Lucida Sans Unicode"/>
              </a:rPr>
              <a:t>(</a:t>
            </a:r>
            <a:r>
              <a:rPr dirty="0" sz="1000" spc="120" i="1">
                <a:latin typeface="Arial"/>
                <a:cs typeface="Arial"/>
              </a:rPr>
              <a:t>y</a:t>
            </a:r>
            <a:r>
              <a:rPr dirty="0" baseline="5555" sz="1500" spc="179">
                <a:latin typeface="Lucida Sans Unicode"/>
                <a:cs typeface="Lucida Sans Unicode"/>
              </a:rPr>
              <a:t>ˆ</a:t>
            </a:r>
            <a:r>
              <a:rPr dirty="0" baseline="-11904" sz="1050" spc="179" i="1">
                <a:latin typeface="Arial"/>
                <a:cs typeface="Arial"/>
              </a:rPr>
              <a:t>i</a:t>
            </a:r>
            <a:r>
              <a:rPr dirty="0" baseline="-11904" sz="1050" spc="187" i="1">
                <a:latin typeface="Arial"/>
                <a:cs typeface="Arial"/>
              </a:rPr>
              <a:t> </a:t>
            </a:r>
            <a:r>
              <a:rPr dirty="0" sz="1000" spc="-30" i="1">
                <a:latin typeface="Meiryo"/>
                <a:cs typeface="Meiryo"/>
              </a:rPr>
              <a:t>−</a:t>
            </a:r>
            <a:r>
              <a:rPr dirty="0" sz="1000" spc="-125" i="1">
                <a:latin typeface="Meiryo"/>
                <a:cs typeface="Meiryo"/>
              </a:rPr>
              <a:t> </a:t>
            </a:r>
            <a:r>
              <a:rPr dirty="0" sz="1000" spc="-165" i="1">
                <a:latin typeface="Arial"/>
                <a:cs typeface="Arial"/>
              </a:rPr>
              <a:t>y</a:t>
            </a:r>
            <a:r>
              <a:rPr dirty="0" baseline="5555" sz="1500" spc="-247">
                <a:latin typeface="Lucida Sans Unicode"/>
                <a:cs typeface="Lucida Sans Unicode"/>
              </a:rPr>
              <a:t>¯</a:t>
            </a:r>
            <a:r>
              <a:rPr dirty="0" sz="1000" spc="-165">
                <a:latin typeface="Lucida Sans Unicode"/>
                <a:cs typeface="Lucida Sans Unicode"/>
              </a:rPr>
              <a:t>)</a:t>
            </a:r>
            <a:r>
              <a:rPr dirty="0" sz="1000" spc="-165" i="1">
                <a:latin typeface="Arial"/>
                <a:cs typeface="Arial"/>
              </a:rPr>
              <a:t>e</a:t>
            </a:r>
            <a:r>
              <a:rPr dirty="0" baseline="5555" sz="1500" spc="-247">
                <a:latin typeface="Lucida Sans Unicode"/>
                <a:cs typeface="Lucida Sans Unicode"/>
              </a:rPr>
              <a:t>ˆ</a:t>
            </a:r>
            <a:r>
              <a:rPr dirty="0" baseline="-11904" sz="1050" spc="-247" i="1">
                <a:latin typeface="Arial"/>
                <a:cs typeface="Arial"/>
              </a:rPr>
              <a:t>i</a:t>
            </a:r>
            <a:endParaRPr baseline="-11904" sz="1050">
              <a:latin typeface="Arial"/>
              <a:cs typeface="Arial"/>
            </a:endParaRPr>
          </a:p>
          <a:p>
            <a:pPr algn="ctr" marR="615950">
              <a:lnSpc>
                <a:spcPct val="100000"/>
              </a:lnSpc>
              <a:spcBef>
                <a:spcPts val="310"/>
              </a:spcBef>
            </a:pPr>
            <a:r>
              <a:rPr dirty="0" sz="700" spc="20" i="1">
                <a:latin typeface="Arial"/>
                <a:cs typeface="Arial"/>
              </a:rPr>
              <a:t>i</a:t>
            </a:r>
            <a:r>
              <a:rPr dirty="0" sz="700" spc="20">
                <a:latin typeface="Lucida Sans Unicode"/>
                <a:cs typeface="Lucida Sans Unicode"/>
              </a:rPr>
              <a:t>=</a:t>
            </a:r>
            <a:r>
              <a:rPr dirty="0" sz="700" spc="2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000" spc="-25">
                <a:latin typeface="Lucida Sans Unicode"/>
                <a:cs typeface="Lucida Sans Unicode"/>
              </a:rPr>
              <a:t>= </a:t>
            </a:r>
            <a:r>
              <a:rPr dirty="0" sz="1000" spc="-5" i="1">
                <a:latin typeface="Arial"/>
                <a:cs typeface="Arial"/>
              </a:rPr>
              <a:t>SSR </a:t>
            </a:r>
            <a:r>
              <a:rPr dirty="0" sz="1000" spc="-25">
                <a:latin typeface="Lucida Sans Unicode"/>
                <a:cs typeface="Lucida Sans Unicode"/>
              </a:rPr>
              <a:t>+</a:t>
            </a:r>
            <a:r>
              <a:rPr dirty="0" sz="1000" spc="-195">
                <a:latin typeface="Lucida Sans Unicode"/>
                <a:cs typeface="Lucida Sans Unicode"/>
              </a:rPr>
              <a:t> </a:t>
            </a:r>
            <a:r>
              <a:rPr dirty="0" sz="1000" spc="-5" i="1">
                <a:latin typeface="Arial"/>
                <a:cs typeface="Arial"/>
              </a:rPr>
              <a:t>SSE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056" y="29006"/>
            <a:ext cx="180848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8705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Regression Sums-of-Squares </a:t>
            </a:r>
            <a:r>
              <a:rPr dirty="0" spc="10"/>
              <a:t>in</a:t>
            </a:r>
            <a:r>
              <a:rPr dirty="0" spc="-55"/>
              <a:t> </a:t>
            </a:r>
            <a:r>
              <a:rPr dirty="0" spc="20"/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795705"/>
            <a:ext cx="2030095" cy="460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&gt;</a:t>
            </a:r>
            <a:r>
              <a:rPr dirty="0" sz="600" spc="-7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anova(mod)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Analysis of Variance</a:t>
            </a:r>
            <a:r>
              <a:rPr dirty="0" sz="600" spc="-2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Table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Response:</a:t>
            </a:r>
            <a:r>
              <a:rPr dirty="0" sz="600" spc="-6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mpg</a:t>
            </a:r>
            <a:endParaRPr sz="600">
              <a:latin typeface="Courier New"/>
              <a:cs typeface="Courier New"/>
            </a:endParaRPr>
          </a:p>
          <a:p>
            <a:pPr marL="467995">
              <a:lnSpc>
                <a:spcPts val="710"/>
              </a:lnSpc>
              <a:tabLst>
                <a:tab pos="1743075" algn="l"/>
              </a:tabLst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Df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Sum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Sq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Mean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Sq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F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value</a:t>
            </a:r>
            <a:r>
              <a:rPr dirty="0" sz="600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Pr(&gt;F)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1243622"/>
            <a:ext cx="207645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70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cyl  am 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carb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886" y="1238542"/>
            <a:ext cx="38989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2</a:t>
            </a:r>
            <a:r>
              <a:rPr dirty="0" sz="600" spc="-8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824.78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9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</a:t>
            </a:r>
            <a:r>
              <a:rPr dirty="0" sz="600" spc="27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36.77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</a:t>
            </a:r>
            <a:r>
              <a:rPr dirty="0" sz="600" spc="27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52.06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2379" y="1238542"/>
            <a:ext cx="1255395" cy="372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412.39 52.4138 5.05e-10</a:t>
            </a:r>
            <a:r>
              <a:rPr dirty="0" sz="600" spc="-2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***</a:t>
            </a:r>
            <a:endParaRPr baseline="-9259" sz="900">
              <a:latin typeface="Courier New"/>
              <a:cs typeface="Courier New"/>
            </a:endParaRPr>
          </a:p>
          <a:p>
            <a:pPr marL="57785">
              <a:lnSpc>
                <a:spcPts val="69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36.77  4.6730  0.03967</a:t>
            </a:r>
            <a:r>
              <a:rPr dirty="0" sz="600" spc="-3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</a:t>
            </a:r>
            <a:endParaRPr baseline="-9259" sz="900">
              <a:latin typeface="Courier New"/>
              <a:cs typeface="Courier New"/>
            </a:endParaRPr>
          </a:p>
          <a:p>
            <a:pPr marL="57785">
              <a:lnSpc>
                <a:spcPts val="69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52.06  6.6166  0.01592</a:t>
            </a:r>
            <a:r>
              <a:rPr dirty="0" sz="600" spc="-3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</a:t>
            </a:r>
            <a:endParaRPr baseline="-9259" sz="900">
              <a:latin typeface="Courier New"/>
              <a:cs typeface="Courier New"/>
            </a:endParaRPr>
          </a:p>
          <a:p>
            <a:pPr marL="103505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7.87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44" y="1504251"/>
            <a:ext cx="89090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Residuals 27</a:t>
            </a:r>
            <a:r>
              <a:rPr dirty="0" sz="600" spc="-4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212.44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---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1681391"/>
            <a:ext cx="2849880" cy="637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Signif. codes:  0 ‘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***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’ 0.001 ‘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**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’ 0.01 ‘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’ 0.05 ‘.’ 0.1 ‘ ’</a:t>
            </a:r>
            <a:r>
              <a:rPr dirty="0" sz="600" spc="7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&gt; Anova(mod,</a:t>
            </a:r>
            <a:r>
              <a:rPr dirty="0" sz="600" spc="-4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type=3)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Anova Table (Type III</a:t>
            </a:r>
            <a:r>
              <a:rPr dirty="0" sz="600" spc="-2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tests)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Response:</a:t>
            </a:r>
            <a:r>
              <a:rPr dirty="0" sz="600" spc="-6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mpg</a:t>
            </a:r>
            <a:endParaRPr sz="600">
              <a:latin typeface="Courier New"/>
              <a:cs typeface="Courier New"/>
            </a:endParaRPr>
          </a:p>
          <a:p>
            <a:pPr marL="558800">
              <a:lnSpc>
                <a:spcPts val="710"/>
              </a:lnSpc>
              <a:tabLst>
                <a:tab pos="1560830" algn="l"/>
              </a:tabLst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Sum Sq Df </a:t>
            </a:r>
            <a:r>
              <a:rPr dirty="0" sz="600" spc="3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F</a:t>
            </a:r>
            <a:r>
              <a:rPr dirty="0" sz="60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value	Pr(&gt;F)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2301367"/>
            <a:ext cx="845819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(Intercept)</a:t>
            </a:r>
            <a:r>
              <a:rPr dirty="0" sz="600" spc="-4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3368.1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6830" y="2301367"/>
            <a:ext cx="1118870" cy="119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1 428.0789 &lt; 2.2e-16</a:t>
            </a:r>
            <a:r>
              <a:rPr dirty="0" sz="600" spc="-3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***</a:t>
            </a:r>
            <a:endParaRPr baseline="-9259"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6830" y="2389936"/>
            <a:ext cx="107315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  <a:tabLst>
                <a:tab pos="194310" algn="l"/>
              </a:tabLst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2	7.7048  0.002252</a:t>
            </a:r>
            <a:r>
              <a:rPr dirty="0" sz="600" spc="-4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**</a:t>
            </a:r>
            <a:endParaRPr baseline="-9259" sz="9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  <a:tabLst>
                <a:tab pos="194310" algn="l"/>
              </a:tabLst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	9.8039  0.004156</a:t>
            </a:r>
            <a:r>
              <a:rPr dirty="0" sz="600" spc="-4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**</a:t>
            </a:r>
            <a:endParaRPr baseline="-9259"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7985" y="2389936"/>
            <a:ext cx="253365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121.2</a:t>
            </a:r>
            <a:endParaRPr sz="600">
              <a:latin typeface="Courier New"/>
              <a:cs typeface="Courier New"/>
            </a:endParaRPr>
          </a:p>
          <a:p>
            <a:pPr marL="57785">
              <a:lnSpc>
                <a:spcPts val="69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77.1</a:t>
            </a:r>
            <a:endParaRPr sz="600">
              <a:latin typeface="Courier New"/>
              <a:cs typeface="Courier New"/>
            </a:endParaRPr>
          </a:p>
          <a:p>
            <a:pPr marL="57785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52.1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6830" y="2567076"/>
            <a:ext cx="1028065" cy="119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94310" algn="l"/>
              </a:tabLst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	6.6166  0.015923</a:t>
            </a:r>
            <a:r>
              <a:rPr dirty="0" sz="600" spc="-5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</a:t>
            </a:r>
            <a:endParaRPr baseline="-9259"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7985" y="2655646"/>
            <a:ext cx="38989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212.4</a:t>
            </a:r>
            <a:r>
              <a:rPr dirty="0" sz="600" spc="-8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27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844" y="2395016"/>
            <a:ext cx="435609" cy="455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32410">
              <a:lnSpc>
                <a:spcPts val="70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cyl  am 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carb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6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Residuals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---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844" y="2832786"/>
            <a:ext cx="2849880" cy="119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Signif. codes:  0 ‘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***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’ 0.001 ‘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**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’ 0.01 ‘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’ 0.05 ‘.’ 0.1 ‘ ’</a:t>
            </a:r>
            <a:r>
              <a:rPr dirty="0" sz="600" spc="7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056" y="29006"/>
            <a:ext cx="180848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8705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0"/>
              <a:t>Coefficient of Multiple</a:t>
            </a:r>
            <a:r>
              <a:rPr dirty="0" spc="45"/>
              <a:t> </a:t>
            </a:r>
            <a:r>
              <a:rPr dirty="0" spc="15"/>
              <a:t>Determination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642289"/>
            <a:ext cx="321564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coefficient of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multiple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determination</a:t>
            </a:r>
            <a:r>
              <a:rPr dirty="0" sz="1050" spc="-5">
                <a:latin typeface="Arial"/>
                <a:cs typeface="Arial"/>
              </a:rPr>
              <a:t>is defined</a:t>
            </a:r>
            <a:r>
              <a:rPr dirty="0" sz="1050" spc="7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as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0565" y="925182"/>
            <a:ext cx="68008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9682" sz="1575" spc="30" i="1">
                <a:latin typeface="Arial"/>
                <a:cs typeface="Arial"/>
              </a:rPr>
              <a:t>R</a:t>
            </a:r>
            <a:r>
              <a:rPr dirty="0" baseline="-20833" sz="1200" spc="30">
                <a:latin typeface="Arial"/>
                <a:cs typeface="Arial"/>
              </a:rPr>
              <a:t>2 </a:t>
            </a:r>
            <a:r>
              <a:rPr dirty="0" baseline="-39682" sz="1575" spc="-44">
                <a:latin typeface="Lucida Sans Unicode"/>
                <a:cs typeface="Lucida Sans Unicode"/>
              </a:rPr>
              <a:t>=</a:t>
            </a:r>
            <a:r>
              <a:rPr dirty="0" baseline="-39682" sz="1575" spc="179">
                <a:latin typeface="Lucida Sans Unicode"/>
                <a:cs typeface="Lucida Sans Unicode"/>
              </a:rPr>
              <a:t> </a:t>
            </a:r>
            <a:r>
              <a:rPr dirty="0" sz="1050" spc="-10" i="1">
                <a:latin typeface="Arial"/>
                <a:cs typeface="Arial"/>
              </a:rPr>
              <a:t>SSR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12873" y="1123975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 h="0">
                <a:moveTo>
                  <a:pt x="0" y="0"/>
                </a:moveTo>
                <a:lnTo>
                  <a:pt x="29190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201760" y="1113955"/>
            <a:ext cx="548005" cy="339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z="1050" spc="-10" i="1">
                <a:latin typeface="Arial"/>
                <a:cs typeface="Arial"/>
              </a:rPr>
              <a:t>SST</a:t>
            </a:r>
            <a:endParaRPr sz="1050">
              <a:latin typeface="Arial"/>
              <a:cs typeface="Arial"/>
            </a:endParaRPr>
          </a:p>
          <a:p>
            <a:pPr marL="257175">
              <a:lnSpc>
                <a:spcPts val="1270"/>
              </a:lnSpc>
            </a:pPr>
            <a:r>
              <a:rPr dirty="0" sz="1050" spc="-10" i="1">
                <a:latin typeface="Arial"/>
                <a:cs typeface="Arial"/>
              </a:rPr>
              <a:t>SSE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59240" y="1468094"/>
            <a:ext cx="290830" cy="0"/>
          </a:xfrm>
          <a:custGeom>
            <a:avLst/>
            <a:gdLst/>
            <a:ahLst/>
            <a:cxnLst/>
            <a:rect l="l" t="t" r="r" b="b"/>
            <a:pathLst>
              <a:path w="290830" h="0">
                <a:moveTo>
                  <a:pt x="0" y="0"/>
                </a:moveTo>
                <a:lnTo>
                  <a:pt x="2903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38743" y="1363027"/>
            <a:ext cx="70358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5">
                <a:latin typeface="Arial"/>
                <a:cs typeface="Arial"/>
              </a:rPr>
              <a:t>1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baseline="-39682" sz="1575" spc="-15" i="1">
                <a:latin typeface="Arial"/>
                <a:cs typeface="Arial"/>
              </a:rPr>
              <a:t>SST</a:t>
            </a:r>
            <a:endParaRPr baseline="-39682" sz="1575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9557" y="2784665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9557" y="2994698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5844" y="1710100"/>
            <a:ext cx="4178935" cy="1409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</a:pP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15">
                <a:latin typeface="Arial"/>
                <a:cs typeface="Arial"/>
              </a:rPr>
              <a:t>gives </a:t>
            </a:r>
            <a:r>
              <a:rPr dirty="0" sz="1050" spc="-5">
                <a:latin typeface="Arial"/>
                <a:cs typeface="Arial"/>
              </a:rPr>
              <a:t>the amount of </a:t>
            </a:r>
            <a:r>
              <a:rPr dirty="0" sz="1050" spc="-10">
                <a:latin typeface="Arial"/>
                <a:cs typeface="Arial"/>
              </a:rPr>
              <a:t>variation </a:t>
            </a:r>
            <a:r>
              <a:rPr dirty="0" sz="1050" spc="-5">
                <a:latin typeface="Arial"/>
                <a:cs typeface="Arial"/>
              </a:rPr>
              <a:t>in </a:t>
            </a: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 </a:t>
            </a:r>
            <a:r>
              <a:rPr dirty="0" sz="1050" spc="-5">
                <a:latin typeface="Arial"/>
                <a:cs typeface="Arial"/>
              </a:rPr>
              <a:t>that is </a:t>
            </a:r>
            <a:r>
              <a:rPr dirty="0" sz="1050" spc="-10">
                <a:latin typeface="Arial"/>
                <a:cs typeface="Arial"/>
              </a:rPr>
              <a:t>explained </a:t>
            </a:r>
            <a:r>
              <a:rPr dirty="0" sz="1050" spc="-20">
                <a:latin typeface="Arial"/>
                <a:cs typeface="Arial"/>
              </a:rPr>
              <a:t>by </a:t>
            </a:r>
            <a:r>
              <a:rPr dirty="0" sz="1050" spc="-5">
                <a:latin typeface="Arial"/>
                <a:cs typeface="Arial"/>
              </a:rPr>
              <a:t>the linear  relationships with </a:t>
            </a:r>
            <a:r>
              <a:rPr dirty="0" sz="1050" i="1">
                <a:latin typeface="Arial"/>
                <a:cs typeface="Arial"/>
              </a:rPr>
              <a:t>x</a:t>
            </a:r>
            <a:r>
              <a:rPr dirty="0" baseline="-13888" sz="1200" i="1">
                <a:latin typeface="Arial"/>
                <a:cs typeface="Arial"/>
              </a:rPr>
              <a:t>i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050" i="1">
                <a:latin typeface="Verdana"/>
                <a:cs typeface="Verdana"/>
              </a:rPr>
              <a:t>,</a:t>
            </a:r>
            <a:r>
              <a:rPr dirty="0" sz="1050" spc="-20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20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20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20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200" i="1">
                <a:latin typeface="Verdana"/>
                <a:cs typeface="Verdana"/>
              </a:rPr>
              <a:t> </a:t>
            </a:r>
            <a:r>
              <a:rPr dirty="0" sz="1050" spc="-5" i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ip</a:t>
            </a:r>
            <a:r>
              <a:rPr dirty="0" baseline="-13888" sz="1200" spc="-240" i="1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050" spc="-10">
                <a:latin typeface="Arial"/>
                <a:cs typeface="Arial"/>
              </a:rPr>
              <a:t>When </a:t>
            </a:r>
            <a:r>
              <a:rPr dirty="0" sz="1050" spc="-5">
                <a:latin typeface="Arial"/>
                <a:cs typeface="Arial"/>
              </a:rPr>
              <a:t>interpreting </a:t>
            </a:r>
            <a:r>
              <a:rPr dirty="0" sz="1050" spc="20" i="1">
                <a:latin typeface="Arial"/>
                <a:cs typeface="Arial"/>
              </a:rPr>
              <a:t>R</a:t>
            </a:r>
            <a:r>
              <a:rPr dirty="0" baseline="27777" sz="1200" spc="30">
                <a:latin typeface="Arial"/>
                <a:cs typeface="Arial"/>
              </a:rPr>
              <a:t>2 </a:t>
            </a:r>
            <a:r>
              <a:rPr dirty="0" sz="1050" spc="-15">
                <a:latin typeface="Arial"/>
                <a:cs typeface="Arial"/>
              </a:rPr>
              <a:t>values, </a:t>
            </a:r>
            <a:r>
              <a:rPr dirty="0" sz="1050" spc="-5">
                <a:latin typeface="Arial"/>
                <a:cs typeface="Arial"/>
              </a:rPr>
              <a:t>note that. .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050" spc="-5">
                <a:latin typeface="Arial"/>
                <a:cs typeface="Arial"/>
              </a:rPr>
              <a:t>0 </a:t>
            </a:r>
            <a:r>
              <a:rPr dirty="0" sz="1050" spc="-40" i="1">
                <a:latin typeface="Meiryo"/>
                <a:cs typeface="Meiryo"/>
              </a:rPr>
              <a:t>≤ </a:t>
            </a:r>
            <a:r>
              <a:rPr dirty="0" sz="1050" spc="20" i="1">
                <a:latin typeface="Arial"/>
                <a:cs typeface="Arial"/>
              </a:rPr>
              <a:t>R</a:t>
            </a:r>
            <a:r>
              <a:rPr dirty="0" baseline="27777" sz="1200" spc="30">
                <a:latin typeface="Arial"/>
                <a:cs typeface="Arial"/>
              </a:rPr>
              <a:t>2 </a:t>
            </a:r>
            <a:r>
              <a:rPr dirty="0" sz="1050" spc="-40" i="1">
                <a:latin typeface="Meiryo"/>
                <a:cs typeface="Meiryo"/>
              </a:rPr>
              <a:t>≤</a:t>
            </a:r>
            <a:r>
              <a:rPr dirty="0" sz="1050" spc="-35" i="1">
                <a:latin typeface="Meiryo"/>
                <a:cs typeface="Meiryo"/>
              </a:rPr>
              <a:t> </a:t>
            </a:r>
            <a:r>
              <a:rPr dirty="0" sz="1050" spc="-5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050" spc="-5">
                <a:latin typeface="Arial"/>
                <a:cs typeface="Arial"/>
              </a:rPr>
              <a:t>Large </a:t>
            </a:r>
            <a:r>
              <a:rPr dirty="0" sz="1050" spc="20" i="1">
                <a:latin typeface="Arial"/>
                <a:cs typeface="Arial"/>
              </a:rPr>
              <a:t>R</a:t>
            </a:r>
            <a:r>
              <a:rPr dirty="0" baseline="27777" sz="1200" spc="30">
                <a:latin typeface="Arial"/>
                <a:cs typeface="Arial"/>
              </a:rPr>
              <a:t>2 </a:t>
            </a:r>
            <a:r>
              <a:rPr dirty="0" sz="1050" spc="-10">
                <a:latin typeface="Arial"/>
                <a:cs typeface="Arial"/>
              </a:rPr>
              <a:t>values </a:t>
            </a:r>
            <a:r>
              <a:rPr dirty="0" sz="1050" spc="-5">
                <a:latin typeface="Arial"/>
                <a:cs typeface="Arial"/>
              </a:rPr>
              <a:t>do not necessarily imply a good</a:t>
            </a:r>
            <a:r>
              <a:rPr dirty="0" sz="1050" spc="17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model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5" action="ppaction://hlinksldjump"/>
              </a:rPr>
              <a:t>Multivariate Linear</a:t>
            </a:r>
            <a:r>
              <a:rPr dirty="0" spc="-20">
                <a:hlinkClick r:id="rId5" action="ppaction://hlinksldjump"/>
              </a:rPr>
              <a:t> </a:t>
            </a:r>
            <a:r>
              <a:rPr dirty="0" spc="-5">
                <a:hlinkClick r:id="rId5" action="ppaction://hlinksldjump"/>
              </a:rPr>
              <a:t>Regression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11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0"/>
              <a:t>Copyright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9403" y="1604657"/>
            <a:ext cx="256984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>
                <a:latin typeface="Arial"/>
                <a:cs typeface="Arial"/>
              </a:rPr>
              <a:t>Copyright </a:t>
            </a:r>
            <a:r>
              <a:rPr dirty="0" sz="1050" spc="-220" i="1">
                <a:latin typeface="Meiryo"/>
                <a:cs typeface="Meiryo"/>
              </a:rPr>
              <a:t>§</a:t>
            </a:r>
            <a:r>
              <a:rPr dirty="0" baseline="2645" sz="1575" spc="-330">
                <a:latin typeface="Arial"/>
                <a:cs typeface="Arial"/>
              </a:rPr>
              <a:t>c        </a:t>
            </a:r>
            <a:r>
              <a:rPr dirty="0" sz="1050" spc="-5">
                <a:latin typeface="Arial"/>
                <a:cs typeface="Arial"/>
              </a:rPr>
              <a:t>2017 </a:t>
            </a:r>
            <a:r>
              <a:rPr dirty="0" sz="1050" spc="-20">
                <a:latin typeface="Arial"/>
                <a:cs typeface="Arial"/>
              </a:rPr>
              <a:t>by </a:t>
            </a:r>
            <a:r>
              <a:rPr dirty="0" sz="1050" spc="-5">
                <a:latin typeface="Arial"/>
                <a:cs typeface="Arial"/>
              </a:rPr>
              <a:t>Nathaniel E.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Helwig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2" action="ppaction://hlinksldjump"/>
              </a:rPr>
              <a:t>Multivariate Linear</a:t>
            </a:r>
            <a:r>
              <a:rPr dirty="0" spc="-20">
                <a:hlinkClick r:id="rId2" action="ppaction://hlinksldjump"/>
              </a:rPr>
              <a:t> </a:t>
            </a:r>
            <a:r>
              <a:rPr dirty="0" spc="-5">
                <a:hlinkClick r:id="rId2" action="ppaction://hlinksldjump"/>
              </a:rPr>
              <a:t>Regression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61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056" y="29006"/>
            <a:ext cx="18084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8705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28503" y="323265"/>
            <a:ext cx="8191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790019"/>
                </a:solidFill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Adjusted </a:t>
            </a:r>
            <a:r>
              <a:rPr dirty="0" spc="10"/>
              <a:t>Coefficient of Multiple </a:t>
            </a:r>
            <a:r>
              <a:rPr dirty="0" spc="15"/>
              <a:t>Determination</a:t>
            </a:r>
            <a:r>
              <a:rPr dirty="0" spc="60"/>
              <a:t> </a:t>
            </a:r>
            <a:r>
              <a:rPr dirty="0" spc="35"/>
              <a:t>(</a:t>
            </a:r>
            <a:r>
              <a:rPr dirty="0" spc="35" i="1">
                <a:latin typeface="Arial"/>
                <a:cs typeface="Arial"/>
              </a:rPr>
              <a:t>R</a:t>
            </a:r>
            <a:r>
              <a:rPr dirty="0" baseline="27777" sz="1500" spc="52"/>
              <a:t>2</a:t>
            </a:r>
            <a:r>
              <a:rPr dirty="0" sz="1400" spc="35"/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9557" y="814984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9557" y="1014590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5844" y="520418"/>
            <a:ext cx="4119879" cy="1095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9560" marR="5080" indent="-277495">
              <a:lnSpc>
                <a:spcPct val="119600"/>
              </a:lnSpc>
            </a:pPr>
            <a:r>
              <a:rPr dirty="0" sz="1050" spc="-5">
                <a:latin typeface="Arial"/>
                <a:cs typeface="Arial"/>
              </a:rPr>
              <a:t>Including more predictors in a </a:t>
            </a:r>
            <a:r>
              <a:rPr dirty="0" sz="1050" spc="-10">
                <a:latin typeface="Arial"/>
                <a:cs typeface="Arial"/>
              </a:rPr>
              <a:t>MLR </a:t>
            </a:r>
            <a:r>
              <a:rPr dirty="0" sz="1050" spc="-5">
                <a:latin typeface="Arial"/>
                <a:cs typeface="Arial"/>
              </a:rPr>
              <a:t>model can </a:t>
            </a:r>
            <a:r>
              <a:rPr dirty="0" sz="1050">
                <a:latin typeface="Arial"/>
                <a:cs typeface="Arial"/>
              </a:rPr>
              <a:t>artificially </a:t>
            </a:r>
            <a:r>
              <a:rPr dirty="0" sz="1050" spc="-5">
                <a:latin typeface="Arial"/>
                <a:cs typeface="Arial"/>
              </a:rPr>
              <a:t>inflate </a:t>
            </a:r>
            <a:r>
              <a:rPr dirty="0" sz="1050" spc="25" i="1">
                <a:latin typeface="Arial"/>
                <a:cs typeface="Arial"/>
              </a:rPr>
              <a:t>R</a:t>
            </a:r>
            <a:r>
              <a:rPr dirty="0" baseline="27777" sz="1200" spc="37">
                <a:latin typeface="Arial"/>
                <a:cs typeface="Arial"/>
              </a:rPr>
              <a:t>2</a:t>
            </a:r>
            <a:r>
              <a:rPr dirty="0" sz="1050" spc="25">
                <a:latin typeface="Arial"/>
                <a:cs typeface="Arial"/>
              </a:rPr>
              <a:t>:  </a:t>
            </a:r>
            <a:r>
              <a:rPr dirty="0" sz="1050" spc="-5">
                <a:latin typeface="Arial"/>
                <a:cs typeface="Arial"/>
              </a:rPr>
              <a:t>Capitalizing on spurious </a:t>
            </a:r>
            <a:r>
              <a:rPr dirty="0" sz="1050" spc="-10">
                <a:latin typeface="Arial"/>
                <a:cs typeface="Arial"/>
              </a:rPr>
              <a:t>effects </a:t>
            </a:r>
            <a:r>
              <a:rPr dirty="0" sz="1050" spc="-5">
                <a:latin typeface="Arial"/>
                <a:cs typeface="Arial"/>
              </a:rPr>
              <a:t>present in noisy data  </a:t>
            </a:r>
            <a:r>
              <a:rPr dirty="0" sz="1050" spc="-10">
                <a:latin typeface="Arial"/>
                <a:cs typeface="Arial"/>
              </a:rPr>
              <a:t>Phenomenon of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over-fitting</a:t>
            </a:r>
            <a:r>
              <a:rPr dirty="0" sz="1050" spc="-10">
                <a:latin typeface="Arial"/>
                <a:cs typeface="Arial"/>
              </a:rPr>
              <a:t>the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data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adjusted  </a:t>
            </a:r>
            <a:r>
              <a:rPr dirty="0" sz="1050" spc="20" i="1">
                <a:solidFill>
                  <a:srgbClr val="790019"/>
                </a:solidFill>
                <a:latin typeface="Arial"/>
                <a:cs typeface="Arial"/>
              </a:rPr>
              <a:t>R</a:t>
            </a:r>
            <a:r>
              <a:rPr dirty="0" baseline="27777" sz="1200" spc="30">
                <a:solidFill>
                  <a:srgbClr val="790019"/>
                </a:solidFill>
                <a:latin typeface="Arial"/>
                <a:cs typeface="Arial"/>
              </a:rPr>
              <a:t>2 </a:t>
            </a:r>
            <a:r>
              <a:rPr dirty="0" sz="1050" spc="-5">
                <a:latin typeface="Arial"/>
                <a:cs typeface="Arial"/>
              </a:rPr>
              <a:t>is a </a:t>
            </a:r>
            <a:r>
              <a:rPr dirty="0" sz="1050" spc="-10">
                <a:latin typeface="Arial"/>
                <a:cs typeface="Arial"/>
              </a:rPr>
              <a:t>relative </a:t>
            </a:r>
            <a:r>
              <a:rPr dirty="0" sz="1050" spc="-5">
                <a:latin typeface="Arial"/>
                <a:cs typeface="Arial"/>
              </a:rPr>
              <a:t>measure of</a:t>
            </a:r>
            <a:r>
              <a:rPr dirty="0" sz="1050" spc="16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fit: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6453" y="1732013"/>
            <a:ext cx="189230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3809" sz="1575" spc="30" i="1">
                <a:latin typeface="Arial"/>
                <a:cs typeface="Arial"/>
              </a:rPr>
              <a:t>R</a:t>
            </a:r>
            <a:r>
              <a:rPr dirty="0" sz="800" spc="2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6478" y="1861566"/>
            <a:ext cx="7048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4631" y="1789214"/>
            <a:ext cx="38735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5">
                <a:latin typeface="Arial"/>
                <a:cs typeface="Arial"/>
              </a:rPr>
              <a:t>1</a:t>
            </a:r>
            <a:r>
              <a:rPr dirty="0" sz="1050" spc="-150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2428" y="1674365"/>
            <a:ext cx="568325" cy="397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970" marR="5080" indent="-1905">
              <a:lnSpc>
                <a:spcPct val="112599"/>
              </a:lnSpc>
            </a:pPr>
            <a:r>
              <a:rPr dirty="0" sz="1050" spc="15" i="1" u="sng">
                <a:latin typeface="Arial"/>
                <a:cs typeface="Arial"/>
              </a:rPr>
              <a:t>SSE</a:t>
            </a:r>
            <a:r>
              <a:rPr dirty="0" sz="1050" spc="15" i="1" u="sng">
                <a:latin typeface="Verdana"/>
                <a:cs typeface="Verdana"/>
              </a:rPr>
              <a:t>/</a:t>
            </a:r>
            <a:r>
              <a:rPr dirty="0" sz="1050" spc="15" i="1" u="sng">
                <a:latin typeface="Arial"/>
                <a:cs typeface="Arial"/>
              </a:rPr>
              <a:t>df</a:t>
            </a:r>
            <a:r>
              <a:rPr dirty="0" baseline="-13888" sz="1200" spc="22" i="1" u="sng">
                <a:latin typeface="Arial"/>
                <a:cs typeface="Arial"/>
              </a:rPr>
              <a:t>E  </a:t>
            </a:r>
            <a:r>
              <a:rPr dirty="0" sz="1050" spc="-10" i="1">
                <a:latin typeface="Arial"/>
                <a:cs typeface="Arial"/>
              </a:rPr>
              <a:t>SST</a:t>
            </a:r>
            <a:r>
              <a:rPr dirty="0" sz="1050" spc="-225" i="1">
                <a:latin typeface="Arial"/>
                <a:cs typeface="Arial"/>
              </a:rPr>
              <a:t> </a:t>
            </a:r>
            <a:r>
              <a:rPr dirty="0" sz="1050" spc="10" i="1">
                <a:latin typeface="Verdana"/>
                <a:cs typeface="Verdana"/>
              </a:rPr>
              <a:t>/</a:t>
            </a:r>
            <a:r>
              <a:rPr dirty="0" sz="1050" spc="10" i="1">
                <a:latin typeface="Arial"/>
                <a:cs typeface="Arial"/>
              </a:rPr>
              <a:t>df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7345" y="1946745"/>
            <a:ext cx="87630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7648" y="2091893"/>
            <a:ext cx="16637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35" i="1">
                <a:latin typeface="Verdana"/>
                <a:cs typeface="Verdana"/>
              </a:rPr>
              <a:t>σ</a:t>
            </a:r>
            <a:r>
              <a:rPr dirty="0" sz="1050" spc="-235">
                <a:latin typeface="Lucida Sans Unicode"/>
                <a:cs typeface="Lucida Sans Unicode"/>
              </a:rPr>
              <a:t>ˆ</a:t>
            </a:r>
            <a:r>
              <a:rPr dirty="0" baseline="27777" sz="1200" spc="-352">
                <a:latin typeface="Arial"/>
                <a:cs typeface="Arial"/>
              </a:rPr>
              <a:t>2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25128" y="2290686"/>
            <a:ext cx="157480" cy="0"/>
          </a:xfrm>
          <a:custGeom>
            <a:avLst/>
            <a:gdLst/>
            <a:ahLst/>
            <a:cxnLst/>
            <a:rect l="l" t="t" r="r" b="b"/>
            <a:pathLst>
              <a:path w="157480" h="0">
                <a:moveTo>
                  <a:pt x="0" y="0"/>
                </a:moveTo>
                <a:lnTo>
                  <a:pt x="15717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904631" y="2185619"/>
            <a:ext cx="563245" cy="288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5">
                <a:latin typeface="Arial"/>
                <a:cs typeface="Arial"/>
              </a:rPr>
              <a:t>1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35" i="1">
                <a:latin typeface="Meiryo"/>
                <a:cs typeface="Meiryo"/>
              </a:rPr>
              <a:t> </a:t>
            </a:r>
            <a:r>
              <a:rPr dirty="0" baseline="-42328" sz="1575" spc="15" i="1">
                <a:latin typeface="Arial"/>
                <a:cs typeface="Arial"/>
              </a:rPr>
              <a:t>s</a:t>
            </a:r>
            <a:r>
              <a:rPr dirty="0" baseline="-31250" sz="1200" spc="15">
                <a:latin typeface="Arial"/>
                <a:cs typeface="Arial"/>
              </a:rPr>
              <a:t>2</a:t>
            </a:r>
            <a:endParaRPr baseline="-31250"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81694" y="2374887"/>
            <a:ext cx="9334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4908" y="2619984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0882" y="2714269"/>
            <a:ext cx="9334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5844" y="2632163"/>
            <a:ext cx="74485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where </a:t>
            </a:r>
            <a:r>
              <a:rPr dirty="0" sz="1050" spc="-5" i="1">
                <a:latin typeface="Arial"/>
                <a:cs typeface="Arial"/>
              </a:rPr>
              <a:t>s  </a:t>
            </a:r>
            <a:r>
              <a:rPr dirty="0" sz="1050" spc="50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8702" y="2519769"/>
            <a:ext cx="13906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67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2228" y="2576449"/>
            <a:ext cx="6794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 i="1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2228" y="2595676"/>
            <a:ext cx="51117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3148" sz="900" spc="67" i="1">
                <a:latin typeface="Arial"/>
                <a:cs typeface="Arial"/>
              </a:rPr>
              <a:t>i</a:t>
            </a:r>
            <a:r>
              <a:rPr dirty="0" baseline="-23148" sz="900" spc="22">
                <a:latin typeface="Lucida Sans Unicode"/>
                <a:cs typeface="Lucida Sans Unicode"/>
              </a:rPr>
              <a:t>=</a:t>
            </a:r>
            <a:r>
              <a:rPr dirty="0" baseline="-23148" sz="900" spc="52">
                <a:latin typeface="Arial"/>
                <a:cs typeface="Arial"/>
              </a:rPr>
              <a:t>1</a:t>
            </a:r>
            <a:r>
              <a:rPr dirty="0" sz="800" spc="65">
                <a:latin typeface="Lucida Sans Unicode"/>
                <a:cs typeface="Lucida Sans Unicode"/>
              </a:rPr>
              <a:t>(</a:t>
            </a:r>
            <a:r>
              <a:rPr dirty="0" sz="800" spc="-5" i="1">
                <a:latin typeface="Arial"/>
                <a:cs typeface="Arial"/>
              </a:rPr>
              <a:t>y</a:t>
            </a:r>
            <a:r>
              <a:rPr dirty="0" baseline="-13888" sz="900" spc="-7" i="1">
                <a:latin typeface="Arial"/>
                <a:cs typeface="Arial"/>
              </a:rPr>
              <a:t>i</a:t>
            </a:r>
            <a:r>
              <a:rPr dirty="0" baseline="-13888" sz="900" spc="-104" i="1">
                <a:latin typeface="Arial"/>
                <a:cs typeface="Arial"/>
              </a:rPr>
              <a:t> 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380" i="1">
                <a:latin typeface="Arial"/>
                <a:cs typeface="Arial"/>
              </a:rPr>
              <a:t>y</a:t>
            </a:r>
            <a:r>
              <a:rPr dirty="0" baseline="3472" sz="1200" spc="67">
                <a:latin typeface="Lucida Sans Unicode"/>
                <a:cs typeface="Lucida Sans Unicode"/>
              </a:rPr>
              <a:t>¯</a:t>
            </a:r>
            <a:r>
              <a:rPr dirty="0" sz="800" spc="65">
                <a:latin typeface="Lucida Sans Unicode"/>
                <a:cs typeface="Lucida Sans Unicode"/>
              </a:rPr>
              <a:t>)</a:t>
            </a:r>
            <a:r>
              <a:rPr dirty="0" baseline="27777" sz="900" spc="-7">
                <a:latin typeface="Arial"/>
                <a:cs typeface="Arial"/>
              </a:rPr>
              <a:t>2</a:t>
            </a:r>
            <a:endParaRPr baseline="27777" sz="9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1402" y="2737218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5" h="0">
                <a:moveTo>
                  <a:pt x="0" y="0"/>
                </a:moveTo>
                <a:lnTo>
                  <a:pt x="60502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102283" y="2718041"/>
            <a:ext cx="22352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0" i="1">
                <a:latin typeface="Arial"/>
                <a:cs typeface="Arial"/>
              </a:rPr>
              <a:t>n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57439" y="2632163"/>
            <a:ext cx="269240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is the sample estimate of the </a:t>
            </a:r>
            <a:r>
              <a:rPr dirty="0" sz="1050" spc="-10">
                <a:latin typeface="Arial"/>
                <a:cs typeface="Arial"/>
              </a:rPr>
              <a:t>variance </a:t>
            </a:r>
            <a:r>
              <a:rPr dirty="0" sz="1050" spc="-5">
                <a:latin typeface="Arial"/>
                <a:cs typeface="Arial"/>
              </a:rPr>
              <a:t>of </a:t>
            </a:r>
            <a:r>
              <a:rPr dirty="0" sz="1050" spc="-10" i="1">
                <a:latin typeface="Arial"/>
                <a:cs typeface="Arial"/>
              </a:rPr>
              <a:t>Y</a:t>
            </a:r>
            <a:r>
              <a:rPr dirty="0" sz="1050" spc="-55" i="1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2471" y="3173742"/>
            <a:ext cx="7048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5844" y="3101390"/>
            <a:ext cx="287845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Note: </a:t>
            </a:r>
            <a:r>
              <a:rPr dirty="0" sz="1050" spc="20" i="1">
                <a:latin typeface="Arial"/>
                <a:cs typeface="Arial"/>
              </a:rPr>
              <a:t>R</a:t>
            </a:r>
            <a:r>
              <a:rPr dirty="0" baseline="27777" sz="1200" spc="30">
                <a:latin typeface="Arial"/>
                <a:cs typeface="Arial"/>
              </a:rPr>
              <a:t>2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20" i="1">
                <a:latin typeface="Arial"/>
                <a:cs typeface="Arial"/>
              </a:rPr>
              <a:t>R</a:t>
            </a:r>
            <a:r>
              <a:rPr dirty="0" baseline="27777" sz="1200" spc="30">
                <a:latin typeface="Arial"/>
                <a:cs typeface="Arial"/>
              </a:rPr>
              <a:t>2 </a:t>
            </a:r>
            <a:r>
              <a:rPr dirty="0" sz="1050" spc="-20">
                <a:latin typeface="Arial"/>
                <a:cs typeface="Arial"/>
              </a:rPr>
              <a:t>have </a:t>
            </a:r>
            <a:r>
              <a:rPr dirty="0" sz="1050" spc="-10">
                <a:latin typeface="Arial"/>
                <a:cs typeface="Arial"/>
              </a:rPr>
              <a:t>different </a:t>
            </a:r>
            <a:r>
              <a:rPr dirty="0" sz="1050" spc="7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interpretations!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5" action="ppaction://hlinksldjump"/>
              </a:rPr>
              <a:t>Multivariate Linear</a:t>
            </a:r>
            <a:r>
              <a:rPr dirty="0" spc="-20">
                <a:hlinkClick r:id="rId5" action="ppaction://hlinksldjump"/>
              </a:rPr>
              <a:t> </a:t>
            </a:r>
            <a:r>
              <a:rPr dirty="0" spc="-5">
                <a:hlinkClick r:id="rId5" action="ppaction://hlinksldjump"/>
              </a:rPr>
              <a:t>Regression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348494" y="3345160"/>
            <a:ext cx="1172210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</a:rPr>
              <a:t>Updated 16-Jan-2017   :   Slide</a:t>
            </a:r>
            <a:r>
              <a:rPr dirty="0" sz="600" spc="-6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</a:rPr>
              <a:t>20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056" y="29006"/>
            <a:ext cx="180848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8705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Regression Sums-of-Squares </a:t>
            </a:r>
            <a:r>
              <a:rPr dirty="0" spc="10"/>
              <a:t>in</a:t>
            </a:r>
            <a:r>
              <a:rPr dirty="0" spc="-55"/>
              <a:t> </a:t>
            </a:r>
            <a:r>
              <a:rPr dirty="0" spc="20"/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1219695"/>
            <a:ext cx="1362075" cy="257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smod &lt;-</a:t>
            </a:r>
            <a:r>
              <a:rPr dirty="0" sz="800" spc="-5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summary(mod)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</a:t>
            </a:r>
            <a:r>
              <a:rPr dirty="0" sz="800" spc="-7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names(smod)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575" y="1460093"/>
            <a:ext cx="815340" cy="257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[1]</a:t>
            </a:r>
            <a:r>
              <a:rPr dirty="0" sz="800" spc="-8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"call"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[5]</a:t>
            </a:r>
            <a:r>
              <a:rPr dirty="0" sz="800" spc="-7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"aliased"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1218" y="1465173"/>
            <a:ext cx="45085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95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"terms"  "sigma"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4648" y="1465173"/>
            <a:ext cx="875665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95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"coefficients" 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"r.squared"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2933" y="1465173"/>
            <a:ext cx="875665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95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"residuals"  "df" 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"cov.unscaled"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1700479"/>
            <a:ext cx="2030095" cy="618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3025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[9] "adj.r.squared"</a:t>
            </a:r>
            <a:r>
              <a:rPr dirty="0" sz="800" spc="-1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"fstatistic"</a:t>
            </a:r>
            <a:endParaRPr sz="800">
              <a:latin typeface="Courier New"/>
              <a:cs typeface="Courier New"/>
            </a:endParaRPr>
          </a:p>
          <a:p>
            <a:pPr marL="12700" marR="551180">
              <a:lnSpc>
                <a:spcPts val="950"/>
              </a:lnSpc>
              <a:spcBef>
                <a:spcPts val="30"/>
              </a:spcBef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</a:t>
            </a:r>
            <a:r>
              <a:rPr dirty="0" sz="800" spc="-3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summary(mod)$r.squared  [1]</a:t>
            </a:r>
            <a:r>
              <a:rPr dirty="0" sz="800" spc="-7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0.8113434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1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</a:t>
            </a:r>
            <a:r>
              <a:rPr dirty="0" sz="800" spc="-2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summary(mod)$adj.r.squared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[1]</a:t>
            </a:r>
            <a:r>
              <a:rPr dirty="0" sz="800" spc="-7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0.7833943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21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56" y="29006"/>
            <a:ext cx="92329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 Linear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75184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4024629" cy="898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Relation </a:t>
            </a:r>
            <a:r>
              <a:rPr dirty="0" sz="1400" spc="10">
                <a:solidFill>
                  <a:srgbClr val="790019"/>
                </a:solidFill>
                <a:latin typeface="Arial"/>
                <a:cs typeface="Arial"/>
              </a:rPr>
              <a:t>to </a:t>
            </a:r>
            <a:r>
              <a:rPr dirty="0" sz="1400" spc="20">
                <a:solidFill>
                  <a:srgbClr val="790019"/>
                </a:solidFill>
                <a:latin typeface="Arial"/>
                <a:cs typeface="Arial"/>
              </a:rPr>
              <a:t>ML</a:t>
            </a:r>
            <a:r>
              <a:rPr dirty="0" sz="1400" spc="-8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1050" spc="-10">
                <a:latin typeface="Arial"/>
                <a:cs typeface="Arial"/>
              </a:rPr>
              <a:t>Remember </a:t>
            </a:r>
            <a:r>
              <a:rPr dirty="0" sz="1050" spc="-5">
                <a:latin typeface="Arial"/>
                <a:cs typeface="Arial"/>
              </a:rPr>
              <a:t>that </a:t>
            </a:r>
            <a:r>
              <a:rPr dirty="0" sz="1050" spc="-15">
                <a:latin typeface="Lucida Sans Unicode"/>
                <a:cs typeface="Lucida Sans Unicode"/>
              </a:rPr>
              <a:t>(</a:t>
            </a:r>
            <a:r>
              <a:rPr dirty="0" sz="1050" spc="-15" b="1">
                <a:latin typeface="Arial"/>
                <a:cs typeface="Arial"/>
              </a:rPr>
              <a:t>y</a:t>
            </a:r>
            <a:r>
              <a:rPr dirty="0" sz="1050" spc="-15" i="1">
                <a:latin typeface="Meiryo"/>
                <a:cs typeface="Meiryo"/>
              </a:rPr>
              <a:t>|</a:t>
            </a:r>
            <a:r>
              <a:rPr dirty="0" sz="1050" spc="-15" b="1">
                <a:latin typeface="Arial"/>
                <a:cs typeface="Arial"/>
              </a:rPr>
              <a:t>X</a:t>
            </a:r>
            <a:r>
              <a:rPr dirty="0" sz="1050" spc="-15">
                <a:latin typeface="Lucida Sans Unicode"/>
                <a:cs typeface="Lucida Sans Unicode"/>
              </a:rPr>
              <a:t>) </a:t>
            </a:r>
            <a:r>
              <a:rPr dirty="0" sz="1050" spc="-35" i="1">
                <a:latin typeface="Meiryo"/>
                <a:cs typeface="Meiryo"/>
              </a:rPr>
              <a:t>∼ </a:t>
            </a:r>
            <a:r>
              <a:rPr dirty="0" sz="1050" spc="-10">
                <a:latin typeface="Times New Roman"/>
                <a:cs typeface="Times New Roman"/>
              </a:rPr>
              <a:t>N</a:t>
            </a:r>
            <a:r>
              <a:rPr dirty="0" sz="1050" spc="-10">
                <a:latin typeface="Lucida Sans Unicode"/>
                <a:cs typeface="Lucida Sans Unicode"/>
              </a:rPr>
              <a:t>(</a:t>
            </a:r>
            <a:r>
              <a:rPr dirty="0" sz="1050" spc="-10" b="1">
                <a:latin typeface="Arial"/>
                <a:cs typeface="Arial"/>
              </a:rPr>
              <a:t>Xb</a:t>
            </a:r>
            <a:r>
              <a:rPr dirty="0" sz="1050" spc="-10" i="1">
                <a:latin typeface="Verdana"/>
                <a:cs typeface="Verdana"/>
              </a:rPr>
              <a:t>, </a:t>
            </a:r>
            <a:r>
              <a:rPr dirty="0" sz="1050" spc="20" i="1">
                <a:latin typeface="Verdana"/>
                <a:cs typeface="Verdana"/>
              </a:rPr>
              <a:t>σ</a:t>
            </a:r>
            <a:r>
              <a:rPr dirty="0" baseline="27777" sz="1200" spc="30">
                <a:latin typeface="Arial"/>
                <a:cs typeface="Arial"/>
              </a:rPr>
              <a:t>2</a:t>
            </a:r>
            <a:r>
              <a:rPr dirty="0" sz="1050" spc="20" b="1">
                <a:latin typeface="Arial"/>
                <a:cs typeface="Arial"/>
              </a:rPr>
              <a:t>I</a:t>
            </a:r>
            <a:r>
              <a:rPr dirty="0" baseline="-10416" sz="1200" spc="30" i="1">
                <a:latin typeface="Arial"/>
                <a:cs typeface="Arial"/>
              </a:rPr>
              <a:t>n</a:t>
            </a:r>
            <a:r>
              <a:rPr dirty="0" sz="1050" spc="20">
                <a:latin typeface="Lucida Sans Unicode"/>
                <a:cs typeface="Lucida Sans Unicode"/>
              </a:rPr>
              <a:t>)</a:t>
            </a:r>
            <a:r>
              <a:rPr dirty="0" sz="1050" spc="20">
                <a:latin typeface="Arial"/>
                <a:cs typeface="Arial"/>
              </a:rPr>
              <a:t>, </a:t>
            </a:r>
            <a:r>
              <a:rPr dirty="0" sz="1050" spc="-5">
                <a:latin typeface="Arial"/>
                <a:cs typeface="Arial"/>
              </a:rPr>
              <a:t>which implies that </a:t>
            </a:r>
            <a:r>
              <a:rPr dirty="0" sz="1050" spc="-5" b="1">
                <a:latin typeface="Arial"/>
                <a:cs typeface="Arial"/>
              </a:rPr>
              <a:t>y </a:t>
            </a:r>
            <a:r>
              <a:rPr dirty="0" sz="1050" spc="-5">
                <a:latin typeface="Arial"/>
                <a:cs typeface="Arial"/>
              </a:rPr>
              <a:t>has</a:t>
            </a:r>
            <a:r>
              <a:rPr dirty="0" sz="1050" spc="-13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pdf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2699" y="1231900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2650" y="1231900"/>
            <a:ext cx="78994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8305" algn="l"/>
              </a:tabLst>
            </a:pPr>
            <a:r>
              <a:rPr dirty="0" sz="800" spc="55" i="1">
                <a:latin typeface="Meiryo"/>
                <a:cs typeface="Meiryo"/>
              </a:rPr>
              <a:t>−</a:t>
            </a:r>
            <a:r>
              <a:rPr dirty="0" sz="800" spc="55" i="1">
                <a:latin typeface="Arial"/>
                <a:cs typeface="Arial"/>
              </a:rPr>
              <a:t>n/</a:t>
            </a:r>
            <a:r>
              <a:rPr dirty="0" sz="800" spc="55">
                <a:latin typeface="Arial"/>
                <a:cs typeface="Arial"/>
              </a:rPr>
              <a:t>2	</a:t>
            </a:r>
            <a:r>
              <a:rPr dirty="0" sz="800" spc="-5">
                <a:latin typeface="Arial"/>
                <a:cs typeface="Arial"/>
              </a:rPr>
              <a:t>2</a:t>
            </a:r>
            <a:r>
              <a:rPr dirty="0" sz="800" spc="150">
                <a:latin typeface="Arial"/>
                <a:cs typeface="Arial"/>
              </a:rPr>
              <a:t> </a:t>
            </a:r>
            <a:r>
              <a:rPr dirty="0" sz="800" spc="55" i="1">
                <a:latin typeface="Meiryo"/>
                <a:cs typeface="Meiryo"/>
              </a:rPr>
              <a:t>−</a:t>
            </a:r>
            <a:r>
              <a:rPr dirty="0" sz="800" spc="55" i="1">
                <a:latin typeface="Arial"/>
                <a:cs typeface="Arial"/>
              </a:rPr>
              <a:t>n/</a:t>
            </a:r>
            <a:r>
              <a:rPr dirty="0" sz="800" spc="5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1334" y="1251013"/>
            <a:ext cx="205422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51610" algn="l"/>
                <a:tab pos="1964055" algn="l"/>
              </a:tabLst>
            </a:pPr>
            <a:r>
              <a:rPr dirty="0" sz="1050" spc="-5" i="1">
                <a:latin typeface="Arial"/>
                <a:cs typeface="Arial"/>
              </a:rPr>
              <a:t>f</a:t>
            </a:r>
            <a:r>
              <a:rPr dirty="0" sz="1050" spc="-145" i="1">
                <a:latin typeface="Arial"/>
                <a:cs typeface="Arial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(</a:t>
            </a:r>
            <a:r>
              <a:rPr dirty="0" sz="1050" spc="-5" b="1">
                <a:latin typeface="Arial"/>
                <a:cs typeface="Arial"/>
              </a:rPr>
              <a:t>y</a:t>
            </a:r>
            <a:r>
              <a:rPr dirty="0" sz="1050" spc="-175" i="1">
                <a:latin typeface="Meiryo"/>
                <a:cs typeface="Meiryo"/>
              </a:rPr>
              <a:t>|</a:t>
            </a:r>
            <a:r>
              <a:rPr dirty="0" sz="1050" spc="-10" b="1">
                <a:latin typeface="Arial"/>
                <a:cs typeface="Arial"/>
              </a:rPr>
              <a:t>X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10" b="1">
                <a:latin typeface="Arial"/>
                <a:cs typeface="Arial"/>
              </a:rPr>
              <a:t>b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70" i="1">
                <a:latin typeface="Verdana"/>
                <a:cs typeface="Verdana"/>
              </a:rPr>
              <a:t>σ</a:t>
            </a:r>
            <a:r>
              <a:rPr dirty="0" sz="1050" spc="160" i="1">
                <a:latin typeface="Verdana"/>
                <a:cs typeface="Verdana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(</a:t>
            </a:r>
            <a:r>
              <a:rPr dirty="0" sz="1050" spc="-5">
                <a:latin typeface="Arial"/>
                <a:cs typeface="Arial"/>
              </a:rPr>
              <a:t>2</a:t>
            </a:r>
            <a:r>
              <a:rPr dirty="0" sz="1050" spc="-45" i="1">
                <a:latin typeface="Verdana"/>
                <a:cs typeface="Verdana"/>
              </a:rPr>
              <a:t>π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r>
              <a:rPr dirty="0" sz="1050">
                <a:latin typeface="Lucida Sans Unicode"/>
                <a:cs typeface="Lucida Sans Unicode"/>
              </a:rPr>
              <a:t>	</a:t>
            </a:r>
            <a:r>
              <a:rPr dirty="0" sz="1050" spc="60">
                <a:latin typeface="Lucida Sans Unicode"/>
                <a:cs typeface="Lucida Sans Unicode"/>
              </a:rPr>
              <a:t>(</a:t>
            </a:r>
            <a:r>
              <a:rPr dirty="0" sz="1050" spc="-70" i="1">
                <a:latin typeface="Verdana"/>
                <a:cs typeface="Verdana"/>
              </a:rPr>
              <a:t>σ</a:t>
            </a:r>
            <a:r>
              <a:rPr dirty="0" sz="1050" spc="160" i="1">
                <a:latin typeface="Verdana"/>
                <a:cs typeface="Verdana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r>
              <a:rPr dirty="0" sz="1050">
                <a:latin typeface="Lucida Sans Unicode"/>
                <a:cs typeface="Lucida Sans Unicode"/>
              </a:rPr>
              <a:t>	</a:t>
            </a:r>
            <a:r>
              <a:rPr dirty="0" sz="1050" spc="-5" i="1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1937" y="1200810"/>
            <a:ext cx="1733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 u="sng">
                <a:latin typeface="Times New Roman"/>
                <a:cs typeface="Times New Roman"/>
              </a:rPr>
              <a:t> </a:t>
            </a:r>
            <a:r>
              <a:rPr dirty="0" sz="600" spc="-5" u="sng">
                <a:latin typeface="Times New Roman"/>
                <a:cs typeface="Times New Roman"/>
              </a:rPr>
              <a:t> </a:t>
            </a:r>
            <a:r>
              <a:rPr dirty="0" sz="600" spc="-35" u="sng">
                <a:latin typeface="Times New Roman"/>
                <a:cs typeface="Times New Roman"/>
              </a:rPr>
              <a:t> </a:t>
            </a:r>
            <a:r>
              <a:rPr dirty="0" sz="600" spc="-5" u="sng">
                <a:latin typeface="Arial"/>
                <a:cs typeface="Arial"/>
              </a:rPr>
              <a:t>1</a:t>
            </a:r>
            <a:r>
              <a:rPr dirty="0" sz="600" spc="80" u="sng"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1937" y="1299591"/>
            <a:ext cx="122555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Arial"/>
                <a:cs typeface="Arial"/>
              </a:rPr>
              <a:t>2</a:t>
            </a:r>
            <a:r>
              <a:rPr dirty="0" sz="600" spc="65" i="1">
                <a:latin typeface="Arial"/>
                <a:cs typeface="Arial"/>
              </a:rPr>
              <a:t>σ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1264" y="1277810"/>
            <a:ext cx="6794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03105" y="1216787"/>
            <a:ext cx="38544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74320" algn="l"/>
              </a:tabLst>
            </a:pP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15" i="1">
                <a:latin typeface="Meiryo"/>
                <a:cs typeface="Meiryo"/>
              </a:rPr>
              <a:t>	</a:t>
            </a:r>
            <a:r>
              <a:rPr dirty="0" sz="800" spc="65">
                <a:latin typeface="Lucida Sans Unicode"/>
                <a:cs typeface="Lucida Sans Unicode"/>
              </a:rPr>
              <a:t>(</a:t>
            </a:r>
            <a:r>
              <a:rPr dirty="0" sz="800" spc="-5" b="1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17913" y="1206462"/>
            <a:ext cx="53340" cy="130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15" i="1">
                <a:latin typeface="Arial"/>
                <a:cs typeface="Arial"/>
              </a:rPr>
              <a:t>r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63087" y="1216787"/>
            <a:ext cx="66738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0" i="1">
                <a:latin typeface="Meiryo"/>
                <a:cs typeface="Meiryo"/>
              </a:rPr>
              <a:t>−</a:t>
            </a:r>
            <a:r>
              <a:rPr dirty="0" sz="800" spc="20" b="1">
                <a:latin typeface="Arial"/>
                <a:cs typeface="Arial"/>
              </a:rPr>
              <a:t>Xb</a:t>
            </a:r>
            <a:r>
              <a:rPr dirty="0" sz="800" spc="20">
                <a:latin typeface="Lucida Sans Unicode"/>
                <a:cs typeface="Lucida Sans Unicode"/>
              </a:rPr>
              <a:t>)</a:t>
            </a:r>
            <a:r>
              <a:rPr dirty="0" sz="800" spc="-60">
                <a:latin typeface="Lucida Sans Unicode"/>
                <a:cs typeface="Lucida Sans Unicode"/>
              </a:rPr>
              <a:t> </a:t>
            </a:r>
            <a:r>
              <a:rPr dirty="0" sz="800" spc="20">
                <a:latin typeface="Lucida Sans Unicode"/>
                <a:cs typeface="Lucida Sans Unicode"/>
              </a:rPr>
              <a:t>(</a:t>
            </a:r>
            <a:r>
              <a:rPr dirty="0" sz="800" spc="20" b="1">
                <a:latin typeface="Arial"/>
                <a:cs typeface="Arial"/>
              </a:rPr>
              <a:t>y</a:t>
            </a:r>
            <a:r>
              <a:rPr dirty="0" sz="800" spc="20" i="1">
                <a:latin typeface="Meiryo"/>
                <a:cs typeface="Meiryo"/>
              </a:rPr>
              <a:t>−</a:t>
            </a:r>
            <a:r>
              <a:rPr dirty="0" sz="800" spc="20" b="1">
                <a:latin typeface="Arial"/>
                <a:cs typeface="Arial"/>
              </a:rPr>
              <a:t>Xb</a:t>
            </a:r>
            <a:r>
              <a:rPr dirty="0" sz="800" spc="20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844" y="1865922"/>
            <a:ext cx="316166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As a result, </a:t>
            </a:r>
            <a:r>
              <a:rPr dirty="0" sz="1050" spc="-10">
                <a:latin typeface="Arial"/>
                <a:cs typeface="Arial"/>
              </a:rPr>
              <a:t>the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log-likelihood</a:t>
            </a:r>
            <a:r>
              <a:rPr dirty="0" sz="1050" spc="-10">
                <a:latin typeface="Arial"/>
                <a:cs typeface="Arial"/>
              </a:rPr>
              <a:t>of   </a:t>
            </a:r>
            <a:r>
              <a:rPr dirty="0" sz="1050" spc="-10" b="1">
                <a:latin typeface="Arial"/>
                <a:cs typeface="Arial"/>
              </a:rPr>
              <a:t>b </a:t>
            </a:r>
            <a:r>
              <a:rPr dirty="0" sz="1050" spc="-15">
                <a:latin typeface="Arial"/>
                <a:cs typeface="Arial"/>
              </a:rPr>
              <a:t>given </a:t>
            </a:r>
            <a:r>
              <a:rPr dirty="0" sz="1050" spc="-15">
                <a:latin typeface="Lucida Sans Unicode"/>
                <a:cs typeface="Lucida Sans Unicode"/>
              </a:rPr>
              <a:t>(</a:t>
            </a:r>
            <a:r>
              <a:rPr dirty="0" sz="1050" spc="-15" b="1">
                <a:latin typeface="Arial"/>
                <a:cs typeface="Arial"/>
              </a:rPr>
              <a:t>y</a:t>
            </a:r>
            <a:r>
              <a:rPr dirty="0" sz="1050" spc="-15" i="1">
                <a:latin typeface="Verdana"/>
                <a:cs typeface="Verdana"/>
              </a:rPr>
              <a:t>, </a:t>
            </a:r>
            <a:r>
              <a:rPr dirty="0" sz="1050" spc="-50" b="1">
                <a:latin typeface="Arial"/>
                <a:cs typeface="Arial"/>
              </a:rPr>
              <a:t>X</a:t>
            </a:r>
            <a:r>
              <a:rPr dirty="0" sz="1050" spc="-50" i="1">
                <a:latin typeface="Verdana"/>
                <a:cs typeface="Verdana"/>
              </a:rPr>
              <a:t>, </a:t>
            </a:r>
            <a:r>
              <a:rPr dirty="0" sz="1050" spc="20" i="1">
                <a:latin typeface="Verdana"/>
                <a:cs typeface="Verdana"/>
              </a:rPr>
              <a:t>σ</a:t>
            </a:r>
            <a:r>
              <a:rPr dirty="0" baseline="27777" sz="1200" spc="30">
                <a:latin typeface="Arial"/>
                <a:cs typeface="Arial"/>
              </a:rPr>
              <a:t>2</a:t>
            </a:r>
            <a:r>
              <a:rPr dirty="0" sz="1050" spc="20">
                <a:latin typeface="Lucida Sans Unicode"/>
                <a:cs typeface="Lucida Sans Unicode"/>
              </a:rPr>
              <a:t>)</a:t>
            </a:r>
            <a:r>
              <a:rPr dirty="0" sz="1050" spc="-14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Arial"/>
                <a:cs typeface="Arial"/>
              </a:rPr>
              <a:t>is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9325" y="2151100"/>
            <a:ext cx="2902585" cy="323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42545">
              <a:lnSpc>
                <a:spcPts val="1030"/>
              </a:lnSpc>
            </a:pPr>
            <a:r>
              <a:rPr dirty="0" sz="1050" spc="-5" u="sng">
                <a:latin typeface="Times New Roman"/>
                <a:cs typeface="Times New Roman"/>
              </a:rPr>
              <a:t> </a:t>
            </a:r>
            <a:r>
              <a:rPr dirty="0" sz="1050" spc="40" u="sng">
                <a:latin typeface="Times New Roman"/>
                <a:cs typeface="Times New Roman"/>
              </a:rPr>
              <a:t> </a:t>
            </a:r>
            <a:r>
              <a:rPr dirty="0" sz="1050" spc="-5" u="sng">
                <a:latin typeface="Arial"/>
                <a:cs typeface="Arial"/>
              </a:rPr>
              <a:t>1</a:t>
            </a:r>
            <a:r>
              <a:rPr dirty="0" sz="1050" spc="-10" u="sng">
                <a:latin typeface="Arial"/>
                <a:cs typeface="Arial"/>
              </a:rPr>
              <a:t> 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030"/>
              </a:lnSpc>
              <a:tabLst>
                <a:tab pos="1539875" algn="l"/>
              </a:tabLst>
            </a:pPr>
            <a:r>
              <a:rPr dirty="0" sz="1050" spc="-40">
                <a:latin typeface="Arial"/>
                <a:cs typeface="Arial"/>
              </a:rPr>
              <a:t>ln</a:t>
            </a:r>
            <a:r>
              <a:rPr dirty="0" sz="1050" spc="-40" i="1">
                <a:latin typeface="Meiryo"/>
                <a:cs typeface="Meiryo"/>
              </a:rPr>
              <a:t>{</a:t>
            </a:r>
            <a:r>
              <a:rPr dirty="0" sz="1050" spc="-40" i="1">
                <a:latin typeface="Arial"/>
                <a:cs typeface="Arial"/>
              </a:rPr>
              <a:t>L</a:t>
            </a:r>
            <a:r>
              <a:rPr dirty="0" sz="1050" spc="-40">
                <a:latin typeface="Lucida Sans Unicode"/>
                <a:cs typeface="Lucida Sans Unicode"/>
              </a:rPr>
              <a:t>(</a:t>
            </a:r>
            <a:r>
              <a:rPr dirty="0" sz="1050" spc="-40" b="1">
                <a:latin typeface="Arial"/>
                <a:cs typeface="Arial"/>
              </a:rPr>
              <a:t>b</a:t>
            </a:r>
            <a:r>
              <a:rPr dirty="0" sz="1050" spc="-40" i="1">
                <a:latin typeface="Meiryo"/>
                <a:cs typeface="Meiryo"/>
              </a:rPr>
              <a:t>|</a:t>
            </a:r>
            <a:r>
              <a:rPr dirty="0" sz="1050" spc="-40" b="1">
                <a:latin typeface="Arial"/>
                <a:cs typeface="Arial"/>
              </a:rPr>
              <a:t>y</a:t>
            </a:r>
            <a:r>
              <a:rPr dirty="0" sz="1050" spc="-40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50" b="1">
                <a:latin typeface="Arial"/>
                <a:cs typeface="Arial"/>
              </a:rPr>
              <a:t>X</a:t>
            </a:r>
            <a:r>
              <a:rPr dirty="0" sz="1050" spc="-50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10" i="1">
                <a:latin typeface="Verdana"/>
                <a:cs typeface="Verdana"/>
              </a:rPr>
              <a:t>σ</a:t>
            </a:r>
            <a:r>
              <a:rPr dirty="0" baseline="31250" sz="1200" spc="-15">
                <a:latin typeface="Arial"/>
                <a:cs typeface="Arial"/>
              </a:rPr>
              <a:t>2</a:t>
            </a:r>
            <a:r>
              <a:rPr dirty="0" sz="1050" spc="-10">
                <a:latin typeface="Lucida Sans Unicode"/>
                <a:cs typeface="Lucida Sans Unicode"/>
              </a:rPr>
              <a:t>)</a:t>
            </a:r>
            <a:r>
              <a:rPr dirty="0" sz="1050" spc="-10" i="1">
                <a:latin typeface="Meiryo"/>
                <a:cs typeface="Meiryo"/>
              </a:rPr>
              <a:t>}</a:t>
            </a:r>
            <a:r>
              <a:rPr dirty="0" sz="1050" spc="-50" i="1">
                <a:latin typeface="Meiryo"/>
                <a:cs typeface="Meiryo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25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	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b="1">
                <a:latin typeface="Arial"/>
                <a:cs typeface="Arial"/>
              </a:rPr>
              <a:t>y</a:t>
            </a:r>
            <a:r>
              <a:rPr dirty="0" sz="1050" spc="-60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5" i="1">
                <a:latin typeface="Meiryo"/>
                <a:cs typeface="Meiryo"/>
              </a:rPr>
              <a:t> </a:t>
            </a:r>
            <a:r>
              <a:rPr dirty="0" sz="1050" spc="10" b="1">
                <a:latin typeface="Arial"/>
                <a:cs typeface="Arial"/>
              </a:rPr>
              <a:t>Xb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baseline="31250" sz="1200" spc="15" i="1">
                <a:latin typeface="Meiryo"/>
                <a:cs typeface="Meiryo"/>
              </a:rPr>
              <a:t>t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b="1">
                <a:latin typeface="Arial"/>
                <a:cs typeface="Arial"/>
              </a:rPr>
              <a:t>y</a:t>
            </a:r>
            <a:r>
              <a:rPr dirty="0" sz="1050" spc="-60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5" i="1">
                <a:latin typeface="Meiryo"/>
                <a:cs typeface="Meiryo"/>
              </a:rPr>
              <a:t> </a:t>
            </a:r>
            <a:r>
              <a:rPr dirty="0" sz="1050" spc="15" b="1">
                <a:latin typeface="Arial"/>
                <a:cs typeface="Arial"/>
              </a:rPr>
              <a:t>Xb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r>
              <a:rPr dirty="0" sz="1050" spc="-10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100">
                <a:latin typeface="Lucida Sans Unicode"/>
                <a:cs typeface="Lucida Sans Unicode"/>
              </a:rPr>
              <a:t> </a:t>
            </a:r>
            <a:r>
              <a:rPr dirty="0" sz="1050" spc="-5" i="1"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844" y="2341727"/>
            <a:ext cx="3028950" cy="436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76581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2</a:t>
            </a:r>
            <a:r>
              <a:rPr dirty="0" sz="1050" spc="-35" i="1">
                <a:latin typeface="Verdana"/>
                <a:cs typeface="Verdana"/>
              </a:rPr>
              <a:t>σ</a:t>
            </a:r>
            <a:r>
              <a:rPr dirty="0" baseline="20833" sz="1200" spc="-7">
                <a:latin typeface="Arial"/>
                <a:cs typeface="Arial"/>
              </a:rPr>
              <a:t>2</a:t>
            </a:r>
            <a:endParaRPr baseline="20833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050" spc="-5">
                <a:latin typeface="Arial"/>
                <a:cs typeface="Arial"/>
              </a:rPr>
              <a:t>where </a:t>
            </a:r>
            <a:r>
              <a:rPr dirty="0" sz="1050" spc="-5" i="1">
                <a:latin typeface="Arial"/>
                <a:cs typeface="Arial"/>
              </a:rPr>
              <a:t>c </a:t>
            </a:r>
            <a:r>
              <a:rPr dirty="0" sz="1050" spc="-5">
                <a:latin typeface="Arial"/>
                <a:cs typeface="Arial"/>
              </a:rPr>
              <a:t>is a constant that does not depend on</a:t>
            </a:r>
            <a:r>
              <a:rPr dirty="0" sz="1050" spc="120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b</a:t>
            </a:r>
            <a:r>
              <a:rPr dirty="0" sz="1050" spc="-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21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056" y="29006"/>
            <a:ext cx="180848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8705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Relation </a:t>
            </a:r>
            <a:r>
              <a:rPr dirty="0" spc="10"/>
              <a:t>to </a:t>
            </a:r>
            <a:r>
              <a:rPr dirty="0" spc="20"/>
              <a:t>ML </a:t>
            </a:r>
            <a:r>
              <a:rPr dirty="0" spc="15"/>
              <a:t>Solution</a:t>
            </a:r>
            <a:r>
              <a:rPr dirty="0" spc="-55"/>
              <a:t> </a:t>
            </a:r>
            <a:r>
              <a:rPr dirty="0" spc="10"/>
              <a:t>(continued)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709726"/>
            <a:ext cx="431736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>
                <a:latin typeface="Arial"/>
                <a:cs typeface="Arial"/>
              </a:rPr>
              <a:t>The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maximum likelihood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estimate</a:t>
            </a:r>
            <a:r>
              <a:rPr dirty="0" sz="1050" spc="-5">
                <a:latin typeface="Arial"/>
                <a:cs typeface="Arial"/>
              </a:rPr>
              <a:t>(MLE) of   </a:t>
            </a:r>
            <a:r>
              <a:rPr dirty="0" sz="1050" spc="-10" b="1">
                <a:latin typeface="Arial"/>
                <a:cs typeface="Arial"/>
              </a:rPr>
              <a:t>b </a:t>
            </a:r>
            <a:r>
              <a:rPr dirty="0" sz="1050" spc="-5">
                <a:latin typeface="Arial"/>
                <a:cs typeface="Arial"/>
              </a:rPr>
              <a:t>is the estimate</a:t>
            </a:r>
            <a:r>
              <a:rPr dirty="0" sz="1050" spc="17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satisfying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8755" y="1201699"/>
            <a:ext cx="38163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7361" sz="1200" spc="-7" b="1">
                <a:latin typeface="Arial"/>
                <a:cs typeface="Arial"/>
              </a:rPr>
              <a:t>b</a:t>
            </a:r>
            <a:r>
              <a:rPr dirty="0" baseline="-17361" sz="1200" spc="-120" i="1">
                <a:latin typeface="Meiryo"/>
                <a:cs typeface="Meiryo"/>
              </a:rPr>
              <a:t>∈</a:t>
            </a:r>
            <a:r>
              <a:rPr dirty="0" baseline="-17361" sz="1200" spc="-7">
                <a:latin typeface="Arial"/>
                <a:cs typeface="Arial"/>
              </a:rPr>
              <a:t>R</a:t>
            </a:r>
            <a:r>
              <a:rPr dirty="0" sz="600" spc="5" i="1">
                <a:latin typeface="Arial"/>
                <a:cs typeface="Arial"/>
              </a:rPr>
              <a:t>p</a:t>
            </a:r>
            <a:r>
              <a:rPr dirty="0" sz="600" spc="15">
                <a:latin typeface="Lucida Sans Unicode"/>
                <a:cs typeface="Lucida Sans Unicode"/>
              </a:rPr>
              <a:t>+</a:t>
            </a: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0402" y="991095"/>
            <a:ext cx="10287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89734" y="1189888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5" h="0">
                <a:moveTo>
                  <a:pt x="0" y="0"/>
                </a:moveTo>
                <a:lnTo>
                  <a:pt x="22377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77034" y="1181722"/>
            <a:ext cx="243204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5">
                <a:latin typeface="Arial"/>
                <a:cs typeface="Arial"/>
              </a:rPr>
              <a:t>2</a:t>
            </a:r>
            <a:r>
              <a:rPr dirty="0" sz="1050" spc="-15" i="1">
                <a:latin typeface="Verdana"/>
                <a:cs typeface="Verdana"/>
              </a:rPr>
              <a:t>σ</a:t>
            </a:r>
            <a:r>
              <a:rPr dirty="0" baseline="20833" sz="1200" spc="-22">
                <a:latin typeface="Arial"/>
                <a:cs typeface="Arial"/>
              </a:rPr>
              <a:t>2</a:t>
            </a:r>
            <a:endParaRPr baseline="20833"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9021" y="1084821"/>
            <a:ext cx="182054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09295" algn="l"/>
              </a:tabLst>
            </a:pPr>
            <a:r>
              <a:rPr dirty="0" sz="1050" spc="-10">
                <a:latin typeface="Arial"/>
                <a:cs typeface="Arial"/>
              </a:rPr>
              <a:t>max </a:t>
            </a:r>
            <a:r>
              <a:rPr dirty="0" sz="1050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	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b="1">
                <a:latin typeface="Arial"/>
                <a:cs typeface="Arial"/>
              </a:rPr>
              <a:t>y</a:t>
            </a:r>
            <a:r>
              <a:rPr dirty="0" sz="1050" spc="-65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30" i="1">
                <a:latin typeface="Meiryo"/>
                <a:cs typeface="Meiryo"/>
              </a:rPr>
              <a:t> </a:t>
            </a:r>
            <a:r>
              <a:rPr dirty="0" sz="1050" spc="10" b="1">
                <a:latin typeface="Arial"/>
                <a:cs typeface="Arial"/>
              </a:rPr>
              <a:t>Xb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baseline="31250" sz="1200" spc="15" i="1">
                <a:latin typeface="Meiryo"/>
                <a:cs typeface="Meiryo"/>
              </a:rPr>
              <a:t>t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b="1">
                <a:latin typeface="Arial"/>
                <a:cs typeface="Arial"/>
              </a:rPr>
              <a:t>y</a:t>
            </a:r>
            <a:r>
              <a:rPr dirty="0" sz="1050" spc="-65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30" i="1">
                <a:latin typeface="Meiryo"/>
                <a:cs typeface="Meiryo"/>
              </a:rPr>
              <a:t> </a:t>
            </a:r>
            <a:r>
              <a:rPr dirty="0" sz="1050" spc="15" b="1">
                <a:latin typeface="Arial"/>
                <a:cs typeface="Arial"/>
              </a:rPr>
              <a:t>Xb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1766862"/>
            <a:ext cx="106997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0">
                <a:latin typeface="Arial"/>
                <a:cs typeface="Arial"/>
              </a:rPr>
              <a:t>Now,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note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that.</a:t>
            </a:r>
            <a:r>
              <a:rPr dirty="0" sz="1050" spc="-13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.</a:t>
            </a:r>
            <a:r>
              <a:rPr dirty="0" sz="1050" spc="-13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9557" y="203725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2932" y="1976894"/>
            <a:ext cx="28765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>
                <a:latin typeface="Arial"/>
                <a:cs typeface="Arial"/>
              </a:rPr>
              <a:t>max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1296" y="2046770"/>
            <a:ext cx="175260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 i="1">
                <a:latin typeface="Arial"/>
                <a:cs typeface="Arial"/>
              </a:rPr>
              <a:t>p</a:t>
            </a:r>
            <a:r>
              <a:rPr dirty="0" sz="600" spc="15">
                <a:latin typeface="Lucida Sans Unicode"/>
                <a:cs typeface="Lucida Sans Unicode"/>
              </a:rPr>
              <a:t>+</a:t>
            </a: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9258" y="2071585"/>
            <a:ext cx="14351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2</a:t>
            </a:r>
            <a:r>
              <a:rPr dirty="0" sz="800" i="1">
                <a:latin typeface="Arial"/>
                <a:cs typeface="Arial"/>
              </a:rPr>
              <a:t>σ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00632" y="2068169"/>
            <a:ext cx="6794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9258" y="1964715"/>
            <a:ext cx="75882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16280" algn="l"/>
              </a:tabLst>
            </a:pPr>
            <a:r>
              <a:rPr dirty="0" baseline="3472" sz="1200" spc="-7" u="sng">
                <a:latin typeface="Times New Roman"/>
                <a:cs typeface="Times New Roman"/>
              </a:rPr>
              <a:t> </a:t>
            </a:r>
            <a:r>
              <a:rPr dirty="0" baseline="3472" sz="1200" spc="67" u="sng">
                <a:latin typeface="Times New Roman"/>
                <a:cs typeface="Times New Roman"/>
              </a:rPr>
              <a:t> </a:t>
            </a:r>
            <a:r>
              <a:rPr dirty="0" baseline="3472" sz="1200" spc="-7" u="sng">
                <a:latin typeface="Arial"/>
                <a:cs typeface="Arial"/>
              </a:rPr>
              <a:t>1</a:t>
            </a:r>
            <a:r>
              <a:rPr dirty="0" baseline="3472" sz="1200" u="sng">
                <a:latin typeface="Arial"/>
                <a:cs typeface="Arial"/>
              </a:rPr>
              <a:t>  </a:t>
            </a:r>
            <a:r>
              <a:rPr dirty="0" baseline="3472" sz="1200">
                <a:latin typeface="Arial"/>
                <a:cs typeface="Arial"/>
              </a:rPr>
              <a:t>	</a:t>
            </a:r>
            <a:r>
              <a:rPr dirty="0" sz="800" spc="-75" i="1">
                <a:latin typeface="Meiryo"/>
                <a:cs typeface="Meiryo"/>
              </a:rPr>
              <a:t>t</a:t>
            </a:r>
            <a:endParaRPr sz="800">
              <a:latin typeface="Meiryo"/>
              <a:cs typeface="Meiry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6322" y="1976894"/>
            <a:ext cx="1853564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0675" algn="l"/>
              </a:tabLst>
            </a:pPr>
            <a:r>
              <a:rPr dirty="0" sz="1050" spc="-35" i="1">
                <a:latin typeface="Meiryo"/>
                <a:cs typeface="Meiryo"/>
              </a:rPr>
              <a:t>−	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b="1">
                <a:latin typeface="Arial"/>
                <a:cs typeface="Arial"/>
              </a:rPr>
              <a:t>y</a:t>
            </a:r>
            <a:r>
              <a:rPr dirty="0" sz="1050" spc="-110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75" i="1">
                <a:latin typeface="Meiryo"/>
                <a:cs typeface="Meiryo"/>
              </a:rPr>
              <a:t> </a:t>
            </a:r>
            <a:r>
              <a:rPr dirty="0" sz="1050" spc="15" b="1">
                <a:latin typeface="Arial"/>
                <a:cs typeface="Arial"/>
              </a:rPr>
              <a:t>Xb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b="1">
                <a:latin typeface="Arial"/>
                <a:cs typeface="Arial"/>
              </a:rPr>
              <a:t>y</a:t>
            </a:r>
            <a:r>
              <a:rPr dirty="0" sz="1050" spc="-110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75" i="1">
                <a:latin typeface="Meiryo"/>
                <a:cs typeface="Meiryo"/>
              </a:rPr>
              <a:t> </a:t>
            </a:r>
            <a:r>
              <a:rPr dirty="0" sz="1050" spc="15" b="1">
                <a:latin typeface="Arial"/>
                <a:cs typeface="Arial"/>
              </a:rPr>
              <a:t>Xb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Arial"/>
                <a:cs typeface="Arial"/>
              </a:rPr>
              <a:t>max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4641" y="2050186"/>
            <a:ext cx="24517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232025" algn="l"/>
              </a:tabLst>
            </a:pPr>
            <a:r>
              <a:rPr dirty="0" sz="800" spc="-5" b="1">
                <a:latin typeface="Arial"/>
                <a:cs typeface="Arial"/>
              </a:rPr>
              <a:t>b</a:t>
            </a:r>
            <a:r>
              <a:rPr dirty="0" sz="800" spc="-80" i="1">
                <a:latin typeface="Meiryo"/>
                <a:cs typeface="Meiryo"/>
              </a:rPr>
              <a:t>∈</a:t>
            </a:r>
            <a:r>
              <a:rPr dirty="0" sz="800" spc="-5">
                <a:latin typeface="Arial"/>
                <a:cs typeface="Arial"/>
              </a:rPr>
              <a:t>R</a:t>
            </a:r>
            <a:r>
              <a:rPr dirty="0" sz="800" spc="-5">
                <a:latin typeface="Arial"/>
                <a:cs typeface="Arial"/>
              </a:rPr>
              <a:t>	</a:t>
            </a:r>
            <a:r>
              <a:rPr dirty="0" sz="800" spc="-5" b="1">
                <a:latin typeface="Arial"/>
                <a:cs typeface="Arial"/>
              </a:rPr>
              <a:t>b</a:t>
            </a:r>
            <a:r>
              <a:rPr dirty="0" sz="800" spc="-80" i="1">
                <a:latin typeface="Meiryo"/>
                <a:cs typeface="Meiryo"/>
              </a:rPr>
              <a:t>∈</a:t>
            </a: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90697" y="2046770"/>
            <a:ext cx="175260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 i="1">
                <a:latin typeface="Arial"/>
                <a:cs typeface="Arial"/>
              </a:rPr>
              <a:t>p</a:t>
            </a:r>
            <a:r>
              <a:rPr dirty="0" sz="600" spc="15">
                <a:latin typeface="Lucida Sans Unicode"/>
                <a:cs typeface="Lucida Sans Unicode"/>
              </a:rPr>
              <a:t>+</a:t>
            </a: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02367" y="1964715"/>
            <a:ext cx="5461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75" i="1">
                <a:latin typeface="Meiryo"/>
                <a:cs typeface="Meiryo"/>
              </a:rPr>
              <a:t>t</a:t>
            </a:r>
            <a:endParaRPr sz="800">
              <a:latin typeface="Meiryo"/>
              <a:cs typeface="Meiry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75723" y="1976894"/>
            <a:ext cx="120650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5" i="1">
                <a:latin typeface="Meiryo"/>
                <a:cs typeface="Meiryo"/>
              </a:rPr>
              <a:t>−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y</a:t>
            </a:r>
            <a:r>
              <a:rPr dirty="0" sz="1050" spc="-114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80" i="1">
                <a:latin typeface="Meiryo"/>
                <a:cs typeface="Meiryo"/>
              </a:rPr>
              <a:t> </a:t>
            </a:r>
            <a:r>
              <a:rPr dirty="0" sz="1050" spc="15" b="1">
                <a:latin typeface="Arial"/>
                <a:cs typeface="Arial"/>
              </a:rPr>
              <a:t>Xb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b="1">
                <a:latin typeface="Arial"/>
                <a:cs typeface="Arial"/>
              </a:rPr>
              <a:t>y</a:t>
            </a:r>
            <a:r>
              <a:rPr dirty="0" sz="1050" spc="-114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80" i="1">
                <a:latin typeface="Meiryo"/>
                <a:cs typeface="Meiryo"/>
              </a:rPr>
              <a:t> </a:t>
            </a:r>
            <a:r>
              <a:rPr dirty="0" sz="1050" spc="15" b="1">
                <a:latin typeface="Arial"/>
                <a:cs typeface="Arial"/>
              </a:rPr>
              <a:t>Xb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9557" y="2247290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25844" y="2193302"/>
            <a:ext cx="4154170" cy="861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9560">
              <a:lnSpc>
                <a:spcPct val="100000"/>
              </a:lnSpc>
            </a:pPr>
            <a:r>
              <a:rPr dirty="0" baseline="2645" sz="1575" spc="-15">
                <a:latin typeface="Arial"/>
                <a:cs typeface="Arial"/>
              </a:rPr>
              <a:t>max</a:t>
            </a:r>
            <a:r>
              <a:rPr dirty="0" baseline="-17361" sz="1200" spc="-15" b="1">
                <a:latin typeface="Arial"/>
                <a:cs typeface="Arial"/>
              </a:rPr>
              <a:t>b</a:t>
            </a:r>
            <a:r>
              <a:rPr dirty="0" baseline="-17361" sz="1200" spc="-15" i="1">
                <a:latin typeface="Meiryo"/>
                <a:cs typeface="Meiryo"/>
              </a:rPr>
              <a:t>∈</a:t>
            </a:r>
            <a:r>
              <a:rPr dirty="0" baseline="-17361" sz="1200" spc="-15">
                <a:latin typeface="Arial"/>
                <a:cs typeface="Arial"/>
              </a:rPr>
              <a:t>R</a:t>
            </a:r>
            <a:r>
              <a:rPr dirty="0" sz="600" spc="-10" i="1">
                <a:latin typeface="Arial"/>
                <a:cs typeface="Arial"/>
              </a:rPr>
              <a:t>p</a:t>
            </a:r>
            <a:r>
              <a:rPr dirty="0" sz="600" spc="-10">
                <a:latin typeface="Lucida Sans Unicode"/>
                <a:cs typeface="Lucida Sans Unicode"/>
              </a:rPr>
              <a:t>+</a:t>
            </a:r>
            <a:r>
              <a:rPr dirty="0" sz="600" spc="-10">
                <a:latin typeface="Arial"/>
                <a:cs typeface="Arial"/>
              </a:rPr>
              <a:t>1</a:t>
            </a:r>
            <a:r>
              <a:rPr dirty="0" sz="600" spc="110">
                <a:latin typeface="Arial"/>
                <a:cs typeface="Arial"/>
              </a:rPr>
              <a:t> </a:t>
            </a:r>
            <a:r>
              <a:rPr dirty="0" baseline="2645" sz="1575" spc="7" i="1">
                <a:latin typeface="Meiryo"/>
                <a:cs typeface="Meiryo"/>
              </a:rPr>
              <a:t>−</a:t>
            </a:r>
            <a:r>
              <a:rPr dirty="0" baseline="2645" sz="1575" spc="7">
                <a:latin typeface="Lucida Sans Unicode"/>
                <a:cs typeface="Lucida Sans Unicode"/>
              </a:rPr>
              <a:t>(</a:t>
            </a:r>
            <a:r>
              <a:rPr dirty="0" baseline="2645" sz="1575" spc="7" b="1">
                <a:latin typeface="Arial"/>
                <a:cs typeface="Arial"/>
              </a:rPr>
              <a:t>y</a:t>
            </a:r>
            <a:r>
              <a:rPr dirty="0" baseline="2645" sz="1575" spc="-75" b="1">
                <a:latin typeface="Arial"/>
                <a:cs typeface="Arial"/>
              </a:rPr>
              <a:t> </a:t>
            </a:r>
            <a:r>
              <a:rPr dirty="0" baseline="2645" sz="1575" spc="-52" i="1">
                <a:latin typeface="Meiryo"/>
                <a:cs typeface="Meiryo"/>
              </a:rPr>
              <a:t>−</a:t>
            </a:r>
            <a:r>
              <a:rPr dirty="0" baseline="2645" sz="1575" spc="-172" i="1">
                <a:latin typeface="Meiryo"/>
                <a:cs typeface="Meiryo"/>
              </a:rPr>
              <a:t> </a:t>
            </a:r>
            <a:r>
              <a:rPr dirty="0" baseline="2645" sz="1575" spc="15" b="1">
                <a:latin typeface="Arial"/>
                <a:cs typeface="Arial"/>
              </a:rPr>
              <a:t>Xb</a:t>
            </a:r>
            <a:r>
              <a:rPr dirty="0" baseline="2645" sz="1575" spc="15">
                <a:latin typeface="Lucida Sans Unicode"/>
                <a:cs typeface="Lucida Sans Unicode"/>
              </a:rPr>
              <a:t>)</a:t>
            </a:r>
            <a:r>
              <a:rPr dirty="0" baseline="31250" sz="1200" spc="15" i="1">
                <a:latin typeface="Meiryo"/>
                <a:cs typeface="Meiryo"/>
              </a:rPr>
              <a:t>t</a:t>
            </a:r>
            <a:r>
              <a:rPr dirty="0" baseline="2645" sz="1575" spc="15">
                <a:latin typeface="Lucida Sans Unicode"/>
                <a:cs typeface="Lucida Sans Unicode"/>
              </a:rPr>
              <a:t>(</a:t>
            </a:r>
            <a:r>
              <a:rPr dirty="0" baseline="2645" sz="1575" spc="15" b="1">
                <a:latin typeface="Arial"/>
                <a:cs typeface="Arial"/>
              </a:rPr>
              <a:t>y</a:t>
            </a:r>
            <a:r>
              <a:rPr dirty="0" baseline="2645" sz="1575" spc="-75" b="1">
                <a:latin typeface="Arial"/>
                <a:cs typeface="Arial"/>
              </a:rPr>
              <a:t> </a:t>
            </a:r>
            <a:r>
              <a:rPr dirty="0" baseline="2645" sz="1575" spc="-52" i="1">
                <a:latin typeface="Meiryo"/>
                <a:cs typeface="Meiryo"/>
              </a:rPr>
              <a:t>−</a:t>
            </a:r>
            <a:r>
              <a:rPr dirty="0" baseline="2645" sz="1575" spc="-172" i="1">
                <a:latin typeface="Meiryo"/>
                <a:cs typeface="Meiryo"/>
              </a:rPr>
              <a:t> </a:t>
            </a:r>
            <a:r>
              <a:rPr dirty="0" baseline="2645" sz="1575" spc="22" b="1">
                <a:latin typeface="Arial"/>
                <a:cs typeface="Arial"/>
              </a:rPr>
              <a:t>Xb</a:t>
            </a:r>
            <a:r>
              <a:rPr dirty="0" baseline="2645" sz="1575" spc="22">
                <a:latin typeface="Lucida Sans Unicode"/>
                <a:cs typeface="Lucida Sans Unicode"/>
              </a:rPr>
              <a:t>)</a:t>
            </a:r>
            <a:r>
              <a:rPr dirty="0" baseline="2645" sz="1575" spc="-44">
                <a:latin typeface="Lucida Sans Unicode"/>
                <a:cs typeface="Lucida Sans Unicode"/>
              </a:rPr>
              <a:t> = </a:t>
            </a:r>
            <a:r>
              <a:rPr dirty="0" baseline="2645" sz="1575" spc="-15">
                <a:latin typeface="Arial"/>
                <a:cs typeface="Arial"/>
              </a:rPr>
              <a:t>min</a:t>
            </a:r>
            <a:r>
              <a:rPr dirty="0" baseline="-17361" sz="1200" spc="-15" b="1">
                <a:latin typeface="Arial"/>
                <a:cs typeface="Arial"/>
              </a:rPr>
              <a:t>b</a:t>
            </a:r>
            <a:r>
              <a:rPr dirty="0" baseline="-17361" sz="1200" spc="-15" i="1">
                <a:latin typeface="Meiryo"/>
                <a:cs typeface="Meiryo"/>
              </a:rPr>
              <a:t>∈</a:t>
            </a:r>
            <a:r>
              <a:rPr dirty="0" baseline="-17361" sz="1200" spc="-15">
                <a:latin typeface="Arial"/>
                <a:cs typeface="Arial"/>
              </a:rPr>
              <a:t>R</a:t>
            </a:r>
            <a:r>
              <a:rPr dirty="0" sz="600" spc="-10" i="1">
                <a:latin typeface="Arial"/>
                <a:cs typeface="Arial"/>
              </a:rPr>
              <a:t>p</a:t>
            </a:r>
            <a:r>
              <a:rPr dirty="0" sz="600" spc="-10">
                <a:latin typeface="Lucida Sans Unicode"/>
                <a:cs typeface="Lucida Sans Unicode"/>
              </a:rPr>
              <a:t>+</a:t>
            </a:r>
            <a:r>
              <a:rPr dirty="0" sz="600" spc="-10">
                <a:latin typeface="Arial"/>
                <a:cs typeface="Arial"/>
              </a:rPr>
              <a:t>1</a:t>
            </a:r>
            <a:r>
              <a:rPr dirty="0" sz="600" spc="-70">
                <a:latin typeface="Arial"/>
                <a:cs typeface="Arial"/>
              </a:rPr>
              <a:t> </a:t>
            </a:r>
            <a:r>
              <a:rPr dirty="0" baseline="2645" sz="1575" spc="37">
                <a:latin typeface="Lucida Sans Unicode"/>
                <a:cs typeface="Lucida Sans Unicode"/>
              </a:rPr>
              <a:t>(</a:t>
            </a:r>
            <a:r>
              <a:rPr dirty="0" baseline="2645" sz="1575" spc="37" b="1">
                <a:latin typeface="Arial"/>
                <a:cs typeface="Arial"/>
              </a:rPr>
              <a:t>y</a:t>
            </a:r>
            <a:r>
              <a:rPr dirty="0" baseline="2645" sz="1575" spc="-75" b="1">
                <a:latin typeface="Arial"/>
                <a:cs typeface="Arial"/>
              </a:rPr>
              <a:t> </a:t>
            </a:r>
            <a:r>
              <a:rPr dirty="0" baseline="2645" sz="1575" spc="-52" i="1">
                <a:latin typeface="Meiryo"/>
                <a:cs typeface="Meiryo"/>
              </a:rPr>
              <a:t>−</a:t>
            </a:r>
            <a:r>
              <a:rPr dirty="0" baseline="2645" sz="1575" spc="-172" i="1">
                <a:latin typeface="Meiryo"/>
                <a:cs typeface="Meiryo"/>
              </a:rPr>
              <a:t> </a:t>
            </a:r>
            <a:r>
              <a:rPr dirty="0" baseline="2645" sz="1575" spc="15" b="1">
                <a:latin typeface="Arial"/>
                <a:cs typeface="Arial"/>
              </a:rPr>
              <a:t>Xb</a:t>
            </a:r>
            <a:r>
              <a:rPr dirty="0" baseline="2645" sz="1575" spc="15">
                <a:latin typeface="Lucida Sans Unicode"/>
                <a:cs typeface="Lucida Sans Unicode"/>
              </a:rPr>
              <a:t>)</a:t>
            </a:r>
            <a:r>
              <a:rPr dirty="0" baseline="31250" sz="1200" spc="15" i="1">
                <a:latin typeface="Meiryo"/>
                <a:cs typeface="Meiryo"/>
              </a:rPr>
              <a:t>t</a:t>
            </a:r>
            <a:r>
              <a:rPr dirty="0" baseline="2645" sz="1575" spc="15">
                <a:latin typeface="Lucida Sans Unicode"/>
                <a:cs typeface="Lucida Sans Unicode"/>
              </a:rPr>
              <a:t>(</a:t>
            </a:r>
            <a:r>
              <a:rPr dirty="0" baseline="2645" sz="1575" spc="15" b="1">
                <a:latin typeface="Arial"/>
                <a:cs typeface="Arial"/>
              </a:rPr>
              <a:t>y</a:t>
            </a:r>
            <a:r>
              <a:rPr dirty="0" baseline="2645" sz="1575" spc="-75" b="1">
                <a:latin typeface="Arial"/>
                <a:cs typeface="Arial"/>
              </a:rPr>
              <a:t> </a:t>
            </a:r>
            <a:r>
              <a:rPr dirty="0" baseline="2645" sz="1575" spc="-52" i="1">
                <a:latin typeface="Meiryo"/>
                <a:cs typeface="Meiryo"/>
              </a:rPr>
              <a:t>−</a:t>
            </a:r>
            <a:r>
              <a:rPr dirty="0" baseline="2645" sz="1575" spc="-172" i="1">
                <a:latin typeface="Meiryo"/>
                <a:cs typeface="Meiryo"/>
              </a:rPr>
              <a:t> </a:t>
            </a:r>
            <a:r>
              <a:rPr dirty="0" baseline="2645" sz="1575" spc="22" b="1">
                <a:latin typeface="Arial"/>
                <a:cs typeface="Arial"/>
              </a:rPr>
              <a:t>Xb</a:t>
            </a:r>
            <a:r>
              <a:rPr dirty="0" baseline="2645" sz="1575" spc="22">
                <a:latin typeface="Lucida Sans Unicode"/>
                <a:cs typeface="Lucida Sans Unicode"/>
              </a:rPr>
              <a:t>)</a:t>
            </a:r>
            <a:endParaRPr baseline="2645" sz="1575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192145" algn="l"/>
              </a:tabLst>
            </a:pPr>
            <a:r>
              <a:rPr dirty="0" sz="1050" spc="-10">
                <a:latin typeface="Arial"/>
                <a:cs typeface="Arial"/>
              </a:rPr>
              <a:t>Thus, </a:t>
            </a: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-10">
                <a:latin typeface="Arial"/>
                <a:cs typeface="Arial"/>
              </a:rPr>
              <a:t>OLS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10">
                <a:latin typeface="Arial"/>
                <a:cs typeface="Arial"/>
              </a:rPr>
              <a:t>ML </a:t>
            </a:r>
            <a:r>
              <a:rPr dirty="0" sz="1050" spc="-5">
                <a:latin typeface="Arial"/>
                <a:cs typeface="Arial"/>
              </a:rPr>
              <a:t>estimate of </a:t>
            </a:r>
            <a:r>
              <a:rPr dirty="0" sz="1050" spc="-10" b="1">
                <a:latin typeface="Arial"/>
                <a:cs typeface="Arial"/>
              </a:rPr>
              <a:t>b </a:t>
            </a:r>
            <a:r>
              <a:rPr dirty="0" sz="1050" spc="-5">
                <a:latin typeface="Arial"/>
                <a:cs typeface="Arial"/>
              </a:rPr>
              <a:t>is</a:t>
            </a:r>
            <a:r>
              <a:rPr dirty="0" sz="1050" spc="18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same:	</a:t>
            </a:r>
            <a:r>
              <a:rPr dirty="0" sz="1050" spc="-370" b="1">
                <a:latin typeface="Arial"/>
                <a:cs typeface="Arial"/>
              </a:rPr>
              <a:t>b</a:t>
            </a:r>
            <a:r>
              <a:rPr dirty="0" baseline="15873" sz="1575" spc="-555">
                <a:latin typeface="Lucida Sans Unicode"/>
                <a:cs typeface="Lucida Sans Unicode"/>
              </a:rPr>
              <a:t>ˆ</a:t>
            </a:r>
            <a:r>
              <a:rPr dirty="0" baseline="15873" sz="1575" spc="-22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27777" sz="1200" spc="15" i="1">
                <a:latin typeface="Meiryo"/>
                <a:cs typeface="Meiryo"/>
              </a:rPr>
              <a:t>t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baseline="27777" sz="1200" spc="15" i="1">
                <a:latin typeface="Meiryo"/>
                <a:cs typeface="Meiryo"/>
              </a:rPr>
              <a:t>−</a:t>
            </a:r>
            <a:r>
              <a:rPr dirty="0" baseline="27777" sz="1200" spc="15">
                <a:latin typeface="Arial"/>
                <a:cs typeface="Arial"/>
              </a:rPr>
              <a:t>1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27777" sz="1200" spc="15" i="1">
                <a:latin typeface="Meiryo"/>
                <a:cs typeface="Meiryo"/>
              </a:rPr>
              <a:t>t</a:t>
            </a:r>
            <a:r>
              <a:rPr dirty="0" sz="1050" spc="10" b="1">
                <a:latin typeface="Arial"/>
                <a:cs typeface="Arial"/>
              </a:rPr>
              <a:t>y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5" action="ppaction://hlinksldjump"/>
              </a:rPr>
              <a:t>Multivariate Linear</a:t>
            </a:r>
            <a:r>
              <a:rPr dirty="0" spc="-20">
                <a:hlinkClick r:id="rId5" action="ppaction://hlinksldjump"/>
              </a:rPr>
              <a:t> </a:t>
            </a:r>
            <a:r>
              <a:rPr dirty="0" spc="-5">
                <a:hlinkClick r:id="rId5" action="ppaction://hlinksldjump"/>
              </a:rPr>
              <a:t>Regression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21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056" y="29006"/>
            <a:ext cx="180848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8705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Estimated Error </a:t>
            </a:r>
            <a:r>
              <a:rPr dirty="0" spc="5"/>
              <a:t>Variance </a:t>
            </a:r>
            <a:r>
              <a:rPr dirty="0" spc="15"/>
              <a:t>(Mean Squared</a:t>
            </a:r>
            <a:r>
              <a:rPr dirty="0" spc="-20"/>
              <a:t> </a:t>
            </a:r>
            <a:r>
              <a:rPr dirty="0" spc="10"/>
              <a:t>Error)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797090"/>
            <a:ext cx="3829685" cy="2132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The estimated error </a:t>
            </a:r>
            <a:r>
              <a:rPr dirty="0" sz="1050" spc="-10">
                <a:latin typeface="Arial"/>
                <a:cs typeface="Arial"/>
              </a:rPr>
              <a:t>variance</a:t>
            </a:r>
            <a:r>
              <a:rPr dirty="0" sz="105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is</a:t>
            </a:r>
            <a:endParaRPr sz="1050">
              <a:latin typeface="Arial"/>
              <a:cs typeface="Arial"/>
            </a:endParaRPr>
          </a:p>
          <a:p>
            <a:pPr algn="ctr" marL="58419">
              <a:lnSpc>
                <a:spcPct val="100000"/>
              </a:lnSpc>
              <a:spcBef>
                <a:spcPts val="905"/>
              </a:spcBef>
            </a:pPr>
            <a:r>
              <a:rPr dirty="0" sz="1050" spc="-235" i="1">
                <a:latin typeface="Verdana"/>
                <a:cs typeface="Verdana"/>
              </a:rPr>
              <a:t>σ</a:t>
            </a:r>
            <a:r>
              <a:rPr dirty="0" sz="1050" spc="-235">
                <a:latin typeface="Lucida Sans Unicode"/>
                <a:cs typeface="Lucida Sans Unicode"/>
              </a:rPr>
              <a:t>ˆ</a:t>
            </a:r>
            <a:r>
              <a:rPr dirty="0" baseline="31250" sz="1200" spc="-352">
                <a:latin typeface="Arial"/>
                <a:cs typeface="Arial"/>
              </a:rPr>
              <a:t>2</a:t>
            </a:r>
            <a:r>
              <a:rPr dirty="0" baseline="31250" sz="1200" spc="165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30" i="1">
                <a:latin typeface="Arial"/>
                <a:cs typeface="Arial"/>
              </a:rPr>
              <a:t>SSE</a:t>
            </a:r>
            <a:r>
              <a:rPr dirty="0" sz="1050" spc="30" i="1">
                <a:latin typeface="Verdana"/>
                <a:cs typeface="Verdana"/>
              </a:rPr>
              <a:t>/</a:t>
            </a:r>
            <a:r>
              <a:rPr dirty="0" sz="1050" spc="30">
                <a:latin typeface="Lucida Sans Unicode"/>
                <a:cs typeface="Lucida Sans Unicode"/>
              </a:rPr>
              <a:t>(</a:t>
            </a:r>
            <a:r>
              <a:rPr dirty="0" sz="1050" spc="30" i="1">
                <a:latin typeface="Arial"/>
                <a:cs typeface="Arial"/>
              </a:rPr>
              <a:t>n</a:t>
            </a:r>
            <a:r>
              <a:rPr dirty="0" sz="1050" spc="-5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30" i="1">
                <a:latin typeface="Meiryo"/>
                <a:cs typeface="Meiryo"/>
              </a:rPr>
              <a:t> </a:t>
            </a:r>
            <a:r>
              <a:rPr dirty="0" sz="1050" spc="-5" i="1">
                <a:latin typeface="Arial"/>
                <a:cs typeface="Arial"/>
              </a:rPr>
              <a:t>p</a:t>
            </a:r>
            <a:r>
              <a:rPr dirty="0" sz="1050" spc="-35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30" i="1">
                <a:latin typeface="Meiryo"/>
                <a:cs typeface="Meiryo"/>
              </a:rPr>
              <a:t> </a:t>
            </a:r>
            <a:r>
              <a:rPr dirty="0" sz="1050" spc="25">
                <a:latin typeface="Arial"/>
                <a:cs typeface="Arial"/>
              </a:rPr>
              <a:t>1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 algn="ctr" marR="446405">
              <a:lnSpc>
                <a:spcPct val="100000"/>
              </a:lnSpc>
              <a:spcBef>
                <a:spcPts val="320"/>
              </a:spcBef>
            </a:pPr>
            <a:r>
              <a:rPr dirty="0" sz="800" spc="-5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marL="1442085">
              <a:lnSpc>
                <a:spcPct val="100000"/>
              </a:lnSpc>
              <a:spcBef>
                <a:spcPts val="100"/>
              </a:spcBef>
            </a:pP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baseline="55555" sz="1575" spc="472">
                <a:latin typeface="Arial"/>
                <a:cs typeface="Arial"/>
              </a:rPr>
              <a:t>.</a:t>
            </a:r>
            <a:r>
              <a:rPr dirty="0" sz="1050" spc="315">
                <a:latin typeface="Lucida Sans Unicode"/>
                <a:cs typeface="Lucida Sans Unicode"/>
              </a:rPr>
              <a:t>(</a:t>
            </a:r>
            <a:r>
              <a:rPr dirty="0" sz="1050" spc="315" i="1">
                <a:latin typeface="Arial"/>
                <a:cs typeface="Arial"/>
              </a:rPr>
              <a:t>y</a:t>
            </a:r>
            <a:r>
              <a:rPr dirty="0" baseline="-13888" sz="1200" spc="472" i="1">
                <a:latin typeface="Arial"/>
                <a:cs typeface="Arial"/>
              </a:rPr>
              <a:t>i</a:t>
            </a:r>
            <a:r>
              <a:rPr dirty="0" baseline="-13888" sz="1200" spc="187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5" i="1">
                <a:latin typeface="Meiryo"/>
                <a:cs typeface="Meiryo"/>
              </a:rPr>
              <a:t> </a:t>
            </a:r>
            <a:r>
              <a:rPr dirty="0" sz="1050" spc="-229" i="1">
                <a:latin typeface="Arial"/>
                <a:cs typeface="Arial"/>
              </a:rPr>
              <a:t>y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i</a:t>
            </a:r>
            <a:r>
              <a:rPr dirty="0" baseline="-13888" sz="1200" spc="-165" i="1">
                <a:latin typeface="Arial"/>
                <a:cs typeface="Arial"/>
              </a:rPr>
              <a:t> </a:t>
            </a:r>
            <a:r>
              <a:rPr dirty="0" sz="1050" spc="40">
                <a:latin typeface="Lucida Sans Unicode"/>
                <a:cs typeface="Lucida Sans Unicode"/>
              </a:rPr>
              <a:t>)</a:t>
            </a:r>
            <a:r>
              <a:rPr dirty="0" baseline="31250" sz="1200" spc="60">
                <a:latin typeface="Arial"/>
                <a:cs typeface="Arial"/>
              </a:rPr>
              <a:t>2</a:t>
            </a:r>
            <a:r>
              <a:rPr dirty="0" sz="1050" spc="40" i="1">
                <a:latin typeface="Verdana"/>
                <a:cs typeface="Verdana"/>
              </a:rPr>
              <a:t>/</a:t>
            </a:r>
            <a:r>
              <a:rPr dirty="0" sz="1050" spc="40">
                <a:latin typeface="Lucida Sans Unicode"/>
                <a:cs typeface="Lucida Sans Unicode"/>
              </a:rPr>
              <a:t>(</a:t>
            </a:r>
            <a:r>
              <a:rPr dirty="0" sz="1050" spc="40" i="1">
                <a:latin typeface="Arial"/>
                <a:cs typeface="Arial"/>
              </a:rPr>
              <a:t>n</a:t>
            </a:r>
            <a:r>
              <a:rPr dirty="0" sz="1050" spc="-45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5" i="1">
                <a:latin typeface="Meiryo"/>
                <a:cs typeface="Meiryo"/>
              </a:rPr>
              <a:t> </a:t>
            </a:r>
            <a:r>
              <a:rPr dirty="0" sz="1050" spc="-5" i="1">
                <a:latin typeface="Arial"/>
                <a:cs typeface="Arial"/>
              </a:rPr>
              <a:t>p</a:t>
            </a:r>
            <a:r>
              <a:rPr dirty="0" sz="1050" spc="-3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5" i="1">
                <a:latin typeface="Meiryo"/>
                <a:cs typeface="Meiryo"/>
              </a:rPr>
              <a:t> </a:t>
            </a:r>
            <a:r>
              <a:rPr dirty="0" sz="1050" spc="25">
                <a:latin typeface="Arial"/>
                <a:cs typeface="Arial"/>
              </a:rPr>
              <a:t>1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 algn="ctr" marR="444500">
              <a:lnSpc>
                <a:spcPct val="100000"/>
              </a:lnSpc>
              <a:spcBef>
                <a:spcPts val="330"/>
              </a:spcBef>
            </a:pPr>
            <a:r>
              <a:rPr dirty="0" sz="800" spc="25" i="1">
                <a:latin typeface="Arial"/>
                <a:cs typeface="Arial"/>
              </a:rPr>
              <a:t>i</a:t>
            </a:r>
            <a:r>
              <a:rPr dirty="0" sz="800" spc="25">
                <a:latin typeface="Lucida Sans Unicode"/>
                <a:cs typeface="Lucida Sans Unicode"/>
              </a:rPr>
              <a:t>=</a:t>
            </a:r>
            <a:r>
              <a:rPr dirty="0" sz="800" spc="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442085">
              <a:lnSpc>
                <a:spcPct val="100000"/>
              </a:lnSpc>
              <a:spcBef>
                <a:spcPts val="265"/>
              </a:spcBef>
            </a:pP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25" i="1">
                <a:latin typeface="Meiryo"/>
                <a:cs typeface="Meiryo"/>
              </a:rPr>
              <a:t>"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b="1">
                <a:latin typeface="Arial"/>
                <a:cs typeface="Arial"/>
              </a:rPr>
              <a:t>I</a:t>
            </a:r>
            <a:r>
              <a:rPr dirty="0" baseline="-10416" sz="1200" spc="37" i="1">
                <a:latin typeface="Arial"/>
                <a:cs typeface="Arial"/>
              </a:rPr>
              <a:t>n</a:t>
            </a:r>
            <a:r>
              <a:rPr dirty="0" baseline="-10416" sz="1200" spc="97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5" i="1">
                <a:latin typeface="Meiryo"/>
                <a:cs typeface="Meiryo"/>
              </a:rPr>
              <a:t> </a:t>
            </a:r>
            <a:r>
              <a:rPr dirty="0" sz="1050" spc="30" b="1">
                <a:latin typeface="Arial"/>
                <a:cs typeface="Arial"/>
              </a:rPr>
              <a:t>H</a:t>
            </a:r>
            <a:r>
              <a:rPr dirty="0" sz="1050" spc="30">
                <a:latin typeface="Lucida Sans Unicode"/>
                <a:cs typeface="Lucida Sans Unicode"/>
              </a:rPr>
              <a:t>)</a:t>
            </a:r>
            <a:r>
              <a:rPr dirty="0" sz="1050" spc="30" b="1">
                <a:latin typeface="Arial"/>
                <a:cs typeface="Arial"/>
              </a:rPr>
              <a:t>y</a:t>
            </a:r>
            <a:r>
              <a:rPr dirty="0" sz="1050" spc="30" i="1">
                <a:latin typeface="Meiryo"/>
                <a:cs typeface="Meiryo"/>
              </a:rPr>
              <a:t>"</a:t>
            </a:r>
            <a:r>
              <a:rPr dirty="0" baseline="31250" sz="1200" spc="44">
                <a:latin typeface="Arial"/>
                <a:cs typeface="Arial"/>
              </a:rPr>
              <a:t>2</a:t>
            </a:r>
            <a:r>
              <a:rPr dirty="0" sz="1050" spc="30" i="1">
                <a:latin typeface="Verdana"/>
                <a:cs typeface="Verdana"/>
              </a:rPr>
              <a:t>/</a:t>
            </a:r>
            <a:r>
              <a:rPr dirty="0" sz="1050" spc="30">
                <a:latin typeface="Lucida Sans Unicode"/>
                <a:cs typeface="Lucida Sans Unicode"/>
              </a:rPr>
              <a:t>(</a:t>
            </a:r>
            <a:r>
              <a:rPr dirty="0" sz="1050" spc="30" i="1">
                <a:latin typeface="Arial"/>
                <a:cs typeface="Arial"/>
              </a:rPr>
              <a:t>n</a:t>
            </a:r>
            <a:r>
              <a:rPr dirty="0" sz="1050" spc="-5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5" i="1">
                <a:latin typeface="Meiryo"/>
                <a:cs typeface="Meiryo"/>
              </a:rPr>
              <a:t> </a:t>
            </a:r>
            <a:r>
              <a:rPr dirty="0" sz="1050" spc="-5" i="1">
                <a:latin typeface="Arial"/>
                <a:cs typeface="Arial"/>
              </a:rPr>
              <a:t>p</a:t>
            </a:r>
            <a:r>
              <a:rPr dirty="0" sz="1050" spc="-35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5" i="1">
                <a:latin typeface="Meiryo"/>
                <a:cs typeface="Meiryo"/>
              </a:rPr>
              <a:t> </a:t>
            </a:r>
            <a:r>
              <a:rPr dirty="0" sz="1050" spc="25">
                <a:latin typeface="Arial"/>
                <a:cs typeface="Arial"/>
              </a:rPr>
              <a:t>1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z="1050" spc="-5">
                <a:latin typeface="Arial"/>
                <a:cs typeface="Arial"/>
              </a:rPr>
              <a:t>which is an unbiased estimate of error </a:t>
            </a:r>
            <a:r>
              <a:rPr dirty="0" sz="1050" spc="-10">
                <a:latin typeface="Arial"/>
                <a:cs typeface="Arial"/>
              </a:rPr>
              <a:t>variance</a:t>
            </a:r>
            <a:r>
              <a:rPr dirty="0" sz="1050" spc="80">
                <a:latin typeface="Arial"/>
                <a:cs typeface="Arial"/>
              </a:rPr>
              <a:t> </a:t>
            </a:r>
            <a:r>
              <a:rPr dirty="0" sz="1050" i="1">
                <a:latin typeface="Verdana"/>
                <a:cs typeface="Verdana"/>
              </a:rPr>
              <a:t>σ</a:t>
            </a:r>
            <a:r>
              <a:rPr dirty="0" baseline="27777" sz="1200">
                <a:latin typeface="Arial"/>
                <a:cs typeface="Arial"/>
              </a:rPr>
              <a:t>2</a:t>
            </a:r>
            <a:r>
              <a:rPr dirty="0" sz="105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The estimate </a:t>
            </a:r>
            <a:r>
              <a:rPr dirty="0" sz="1050" spc="-235" i="1">
                <a:latin typeface="Verdana"/>
                <a:cs typeface="Verdana"/>
              </a:rPr>
              <a:t>σ</a:t>
            </a:r>
            <a:r>
              <a:rPr dirty="0" sz="1050" spc="-235">
                <a:latin typeface="Lucida Sans Unicode"/>
                <a:cs typeface="Lucida Sans Unicode"/>
              </a:rPr>
              <a:t>ˆ</a:t>
            </a:r>
            <a:r>
              <a:rPr dirty="0" baseline="27777" sz="1200" spc="-352">
                <a:latin typeface="Arial"/>
                <a:cs typeface="Arial"/>
              </a:rPr>
              <a:t>2</a:t>
            </a:r>
            <a:r>
              <a:rPr dirty="0" baseline="27777" sz="1200" spc="172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is the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mean squared error</a:t>
            </a:r>
            <a:r>
              <a:rPr dirty="0" sz="1050" spc="-5">
                <a:latin typeface="Arial"/>
                <a:cs typeface="Arial"/>
              </a:rPr>
              <a:t>(MSE) of the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model.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21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056" y="29006"/>
            <a:ext cx="180848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8705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Maximum </a:t>
            </a:r>
            <a:r>
              <a:rPr dirty="0" spc="10"/>
              <a:t>Likelihood </a:t>
            </a:r>
            <a:r>
              <a:rPr dirty="0" spc="15"/>
              <a:t>Estimate </a:t>
            </a:r>
            <a:r>
              <a:rPr dirty="0" spc="10"/>
              <a:t>of </a:t>
            </a:r>
            <a:r>
              <a:rPr dirty="0" spc="15"/>
              <a:t>Error</a:t>
            </a:r>
            <a:r>
              <a:rPr dirty="0" spc="-40"/>
              <a:t> </a:t>
            </a:r>
            <a:r>
              <a:rPr dirty="0" spc="5"/>
              <a:t>Variance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3554" y="728548"/>
            <a:ext cx="19685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5" i="1">
                <a:latin typeface="Arial"/>
                <a:cs typeface="Arial"/>
              </a:rPr>
              <a:t>i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649478"/>
            <a:ext cx="245364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35" i="1">
                <a:latin typeface="Verdana"/>
                <a:cs typeface="Verdana"/>
              </a:rPr>
              <a:t>σ</a:t>
            </a:r>
            <a:r>
              <a:rPr dirty="0" sz="1050" spc="-235">
                <a:latin typeface="Lucida Sans Unicode"/>
                <a:cs typeface="Lucida Sans Unicode"/>
              </a:rPr>
              <a:t>˜</a:t>
            </a:r>
            <a:r>
              <a:rPr dirty="0" baseline="27777" sz="1200" spc="-352">
                <a:latin typeface="Arial"/>
                <a:cs typeface="Arial"/>
              </a:rPr>
              <a:t>2</a:t>
            </a:r>
            <a:r>
              <a:rPr dirty="0" baseline="27777" sz="1200" spc="179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baseline="42328" sz="1575" spc="600">
                <a:latin typeface="Arial"/>
                <a:cs typeface="Arial"/>
              </a:rPr>
              <a:t>.</a:t>
            </a:r>
            <a:r>
              <a:rPr dirty="0" baseline="34722" sz="1200" spc="600" i="1">
                <a:latin typeface="Arial"/>
                <a:cs typeface="Arial"/>
              </a:rPr>
              <a:t>n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i="1">
                <a:latin typeface="Arial"/>
                <a:cs typeface="Arial"/>
              </a:rPr>
              <a:t>y</a:t>
            </a:r>
            <a:r>
              <a:rPr dirty="0" baseline="-13888" sz="1200" spc="22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229" i="1">
                <a:latin typeface="Arial"/>
                <a:cs typeface="Arial"/>
              </a:rPr>
              <a:t>y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i</a:t>
            </a:r>
            <a:r>
              <a:rPr dirty="0" baseline="-13888" sz="1200" spc="-165" i="1">
                <a:latin typeface="Arial"/>
                <a:cs typeface="Arial"/>
              </a:rPr>
              <a:t> </a:t>
            </a:r>
            <a:r>
              <a:rPr dirty="0" sz="1050" spc="35">
                <a:latin typeface="Lucida Sans Unicode"/>
                <a:cs typeface="Lucida Sans Unicode"/>
              </a:rPr>
              <a:t>)</a:t>
            </a:r>
            <a:r>
              <a:rPr dirty="0" baseline="27777" sz="1200" spc="52">
                <a:latin typeface="Arial"/>
                <a:cs typeface="Arial"/>
              </a:rPr>
              <a:t>2</a:t>
            </a:r>
            <a:r>
              <a:rPr dirty="0" sz="1050" spc="35" i="1">
                <a:latin typeface="Verdana"/>
                <a:cs typeface="Verdana"/>
              </a:rPr>
              <a:t>/</a:t>
            </a:r>
            <a:r>
              <a:rPr dirty="0" sz="1050" spc="35" i="1">
                <a:latin typeface="Arial"/>
                <a:cs typeface="Arial"/>
              </a:rPr>
              <a:t>n </a:t>
            </a:r>
            <a:r>
              <a:rPr dirty="0" sz="1050" spc="-5">
                <a:latin typeface="Arial"/>
                <a:cs typeface="Arial"/>
              </a:rPr>
              <a:t>is the </a:t>
            </a:r>
            <a:r>
              <a:rPr dirty="0" sz="1050" spc="-10">
                <a:latin typeface="Arial"/>
                <a:cs typeface="Arial"/>
              </a:rPr>
              <a:t>MLE </a:t>
            </a:r>
            <a:r>
              <a:rPr dirty="0" sz="1050" spc="-5">
                <a:latin typeface="Arial"/>
                <a:cs typeface="Arial"/>
              </a:rPr>
              <a:t>of </a:t>
            </a:r>
            <a:r>
              <a:rPr dirty="0" sz="1050" spc="100">
                <a:latin typeface="Arial"/>
                <a:cs typeface="Arial"/>
              </a:rPr>
              <a:t> </a:t>
            </a:r>
            <a:r>
              <a:rPr dirty="0" sz="1050" i="1">
                <a:latin typeface="Verdana"/>
                <a:cs typeface="Verdana"/>
              </a:rPr>
              <a:t>σ</a:t>
            </a:r>
            <a:r>
              <a:rPr dirty="0" baseline="27777" sz="1200">
                <a:latin typeface="Arial"/>
                <a:cs typeface="Arial"/>
              </a:rPr>
              <a:t>2</a:t>
            </a:r>
            <a:r>
              <a:rPr dirty="0" sz="105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125220"/>
            <a:ext cx="299593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0">
                <a:latin typeface="Arial"/>
                <a:cs typeface="Arial"/>
              </a:rPr>
              <a:t>From </a:t>
            </a:r>
            <a:r>
              <a:rPr dirty="0" sz="1050" spc="-5">
                <a:latin typeface="Arial"/>
                <a:cs typeface="Arial"/>
              </a:rPr>
              <a:t>our </a:t>
            </a:r>
            <a:r>
              <a:rPr dirty="0" sz="1050" spc="-10">
                <a:latin typeface="Arial"/>
                <a:cs typeface="Arial"/>
              </a:rPr>
              <a:t>previous </a:t>
            </a:r>
            <a:r>
              <a:rPr dirty="0" sz="1050" spc="-5">
                <a:latin typeface="Arial"/>
                <a:cs typeface="Arial"/>
              </a:rPr>
              <a:t>results using </a:t>
            </a:r>
            <a:r>
              <a:rPr dirty="0" sz="1050" spc="-170" i="1">
                <a:latin typeface="Verdana"/>
                <a:cs typeface="Verdana"/>
              </a:rPr>
              <a:t>σ</a:t>
            </a:r>
            <a:r>
              <a:rPr dirty="0" sz="1050" spc="-170">
                <a:latin typeface="Lucida Sans Unicode"/>
                <a:cs typeface="Lucida Sans Unicode"/>
              </a:rPr>
              <a:t>ˆ</a:t>
            </a:r>
            <a:r>
              <a:rPr dirty="0" baseline="27777" sz="1200" spc="-254">
                <a:latin typeface="Arial"/>
                <a:cs typeface="Arial"/>
              </a:rPr>
              <a:t>2</a:t>
            </a:r>
            <a:r>
              <a:rPr dirty="0" sz="1050" spc="-170">
                <a:latin typeface="Arial"/>
                <a:cs typeface="Arial"/>
              </a:rPr>
              <a:t>,  </a:t>
            </a:r>
            <a:r>
              <a:rPr dirty="0" sz="1050" spc="-15">
                <a:latin typeface="Arial"/>
                <a:cs typeface="Arial"/>
              </a:rPr>
              <a:t>we </a:t>
            </a:r>
            <a:r>
              <a:rPr dirty="0" sz="1050" spc="-20">
                <a:latin typeface="Arial"/>
                <a:cs typeface="Arial"/>
              </a:rPr>
              <a:t>have</a:t>
            </a:r>
            <a:r>
              <a:rPr dirty="0" sz="1050" spc="15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that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0216" y="1595348"/>
            <a:ext cx="10287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2854" y="1500314"/>
            <a:ext cx="129603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90">
                <a:latin typeface="Times New Roman"/>
                <a:cs typeface="Times New Roman"/>
              </a:rPr>
              <a:t>E</a:t>
            </a:r>
            <a:r>
              <a:rPr dirty="0" sz="1050" spc="-90">
                <a:latin typeface="Lucida Sans Unicode"/>
                <a:cs typeface="Lucida Sans Unicode"/>
              </a:rPr>
              <a:t>(</a:t>
            </a:r>
            <a:r>
              <a:rPr dirty="0" sz="1050" spc="-90" i="1">
                <a:latin typeface="Verdana"/>
                <a:cs typeface="Verdana"/>
              </a:rPr>
              <a:t>σ</a:t>
            </a:r>
            <a:r>
              <a:rPr dirty="0" sz="1050" spc="-90">
                <a:latin typeface="Lucida Sans Unicode"/>
                <a:cs typeface="Lucida Sans Unicode"/>
              </a:rPr>
              <a:t>˜</a:t>
            </a:r>
            <a:r>
              <a:rPr dirty="0" baseline="31250" sz="1200" spc="-135">
                <a:latin typeface="Arial"/>
                <a:cs typeface="Arial"/>
              </a:rPr>
              <a:t>2</a:t>
            </a:r>
            <a:r>
              <a:rPr dirty="0" sz="1050" spc="-90">
                <a:latin typeface="Lucida Sans Unicode"/>
                <a:cs typeface="Lucida Sans Unicode"/>
              </a:rPr>
              <a:t>)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70">
                <a:latin typeface="Lucida Sans Unicode"/>
                <a:cs typeface="Lucida Sans Unicode"/>
              </a:rPr>
              <a:t> </a:t>
            </a:r>
            <a:r>
              <a:rPr dirty="0" baseline="39682" sz="1575" spc="-7" i="1" u="sng">
                <a:latin typeface="Arial"/>
                <a:cs typeface="Arial"/>
              </a:rPr>
              <a:t>n</a:t>
            </a:r>
            <a:r>
              <a:rPr dirty="0" baseline="39682" sz="1575" spc="-75" i="1" u="sng">
                <a:latin typeface="Arial"/>
                <a:cs typeface="Arial"/>
              </a:rPr>
              <a:t> </a:t>
            </a:r>
            <a:r>
              <a:rPr dirty="0" baseline="39682" sz="1575" spc="-52" i="1" u="sng">
                <a:latin typeface="Meiryo"/>
                <a:cs typeface="Meiryo"/>
              </a:rPr>
              <a:t>−</a:t>
            </a:r>
            <a:r>
              <a:rPr dirty="0" baseline="39682" sz="1575" spc="-195" i="1" u="sng">
                <a:latin typeface="Meiryo"/>
                <a:cs typeface="Meiryo"/>
              </a:rPr>
              <a:t> </a:t>
            </a:r>
            <a:r>
              <a:rPr dirty="0" baseline="39682" sz="1575" spc="-7" i="1" u="sng">
                <a:latin typeface="Arial"/>
                <a:cs typeface="Arial"/>
              </a:rPr>
              <a:t>p</a:t>
            </a:r>
            <a:r>
              <a:rPr dirty="0" baseline="39682" sz="1575" spc="-52" i="1" u="sng">
                <a:latin typeface="Arial"/>
                <a:cs typeface="Arial"/>
              </a:rPr>
              <a:t> </a:t>
            </a:r>
            <a:r>
              <a:rPr dirty="0" baseline="39682" sz="1575" spc="-52" i="1" u="sng">
                <a:latin typeface="Meiryo"/>
                <a:cs typeface="Meiryo"/>
              </a:rPr>
              <a:t>−</a:t>
            </a:r>
            <a:r>
              <a:rPr dirty="0" baseline="39682" sz="1575" spc="-195" i="1" u="sng">
                <a:latin typeface="Meiryo"/>
                <a:cs typeface="Meiryo"/>
              </a:rPr>
              <a:t> </a:t>
            </a:r>
            <a:r>
              <a:rPr dirty="0" baseline="39682" sz="1575" spc="-7" u="sng">
                <a:latin typeface="Arial"/>
                <a:cs typeface="Arial"/>
              </a:rPr>
              <a:t>1</a:t>
            </a:r>
            <a:r>
              <a:rPr dirty="0" baseline="39682" sz="1575" spc="-277" u="sng">
                <a:latin typeface="Arial"/>
                <a:cs typeface="Arial"/>
              </a:rPr>
              <a:t> </a:t>
            </a:r>
            <a:r>
              <a:rPr dirty="0" sz="1050" spc="-20" i="1">
                <a:latin typeface="Verdana"/>
                <a:cs typeface="Verdana"/>
              </a:rPr>
              <a:t>σ</a:t>
            </a:r>
            <a:r>
              <a:rPr dirty="0" baseline="31250" sz="1200" spc="-30">
                <a:latin typeface="Arial"/>
                <a:cs typeface="Arial"/>
              </a:rPr>
              <a:t>2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2173236"/>
            <a:ext cx="328676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5">
                <a:latin typeface="Arial"/>
                <a:cs typeface="Arial"/>
              </a:rPr>
              <a:t>Consequently,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bias</a:t>
            </a:r>
            <a:r>
              <a:rPr dirty="0" sz="1050" spc="-5">
                <a:latin typeface="Arial"/>
                <a:cs typeface="Arial"/>
              </a:rPr>
              <a:t>of the estimator   </a:t>
            </a:r>
            <a:r>
              <a:rPr dirty="0" sz="1050" spc="-235" i="1">
                <a:latin typeface="Verdana"/>
                <a:cs typeface="Verdana"/>
              </a:rPr>
              <a:t>σ</a:t>
            </a:r>
            <a:r>
              <a:rPr dirty="0" sz="1050" spc="-235">
                <a:latin typeface="Lucida Sans Unicode"/>
                <a:cs typeface="Lucida Sans Unicode"/>
              </a:rPr>
              <a:t>˜</a:t>
            </a:r>
            <a:r>
              <a:rPr dirty="0" baseline="27777" sz="1200" spc="-352">
                <a:latin typeface="Arial"/>
                <a:cs typeface="Arial"/>
              </a:rPr>
              <a:t>2</a:t>
            </a:r>
            <a:r>
              <a:rPr dirty="0" baseline="27777" sz="1200" spc="187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is </a:t>
            </a:r>
            <a:r>
              <a:rPr dirty="0" sz="1050" spc="-15">
                <a:latin typeface="Arial"/>
                <a:cs typeface="Arial"/>
              </a:rPr>
              <a:t>given</a:t>
            </a:r>
            <a:r>
              <a:rPr dirty="0" sz="1050" spc="110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by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9618" y="2459799"/>
            <a:ext cx="60134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050" spc="-5" i="1" u="sng">
                <a:latin typeface="Arial"/>
                <a:cs typeface="Arial"/>
              </a:rPr>
              <a:t>n</a:t>
            </a:r>
            <a:r>
              <a:rPr dirty="0" sz="1050" spc="-65" i="1" u="sng">
                <a:latin typeface="Arial"/>
                <a:cs typeface="Arial"/>
              </a:rPr>
              <a:t> </a:t>
            </a:r>
            <a:r>
              <a:rPr dirty="0" sz="1050" spc="-35" i="1" u="sng">
                <a:latin typeface="Meiryo"/>
                <a:cs typeface="Meiryo"/>
              </a:rPr>
              <a:t>−</a:t>
            </a:r>
            <a:r>
              <a:rPr dirty="0" sz="1050" spc="-140" i="1" u="sng">
                <a:latin typeface="Meiryo"/>
                <a:cs typeface="Meiryo"/>
              </a:rPr>
              <a:t> </a:t>
            </a:r>
            <a:r>
              <a:rPr dirty="0" sz="1050" spc="-5" i="1" u="sng">
                <a:latin typeface="Arial"/>
                <a:cs typeface="Arial"/>
              </a:rPr>
              <a:t>p</a:t>
            </a:r>
            <a:r>
              <a:rPr dirty="0" sz="1050" spc="-50" i="1" u="sng">
                <a:latin typeface="Arial"/>
                <a:cs typeface="Arial"/>
              </a:rPr>
              <a:t> </a:t>
            </a:r>
            <a:r>
              <a:rPr dirty="0" sz="1050" spc="-35" i="1" u="sng">
                <a:latin typeface="Meiryo"/>
                <a:cs typeface="Meiryo"/>
              </a:rPr>
              <a:t>−</a:t>
            </a:r>
            <a:r>
              <a:rPr dirty="0" sz="1050" spc="-140" i="1" u="sng">
                <a:latin typeface="Meiryo"/>
                <a:cs typeface="Meiryo"/>
              </a:rPr>
              <a:t> </a:t>
            </a:r>
            <a:r>
              <a:rPr dirty="0" sz="1050" spc="-5" u="sng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z="1050" spc="-5" i="1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94865" y="2534424"/>
            <a:ext cx="39814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8295" algn="l"/>
              </a:tabLst>
            </a:pPr>
            <a:r>
              <a:rPr dirty="0" sz="800" spc="-5">
                <a:latin typeface="Arial"/>
                <a:cs typeface="Arial"/>
              </a:rPr>
              <a:t>2</a:t>
            </a:r>
            <a:r>
              <a:rPr dirty="0" sz="800" spc="-5">
                <a:latin typeface="Arial"/>
                <a:cs typeface="Arial"/>
              </a:rPr>
              <a:t>	</a:t>
            </a: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10727" y="2553525"/>
            <a:ext cx="78105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70" i="1">
                <a:latin typeface="Verdana"/>
                <a:cs typeface="Verdana"/>
              </a:rPr>
              <a:t>σ 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70" i="1">
                <a:latin typeface="Verdana"/>
                <a:cs typeface="Verdana"/>
              </a:rPr>
              <a:t>σ </a:t>
            </a:r>
            <a:r>
              <a:rPr dirty="0" sz="1050" spc="225" i="1">
                <a:latin typeface="Verdana"/>
                <a:cs typeface="Verdana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90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81211" y="2459799"/>
            <a:ext cx="46037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i="1">
                <a:latin typeface="Arial"/>
                <a:cs typeface="Arial"/>
              </a:rPr>
              <a:t>p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22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Arial"/>
                <a:cs typeface="Arial"/>
              </a:rPr>
              <a:t>1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93911" y="2658592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02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859062" y="2648559"/>
            <a:ext cx="10287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31413" y="2553525"/>
            <a:ext cx="10477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70" i="1">
                <a:latin typeface="Verdana"/>
                <a:cs typeface="Verdana"/>
              </a:rPr>
              <a:t>σ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15551" y="2534424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6111" y="2914408"/>
            <a:ext cx="30861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65" u="sng">
                <a:latin typeface="Lucida Sans Unicode"/>
                <a:cs typeface="Lucida Sans Unicode"/>
              </a:rPr>
              <a:t>(</a:t>
            </a:r>
            <a:r>
              <a:rPr dirty="0" sz="800" spc="10" i="1" u="sng">
                <a:latin typeface="Arial"/>
                <a:cs typeface="Arial"/>
              </a:rPr>
              <a:t>p</a:t>
            </a:r>
            <a:r>
              <a:rPr dirty="0" sz="800" spc="20" u="sng">
                <a:latin typeface="Lucida Sans Unicode"/>
                <a:cs typeface="Lucida Sans Unicode"/>
              </a:rPr>
              <a:t>+</a:t>
            </a:r>
            <a:r>
              <a:rPr dirty="0" sz="800" spc="-5" u="sng">
                <a:latin typeface="Arial"/>
                <a:cs typeface="Arial"/>
              </a:rPr>
              <a:t>1</a:t>
            </a:r>
            <a:r>
              <a:rPr dirty="0" sz="800" spc="65" u="sng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8481" y="3030435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78114" y="2932391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844" y="2944558"/>
            <a:ext cx="239014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80160" algn="l"/>
              </a:tabLst>
            </a:pPr>
            <a:r>
              <a:rPr dirty="0" sz="1050" spc="-5">
                <a:latin typeface="Arial"/>
                <a:cs typeface="Arial"/>
              </a:rPr>
              <a:t>and note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that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	</a:t>
            </a:r>
            <a:r>
              <a:rPr dirty="0" sz="1050" spc="-70" i="1">
                <a:latin typeface="Verdana"/>
                <a:cs typeface="Verdana"/>
              </a:rPr>
              <a:t>σ </a:t>
            </a:r>
            <a:r>
              <a:rPr dirty="0" sz="1050" spc="225" i="1">
                <a:latin typeface="Verdana"/>
                <a:cs typeface="Verdana"/>
              </a:rPr>
              <a:t> </a:t>
            </a:r>
            <a:r>
              <a:rPr dirty="0" sz="1050" spc="-10" i="1">
                <a:latin typeface="Meiryo"/>
                <a:cs typeface="Meiryo"/>
              </a:rPr>
              <a:t>→ </a:t>
            </a:r>
            <a:r>
              <a:rPr dirty="0" sz="1050" spc="-5">
                <a:latin typeface="Arial"/>
                <a:cs typeface="Arial"/>
              </a:rPr>
              <a:t>0 as </a:t>
            </a:r>
            <a:r>
              <a:rPr dirty="0" sz="1050" spc="-5" i="1">
                <a:latin typeface="Arial"/>
                <a:cs typeface="Arial"/>
              </a:rPr>
              <a:t>n </a:t>
            </a:r>
            <a:r>
              <a:rPr dirty="0" sz="1050" spc="-10" i="1">
                <a:latin typeface="Meiryo"/>
                <a:cs typeface="Meiryo"/>
              </a:rPr>
              <a:t>→</a:t>
            </a:r>
            <a:r>
              <a:rPr dirty="0" sz="1050" spc="-200" i="1">
                <a:latin typeface="Meiryo"/>
                <a:cs typeface="Meiryo"/>
              </a:rPr>
              <a:t> </a:t>
            </a:r>
            <a:r>
              <a:rPr dirty="0" sz="1050" spc="-10" i="1">
                <a:latin typeface="Meiryo"/>
                <a:cs typeface="Meiryo"/>
              </a:rPr>
              <a:t>∞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89974" y="2944571"/>
            <a:ext cx="6413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21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56" y="29006"/>
            <a:ext cx="92329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 Linear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75184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3841115" cy="2609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0">
                <a:solidFill>
                  <a:srgbClr val="790019"/>
                </a:solidFill>
                <a:latin typeface="Arial"/>
                <a:cs typeface="Arial"/>
              </a:rPr>
              <a:t>Comparing </a:t>
            </a:r>
            <a:r>
              <a:rPr dirty="0" sz="1400" spc="-160" i="1">
                <a:solidFill>
                  <a:srgbClr val="790019"/>
                </a:solidFill>
                <a:latin typeface="Arial"/>
                <a:cs typeface="Arial"/>
              </a:rPr>
              <a:t>σ</a:t>
            </a:r>
            <a:r>
              <a:rPr dirty="0" sz="1400" spc="-160">
                <a:solidFill>
                  <a:srgbClr val="790019"/>
                </a:solidFill>
                <a:latin typeface="Arial"/>
                <a:cs typeface="Arial"/>
              </a:rPr>
              <a:t>ˆ</a:t>
            </a:r>
            <a:r>
              <a:rPr dirty="0" baseline="27777" sz="1500" spc="-240">
                <a:solidFill>
                  <a:srgbClr val="790019"/>
                </a:solidFill>
                <a:latin typeface="Arial"/>
                <a:cs typeface="Arial"/>
              </a:rPr>
              <a:t>2   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and</a:t>
            </a:r>
            <a:r>
              <a:rPr dirty="0" sz="1400" spc="-9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-160" i="1">
                <a:solidFill>
                  <a:srgbClr val="790019"/>
                </a:solidFill>
                <a:latin typeface="Arial"/>
                <a:cs typeface="Arial"/>
              </a:rPr>
              <a:t>σ</a:t>
            </a:r>
            <a:r>
              <a:rPr dirty="0" sz="1400" spc="-160">
                <a:solidFill>
                  <a:srgbClr val="790019"/>
                </a:solidFill>
                <a:latin typeface="Arial"/>
                <a:cs typeface="Arial"/>
              </a:rPr>
              <a:t>˜</a:t>
            </a:r>
            <a:r>
              <a:rPr dirty="0" baseline="27777" sz="1500" spc="-240">
                <a:solidFill>
                  <a:srgbClr val="790019"/>
                </a:solidFill>
                <a:latin typeface="Arial"/>
                <a:cs typeface="Arial"/>
              </a:rPr>
              <a:t>2</a:t>
            </a:r>
            <a:endParaRPr baseline="27777"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1435"/>
              </a:spcBef>
            </a:pPr>
            <a:r>
              <a:rPr dirty="0" sz="1050" spc="-5">
                <a:latin typeface="Arial"/>
                <a:cs typeface="Arial"/>
              </a:rPr>
              <a:t>Reminder: the </a:t>
            </a:r>
            <a:r>
              <a:rPr dirty="0" sz="1050" spc="-10">
                <a:latin typeface="Arial"/>
                <a:cs typeface="Arial"/>
              </a:rPr>
              <a:t>MSE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10">
                <a:latin typeface="Arial"/>
                <a:cs typeface="Arial"/>
              </a:rPr>
              <a:t>MLE </a:t>
            </a:r>
            <a:r>
              <a:rPr dirty="0" sz="1050" spc="-5">
                <a:latin typeface="Arial"/>
                <a:cs typeface="Arial"/>
              </a:rPr>
              <a:t>of </a:t>
            </a:r>
            <a:r>
              <a:rPr dirty="0" sz="1050" spc="-20" i="1">
                <a:latin typeface="Verdana"/>
                <a:cs typeface="Verdana"/>
              </a:rPr>
              <a:t>σ</a:t>
            </a:r>
            <a:r>
              <a:rPr dirty="0" baseline="27777" sz="1200" spc="-30">
                <a:latin typeface="Arial"/>
                <a:cs typeface="Arial"/>
              </a:rPr>
              <a:t>2  </a:t>
            </a:r>
            <a:r>
              <a:rPr dirty="0" sz="1050" spc="-5">
                <a:latin typeface="Arial"/>
                <a:cs typeface="Arial"/>
              </a:rPr>
              <a:t>are </a:t>
            </a:r>
            <a:r>
              <a:rPr dirty="0" sz="1050" spc="-15">
                <a:latin typeface="Arial"/>
                <a:cs typeface="Arial"/>
              </a:rPr>
              <a:t>given</a:t>
            </a:r>
            <a:r>
              <a:rPr dirty="0" sz="1050" spc="140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by</a:t>
            </a:r>
            <a:endParaRPr sz="1050">
              <a:latin typeface="Arial"/>
              <a:cs typeface="Arial"/>
            </a:endParaRPr>
          </a:p>
          <a:p>
            <a:pPr marL="1287145">
              <a:lnSpc>
                <a:spcPts val="660"/>
              </a:lnSpc>
              <a:spcBef>
                <a:spcPts val="1135"/>
              </a:spcBef>
            </a:pPr>
            <a:r>
              <a:rPr dirty="0" sz="1050" spc="-235" i="1">
                <a:latin typeface="Verdana"/>
                <a:cs typeface="Verdana"/>
              </a:rPr>
              <a:t>σ</a:t>
            </a:r>
            <a:r>
              <a:rPr dirty="0" sz="1050" spc="-235">
                <a:latin typeface="Lucida Sans Unicode"/>
                <a:cs typeface="Lucida Sans Unicode"/>
              </a:rPr>
              <a:t>ˆ</a:t>
            </a:r>
            <a:r>
              <a:rPr dirty="0" baseline="31250" sz="1200" spc="-352">
                <a:latin typeface="Arial"/>
                <a:cs typeface="Arial"/>
              </a:rPr>
              <a:t>2</a:t>
            </a:r>
            <a:r>
              <a:rPr dirty="0" baseline="31250" sz="1200" spc="172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25" i="1">
                <a:latin typeface="Meiryo"/>
                <a:cs typeface="Meiryo"/>
              </a:rPr>
              <a:t>"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b="1">
                <a:latin typeface="Arial"/>
                <a:cs typeface="Arial"/>
              </a:rPr>
              <a:t>I</a:t>
            </a:r>
            <a:r>
              <a:rPr dirty="0" baseline="-10416" sz="1200" spc="37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15" b="1">
                <a:latin typeface="Arial"/>
                <a:cs typeface="Arial"/>
              </a:rPr>
              <a:t>H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r>
              <a:rPr dirty="0" sz="1050" spc="15" b="1">
                <a:latin typeface="Arial"/>
                <a:cs typeface="Arial"/>
              </a:rPr>
              <a:t>y </a:t>
            </a:r>
            <a:r>
              <a:rPr dirty="0" baseline="31250" sz="1200" spc="52">
                <a:latin typeface="Arial"/>
                <a:cs typeface="Arial"/>
              </a:rPr>
              <a:t>2</a:t>
            </a:r>
            <a:r>
              <a:rPr dirty="0" sz="1050" spc="35" i="1">
                <a:latin typeface="Verdana"/>
                <a:cs typeface="Verdana"/>
              </a:rPr>
              <a:t>/</a:t>
            </a:r>
            <a:r>
              <a:rPr dirty="0" sz="1050" spc="35">
                <a:latin typeface="Lucida Sans Unicode"/>
                <a:cs typeface="Lucida Sans Unicode"/>
              </a:rPr>
              <a:t>(</a:t>
            </a:r>
            <a:r>
              <a:rPr dirty="0" sz="1050" spc="35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5" i="1">
                <a:latin typeface="Arial"/>
                <a:cs typeface="Arial"/>
              </a:rPr>
              <a:t>p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30" i="1">
                <a:latin typeface="Meiryo"/>
                <a:cs typeface="Meiryo"/>
              </a:rPr>
              <a:t> </a:t>
            </a:r>
            <a:r>
              <a:rPr dirty="0" sz="1050" spc="25">
                <a:latin typeface="Arial"/>
                <a:cs typeface="Arial"/>
              </a:rPr>
              <a:t>1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 algn="ctr" marL="718185">
              <a:lnSpc>
                <a:spcPts val="660"/>
              </a:lnSpc>
            </a:pPr>
            <a:r>
              <a:rPr dirty="0" sz="1050" spc="45" i="1">
                <a:latin typeface="Meiryo"/>
                <a:cs typeface="Meiryo"/>
              </a:rPr>
              <a:t>"</a:t>
            </a:r>
            <a:endParaRPr sz="1050">
              <a:latin typeface="Meiryo"/>
              <a:cs typeface="Meiryo"/>
            </a:endParaRPr>
          </a:p>
          <a:p>
            <a:pPr marL="1287145">
              <a:lnSpc>
                <a:spcPct val="100000"/>
              </a:lnSpc>
              <a:spcBef>
                <a:spcPts val="500"/>
              </a:spcBef>
            </a:pPr>
            <a:r>
              <a:rPr dirty="0" sz="1050" spc="-235" i="1">
                <a:latin typeface="Verdana"/>
                <a:cs typeface="Verdana"/>
              </a:rPr>
              <a:t>σ</a:t>
            </a:r>
            <a:r>
              <a:rPr dirty="0" sz="1050" spc="-235">
                <a:latin typeface="Lucida Sans Unicode"/>
                <a:cs typeface="Lucida Sans Unicode"/>
              </a:rPr>
              <a:t>˜</a:t>
            </a:r>
            <a:r>
              <a:rPr dirty="0" baseline="31250" sz="1200" spc="-352">
                <a:latin typeface="Arial"/>
                <a:cs typeface="Arial"/>
              </a:rPr>
              <a:t>2</a:t>
            </a:r>
            <a:r>
              <a:rPr dirty="0" baseline="31250" sz="1200" spc="150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25" i="1">
                <a:latin typeface="Meiryo"/>
                <a:cs typeface="Meiryo"/>
              </a:rPr>
              <a:t>"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b="1">
                <a:latin typeface="Arial"/>
                <a:cs typeface="Arial"/>
              </a:rPr>
              <a:t>I</a:t>
            </a:r>
            <a:r>
              <a:rPr dirty="0" baseline="-10416" sz="1200" spc="37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25" b="1">
                <a:latin typeface="Arial"/>
                <a:cs typeface="Arial"/>
              </a:rPr>
              <a:t>H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r>
              <a:rPr dirty="0" sz="1050" spc="25" b="1">
                <a:latin typeface="Arial"/>
                <a:cs typeface="Arial"/>
              </a:rPr>
              <a:t>y</a:t>
            </a:r>
            <a:r>
              <a:rPr dirty="0" sz="1050" spc="25" i="1">
                <a:latin typeface="Meiryo"/>
                <a:cs typeface="Meiryo"/>
              </a:rPr>
              <a:t>"</a:t>
            </a:r>
            <a:r>
              <a:rPr dirty="0" baseline="31250" sz="1200" spc="37">
                <a:latin typeface="Arial"/>
                <a:cs typeface="Arial"/>
              </a:rPr>
              <a:t>2</a:t>
            </a:r>
            <a:r>
              <a:rPr dirty="0" sz="1050" spc="25" i="1">
                <a:latin typeface="Verdana"/>
                <a:cs typeface="Verdana"/>
              </a:rPr>
              <a:t>/</a:t>
            </a:r>
            <a:r>
              <a:rPr dirty="0" sz="1050" spc="25" i="1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5"/>
              </a:spcBef>
            </a:pPr>
            <a:r>
              <a:rPr dirty="0" sz="1050" spc="-20">
                <a:latin typeface="Arial"/>
                <a:cs typeface="Arial"/>
              </a:rPr>
              <a:t>From </a:t>
            </a:r>
            <a:r>
              <a:rPr dirty="0" sz="1050" spc="-5">
                <a:latin typeface="Arial"/>
                <a:cs typeface="Arial"/>
              </a:rPr>
              <a:t>the definitions of </a:t>
            </a:r>
            <a:r>
              <a:rPr dirty="0" sz="1050" spc="-235" i="1">
                <a:latin typeface="Verdana"/>
                <a:cs typeface="Verdana"/>
              </a:rPr>
              <a:t>σ</a:t>
            </a:r>
            <a:r>
              <a:rPr dirty="0" sz="1050" spc="-235">
                <a:latin typeface="Lucida Sans Unicode"/>
                <a:cs typeface="Lucida Sans Unicode"/>
              </a:rPr>
              <a:t>ˆ</a:t>
            </a:r>
            <a:r>
              <a:rPr dirty="0" baseline="27777" sz="1200" spc="-352">
                <a:latin typeface="Arial"/>
                <a:cs typeface="Arial"/>
              </a:rPr>
              <a:t>2</a:t>
            </a:r>
            <a:r>
              <a:rPr dirty="0" baseline="27777" sz="1200" spc="179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235" i="1">
                <a:latin typeface="Verdana"/>
                <a:cs typeface="Verdana"/>
              </a:rPr>
              <a:t>σ</a:t>
            </a:r>
            <a:r>
              <a:rPr dirty="0" sz="1050" spc="-235">
                <a:latin typeface="Lucida Sans Unicode"/>
                <a:cs typeface="Lucida Sans Unicode"/>
              </a:rPr>
              <a:t>˜</a:t>
            </a:r>
            <a:r>
              <a:rPr dirty="0" baseline="27777" sz="1200" spc="-352">
                <a:latin typeface="Arial"/>
                <a:cs typeface="Arial"/>
              </a:rPr>
              <a:t>2</a:t>
            </a:r>
            <a:r>
              <a:rPr dirty="0" baseline="27777" sz="1200" spc="179">
                <a:latin typeface="Arial"/>
                <a:cs typeface="Arial"/>
              </a:rPr>
              <a:t> </a:t>
            </a:r>
            <a:r>
              <a:rPr dirty="0" sz="1050" spc="-15">
                <a:latin typeface="Arial"/>
                <a:cs typeface="Arial"/>
              </a:rPr>
              <a:t>we </a:t>
            </a:r>
            <a:r>
              <a:rPr dirty="0" sz="1050" spc="-20">
                <a:latin typeface="Arial"/>
                <a:cs typeface="Arial"/>
              </a:rPr>
              <a:t>have</a:t>
            </a:r>
            <a:r>
              <a:rPr dirty="0" sz="1050" spc="8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that</a:t>
            </a:r>
            <a:endParaRPr sz="1050">
              <a:latin typeface="Arial"/>
              <a:cs typeface="Arial"/>
            </a:endParaRPr>
          </a:p>
          <a:p>
            <a:pPr algn="ctr" marL="569595">
              <a:lnSpc>
                <a:spcPct val="100000"/>
              </a:lnSpc>
              <a:spcBef>
                <a:spcPts val="1130"/>
              </a:spcBef>
            </a:pPr>
            <a:r>
              <a:rPr dirty="0" sz="1050" spc="-235" i="1">
                <a:latin typeface="Verdana"/>
                <a:cs typeface="Verdana"/>
              </a:rPr>
              <a:t>σ</a:t>
            </a:r>
            <a:r>
              <a:rPr dirty="0" sz="1050" spc="-235">
                <a:latin typeface="Lucida Sans Unicode"/>
                <a:cs typeface="Lucida Sans Unicode"/>
              </a:rPr>
              <a:t>˜</a:t>
            </a:r>
            <a:r>
              <a:rPr dirty="0" baseline="31250" sz="1200" spc="-352">
                <a:latin typeface="Arial"/>
                <a:cs typeface="Arial"/>
              </a:rPr>
              <a:t>2</a:t>
            </a:r>
            <a:r>
              <a:rPr dirty="0" baseline="31250" sz="1200" spc="112">
                <a:latin typeface="Arial"/>
                <a:cs typeface="Arial"/>
              </a:rPr>
              <a:t> </a:t>
            </a:r>
            <a:r>
              <a:rPr dirty="0" sz="1050" spc="-55" i="1">
                <a:latin typeface="Verdana"/>
                <a:cs typeface="Verdana"/>
              </a:rPr>
              <a:t>&lt;</a:t>
            </a:r>
            <a:r>
              <a:rPr dirty="0" sz="1050" spc="-114" i="1">
                <a:latin typeface="Verdana"/>
                <a:cs typeface="Verdana"/>
              </a:rPr>
              <a:t> </a:t>
            </a:r>
            <a:r>
              <a:rPr dirty="0" sz="1050" spc="-235" i="1">
                <a:latin typeface="Verdana"/>
                <a:cs typeface="Verdana"/>
              </a:rPr>
              <a:t>σ</a:t>
            </a:r>
            <a:r>
              <a:rPr dirty="0" sz="1050" spc="-235">
                <a:latin typeface="Lucida Sans Unicode"/>
                <a:cs typeface="Lucida Sans Unicode"/>
              </a:rPr>
              <a:t>ˆ</a:t>
            </a:r>
            <a:r>
              <a:rPr dirty="0" baseline="31250" sz="1200" spc="-352">
                <a:latin typeface="Arial"/>
                <a:cs typeface="Arial"/>
              </a:rPr>
              <a:t>2</a:t>
            </a:r>
            <a:endParaRPr baseline="31250" sz="12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1130"/>
              </a:spcBef>
            </a:pPr>
            <a:r>
              <a:rPr dirty="0" sz="1050" spc="-5">
                <a:latin typeface="Arial"/>
                <a:cs typeface="Arial"/>
              </a:rPr>
              <a:t>so the </a:t>
            </a:r>
            <a:r>
              <a:rPr dirty="0" sz="1050" spc="-10">
                <a:latin typeface="Arial"/>
                <a:cs typeface="Arial"/>
              </a:rPr>
              <a:t>MLE </a:t>
            </a:r>
            <a:r>
              <a:rPr dirty="0" sz="1050" spc="-5">
                <a:latin typeface="Arial"/>
                <a:cs typeface="Arial"/>
              </a:rPr>
              <a:t>produces a smaller estimate of the error</a:t>
            </a:r>
            <a:r>
              <a:rPr dirty="0" sz="1050" spc="11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variance.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21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056" y="29006"/>
            <a:ext cx="180848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8705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Estimated Error </a:t>
            </a:r>
            <a:r>
              <a:rPr dirty="0" spc="5"/>
              <a:t>Variance </a:t>
            </a:r>
            <a:r>
              <a:rPr dirty="0" spc="10"/>
              <a:t>in</a:t>
            </a:r>
            <a:r>
              <a:rPr dirty="0" spc="-75"/>
              <a:t> </a:t>
            </a:r>
            <a:r>
              <a:rPr dirty="0" spc="20"/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1027379"/>
            <a:ext cx="3366135" cy="157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# get mean-squared error in 3</a:t>
            </a:r>
            <a:r>
              <a:rPr dirty="0" sz="800" spc="-2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ways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n &lt;-</a:t>
            </a:r>
            <a:r>
              <a:rPr dirty="0" sz="800" spc="-4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length(mtcars$mpg)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p &lt;- length(coef(mod)) -</a:t>
            </a:r>
            <a:r>
              <a:rPr dirty="0" sz="800" spc="-3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1</a:t>
            </a:r>
            <a:endParaRPr sz="800">
              <a:latin typeface="Courier New"/>
              <a:cs typeface="Courier New"/>
            </a:endParaRPr>
          </a:p>
          <a:p>
            <a:pPr marL="12700" marR="2494915">
              <a:lnSpc>
                <a:spcPts val="950"/>
              </a:lnSpc>
              <a:spcBef>
                <a:spcPts val="30"/>
              </a:spcBef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</a:t>
            </a:r>
            <a:r>
              <a:rPr dirty="0" sz="800" spc="-6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smod$sigma^2  [1]</a:t>
            </a:r>
            <a:r>
              <a:rPr dirty="0" sz="800" spc="-7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7.868009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1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sum((mod$residuals)^2) / (n - p -</a:t>
            </a:r>
            <a:r>
              <a:rPr dirty="0" sz="800" spc="-1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1)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[1]</a:t>
            </a:r>
            <a:r>
              <a:rPr dirty="0" sz="800" spc="-7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7.868009</a:t>
            </a:r>
            <a:endParaRPr sz="800">
              <a:latin typeface="Courier New"/>
              <a:cs typeface="Courier New"/>
            </a:endParaRPr>
          </a:p>
          <a:p>
            <a:pPr marL="12700" marR="5080">
              <a:lnSpc>
                <a:spcPts val="950"/>
              </a:lnSpc>
              <a:spcBef>
                <a:spcPts val="30"/>
              </a:spcBef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sum((mtcars$mpg - mod$fitted.values)^2) / (n - p - 1)  [1]</a:t>
            </a:r>
            <a:r>
              <a:rPr dirty="0" sz="800" spc="-7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7.868009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# get MLE of error</a:t>
            </a:r>
            <a:r>
              <a:rPr dirty="0" sz="800" spc="-4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variance</a:t>
            </a:r>
            <a:endParaRPr sz="800">
              <a:latin typeface="Courier New"/>
              <a:cs typeface="Courier New"/>
            </a:endParaRPr>
          </a:p>
          <a:p>
            <a:pPr marL="12700" marR="1401445">
              <a:lnSpc>
                <a:spcPts val="950"/>
              </a:lnSpc>
              <a:spcBef>
                <a:spcPts val="30"/>
              </a:spcBef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smod$sigma^2 </a:t>
            </a:r>
            <a:r>
              <a:rPr dirty="0" baseline="-10416" sz="1200" spc="-7">
                <a:solidFill>
                  <a:srgbClr val="790019"/>
                </a:solidFill>
                <a:latin typeface="Courier New"/>
                <a:cs typeface="Courier New"/>
              </a:rPr>
              <a:t>*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(n - p - 1) / n  [1]</a:t>
            </a:r>
            <a:r>
              <a:rPr dirty="0" sz="800" spc="-7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6.638633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21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56" y="29006"/>
            <a:ext cx="92329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 Linear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8464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3652520" cy="2630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5">
                <a:solidFill>
                  <a:srgbClr val="790019"/>
                </a:solidFill>
                <a:latin typeface="Arial"/>
                <a:cs typeface="Arial"/>
              </a:rPr>
              <a:t>Summary </a:t>
            </a:r>
            <a:r>
              <a:rPr dirty="0" sz="1400" spc="10">
                <a:solidFill>
                  <a:srgbClr val="790019"/>
                </a:solidFill>
                <a:latin typeface="Arial"/>
                <a:cs typeface="Arial"/>
              </a:rPr>
              <a:t>of</a:t>
            </a:r>
            <a:r>
              <a:rPr dirty="0" sz="1400" spc="-8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Results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1050" spc="-15">
                <a:latin typeface="Arial"/>
                <a:cs typeface="Arial"/>
              </a:rPr>
              <a:t>Given </a:t>
            </a:r>
            <a:r>
              <a:rPr dirty="0" sz="1050" spc="-5">
                <a:latin typeface="Arial"/>
                <a:cs typeface="Arial"/>
              </a:rPr>
              <a:t>the model </a:t>
            </a:r>
            <a:r>
              <a:rPr dirty="0" sz="1050" spc="-10">
                <a:latin typeface="Arial"/>
                <a:cs typeface="Arial"/>
              </a:rPr>
              <a:t>assumptions, </a:t>
            </a:r>
            <a:r>
              <a:rPr dirty="0" sz="1050" spc="-15">
                <a:latin typeface="Arial"/>
                <a:cs typeface="Arial"/>
              </a:rPr>
              <a:t>we</a:t>
            </a:r>
            <a:r>
              <a:rPr dirty="0" sz="1050" spc="65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have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586230">
              <a:lnSpc>
                <a:spcPct val="100000"/>
              </a:lnSpc>
            </a:pPr>
            <a:r>
              <a:rPr dirty="0" sz="1050" spc="-370" b="1">
                <a:latin typeface="Arial"/>
                <a:cs typeface="Arial"/>
              </a:rPr>
              <a:t>b</a:t>
            </a:r>
            <a:r>
              <a:rPr dirty="0" baseline="15873" sz="1575" spc="-555">
                <a:latin typeface="Lucida Sans Unicode"/>
                <a:cs typeface="Lucida Sans Unicode"/>
              </a:rPr>
              <a:t>ˆ</a:t>
            </a:r>
            <a:r>
              <a:rPr dirty="0" baseline="15873" sz="1575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∼ </a:t>
            </a:r>
            <a:r>
              <a:rPr dirty="0" sz="1050" spc="-15">
                <a:latin typeface="Times New Roman"/>
                <a:cs typeface="Times New Roman"/>
              </a:rPr>
              <a:t>N</a:t>
            </a:r>
            <a:r>
              <a:rPr dirty="0" sz="1050" spc="-15">
                <a:latin typeface="Lucida Sans Unicode"/>
                <a:cs typeface="Lucida Sans Unicode"/>
              </a:rPr>
              <a:t>(</a:t>
            </a:r>
            <a:r>
              <a:rPr dirty="0" sz="1050" spc="-15" b="1">
                <a:latin typeface="Arial"/>
                <a:cs typeface="Arial"/>
              </a:rPr>
              <a:t>b</a:t>
            </a:r>
            <a:r>
              <a:rPr dirty="0" sz="1050" spc="-15" i="1">
                <a:latin typeface="Verdana"/>
                <a:cs typeface="Verdana"/>
              </a:rPr>
              <a:t>,</a:t>
            </a:r>
            <a:r>
              <a:rPr dirty="0" sz="1050" spc="-245" i="1">
                <a:latin typeface="Verdana"/>
                <a:cs typeface="Verdana"/>
              </a:rPr>
              <a:t> </a:t>
            </a:r>
            <a:r>
              <a:rPr dirty="0" sz="1050" spc="20" i="1">
                <a:latin typeface="Verdana"/>
                <a:cs typeface="Verdana"/>
              </a:rPr>
              <a:t>σ</a:t>
            </a:r>
            <a:r>
              <a:rPr dirty="0" baseline="31250" sz="1200" spc="30">
                <a:latin typeface="Arial"/>
                <a:cs typeface="Arial"/>
              </a:rPr>
              <a:t>2</a:t>
            </a:r>
            <a:r>
              <a:rPr dirty="0" sz="1050" spc="20">
                <a:latin typeface="Lucida Sans Unicode"/>
                <a:cs typeface="Lucida Sans Unicode"/>
              </a:rPr>
              <a:t>(</a:t>
            </a:r>
            <a:r>
              <a:rPr dirty="0" sz="1050" spc="20" b="1">
                <a:latin typeface="Arial"/>
                <a:cs typeface="Arial"/>
              </a:rPr>
              <a:t>X</a:t>
            </a:r>
            <a:r>
              <a:rPr dirty="0" baseline="31250" sz="1200" spc="30" i="1">
                <a:latin typeface="Meiryo"/>
                <a:cs typeface="Meiryo"/>
              </a:rPr>
              <a:t>t</a:t>
            </a:r>
            <a:r>
              <a:rPr dirty="0" sz="1050" spc="20" b="1">
                <a:latin typeface="Arial"/>
                <a:cs typeface="Arial"/>
              </a:rPr>
              <a:t>X</a:t>
            </a:r>
            <a:r>
              <a:rPr dirty="0" sz="1050" spc="20">
                <a:latin typeface="Lucida Sans Unicode"/>
                <a:cs typeface="Lucida Sans Unicode"/>
              </a:rPr>
              <a:t>)</a:t>
            </a:r>
            <a:r>
              <a:rPr dirty="0" baseline="31250" sz="1200" spc="30" i="1">
                <a:latin typeface="Meiryo"/>
                <a:cs typeface="Meiryo"/>
              </a:rPr>
              <a:t>−</a:t>
            </a:r>
            <a:r>
              <a:rPr dirty="0" baseline="31250" sz="1200" spc="30">
                <a:latin typeface="Arial"/>
                <a:cs typeface="Arial"/>
              </a:rPr>
              <a:t>1</a:t>
            </a:r>
            <a:r>
              <a:rPr dirty="0" sz="1050" spc="20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1593850">
              <a:lnSpc>
                <a:spcPct val="100000"/>
              </a:lnSpc>
              <a:spcBef>
                <a:spcPts val="5"/>
              </a:spcBef>
            </a:pPr>
            <a:r>
              <a:rPr dirty="0" sz="1050" spc="-355" b="1">
                <a:latin typeface="Arial"/>
                <a:cs typeface="Arial"/>
              </a:rPr>
              <a:t>y</a:t>
            </a:r>
            <a:r>
              <a:rPr dirty="0" baseline="5291" sz="1575" spc="-532">
                <a:latin typeface="Lucida Sans Unicode"/>
                <a:cs typeface="Lucida Sans Unicode"/>
              </a:rPr>
              <a:t>ˆ</a:t>
            </a:r>
            <a:r>
              <a:rPr dirty="0" baseline="5291" sz="1575" spc="-60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∼ </a:t>
            </a:r>
            <a:r>
              <a:rPr dirty="0" sz="1050" spc="-10">
                <a:latin typeface="Times New Roman"/>
                <a:cs typeface="Times New Roman"/>
              </a:rPr>
              <a:t>N</a:t>
            </a:r>
            <a:r>
              <a:rPr dirty="0" sz="1050" spc="-10">
                <a:latin typeface="Lucida Sans Unicode"/>
                <a:cs typeface="Lucida Sans Unicode"/>
              </a:rPr>
              <a:t>(</a:t>
            </a:r>
            <a:r>
              <a:rPr dirty="0" sz="1050" spc="-10" b="1">
                <a:latin typeface="Arial"/>
                <a:cs typeface="Arial"/>
              </a:rPr>
              <a:t>Xb</a:t>
            </a:r>
            <a:r>
              <a:rPr dirty="0" sz="1050" spc="-10" i="1">
                <a:latin typeface="Verdana"/>
                <a:cs typeface="Verdana"/>
              </a:rPr>
              <a:t>,</a:t>
            </a:r>
            <a:r>
              <a:rPr dirty="0" sz="1050" spc="-265" i="1">
                <a:latin typeface="Verdana"/>
                <a:cs typeface="Verdana"/>
              </a:rPr>
              <a:t> </a:t>
            </a:r>
            <a:r>
              <a:rPr dirty="0" sz="1050" spc="15" i="1">
                <a:latin typeface="Verdana"/>
                <a:cs typeface="Verdana"/>
              </a:rPr>
              <a:t>σ</a:t>
            </a:r>
            <a:r>
              <a:rPr dirty="0" baseline="31250" sz="1200" spc="22">
                <a:latin typeface="Arial"/>
                <a:cs typeface="Arial"/>
              </a:rPr>
              <a:t>2</a:t>
            </a:r>
            <a:r>
              <a:rPr dirty="0" sz="1050" spc="15" b="1">
                <a:latin typeface="Arial"/>
                <a:cs typeface="Arial"/>
              </a:rPr>
              <a:t>H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1593850">
              <a:lnSpc>
                <a:spcPct val="100000"/>
              </a:lnSpc>
              <a:spcBef>
                <a:spcPts val="5"/>
              </a:spcBef>
            </a:pPr>
            <a:r>
              <a:rPr dirty="0" sz="1050" spc="-355" b="1">
                <a:latin typeface="Arial"/>
                <a:cs typeface="Arial"/>
              </a:rPr>
              <a:t>e</a:t>
            </a:r>
            <a:r>
              <a:rPr dirty="0" baseline="5291" sz="1575" spc="-532">
                <a:latin typeface="Lucida Sans Unicode"/>
                <a:cs typeface="Lucida Sans Unicode"/>
              </a:rPr>
              <a:t>ˆ</a:t>
            </a:r>
            <a:r>
              <a:rPr dirty="0" baseline="5291" sz="1575" spc="-22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∼ </a:t>
            </a:r>
            <a:r>
              <a:rPr dirty="0" sz="1050" spc="-15">
                <a:latin typeface="Times New Roman"/>
                <a:cs typeface="Times New Roman"/>
              </a:rPr>
              <a:t>N</a:t>
            </a:r>
            <a:r>
              <a:rPr dirty="0" sz="1050" spc="-15">
                <a:latin typeface="Lucida Sans Unicode"/>
                <a:cs typeface="Lucida Sans Unicode"/>
              </a:rPr>
              <a:t>(</a:t>
            </a:r>
            <a:r>
              <a:rPr dirty="0" sz="1050" spc="-15" b="1">
                <a:latin typeface="Arial"/>
                <a:cs typeface="Arial"/>
              </a:rPr>
              <a:t>0</a:t>
            </a:r>
            <a:r>
              <a:rPr dirty="0" sz="1050" spc="-15" i="1">
                <a:latin typeface="Verdana"/>
                <a:cs typeface="Verdana"/>
              </a:rPr>
              <a:t>, </a:t>
            </a:r>
            <a:r>
              <a:rPr dirty="0" sz="1050" spc="10" i="1">
                <a:latin typeface="Verdana"/>
                <a:cs typeface="Verdana"/>
              </a:rPr>
              <a:t>σ</a:t>
            </a:r>
            <a:r>
              <a:rPr dirty="0" baseline="31250" sz="1200" spc="15">
                <a:latin typeface="Arial"/>
                <a:cs typeface="Arial"/>
              </a:rPr>
              <a:t>2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b="1">
                <a:latin typeface="Arial"/>
                <a:cs typeface="Arial"/>
              </a:rPr>
              <a:t>I</a:t>
            </a:r>
            <a:r>
              <a:rPr dirty="0" baseline="-10416" sz="1200" spc="15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280" i="1">
                <a:latin typeface="Meiryo"/>
                <a:cs typeface="Meiryo"/>
              </a:rPr>
              <a:t> </a:t>
            </a:r>
            <a:r>
              <a:rPr dirty="0" sz="1050" spc="35" b="1">
                <a:latin typeface="Arial"/>
                <a:cs typeface="Arial"/>
              </a:rPr>
              <a:t>H</a:t>
            </a:r>
            <a:r>
              <a:rPr dirty="0" sz="1050" spc="35">
                <a:latin typeface="Lucida Sans Unicode"/>
                <a:cs typeface="Lucida Sans Unicode"/>
              </a:rPr>
              <a:t>))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5"/>
              </a:spcBef>
            </a:pPr>
            <a:r>
              <a:rPr dirty="0" sz="1050" spc="-20">
                <a:latin typeface="Arial"/>
                <a:cs typeface="Arial"/>
              </a:rPr>
              <a:t>Typically </a:t>
            </a:r>
            <a:r>
              <a:rPr dirty="0" sz="1050" spc="-20" i="1">
                <a:latin typeface="Verdana"/>
                <a:cs typeface="Verdana"/>
              </a:rPr>
              <a:t>σ</a:t>
            </a:r>
            <a:r>
              <a:rPr dirty="0" baseline="27777" sz="1200" spc="-30">
                <a:latin typeface="Arial"/>
                <a:cs typeface="Arial"/>
              </a:rPr>
              <a:t>2  </a:t>
            </a:r>
            <a:r>
              <a:rPr dirty="0" sz="1050" spc="-5">
                <a:latin typeface="Arial"/>
                <a:cs typeface="Arial"/>
              </a:rPr>
              <a:t>is </a:t>
            </a:r>
            <a:r>
              <a:rPr dirty="0" sz="1050" spc="-10">
                <a:latin typeface="Arial"/>
                <a:cs typeface="Arial"/>
              </a:rPr>
              <a:t>unknown, </a:t>
            </a:r>
            <a:r>
              <a:rPr dirty="0" sz="1050" spc="-5">
                <a:latin typeface="Arial"/>
                <a:cs typeface="Arial"/>
              </a:rPr>
              <a:t>so </a:t>
            </a:r>
            <a:r>
              <a:rPr dirty="0" sz="1050" spc="-15">
                <a:latin typeface="Arial"/>
                <a:cs typeface="Arial"/>
              </a:rPr>
              <a:t>we </a:t>
            </a:r>
            <a:r>
              <a:rPr dirty="0" sz="1050" spc="-5">
                <a:latin typeface="Arial"/>
                <a:cs typeface="Arial"/>
              </a:rPr>
              <a:t>use the </a:t>
            </a:r>
            <a:r>
              <a:rPr dirty="0" sz="1050" spc="-10">
                <a:latin typeface="Arial"/>
                <a:cs typeface="Arial"/>
              </a:rPr>
              <a:t>MSE </a:t>
            </a:r>
            <a:r>
              <a:rPr dirty="0" sz="1050" spc="-235" i="1">
                <a:latin typeface="Verdana"/>
                <a:cs typeface="Verdana"/>
              </a:rPr>
              <a:t>σ</a:t>
            </a:r>
            <a:r>
              <a:rPr dirty="0" sz="1050" spc="-235">
                <a:latin typeface="Lucida Sans Unicode"/>
                <a:cs typeface="Lucida Sans Unicode"/>
              </a:rPr>
              <a:t>ˆ</a:t>
            </a:r>
            <a:r>
              <a:rPr dirty="0" baseline="27777" sz="1200" spc="-352">
                <a:latin typeface="Arial"/>
                <a:cs typeface="Arial"/>
              </a:rPr>
              <a:t>2</a:t>
            </a:r>
            <a:r>
              <a:rPr dirty="0" baseline="27777" sz="1200" spc="187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in</a:t>
            </a:r>
            <a:r>
              <a:rPr dirty="0" sz="1050" spc="9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practice.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21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056" y="29006"/>
            <a:ext cx="190309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8705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5"/>
              <a:t>ANOVA </a:t>
            </a:r>
            <a:r>
              <a:rPr dirty="0" spc="-25"/>
              <a:t>Table </a:t>
            </a:r>
            <a:r>
              <a:rPr dirty="0" spc="15"/>
              <a:t>and Regression </a:t>
            </a:r>
            <a:r>
              <a:rPr dirty="0" spc="20" i="1">
                <a:latin typeface="Arial"/>
                <a:cs typeface="Arial"/>
              </a:rPr>
              <a:t>F</a:t>
            </a:r>
            <a:r>
              <a:rPr dirty="0" spc="160" i="1">
                <a:latin typeface="Arial"/>
                <a:cs typeface="Arial"/>
              </a:rPr>
              <a:t> </a:t>
            </a:r>
            <a:r>
              <a:rPr dirty="0" spc="-30"/>
              <a:t>Test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699414"/>
            <a:ext cx="380174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5">
                <a:latin typeface="Arial"/>
                <a:cs typeface="Arial"/>
              </a:rPr>
              <a:t>We </a:t>
            </a:r>
            <a:r>
              <a:rPr dirty="0" sz="1050" spc="-5">
                <a:latin typeface="Arial"/>
                <a:cs typeface="Arial"/>
              </a:rPr>
              <a:t>typically </a:t>
            </a:r>
            <a:r>
              <a:rPr dirty="0" sz="1050" spc="-10">
                <a:latin typeface="Arial"/>
                <a:cs typeface="Arial"/>
              </a:rPr>
              <a:t>organize </a:t>
            </a: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-10">
                <a:latin typeface="Arial"/>
                <a:cs typeface="Arial"/>
              </a:rPr>
              <a:t>SS </a:t>
            </a:r>
            <a:r>
              <a:rPr dirty="0" sz="1050" spc="-5">
                <a:latin typeface="Arial"/>
                <a:cs typeface="Arial"/>
              </a:rPr>
              <a:t>information into </a:t>
            </a:r>
            <a:r>
              <a:rPr dirty="0" sz="1050" spc="-30">
                <a:latin typeface="Arial"/>
                <a:cs typeface="Arial"/>
              </a:rPr>
              <a:t>an</a:t>
            </a:r>
            <a:r>
              <a:rPr dirty="0" sz="1050" spc="-30">
                <a:solidFill>
                  <a:srgbClr val="790019"/>
                </a:solidFill>
                <a:latin typeface="Arial"/>
                <a:cs typeface="Arial"/>
              </a:rPr>
              <a:t>ANOVA</a:t>
            </a:r>
            <a:r>
              <a:rPr dirty="0" sz="1050" spc="14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table</a:t>
            </a:r>
            <a:r>
              <a:rPr dirty="0" sz="1050" spc="-1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8544" y="1036955"/>
            <a:ext cx="3730625" cy="0"/>
          </a:xfrm>
          <a:custGeom>
            <a:avLst/>
            <a:gdLst/>
            <a:ahLst/>
            <a:cxnLst/>
            <a:rect l="l" t="t" r="r" b="b"/>
            <a:pathLst>
              <a:path w="3730625" h="0">
                <a:moveTo>
                  <a:pt x="0" y="0"/>
                </a:moveTo>
                <a:lnTo>
                  <a:pt x="37303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1764" y="1020241"/>
            <a:ext cx="46482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Source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8544" y="1214094"/>
            <a:ext cx="3730625" cy="0"/>
          </a:xfrm>
          <a:custGeom>
            <a:avLst/>
            <a:gdLst/>
            <a:ahLst/>
            <a:cxnLst/>
            <a:rect l="l" t="t" r="r" b="b"/>
            <a:pathLst>
              <a:path w="3730625" h="0">
                <a:moveTo>
                  <a:pt x="0" y="0"/>
                </a:moveTo>
                <a:lnTo>
                  <a:pt x="37303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04265" y="1095413"/>
            <a:ext cx="22796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400">
                <a:latin typeface="Arial"/>
                <a:cs typeface="Arial"/>
              </a:rPr>
              <a:t>.</a:t>
            </a:r>
            <a:r>
              <a:rPr dirty="0" baseline="-20833" sz="1200" spc="600" i="1">
                <a:latin typeface="Arial"/>
                <a:cs typeface="Arial"/>
              </a:rPr>
              <a:t>n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0506" y="1278382"/>
            <a:ext cx="19685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5" i="1">
                <a:latin typeface="Arial"/>
                <a:cs typeface="Arial"/>
              </a:rPr>
              <a:t>i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7886" y="1020241"/>
            <a:ext cx="2677795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860">
              <a:lnSpc>
                <a:spcPct val="100000"/>
              </a:lnSpc>
              <a:tabLst>
                <a:tab pos="935990" algn="l"/>
                <a:tab pos="1486535" algn="l"/>
                <a:tab pos="1938655" algn="l"/>
                <a:tab pos="2213610" algn="l"/>
              </a:tabLst>
            </a:pPr>
            <a:r>
              <a:rPr dirty="0" sz="1050" spc="-10">
                <a:latin typeface="Arial"/>
                <a:cs typeface="Arial"/>
              </a:rPr>
              <a:t>SS	</a:t>
            </a:r>
            <a:r>
              <a:rPr dirty="0" sz="1050" spc="-5">
                <a:latin typeface="Arial"/>
                <a:cs typeface="Arial"/>
              </a:rPr>
              <a:t>df	</a:t>
            </a:r>
            <a:r>
              <a:rPr dirty="0" sz="1050" spc="-10">
                <a:latin typeface="Arial"/>
                <a:cs typeface="Arial"/>
              </a:rPr>
              <a:t>MS	F	p-value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155">
                <a:latin typeface="Lucida Sans Unicode"/>
                <a:cs typeface="Lucida Sans Unicode"/>
              </a:rPr>
              <a:t>(</a:t>
            </a:r>
            <a:r>
              <a:rPr dirty="0" sz="1050" spc="-155" i="1">
                <a:latin typeface="Arial"/>
                <a:cs typeface="Arial"/>
              </a:rPr>
              <a:t>y</a:t>
            </a:r>
            <a:r>
              <a:rPr dirty="0" baseline="5291" sz="1575" spc="-232">
                <a:latin typeface="Lucida Sans Unicode"/>
                <a:cs typeface="Lucida Sans Unicode"/>
              </a:rPr>
              <a:t>ˆ</a:t>
            </a:r>
            <a:r>
              <a:rPr dirty="0" baseline="-13888" sz="1200" spc="-232" i="1">
                <a:latin typeface="Arial"/>
                <a:cs typeface="Arial"/>
              </a:rPr>
              <a:t>i    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85" i="1">
                <a:latin typeface="Meiryo"/>
                <a:cs typeface="Meiryo"/>
              </a:rPr>
              <a:t> </a:t>
            </a:r>
            <a:r>
              <a:rPr dirty="0" sz="1050" spc="-100" i="1">
                <a:latin typeface="Arial"/>
                <a:cs typeface="Arial"/>
              </a:rPr>
              <a:t>y</a:t>
            </a:r>
            <a:r>
              <a:rPr dirty="0" baseline="5291" sz="1575" spc="-150">
                <a:latin typeface="Lucida Sans Unicode"/>
                <a:cs typeface="Lucida Sans Unicode"/>
              </a:rPr>
              <a:t>¯</a:t>
            </a:r>
            <a:r>
              <a:rPr dirty="0" sz="1050" spc="-100">
                <a:latin typeface="Lucida Sans Unicode"/>
                <a:cs typeface="Lucida Sans Unicode"/>
              </a:rPr>
              <a:t>)</a:t>
            </a:r>
            <a:r>
              <a:rPr dirty="0" baseline="27777" sz="1200" spc="-150">
                <a:latin typeface="Arial"/>
                <a:cs typeface="Arial"/>
              </a:rPr>
              <a:t>2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5599" y="1149045"/>
            <a:ext cx="629285" cy="234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81330" algn="l"/>
              </a:tabLst>
            </a:pPr>
            <a:r>
              <a:rPr dirty="0" baseline="-21164" sz="1575" spc="187" i="1">
                <a:latin typeface="Arial"/>
                <a:cs typeface="Arial"/>
              </a:rPr>
              <a:t>F</a:t>
            </a:r>
            <a:r>
              <a:rPr dirty="0" sz="800" spc="-75" i="1">
                <a:latin typeface="Meiryo"/>
                <a:cs typeface="Meiryo"/>
              </a:rPr>
              <a:t>∗</a:t>
            </a:r>
            <a:r>
              <a:rPr dirty="0" sz="800" i="1">
                <a:latin typeface="Meiryo"/>
                <a:cs typeface="Meiryo"/>
              </a:rPr>
              <a:t>	</a:t>
            </a:r>
            <a:r>
              <a:rPr dirty="0" baseline="-21164" sz="1575" spc="37" i="1">
                <a:latin typeface="Arial"/>
                <a:cs typeface="Arial"/>
              </a:rPr>
              <a:t>p</a:t>
            </a:r>
            <a:r>
              <a:rPr dirty="0" sz="800" spc="-75" i="1">
                <a:latin typeface="Meiryo"/>
                <a:cs typeface="Meiryo"/>
              </a:rPr>
              <a:t>∗</a:t>
            </a:r>
            <a:endParaRPr sz="800">
              <a:latin typeface="Meiryo"/>
              <a:cs typeface="Meiry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492" y="1269428"/>
            <a:ext cx="22796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400">
                <a:latin typeface="Arial"/>
                <a:cs typeface="Arial"/>
              </a:rPr>
              <a:t>.</a:t>
            </a:r>
            <a:r>
              <a:rPr dirty="0" baseline="-20833" sz="1200" spc="600" i="1">
                <a:latin typeface="Arial"/>
                <a:cs typeface="Arial"/>
              </a:rPr>
              <a:t>n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8745" y="1452410"/>
            <a:ext cx="19685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5" i="1">
                <a:latin typeface="Arial"/>
                <a:cs typeface="Arial"/>
              </a:rPr>
              <a:t>i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6114" y="1373352"/>
            <a:ext cx="57277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i="1">
                <a:latin typeface="Arial"/>
                <a:cs typeface="Arial"/>
              </a:rPr>
              <a:t>y</a:t>
            </a:r>
            <a:r>
              <a:rPr dirty="0" baseline="-13888" sz="1200" spc="22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229" i="1">
                <a:latin typeface="Arial"/>
                <a:cs typeface="Arial"/>
              </a:rPr>
              <a:t>y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i</a:t>
            </a:r>
            <a:r>
              <a:rPr dirty="0" baseline="-13888" sz="1200" spc="-209" i="1">
                <a:latin typeface="Arial"/>
                <a:cs typeface="Arial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)</a:t>
            </a:r>
            <a:r>
              <a:rPr dirty="0" baseline="27777" sz="1200" spc="44">
                <a:latin typeface="Arial"/>
                <a:cs typeface="Arial"/>
              </a:rPr>
              <a:t>2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21091" y="1199311"/>
            <a:ext cx="1061085" cy="403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1620">
              <a:lnSpc>
                <a:spcPct val="100000"/>
              </a:lnSpc>
              <a:tabLst>
                <a:tab pos="739775" algn="l"/>
              </a:tabLst>
            </a:pPr>
            <a:r>
              <a:rPr dirty="0" sz="1050" spc="-5">
                <a:latin typeface="Arial"/>
                <a:cs typeface="Arial"/>
              </a:rPr>
              <a:t>p	</a:t>
            </a:r>
            <a:r>
              <a:rPr dirty="0" sz="1050" spc="-10" i="1">
                <a:latin typeface="Arial"/>
                <a:cs typeface="Arial"/>
              </a:rPr>
              <a:t>MSR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741045" algn="l"/>
              </a:tabLst>
            </a:pPr>
            <a:r>
              <a:rPr dirty="0" sz="1050" spc="-5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5" i="1">
                <a:latin typeface="Arial"/>
                <a:cs typeface="Arial"/>
              </a:rPr>
              <a:t>p</a:t>
            </a:r>
            <a:r>
              <a:rPr dirty="0" sz="1050" spc="-13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14" i="1">
                <a:latin typeface="Meiryo"/>
                <a:cs typeface="Meiryo"/>
              </a:rPr>
              <a:t> </a:t>
            </a:r>
            <a:r>
              <a:rPr dirty="0" sz="1050" spc="-5">
                <a:latin typeface="Arial"/>
                <a:cs typeface="Arial"/>
              </a:rPr>
              <a:t>1	</a:t>
            </a:r>
            <a:r>
              <a:rPr dirty="0" sz="1050" spc="-10" i="1">
                <a:latin typeface="Arial"/>
                <a:cs typeface="Arial"/>
              </a:rPr>
              <a:t>MSE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8790" y="1192941"/>
            <a:ext cx="310515" cy="539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6510" marR="5080" indent="-3810">
              <a:lnSpc>
                <a:spcPct val="103800"/>
              </a:lnSpc>
            </a:pPr>
            <a:r>
              <a:rPr dirty="0" sz="1050" spc="-5">
                <a:latin typeface="Arial"/>
                <a:cs typeface="Arial"/>
              </a:rPr>
              <a:t>SSR  </a:t>
            </a:r>
            <a:r>
              <a:rPr dirty="0" sz="1050" spc="-10">
                <a:latin typeface="Arial"/>
                <a:cs typeface="Arial"/>
              </a:rPr>
              <a:t>SSE  SST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4265" y="1443456"/>
            <a:ext cx="22796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400">
                <a:latin typeface="Arial"/>
                <a:cs typeface="Arial"/>
              </a:rPr>
              <a:t>.</a:t>
            </a:r>
            <a:r>
              <a:rPr dirty="0" baseline="-20833" sz="1200" spc="600" i="1">
                <a:latin typeface="Arial"/>
                <a:cs typeface="Arial"/>
              </a:rPr>
              <a:t>n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0506" y="1626438"/>
            <a:ext cx="19685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5" i="1">
                <a:latin typeface="Arial"/>
                <a:cs typeface="Arial"/>
              </a:rPr>
              <a:t>i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7886" y="1547368"/>
            <a:ext cx="116967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30580" algn="l"/>
              </a:tabLst>
            </a:pP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i="1">
                <a:latin typeface="Arial"/>
                <a:cs typeface="Arial"/>
              </a:rPr>
              <a:t>y</a:t>
            </a:r>
            <a:r>
              <a:rPr dirty="0" baseline="-13888" sz="1200" spc="22" i="1">
                <a:latin typeface="Arial"/>
                <a:cs typeface="Arial"/>
              </a:rPr>
              <a:t>i</a:t>
            </a:r>
            <a:r>
              <a:rPr dirty="0" baseline="-13888" sz="1200" spc="209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14" i="1">
                <a:latin typeface="Meiryo"/>
                <a:cs typeface="Meiryo"/>
              </a:rPr>
              <a:t> </a:t>
            </a:r>
            <a:r>
              <a:rPr dirty="0" sz="1050" spc="-100" i="1">
                <a:latin typeface="Arial"/>
                <a:cs typeface="Arial"/>
              </a:rPr>
              <a:t>y</a:t>
            </a:r>
            <a:r>
              <a:rPr dirty="0" baseline="5291" sz="1575" spc="-150">
                <a:latin typeface="Lucida Sans Unicode"/>
                <a:cs typeface="Lucida Sans Unicode"/>
              </a:rPr>
              <a:t>¯</a:t>
            </a:r>
            <a:r>
              <a:rPr dirty="0" sz="1050" spc="-100">
                <a:latin typeface="Lucida Sans Unicode"/>
                <a:cs typeface="Lucida Sans Unicode"/>
              </a:rPr>
              <a:t>)</a:t>
            </a:r>
            <a:r>
              <a:rPr dirty="0" baseline="27777" sz="1200" spc="-150">
                <a:latin typeface="Arial"/>
                <a:cs typeface="Arial"/>
              </a:rPr>
              <a:t>2	</a:t>
            </a:r>
            <a:r>
              <a:rPr dirty="0" sz="1050" spc="-5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245" i="1">
                <a:latin typeface="Meiryo"/>
                <a:cs typeface="Meiryo"/>
              </a:rPr>
              <a:t> </a:t>
            </a:r>
            <a:r>
              <a:rPr dirty="0" sz="1050" spc="-5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8544" y="1741208"/>
            <a:ext cx="3730625" cy="0"/>
          </a:xfrm>
          <a:custGeom>
            <a:avLst/>
            <a:gdLst/>
            <a:ahLst/>
            <a:cxnLst/>
            <a:rect l="l" t="t" r="r" b="b"/>
            <a:pathLst>
              <a:path w="3730625" h="0">
                <a:moveTo>
                  <a:pt x="0" y="0"/>
                </a:moveTo>
                <a:lnTo>
                  <a:pt x="37303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40664" y="1729244"/>
            <a:ext cx="233679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 u="sng">
                <a:latin typeface="Arial"/>
                <a:cs typeface="Arial"/>
              </a:rPr>
              <a:t>SSR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7740" y="1831568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5844" y="1745691"/>
            <a:ext cx="130556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55650" algn="l"/>
              </a:tabLst>
            </a:pPr>
            <a:r>
              <a:rPr dirty="0" sz="1050" spc="-10" i="1">
                <a:latin typeface="Arial"/>
                <a:cs typeface="Arial"/>
              </a:rPr>
              <a:t>MSR</a:t>
            </a:r>
            <a:r>
              <a:rPr dirty="0" sz="1050" spc="65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	</a:t>
            </a:r>
            <a:r>
              <a:rPr dirty="0" sz="1050" spc="-5">
                <a:latin typeface="Arial"/>
                <a:cs typeface="Arial"/>
              </a:rPr>
              <a:t>, </a:t>
            </a:r>
            <a:r>
              <a:rPr dirty="0" sz="1050" spc="-10" i="1">
                <a:latin typeface="Arial"/>
                <a:cs typeface="Arial"/>
              </a:rPr>
              <a:t>MSE</a:t>
            </a:r>
            <a:r>
              <a:rPr dirty="0" sz="1050" spc="40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59369" y="1831568"/>
            <a:ext cx="36639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0" i="1">
                <a:latin typeface="Arial"/>
                <a:cs typeface="Arial"/>
              </a:rPr>
              <a:t>n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10" i="1">
                <a:latin typeface="Arial"/>
                <a:cs typeface="Arial"/>
              </a:rPr>
              <a:t>p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15185" y="1745691"/>
            <a:ext cx="41084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, </a:t>
            </a:r>
            <a:r>
              <a:rPr dirty="0" sz="1050" spc="-10" i="1">
                <a:latin typeface="Arial"/>
                <a:cs typeface="Arial"/>
              </a:rPr>
              <a:t>F </a:t>
            </a:r>
            <a:r>
              <a:rPr dirty="0" sz="1050" spc="260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59369" y="1733512"/>
            <a:ext cx="104521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47370" algn="l"/>
                <a:tab pos="807085" algn="l"/>
              </a:tabLst>
            </a:pPr>
            <a:r>
              <a:rPr dirty="0" baseline="3472" sz="1200" spc="-7" u="sng">
                <a:latin typeface="Times New Roman"/>
                <a:cs typeface="Times New Roman"/>
              </a:rPr>
              <a:t> </a:t>
            </a:r>
            <a:r>
              <a:rPr dirty="0" baseline="3472" sz="1200" spc="-7" u="sng">
                <a:latin typeface="Times New Roman"/>
                <a:cs typeface="Times New Roman"/>
              </a:rPr>
              <a:t> </a:t>
            </a:r>
            <a:r>
              <a:rPr dirty="0" baseline="3472" sz="1200" spc="-142" u="sng">
                <a:latin typeface="Times New Roman"/>
                <a:cs typeface="Times New Roman"/>
              </a:rPr>
              <a:t> </a:t>
            </a:r>
            <a:r>
              <a:rPr dirty="0" baseline="3472" sz="1200" spc="-7" i="1" u="sng">
                <a:latin typeface="Arial"/>
                <a:cs typeface="Arial"/>
              </a:rPr>
              <a:t>SSE</a:t>
            </a:r>
            <a:r>
              <a:rPr dirty="0" baseline="3472" sz="1200" i="1" u="sng">
                <a:latin typeface="Arial"/>
                <a:cs typeface="Arial"/>
              </a:rPr>
              <a:t>  </a:t>
            </a:r>
            <a:r>
              <a:rPr dirty="0" baseline="3472" sz="1200" spc="-135" i="1" u="sng">
                <a:latin typeface="Arial"/>
                <a:cs typeface="Arial"/>
              </a:rPr>
              <a:t> </a:t>
            </a:r>
            <a:r>
              <a:rPr dirty="0" baseline="3472" sz="1200" i="1">
                <a:latin typeface="Arial"/>
                <a:cs typeface="Arial"/>
              </a:rPr>
              <a:t>	</a:t>
            </a:r>
            <a:r>
              <a:rPr dirty="0" sz="800" spc="-75" i="1">
                <a:latin typeface="Meiryo"/>
                <a:cs typeface="Meiryo"/>
              </a:rPr>
              <a:t>∗</a:t>
            </a:r>
            <a:r>
              <a:rPr dirty="0" sz="800" i="1">
                <a:latin typeface="Meiryo"/>
                <a:cs typeface="Meiryo"/>
              </a:rPr>
              <a:t>	</a:t>
            </a:r>
            <a:r>
              <a:rPr dirty="0" baseline="3472" sz="1200" spc="-7" i="1" u="sng">
                <a:latin typeface="Arial"/>
                <a:cs typeface="Arial"/>
              </a:rPr>
              <a:t>MSR</a:t>
            </a:r>
            <a:endParaRPr baseline="3472"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54770" y="1831911"/>
            <a:ext cx="245110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MSE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37929" y="1745691"/>
            <a:ext cx="25654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5" i="1">
                <a:latin typeface="Meiryo"/>
                <a:cs typeface="Meiryo"/>
              </a:rPr>
              <a:t>∼</a:t>
            </a:r>
            <a:r>
              <a:rPr dirty="0" sz="1050" spc="-150" i="1">
                <a:latin typeface="Meiryo"/>
                <a:cs typeface="Meiryo"/>
              </a:rPr>
              <a:t> </a:t>
            </a:r>
            <a:r>
              <a:rPr dirty="0" sz="1050" spc="-10" i="1">
                <a:latin typeface="Arial"/>
                <a:cs typeface="Arial"/>
              </a:rPr>
              <a:t>F</a:t>
            </a:r>
            <a:endParaRPr sz="10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68828" y="1808188"/>
            <a:ext cx="45529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0" i="1">
                <a:latin typeface="Arial"/>
                <a:cs typeface="Arial"/>
              </a:rPr>
              <a:t>p</a:t>
            </a:r>
            <a:r>
              <a:rPr dirty="0" sz="800" spc="10" i="1">
                <a:latin typeface="Arial"/>
                <a:cs typeface="Arial"/>
              </a:rPr>
              <a:t>,</a:t>
            </a:r>
            <a:r>
              <a:rPr dirty="0" sz="800" spc="0" i="1">
                <a:latin typeface="Arial"/>
                <a:cs typeface="Arial"/>
              </a:rPr>
              <a:t>n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10" i="1">
                <a:latin typeface="Arial"/>
                <a:cs typeface="Arial"/>
              </a:rPr>
              <a:t>p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04768" y="1745691"/>
            <a:ext cx="6413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844" y="1931327"/>
            <a:ext cx="142875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5" i="1">
                <a:latin typeface="Arial"/>
                <a:cs typeface="Arial"/>
              </a:rPr>
              <a:t>p</a:t>
            </a:r>
            <a:r>
              <a:rPr dirty="0" baseline="27777" sz="1200" spc="-37" i="1">
                <a:latin typeface="Meiryo"/>
                <a:cs typeface="Meiryo"/>
              </a:rPr>
              <a:t>∗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20" i="1">
                <a:latin typeface="Arial"/>
                <a:cs typeface="Arial"/>
              </a:rPr>
              <a:t>P</a:t>
            </a:r>
            <a:r>
              <a:rPr dirty="0" sz="1050" spc="20">
                <a:latin typeface="Lucida Sans Unicode"/>
                <a:cs typeface="Lucida Sans Unicode"/>
              </a:rPr>
              <a:t>(</a:t>
            </a:r>
            <a:r>
              <a:rPr dirty="0" sz="1050" spc="20" i="1">
                <a:latin typeface="Arial"/>
                <a:cs typeface="Arial"/>
              </a:rPr>
              <a:t>F</a:t>
            </a:r>
            <a:r>
              <a:rPr dirty="0" baseline="-13888" sz="1200" spc="30" i="1">
                <a:latin typeface="Arial"/>
                <a:cs typeface="Arial"/>
              </a:rPr>
              <a:t>p,n</a:t>
            </a:r>
            <a:r>
              <a:rPr dirty="0" baseline="-13888" sz="1200" spc="30" i="1">
                <a:latin typeface="Meiryo"/>
                <a:cs typeface="Meiryo"/>
              </a:rPr>
              <a:t>−</a:t>
            </a:r>
            <a:r>
              <a:rPr dirty="0" baseline="-13888" sz="1200" spc="30" i="1">
                <a:latin typeface="Arial"/>
                <a:cs typeface="Arial"/>
              </a:rPr>
              <a:t>p</a:t>
            </a:r>
            <a:r>
              <a:rPr dirty="0" baseline="-13888" sz="1200" spc="30" i="1">
                <a:latin typeface="Meiryo"/>
                <a:cs typeface="Meiryo"/>
              </a:rPr>
              <a:t>−</a:t>
            </a:r>
            <a:r>
              <a:rPr dirty="0" baseline="-13888" sz="1200" spc="30">
                <a:latin typeface="Arial"/>
                <a:cs typeface="Arial"/>
              </a:rPr>
              <a:t>1 </a:t>
            </a:r>
            <a:r>
              <a:rPr dirty="0" sz="1050" spc="-55" i="1">
                <a:latin typeface="Verdana"/>
                <a:cs typeface="Verdana"/>
              </a:rPr>
              <a:t>&gt;</a:t>
            </a:r>
            <a:r>
              <a:rPr dirty="0" sz="1050" spc="65" i="1">
                <a:latin typeface="Verdana"/>
                <a:cs typeface="Verdana"/>
              </a:rPr>
              <a:t> </a:t>
            </a:r>
            <a:r>
              <a:rPr dirty="0" sz="1050" spc="55" i="1">
                <a:latin typeface="Arial"/>
                <a:cs typeface="Arial"/>
              </a:rPr>
              <a:t>F</a:t>
            </a:r>
            <a:r>
              <a:rPr dirty="0" baseline="27777" sz="1200" spc="82" i="1">
                <a:latin typeface="Meiryo"/>
                <a:cs typeface="Meiryo"/>
              </a:rPr>
              <a:t>∗</a:t>
            </a:r>
            <a:r>
              <a:rPr dirty="0" sz="1050" spc="5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5844" y="2710726"/>
            <a:ext cx="4038600" cy="401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5" i="1">
                <a:latin typeface="Arial"/>
                <a:cs typeface="Arial"/>
              </a:rPr>
              <a:t>F</a:t>
            </a:r>
            <a:r>
              <a:rPr dirty="0" baseline="27777" sz="1200" spc="7" i="1">
                <a:latin typeface="Meiryo"/>
                <a:cs typeface="Meiryo"/>
              </a:rPr>
              <a:t>∗</a:t>
            </a:r>
            <a:r>
              <a:rPr dirty="0" sz="1050" spc="5">
                <a:latin typeface="Arial"/>
                <a:cs typeface="Arial"/>
              </a:rPr>
              <a:t>-statistic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10" i="1">
                <a:latin typeface="Arial"/>
                <a:cs typeface="Arial"/>
              </a:rPr>
              <a:t>p</a:t>
            </a:r>
            <a:r>
              <a:rPr dirty="0" baseline="27777" sz="1200" spc="-15" i="1">
                <a:latin typeface="Meiryo"/>
                <a:cs typeface="Meiryo"/>
              </a:rPr>
              <a:t>∗</a:t>
            </a:r>
            <a:r>
              <a:rPr dirty="0" sz="1050" spc="-10">
                <a:latin typeface="Arial"/>
                <a:cs typeface="Arial"/>
              </a:rPr>
              <a:t>-value </a:t>
            </a:r>
            <a:r>
              <a:rPr dirty="0" sz="1050" spc="-5">
                <a:latin typeface="Arial"/>
                <a:cs typeface="Arial"/>
              </a:rPr>
              <a:t>are testing </a:t>
            </a: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>
                <a:latin typeface="Arial"/>
                <a:cs typeface="Arial"/>
              </a:rPr>
              <a:t>0 </a:t>
            </a:r>
            <a:r>
              <a:rPr dirty="0" sz="1050" spc="-45">
                <a:latin typeface="Lucida Sans Unicode"/>
                <a:cs typeface="Lucida Sans Unicode"/>
              </a:rPr>
              <a:t>: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>
                <a:latin typeface="Arial"/>
                <a:cs typeface="Arial"/>
              </a:rPr>
              <a:t>1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80" i="1">
                <a:latin typeface="Meiryo"/>
                <a:cs typeface="Meiryo"/>
              </a:rPr>
              <a:t>· · ·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0416" sz="1200" spc="-7" i="1">
                <a:latin typeface="Arial"/>
                <a:cs typeface="Arial"/>
              </a:rPr>
              <a:t>p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5">
                <a:latin typeface="Arial"/>
                <a:cs typeface="Arial"/>
              </a:rPr>
              <a:t>0</a:t>
            </a:r>
            <a:r>
              <a:rPr dirty="0" sz="1050" spc="114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versus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>
                <a:latin typeface="Arial"/>
                <a:cs typeface="Arial"/>
              </a:rPr>
              <a:t>1 </a:t>
            </a:r>
            <a:r>
              <a:rPr dirty="0" sz="1050" spc="-45">
                <a:latin typeface="Lucida Sans Unicode"/>
                <a:cs typeface="Lucida Sans Unicode"/>
              </a:rPr>
              <a:t>: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 i="1">
                <a:latin typeface="Arial"/>
                <a:cs typeface="Arial"/>
              </a:rPr>
              <a:t>k  </a:t>
            </a:r>
            <a:r>
              <a:rPr dirty="0" sz="1050" spc="-20" i="1">
                <a:latin typeface="Meiryo"/>
                <a:cs typeface="Meiryo"/>
              </a:rPr>
              <a:t>ƒ</a:t>
            </a:r>
            <a:r>
              <a:rPr dirty="0" sz="1050" spc="-20">
                <a:latin typeface="Lucida Sans Unicode"/>
                <a:cs typeface="Lucida Sans Unicode"/>
              </a:rPr>
              <a:t>= </a:t>
            </a:r>
            <a:r>
              <a:rPr dirty="0" sz="1050" spc="-5">
                <a:latin typeface="Arial"/>
                <a:cs typeface="Arial"/>
              </a:rPr>
              <a:t>0 </a:t>
            </a:r>
            <a:r>
              <a:rPr dirty="0" sz="1050" spc="-15">
                <a:latin typeface="Arial"/>
                <a:cs typeface="Arial"/>
              </a:rPr>
              <a:t>for </a:t>
            </a:r>
            <a:r>
              <a:rPr dirty="0" sz="1050" spc="-10">
                <a:latin typeface="Arial"/>
                <a:cs typeface="Arial"/>
              </a:rPr>
              <a:t>some </a:t>
            </a:r>
            <a:r>
              <a:rPr dirty="0" sz="1050" spc="-5" i="1">
                <a:latin typeface="Arial"/>
                <a:cs typeface="Arial"/>
              </a:rPr>
              <a:t>k </a:t>
            </a:r>
            <a:r>
              <a:rPr dirty="0" sz="1050" spc="-155" i="1">
                <a:latin typeface="Meiryo"/>
                <a:cs typeface="Meiryo"/>
              </a:rPr>
              <a:t>∈ </a:t>
            </a:r>
            <a:r>
              <a:rPr dirty="0" sz="1050" spc="-75" i="1">
                <a:latin typeface="Meiryo"/>
                <a:cs typeface="Meiryo"/>
              </a:rPr>
              <a:t>{</a:t>
            </a:r>
            <a:r>
              <a:rPr dirty="0" sz="1050" spc="-75">
                <a:latin typeface="Arial"/>
                <a:cs typeface="Arial"/>
              </a:rPr>
              <a:t>1</a:t>
            </a:r>
            <a:r>
              <a:rPr dirty="0" sz="1050" spc="-75" i="1">
                <a:latin typeface="Verdana"/>
                <a:cs typeface="Verdana"/>
              </a:rPr>
              <a:t>, </a:t>
            </a:r>
            <a:r>
              <a:rPr dirty="0" sz="1050" spc="-95" i="1">
                <a:latin typeface="Verdana"/>
                <a:cs typeface="Verdana"/>
              </a:rPr>
              <a:t>. . . ,</a:t>
            </a:r>
            <a:r>
              <a:rPr dirty="0" sz="1050" spc="-210" i="1">
                <a:latin typeface="Verdana"/>
                <a:cs typeface="Verdana"/>
              </a:rPr>
              <a:t> </a:t>
            </a:r>
            <a:r>
              <a:rPr dirty="0" sz="1050" spc="-45" i="1">
                <a:latin typeface="Arial"/>
                <a:cs typeface="Arial"/>
              </a:rPr>
              <a:t>p</a:t>
            </a:r>
            <a:r>
              <a:rPr dirty="0" sz="1050" spc="-45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21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Outline </a:t>
            </a:r>
            <a:r>
              <a:rPr dirty="0" spc="10"/>
              <a:t>of</a:t>
            </a:r>
            <a:r>
              <a:rPr dirty="0" spc="-80"/>
              <a:t> </a:t>
            </a:r>
            <a:r>
              <a:rPr dirty="0" spc="15"/>
              <a:t>Notes</a:t>
            </a:r>
          </a:p>
        </p:txBody>
      </p:sp>
      <p:sp>
        <p:nvSpPr>
          <p:cNvPr id="3" name="object 3"/>
          <p:cNvSpPr/>
          <p:nvPr/>
        </p:nvSpPr>
        <p:spPr>
          <a:xfrm>
            <a:off x="281139" y="1593316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1139" y="1803349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139" y="2013381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7426" y="1280508"/>
            <a:ext cx="2080895" cy="857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9560" marR="5080" indent="-277495">
              <a:lnSpc>
                <a:spcPct val="125299"/>
              </a:lnSpc>
            </a:pPr>
            <a:r>
              <a:rPr dirty="0" sz="1050" spc="-5">
                <a:latin typeface="Arial"/>
                <a:cs typeface="Arial"/>
              </a:rPr>
              <a:t>1) Multiple Linear </a:t>
            </a:r>
            <a:r>
              <a:rPr dirty="0" sz="1050" spc="-10">
                <a:latin typeface="Arial"/>
                <a:cs typeface="Arial"/>
              </a:rPr>
              <a:t>Regression  </a:t>
            </a:r>
            <a:r>
              <a:rPr dirty="0" sz="1050" spc="-5">
                <a:latin typeface="Arial"/>
                <a:cs typeface="Arial"/>
              </a:rPr>
              <a:t>Model </a:t>
            </a:r>
            <a:r>
              <a:rPr dirty="0" sz="1050" spc="-10">
                <a:latin typeface="Arial"/>
                <a:cs typeface="Arial"/>
              </a:rPr>
              <a:t>form </a:t>
            </a:r>
            <a:r>
              <a:rPr dirty="0" sz="1050" spc="-5">
                <a:latin typeface="Arial"/>
                <a:cs typeface="Arial"/>
              </a:rPr>
              <a:t>and assumptions  </a:t>
            </a:r>
            <a:r>
              <a:rPr dirty="0" sz="1050" spc="-15">
                <a:latin typeface="Arial"/>
                <a:cs typeface="Arial"/>
              </a:rPr>
              <a:t>Parameter </a:t>
            </a:r>
            <a:r>
              <a:rPr dirty="0" sz="1050" spc="-5">
                <a:latin typeface="Arial"/>
                <a:cs typeface="Arial"/>
              </a:rPr>
              <a:t>estimation  </a:t>
            </a:r>
            <a:r>
              <a:rPr dirty="0" sz="1050" spc="-10">
                <a:latin typeface="Arial"/>
                <a:cs typeface="Arial"/>
              </a:rPr>
              <a:t>Inference </a:t>
            </a:r>
            <a:r>
              <a:rPr dirty="0" sz="1050" spc="-5">
                <a:latin typeface="Arial"/>
                <a:cs typeface="Arial"/>
              </a:rPr>
              <a:t>and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prediction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10078" y="1593316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10078" y="1803349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10078" y="2013381"/>
            <a:ext cx="76809" cy="768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366365" y="1280508"/>
            <a:ext cx="2080895" cy="857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9560" marR="5080" indent="-277495">
              <a:lnSpc>
                <a:spcPct val="125299"/>
              </a:lnSpc>
            </a:pPr>
            <a:r>
              <a:rPr dirty="0" sz="1050" spc="-5">
                <a:latin typeface="Arial"/>
                <a:cs typeface="Arial"/>
              </a:rPr>
              <a:t>2) Multivariate Linear </a:t>
            </a:r>
            <a:r>
              <a:rPr dirty="0" sz="1050" spc="-10">
                <a:latin typeface="Arial"/>
                <a:cs typeface="Arial"/>
              </a:rPr>
              <a:t>Regression  </a:t>
            </a:r>
            <a:r>
              <a:rPr dirty="0" sz="1050" spc="-5">
                <a:latin typeface="Arial"/>
                <a:cs typeface="Arial"/>
              </a:rPr>
              <a:t>Model </a:t>
            </a:r>
            <a:r>
              <a:rPr dirty="0" sz="1050" spc="-10">
                <a:latin typeface="Arial"/>
                <a:cs typeface="Arial"/>
              </a:rPr>
              <a:t>form </a:t>
            </a:r>
            <a:r>
              <a:rPr dirty="0" sz="1050" spc="-5">
                <a:latin typeface="Arial"/>
                <a:cs typeface="Arial"/>
              </a:rPr>
              <a:t>and assumptions  </a:t>
            </a:r>
            <a:r>
              <a:rPr dirty="0" sz="1050" spc="-15">
                <a:latin typeface="Arial"/>
                <a:cs typeface="Arial"/>
              </a:rPr>
              <a:t>Parameter </a:t>
            </a:r>
            <a:r>
              <a:rPr dirty="0" sz="1050" spc="-5">
                <a:latin typeface="Arial"/>
                <a:cs typeface="Arial"/>
              </a:rPr>
              <a:t>estimation  </a:t>
            </a:r>
            <a:r>
              <a:rPr dirty="0" sz="1050" spc="-10">
                <a:latin typeface="Arial"/>
                <a:cs typeface="Arial"/>
              </a:rPr>
              <a:t>Inference </a:t>
            </a:r>
            <a:r>
              <a:rPr dirty="0" sz="1050" spc="-5">
                <a:latin typeface="Arial"/>
                <a:cs typeface="Arial"/>
              </a:rPr>
              <a:t>and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prediction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8" action="ppaction://hlinksldjump"/>
              </a:rPr>
              <a:t>Multivariate Linear</a:t>
            </a:r>
            <a:r>
              <a:rPr dirty="0" spc="-20">
                <a:hlinkClick r:id="rId8" action="ppaction://hlinksldjump"/>
              </a:rPr>
              <a:t> </a:t>
            </a:r>
            <a:r>
              <a:rPr dirty="0" spc="-5">
                <a:hlinkClick r:id="rId8" action="ppaction://hlinksldjump"/>
              </a:rPr>
              <a:t>Regression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61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056" y="29006"/>
            <a:ext cx="190309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8705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0"/>
              <a:t>Inferences </a:t>
            </a:r>
            <a:r>
              <a:rPr dirty="0" spc="15"/>
              <a:t>about </a:t>
            </a:r>
            <a:r>
              <a:rPr dirty="0" spc="-155" i="1">
                <a:latin typeface="Arial"/>
                <a:cs typeface="Arial"/>
              </a:rPr>
              <a:t>b</a:t>
            </a:r>
            <a:r>
              <a:rPr dirty="0" baseline="15873" sz="2100" spc="-232"/>
              <a:t>ˆ</a:t>
            </a:r>
            <a:r>
              <a:rPr dirty="0" baseline="-11111" sz="1500" spc="-232" i="1">
                <a:latin typeface="Arial"/>
                <a:cs typeface="Arial"/>
              </a:rPr>
              <a:t>j    </a:t>
            </a:r>
            <a:r>
              <a:rPr dirty="0" sz="1400" spc="15"/>
              <a:t>with </a:t>
            </a:r>
            <a:r>
              <a:rPr dirty="0" sz="1400" i="1">
                <a:latin typeface="Arial"/>
                <a:cs typeface="Arial"/>
              </a:rPr>
              <a:t>σ</a:t>
            </a:r>
            <a:r>
              <a:rPr dirty="0" baseline="27777" sz="1500"/>
              <a:t>2</a:t>
            </a:r>
            <a:r>
              <a:rPr dirty="0" baseline="27777" sz="1500" spc="195"/>
              <a:t> </a:t>
            </a:r>
            <a:r>
              <a:rPr dirty="0" sz="1400" spc="15"/>
              <a:t>Known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557" y="1571015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9557" y="1807845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5844" y="678116"/>
            <a:ext cx="4097654" cy="18122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If </a:t>
            </a:r>
            <a:r>
              <a:rPr dirty="0" sz="1050" spc="-20" i="1">
                <a:latin typeface="Verdana"/>
                <a:cs typeface="Verdana"/>
              </a:rPr>
              <a:t>σ</a:t>
            </a:r>
            <a:r>
              <a:rPr dirty="0" baseline="27777" sz="1200" spc="-30">
                <a:latin typeface="Arial"/>
                <a:cs typeface="Arial"/>
              </a:rPr>
              <a:t>2  </a:t>
            </a:r>
            <a:r>
              <a:rPr dirty="0" sz="1050" spc="-5">
                <a:latin typeface="Arial"/>
                <a:cs typeface="Arial"/>
              </a:rPr>
              <a:t>is </a:t>
            </a:r>
            <a:r>
              <a:rPr dirty="0" sz="1050" spc="-10">
                <a:latin typeface="Arial"/>
                <a:cs typeface="Arial"/>
              </a:rPr>
              <a:t>known, form </a:t>
            </a:r>
            <a:r>
              <a:rPr dirty="0" sz="1050" spc="5">
                <a:latin typeface="Arial"/>
                <a:cs typeface="Arial"/>
              </a:rPr>
              <a:t>100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>
                <a:latin typeface="Arial"/>
                <a:cs typeface="Arial"/>
              </a:rPr>
              <a:t>1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20" i="1">
                <a:latin typeface="Verdana"/>
                <a:cs typeface="Verdana"/>
              </a:rPr>
              <a:t>α</a:t>
            </a:r>
            <a:r>
              <a:rPr dirty="0" sz="1050" spc="20">
                <a:latin typeface="Lucida Sans Unicode"/>
                <a:cs typeface="Lucida Sans Unicode"/>
              </a:rPr>
              <a:t>)</a:t>
            </a:r>
            <a:r>
              <a:rPr dirty="0" sz="1050" spc="20">
                <a:latin typeface="Arial"/>
                <a:cs typeface="Arial"/>
              </a:rPr>
              <a:t>% </a:t>
            </a:r>
            <a:r>
              <a:rPr dirty="0" sz="1050" spc="-5">
                <a:latin typeface="Arial"/>
                <a:cs typeface="Arial"/>
              </a:rPr>
              <a:t>CIs</a:t>
            </a:r>
            <a:r>
              <a:rPr dirty="0" sz="1050" spc="-15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using</a:t>
            </a:r>
            <a:endParaRPr sz="1050">
              <a:latin typeface="Arial"/>
              <a:cs typeface="Arial"/>
            </a:endParaRPr>
          </a:p>
          <a:p>
            <a:pPr marL="1153160">
              <a:lnSpc>
                <a:spcPct val="100000"/>
              </a:lnSpc>
              <a:spcBef>
                <a:spcPts val="1350"/>
              </a:spcBef>
              <a:tabLst>
                <a:tab pos="2477135" algn="l"/>
              </a:tabLst>
            </a:pPr>
            <a:r>
              <a:rPr dirty="0" baseline="10582" sz="1575" spc="-345" i="1">
                <a:latin typeface="Arial"/>
                <a:cs typeface="Arial"/>
              </a:rPr>
              <a:t>b</a:t>
            </a:r>
            <a:r>
              <a:rPr dirty="0" baseline="26455" sz="1575" spc="-345">
                <a:latin typeface="Lucida Sans Unicode"/>
                <a:cs typeface="Lucida Sans Unicode"/>
              </a:rPr>
              <a:t>ˆ</a:t>
            </a:r>
            <a:r>
              <a:rPr dirty="0" baseline="3472" sz="1200" spc="-345">
                <a:latin typeface="Arial"/>
                <a:cs typeface="Arial"/>
              </a:rPr>
              <a:t>0</a:t>
            </a:r>
            <a:r>
              <a:rPr dirty="0" baseline="3472" sz="1200" spc="97">
                <a:latin typeface="Arial"/>
                <a:cs typeface="Arial"/>
              </a:rPr>
              <a:t> </a:t>
            </a:r>
            <a:r>
              <a:rPr dirty="0" baseline="10582" sz="1575" spc="-52" i="1">
                <a:latin typeface="Meiryo"/>
                <a:cs typeface="Meiryo"/>
              </a:rPr>
              <a:t>±</a:t>
            </a:r>
            <a:r>
              <a:rPr dirty="0" baseline="10582" sz="1575" spc="-172" i="1">
                <a:latin typeface="Meiryo"/>
                <a:cs typeface="Meiryo"/>
              </a:rPr>
              <a:t> </a:t>
            </a:r>
            <a:r>
              <a:rPr dirty="0" baseline="10582" sz="1575" spc="52" i="1">
                <a:latin typeface="Arial"/>
                <a:cs typeface="Arial"/>
              </a:rPr>
              <a:t>Z</a:t>
            </a:r>
            <a:r>
              <a:rPr dirty="0" sz="800" spc="35" i="1">
                <a:latin typeface="Arial"/>
                <a:cs typeface="Arial"/>
              </a:rPr>
              <a:t>α/</a:t>
            </a:r>
            <a:r>
              <a:rPr dirty="0" sz="800" spc="35">
                <a:latin typeface="Arial"/>
                <a:cs typeface="Arial"/>
              </a:rPr>
              <a:t>2</a:t>
            </a:r>
            <a:r>
              <a:rPr dirty="0" baseline="10582" sz="1575" spc="52" i="1">
                <a:latin typeface="Verdana"/>
                <a:cs typeface="Verdana"/>
              </a:rPr>
              <a:t>σ</a:t>
            </a:r>
            <a:r>
              <a:rPr dirty="0" baseline="3472" sz="1200" spc="52" i="1">
                <a:latin typeface="Arial"/>
                <a:cs typeface="Arial"/>
              </a:rPr>
              <a:t>b</a:t>
            </a:r>
            <a:r>
              <a:rPr dirty="0" baseline="-9259" sz="900" spc="52">
                <a:latin typeface="Arial"/>
                <a:cs typeface="Arial"/>
              </a:rPr>
              <a:t>0	</a:t>
            </a:r>
            <a:r>
              <a:rPr dirty="0" baseline="10582" sz="1575" spc="-345" i="1">
                <a:latin typeface="Arial"/>
                <a:cs typeface="Arial"/>
              </a:rPr>
              <a:t>b</a:t>
            </a:r>
            <a:r>
              <a:rPr dirty="0" baseline="26455" sz="1575" spc="-345">
                <a:latin typeface="Lucida Sans Unicode"/>
                <a:cs typeface="Lucida Sans Unicode"/>
              </a:rPr>
              <a:t>ˆ</a:t>
            </a:r>
            <a:r>
              <a:rPr dirty="0" baseline="3472" sz="1200" spc="-345" i="1">
                <a:latin typeface="Arial"/>
                <a:cs typeface="Arial"/>
              </a:rPr>
              <a:t>j</a:t>
            </a:r>
            <a:r>
              <a:rPr dirty="0" baseline="3472" sz="1200" spc="135" i="1">
                <a:latin typeface="Arial"/>
                <a:cs typeface="Arial"/>
              </a:rPr>
              <a:t> </a:t>
            </a:r>
            <a:r>
              <a:rPr dirty="0" baseline="10582" sz="1575" spc="-52" i="1">
                <a:latin typeface="Meiryo"/>
                <a:cs typeface="Meiryo"/>
              </a:rPr>
              <a:t>±</a:t>
            </a:r>
            <a:r>
              <a:rPr dirty="0" baseline="10582" sz="1575" spc="-225" i="1">
                <a:latin typeface="Meiryo"/>
                <a:cs typeface="Meiryo"/>
              </a:rPr>
              <a:t> </a:t>
            </a:r>
            <a:r>
              <a:rPr dirty="0" baseline="10582" sz="1575" spc="52" i="1">
                <a:latin typeface="Arial"/>
                <a:cs typeface="Arial"/>
              </a:rPr>
              <a:t>Z</a:t>
            </a:r>
            <a:r>
              <a:rPr dirty="0" sz="800" spc="35" i="1">
                <a:latin typeface="Arial"/>
                <a:cs typeface="Arial"/>
              </a:rPr>
              <a:t>α/</a:t>
            </a:r>
            <a:r>
              <a:rPr dirty="0" sz="800" spc="35">
                <a:latin typeface="Arial"/>
                <a:cs typeface="Arial"/>
              </a:rPr>
              <a:t>2</a:t>
            </a:r>
            <a:r>
              <a:rPr dirty="0" baseline="10582" sz="1575" spc="52" i="1">
                <a:latin typeface="Verdana"/>
                <a:cs typeface="Verdana"/>
              </a:rPr>
              <a:t>σ</a:t>
            </a:r>
            <a:r>
              <a:rPr dirty="0" baseline="3472" sz="1200" spc="52" i="1">
                <a:latin typeface="Arial"/>
                <a:cs typeface="Arial"/>
              </a:rPr>
              <a:t>b</a:t>
            </a:r>
            <a:r>
              <a:rPr dirty="0" baseline="-9259" sz="900" spc="52" i="1">
                <a:latin typeface="Arial"/>
                <a:cs typeface="Arial"/>
              </a:rPr>
              <a:t>j</a:t>
            </a:r>
            <a:endParaRPr baseline="-9259"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050" spc="-5">
                <a:latin typeface="Arial"/>
                <a:cs typeface="Arial"/>
              </a:rPr>
              <a:t>where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050" spc="70" i="1">
                <a:latin typeface="Arial"/>
                <a:cs typeface="Arial"/>
              </a:rPr>
              <a:t>Z</a:t>
            </a:r>
            <a:r>
              <a:rPr dirty="0" baseline="-13888" sz="1200" spc="104" i="1">
                <a:latin typeface="Arial"/>
                <a:cs typeface="Arial"/>
              </a:rPr>
              <a:t>α/</a:t>
            </a:r>
            <a:r>
              <a:rPr dirty="0" baseline="-13888" sz="1200" spc="104">
                <a:latin typeface="Arial"/>
                <a:cs typeface="Arial"/>
              </a:rPr>
              <a:t>2 </a:t>
            </a:r>
            <a:r>
              <a:rPr dirty="0" sz="1050" spc="-5">
                <a:latin typeface="Arial"/>
                <a:cs typeface="Arial"/>
              </a:rPr>
              <a:t>is normal quantile such that </a:t>
            </a:r>
            <a:r>
              <a:rPr dirty="0" sz="1050" spc="40" i="1">
                <a:latin typeface="Arial"/>
                <a:cs typeface="Arial"/>
              </a:rPr>
              <a:t>P</a:t>
            </a:r>
            <a:r>
              <a:rPr dirty="0" sz="1050" spc="40">
                <a:latin typeface="Lucida Sans Unicode"/>
                <a:cs typeface="Lucida Sans Unicode"/>
              </a:rPr>
              <a:t>(</a:t>
            </a:r>
            <a:r>
              <a:rPr dirty="0" sz="1050" spc="40" i="1">
                <a:latin typeface="Arial"/>
                <a:cs typeface="Arial"/>
              </a:rPr>
              <a:t>X </a:t>
            </a:r>
            <a:r>
              <a:rPr dirty="0" sz="1050" spc="-55" i="1">
                <a:latin typeface="Verdana"/>
                <a:cs typeface="Verdana"/>
              </a:rPr>
              <a:t>&gt; </a:t>
            </a:r>
            <a:r>
              <a:rPr dirty="0" sz="1050" spc="75" i="1">
                <a:latin typeface="Arial"/>
                <a:cs typeface="Arial"/>
              </a:rPr>
              <a:t>Z</a:t>
            </a:r>
            <a:r>
              <a:rPr dirty="0" baseline="-13888" sz="1200" spc="112" i="1">
                <a:latin typeface="Arial"/>
                <a:cs typeface="Arial"/>
              </a:rPr>
              <a:t>α/</a:t>
            </a:r>
            <a:r>
              <a:rPr dirty="0" baseline="-13888" sz="1200" spc="112">
                <a:latin typeface="Arial"/>
                <a:cs typeface="Arial"/>
              </a:rPr>
              <a:t>2</a:t>
            </a:r>
            <a:r>
              <a:rPr dirty="0" sz="1050" spc="75">
                <a:latin typeface="Lucida Sans Unicode"/>
                <a:cs typeface="Lucida Sans Unicode"/>
              </a:rPr>
              <a:t>)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65">
                <a:latin typeface="Lucida Sans Unicode"/>
                <a:cs typeface="Lucida Sans Unicode"/>
              </a:rPr>
              <a:t> </a:t>
            </a:r>
            <a:r>
              <a:rPr dirty="0" sz="1050" spc="15" i="1">
                <a:latin typeface="Verdana"/>
                <a:cs typeface="Verdana"/>
              </a:rPr>
              <a:t>α/</a:t>
            </a:r>
            <a:r>
              <a:rPr dirty="0" sz="1050" spc="15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ts val="525"/>
              </a:lnSpc>
              <a:spcBef>
                <a:spcPts val="545"/>
              </a:spcBef>
            </a:pPr>
            <a:r>
              <a:rPr dirty="0" sz="1050" spc="-25" i="1">
                <a:latin typeface="Verdana"/>
                <a:cs typeface="Verdana"/>
              </a:rPr>
              <a:t>σ</a:t>
            </a:r>
            <a:r>
              <a:rPr dirty="0" baseline="-13888" sz="1200" spc="-37" i="1">
                <a:latin typeface="Arial"/>
                <a:cs typeface="Arial"/>
              </a:rPr>
              <a:t>b</a:t>
            </a:r>
            <a:r>
              <a:rPr dirty="0" baseline="-32407" sz="900" spc="-37">
                <a:latin typeface="Arial"/>
                <a:cs typeface="Arial"/>
              </a:rPr>
              <a:t>0  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25" i="1">
                <a:latin typeface="Verdana"/>
                <a:cs typeface="Verdana"/>
              </a:rPr>
              <a:t>σ</a:t>
            </a:r>
            <a:r>
              <a:rPr dirty="0" baseline="-13888" sz="1200" spc="-37" i="1">
                <a:latin typeface="Arial"/>
                <a:cs typeface="Arial"/>
              </a:rPr>
              <a:t>b</a:t>
            </a:r>
            <a:r>
              <a:rPr dirty="0" baseline="-32407" sz="900" spc="-37" i="1">
                <a:latin typeface="Arial"/>
                <a:cs typeface="Arial"/>
              </a:rPr>
              <a:t>j   </a:t>
            </a:r>
            <a:r>
              <a:rPr dirty="0" sz="1050" spc="-5">
                <a:latin typeface="Arial"/>
                <a:cs typeface="Arial"/>
              </a:rPr>
              <a:t>are square-roots of diagonals of </a:t>
            </a:r>
            <a:r>
              <a:rPr dirty="0" sz="1050" spc="-114">
                <a:latin typeface="Times New Roman"/>
                <a:cs typeface="Times New Roman"/>
              </a:rPr>
              <a:t>V</a:t>
            </a:r>
            <a:r>
              <a:rPr dirty="0" sz="1050" spc="-114">
                <a:latin typeface="Lucida Sans Unicode"/>
                <a:cs typeface="Lucida Sans Unicode"/>
              </a:rPr>
              <a:t>(</a:t>
            </a:r>
            <a:r>
              <a:rPr dirty="0" sz="1050" spc="-114" b="1">
                <a:latin typeface="Arial"/>
                <a:cs typeface="Arial"/>
              </a:rPr>
              <a:t>b</a:t>
            </a:r>
            <a:r>
              <a:rPr dirty="0" baseline="15873" sz="1575" spc="-172">
                <a:latin typeface="Lucida Sans Unicode"/>
                <a:cs typeface="Lucida Sans Unicode"/>
              </a:rPr>
              <a:t>ˆ</a:t>
            </a:r>
            <a:r>
              <a:rPr dirty="0" sz="1050" spc="-114">
                <a:latin typeface="Lucida Sans Unicode"/>
                <a:cs typeface="Lucida Sans Unicode"/>
              </a:rPr>
              <a:t>)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70" i="1">
                <a:latin typeface="Verdana"/>
                <a:cs typeface="Verdana"/>
              </a:rPr>
              <a:t>σ  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b="1">
                <a:latin typeface="Arial"/>
                <a:cs typeface="Arial"/>
              </a:rPr>
              <a:t>X</a:t>
            </a:r>
            <a:r>
              <a:rPr dirty="0" sz="1050" spc="55" b="1">
                <a:latin typeface="Arial"/>
                <a:cs typeface="Arial"/>
              </a:rPr>
              <a:t> </a:t>
            </a:r>
            <a:r>
              <a:rPr dirty="0" sz="1050" spc="25" b="1">
                <a:latin typeface="Arial"/>
                <a:cs typeface="Arial"/>
              </a:rPr>
              <a:t>X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 algn="r" marR="5080">
              <a:lnSpc>
                <a:spcPts val="340"/>
              </a:lnSpc>
              <a:tabLst>
                <a:tab pos="208279" algn="l"/>
                <a:tab pos="390525" algn="l"/>
              </a:tabLst>
            </a:pPr>
            <a:r>
              <a:rPr dirty="0" sz="800" spc="-5">
                <a:latin typeface="Arial"/>
                <a:cs typeface="Arial"/>
              </a:rPr>
              <a:t>2</a:t>
            </a:r>
            <a:r>
              <a:rPr dirty="0" sz="800" spc="-5">
                <a:latin typeface="Arial"/>
                <a:cs typeface="Arial"/>
              </a:rPr>
              <a:t>	</a:t>
            </a:r>
            <a:r>
              <a:rPr dirty="0" sz="800" spc="-75" i="1">
                <a:latin typeface="Meiryo"/>
                <a:cs typeface="Meiryo"/>
              </a:rPr>
              <a:t>t</a:t>
            </a:r>
            <a:r>
              <a:rPr dirty="0" sz="800" spc="-75" i="1">
                <a:latin typeface="Meiryo"/>
                <a:cs typeface="Meiryo"/>
              </a:rPr>
              <a:t>	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985"/>
              </a:lnSpc>
              <a:spcBef>
                <a:spcPts val="880"/>
              </a:spcBef>
            </a:pPr>
            <a:r>
              <a:rPr dirty="0" sz="1050" spc="-75">
                <a:latin typeface="Arial"/>
                <a:cs typeface="Arial"/>
              </a:rPr>
              <a:t>To </a:t>
            </a:r>
            <a:r>
              <a:rPr dirty="0" sz="1050" spc="-5">
                <a:latin typeface="Arial"/>
                <a:cs typeface="Arial"/>
              </a:rPr>
              <a:t>test </a:t>
            </a: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>
                <a:latin typeface="Arial"/>
                <a:cs typeface="Arial"/>
              </a:rPr>
              <a:t>0 </a:t>
            </a:r>
            <a:r>
              <a:rPr dirty="0" sz="1050" spc="-45">
                <a:latin typeface="Lucida Sans Unicode"/>
                <a:cs typeface="Lucida Sans Unicode"/>
              </a:rPr>
              <a:t>: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 i="1">
                <a:latin typeface="Arial"/>
                <a:cs typeface="Arial"/>
              </a:rPr>
              <a:t>j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25" i="1">
                <a:latin typeface="Arial"/>
                <a:cs typeface="Arial"/>
              </a:rPr>
              <a:t>b</a:t>
            </a:r>
            <a:r>
              <a:rPr dirty="0" baseline="27777" sz="1200" spc="-37" i="1">
                <a:latin typeface="Meiryo"/>
                <a:cs typeface="Meiryo"/>
              </a:rPr>
              <a:t>∗ </a:t>
            </a:r>
            <a:r>
              <a:rPr dirty="0" sz="1050" spc="-15">
                <a:latin typeface="Arial"/>
                <a:cs typeface="Arial"/>
              </a:rPr>
              <a:t>vs. </a:t>
            </a: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>
                <a:latin typeface="Arial"/>
                <a:cs typeface="Arial"/>
              </a:rPr>
              <a:t>1 </a:t>
            </a:r>
            <a:r>
              <a:rPr dirty="0" sz="1050" spc="-45">
                <a:latin typeface="Lucida Sans Unicode"/>
                <a:cs typeface="Lucida Sans Unicode"/>
              </a:rPr>
              <a:t>: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 i="1">
                <a:latin typeface="Arial"/>
                <a:cs typeface="Arial"/>
              </a:rPr>
              <a:t>j  </a:t>
            </a:r>
            <a:r>
              <a:rPr dirty="0" sz="1050" spc="-20" i="1">
                <a:latin typeface="Meiryo"/>
                <a:cs typeface="Meiryo"/>
              </a:rPr>
              <a:t>ƒ</a:t>
            </a:r>
            <a:r>
              <a:rPr dirty="0" sz="1050" spc="-20">
                <a:latin typeface="Lucida Sans Unicode"/>
                <a:cs typeface="Lucida Sans Unicode"/>
              </a:rPr>
              <a:t>= </a:t>
            </a:r>
            <a:r>
              <a:rPr dirty="0" sz="1050" spc="-25" i="1">
                <a:latin typeface="Arial"/>
                <a:cs typeface="Arial"/>
              </a:rPr>
              <a:t>b</a:t>
            </a:r>
            <a:r>
              <a:rPr dirty="0" baseline="27777" sz="1200" spc="-37" i="1">
                <a:latin typeface="Meiryo"/>
                <a:cs typeface="Meiryo"/>
              </a:rPr>
              <a:t>∗ </a:t>
            </a:r>
            <a:r>
              <a:rPr dirty="0" sz="1050" spc="-15">
                <a:latin typeface="Arial"/>
                <a:cs typeface="Arial"/>
              </a:rPr>
              <a:t>(for </a:t>
            </a:r>
            <a:r>
              <a:rPr dirty="0" sz="1050" spc="-10">
                <a:latin typeface="Arial"/>
                <a:cs typeface="Arial"/>
              </a:rPr>
              <a:t>some </a:t>
            </a:r>
            <a:r>
              <a:rPr dirty="0" sz="1050" spc="-5" i="1">
                <a:latin typeface="Arial"/>
                <a:cs typeface="Arial"/>
              </a:rPr>
              <a:t>j </a:t>
            </a:r>
            <a:r>
              <a:rPr dirty="0" sz="1050" spc="-155" i="1">
                <a:latin typeface="Meiryo"/>
                <a:cs typeface="Meiryo"/>
              </a:rPr>
              <a:t>∈ </a:t>
            </a:r>
            <a:r>
              <a:rPr dirty="0" sz="1050" spc="-75" i="1">
                <a:latin typeface="Meiryo"/>
                <a:cs typeface="Meiryo"/>
              </a:rPr>
              <a:t>{</a:t>
            </a:r>
            <a:r>
              <a:rPr dirty="0" sz="1050" spc="-75">
                <a:latin typeface="Arial"/>
                <a:cs typeface="Arial"/>
              </a:rPr>
              <a:t>0</a:t>
            </a:r>
            <a:r>
              <a:rPr dirty="0" sz="1050" spc="-75" i="1">
                <a:latin typeface="Verdana"/>
                <a:cs typeface="Verdana"/>
              </a:rPr>
              <a:t>, </a:t>
            </a:r>
            <a:r>
              <a:rPr dirty="0" sz="1050" spc="-50">
                <a:latin typeface="Arial"/>
                <a:cs typeface="Arial"/>
              </a:rPr>
              <a:t>1</a:t>
            </a:r>
            <a:r>
              <a:rPr dirty="0" sz="1050" spc="-50" i="1">
                <a:latin typeface="Verdana"/>
                <a:cs typeface="Verdana"/>
              </a:rPr>
              <a:t>, </a:t>
            </a:r>
            <a:r>
              <a:rPr dirty="0" sz="1050" spc="-95" i="1">
                <a:latin typeface="Verdana"/>
                <a:cs typeface="Verdana"/>
              </a:rPr>
              <a:t>. . . , </a:t>
            </a:r>
            <a:r>
              <a:rPr dirty="0" sz="1050" spc="-30" i="1">
                <a:latin typeface="Arial"/>
                <a:cs typeface="Arial"/>
              </a:rPr>
              <a:t>p</a:t>
            </a:r>
            <a:r>
              <a:rPr dirty="0" sz="1050" spc="-30" i="1">
                <a:latin typeface="Meiryo"/>
                <a:cs typeface="Meiryo"/>
              </a:rPr>
              <a:t>}</a:t>
            </a:r>
            <a:r>
              <a:rPr dirty="0" sz="1050" spc="-30">
                <a:latin typeface="Arial"/>
                <a:cs typeface="Arial"/>
              </a:rPr>
              <a:t>)  </a:t>
            </a:r>
            <a:r>
              <a:rPr dirty="0" sz="1050" spc="-5">
                <a:latin typeface="Arial"/>
                <a:cs typeface="Arial"/>
              </a:rPr>
              <a:t>use</a:t>
            </a:r>
            <a:endParaRPr sz="1050">
              <a:latin typeface="Arial"/>
              <a:cs typeface="Arial"/>
            </a:endParaRPr>
          </a:p>
          <a:p>
            <a:pPr marL="1111885">
              <a:lnSpc>
                <a:spcPts val="625"/>
              </a:lnSpc>
              <a:tabLst>
                <a:tab pos="2082164" algn="l"/>
              </a:tabLst>
            </a:pPr>
            <a:r>
              <a:rPr dirty="0" sz="800" spc="-5" i="1">
                <a:latin typeface="Arial"/>
                <a:cs typeface="Arial"/>
              </a:rPr>
              <a:t>j	j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8047" y="2574531"/>
            <a:ext cx="9525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25">
                <a:latin typeface="Lucida Sans Unicode"/>
                <a:cs typeface="Lucida Sans Unicode"/>
              </a:rPr>
              <a:t>ˆ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6949" y="2592565"/>
            <a:ext cx="7937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75" i="1">
                <a:latin typeface="Meiryo"/>
                <a:cs typeface="Meiryo"/>
              </a:rPr>
              <a:t>∗</a:t>
            </a:r>
            <a:endParaRPr sz="800">
              <a:latin typeface="Meiryo"/>
              <a:cs typeface="Meiry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0956" y="2611666"/>
            <a:ext cx="99377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 i="1">
                <a:latin typeface="Arial"/>
                <a:cs typeface="Arial"/>
              </a:rPr>
              <a:t>Z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i="1">
                <a:latin typeface="Arial"/>
                <a:cs typeface="Arial"/>
              </a:rPr>
              <a:t>b 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sz="1050" spc="114" i="1">
                <a:latin typeface="Arial"/>
                <a:cs typeface="Arial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sz="1050" spc="10" i="1">
                <a:latin typeface="Verdana"/>
                <a:cs typeface="Verdana"/>
              </a:rPr>
              <a:t>/σ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9256" y="2674175"/>
            <a:ext cx="648970" cy="151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95910" algn="l"/>
                <a:tab pos="562610" algn="l"/>
              </a:tabLst>
            </a:pPr>
            <a:r>
              <a:rPr dirty="0" sz="800" spc="-5" i="1">
                <a:latin typeface="Arial"/>
                <a:cs typeface="Arial"/>
              </a:rPr>
              <a:t>j</a:t>
            </a:r>
            <a:r>
              <a:rPr dirty="0" sz="800" spc="-5" i="1">
                <a:latin typeface="Arial"/>
                <a:cs typeface="Arial"/>
              </a:rPr>
              <a:t>	</a:t>
            </a:r>
            <a:r>
              <a:rPr dirty="0" baseline="-6944" sz="1200" spc="-7" i="1">
                <a:latin typeface="Arial"/>
                <a:cs typeface="Arial"/>
              </a:rPr>
              <a:t>j</a:t>
            </a:r>
            <a:r>
              <a:rPr dirty="0" baseline="-6944" sz="1200" spc="-7" i="1">
                <a:latin typeface="Arial"/>
                <a:cs typeface="Arial"/>
              </a:rPr>
              <a:t>	</a:t>
            </a:r>
            <a:r>
              <a:rPr dirty="0" sz="800" spc="-5" i="1">
                <a:latin typeface="Arial"/>
                <a:cs typeface="Arial"/>
              </a:rPr>
              <a:t>b</a:t>
            </a:r>
            <a:r>
              <a:rPr dirty="0" baseline="-13888" sz="900" spc="-7" i="1">
                <a:latin typeface="Arial"/>
                <a:cs typeface="Arial"/>
              </a:rPr>
              <a:t>j</a:t>
            </a:r>
            <a:endParaRPr baseline="-13888"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844" y="2922930"/>
            <a:ext cx="3334385" cy="200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which </a:t>
            </a:r>
            <a:r>
              <a:rPr dirty="0" sz="1050" spc="-15">
                <a:latin typeface="Arial"/>
                <a:cs typeface="Arial"/>
              </a:rPr>
              <a:t>follows </a:t>
            </a:r>
            <a:r>
              <a:rPr dirty="0" sz="1050" spc="-5">
                <a:latin typeface="Arial"/>
                <a:cs typeface="Arial"/>
              </a:rPr>
              <a:t>a standard normal distribution under</a:t>
            </a:r>
            <a:r>
              <a:rPr dirty="0" sz="1050" spc="80">
                <a:latin typeface="Arial"/>
                <a:cs typeface="Arial"/>
              </a:rPr>
              <a:t> </a:t>
            </a:r>
            <a:r>
              <a:rPr dirty="0" sz="1050" spc="10" i="1">
                <a:latin typeface="Arial"/>
                <a:cs typeface="Arial"/>
              </a:rPr>
              <a:t>H</a:t>
            </a:r>
            <a:r>
              <a:rPr dirty="0" baseline="-13888" sz="1200" spc="15">
                <a:latin typeface="Arial"/>
                <a:cs typeface="Arial"/>
              </a:rPr>
              <a:t>0</a:t>
            </a:r>
            <a:r>
              <a:rPr dirty="0" sz="1050" spc="1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5" action="ppaction://hlinksldjump"/>
              </a:rPr>
              <a:t>Multivariate Linear</a:t>
            </a:r>
            <a:r>
              <a:rPr dirty="0" spc="-20">
                <a:hlinkClick r:id="rId5" action="ppaction://hlinksldjump"/>
              </a:rPr>
              <a:t> </a:t>
            </a:r>
            <a:r>
              <a:rPr dirty="0" spc="-5">
                <a:hlinkClick r:id="rId5" action="ppaction://hlinksldjump"/>
              </a:rPr>
              <a:t>Regression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348494" y="3345160"/>
            <a:ext cx="1172210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</a:rPr>
              <a:t>Updated 16-Jan-2017   :   Slide</a:t>
            </a:r>
            <a:r>
              <a:rPr dirty="0" sz="600" spc="-6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</a:rPr>
              <a:t>30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056" y="29006"/>
            <a:ext cx="190309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8705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0"/>
              <a:t>Inferences </a:t>
            </a:r>
            <a:r>
              <a:rPr dirty="0" spc="15"/>
              <a:t>about </a:t>
            </a:r>
            <a:r>
              <a:rPr dirty="0" spc="-155" i="1">
                <a:latin typeface="Arial"/>
                <a:cs typeface="Arial"/>
              </a:rPr>
              <a:t>b</a:t>
            </a:r>
            <a:r>
              <a:rPr dirty="0" baseline="15873" sz="2100" spc="-232"/>
              <a:t>ˆ</a:t>
            </a:r>
            <a:r>
              <a:rPr dirty="0" baseline="-11111" sz="1500" spc="-232" i="1">
                <a:latin typeface="Arial"/>
                <a:cs typeface="Arial"/>
              </a:rPr>
              <a:t>j    </a:t>
            </a:r>
            <a:r>
              <a:rPr dirty="0" sz="1400" spc="15"/>
              <a:t>with </a:t>
            </a:r>
            <a:r>
              <a:rPr dirty="0" sz="1400" i="1">
                <a:latin typeface="Arial"/>
                <a:cs typeface="Arial"/>
              </a:rPr>
              <a:t>σ</a:t>
            </a:r>
            <a:r>
              <a:rPr dirty="0" baseline="27777" sz="1500"/>
              <a:t>2</a:t>
            </a:r>
            <a:r>
              <a:rPr dirty="0" baseline="27777" sz="1500" spc="202"/>
              <a:t> </a:t>
            </a:r>
            <a:r>
              <a:rPr dirty="0" sz="1400" spc="15"/>
              <a:t>Unknown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655002"/>
            <a:ext cx="282257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If </a:t>
            </a:r>
            <a:r>
              <a:rPr dirty="0" sz="1050" spc="-20" i="1">
                <a:latin typeface="Verdana"/>
                <a:cs typeface="Verdana"/>
              </a:rPr>
              <a:t>σ</a:t>
            </a:r>
            <a:r>
              <a:rPr dirty="0" baseline="27777" sz="1200" spc="-30">
                <a:latin typeface="Arial"/>
                <a:cs typeface="Arial"/>
              </a:rPr>
              <a:t>2  </a:t>
            </a:r>
            <a:r>
              <a:rPr dirty="0" sz="1050" spc="-5">
                <a:latin typeface="Arial"/>
                <a:cs typeface="Arial"/>
              </a:rPr>
              <a:t>is </a:t>
            </a:r>
            <a:r>
              <a:rPr dirty="0" sz="1050" spc="-10">
                <a:latin typeface="Arial"/>
                <a:cs typeface="Arial"/>
              </a:rPr>
              <a:t>unknown, form </a:t>
            </a:r>
            <a:r>
              <a:rPr dirty="0" sz="1050" spc="5">
                <a:latin typeface="Arial"/>
                <a:cs typeface="Arial"/>
              </a:rPr>
              <a:t>100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>
                <a:latin typeface="Arial"/>
                <a:cs typeface="Arial"/>
              </a:rPr>
              <a:t>1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20" i="1">
                <a:latin typeface="Verdana"/>
                <a:cs typeface="Verdana"/>
              </a:rPr>
              <a:t>α</a:t>
            </a:r>
            <a:r>
              <a:rPr dirty="0" sz="1050" spc="20">
                <a:latin typeface="Lucida Sans Unicode"/>
                <a:cs typeface="Lucida Sans Unicode"/>
              </a:rPr>
              <a:t>)</a:t>
            </a:r>
            <a:r>
              <a:rPr dirty="0" sz="1050" spc="20">
                <a:latin typeface="Arial"/>
                <a:cs typeface="Arial"/>
              </a:rPr>
              <a:t>% </a:t>
            </a:r>
            <a:r>
              <a:rPr dirty="0" sz="1050" spc="-5">
                <a:latin typeface="Arial"/>
                <a:cs typeface="Arial"/>
              </a:rPr>
              <a:t>CIs</a:t>
            </a:r>
            <a:r>
              <a:rPr dirty="0" sz="1050" spc="-14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using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7287" y="953274"/>
            <a:ext cx="9525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25">
                <a:latin typeface="Lucida Sans Unicode"/>
                <a:cs typeface="Lucida Sans Unicode"/>
              </a:rPr>
              <a:t>ˆ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8496" y="1052919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1470" y="990422"/>
            <a:ext cx="37338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b  </a:t>
            </a:r>
            <a:r>
              <a:rPr dirty="0" sz="1050" spc="-35" i="1">
                <a:latin typeface="Meiryo"/>
                <a:cs typeface="Meiryo"/>
              </a:rPr>
              <a:t>±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 spc="-5" i="1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6222" y="953274"/>
            <a:ext cx="9525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25">
                <a:latin typeface="Lucida Sans Unicode"/>
                <a:cs typeface="Lucida Sans Unicode"/>
              </a:rPr>
              <a:t>ˆ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7431" y="1052919"/>
            <a:ext cx="48260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0393" y="990422"/>
            <a:ext cx="34798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b  </a:t>
            </a:r>
            <a:r>
              <a:rPr dirty="0" sz="1050" spc="-35" i="1">
                <a:latin typeface="Meiryo"/>
                <a:cs typeface="Meiryo"/>
              </a:rPr>
              <a:t>±</a:t>
            </a:r>
            <a:r>
              <a:rPr dirty="0" sz="1050" spc="-254" i="1">
                <a:latin typeface="Meiryo"/>
                <a:cs typeface="Meiryo"/>
              </a:rPr>
              <a:t> </a:t>
            </a:r>
            <a:r>
              <a:rPr dirty="0" sz="1050" spc="-5" i="1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1414" y="955484"/>
            <a:ext cx="170243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26210" algn="l"/>
              </a:tabLst>
            </a:pPr>
            <a:r>
              <a:rPr dirty="0" sz="800" spc="65">
                <a:latin typeface="Lucida Sans Unicode"/>
                <a:cs typeface="Lucida Sans Unicode"/>
              </a:rPr>
              <a:t>(</a:t>
            </a:r>
            <a:r>
              <a:rPr dirty="0" sz="800" spc="140" i="1">
                <a:latin typeface="Arial"/>
                <a:cs typeface="Arial"/>
              </a:rPr>
              <a:t>α/</a:t>
            </a:r>
            <a:r>
              <a:rPr dirty="0" sz="800" spc="-5">
                <a:latin typeface="Arial"/>
                <a:cs typeface="Arial"/>
              </a:rPr>
              <a:t>2</a:t>
            </a:r>
            <a:r>
              <a:rPr dirty="0" sz="800" spc="65">
                <a:latin typeface="Lucida Sans Unicode"/>
                <a:cs typeface="Lucida Sans Unicode"/>
              </a:rPr>
              <a:t>)</a:t>
            </a:r>
            <a:r>
              <a:rPr dirty="0" sz="800" spc="65">
                <a:latin typeface="Lucida Sans Unicode"/>
                <a:cs typeface="Lucida Sans Unicode"/>
              </a:rPr>
              <a:t>	</a:t>
            </a:r>
            <a:r>
              <a:rPr dirty="0" sz="800" spc="65">
                <a:latin typeface="Lucida Sans Unicode"/>
                <a:cs typeface="Lucida Sans Unicode"/>
              </a:rPr>
              <a:t>(</a:t>
            </a:r>
            <a:r>
              <a:rPr dirty="0" sz="800" spc="140" i="1">
                <a:latin typeface="Arial"/>
                <a:cs typeface="Arial"/>
              </a:rPr>
              <a:t>α/</a:t>
            </a:r>
            <a:r>
              <a:rPr dirty="0" sz="800" spc="-5">
                <a:latin typeface="Arial"/>
                <a:cs typeface="Arial"/>
              </a:rPr>
              <a:t>2</a:t>
            </a:r>
            <a:r>
              <a:rPr dirty="0" sz="800" spc="65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8955" y="1036980"/>
            <a:ext cx="1938655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26210" algn="l"/>
              </a:tabLst>
            </a:pPr>
            <a:r>
              <a:rPr dirty="0" sz="800" spc="-75" i="1">
                <a:latin typeface="Arial"/>
                <a:cs typeface="Arial"/>
              </a:rPr>
              <a:t>n</a:t>
            </a:r>
            <a:r>
              <a:rPr dirty="0" sz="800" spc="-75" i="1">
                <a:latin typeface="Meiryo"/>
                <a:cs typeface="Meiryo"/>
              </a:rPr>
              <a:t>−</a:t>
            </a:r>
            <a:r>
              <a:rPr dirty="0" sz="800" spc="-75" i="1">
                <a:latin typeface="Arial"/>
                <a:cs typeface="Arial"/>
              </a:rPr>
              <a:t>p</a:t>
            </a:r>
            <a:r>
              <a:rPr dirty="0" sz="800" spc="-75" i="1">
                <a:latin typeface="Meiryo"/>
                <a:cs typeface="Meiryo"/>
              </a:rPr>
              <a:t>−</a:t>
            </a:r>
            <a:r>
              <a:rPr dirty="0" sz="800" spc="-75">
                <a:latin typeface="Arial"/>
                <a:cs typeface="Arial"/>
              </a:rPr>
              <a:t>1</a:t>
            </a:r>
            <a:r>
              <a:rPr dirty="0" baseline="18518" sz="1575" spc="-112" i="1">
                <a:latin typeface="Verdana"/>
                <a:cs typeface="Verdana"/>
              </a:rPr>
              <a:t>σ</a:t>
            </a:r>
            <a:r>
              <a:rPr dirty="0" baseline="18518" sz="1575" spc="-112">
                <a:latin typeface="Lucida Sans Unicode"/>
                <a:cs typeface="Lucida Sans Unicode"/>
              </a:rPr>
              <a:t>ˆ</a:t>
            </a:r>
            <a:r>
              <a:rPr dirty="0" baseline="10416" sz="1200" spc="-112" i="1">
                <a:latin typeface="Arial"/>
                <a:cs typeface="Arial"/>
              </a:rPr>
              <a:t>b</a:t>
            </a:r>
            <a:r>
              <a:rPr dirty="0" sz="600" spc="-75">
                <a:latin typeface="Arial"/>
                <a:cs typeface="Arial"/>
              </a:rPr>
              <a:t>0	</a:t>
            </a:r>
            <a:r>
              <a:rPr dirty="0" sz="800" spc="-75" i="1">
                <a:latin typeface="Arial"/>
                <a:cs typeface="Arial"/>
              </a:rPr>
              <a:t>n</a:t>
            </a:r>
            <a:r>
              <a:rPr dirty="0" sz="800" spc="-75" i="1">
                <a:latin typeface="Meiryo"/>
                <a:cs typeface="Meiryo"/>
              </a:rPr>
              <a:t>−</a:t>
            </a:r>
            <a:r>
              <a:rPr dirty="0" sz="800" spc="-75" i="1">
                <a:latin typeface="Arial"/>
                <a:cs typeface="Arial"/>
              </a:rPr>
              <a:t>p</a:t>
            </a:r>
            <a:r>
              <a:rPr dirty="0" sz="800" spc="-75" i="1">
                <a:latin typeface="Meiryo"/>
                <a:cs typeface="Meiryo"/>
              </a:rPr>
              <a:t>−</a:t>
            </a:r>
            <a:r>
              <a:rPr dirty="0" sz="800" spc="-75">
                <a:latin typeface="Arial"/>
                <a:cs typeface="Arial"/>
              </a:rPr>
              <a:t>1</a:t>
            </a:r>
            <a:r>
              <a:rPr dirty="0" baseline="18518" sz="1575" spc="-112" i="1">
                <a:latin typeface="Verdana"/>
                <a:cs typeface="Verdana"/>
              </a:rPr>
              <a:t>σ</a:t>
            </a:r>
            <a:r>
              <a:rPr dirty="0" baseline="18518" sz="1575" spc="-112">
                <a:latin typeface="Lucida Sans Unicode"/>
                <a:cs typeface="Lucida Sans Unicode"/>
              </a:rPr>
              <a:t>ˆ</a:t>
            </a:r>
            <a:r>
              <a:rPr dirty="0" baseline="10416" sz="1200" spc="-112" i="1">
                <a:latin typeface="Arial"/>
                <a:cs typeface="Arial"/>
              </a:rPr>
              <a:t>b</a:t>
            </a:r>
            <a:r>
              <a:rPr dirty="0" sz="600" spc="-75" i="1">
                <a:latin typeface="Arial"/>
                <a:cs typeface="Arial"/>
              </a:rPr>
              <a:t>j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844" y="1301673"/>
            <a:ext cx="40322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where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9557" y="1572056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02932" y="1438681"/>
            <a:ext cx="339725" cy="257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1746" sz="1575" spc="-7" i="1">
                <a:latin typeface="Arial"/>
                <a:cs typeface="Arial"/>
              </a:rPr>
              <a:t>t</a:t>
            </a:r>
            <a:r>
              <a:rPr dirty="0" baseline="-31746" sz="1575" spc="-292" i="1">
                <a:latin typeface="Arial"/>
                <a:cs typeface="Arial"/>
              </a:rPr>
              <a:t> </a:t>
            </a:r>
            <a:r>
              <a:rPr dirty="0" sz="800" spc="65">
                <a:latin typeface="Lucida Sans Unicode"/>
                <a:cs typeface="Lucida Sans Unicode"/>
              </a:rPr>
              <a:t>(</a:t>
            </a:r>
            <a:r>
              <a:rPr dirty="0" sz="800" spc="140" i="1">
                <a:latin typeface="Arial"/>
                <a:cs typeface="Arial"/>
              </a:rPr>
              <a:t>α/</a:t>
            </a:r>
            <a:r>
              <a:rPr dirty="0" sz="800" spc="-5">
                <a:latin typeface="Arial"/>
                <a:cs typeface="Arial"/>
              </a:rPr>
              <a:t>2</a:t>
            </a:r>
            <a:r>
              <a:rPr dirty="0" sz="800" spc="65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3985" y="1574203"/>
            <a:ext cx="36639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0" i="1">
                <a:latin typeface="Arial"/>
                <a:cs typeface="Arial"/>
              </a:rPr>
              <a:t>n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10" i="1">
                <a:latin typeface="Arial"/>
                <a:cs typeface="Arial"/>
              </a:rPr>
              <a:t>p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6922" y="1511706"/>
            <a:ext cx="1885314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74675" algn="l"/>
              </a:tabLst>
            </a:pPr>
            <a:r>
              <a:rPr dirty="0" sz="1050" spc="-5">
                <a:latin typeface="Arial"/>
                <a:cs typeface="Arial"/>
              </a:rPr>
              <a:t>is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t	</a:t>
            </a:r>
            <a:r>
              <a:rPr dirty="0" sz="1050" spc="-5">
                <a:latin typeface="Arial"/>
                <a:cs typeface="Arial"/>
              </a:rPr>
              <a:t>quantile with </a:t>
            </a:r>
            <a:r>
              <a:rPr dirty="0" sz="1050" spc="40" i="1">
                <a:latin typeface="Arial"/>
                <a:cs typeface="Arial"/>
              </a:rPr>
              <a:t>P</a:t>
            </a:r>
            <a:r>
              <a:rPr dirty="0" sz="1050" spc="40">
                <a:latin typeface="Lucida Sans Unicode"/>
                <a:cs typeface="Lucida Sans Unicode"/>
              </a:rPr>
              <a:t>(</a:t>
            </a:r>
            <a:r>
              <a:rPr dirty="0" sz="1050" spc="40" i="1">
                <a:latin typeface="Arial"/>
                <a:cs typeface="Arial"/>
              </a:rPr>
              <a:t>X </a:t>
            </a:r>
            <a:r>
              <a:rPr dirty="0" sz="1050" spc="-55" i="1">
                <a:latin typeface="Verdana"/>
                <a:cs typeface="Verdana"/>
              </a:rPr>
              <a:t>&gt;</a:t>
            </a:r>
            <a:r>
              <a:rPr dirty="0" sz="1050" spc="-10" i="1">
                <a:latin typeface="Verdana"/>
                <a:cs typeface="Verdana"/>
              </a:rPr>
              <a:t> </a:t>
            </a:r>
            <a:r>
              <a:rPr dirty="0" sz="1050" spc="-5" i="1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99067" y="1476781"/>
            <a:ext cx="28829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65">
                <a:latin typeface="Lucida Sans Unicode"/>
                <a:cs typeface="Lucida Sans Unicode"/>
              </a:rPr>
              <a:t>(</a:t>
            </a:r>
            <a:r>
              <a:rPr dirty="0" sz="800" spc="140" i="1">
                <a:latin typeface="Arial"/>
                <a:cs typeface="Arial"/>
              </a:rPr>
              <a:t>α/</a:t>
            </a:r>
            <a:r>
              <a:rPr dirty="0" sz="800" spc="-5">
                <a:latin typeface="Arial"/>
                <a:cs typeface="Arial"/>
              </a:rPr>
              <a:t>2</a:t>
            </a:r>
            <a:r>
              <a:rPr dirty="0" sz="800" spc="65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1451" y="1596364"/>
            <a:ext cx="261175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257425" algn="l"/>
              </a:tabLst>
            </a:pPr>
            <a:r>
              <a:rPr dirty="0" sz="800" spc="0" i="1">
                <a:latin typeface="Arial"/>
                <a:cs typeface="Arial"/>
              </a:rPr>
              <a:t>n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10" i="1">
                <a:latin typeface="Arial"/>
                <a:cs typeface="Arial"/>
              </a:rPr>
              <a:t>p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>
                <a:latin typeface="Arial"/>
                <a:cs typeface="Arial"/>
              </a:rPr>
              <a:t>1</a:t>
            </a:r>
            <a:r>
              <a:rPr dirty="0" sz="800">
                <a:latin typeface="Arial"/>
                <a:cs typeface="Arial"/>
              </a:rPr>
              <a:t>	</a:t>
            </a:r>
            <a:r>
              <a:rPr dirty="0" sz="800" spc="0" i="1">
                <a:latin typeface="Arial"/>
                <a:cs typeface="Arial"/>
              </a:rPr>
              <a:t>n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10" i="1">
                <a:latin typeface="Arial"/>
                <a:cs typeface="Arial"/>
              </a:rPr>
              <a:t>p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33560" y="1511706"/>
            <a:ext cx="49974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60">
                <a:latin typeface="Lucida Sans Unicode"/>
                <a:cs typeface="Lucida Sans Unicode"/>
              </a:rPr>
              <a:t>)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210">
                <a:latin typeface="Lucida Sans Unicode"/>
                <a:cs typeface="Lucida Sans Unicode"/>
              </a:rPr>
              <a:t> </a:t>
            </a:r>
            <a:r>
              <a:rPr dirty="0" sz="1050" spc="15" i="1">
                <a:latin typeface="Verdana"/>
                <a:cs typeface="Verdana"/>
              </a:rPr>
              <a:t>α/</a:t>
            </a:r>
            <a:r>
              <a:rPr dirty="0" sz="1050" spc="15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9557" y="1823262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25844" y="1762912"/>
            <a:ext cx="4097654" cy="742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9560">
              <a:lnSpc>
                <a:spcPts val="525"/>
              </a:lnSpc>
            </a:pPr>
            <a:r>
              <a:rPr dirty="0" sz="1050" spc="-190" i="1">
                <a:latin typeface="Verdana"/>
                <a:cs typeface="Verdana"/>
              </a:rPr>
              <a:t>σ</a:t>
            </a:r>
            <a:r>
              <a:rPr dirty="0" sz="1050" spc="-190">
                <a:latin typeface="Lucida Sans Unicode"/>
                <a:cs typeface="Lucida Sans Unicode"/>
              </a:rPr>
              <a:t>ˆ</a:t>
            </a:r>
            <a:r>
              <a:rPr dirty="0" baseline="-13888" sz="1200" spc="-284" i="1">
                <a:latin typeface="Arial"/>
                <a:cs typeface="Arial"/>
              </a:rPr>
              <a:t>b</a:t>
            </a:r>
            <a:r>
              <a:rPr dirty="0" baseline="-32407" sz="900" spc="-284">
                <a:latin typeface="Arial"/>
                <a:cs typeface="Arial"/>
              </a:rPr>
              <a:t>0</a:t>
            </a:r>
            <a:r>
              <a:rPr dirty="0" baseline="-32407" sz="900" spc="34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190" i="1">
                <a:latin typeface="Verdana"/>
                <a:cs typeface="Verdana"/>
              </a:rPr>
              <a:t>σ</a:t>
            </a:r>
            <a:r>
              <a:rPr dirty="0" sz="1050" spc="-190">
                <a:latin typeface="Lucida Sans Unicode"/>
                <a:cs typeface="Lucida Sans Unicode"/>
              </a:rPr>
              <a:t>ˆ</a:t>
            </a:r>
            <a:r>
              <a:rPr dirty="0" baseline="-13888" sz="1200" spc="-284" i="1">
                <a:latin typeface="Arial"/>
                <a:cs typeface="Arial"/>
              </a:rPr>
              <a:t>b</a:t>
            </a:r>
            <a:r>
              <a:rPr dirty="0" baseline="-32407" sz="900" spc="-284" i="1">
                <a:latin typeface="Arial"/>
                <a:cs typeface="Arial"/>
              </a:rPr>
              <a:t>j</a:t>
            </a:r>
            <a:r>
              <a:rPr dirty="0" baseline="-32407" sz="900" spc="419" i="1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are square-roots of diagonals of </a:t>
            </a:r>
            <a:r>
              <a:rPr dirty="0" sz="1050" spc="-445">
                <a:latin typeface="Times New Roman"/>
                <a:cs typeface="Times New Roman"/>
              </a:rPr>
              <a:t>V</a:t>
            </a:r>
            <a:r>
              <a:rPr dirty="0" baseline="13227" sz="1575" spc="-667">
                <a:latin typeface="Lucida Sans Unicode"/>
                <a:cs typeface="Lucida Sans Unicode"/>
              </a:rPr>
              <a:t>ˆ</a:t>
            </a:r>
            <a:r>
              <a:rPr dirty="0" baseline="13227" sz="1575" spc="-165">
                <a:latin typeface="Lucida Sans Unicode"/>
                <a:cs typeface="Lucida Sans Unicode"/>
              </a:rPr>
              <a:t> </a:t>
            </a:r>
            <a:r>
              <a:rPr dirty="0" sz="1050" spc="-140">
                <a:latin typeface="Lucida Sans Unicode"/>
                <a:cs typeface="Lucida Sans Unicode"/>
              </a:rPr>
              <a:t>(</a:t>
            </a:r>
            <a:r>
              <a:rPr dirty="0" sz="1050" spc="-140" b="1">
                <a:latin typeface="Arial"/>
                <a:cs typeface="Arial"/>
              </a:rPr>
              <a:t>b</a:t>
            </a:r>
            <a:r>
              <a:rPr dirty="0" baseline="15873" sz="1575" spc="-209">
                <a:latin typeface="Lucida Sans Unicode"/>
                <a:cs typeface="Lucida Sans Unicode"/>
              </a:rPr>
              <a:t>ˆ</a:t>
            </a:r>
            <a:r>
              <a:rPr dirty="0" sz="1050" spc="-140">
                <a:latin typeface="Lucida Sans Unicode"/>
                <a:cs typeface="Lucida Sans Unicode"/>
              </a:rPr>
              <a:t>)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380" i="1">
                <a:latin typeface="Verdana"/>
                <a:cs typeface="Verdana"/>
              </a:rPr>
              <a:t>σ</a:t>
            </a:r>
            <a:r>
              <a:rPr dirty="0" sz="1050" spc="-380">
                <a:latin typeface="Lucida Sans Unicode"/>
                <a:cs typeface="Lucida Sans Unicode"/>
              </a:rPr>
              <a:t>ˆ</a:t>
            </a:r>
            <a:r>
              <a:rPr dirty="0" sz="1050" spc="21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b="1">
                <a:latin typeface="Arial"/>
                <a:cs typeface="Arial"/>
              </a:rPr>
              <a:t>X</a:t>
            </a:r>
            <a:r>
              <a:rPr dirty="0" sz="1050" spc="-15" b="1">
                <a:latin typeface="Arial"/>
                <a:cs typeface="Arial"/>
              </a:rPr>
              <a:t> </a:t>
            </a:r>
            <a:r>
              <a:rPr dirty="0" sz="1050" spc="25" b="1">
                <a:latin typeface="Arial"/>
                <a:cs typeface="Arial"/>
              </a:rPr>
              <a:t>X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 algn="r" marR="5080">
              <a:lnSpc>
                <a:spcPts val="340"/>
              </a:lnSpc>
              <a:tabLst>
                <a:tab pos="208279" algn="l"/>
                <a:tab pos="390525" algn="l"/>
              </a:tabLst>
            </a:pPr>
            <a:r>
              <a:rPr dirty="0" sz="800" spc="-5">
                <a:latin typeface="Arial"/>
                <a:cs typeface="Arial"/>
              </a:rPr>
              <a:t>2</a:t>
            </a:r>
            <a:r>
              <a:rPr dirty="0" sz="800" spc="-5">
                <a:latin typeface="Arial"/>
                <a:cs typeface="Arial"/>
              </a:rPr>
              <a:t>	</a:t>
            </a:r>
            <a:r>
              <a:rPr dirty="0" sz="800" spc="-75" i="1">
                <a:latin typeface="Meiryo"/>
                <a:cs typeface="Meiryo"/>
              </a:rPr>
              <a:t>t</a:t>
            </a:r>
            <a:r>
              <a:rPr dirty="0" sz="800" spc="-75" i="1">
                <a:latin typeface="Meiryo"/>
                <a:cs typeface="Meiryo"/>
              </a:rPr>
              <a:t>	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algn="r" marR="21590">
              <a:lnSpc>
                <a:spcPts val="985"/>
              </a:lnSpc>
              <a:spcBef>
                <a:spcPts val="880"/>
              </a:spcBef>
            </a:pPr>
            <a:r>
              <a:rPr dirty="0" sz="1050" spc="-75">
                <a:latin typeface="Arial"/>
                <a:cs typeface="Arial"/>
              </a:rPr>
              <a:t>To </a:t>
            </a:r>
            <a:r>
              <a:rPr dirty="0" sz="1050" spc="-5">
                <a:latin typeface="Arial"/>
                <a:cs typeface="Arial"/>
              </a:rPr>
              <a:t>test </a:t>
            </a: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>
                <a:latin typeface="Arial"/>
                <a:cs typeface="Arial"/>
              </a:rPr>
              <a:t>0 </a:t>
            </a:r>
            <a:r>
              <a:rPr dirty="0" sz="1050" spc="-45">
                <a:latin typeface="Lucida Sans Unicode"/>
                <a:cs typeface="Lucida Sans Unicode"/>
              </a:rPr>
              <a:t>: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 i="1">
                <a:latin typeface="Arial"/>
                <a:cs typeface="Arial"/>
              </a:rPr>
              <a:t>j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25" i="1">
                <a:latin typeface="Arial"/>
                <a:cs typeface="Arial"/>
              </a:rPr>
              <a:t>b</a:t>
            </a:r>
            <a:r>
              <a:rPr dirty="0" baseline="27777" sz="1200" spc="-37" i="1">
                <a:latin typeface="Meiryo"/>
                <a:cs typeface="Meiryo"/>
              </a:rPr>
              <a:t>∗ </a:t>
            </a:r>
            <a:r>
              <a:rPr dirty="0" sz="1050" spc="-15">
                <a:latin typeface="Arial"/>
                <a:cs typeface="Arial"/>
              </a:rPr>
              <a:t>vs. </a:t>
            </a: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>
                <a:latin typeface="Arial"/>
                <a:cs typeface="Arial"/>
              </a:rPr>
              <a:t>1 </a:t>
            </a:r>
            <a:r>
              <a:rPr dirty="0" sz="1050" spc="-45">
                <a:latin typeface="Lucida Sans Unicode"/>
                <a:cs typeface="Lucida Sans Unicode"/>
              </a:rPr>
              <a:t>: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 i="1">
                <a:latin typeface="Arial"/>
                <a:cs typeface="Arial"/>
              </a:rPr>
              <a:t>j  </a:t>
            </a:r>
            <a:r>
              <a:rPr dirty="0" sz="1050" spc="-20" i="1">
                <a:latin typeface="Meiryo"/>
                <a:cs typeface="Meiryo"/>
              </a:rPr>
              <a:t>ƒ</a:t>
            </a:r>
            <a:r>
              <a:rPr dirty="0" sz="1050" spc="-20">
                <a:latin typeface="Lucida Sans Unicode"/>
                <a:cs typeface="Lucida Sans Unicode"/>
              </a:rPr>
              <a:t>= </a:t>
            </a:r>
            <a:r>
              <a:rPr dirty="0" sz="1050" spc="-25" i="1">
                <a:latin typeface="Arial"/>
                <a:cs typeface="Arial"/>
              </a:rPr>
              <a:t>b</a:t>
            </a:r>
            <a:r>
              <a:rPr dirty="0" baseline="27777" sz="1200" spc="-37" i="1">
                <a:latin typeface="Meiryo"/>
                <a:cs typeface="Meiryo"/>
              </a:rPr>
              <a:t>∗ </a:t>
            </a:r>
            <a:r>
              <a:rPr dirty="0" sz="1050" spc="-15">
                <a:latin typeface="Arial"/>
                <a:cs typeface="Arial"/>
              </a:rPr>
              <a:t>(for </a:t>
            </a:r>
            <a:r>
              <a:rPr dirty="0" sz="1050" spc="-10">
                <a:latin typeface="Arial"/>
                <a:cs typeface="Arial"/>
              </a:rPr>
              <a:t>some </a:t>
            </a:r>
            <a:r>
              <a:rPr dirty="0" sz="1050" spc="-5" i="1">
                <a:latin typeface="Arial"/>
                <a:cs typeface="Arial"/>
              </a:rPr>
              <a:t>j </a:t>
            </a:r>
            <a:r>
              <a:rPr dirty="0" sz="1050" spc="-155" i="1">
                <a:latin typeface="Meiryo"/>
                <a:cs typeface="Meiryo"/>
              </a:rPr>
              <a:t>∈ </a:t>
            </a:r>
            <a:r>
              <a:rPr dirty="0" sz="1050" spc="-75" i="1">
                <a:latin typeface="Meiryo"/>
                <a:cs typeface="Meiryo"/>
              </a:rPr>
              <a:t>{</a:t>
            </a:r>
            <a:r>
              <a:rPr dirty="0" sz="1050" spc="-75">
                <a:latin typeface="Arial"/>
                <a:cs typeface="Arial"/>
              </a:rPr>
              <a:t>0</a:t>
            </a:r>
            <a:r>
              <a:rPr dirty="0" sz="1050" spc="-75" i="1">
                <a:latin typeface="Verdana"/>
                <a:cs typeface="Verdana"/>
              </a:rPr>
              <a:t>, </a:t>
            </a:r>
            <a:r>
              <a:rPr dirty="0" sz="1050" spc="-50">
                <a:latin typeface="Arial"/>
                <a:cs typeface="Arial"/>
              </a:rPr>
              <a:t>1</a:t>
            </a:r>
            <a:r>
              <a:rPr dirty="0" sz="1050" spc="-50" i="1">
                <a:latin typeface="Verdana"/>
                <a:cs typeface="Verdana"/>
              </a:rPr>
              <a:t>, </a:t>
            </a:r>
            <a:r>
              <a:rPr dirty="0" sz="1050" spc="-95" i="1">
                <a:latin typeface="Verdana"/>
                <a:cs typeface="Verdana"/>
              </a:rPr>
              <a:t>. . . , </a:t>
            </a:r>
            <a:r>
              <a:rPr dirty="0" sz="1050" spc="-30" i="1">
                <a:latin typeface="Arial"/>
                <a:cs typeface="Arial"/>
              </a:rPr>
              <a:t>p</a:t>
            </a:r>
            <a:r>
              <a:rPr dirty="0" sz="1050" spc="-30" i="1">
                <a:latin typeface="Meiryo"/>
                <a:cs typeface="Meiryo"/>
              </a:rPr>
              <a:t>}</a:t>
            </a:r>
            <a:r>
              <a:rPr dirty="0" sz="1050" spc="-30">
                <a:latin typeface="Arial"/>
                <a:cs typeface="Arial"/>
              </a:rPr>
              <a:t>)  </a:t>
            </a:r>
            <a:r>
              <a:rPr dirty="0" sz="1050" spc="-5">
                <a:latin typeface="Arial"/>
                <a:cs typeface="Arial"/>
              </a:rPr>
              <a:t>use</a:t>
            </a:r>
            <a:endParaRPr sz="1050">
              <a:latin typeface="Arial"/>
              <a:cs typeface="Arial"/>
            </a:endParaRPr>
          </a:p>
          <a:p>
            <a:pPr marL="1111885">
              <a:lnSpc>
                <a:spcPts val="625"/>
              </a:lnSpc>
              <a:tabLst>
                <a:tab pos="2082164" algn="l"/>
              </a:tabLst>
            </a:pPr>
            <a:r>
              <a:rPr dirty="0" sz="800" spc="-5" i="1">
                <a:latin typeface="Arial"/>
                <a:cs typeface="Arial"/>
              </a:rPr>
              <a:t>j	j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08669" y="2589961"/>
            <a:ext cx="9525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25">
                <a:latin typeface="Lucida Sans Unicode"/>
                <a:cs typeface="Lucida Sans Unicode"/>
              </a:rPr>
              <a:t>ˆ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79878" y="2689593"/>
            <a:ext cx="48260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67571" y="2607995"/>
            <a:ext cx="7937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75" i="1">
                <a:latin typeface="Meiryo"/>
                <a:cs typeface="Meiryo"/>
              </a:rPr>
              <a:t>∗</a:t>
            </a:r>
            <a:endParaRPr sz="800">
              <a:latin typeface="Meiryo"/>
              <a:cs typeface="Meiry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60334" y="2627096"/>
            <a:ext cx="99314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 i="1">
                <a:latin typeface="Arial"/>
                <a:cs typeface="Arial"/>
              </a:rPr>
              <a:t>T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i="1">
                <a:latin typeface="Arial"/>
                <a:cs typeface="Arial"/>
              </a:rPr>
              <a:t>b 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sz="1050" spc="130" i="1">
                <a:latin typeface="Arial"/>
                <a:cs typeface="Arial"/>
              </a:rPr>
              <a:t> </a:t>
            </a:r>
            <a:r>
              <a:rPr dirty="0" sz="1050" spc="-165">
                <a:latin typeface="Lucida Sans Unicode"/>
                <a:cs typeface="Lucida Sans Unicode"/>
              </a:rPr>
              <a:t>)</a:t>
            </a:r>
            <a:r>
              <a:rPr dirty="0" sz="1050" spc="-165" i="1">
                <a:latin typeface="Verdana"/>
                <a:cs typeface="Verdana"/>
              </a:rPr>
              <a:t>/σ</a:t>
            </a:r>
            <a:r>
              <a:rPr dirty="0" sz="1050" spc="-165">
                <a:latin typeface="Lucida Sans Unicode"/>
                <a:cs typeface="Lucida Sans Unicode"/>
              </a:rPr>
              <a:t>ˆ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29992" y="2689593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63698" y="2708821"/>
            <a:ext cx="365125" cy="132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4645" algn="l"/>
              </a:tabLst>
            </a:pPr>
            <a:r>
              <a:rPr dirty="0" baseline="3472" sz="1200" spc="-7" i="1">
                <a:latin typeface="Arial"/>
                <a:cs typeface="Arial"/>
              </a:rPr>
              <a:t>j</a:t>
            </a:r>
            <a:r>
              <a:rPr dirty="0" baseline="3472" sz="1200" spc="-7" i="1">
                <a:latin typeface="Arial"/>
                <a:cs typeface="Arial"/>
              </a:rPr>
              <a:t>	</a:t>
            </a:r>
            <a:r>
              <a:rPr dirty="0" sz="600" spc="-5" i="1">
                <a:latin typeface="Arial"/>
                <a:cs typeface="Arial"/>
              </a:rPr>
              <a:t>j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5844" y="2938348"/>
            <a:ext cx="271526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which </a:t>
            </a:r>
            <a:r>
              <a:rPr dirty="0" sz="1050" spc="-15">
                <a:latin typeface="Arial"/>
                <a:cs typeface="Arial"/>
              </a:rPr>
              <a:t>follows </a:t>
            </a:r>
            <a:r>
              <a:rPr dirty="0" sz="1050" spc="-5">
                <a:latin typeface="Arial"/>
                <a:cs typeface="Arial"/>
              </a:rPr>
              <a:t>a </a:t>
            </a:r>
            <a:r>
              <a:rPr dirty="0" sz="1050" spc="5" i="1">
                <a:latin typeface="Arial"/>
                <a:cs typeface="Arial"/>
              </a:rPr>
              <a:t>t</a:t>
            </a:r>
            <a:r>
              <a:rPr dirty="0" baseline="-13888" sz="1200" spc="7" i="1">
                <a:latin typeface="Arial"/>
                <a:cs typeface="Arial"/>
              </a:rPr>
              <a:t>n</a:t>
            </a:r>
            <a:r>
              <a:rPr dirty="0" baseline="-13888" sz="1200" spc="7" i="1">
                <a:latin typeface="Meiryo"/>
                <a:cs typeface="Meiryo"/>
              </a:rPr>
              <a:t>−</a:t>
            </a:r>
            <a:r>
              <a:rPr dirty="0" baseline="-13888" sz="1200" spc="7" i="1">
                <a:latin typeface="Arial"/>
                <a:cs typeface="Arial"/>
              </a:rPr>
              <a:t>p</a:t>
            </a:r>
            <a:r>
              <a:rPr dirty="0" baseline="-13888" sz="1200" spc="7" i="1">
                <a:latin typeface="Meiryo"/>
                <a:cs typeface="Meiryo"/>
              </a:rPr>
              <a:t>−</a:t>
            </a:r>
            <a:r>
              <a:rPr dirty="0" baseline="-13888" sz="1200" spc="7">
                <a:latin typeface="Arial"/>
                <a:cs typeface="Arial"/>
              </a:rPr>
              <a:t>1  </a:t>
            </a:r>
            <a:r>
              <a:rPr dirty="0" sz="1050" spc="-5">
                <a:latin typeface="Arial"/>
                <a:cs typeface="Arial"/>
              </a:rPr>
              <a:t>distribution under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 spc="10" i="1">
                <a:latin typeface="Arial"/>
                <a:cs typeface="Arial"/>
              </a:rPr>
              <a:t>H</a:t>
            </a:r>
            <a:r>
              <a:rPr dirty="0" baseline="-13888" sz="1200" spc="15">
                <a:latin typeface="Arial"/>
                <a:cs typeface="Arial"/>
              </a:rPr>
              <a:t>0</a:t>
            </a:r>
            <a:r>
              <a:rPr dirty="0" sz="1050" spc="1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5" action="ppaction://hlinksldjump"/>
              </a:rPr>
              <a:t>Multivariate Linear</a:t>
            </a:r>
            <a:r>
              <a:rPr dirty="0" spc="-20">
                <a:hlinkClick r:id="rId5" action="ppaction://hlinksldjump"/>
              </a:rPr>
              <a:t> </a:t>
            </a:r>
            <a:r>
              <a:rPr dirty="0" spc="-5">
                <a:hlinkClick r:id="rId5" action="ppaction://hlinksldjump"/>
              </a:rPr>
              <a:t>Regression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31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56" y="29006"/>
            <a:ext cx="92329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 Linear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8464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2065655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0">
                <a:solidFill>
                  <a:srgbClr val="790019"/>
                </a:solidFill>
                <a:latin typeface="Arial"/>
                <a:cs typeface="Arial"/>
              </a:rPr>
              <a:t>Coefficient Inference in</a:t>
            </a:r>
            <a:r>
              <a:rPr dirty="0" sz="1400" spc="-3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790019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581888"/>
            <a:ext cx="2303145" cy="9918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&gt;</a:t>
            </a:r>
            <a:r>
              <a:rPr dirty="0" sz="600" spc="-6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summary(mod)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Call: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lm(formula = mpg ~ cyl + am + carb, data =</a:t>
            </a:r>
            <a:r>
              <a:rPr dirty="0" sz="600" spc="3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mtcars)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Residuals: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ts val="695"/>
              </a:lnSpc>
              <a:tabLst>
                <a:tab pos="604520" algn="l"/>
                <a:tab pos="1333500" algn="l"/>
                <a:tab pos="1652270" algn="l"/>
              </a:tabLst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Min	1Q </a:t>
            </a:r>
            <a:r>
              <a:rPr dirty="0" sz="600" spc="1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Median	3Q	Max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-5.9074 -1.1723  0.2538  1.4851 </a:t>
            </a:r>
            <a:r>
              <a:rPr dirty="0" sz="600" spc="2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5.4728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Coefficients:</a:t>
            </a:r>
            <a:endParaRPr sz="600">
              <a:latin typeface="Courier New"/>
              <a:cs typeface="Courier New"/>
            </a:endParaRPr>
          </a:p>
          <a:p>
            <a:pPr marL="5588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Estimate Std. Error t value</a:t>
            </a:r>
            <a:r>
              <a:rPr dirty="0" sz="600" spc="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Pr(&gt;|t|)</a:t>
            </a:r>
            <a:endParaRPr sz="6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6319" y="1573570"/>
          <a:ext cx="2413000" cy="518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816"/>
                <a:gridCol w="478267"/>
                <a:gridCol w="432718"/>
                <a:gridCol w="933205"/>
              </a:tblGrid>
              <a:tr h="88884">
                <a:tc>
                  <a:txBody>
                    <a:bodyPr/>
                    <a:lstStyle/>
                    <a:p>
                      <a:pPr marL="22225">
                        <a:lnSpc>
                          <a:spcPts val="585"/>
                        </a:lnSpc>
                      </a:pPr>
                      <a:r>
                        <a:rPr dirty="0" sz="6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(Intercept)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045">
                        <a:lnSpc>
                          <a:spcPts val="585"/>
                        </a:lnSpc>
                      </a:pPr>
                      <a:r>
                        <a:rPr dirty="0" sz="6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25.3203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ts val="585"/>
                        </a:lnSpc>
                      </a:pPr>
                      <a:r>
                        <a:rPr dirty="0" sz="6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1.2238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585"/>
                        </a:lnSpc>
                      </a:pPr>
                      <a:r>
                        <a:rPr dirty="0" sz="6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20.690  &lt; 2e-16</a:t>
                      </a:r>
                      <a:r>
                        <a:rPr dirty="0" sz="600" spc="-5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-9259" sz="900" spc="-7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***</a:t>
                      </a:r>
                      <a:endParaRPr baseline="-9259"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88569">
                <a:tc>
                  <a:txBody>
                    <a:bodyPr/>
                    <a:lstStyle/>
                    <a:p>
                      <a:pPr marL="22225">
                        <a:lnSpc>
                          <a:spcPts val="580"/>
                        </a:lnSpc>
                      </a:pPr>
                      <a:r>
                        <a:rPr dirty="0" sz="6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cyl6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045">
                        <a:lnSpc>
                          <a:spcPts val="580"/>
                        </a:lnSpc>
                      </a:pPr>
                      <a:r>
                        <a:rPr dirty="0" sz="6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-3.5494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ts val="580"/>
                        </a:lnSpc>
                      </a:pPr>
                      <a:r>
                        <a:rPr dirty="0" sz="6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1.7296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580"/>
                        </a:lnSpc>
                      </a:pPr>
                      <a:r>
                        <a:rPr dirty="0" sz="6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-2.052 0.049959</a:t>
                      </a:r>
                      <a:r>
                        <a:rPr dirty="0" sz="600" spc="-5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-9259" sz="900" spc="-7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baseline="-9259"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88569">
                <a:tc>
                  <a:txBody>
                    <a:bodyPr/>
                    <a:lstStyle/>
                    <a:p>
                      <a:pPr marL="22225">
                        <a:lnSpc>
                          <a:spcPts val="580"/>
                        </a:lnSpc>
                      </a:pPr>
                      <a:r>
                        <a:rPr dirty="0" sz="6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cyl8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045">
                        <a:lnSpc>
                          <a:spcPts val="580"/>
                        </a:lnSpc>
                      </a:pPr>
                      <a:r>
                        <a:rPr dirty="0" sz="6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-6.9046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ts val="580"/>
                        </a:lnSpc>
                      </a:pPr>
                      <a:r>
                        <a:rPr dirty="0" sz="6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1.8078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580"/>
                        </a:lnSpc>
                      </a:pPr>
                      <a:r>
                        <a:rPr dirty="0" sz="6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-3.819 0.000712</a:t>
                      </a:r>
                      <a:r>
                        <a:rPr dirty="0" sz="600" spc="-4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-9259" sz="900" spc="-7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***</a:t>
                      </a:r>
                      <a:endParaRPr baseline="-9259"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88569">
                <a:tc>
                  <a:txBody>
                    <a:bodyPr/>
                    <a:lstStyle/>
                    <a:p>
                      <a:pPr marL="22225">
                        <a:lnSpc>
                          <a:spcPts val="580"/>
                        </a:lnSpc>
                      </a:pPr>
                      <a:r>
                        <a:rPr dirty="0" sz="6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am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045">
                        <a:lnSpc>
                          <a:spcPts val="580"/>
                        </a:lnSpc>
                      </a:pPr>
                      <a:r>
                        <a:rPr dirty="0" sz="6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4.2268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ts val="580"/>
                        </a:lnSpc>
                      </a:pPr>
                      <a:r>
                        <a:rPr dirty="0" sz="6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1.3499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580"/>
                        </a:lnSpc>
                      </a:pPr>
                      <a:r>
                        <a:rPr dirty="0" sz="6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3.131 0.004156</a:t>
                      </a:r>
                      <a:r>
                        <a:rPr dirty="0" sz="600" spc="-5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-9259" sz="900" spc="-7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endParaRPr baseline="-9259"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88569">
                <a:tc>
                  <a:txBody>
                    <a:bodyPr/>
                    <a:lstStyle/>
                    <a:p>
                      <a:pPr marL="22225">
                        <a:lnSpc>
                          <a:spcPts val="580"/>
                        </a:lnSpc>
                      </a:pPr>
                      <a:r>
                        <a:rPr dirty="0" sz="6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carb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045">
                        <a:lnSpc>
                          <a:spcPts val="580"/>
                        </a:lnSpc>
                      </a:pPr>
                      <a:r>
                        <a:rPr dirty="0" sz="6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-1.1199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ts val="580"/>
                        </a:lnSpc>
                      </a:pPr>
                      <a:r>
                        <a:rPr dirty="0" sz="6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0.4354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580"/>
                        </a:lnSpc>
                      </a:pPr>
                      <a:r>
                        <a:rPr dirty="0" sz="6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-2.572 0.015923</a:t>
                      </a:r>
                      <a:r>
                        <a:rPr dirty="0" sz="600" spc="-5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-9259" sz="900" spc="-7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baseline="-9259"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75600">
                <a:tc>
                  <a:txBody>
                    <a:bodyPr/>
                    <a:lstStyle/>
                    <a:p>
                      <a:pPr marL="22225">
                        <a:lnSpc>
                          <a:spcPts val="580"/>
                        </a:lnSpc>
                      </a:pPr>
                      <a:r>
                        <a:rPr dirty="0" sz="6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---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25844" y="2087524"/>
            <a:ext cx="2849880" cy="814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Signif. codes:  0 ‘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***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’ 0.001 ‘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**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’ 0.01 ‘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’ 0.05 ‘.’ 0.1 ‘ ’</a:t>
            </a:r>
            <a:r>
              <a:rPr dirty="0" sz="600" spc="7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Times New Roman"/>
              <a:cs typeface="Times New Roman"/>
            </a:endParaRPr>
          </a:p>
          <a:p>
            <a:pPr marL="12700" marR="278130">
              <a:lnSpc>
                <a:spcPts val="700"/>
              </a:lnSpc>
              <a:spcBef>
                <a:spcPts val="5"/>
              </a:spcBef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Residual standard error: 2.805 on 27 degrees of freedom  Multiple R-squared:  0.8113, Adjusted R-squared: </a:t>
            </a:r>
            <a:r>
              <a:rPr dirty="0" sz="600" spc="8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0.7834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F-statistic: 29.03 on 4 and 27 DF,  p-value:</a:t>
            </a:r>
            <a:r>
              <a:rPr dirty="0" sz="600" spc="6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1.991e-09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&gt;</a:t>
            </a:r>
            <a:r>
              <a:rPr dirty="0" sz="600" spc="-6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confint(mod)</a:t>
            </a:r>
            <a:endParaRPr sz="600">
              <a:latin typeface="Courier New"/>
              <a:cs typeface="Courier New"/>
            </a:endParaRPr>
          </a:p>
          <a:p>
            <a:pPr algn="ctr" marR="401955">
              <a:lnSpc>
                <a:spcPts val="695"/>
              </a:lnSpc>
              <a:tabLst>
                <a:tab pos="591820" algn="l"/>
              </a:tabLst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2.5</a:t>
            </a:r>
            <a:r>
              <a:rPr dirty="0" sz="60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%	97.5</a:t>
            </a:r>
            <a:r>
              <a:rPr dirty="0" sz="600" spc="-9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%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(Intercept)  22.809293</a:t>
            </a:r>
            <a:r>
              <a:rPr dirty="0" sz="600" spc="1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27.8313132711</a:t>
            </a:r>
            <a:endParaRPr sz="6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6319" y="2902067"/>
          <a:ext cx="1684655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619"/>
                <a:gridCol w="1297605"/>
              </a:tblGrid>
              <a:tr h="82242">
                <a:tc>
                  <a:txBody>
                    <a:bodyPr/>
                    <a:lstStyle/>
                    <a:p>
                      <a:pPr marL="22225">
                        <a:lnSpc>
                          <a:spcPts val="585"/>
                        </a:lnSpc>
                      </a:pPr>
                      <a:r>
                        <a:rPr dirty="0" sz="6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cyl6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585"/>
                        </a:lnSpc>
                      </a:pPr>
                      <a:r>
                        <a:rPr dirty="0" sz="6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-7.098164</a:t>
                      </a:r>
                      <a:r>
                        <a:rPr dirty="0" sz="600" spc="-3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6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-0.0006745487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88569">
                <a:tc>
                  <a:txBody>
                    <a:bodyPr/>
                    <a:lstStyle/>
                    <a:p>
                      <a:pPr marL="22225">
                        <a:lnSpc>
                          <a:spcPts val="630"/>
                        </a:lnSpc>
                      </a:pPr>
                      <a:r>
                        <a:rPr dirty="0" sz="6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cyl8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630"/>
                        </a:lnSpc>
                      </a:pPr>
                      <a:r>
                        <a:rPr dirty="0" sz="6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-10.613981</a:t>
                      </a:r>
                      <a:r>
                        <a:rPr dirty="0" sz="600" spc="-2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6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-3.1952927942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88569">
                <a:tc>
                  <a:txBody>
                    <a:bodyPr/>
                    <a:lstStyle/>
                    <a:p>
                      <a:pPr marL="22225">
                        <a:lnSpc>
                          <a:spcPts val="630"/>
                        </a:lnSpc>
                      </a:pPr>
                      <a:r>
                        <a:rPr dirty="0" sz="6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am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630"/>
                        </a:lnSpc>
                      </a:pPr>
                      <a:r>
                        <a:rPr dirty="0" sz="6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1.456957</a:t>
                      </a:r>
                      <a:r>
                        <a:rPr dirty="0" sz="600" spc="32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6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6.9965913486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42383">
                <a:tc>
                  <a:txBody>
                    <a:bodyPr/>
                    <a:lstStyle/>
                    <a:p>
                      <a:pPr marL="22225">
                        <a:lnSpc>
                          <a:spcPts val="630"/>
                        </a:lnSpc>
                      </a:pPr>
                      <a:r>
                        <a:rPr dirty="0" sz="6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carb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630"/>
                        </a:lnSpc>
                      </a:pPr>
                      <a:r>
                        <a:rPr dirty="0" sz="6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-2.013131</a:t>
                      </a:r>
                      <a:r>
                        <a:rPr dirty="0" sz="600" spc="-3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6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-0.2265781401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31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56" y="29006"/>
            <a:ext cx="92329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 Linear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8464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2235835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0">
                <a:solidFill>
                  <a:srgbClr val="790019"/>
                </a:solidFill>
                <a:latin typeface="Arial"/>
                <a:cs typeface="Arial"/>
              </a:rPr>
              <a:t>Inferences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about </a:t>
            </a:r>
            <a:r>
              <a:rPr dirty="0" sz="1400" spc="10">
                <a:solidFill>
                  <a:srgbClr val="790019"/>
                </a:solidFill>
                <a:latin typeface="Arial"/>
                <a:cs typeface="Arial"/>
              </a:rPr>
              <a:t>Multiple</a:t>
            </a:r>
            <a:r>
              <a:rPr dirty="0" sz="1400" spc="-3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-155" i="1">
                <a:solidFill>
                  <a:srgbClr val="790019"/>
                </a:solidFill>
                <a:latin typeface="Arial"/>
                <a:cs typeface="Arial"/>
              </a:rPr>
              <a:t>b</a:t>
            </a:r>
            <a:r>
              <a:rPr dirty="0" baseline="15873" sz="2100" spc="-232">
                <a:solidFill>
                  <a:srgbClr val="790019"/>
                </a:solidFill>
                <a:latin typeface="Arial"/>
                <a:cs typeface="Arial"/>
              </a:rPr>
              <a:t>ˆ</a:t>
            </a:r>
            <a:r>
              <a:rPr dirty="0" baseline="-11111" sz="1500" spc="-232" i="1">
                <a:solidFill>
                  <a:srgbClr val="790019"/>
                </a:solidFill>
                <a:latin typeface="Arial"/>
                <a:cs typeface="Arial"/>
              </a:rPr>
              <a:t>j</a:t>
            </a:r>
            <a:endParaRPr baseline="-11111"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658114"/>
            <a:ext cx="4138929" cy="741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>
                <a:latin typeface="Arial"/>
                <a:cs typeface="Arial"/>
              </a:rPr>
              <a:t>Assume </a:t>
            </a:r>
            <a:r>
              <a:rPr dirty="0" sz="1050" spc="-5">
                <a:latin typeface="Arial"/>
                <a:cs typeface="Arial"/>
              </a:rPr>
              <a:t>that </a:t>
            </a:r>
            <a:r>
              <a:rPr dirty="0" sz="1050" spc="-5" i="1">
                <a:latin typeface="Arial"/>
                <a:cs typeface="Arial"/>
              </a:rPr>
              <a:t>q </a:t>
            </a:r>
            <a:r>
              <a:rPr dirty="0" sz="1050" spc="-55" i="1">
                <a:latin typeface="Verdana"/>
                <a:cs typeface="Verdana"/>
              </a:rPr>
              <a:t>&lt; </a:t>
            </a:r>
            <a:r>
              <a:rPr dirty="0" sz="1050" spc="-5" i="1">
                <a:latin typeface="Arial"/>
                <a:cs typeface="Arial"/>
              </a:rPr>
              <a:t>p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10">
                <a:latin typeface="Arial"/>
                <a:cs typeface="Arial"/>
              </a:rPr>
              <a:t>want </a:t>
            </a:r>
            <a:r>
              <a:rPr dirty="0" sz="1050" spc="-5">
                <a:latin typeface="Arial"/>
                <a:cs typeface="Arial"/>
              </a:rPr>
              <a:t>to test if a reduced model is</a:t>
            </a:r>
            <a:r>
              <a:rPr dirty="0" sz="1050" spc="24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sufficient:</a:t>
            </a:r>
            <a:endParaRPr sz="1050">
              <a:latin typeface="Arial"/>
              <a:cs typeface="Arial"/>
            </a:endParaRPr>
          </a:p>
          <a:p>
            <a:pPr marL="1162050" marR="942975">
              <a:lnSpc>
                <a:spcPct val="125299"/>
              </a:lnSpc>
              <a:spcBef>
                <a:spcPts val="720"/>
              </a:spcBef>
            </a:pP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>
                <a:latin typeface="Arial"/>
                <a:cs typeface="Arial"/>
              </a:rPr>
              <a:t>0 </a:t>
            </a:r>
            <a:r>
              <a:rPr dirty="0" sz="1050" spc="-45">
                <a:latin typeface="Lucida Sans Unicode"/>
                <a:cs typeface="Lucida Sans Unicode"/>
              </a:rPr>
              <a:t>: </a:t>
            </a:r>
            <a:r>
              <a:rPr dirty="0" sz="1050" spc="10" i="1">
                <a:latin typeface="Arial"/>
                <a:cs typeface="Arial"/>
              </a:rPr>
              <a:t>b</a:t>
            </a:r>
            <a:r>
              <a:rPr dirty="0" baseline="-13888" sz="1200" spc="15" i="1">
                <a:latin typeface="Arial"/>
                <a:cs typeface="Arial"/>
              </a:rPr>
              <a:t>q</a:t>
            </a:r>
            <a:r>
              <a:rPr dirty="0" baseline="-13888" sz="1200" spc="15">
                <a:latin typeface="Lucida Sans Unicode"/>
                <a:cs typeface="Lucida Sans Unicode"/>
              </a:rPr>
              <a:t>+</a:t>
            </a:r>
            <a:r>
              <a:rPr dirty="0" baseline="-13888" sz="1200" spc="15">
                <a:latin typeface="Arial"/>
                <a:cs typeface="Arial"/>
              </a:rPr>
              <a:t>1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10" i="1">
                <a:latin typeface="Arial"/>
                <a:cs typeface="Arial"/>
              </a:rPr>
              <a:t>b</a:t>
            </a:r>
            <a:r>
              <a:rPr dirty="0" baseline="-13888" sz="1200" spc="15" i="1">
                <a:latin typeface="Arial"/>
                <a:cs typeface="Arial"/>
              </a:rPr>
              <a:t>q</a:t>
            </a:r>
            <a:r>
              <a:rPr dirty="0" baseline="-13888" sz="1200" spc="15">
                <a:latin typeface="Lucida Sans Unicode"/>
                <a:cs typeface="Lucida Sans Unicode"/>
              </a:rPr>
              <a:t>+</a:t>
            </a:r>
            <a:r>
              <a:rPr dirty="0" baseline="-13888" sz="1200" spc="15">
                <a:latin typeface="Arial"/>
                <a:cs typeface="Arial"/>
              </a:rPr>
              <a:t>2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80" i="1">
                <a:latin typeface="Meiryo"/>
                <a:cs typeface="Meiryo"/>
              </a:rPr>
              <a:t>· · ·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0416" sz="1200" spc="-7" i="1">
                <a:latin typeface="Arial"/>
                <a:cs typeface="Arial"/>
              </a:rPr>
              <a:t>p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25" i="1">
                <a:latin typeface="Arial"/>
                <a:cs typeface="Arial"/>
              </a:rPr>
              <a:t>b</a:t>
            </a:r>
            <a:r>
              <a:rPr dirty="0" baseline="31250" sz="1200" spc="-37" i="1">
                <a:latin typeface="Meiryo"/>
                <a:cs typeface="Meiryo"/>
              </a:rPr>
              <a:t>∗  </a:t>
            </a: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>
                <a:latin typeface="Arial"/>
                <a:cs typeface="Arial"/>
              </a:rPr>
              <a:t>1  </a:t>
            </a:r>
            <a:r>
              <a:rPr dirty="0" sz="1050" spc="-45">
                <a:latin typeface="Lucida Sans Unicode"/>
                <a:cs typeface="Lucida Sans Unicode"/>
              </a:rPr>
              <a:t>: </a:t>
            </a:r>
            <a:r>
              <a:rPr dirty="0" sz="1050" spc="-5">
                <a:latin typeface="Arial"/>
                <a:cs typeface="Arial"/>
              </a:rPr>
              <a:t>at least one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 i="1">
                <a:latin typeface="Arial"/>
                <a:cs typeface="Arial"/>
              </a:rPr>
              <a:t>k  </a:t>
            </a:r>
            <a:r>
              <a:rPr dirty="0" sz="1050" spc="-20" i="1">
                <a:latin typeface="Meiryo"/>
                <a:cs typeface="Meiryo"/>
              </a:rPr>
              <a:t>ƒ</a:t>
            </a:r>
            <a:r>
              <a:rPr dirty="0" sz="1050" spc="-20">
                <a:latin typeface="Lucida Sans Unicode"/>
                <a:cs typeface="Lucida Sans Unicode"/>
              </a:rPr>
              <a:t>=</a:t>
            </a:r>
            <a:r>
              <a:rPr dirty="0" sz="1050" spc="-135">
                <a:latin typeface="Lucida Sans Unicode"/>
                <a:cs typeface="Lucida Sans Unicode"/>
              </a:rPr>
              <a:t> </a:t>
            </a:r>
            <a:r>
              <a:rPr dirty="0" sz="1050" spc="-25" i="1">
                <a:latin typeface="Arial"/>
                <a:cs typeface="Arial"/>
              </a:rPr>
              <a:t>b</a:t>
            </a:r>
            <a:r>
              <a:rPr dirty="0" baseline="31250" sz="1200" spc="-37" i="1">
                <a:latin typeface="Meiryo"/>
                <a:cs typeface="Meiryo"/>
              </a:rPr>
              <a:t>∗</a:t>
            </a:r>
            <a:endParaRPr baseline="31250" sz="1200">
              <a:latin typeface="Meiryo"/>
              <a:cs typeface="Meiry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930438"/>
            <a:ext cx="373189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>
                <a:latin typeface="Arial"/>
                <a:cs typeface="Arial"/>
              </a:rPr>
              <a:t>Compare </a:t>
            </a: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-10">
                <a:latin typeface="Arial"/>
                <a:cs typeface="Arial"/>
              </a:rPr>
              <a:t>SSE </a:t>
            </a:r>
            <a:r>
              <a:rPr dirty="0" sz="1050" spc="-15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full and reduced </a:t>
            </a:r>
            <a:r>
              <a:rPr dirty="0" sz="1050" spc="-10">
                <a:latin typeface="Arial"/>
                <a:cs typeface="Arial"/>
              </a:rPr>
              <a:t>(constrained)</a:t>
            </a:r>
            <a:r>
              <a:rPr dirty="0" sz="1050" spc="16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models: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2102510"/>
            <a:ext cx="91122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(a) Full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Model: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0597" y="2187181"/>
            <a:ext cx="19685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5" i="1">
                <a:latin typeface="Arial"/>
                <a:cs typeface="Arial"/>
              </a:rPr>
              <a:t>j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3939" y="2102510"/>
            <a:ext cx="1485265" cy="200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59485" algn="l"/>
              </a:tabLst>
            </a:pP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>
                <a:latin typeface="Arial"/>
                <a:cs typeface="Arial"/>
              </a:rPr>
              <a:t>0</a:t>
            </a:r>
            <a:r>
              <a:rPr dirty="0" baseline="-13888" sz="1200" spc="89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90">
                <a:latin typeface="Lucida Sans Unicode"/>
                <a:cs typeface="Lucida Sans Unicode"/>
              </a:rPr>
              <a:t> </a:t>
            </a:r>
            <a:r>
              <a:rPr dirty="0" baseline="42328" sz="1575" spc="600">
                <a:latin typeface="Arial"/>
                <a:cs typeface="Arial"/>
              </a:rPr>
              <a:t>.</a:t>
            </a:r>
            <a:r>
              <a:rPr dirty="0" baseline="38194" sz="1200" spc="600" i="1">
                <a:latin typeface="Arial"/>
                <a:cs typeface="Arial"/>
              </a:rPr>
              <a:t>p	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 i="1">
                <a:latin typeface="Arial"/>
                <a:cs typeface="Arial"/>
              </a:rPr>
              <a:t>j </a:t>
            </a:r>
            <a:r>
              <a:rPr dirty="0" sz="1050" spc="-5" i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ij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130">
                <a:latin typeface="Lucida Sans Unicode"/>
                <a:cs typeface="Lucida Sans Unicode"/>
              </a:rPr>
              <a:t> </a:t>
            </a:r>
            <a:r>
              <a:rPr dirty="0" sz="1050" spc="-5" i="1">
                <a:latin typeface="Arial"/>
                <a:cs typeface="Arial"/>
              </a:rPr>
              <a:t>e</a:t>
            </a:r>
            <a:r>
              <a:rPr dirty="0" baseline="-13888" sz="1200" spc="-7" i="1">
                <a:latin typeface="Arial"/>
                <a:cs typeface="Arial"/>
              </a:rPr>
              <a:t>i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5230" y="2390787"/>
            <a:ext cx="19685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5" i="1">
                <a:latin typeface="Arial"/>
                <a:cs typeface="Arial"/>
              </a:rPr>
              <a:t>j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844" y="2306116"/>
            <a:ext cx="3054985" cy="200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262505" algn="l"/>
              </a:tabLst>
            </a:pPr>
            <a:r>
              <a:rPr dirty="0" sz="1050" spc="-5">
                <a:latin typeface="Arial"/>
                <a:cs typeface="Arial"/>
              </a:rPr>
              <a:t>(b) </a:t>
            </a:r>
            <a:r>
              <a:rPr dirty="0" sz="1050" spc="-10">
                <a:latin typeface="Arial"/>
                <a:cs typeface="Arial"/>
              </a:rPr>
              <a:t>Reduced </a:t>
            </a:r>
            <a:r>
              <a:rPr dirty="0" sz="1050" spc="-5">
                <a:latin typeface="Arial"/>
                <a:cs typeface="Arial"/>
              </a:rPr>
              <a:t>Model:  </a:t>
            </a: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>
                <a:latin typeface="Arial"/>
                <a:cs typeface="Arial"/>
              </a:rPr>
              <a:t>0 </a:t>
            </a:r>
            <a:r>
              <a:rPr dirty="0" baseline="-13888" sz="1200" spc="15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90">
                <a:latin typeface="Lucida Sans Unicode"/>
                <a:cs typeface="Lucida Sans Unicode"/>
              </a:rPr>
              <a:t> </a:t>
            </a:r>
            <a:r>
              <a:rPr dirty="0" baseline="42328" sz="1575" spc="600">
                <a:latin typeface="Arial"/>
                <a:cs typeface="Arial"/>
              </a:rPr>
              <a:t>.</a:t>
            </a:r>
            <a:r>
              <a:rPr dirty="0" baseline="38194" sz="1200" spc="600" i="1">
                <a:latin typeface="Arial"/>
                <a:cs typeface="Arial"/>
              </a:rPr>
              <a:t>q	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 i="1">
                <a:latin typeface="Arial"/>
                <a:cs typeface="Arial"/>
              </a:rPr>
              <a:t>j </a:t>
            </a:r>
            <a:r>
              <a:rPr dirty="0" sz="1050" spc="-5" i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ij </a:t>
            </a:r>
            <a:r>
              <a:rPr dirty="0" sz="1050" spc="-30">
                <a:latin typeface="Lucida Sans Unicode"/>
                <a:cs typeface="Lucida Sans Unicode"/>
              </a:rPr>
              <a:t>+ </a:t>
            </a:r>
            <a:r>
              <a:rPr dirty="0" sz="1050" spc="-25" i="1">
                <a:latin typeface="Arial"/>
                <a:cs typeface="Arial"/>
              </a:rPr>
              <a:t>b</a:t>
            </a:r>
            <a:r>
              <a:rPr dirty="0" baseline="27777" sz="1200" spc="-37" i="1">
                <a:latin typeface="Meiryo"/>
                <a:cs typeface="Meiryo"/>
              </a:rPr>
              <a:t>∗</a:t>
            </a:r>
            <a:r>
              <a:rPr dirty="0" baseline="27777" sz="1200" spc="-202" i="1">
                <a:latin typeface="Meiryo"/>
                <a:cs typeface="Meiryo"/>
              </a:rPr>
              <a:t> </a:t>
            </a:r>
            <a:r>
              <a:rPr dirty="0" baseline="42328" sz="1575" spc="600">
                <a:latin typeface="Arial"/>
                <a:cs typeface="Arial"/>
              </a:rPr>
              <a:t>.</a:t>
            </a:r>
            <a:r>
              <a:rPr dirty="0" baseline="38194" sz="1200" spc="600" i="1">
                <a:latin typeface="Arial"/>
                <a:cs typeface="Arial"/>
              </a:rPr>
              <a:t>p</a:t>
            </a:r>
            <a:endParaRPr baseline="38194"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9041" y="2390800"/>
            <a:ext cx="37147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k</a:t>
            </a:r>
            <a:r>
              <a:rPr dirty="0" sz="800" spc="-145" i="1">
                <a:latin typeface="Arial"/>
                <a:cs typeface="Arial"/>
              </a:rPr>
              <a:t> 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25" i="1">
                <a:latin typeface="Arial"/>
                <a:cs typeface="Arial"/>
              </a:rPr>
              <a:t>q</a:t>
            </a:r>
            <a:r>
              <a:rPr dirty="0" sz="800" spc="20">
                <a:latin typeface="Lucida Sans Unicode"/>
                <a:cs typeface="Lucida Sans Unicode"/>
              </a:rPr>
              <a:t>+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4008" y="2306142"/>
            <a:ext cx="453390" cy="20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ik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25">
                <a:latin typeface="Lucida Sans Unicode"/>
                <a:cs typeface="Lucida Sans Unicode"/>
              </a:rPr>
              <a:t> </a:t>
            </a:r>
            <a:r>
              <a:rPr dirty="0" sz="1050" spc="-5" i="1">
                <a:latin typeface="Arial"/>
                <a:cs typeface="Arial"/>
              </a:rPr>
              <a:t>e</a:t>
            </a:r>
            <a:r>
              <a:rPr dirty="0" baseline="-13888" sz="1200" spc="-7" i="1">
                <a:latin typeface="Arial"/>
                <a:cs typeface="Arial"/>
              </a:rPr>
              <a:t>i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844" y="2933712"/>
            <a:ext cx="3253740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Note: set </a:t>
            </a:r>
            <a:r>
              <a:rPr dirty="0" sz="1050" spc="-25" i="1">
                <a:latin typeface="Arial"/>
                <a:cs typeface="Arial"/>
              </a:rPr>
              <a:t>b</a:t>
            </a:r>
            <a:r>
              <a:rPr dirty="0" baseline="27777" sz="1200" spc="-37" i="1">
                <a:latin typeface="Meiryo"/>
                <a:cs typeface="Meiryo"/>
              </a:rPr>
              <a:t>∗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5">
                <a:latin typeface="Arial"/>
                <a:cs typeface="Arial"/>
              </a:rPr>
              <a:t>0 to </a:t>
            </a:r>
            <a:r>
              <a:rPr dirty="0" sz="1050" spc="-15">
                <a:latin typeface="Arial"/>
                <a:cs typeface="Arial"/>
              </a:rPr>
              <a:t>remove </a:t>
            </a:r>
            <a:r>
              <a:rPr dirty="0" sz="1050" i="1">
                <a:latin typeface="Arial"/>
                <a:cs typeface="Arial"/>
              </a:rPr>
              <a:t>X</a:t>
            </a:r>
            <a:r>
              <a:rPr dirty="0" baseline="-13888" sz="1200" i="1">
                <a:latin typeface="Arial"/>
                <a:cs typeface="Arial"/>
              </a:rPr>
              <a:t>q</a:t>
            </a:r>
            <a:r>
              <a:rPr dirty="0" baseline="-13888" sz="1200">
                <a:latin typeface="Lucida Sans Unicode"/>
                <a:cs typeface="Lucida Sans Unicode"/>
              </a:rPr>
              <a:t>+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050" i="1">
                <a:latin typeface="Verdana"/>
                <a:cs typeface="Verdana"/>
              </a:rPr>
              <a:t>, </a:t>
            </a:r>
            <a:r>
              <a:rPr dirty="0" sz="1050" spc="-95" i="1">
                <a:latin typeface="Verdana"/>
                <a:cs typeface="Verdana"/>
              </a:rPr>
              <a:t>. . . ,</a:t>
            </a:r>
            <a:r>
              <a:rPr dirty="0" sz="1050" spc="-295" i="1">
                <a:latin typeface="Verdana"/>
                <a:cs typeface="Verdana"/>
              </a:rPr>
              <a:t> </a:t>
            </a:r>
            <a:r>
              <a:rPr dirty="0" sz="1050" spc="-5" i="1">
                <a:latin typeface="Arial"/>
                <a:cs typeface="Arial"/>
              </a:rPr>
              <a:t>X</a:t>
            </a:r>
            <a:r>
              <a:rPr dirty="0" baseline="-10416" sz="1200" spc="-7" i="1">
                <a:latin typeface="Arial"/>
                <a:cs typeface="Arial"/>
              </a:rPr>
              <a:t>p </a:t>
            </a:r>
            <a:r>
              <a:rPr dirty="0" sz="1050" spc="-5">
                <a:latin typeface="Arial"/>
                <a:cs typeface="Arial"/>
              </a:rPr>
              <a:t>from model.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31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056" y="29006"/>
            <a:ext cx="190309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8705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0"/>
              <a:t>Inferences </a:t>
            </a:r>
            <a:r>
              <a:rPr dirty="0" spc="15"/>
              <a:t>about </a:t>
            </a:r>
            <a:r>
              <a:rPr dirty="0" spc="10"/>
              <a:t>Multiple </a:t>
            </a:r>
            <a:r>
              <a:rPr dirty="0" spc="-155" i="1">
                <a:latin typeface="Arial"/>
                <a:cs typeface="Arial"/>
              </a:rPr>
              <a:t>b</a:t>
            </a:r>
            <a:r>
              <a:rPr dirty="0" baseline="15873" sz="2100" spc="-232"/>
              <a:t>ˆ</a:t>
            </a:r>
            <a:r>
              <a:rPr dirty="0" baseline="-11111" sz="1500" spc="-232" i="1">
                <a:latin typeface="Arial"/>
                <a:cs typeface="Arial"/>
              </a:rPr>
              <a:t>j   </a:t>
            </a:r>
            <a:r>
              <a:rPr dirty="0" baseline="-11111" sz="1500" spc="-172" i="1">
                <a:latin typeface="Arial"/>
                <a:cs typeface="Arial"/>
              </a:rPr>
              <a:t> </a:t>
            </a:r>
            <a:r>
              <a:rPr dirty="0" sz="1400" spc="10"/>
              <a:t>(continued)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694766"/>
            <a:ext cx="84074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40">
                <a:latin typeface="Arial"/>
                <a:cs typeface="Arial"/>
              </a:rPr>
              <a:t>Test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Statistic: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5146" y="1045057"/>
            <a:ext cx="33401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25" i="1">
                <a:latin typeface="Arial"/>
                <a:cs typeface="Arial"/>
              </a:rPr>
              <a:t>F</a:t>
            </a:r>
            <a:r>
              <a:rPr dirty="0" baseline="31250" sz="1200" spc="37" i="1">
                <a:latin typeface="Meiryo"/>
                <a:cs typeface="Meiryo"/>
              </a:rPr>
              <a:t>∗</a:t>
            </a:r>
            <a:r>
              <a:rPr dirty="0" baseline="31250" sz="1200" spc="-15" i="1">
                <a:latin typeface="Meiryo"/>
                <a:cs typeface="Meiryo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8805" y="1140091"/>
            <a:ext cx="57277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df</a:t>
            </a:r>
            <a:r>
              <a:rPr dirty="0" baseline="-13888" sz="1200" spc="-7" i="1">
                <a:latin typeface="Arial"/>
                <a:cs typeface="Arial"/>
              </a:rPr>
              <a:t>R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90" i="1">
                <a:latin typeface="Meiryo"/>
                <a:cs typeface="Meiryo"/>
              </a:rPr>
              <a:t> </a:t>
            </a:r>
            <a:r>
              <a:rPr dirty="0" sz="1050" spc="-5" i="1">
                <a:latin typeface="Arial"/>
                <a:cs typeface="Arial"/>
              </a:rPr>
              <a:t>df</a:t>
            </a:r>
            <a:r>
              <a:rPr dirty="0" baseline="-13888" sz="1200" spc="-7" i="1">
                <a:latin typeface="Arial"/>
                <a:cs typeface="Arial"/>
              </a:rPr>
              <a:t>F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2273" y="1045057"/>
            <a:ext cx="13335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5" i="1">
                <a:latin typeface="Meiryo"/>
                <a:cs typeface="Meiryo"/>
              </a:rPr>
              <a:t>÷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7122" y="951331"/>
            <a:ext cx="145351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01090" algn="l"/>
              </a:tabLst>
            </a:pPr>
            <a:r>
              <a:rPr dirty="0" sz="1050" spc="-5" i="1" u="sng">
                <a:latin typeface="Arial"/>
                <a:cs typeface="Arial"/>
              </a:rPr>
              <a:t>SSE</a:t>
            </a:r>
            <a:r>
              <a:rPr dirty="0" baseline="-13888" sz="1200" spc="-7" i="1" u="sng">
                <a:latin typeface="Arial"/>
                <a:cs typeface="Arial"/>
              </a:rPr>
              <a:t>R</a:t>
            </a:r>
            <a:r>
              <a:rPr dirty="0" baseline="-13888" sz="1200" spc="165" i="1" u="sng">
                <a:latin typeface="Arial"/>
                <a:cs typeface="Arial"/>
              </a:rPr>
              <a:t> </a:t>
            </a:r>
            <a:r>
              <a:rPr dirty="0" sz="1050" spc="-35" i="1" u="sng">
                <a:latin typeface="Meiryo"/>
                <a:cs typeface="Meiryo"/>
              </a:rPr>
              <a:t>−</a:t>
            </a:r>
            <a:r>
              <a:rPr dirty="0" sz="1050" spc="-114" i="1" u="sng">
                <a:latin typeface="Meiryo"/>
                <a:cs typeface="Meiryo"/>
              </a:rPr>
              <a:t> </a:t>
            </a:r>
            <a:r>
              <a:rPr dirty="0" sz="1050" spc="-5" i="1" u="sng">
                <a:latin typeface="Arial"/>
                <a:cs typeface="Arial"/>
              </a:rPr>
              <a:t>SSE</a:t>
            </a:r>
            <a:r>
              <a:rPr dirty="0" baseline="-13888" sz="1200" spc="-7" i="1" u="sng">
                <a:latin typeface="Arial"/>
                <a:cs typeface="Arial"/>
              </a:rPr>
              <a:t>F</a:t>
            </a:r>
            <a:r>
              <a:rPr dirty="0" baseline="-13888" sz="1200" spc="-7" i="1">
                <a:latin typeface="Arial"/>
                <a:cs typeface="Arial"/>
              </a:rPr>
              <a:t>	</a:t>
            </a:r>
            <a:r>
              <a:rPr dirty="0" sz="1050" spc="-10" i="1" u="sng">
                <a:latin typeface="Arial"/>
                <a:cs typeface="Arial"/>
              </a:rPr>
              <a:t>SSE</a:t>
            </a:r>
            <a:r>
              <a:rPr dirty="0" baseline="-13888" sz="1200" spc="-15" i="1" u="sng">
                <a:latin typeface="Arial"/>
                <a:cs typeface="Arial"/>
              </a:rPr>
              <a:t>F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6842" y="1140091"/>
            <a:ext cx="203200" cy="20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df</a:t>
            </a:r>
            <a:r>
              <a:rPr dirty="0" baseline="-13888" sz="1200" spc="-7" i="1">
                <a:latin typeface="Arial"/>
                <a:cs typeface="Arial"/>
              </a:rPr>
              <a:t>F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5705" y="1410728"/>
            <a:ext cx="13335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0">
                <a:latin typeface="Lucida Sans Unicode"/>
                <a:cs typeface="Lucida Sans Unicode"/>
              </a:rPr>
              <a:t>=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7122" y="1317002"/>
            <a:ext cx="156527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7820" algn="l"/>
                <a:tab pos="1551940" algn="l"/>
              </a:tabLst>
            </a:pPr>
            <a:r>
              <a:rPr dirty="0" sz="1050" spc="-5" u="sng">
                <a:latin typeface="Times New Roman"/>
                <a:cs typeface="Times New Roman"/>
              </a:rPr>
              <a:t> </a:t>
            </a:r>
            <a:r>
              <a:rPr dirty="0" sz="1050" spc="-5" u="sng">
                <a:latin typeface="Times New Roman"/>
                <a:cs typeface="Times New Roman"/>
              </a:rPr>
              <a:t>	</a:t>
            </a:r>
            <a:r>
              <a:rPr dirty="0" sz="1050" spc="-10" i="1" u="sng">
                <a:latin typeface="Arial"/>
                <a:cs typeface="Arial"/>
              </a:rPr>
              <a:t>SSE</a:t>
            </a:r>
            <a:r>
              <a:rPr dirty="0" baseline="-13888" sz="1200" spc="-15" i="1" u="sng">
                <a:latin typeface="Arial"/>
                <a:cs typeface="Arial"/>
              </a:rPr>
              <a:t>R </a:t>
            </a:r>
            <a:r>
              <a:rPr dirty="0" sz="1050" spc="-35" i="1" u="sng">
                <a:latin typeface="Meiryo"/>
                <a:cs typeface="Meiryo"/>
              </a:rPr>
              <a:t>−</a:t>
            </a:r>
            <a:r>
              <a:rPr dirty="0" sz="1050" spc="-65" i="1" u="sng">
                <a:latin typeface="Meiryo"/>
                <a:cs typeface="Meiryo"/>
              </a:rPr>
              <a:t> </a:t>
            </a:r>
            <a:r>
              <a:rPr dirty="0" sz="1050" spc="-10" i="1" u="sng">
                <a:latin typeface="Arial"/>
                <a:cs typeface="Arial"/>
              </a:rPr>
              <a:t>SSE</a:t>
            </a:r>
            <a:r>
              <a:rPr dirty="0" baseline="-13888" sz="1200" spc="-15" i="1" u="sng">
                <a:latin typeface="Arial"/>
                <a:cs typeface="Arial"/>
              </a:rPr>
              <a:t>F	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92628" y="1410728"/>
            <a:ext cx="13335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5" i="1">
                <a:latin typeface="Meiryo"/>
                <a:cs typeface="Meiryo"/>
              </a:rPr>
              <a:t>÷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6348" y="1317002"/>
            <a:ext cx="601345" cy="20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88010" algn="l"/>
              </a:tabLst>
            </a:pPr>
            <a:r>
              <a:rPr dirty="0" sz="1050" spc="-5" u="sng">
                <a:latin typeface="Times New Roman"/>
                <a:cs typeface="Times New Roman"/>
              </a:rPr>
              <a:t> </a:t>
            </a:r>
            <a:r>
              <a:rPr dirty="0" sz="1050" spc="-5" u="sng">
                <a:latin typeface="Times New Roman"/>
                <a:cs typeface="Times New Roman"/>
              </a:rPr>
              <a:t> </a:t>
            </a:r>
            <a:r>
              <a:rPr dirty="0" sz="1050" spc="60" u="sng">
                <a:latin typeface="Times New Roman"/>
                <a:cs typeface="Times New Roman"/>
              </a:rPr>
              <a:t> </a:t>
            </a:r>
            <a:r>
              <a:rPr dirty="0" sz="1050" spc="-10" i="1" u="sng">
                <a:latin typeface="Arial"/>
                <a:cs typeface="Arial"/>
              </a:rPr>
              <a:t>SSE</a:t>
            </a:r>
            <a:r>
              <a:rPr dirty="0" baseline="-13888" sz="1200" spc="-15" i="1" u="sng">
                <a:latin typeface="Arial"/>
                <a:cs typeface="Arial"/>
              </a:rPr>
              <a:t>F	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7122" y="1505762"/>
            <a:ext cx="234061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51330" algn="l"/>
              </a:tabLst>
            </a:pP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i="1">
                <a:latin typeface="Arial"/>
                <a:cs typeface="Arial"/>
              </a:rPr>
              <a:t>n</a:t>
            </a:r>
            <a:r>
              <a:rPr dirty="0" sz="1050" spc="-35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14" i="1">
                <a:latin typeface="Meiryo"/>
                <a:cs typeface="Meiryo"/>
              </a:rPr>
              <a:t> </a:t>
            </a:r>
            <a:r>
              <a:rPr dirty="0" sz="1050" spc="-5" i="1">
                <a:latin typeface="Arial"/>
                <a:cs typeface="Arial"/>
              </a:rPr>
              <a:t>q</a:t>
            </a:r>
            <a:r>
              <a:rPr dirty="0" sz="105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14" i="1">
                <a:latin typeface="Meiryo"/>
                <a:cs typeface="Meiryo"/>
              </a:rPr>
              <a:t> </a:t>
            </a:r>
            <a:r>
              <a:rPr dirty="0" sz="1050" spc="25">
                <a:latin typeface="Arial"/>
                <a:cs typeface="Arial"/>
              </a:rPr>
              <a:t>1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r>
              <a:rPr dirty="0" sz="1050" spc="-90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14" i="1">
                <a:latin typeface="Meiryo"/>
                <a:cs typeface="Meiryo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i="1">
                <a:latin typeface="Arial"/>
                <a:cs typeface="Arial"/>
              </a:rPr>
              <a:t>n</a:t>
            </a:r>
            <a:r>
              <a:rPr dirty="0" sz="1050" spc="-35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14" i="1">
                <a:latin typeface="Meiryo"/>
                <a:cs typeface="Meiryo"/>
              </a:rPr>
              <a:t> </a:t>
            </a:r>
            <a:r>
              <a:rPr dirty="0" sz="1050" spc="-5" i="1">
                <a:latin typeface="Arial"/>
                <a:cs typeface="Arial"/>
              </a:rPr>
              <a:t>p</a:t>
            </a:r>
            <a:r>
              <a:rPr dirty="0" sz="1050" spc="-2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14" i="1">
                <a:latin typeface="Meiryo"/>
                <a:cs typeface="Meiryo"/>
              </a:rPr>
              <a:t> </a:t>
            </a:r>
            <a:r>
              <a:rPr dirty="0" sz="1050" spc="25">
                <a:latin typeface="Arial"/>
                <a:cs typeface="Arial"/>
              </a:rPr>
              <a:t>1</a:t>
            </a:r>
            <a:r>
              <a:rPr dirty="0" sz="1050" spc="25">
                <a:latin typeface="Lucida Sans Unicode"/>
                <a:cs typeface="Lucida Sans Unicode"/>
              </a:rPr>
              <a:t>)	</a:t>
            </a:r>
            <a:r>
              <a:rPr dirty="0" sz="1050" spc="-5" i="1">
                <a:latin typeface="Arial"/>
                <a:cs typeface="Arial"/>
              </a:rPr>
              <a:t>n</a:t>
            </a:r>
            <a:r>
              <a:rPr dirty="0" sz="1050" spc="-65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40" i="1">
                <a:latin typeface="Meiryo"/>
                <a:cs typeface="Meiryo"/>
              </a:rPr>
              <a:t> </a:t>
            </a:r>
            <a:r>
              <a:rPr dirty="0" sz="1050" spc="-5" i="1">
                <a:latin typeface="Arial"/>
                <a:cs typeface="Arial"/>
              </a:rPr>
              <a:t>p</a:t>
            </a:r>
            <a:r>
              <a:rPr dirty="0" sz="1050" spc="-5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40" i="1">
                <a:latin typeface="Meiryo"/>
                <a:cs typeface="Meiryo"/>
              </a:rPr>
              <a:t> </a:t>
            </a:r>
            <a:r>
              <a:rPr dirty="0" sz="1050" spc="-5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9557" y="2285898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9557" y="2495931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9557" y="2705963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9557" y="2915996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25844" y="1739658"/>
            <a:ext cx="3361690" cy="1316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2510">
              <a:lnSpc>
                <a:spcPct val="100000"/>
              </a:lnSpc>
            </a:pPr>
            <a:r>
              <a:rPr dirty="0" baseline="10582" sz="1575" spc="-52" i="1">
                <a:latin typeface="Meiryo"/>
                <a:cs typeface="Meiryo"/>
              </a:rPr>
              <a:t>∼</a:t>
            </a:r>
            <a:r>
              <a:rPr dirty="0" baseline="10582" sz="1575" spc="-195" i="1">
                <a:latin typeface="Meiryo"/>
                <a:cs typeface="Meiryo"/>
              </a:rPr>
              <a:t> </a:t>
            </a:r>
            <a:r>
              <a:rPr dirty="0" baseline="10582" sz="1575" spc="30" i="1">
                <a:latin typeface="Arial"/>
                <a:cs typeface="Arial"/>
              </a:rPr>
              <a:t>F</a:t>
            </a:r>
            <a:r>
              <a:rPr dirty="0" sz="800" spc="20">
                <a:latin typeface="Lucida Sans Unicode"/>
                <a:cs typeface="Lucida Sans Unicode"/>
              </a:rPr>
              <a:t>(</a:t>
            </a:r>
            <a:r>
              <a:rPr dirty="0" sz="800" spc="20" i="1">
                <a:latin typeface="Arial"/>
                <a:cs typeface="Arial"/>
              </a:rPr>
              <a:t>p</a:t>
            </a:r>
            <a:r>
              <a:rPr dirty="0" sz="800" spc="20" i="1">
                <a:latin typeface="Meiryo"/>
                <a:cs typeface="Meiryo"/>
              </a:rPr>
              <a:t>−</a:t>
            </a:r>
            <a:r>
              <a:rPr dirty="0" sz="800" spc="20" i="1">
                <a:latin typeface="Arial"/>
                <a:cs typeface="Arial"/>
              </a:rPr>
              <a:t>q,n</a:t>
            </a:r>
            <a:r>
              <a:rPr dirty="0" sz="800" spc="20" i="1">
                <a:latin typeface="Meiryo"/>
                <a:cs typeface="Meiryo"/>
              </a:rPr>
              <a:t>−</a:t>
            </a:r>
            <a:r>
              <a:rPr dirty="0" sz="800" spc="20" i="1">
                <a:latin typeface="Arial"/>
                <a:cs typeface="Arial"/>
              </a:rPr>
              <a:t>p</a:t>
            </a:r>
            <a:r>
              <a:rPr dirty="0" sz="800" spc="20" i="1">
                <a:latin typeface="Meiryo"/>
                <a:cs typeface="Meiryo"/>
              </a:rPr>
              <a:t>−</a:t>
            </a:r>
            <a:r>
              <a:rPr dirty="0" sz="800" spc="20">
                <a:latin typeface="Arial"/>
                <a:cs typeface="Arial"/>
              </a:rPr>
              <a:t>1</a:t>
            </a:r>
            <a:r>
              <a:rPr dirty="0" sz="800" spc="20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050" spc="-5">
                <a:latin typeface="Arial"/>
                <a:cs typeface="Arial"/>
              </a:rPr>
              <a:t>where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050" spc="-5" i="1">
                <a:latin typeface="Arial"/>
                <a:cs typeface="Arial"/>
              </a:rPr>
              <a:t>SSE</a:t>
            </a:r>
            <a:r>
              <a:rPr dirty="0" baseline="-13888" sz="1200" spc="-7" i="1">
                <a:latin typeface="Arial"/>
                <a:cs typeface="Arial"/>
              </a:rPr>
              <a:t>R  </a:t>
            </a:r>
            <a:r>
              <a:rPr dirty="0" sz="1050" spc="-5">
                <a:latin typeface="Arial"/>
                <a:cs typeface="Arial"/>
              </a:rPr>
              <a:t>is sum-of-squares error </a:t>
            </a:r>
            <a:r>
              <a:rPr dirty="0" sz="1050" spc="-15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reduced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model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050" spc="-5" i="1">
                <a:latin typeface="Arial"/>
                <a:cs typeface="Arial"/>
              </a:rPr>
              <a:t>SSE</a:t>
            </a:r>
            <a:r>
              <a:rPr dirty="0" baseline="-13888" sz="1200" spc="-7" i="1">
                <a:latin typeface="Arial"/>
                <a:cs typeface="Arial"/>
              </a:rPr>
              <a:t>F  </a:t>
            </a:r>
            <a:r>
              <a:rPr dirty="0" sz="1050" spc="-5">
                <a:latin typeface="Arial"/>
                <a:cs typeface="Arial"/>
              </a:rPr>
              <a:t>is sum-of-squares error </a:t>
            </a:r>
            <a:r>
              <a:rPr dirty="0" sz="1050" spc="-15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full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model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050" spc="-5" i="1">
                <a:latin typeface="Arial"/>
                <a:cs typeface="Arial"/>
              </a:rPr>
              <a:t>df</a:t>
            </a:r>
            <a:r>
              <a:rPr dirty="0" baseline="-13888" sz="1200" spc="-7" i="1">
                <a:latin typeface="Arial"/>
                <a:cs typeface="Arial"/>
              </a:rPr>
              <a:t>R  </a:t>
            </a:r>
            <a:r>
              <a:rPr dirty="0" sz="1050" spc="-5">
                <a:latin typeface="Arial"/>
                <a:cs typeface="Arial"/>
              </a:rPr>
              <a:t>is error </a:t>
            </a:r>
            <a:r>
              <a:rPr dirty="0" sz="1050" spc="-10">
                <a:latin typeface="Arial"/>
                <a:cs typeface="Arial"/>
              </a:rPr>
              <a:t>degrees </a:t>
            </a:r>
            <a:r>
              <a:rPr dirty="0" sz="1050" spc="-5">
                <a:latin typeface="Arial"/>
                <a:cs typeface="Arial"/>
              </a:rPr>
              <a:t>of freedom </a:t>
            </a:r>
            <a:r>
              <a:rPr dirty="0" sz="1050" spc="-15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reduced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model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050" spc="-5" i="1">
                <a:latin typeface="Arial"/>
                <a:cs typeface="Arial"/>
              </a:rPr>
              <a:t>df</a:t>
            </a:r>
            <a:r>
              <a:rPr dirty="0" baseline="-13888" sz="1200" spc="-7" i="1">
                <a:latin typeface="Arial"/>
                <a:cs typeface="Arial"/>
              </a:rPr>
              <a:t>F  </a:t>
            </a:r>
            <a:r>
              <a:rPr dirty="0" sz="1050" spc="-5">
                <a:latin typeface="Arial"/>
                <a:cs typeface="Arial"/>
              </a:rPr>
              <a:t>is error </a:t>
            </a:r>
            <a:r>
              <a:rPr dirty="0" sz="1050" spc="-10">
                <a:latin typeface="Arial"/>
                <a:cs typeface="Arial"/>
              </a:rPr>
              <a:t>degrees </a:t>
            </a:r>
            <a:r>
              <a:rPr dirty="0" sz="1050" spc="-5">
                <a:latin typeface="Arial"/>
                <a:cs typeface="Arial"/>
              </a:rPr>
              <a:t>of freedom </a:t>
            </a:r>
            <a:r>
              <a:rPr dirty="0" sz="1050" spc="-15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full</a:t>
            </a:r>
            <a:r>
              <a:rPr dirty="0" sz="1050" spc="8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model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7" action="ppaction://hlinksldjump"/>
              </a:rPr>
              <a:t>Multivariate Linear</a:t>
            </a:r>
            <a:r>
              <a:rPr dirty="0" spc="-20">
                <a:hlinkClick r:id="rId7" action="ppaction://hlinksldjump"/>
              </a:rPr>
              <a:t> </a:t>
            </a:r>
            <a:r>
              <a:rPr dirty="0" spc="-5">
                <a:hlinkClick r:id="rId7" action="ppaction://hlinksldjump"/>
              </a:rPr>
              <a:t>Regression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31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056" y="29006"/>
            <a:ext cx="190309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8705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0"/>
              <a:t>Inferences </a:t>
            </a:r>
            <a:r>
              <a:rPr dirty="0" spc="15"/>
              <a:t>about Linear Combinations </a:t>
            </a:r>
            <a:r>
              <a:rPr dirty="0" spc="10"/>
              <a:t>of</a:t>
            </a:r>
            <a:r>
              <a:rPr dirty="0" spc="-50"/>
              <a:t> </a:t>
            </a:r>
            <a:r>
              <a:rPr dirty="0" spc="-155" i="1">
                <a:latin typeface="Arial"/>
                <a:cs typeface="Arial"/>
              </a:rPr>
              <a:t>b</a:t>
            </a:r>
            <a:r>
              <a:rPr dirty="0" baseline="15873" sz="2100" spc="-232"/>
              <a:t>ˆ</a:t>
            </a:r>
            <a:r>
              <a:rPr dirty="0" baseline="-11111" sz="1500" spc="-232" i="1">
                <a:latin typeface="Arial"/>
                <a:cs typeface="Arial"/>
              </a:rPr>
              <a:t>j</a:t>
            </a:r>
            <a:endParaRPr baseline="-11111"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773772"/>
            <a:ext cx="3006725" cy="1318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>
                <a:latin typeface="Arial"/>
                <a:cs typeface="Arial"/>
              </a:rPr>
              <a:t>Assume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that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c</a:t>
            </a:r>
            <a:r>
              <a:rPr dirty="0" sz="1050" spc="5" b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(</a:t>
            </a:r>
            <a:r>
              <a:rPr dirty="0" sz="1050" i="1">
                <a:latin typeface="Arial"/>
                <a:cs typeface="Arial"/>
              </a:rPr>
              <a:t>c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050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10" i="1">
                <a:latin typeface="Arial"/>
                <a:cs typeface="Arial"/>
              </a:rPr>
              <a:t>c</a:t>
            </a:r>
            <a:r>
              <a:rPr dirty="0" baseline="-13888" sz="1200" spc="15" i="1">
                <a:latin typeface="Arial"/>
                <a:cs typeface="Arial"/>
              </a:rPr>
              <a:t>p</a:t>
            </a:r>
            <a:r>
              <a:rPr dirty="0" baseline="-13888" sz="1200" spc="15">
                <a:latin typeface="Lucida Sans Unicode"/>
                <a:cs typeface="Lucida Sans Unicode"/>
              </a:rPr>
              <a:t>+</a:t>
            </a:r>
            <a:r>
              <a:rPr dirty="0" baseline="-13888" sz="1200" spc="15">
                <a:latin typeface="Arial"/>
                <a:cs typeface="Arial"/>
              </a:rPr>
              <a:t>1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baseline="27777" sz="1200" spc="15" i="1">
                <a:latin typeface="Meiryo"/>
                <a:cs typeface="Meiryo"/>
              </a:rPr>
              <a:t>t</a:t>
            </a:r>
            <a:r>
              <a:rPr dirty="0" baseline="27777" sz="1200" spc="112" i="1">
                <a:latin typeface="Meiryo"/>
                <a:cs typeface="Meiryo"/>
              </a:rPr>
              <a:t> </a:t>
            </a:r>
            <a:r>
              <a:rPr dirty="0" sz="1050" spc="-5">
                <a:latin typeface="Arial"/>
                <a:cs typeface="Arial"/>
              </a:rPr>
              <a:t>and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want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to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test:</a:t>
            </a:r>
            <a:endParaRPr sz="1050">
              <a:latin typeface="Arial"/>
              <a:cs typeface="Arial"/>
            </a:endParaRPr>
          </a:p>
          <a:p>
            <a:pPr marL="1777364" marR="426084">
              <a:lnSpc>
                <a:spcPct val="125299"/>
              </a:lnSpc>
              <a:spcBef>
                <a:spcPts val="850"/>
              </a:spcBef>
            </a:pP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>
                <a:latin typeface="Arial"/>
                <a:cs typeface="Arial"/>
              </a:rPr>
              <a:t>0 </a:t>
            </a:r>
            <a:r>
              <a:rPr dirty="0" sz="1050" spc="-45">
                <a:latin typeface="Lucida Sans Unicode"/>
                <a:cs typeface="Lucida Sans Unicode"/>
              </a:rPr>
              <a:t>: </a:t>
            </a:r>
            <a:r>
              <a:rPr dirty="0" sz="1050" spc="-15" b="1">
                <a:latin typeface="Arial"/>
                <a:cs typeface="Arial"/>
              </a:rPr>
              <a:t>c</a:t>
            </a:r>
            <a:r>
              <a:rPr dirty="0" baseline="31250" sz="1200" spc="-22" i="1">
                <a:latin typeface="Meiryo"/>
                <a:cs typeface="Meiryo"/>
              </a:rPr>
              <a:t>t</a:t>
            </a:r>
            <a:r>
              <a:rPr dirty="0" sz="1050" spc="-15" b="1">
                <a:latin typeface="Arial"/>
                <a:cs typeface="Arial"/>
              </a:rPr>
              <a:t>b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25" i="1">
                <a:latin typeface="Arial"/>
                <a:cs typeface="Arial"/>
              </a:rPr>
              <a:t>b</a:t>
            </a:r>
            <a:r>
              <a:rPr dirty="0" baseline="31250" sz="1200" spc="-37" i="1">
                <a:latin typeface="Meiryo"/>
                <a:cs typeface="Meiryo"/>
              </a:rPr>
              <a:t>∗  </a:t>
            </a: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>
                <a:latin typeface="Arial"/>
                <a:cs typeface="Arial"/>
              </a:rPr>
              <a:t>1 </a:t>
            </a:r>
            <a:r>
              <a:rPr dirty="0" sz="1050" spc="-45">
                <a:latin typeface="Lucida Sans Unicode"/>
                <a:cs typeface="Lucida Sans Unicode"/>
              </a:rPr>
              <a:t>: </a:t>
            </a:r>
            <a:r>
              <a:rPr dirty="0" sz="1050" spc="-15" b="1">
                <a:latin typeface="Arial"/>
                <a:cs typeface="Arial"/>
              </a:rPr>
              <a:t>c</a:t>
            </a:r>
            <a:r>
              <a:rPr dirty="0" baseline="31250" sz="1200" spc="-22" i="1">
                <a:latin typeface="Meiryo"/>
                <a:cs typeface="Meiryo"/>
              </a:rPr>
              <a:t>t</a:t>
            </a:r>
            <a:r>
              <a:rPr dirty="0" sz="1050" spc="-15" b="1">
                <a:latin typeface="Arial"/>
                <a:cs typeface="Arial"/>
              </a:rPr>
              <a:t>b </a:t>
            </a:r>
            <a:r>
              <a:rPr dirty="0" sz="1050" spc="-20" i="1">
                <a:latin typeface="Meiryo"/>
                <a:cs typeface="Meiryo"/>
              </a:rPr>
              <a:t>ƒ</a:t>
            </a:r>
            <a:r>
              <a:rPr dirty="0" sz="1050" spc="-20">
                <a:latin typeface="Lucida Sans Unicode"/>
                <a:cs typeface="Lucida Sans Unicode"/>
              </a:rPr>
              <a:t>=  </a:t>
            </a:r>
            <a:r>
              <a:rPr dirty="0" sz="1050" spc="-25" i="1">
                <a:latin typeface="Arial"/>
                <a:cs typeface="Arial"/>
              </a:rPr>
              <a:t>b</a:t>
            </a:r>
            <a:r>
              <a:rPr dirty="0" baseline="31250" sz="1200" spc="-37" i="1">
                <a:latin typeface="Meiryo"/>
                <a:cs typeface="Meiryo"/>
              </a:rPr>
              <a:t>∗</a:t>
            </a:r>
            <a:endParaRPr baseline="31250" sz="1200">
              <a:latin typeface="Meiryo"/>
              <a:cs typeface="Meiryo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40">
                <a:latin typeface="Arial"/>
                <a:cs typeface="Arial"/>
              </a:rPr>
              <a:t>Test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statistic: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5441" y="2193759"/>
            <a:ext cx="52705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95" b="1">
                <a:latin typeface="Arial"/>
                <a:cs typeface="Arial"/>
              </a:rPr>
              <a:t>c</a:t>
            </a:r>
            <a:r>
              <a:rPr dirty="0" baseline="27777" sz="1200" spc="-292" i="1">
                <a:latin typeface="Meiryo"/>
                <a:cs typeface="Meiryo"/>
              </a:rPr>
              <a:t>t</a:t>
            </a:r>
            <a:r>
              <a:rPr dirty="0" sz="1050" spc="-195" b="1">
                <a:latin typeface="Arial"/>
                <a:cs typeface="Arial"/>
              </a:rPr>
              <a:t>b</a:t>
            </a:r>
            <a:r>
              <a:rPr dirty="0" baseline="15873" sz="1575" spc="-292">
                <a:latin typeface="Lucida Sans Unicode"/>
                <a:cs typeface="Lucida Sans Unicode"/>
              </a:rPr>
              <a:t>ˆ 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75" i="1">
                <a:latin typeface="Meiryo"/>
                <a:cs typeface="Meiryo"/>
              </a:rPr>
              <a:t> </a:t>
            </a:r>
            <a:r>
              <a:rPr dirty="0" sz="1050" spc="-25" i="1">
                <a:latin typeface="Arial"/>
                <a:cs typeface="Arial"/>
              </a:rPr>
              <a:t>b</a:t>
            </a:r>
            <a:r>
              <a:rPr dirty="0" baseline="27777" sz="1200" spc="-37" i="1">
                <a:latin typeface="Meiryo"/>
                <a:cs typeface="Meiryo"/>
              </a:rPr>
              <a:t>∗</a:t>
            </a:r>
            <a:endParaRPr baseline="27777" sz="1200">
              <a:latin typeface="Meiryo"/>
              <a:cs typeface="Meiry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08619" y="2392553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4" h="0">
                <a:moveTo>
                  <a:pt x="0" y="0"/>
                </a:moveTo>
                <a:lnTo>
                  <a:pt x="88656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84934" y="2287485"/>
            <a:ext cx="559435" cy="258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7670" algn="l"/>
              </a:tabLst>
            </a:pPr>
            <a:r>
              <a:rPr dirty="0" sz="1050" spc="5" i="1">
                <a:latin typeface="Arial"/>
                <a:cs typeface="Arial"/>
              </a:rPr>
              <a:t>t</a:t>
            </a:r>
            <a:r>
              <a:rPr dirty="0" baseline="31250" sz="1200" spc="7" i="1">
                <a:latin typeface="Meiryo"/>
                <a:cs typeface="Meiryo"/>
              </a:rPr>
              <a:t>∗</a:t>
            </a:r>
            <a:r>
              <a:rPr dirty="0" baseline="31250" sz="1200" spc="120" i="1">
                <a:latin typeface="Meiryo"/>
                <a:cs typeface="Meiryo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	</a:t>
            </a:r>
            <a:r>
              <a:rPr dirty="0" baseline="2645" sz="1575" spc="1117">
                <a:latin typeface="Arial"/>
                <a:cs typeface="Arial"/>
              </a:rPr>
              <a:t>,</a:t>
            </a:r>
            <a:endParaRPr baseline="2645" sz="1575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31301" y="2420264"/>
            <a:ext cx="664210" cy="0"/>
          </a:xfrm>
          <a:custGeom>
            <a:avLst/>
            <a:gdLst/>
            <a:ahLst/>
            <a:cxnLst/>
            <a:rect l="l" t="t" r="r" b="b"/>
            <a:pathLst>
              <a:path w="664210" h="0">
                <a:moveTo>
                  <a:pt x="0" y="0"/>
                </a:moveTo>
                <a:lnTo>
                  <a:pt x="66387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95919" y="2405913"/>
            <a:ext cx="912494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4950" algn="l"/>
              </a:tabLst>
            </a:pPr>
            <a:r>
              <a:rPr dirty="0" sz="1050" spc="-380" i="1">
                <a:latin typeface="Verdana"/>
                <a:cs typeface="Verdana"/>
              </a:rPr>
              <a:t>σ</a:t>
            </a:r>
            <a:r>
              <a:rPr dirty="0" sz="1050" spc="-380">
                <a:latin typeface="Lucida Sans Unicode"/>
                <a:cs typeface="Lucida Sans Unicode"/>
              </a:rPr>
              <a:t>ˆ	</a:t>
            </a:r>
            <a:r>
              <a:rPr dirty="0" sz="1050" spc="10" b="1">
                <a:latin typeface="Arial"/>
                <a:cs typeface="Arial"/>
              </a:rPr>
              <a:t>c</a:t>
            </a:r>
            <a:r>
              <a:rPr dirty="0" baseline="20833" sz="1200" spc="15" i="1">
                <a:latin typeface="Meiryo"/>
                <a:cs typeface="Meiryo"/>
              </a:rPr>
              <a:t>t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20833" sz="1200" spc="15" i="1">
                <a:latin typeface="Meiryo"/>
                <a:cs typeface="Meiryo"/>
              </a:rPr>
              <a:t>t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baseline="20833" sz="1200" spc="15" i="1">
                <a:latin typeface="Meiryo"/>
                <a:cs typeface="Meiryo"/>
              </a:rPr>
              <a:t>−</a:t>
            </a:r>
            <a:r>
              <a:rPr dirty="0" baseline="20833" sz="1200" spc="15">
                <a:latin typeface="Arial"/>
                <a:cs typeface="Arial"/>
              </a:rPr>
              <a:t>1</a:t>
            </a:r>
            <a:r>
              <a:rPr dirty="0" sz="1050" spc="10" b="1"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4489" y="2639504"/>
            <a:ext cx="55118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582" sz="1575" spc="-52" i="1">
                <a:latin typeface="Meiryo"/>
                <a:cs typeface="Meiryo"/>
              </a:rPr>
              <a:t>∼</a:t>
            </a:r>
            <a:r>
              <a:rPr dirty="0" baseline="10582" sz="1575" spc="-202" i="1">
                <a:latin typeface="Meiryo"/>
                <a:cs typeface="Meiryo"/>
              </a:rPr>
              <a:t> </a:t>
            </a:r>
            <a:r>
              <a:rPr dirty="0" baseline="10582" sz="1575" spc="7" i="1">
                <a:latin typeface="Arial"/>
                <a:cs typeface="Arial"/>
              </a:rPr>
              <a:t>t</a:t>
            </a:r>
            <a:r>
              <a:rPr dirty="0" sz="800" spc="5" i="1">
                <a:latin typeface="Arial"/>
                <a:cs typeface="Arial"/>
              </a:rPr>
              <a:t>n</a:t>
            </a:r>
            <a:r>
              <a:rPr dirty="0" sz="800" spc="5" i="1">
                <a:latin typeface="Meiryo"/>
                <a:cs typeface="Meiryo"/>
              </a:rPr>
              <a:t>−</a:t>
            </a:r>
            <a:r>
              <a:rPr dirty="0" sz="800" spc="5" i="1">
                <a:latin typeface="Arial"/>
                <a:cs typeface="Arial"/>
              </a:rPr>
              <a:t>p</a:t>
            </a:r>
            <a:r>
              <a:rPr dirty="0" sz="800" spc="5" i="1">
                <a:latin typeface="Meiryo"/>
                <a:cs typeface="Meiryo"/>
              </a:rPr>
              <a:t>−</a:t>
            </a:r>
            <a:r>
              <a:rPr dirty="0" sz="800" spc="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31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56" y="29006"/>
            <a:ext cx="92329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 Linear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8464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208280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Confidence </a:t>
            </a:r>
            <a:r>
              <a:rPr dirty="0" sz="1400" spc="10">
                <a:solidFill>
                  <a:srgbClr val="790019"/>
                </a:solidFill>
                <a:latin typeface="Arial"/>
                <a:cs typeface="Arial"/>
              </a:rPr>
              <a:t>Interval </a:t>
            </a:r>
            <a:r>
              <a:rPr dirty="0" sz="1400" spc="-5">
                <a:solidFill>
                  <a:srgbClr val="790019"/>
                </a:solidFill>
                <a:latin typeface="Arial"/>
                <a:cs typeface="Arial"/>
              </a:rPr>
              <a:t>for</a:t>
            </a:r>
            <a:r>
              <a:rPr dirty="0" sz="1400" spc="-4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790019"/>
                </a:solidFill>
                <a:latin typeface="Arial"/>
                <a:cs typeface="Arial"/>
              </a:rPr>
              <a:t>σ</a:t>
            </a:r>
            <a:r>
              <a:rPr dirty="0" baseline="27777" sz="1500">
                <a:solidFill>
                  <a:srgbClr val="790019"/>
                </a:solidFill>
                <a:latin typeface="Arial"/>
                <a:cs typeface="Arial"/>
              </a:rPr>
              <a:t>2</a:t>
            </a:r>
            <a:endParaRPr baseline="27777"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655840"/>
            <a:ext cx="117348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9100" sz="1575" spc="-7">
                <a:latin typeface="Arial"/>
                <a:cs typeface="Arial"/>
              </a:rPr>
              <a:t>Note that</a:t>
            </a:r>
            <a:r>
              <a:rPr dirty="0" baseline="-29100" sz="1575" spc="112">
                <a:latin typeface="Arial"/>
                <a:cs typeface="Arial"/>
              </a:rPr>
              <a:t> </a:t>
            </a:r>
            <a:r>
              <a:rPr dirty="0" sz="800" spc="-30">
                <a:latin typeface="Lucida Sans Unicode"/>
                <a:cs typeface="Lucida Sans Unicode"/>
              </a:rPr>
              <a:t>(</a:t>
            </a:r>
            <a:r>
              <a:rPr dirty="0" sz="800" spc="-30" i="1">
                <a:latin typeface="Arial"/>
                <a:cs typeface="Arial"/>
              </a:rPr>
              <a:t>n</a:t>
            </a:r>
            <a:r>
              <a:rPr dirty="0" sz="800" spc="-30" i="1">
                <a:latin typeface="Meiryo"/>
                <a:cs typeface="Meiryo"/>
              </a:rPr>
              <a:t>−</a:t>
            </a:r>
            <a:r>
              <a:rPr dirty="0" sz="800" spc="-30" i="1">
                <a:latin typeface="Arial"/>
                <a:cs typeface="Arial"/>
              </a:rPr>
              <a:t>p</a:t>
            </a:r>
            <a:r>
              <a:rPr dirty="0" sz="800" spc="-30" i="1">
                <a:latin typeface="Meiryo"/>
                <a:cs typeface="Meiryo"/>
              </a:rPr>
              <a:t>−</a:t>
            </a:r>
            <a:r>
              <a:rPr dirty="0" sz="800" spc="-30">
                <a:latin typeface="Arial"/>
                <a:cs typeface="Arial"/>
              </a:rPr>
              <a:t>1</a:t>
            </a:r>
            <a:r>
              <a:rPr dirty="0" sz="800" spc="-30">
                <a:latin typeface="Lucida Sans Unicode"/>
                <a:cs typeface="Lucida Sans Unicode"/>
              </a:rPr>
              <a:t>)</a:t>
            </a:r>
            <a:r>
              <a:rPr dirty="0" sz="800" spc="-30" i="1">
                <a:latin typeface="Arial"/>
                <a:cs typeface="Arial"/>
              </a:rPr>
              <a:t>σ</a:t>
            </a:r>
            <a:r>
              <a:rPr dirty="0" sz="800" spc="-30">
                <a:latin typeface="Lucida Sans Unicode"/>
                <a:cs typeface="Lucida Sans Unicode"/>
              </a:rPr>
              <a:t>ˆ</a:t>
            </a:r>
            <a:r>
              <a:rPr dirty="0" baseline="27777" sz="900" spc="-44">
                <a:latin typeface="Arial"/>
                <a:cs typeface="Arial"/>
              </a:rPr>
              <a:t>2</a:t>
            </a:r>
            <a:endParaRPr baseline="27777"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4456" y="829157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 h="0">
                <a:moveTo>
                  <a:pt x="0" y="0"/>
                </a:moveTo>
                <a:lnTo>
                  <a:pt x="53790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53897" y="789965"/>
            <a:ext cx="132715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7361" sz="1200" spc="37" i="1">
                <a:latin typeface="Arial"/>
                <a:cs typeface="Arial"/>
              </a:rPr>
              <a:t>σ</a:t>
            </a:r>
            <a:r>
              <a:rPr dirty="0" sz="600" spc="-5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3322" y="724103"/>
            <a:ext cx="13335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0">
                <a:latin typeface="Lucida Sans Unicode"/>
                <a:cs typeface="Lucida Sans Unicode"/>
              </a:rPr>
              <a:t>=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3989" y="789965"/>
            <a:ext cx="132715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7361" sz="1200" spc="37" i="1">
                <a:latin typeface="Arial"/>
                <a:cs typeface="Arial"/>
              </a:rPr>
              <a:t>σ</a:t>
            </a:r>
            <a:r>
              <a:rPr dirty="0" sz="600" spc="-5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0524" y="724103"/>
            <a:ext cx="13335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0">
                <a:latin typeface="Lucida Sans Unicode"/>
                <a:cs typeface="Lucida Sans Unicode"/>
              </a:rPr>
              <a:t>=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5467" y="663422"/>
            <a:ext cx="6794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 i="1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4751" y="714298"/>
            <a:ext cx="819785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9420" algn="l"/>
              </a:tabLst>
            </a:pPr>
            <a:r>
              <a:rPr dirty="0" baseline="3472" sz="1200" spc="-7" i="1" u="sng">
                <a:latin typeface="Arial"/>
                <a:cs typeface="Arial"/>
              </a:rPr>
              <a:t>SSE</a:t>
            </a:r>
            <a:r>
              <a:rPr dirty="0" baseline="3472" sz="1200" spc="-7" i="1">
                <a:latin typeface="Arial"/>
                <a:cs typeface="Arial"/>
              </a:rPr>
              <a:t>	</a:t>
            </a:r>
            <a:r>
              <a:rPr dirty="0" baseline="59027" sz="1200" spc="270">
                <a:latin typeface="Arial"/>
                <a:cs typeface="Arial"/>
              </a:rPr>
              <a:t>.</a:t>
            </a:r>
            <a:r>
              <a:rPr dirty="0" sz="600" spc="180" i="1">
                <a:latin typeface="Arial"/>
                <a:cs typeface="Arial"/>
              </a:rPr>
              <a:t>i</a:t>
            </a:r>
            <a:r>
              <a:rPr dirty="0" sz="600" spc="180">
                <a:latin typeface="Lucida Sans Unicode"/>
                <a:cs typeface="Lucida Sans Unicode"/>
              </a:rPr>
              <a:t>=</a:t>
            </a:r>
            <a:r>
              <a:rPr dirty="0" sz="600" spc="180">
                <a:latin typeface="Arial"/>
                <a:cs typeface="Arial"/>
              </a:rPr>
              <a:t>1</a:t>
            </a:r>
            <a:r>
              <a:rPr dirty="0" sz="600" spc="-55">
                <a:latin typeface="Arial"/>
                <a:cs typeface="Arial"/>
              </a:rPr>
              <a:t> </a:t>
            </a:r>
            <a:r>
              <a:rPr dirty="0" baseline="17361" sz="1200" spc="-247" i="1">
                <a:latin typeface="Arial"/>
                <a:cs typeface="Arial"/>
              </a:rPr>
              <a:t>e</a:t>
            </a:r>
            <a:r>
              <a:rPr dirty="0" baseline="20833" sz="1200" spc="-247">
                <a:latin typeface="Lucida Sans Unicode"/>
                <a:cs typeface="Lucida Sans Unicode"/>
              </a:rPr>
              <a:t>ˆ</a:t>
            </a:r>
            <a:r>
              <a:rPr dirty="0" baseline="50925" sz="900" spc="-247">
                <a:latin typeface="Arial"/>
                <a:cs typeface="Arial"/>
              </a:rPr>
              <a:t>2</a:t>
            </a:r>
            <a:endParaRPr baseline="50925"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44293" y="744651"/>
            <a:ext cx="4254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 i="1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34641" y="829157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 h="0">
                <a:moveTo>
                  <a:pt x="0" y="0"/>
                </a:moveTo>
                <a:lnTo>
                  <a:pt x="37304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051659" y="789965"/>
            <a:ext cx="132715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7361" sz="1200" spc="37" i="1">
                <a:latin typeface="Arial"/>
                <a:cs typeface="Arial"/>
              </a:rPr>
              <a:t>σ</a:t>
            </a:r>
            <a:r>
              <a:rPr dirty="0" sz="600" spc="-5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48661" y="724103"/>
            <a:ext cx="25844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5" i="1">
                <a:latin typeface="Meiryo"/>
                <a:cs typeface="Meiryo"/>
              </a:rPr>
              <a:t>∼</a:t>
            </a:r>
            <a:r>
              <a:rPr dirty="0" sz="1050" spc="-155" i="1">
                <a:latin typeface="Meiryo"/>
                <a:cs typeface="Meiryo"/>
              </a:rPr>
              <a:t> </a:t>
            </a:r>
            <a:r>
              <a:rPr dirty="0" sz="1050" spc="30" i="1">
                <a:latin typeface="Verdana"/>
                <a:cs typeface="Verdana"/>
              </a:rPr>
              <a:t>χ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81592" y="711923"/>
            <a:ext cx="36639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50"/>
              </a:lnSpc>
            </a:pP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850"/>
              </a:lnSpc>
            </a:pPr>
            <a:r>
              <a:rPr dirty="0" sz="800" spc="0" i="1">
                <a:latin typeface="Arial"/>
                <a:cs typeface="Arial"/>
              </a:rPr>
              <a:t>n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10" i="1">
                <a:latin typeface="Arial"/>
                <a:cs typeface="Arial"/>
              </a:rPr>
              <a:t>p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1351661"/>
            <a:ext cx="1026794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This implies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that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9919" y="1691576"/>
            <a:ext cx="16891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3809" sz="1575" spc="15" i="1">
                <a:latin typeface="Verdana"/>
                <a:cs typeface="Verdana"/>
              </a:rPr>
              <a:t>χ</a:t>
            </a:r>
            <a:r>
              <a:rPr dirty="0" sz="800" spc="1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6609" y="1789658"/>
            <a:ext cx="95123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35">
                <a:latin typeface="Lucida Sans Unicode"/>
                <a:cs typeface="Lucida Sans Unicode"/>
              </a:rPr>
              <a:t>(</a:t>
            </a:r>
            <a:r>
              <a:rPr dirty="0" sz="800" spc="35" i="1">
                <a:latin typeface="Arial"/>
                <a:cs typeface="Arial"/>
              </a:rPr>
              <a:t>n</a:t>
            </a:r>
            <a:r>
              <a:rPr dirty="0" sz="800" spc="35" i="1">
                <a:latin typeface="Meiryo"/>
                <a:cs typeface="Meiryo"/>
              </a:rPr>
              <a:t>−</a:t>
            </a:r>
            <a:r>
              <a:rPr dirty="0" sz="800" spc="35" i="1">
                <a:latin typeface="Arial"/>
                <a:cs typeface="Arial"/>
              </a:rPr>
              <a:t>p</a:t>
            </a:r>
            <a:r>
              <a:rPr dirty="0" sz="800" spc="35" i="1">
                <a:latin typeface="Meiryo"/>
                <a:cs typeface="Meiryo"/>
              </a:rPr>
              <a:t>−</a:t>
            </a:r>
            <a:r>
              <a:rPr dirty="0" sz="800" spc="35">
                <a:latin typeface="Arial"/>
                <a:cs typeface="Arial"/>
              </a:rPr>
              <a:t>1</a:t>
            </a:r>
            <a:r>
              <a:rPr dirty="0" sz="800" spc="35">
                <a:latin typeface="Lucida Sans Unicode"/>
                <a:cs typeface="Lucida Sans Unicode"/>
              </a:rPr>
              <a:t>;</a:t>
            </a:r>
            <a:r>
              <a:rPr dirty="0" sz="800" spc="35">
                <a:latin typeface="Arial"/>
                <a:cs typeface="Arial"/>
              </a:rPr>
              <a:t>1</a:t>
            </a:r>
            <a:r>
              <a:rPr dirty="0" sz="800" spc="35" i="1">
                <a:latin typeface="Meiryo"/>
                <a:cs typeface="Meiryo"/>
              </a:rPr>
              <a:t>−</a:t>
            </a:r>
            <a:r>
              <a:rPr dirty="0" sz="800" spc="35" i="1">
                <a:latin typeface="Arial"/>
                <a:cs typeface="Arial"/>
              </a:rPr>
              <a:t>α/</a:t>
            </a:r>
            <a:r>
              <a:rPr dirty="0" sz="800" spc="35">
                <a:latin typeface="Arial"/>
                <a:cs typeface="Arial"/>
              </a:rPr>
              <a:t>2</a:t>
            </a:r>
            <a:r>
              <a:rPr dirty="0" sz="800" spc="35">
                <a:latin typeface="Lucida Sans Unicode"/>
                <a:cs typeface="Lucida Sans Unicode"/>
              </a:rPr>
              <a:t>)</a:t>
            </a:r>
            <a:r>
              <a:rPr dirty="0" sz="800" spc="25">
                <a:latin typeface="Lucida Sans Unicode"/>
                <a:cs typeface="Lucida Sans Unicode"/>
              </a:rPr>
              <a:t> </a:t>
            </a:r>
            <a:r>
              <a:rPr dirty="0" baseline="15873" sz="1575" spc="-82" i="1">
                <a:latin typeface="Verdana"/>
                <a:cs typeface="Verdana"/>
              </a:rPr>
              <a:t>&lt;</a:t>
            </a:r>
            <a:endParaRPr baseline="15873" sz="1575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13863" y="1642872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46059" y="1655051"/>
            <a:ext cx="855980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55"/>
              </a:lnSpc>
            </a:pPr>
            <a:r>
              <a:rPr dirty="0" sz="1050" spc="25" u="sng">
                <a:latin typeface="Lucida Sans Unicode"/>
                <a:cs typeface="Lucida Sans Unicode"/>
              </a:rPr>
              <a:t>(</a:t>
            </a:r>
            <a:r>
              <a:rPr dirty="0" sz="1050" spc="25" i="1" u="sng">
                <a:latin typeface="Arial"/>
                <a:cs typeface="Arial"/>
              </a:rPr>
              <a:t>n</a:t>
            </a:r>
            <a:r>
              <a:rPr dirty="0" sz="1050" spc="-60" i="1" u="sng">
                <a:latin typeface="Arial"/>
                <a:cs typeface="Arial"/>
              </a:rPr>
              <a:t> </a:t>
            </a:r>
            <a:r>
              <a:rPr dirty="0" sz="1050" spc="-35" i="1" u="sng">
                <a:latin typeface="Meiryo"/>
                <a:cs typeface="Meiryo"/>
              </a:rPr>
              <a:t>−</a:t>
            </a:r>
            <a:r>
              <a:rPr dirty="0" sz="1050" spc="-140" i="1" u="sng">
                <a:latin typeface="Meiryo"/>
                <a:cs typeface="Meiryo"/>
              </a:rPr>
              <a:t> </a:t>
            </a:r>
            <a:r>
              <a:rPr dirty="0" sz="1050" spc="-5" i="1" u="sng">
                <a:latin typeface="Arial"/>
                <a:cs typeface="Arial"/>
              </a:rPr>
              <a:t>p</a:t>
            </a:r>
            <a:r>
              <a:rPr dirty="0" sz="1050" spc="-45" i="1" u="sng">
                <a:latin typeface="Arial"/>
                <a:cs typeface="Arial"/>
              </a:rPr>
              <a:t> </a:t>
            </a:r>
            <a:r>
              <a:rPr dirty="0" sz="1050" spc="-35" i="1" u="sng">
                <a:latin typeface="Meiryo"/>
                <a:cs typeface="Meiryo"/>
              </a:rPr>
              <a:t>−</a:t>
            </a:r>
            <a:r>
              <a:rPr dirty="0" sz="1050" spc="-140" i="1" u="sng">
                <a:latin typeface="Meiryo"/>
                <a:cs typeface="Meiryo"/>
              </a:rPr>
              <a:t> </a:t>
            </a:r>
            <a:r>
              <a:rPr dirty="0" sz="1050" spc="-175" u="sng">
                <a:latin typeface="Arial"/>
                <a:cs typeface="Arial"/>
              </a:rPr>
              <a:t>1</a:t>
            </a:r>
            <a:r>
              <a:rPr dirty="0" sz="1050" spc="-175" u="sng">
                <a:latin typeface="Lucida Sans Unicode"/>
                <a:cs typeface="Lucida Sans Unicode"/>
              </a:rPr>
              <a:t>)</a:t>
            </a:r>
            <a:r>
              <a:rPr dirty="0" sz="1050" spc="-175" i="1" u="sng">
                <a:latin typeface="Verdana"/>
                <a:cs typeface="Verdana"/>
              </a:rPr>
              <a:t>σ</a:t>
            </a:r>
            <a:r>
              <a:rPr dirty="0" sz="1050" spc="-175" u="sng">
                <a:latin typeface="Lucida Sans Unicode"/>
                <a:cs typeface="Lucida Sans Unicode"/>
              </a:rPr>
              <a:t>ˆ</a:t>
            </a:r>
            <a:r>
              <a:rPr dirty="0" sz="1050" spc="-114" u="sng">
                <a:latin typeface="Lucida Sans Unicode"/>
                <a:cs typeface="Lucida Sans Unicode"/>
              </a:rPr>
              <a:t> </a:t>
            </a:r>
            <a:endParaRPr sz="1050">
              <a:latin typeface="Lucida Sans Unicode"/>
              <a:cs typeface="Lucida Sans Unicode"/>
            </a:endParaRPr>
          </a:p>
          <a:p>
            <a:pPr algn="ctr">
              <a:lnSpc>
                <a:spcPts val="1255"/>
              </a:lnSpc>
            </a:pPr>
            <a:r>
              <a:rPr dirty="0" baseline="-15873" sz="1575" spc="-30" i="1">
                <a:latin typeface="Verdana"/>
                <a:cs typeface="Verdana"/>
              </a:rPr>
              <a:t>σ</a:t>
            </a:r>
            <a:r>
              <a:rPr dirty="0" sz="800" spc="-2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63062" y="1729676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30144" y="1789658"/>
            <a:ext cx="892175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5873" sz="1575" spc="-82" i="1">
                <a:latin typeface="Verdana"/>
                <a:cs typeface="Verdana"/>
              </a:rPr>
              <a:t>&lt;</a:t>
            </a:r>
            <a:r>
              <a:rPr dirty="0" baseline="15873" sz="1575" spc="-225" i="1">
                <a:latin typeface="Verdana"/>
                <a:cs typeface="Verdana"/>
              </a:rPr>
              <a:t> </a:t>
            </a:r>
            <a:r>
              <a:rPr dirty="0" baseline="15873" sz="1575" spc="60" i="1">
                <a:latin typeface="Verdana"/>
                <a:cs typeface="Verdana"/>
              </a:rPr>
              <a:t>χ</a:t>
            </a:r>
            <a:r>
              <a:rPr dirty="0" sz="800" spc="40">
                <a:latin typeface="Lucida Sans Unicode"/>
                <a:cs typeface="Lucida Sans Unicode"/>
              </a:rPr>
              <a:t>(</a:t>
            </a:r>
            <a:r>
              <a:rPr dirty="0" sz="800" spc="40" i="1">
                <a:latin typeface="Arial"/>
                <a:cs typeface="Arial"/>
              </a:rPr>
              <a:t>n</a:t>
            </a:r>
            <a:r>
              <a:rPr dirty="0" sz="800" spc="40" i="1">
                <a:latin typeface="Meiryo"/>
                <a:cs typeface="Meiryo"/>
              </a:rPr>
              <a:t>−</a:t>
            </a:r>
            <a:r>
              <a:rPr dirty="0" sz="800" spc="40" i="1">
                <a:latin typeface="Arial"/>
                <a:cs typeface="Arial"/>
              </a:rPr>
              <a:t>p</a:t>
            </a:r>
            <a:r>
              <a:rPr dirty="0" sz="800" spc="40" i="1">
                <a:latin typeface="Meiryo"/>
                <a:cs typeface="Meiryo"/>
              </a:rPr>
              <a:t>−</a:t>
            </a:r>
            <a:r>
              <a:rPr dirty="0" sz="800" spc="40">
                <a:latin typeface="Arial"/>
                <a:cs typeface="Arial"/>
              </a:rPr>
              <a:t>1</a:t>
            </a:r>
            <a:r>
              <a:rPr dirty="0" sz="800" spc="40">
                <a:latin typeface="Lucida Sans Unicode"/>
                <a:cs typeface="Lucida Sans Unicode"/>
              </a:rPr>
              <a:t>;</a:t>
            </a:r>
            <a:r>
              <a:rPr dirty="0" sz="800" spc="40" i="1">
                <a:latin typeface="Arial"/>
                <a:cs typeface="Arial"/>
              </a:rPr>
              <a:t>α/</a:t>
            </a:r>
            <a:r>
              <a:rPr dirty="0" sz="800" spc="40">
                <a:latin typeface="Arial"/>
                <a:cs typeface="Arial"/>
              </a:rPr>
              <a:t>2</a:t>
            </a:r>
            <a:r>
              <a:rPr dirty="0" sz="800" spc="40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44" y="2119909"/>
            <a:ext cx="1039494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where </a:t>
            </a:r>
            <a:r>
              <a:rPr dirty="0" sz="1050" spc="40" i="1">
                <a:latin typeface="Arial"/>
                <a:cs typeface="Arial"/>
              </a:rPr>
              <a:t>P</a:t>
            </a:r>
            <a:r>
              <a:rPr dirty="0" sz="1050" spc="40">
                <a:latin typeface="Lucida Sans Unicode"/>
                <a:cs typeface="Lucida Sans Unicode"/>
              </a:rPr>
              <a:t>(</a:t>
            </a:r>
            <a:r>
              <a:rPr dirty="0" sz="1050" spc="40" i="1">
                <a:latin typeface="Arial"/>
                <a:cs typeface="Arial"/>
              </a:rPr>
              <a:t>Q </a:t>
            </a:r>
            <a:r>
              <a:rPr dirty="0" sz="1050" spc="-55" i="1">
                <a:latin typeface="Verdana"/>
                <a:cs typeface="Verdana"/>
              </a:rPr>
              <a:t>&gt;</a:t>
            </a:r>
            <a:r>
              <a:rPr dirty="0" sz="1050" spc="-110" i="1">
                <a:latin typeface="Verdana"/>
                <a:cs typeface="Verdana"/>
              </a:rPr>
              <a:t> </a:t>
            </a:r>
            <a:r>
              <a:rPr dirty="0" sz="1050" spc="10" i="1">
                <a:latin typeface="Verdana"/>
                <a:cs typeface="Verdana"/>
              </a:rPr>
              <a:t>χ</a:t>
            </a:r>
            <a:r>
              <a:rPr dirty="0" baseline="27777" sz="1200" spc="15">
                <a:latin typeface="Arial"/>
                <a:cs typeface="Arial"/>
              </a:rPr>
              <a:t>2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3449" y="2205812"/>
            <a:ext cx="65913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65">
                <a:latin typeface="Lucida Sans Unicode"/>
                <a:cs typeface="Lucida Sans Unicode"/>
              </a:rPr>
              <a:t>(</a:t>
            </a:r>
            <a:r>
              <a:rPr dirty="0" sz="800" spc="0" i="1">
                <a:latin typeface="Arial"/>
                <a:cs typeface="Arial"/>
              </a:rPr>
              <a:t>n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10" i="1">
                <a:latin typeface="Arial"/>
                <a:cs typeface="Arial"/>
              </a:rPr>
              <a:t>p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>
                <a:latin typeface="Arial"/>
                <a:cs typeface="Arial"/>
              </a:rPr>
              <a:t>1</a:t>
            </a:r>
            <a:r>
              <a:rPr dirty="0" sz="800" spc="-20">
                <a:latin typeface="Lucida Sans Unicode"/>
                <a:cs typeface="Lucida Sans Unicode"/>
              </a:rPr>
              <a:t>;</a:t>
            </a:r>
            <a:r>
              <a:rPr dirty="0" sz="800" spc="140" i="1">
                <a:latin typeface="Arial"/>
                <a:cs typeface="Arial"/>
              </a:rPr>
              <a:t>α/</a:t>
            </a:r>
            <a:r>
              <a:rPr dirty="0" sz="800" spc="-5">
                <a:latin typeface="Arial"/>
                <a:cs typeface="Arial"/>
              </a:rPr>
              <a:t>2</a:t>
            </a:r>
            <a:r>
              <a:rPr dirty="0" sz="800" spc="65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23059" y="2119909"/>
            <a:ext cx="253873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60">
                <a:latin typeface="Lucida Sans Unicode"/>
                <a:cs typeface="Lucida Sans Unicode"/>
              </a:rPr>
              <a:t>)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10" i="1">
                <a:latin typeface="Verdana"/>
                <a:cs typeface="Verdana"/>
              </a:rPr>
              <a:t>α/</a:t>
            </a:r>
            <a:r>
              <a:rPr dirty="0" sz="1050" spc="10">
                <a:latin typeface="Arial"/>
                <a:cs typeface="Arial"/>
              </a:rPr>
              <a:t>2, </a:t>
            </a:r>
            <a:r>
              <a:rPr dirty="0" sz="1050" spc="-5">
                <a:latin typeface="Arial"/>
                <a:cs typeface="Arial"/>
              </a:rPr>
              <a:t>so a </a:t>
            </a:r>
            <a:r>
              <a:rPr dirty="0" sz="1050" spc="5">
                <a:latin typeface="Arial"/>
                <a:cs typeface="Arial"/>
              </a:rPr>
              <a:t>100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>
                <a:latin typeface="Arial"/>
                <a:cs typeface="Arial"/>
              </a:rPr>
              <a:t>1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20" i="1">
                <a:latin typeface="Verdana"/>
                <a:cs typeface="Verdana"/>
              </a:rPr>
              <a:t>α</a:t>
            </a:r>
            <a:r>
              <a:rPr dirty="0" sz="1050" spc="20">
                <a:latin typeface="Lucida Sans Unicode"/>
                <a:cs typeface="Lucida Sans Unicode"/>
              </a:rPr>
              <a:t>)</a:t>
            </a:r>
            <a:r>
              <a:rPr dirty="0" sz="1050" spc="20">
                <a:latin typeface="Arial"/>
                <a:cs typeface="Arial"/>
              </a:rPr>
              <a:t>% </a:t>
            </a:r>
            <a:r>
              <a:rPr dirty="0" sz="1050" spc="-5">
                <a:latin typeface="Arial"/>
                <a:cs typeface="Arial"/>
              </a:rPr>
              <a:t>CI is </a:t>
            </a:r>
            <a:r>
              <a:rPr dirty="0" sz="1050" spc="-15">
                <a:latin typeface="Arial"/>
                <a:cs typeface="Arial"/>
              </a:rPr>
              <a:t>given</a:t>
            </a:r>
            <a:r>
              <a:rPr dirty="0" sz="1050" spc="-195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by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82395" y="2666034"/>
            <a:ext cx="830580" cy="0"/>
          </a:xfrm>
          <a:custGeom>
            <a:avLst/>
            <a:gdLst/>
            <a:ahLst/>
            <a:cxnLst/>
            <a:rect l="l" t="t" r="r" b="b"/>
            <a:pathLst>
              <a:path w="830580" h="0">
                <a:moveTo>
                  <a:pt x="0" y="0"/>
                </a:moveTo>
                <a:lnTo>
                  <a:pt x="83041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221765" y="2617851"/>
            <a:ext cx="168910" cy="234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1164" sz="1575" spc="15" i="1">
                <a:latin typeface="Verdana"/>
                <a:cs typeface="Verdana"/>
              </a:rPr>
              <a:t>χ</a:t>
            </a:r>
            <a:r>
              <a:rPr dirty="0" sz="800" spc="1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08442" y="2754033"/>
            <a:ext cx="65913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65">
                <a:latin typeface="Lucida Sans Unicode"/>
                <a:cs typeface="Lucida Sans Unicode"/>
              </a:rPr>
              <a:t>(</a:t>
            </a:r>
            <a:r>
              <a:rPr dirty="0" sz="800" spc="0" i="1">
                <a:latin typeface="Arial"/>
                <a:cs typeface="Arial"/>
              </a:rPr>
              <a:t>n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10" i="1">
                <a:latin typeface="Arial"/>
                <a:cs typeface="Arial"/>
              </a:rPr>
              <a:t>p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>
                <a:latin typeface="Arial"/>
                <a:cs typeface="Arial"/>
              </a:rPr>
              <a:t>1</a:t>
            </a:r>
            <a:r>
              <a:rPr dirty="0" sz="800" spc="-20">
                <a:latin typeface="Lucida Sans Unicode"/>
                <a:cs typeface="Lucida Sans Unicode"/>
              </a:rPr>
              <a:t>;</a:t>
            </a:r>
            <a:r>
              <a:rPr dirty="0" sz="800" spc="140" i="1">
                <a:latin typeface="Arial"/>
                <a:cs typeface="Arial"/>
              </a:rPr>
              <a:t>α/</a:t>
            </a:r>
            <a:r>
              <a:rPr dirty="0" sz="800" spc="-5">
                <a:latin typeface="Arial"/>
                <a:cs typeface="Arial"/>
              </a:rPr>
              <a:t>2</a:t>
            </a:r>
            <a:r>
              <a:rPr dirty="0" sz="800" spc="65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84171" y="2541866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69695" y="2467241"/>
            <a:ext cx="224472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07160" algn="l"/>
              </a:tabLst>
            </a:pP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5" i="1">
                <a:latin typeface="Arial"/>
                <a:cs typeface="Arial"/>
              </a:rPr>
              <a:t>p</a:t>
            </a:r>
            <a:r>
              <a:rPr dirty="0" sz="1050" spc="-16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14" i="1">
                <a:latin typeface="Meiryo"/>
                <a:cs typeface="Meiryo"/>
              </a:rPr>
              <a:t> </a:t>
            </a:r>
            <a:r>
              <a:rPr dirty="0" sz="1050" spc="-130">
                <a:latin typeface="Arial"/>
                <a:cs typeface="Arial"/>
              </a:rPr>
              <a:t>1</a:t>
            </a:r>
            <a:r>
              <a:rPr dirty="0" sz="1050" spc="-130">
                <a:latin typeface="Lucida Sans Unicode"/>
                <a:cs typeface="Lucida Sans Unicode"/>
              </a:rPr>
              <a:t>)</a:t>
            </a:r>
            <a:r>
              <a:rPr dirty="0" sz="1050" spc="-130" i="1">
                <a:latin typeface="Verdana"/>
                <a:cs typeface="Verdana"/>
              </a:rPr>
              <a:t>σ</a:t>
            </a:r>
            <a:r>
              <a:rPr dirty="0" sz="1050" spc="-130">
                <a:latin typeface="Lucida Sans Unicode"/>
                <a:cs typeface="Lucida Sans Unicode"/>
              </a:rPr>
              <a:t>ˆ</a:t>
            </a:r>
            <a:r>
              <a:rPr dirty="0" baseline="27777" sz="1200" spc="-195">
                <a:latin typeface="Arial"/>
                <a:cs typeface="Arial"/>
              </a:rPr>
              <a:t>2	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i="1">
                <a:latin typeface="Arial"/>
                <a:cs typeface="Arial"/>
              </a:rPr>
              <a:t>n</a:t>
            </a:r>
            <a:r>
              <a:rPr dirty="0" sz="1050" spc="-6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40" i="1">
                <a:latin typeface="Meiryo"/>
                <a:cs typeface="Meiryo"/>
              </a:rPr>
              <a:t> </a:t>
            </a:r>
            <a:r>
              <a:rPr dirty="0" sz="1050" spc="-5" i="1">
                <a:latin typeface="Arial"/>
                <a:cs typeface="Arial"/>
              </a:rPr>
              <a:t>p</a:t>
            </a:r>
            <a:r>
              <a:rPr dirty="0" sz="1050" spc="-45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40" i="1">
                <a:latin typeface="Meiryo"/>
                <a:cs typeface="Meiryo"/>
              </a:rPr>
              <a:t> </a:t>
            </a:r>
            <a:r>
              <a:rPr dirty="0" sz="1050" spc="-130">
                <a:latin typeface="Arial"/>
                <a:cs typeface="Arial"/>
              </a:rPr>
              <a:t>1</a:t>
            </a:r>
            <a:r>
              <a:rPr dirty="0" sz="1050" spc="-130">
                <a:latin typeface="Lucida Sans Unicode"/>
                <a:cs typeface="Lucida Sans Unicode"/>
              </a:rPr>
              <a:t>)</a:t>
            </a:r>
            <a:r>
              <a:rPr dirty="0" sz="1050" spc="-130" i="1">
                <a:latin typeface="Verdana"/>
                <a:cs typeface="Verdana"/>
              </a:rPr>
              <a:t>σ</a:t>
            </a:r>
            <a:r>
              <a:rPr dirty="0" sz="1050" spc="-130">
                <a:latin typeface="Lucida Sans Unicode"/>
                <a:cs typeface="Lucida Sans Unicode"/>
              </a:rPr>
              <a:t>ˆ</a:t>
            </a:r>
            <a:r>
              <a:rPr dirty="0" baseline="27777" sz="1200" spc="-195">
                <a:latin typeface="Arial"/>
                <a:cs typeface="Arial"/>
              </a:rPr>
              <a:t>2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59380" y="2666034"/>
            <a:ext cx="866775" cy="0"/>
          </a:xfrm>
          <a:custGeom>
            <a:avLst/>
            <a:gdLst/>
            <a:ahLst/>
            <a:cxnLst/>
            <a:rect l="l" t="t" r="r" b="b"/>
            <a:pathLst>
              <a:path w="866775" h="0">
                <a:moveTo>
                  <a:pt x="0" y="0"/>
                </a:moveTo>
                <a:lnTo>
                  <a:pt x="86622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053780" y="2560967"/>
            <a:ext cx="66167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85"/>
              </a:lnSpc>
            </a:pPr>
            <a:r>
              <a:rPr dirty="0" sz="1050" spc="-55" i="1">
                <a:latin typeface="Verdana"/>
                <a:cs typeface="Verdana"/>
              </a:rPr>
              <a:t>&lt; </a:t>
            </a:r>
            <a:r>
              <a:rPr dirty="0" sz="1050" spc="-70" i="1">
                <a:latin typeface="Verdana"/>
                <a:cs typeface="Verdana"/>
              </a:rPr>
              <a:t>σ </a:t>
            </a:r>
            <a:r>
              <a:rPr dirty="0" sz="1050" spc="65" i="1">
                <a:latin typeface="Verdana"/>
                <a:cs typeface="Verdana"/>
              </a:rPr>
              <a:t> </a:t>
            </a:r>
            <a:r>
              <a:rPr dirty="0" sz="1050" spc="-55" i="1">
                <a:latin typeface="Verdana"/>
                <a:cs typeface="Verdana"/>
              </a:rPr>
              <a:t>&lt;</a:t>
            </a:r>
            <a:endParaRPr sz="1050">
              <a:latin typeface="Verdana"/>
              <a:cs typeface="Verdana"/>
            </a:endParaRPr>
          </a:p>
          <a:p>
            <a:pPr algn="r" marR="5080">
              <a:lnSpc>
                <a:spcPts val="885"/>
              </a:lnSpc>
            </a:pPr>
            <a:r>
              <a:rPr dirty="0" baseline="-21164" sz="1575" spc="44" i="1">
                <a:latin typeface="Verdana"/>
                <a:cs typeface="Verdana"/>
              </a:rPr>
              <a:t>χ</a:t>
            </a: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33370" y="2754033"/>
            <a:ext cx="79883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65">
                <a:latin typeface="Lucida Sans Unicode"/>
                <a:cs typeface="Lucida Sans Unicode"/>
              </a:rPr>
              <a:t>(</a:t>
            </a:r>
            <a:r>
              <a:rPr dirty="0" sz="800" spc="0" i="1">
                <a:latin typeface="Arial"/>
                <a:cs typeface="Arial"/>
              </a:rPr>
              <a:t>n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10" i="1">
                <a:latin typeface="Arial"/>
                <a:cs typeface="Arial"/>
              </a:rPr>
              <a:t>p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>
                <a:latin typeface="Arial"/>
                <a:cs typeface="Arial"/>
              </a:rPr>
              <a:t>1</a:t>
            </a:r>
            <a:r>
              <a:rPr dirty="0" sz="800" spc="-20">
                <a:latin typeface="Lucida Sans Unicode"/>
                <a:cs typeface="Lucida Sans Unicode"/>
              </a:rPr>
              <a:t>;</a:t>
            </a:r>
            <a:r>
              <a:rPr dirty="0" sz="800" spc="-5">
                <a:latin typeface="Arial"/>
                <a:cs typeface="Arial"/>
              </a:rPr>
              <a:t>1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140" i="1">
                <a:latin typeface="Arial"/>
                <a:cs typeface="Arial"/>
              </a:rPr>
              <a:t>α/</a:t>
            </a:r>
            <a:r>
              <a:rPr dirty="0" sz="800" spc="-5">
                <a:latin typeface="Arial"/>
                <a:cs typeface="Arial"/>
              </a:rPr>
              <a:t>2</a:t>
            </a:r>
            <a:r>
              <a:rPr dirty="0" sz="800" spc="65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31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56" y="29006"/>
            <a:ext cx="92329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 Linear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8464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4252595" cy="1091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0">
                <a:solidFill>
                  <a:srgbClr val="790019"/>
                </a:solidFill>
                <a:latin typeface="Arial"/>
                <a:cs typeface="Arial"/>
              </a:rPr>
              <a:t>Interval</a:t>
            </a:r>
            <a:r>
              <a:rPr dirty="0" sz="1400" spc="-5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Estimation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Idea: </a:t>
            </a:r>
            <a:r>
              <a:rPr dirty="0" sz="1050" spc="-10">
                <a:latin typeface="Arial"/>
                <a:cs typeface="Arial"/>
              </a:rPr>
              <a:t>estimate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expected </a:t>
            </a:r>
            <a:r>
              <a:rPr dirty="0" sz="1050" spc="-15">
                <a:solidFill>
                  <a:srgbClr val="790019"/>
                </a:solidFill>
                <a:latin typeface="Arial"/>
                <a:cs typeface="Arial"/>
              </a:rPr>
              <a:t>value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of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response</a:t>
            </a:r>
            <a:r>
              <a:rPr dirty="0" sz="1050" spc="-10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a </a:t>
            </a:r>
            <a:r>
              <a:rPr dirty="0" sz="1050" spc="-15">
                <a:latin typeface="Arial"/>
                <a:cs typeface="Arial"/>
              </a:rPr>
              <a:t>given </a:t>
            </a:r>
            <a:r>
              <a:rPr dirty="0" sz="1050" spc="-5">
                <a:latin typeface="Arial"/>
                <a:cs typeface="Arial"/>
              </a:rPr>
              <a:t>predictor</a:t>
            </a:r>
            <a:r>
              <a:rPr dirty="0" sz="1050" spc="28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score.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1050" spc="-15">
                <a:latin typeface="Arial"/>
                <a:cs typeface="Arial"/>
              </a:rPr>
              <a:t>Given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h</a:t>
            </a:r>
            <a:r>
              <a:rPr dirty="0" baseline="-13888" sz="1200" spc="217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15">
                <a:latin typeface="Lucida Sans Unicode"/>
                <a:cs typeface="Lucida Sans Unicode"/>
              </a:rPr>
              <a:t>(</a:t>
            </a:r>
            <a:r>
              <a:rPr dirty="0" sz="1050" spc="-15">
                <a:latin typeface="Arial"/>
                <a:cs typeface="Arial"/>
              </a:rPr>
              <a:t>1</a:t>
            </a:r>
            <a:r>
              <a:rPr dirty="0" sz="1050" spc="-1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15" i="1">
                <a:latin typeface="Arial"/>
                <a:cs typeface="Arial"/>
              </a:rPr>
              <a:t>x</a:t>
            </a:r>
            <a:r>
              <a:rPr dirty="0" baseline="-13888" sz="1200" spc="-22" i="1">
                <a:latin typeface="Arial"/>
                <a:cs typeface="Arial"/>
              </a:rPr>
              <a:t>h</a:t>
            </a:r>
            <a:r>
              <a:rPr dirty="0" baseline="-13888" sz="1200" spc="-22">
                <a:latin typeface="Arial"/>
                <a:cs typeface="Arial"/>
              </a:rPr>
              <a:t>1</a:t>
            </a:r>
            <a:r>
              <a:rPr dirty="0" sz="1050" spc="-1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5" i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hp</a:t>
            </a:r>
            <a:r>
              <a:rPr dirty="0" baseline="-13888" sz="1200" spc="-232" i="1">
                <a:latin typeface="Arial"/>
                <a:cs typeface="Arial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)</a:t>
            </a:r>
            <a:r>
              <a:rPr dirty="0" sz="1050" spc="30">
                <a:latin typeface="Arial"/>
                <a:cs typeface="Arial"/>
              </a:rPr>
              <a:t>,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fitted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15">
                <a:latin typeface="Arial"/>
                <a:cs typeface="Arial"/>
              </a:rPr>
              <a:t>value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is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229" i="1">
                <a:latin typeface="Arial"/>
                <a:cs typeface="Arial"/>
              </a:rPr>
              <a:t>y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h</a:t>
            </a:r>
            <a:r>
              <a:rPr dirty="0" baseline="-13888" sz="1200" spc="217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130" b="1">
                <a:latin typeface="Arial"/>
                <a:cs typeface="Arial"/>
              </a:rPr>
              <a:t>x</a:t>
            </a:r>
            <a:r>
              <a:rPr dirty="0" baseline="-13888" sz="1200" spc="-195" i="1">
                <a:latin typeface="Arial"/>
                <a:cs typeface="Arial"/>
              </a:rPr>
              <a:t>h</a:t>
            </a:r>
            <a:r>
              <a:rPr dirty="0" sz="1050" spc="-130" b="1">
                <a:latin typeface="Arial"/>
                <a:cs typeface="Arial"/>
              </a:rPr>
              <a:t>b</a:t>
            </a:r>
            <a:r>
              <a:rPr dirty="0" baseline="15873" sz="1575" spc="-195">
                <a:latin typeface="Lucida Sans Unicode"/>
                <a:cs typeface="Lucida Sans Unicode"/>
              </a:rPr>
              <a:t>ˆ</a:t>
            </a:r>
            <a:r>
              <a:rPr dirty="0" sz="1050" spc="-13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5475" y="1694903"/>
            <a:ext cx="118745" cy="151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380" i="1">
                <a:latin typeface="Arial"/>
                <a:cs typeface="Arial"/>
              </a:rPr>
              <a:t>y</a:t>
            </a:r>
            <a:r>
              <a:rPr dirty="0" baseline="3472" sz="1200" spc="-52">
                <a:latin typeface="Lucida Sans Unicode"/>
                <a:cs typeface="Lucida Sans Unicode"/>
              </a:rPr>
              <a:t>¯</a:t>
            </a:r>
            <a:r>
              <a:rPr dirty="0" baseline="-13888" sz="900" spc="-7" i="1">
                <a:latin typeface="Arial"/>
                <a:cs typeface="Arial"/>
              </a:rPr>
              <a:t>h</a:t>
            </a:r>
            <a:endParaRPr baseline="-13888"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613636"/>
            <a:ext cx="4233545" cy="20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5">
                <a:latin typeface="Arial"/>
                <a:cs typeface="Arial"/>
              </a:rPr>
              <a:t>Variance </a:t>
            </a:r>
            <a:r>
              <a:rPr dirty="0" sz="1050" spc="-5">
                <a:latin typeface="Arial"/>
                <a:cs typeface="Arial"/>
              </a:rPr>
              <a:t>of </a:t>
            </a:r>
            <a:r>
              <a:rPr dirty="0" sz="1050" spc="-229" i="1">
                <a:latin typeface="Arial"/>
                <a:cs typeface="Arial"/>
              </a:rPr>
              <a:t>y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h</a:t>
            </a:r>
            <a:r>
              <a:rPr dirty="0" baseline="-13888" sz="1200" spc="217" i="1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is </a:t>
            </a:r>
            <a:r>
              <a:rPr dirty="0" sz="1050" spc="-15">
                <a:latin typeface="Arial"/>
                <a:cs typeface="Arial"/>
              </a:rPr>
              <a:t>given </a:t>
            </a:r>
            <a:r>
              <a:rPr dirty="0" sz="1050" spc="-20">
                <a:latin typeface="Arial"/>
                <a:cs typeface="Arial"/>
              </a:rPr>
              <a:t>by </a:t>
            </a:r>
            <a:r>
              <a:rPr dirty="0" sz="1050" spc="-20" i="1">
                <a:latin typeface="Verdana"/>
                <a:cs typeface="Verdana"/>
              </a:rPr>
              <a:t>σ</a:t>
            </a:r>
            <a:r>
              <a:rPr dirty="0" baseline="27777" sz="1200" spc="-30">
                <a:latin typeface="Arial"/>
                <a:cs typeface="Arial"/>
              </a:rPr>
              <a:t>2 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75">
                <a:latin typeface="Times New Roman"/>
                <a:cs typeface="Times New Roman"/>
              </a:rPr>
              <a:t>V</a:t>
            </a:r>
            <a:r>
              <a:rPr dirty="0" sz="1050" spc="-75">
                <a:latin typeface="Lucida Sans Unicode"/>
                <a:cs typeface="Lucida Sans Unicode"/>
              </a:rPr>
              <a:t>(</a:t>
            </a:r>
            <a:r>
              <a:rPr dirty="0" sz="1050" spc="-75" b="1">
                <a:latin typeface="Arial"/>
                <a:cs typeface="Arial"/>
              </a:rPr>
              <a:t>x</a:t>
            </a:r>
            <a:r>
              <a:rPr dirty="0" baseline="-13888" sz="1200" spc="-112" i="1">
                <a:latin typeface="Arial"/>
                <a:cs typeface="Arial"/>
              </a:rPr>
              <a:t>h</a:t>
            </a:r>
            <a:r>
              <a:rPr dirty="0" sz="1050" spc="-75" b="1">
                <a:latin typeface="Arial"/>
                <a:cs typeface="Arial"/>
              </a:rPr>
              <a:t>b</a:t>
            </a:r>
            <a:r>
              <a:rPr dirty="0" baseline="15873" sz="1575" spc="-112">
                <a:latin typeface="Lucida Sans Unicode"/>
                <a:cs typeface="Lucida Sans Unicode"/>
              </a:rPr>
              <a:t>ˆ</a:t>
            </a:r>
            <a:r>
              <a:rPr dirty="0" sz="1050" spc="-75">
                <a:latin typeface="Lucida Sans Unicode"/>
                <a:cs typeface="Lucida Sans Unicode"/>
              </a:rPr>
              <a:t>)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70" b="1">
                <a:latin typeface="Arial"/>
                <a:cs typeface="Arial"/>
              </a:rPr>
              <a:t>x</a:t>
            </a:r>
            <a:r>
              <a:rPr dirty="0" baseline="-13888" sz="1200" spc="-104" i="1">
                <a:latin typeface="Arial"/>
                <a:cs typeface="Arial"/>
              </a:rPr>
              <a:t>h</a:t>
            </a:r>
            <a:r>
              <a:rPr dirty="0" sz="1050" spc="-70">
                <a:latin typeface="Times New Roman"/>
                <a:cs typeface="Times New Roman"/>
              </a:rPr>
              <a:t>V</a:t>
            </a:r>
            <a:r>
              <a:rPr dirty="0" sz="1050" spc="-70">
                <a:latin typeface="Lucida Sans Unicode"/>
                <a:cs typeface="Lucida Sans Unicode"/>
              </a:rPr>
              <a:t>(</a:t>
            </a:r>
            <a:r>
              <a:rPr dirty="0" sz="1050" spc="-70" b="1">
                <a:latin typeface="Arial"/>
                <a:cs typeface="Arial"/>
              </a:rPr>
              <a:t>b</a:t>
            </a:r>
            <a:r>
              <a:rPr dirty="0" baseline="15873" sz="1575" spc="-104">
                <a:latin typeface="Lucida Sans Unicode"/>
                <a:cs typeface="Lucida Sans Unicode"/>
              </a:rPr>
              <a:t>ˆ</a:t>
            </a:r>
            <a:r>
              <a:rPr dirty="0" sz="1050" spc="-70">
                <a:latin typeface="Lucida Sans Unicode"/>
                <a:cs typeface="Lucida Sans Unicode"/>
              </a:rPr>
              <a:t>)</a:t>
            </a:r>
            <a:r>
              <a:rPr dirty="0" sz="1050" spc="-70" b="1">
                <a:latin typeface="Arial"/>
                <a:cs typeface="Arial"/>
              </a:rPr>
              <a:t>x</a:t>
            </a:r>
            <a:r>
              <a:rPr dirty="0" baseline="27777" sz="1200" spc="-104" i="1">
                <a:latin typeface="Meiryo"/>
                <a:cs typeface="Meiryo"/>
              </a:rPr>
              <a:t>t  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190">
                <a:latin typeface="Lucida Sans Unicode"/>
                <a:cs typeface="Lucida Sans Unicode"/>
              </a:rPr>
              <a:t> </a:t>
            </a:r>
            <a:r>
              <a:rPr dirty="0" sz="1050" spc="10" i="1">
                <a:latin typeface="Verdana"/>
                <a:cs typeface="Verdana"/>
              </a:rPr>
              <a:t>σ</a:t>
            </a:r>
            <a:r>
              <a:rPr dirty="0" baseline="27777" sz="1200" spc="15">
                <a:latin typeface="Arial"/>
                <a:cs typeface="Arial"/>
              </a:rPr>
              <a:t>2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-13888" sz="1200" spc="15" i="1">
                <a:latin typeface="Arial"/>
                <a:cs typeface="Arial"/>
              </a:rPr>
              <a:t>h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27777" sz="1200" spc="15" i="1">
                <a:latin typeface="Meiryo"/>
                <a:cs typeface="Meiryo"/>
              </a:rPr>
              <a:t>t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baseline="27777" sz="1200" spc="15" i="1">
                <a:latin typeface="Meiryo"/>
                <a:cs typeface="Meiryo"/>
              </a:rPr>
              <a:t>−</a:t>
            </a:r>
            <a:r>
              <a:rPr dirty="0" baseline="27777" sz="1200" spc="15">
                <a:latin typeface="Arial"/>
                <a:cs typeface="Arial"/>
              </a:rPr>
              <a:t>1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27777" sz="1200" spc="15" i="1">
                <a:latin typeface="Meiryo"/>
                <a:cs typeface="Meiryo"/>
              </a:rPr>
              <a:t>t</a:t>
            </a:r>
            <a:endParaRPr baseline="27777" sz="1200">
              <a:latin typeface="Meiryo"/>
              <a:cs typeface="Meiry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6173" y="1695742"/>
            <a:ext cx="117030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00455" algn="l"/>
              </a:tabLst>
            </a:pPr>
            <a:r>
              <a:rPr dirty="0" sz="800" spc="-5" i="1">
                <a:latin typeface="Arial"/>
                <a:cs typeface="Arial"/>
              </a:rPr>
              <a:t>h</a:t>
            </a:r>
            <a:r>
              <a:rPr dirty="0" sz="800" spc="-5" i="1">
                <a:latin typeface="Arial"/>
                <a:cs typeface="Arial"/>
              </a:rPr>
              <a:t>	</a:t>
            </a:r>
            <a:r>
              <a:rPr dirty="0" sz="800" spc="-5" i="1"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557" y="1949424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66952" y="1970328"/>
            <a:ext cx="118745" cy="151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380" i="1">
                <a:latin typeface="Arial"/>
                <a:cs typeface="Arial"/>
              </a:rPr>
              <a:t>y</a:t>
            </a:r>
            <a:r>
              <a:rPr dirty="0" baseline="3472" sz="1200" spc="-52">
                <a:latin typeface="Lucida Sans Unicode"/>
                <a:cs typeface="Lucida Sans Unicode"/>
              </a:rPr>
              <a:t>¯</a:t>
            </a:r>
            <a:r>
              <a:rPr dirty="0" baseline="-13888" sz="900" spc="-7" i="1">
                <a:latin typeface="Arial"/>
                <a:cs typeface="Arial"/>
              </a:rPr>
              <a:t>h</a:t>
            </a:r>
            <a:endParaRPr baseline="-13888"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7799" y="1971167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932" y="1889061"/>
            <a:ext cx="2607310" cy="20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>
                <a:latin typeface="Arial"/>
                <a:cs typeface="Arial"/>
              </a:rPr>
              <a:t>Use </a:t>
            </a:r>
            <a:r>
              <a:rPr dirty="0" sz="1050" spc="-235" i="1">
                <a:latin typeface="Verdana"/>
                <a:cs typeface="Verdana"/>
              </a:rPr>
              <a:t>σ</a:t>
            </a:r>
            <a:r>
              <a:rPr dirty="0" sz="1050" spc="-235">
                <a:latin typeface="Lucida Sans Unicode"/>
                <a:cs typeface="Lucida Sans Unicode"/>
              </a:rPr>
              <a:t>ˆ</a:t>
            </a:r>
            <a:r>
              <a:rPr dirty="0" baseline="27777" sz="1200" spc="-352">
                <a:latin typeface="Arial"/>
                <a:cs typeface="Arial"/>
              </a:rPr>
              <a:t>2</a:t>
            </a:r>
            <a:r>
              <a:rPr dirty="0" baseline="27777" sz="1200" spc="637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40" i="1">
                <a:latin typeface="Verdana"/>
                <a:cs typeface="Verdana"/>
              </a:rPr>
              <a:t>σ</a:t>
            </a:r>
            <a:r>
              <a:rPr dirty="0" sz="1050" spc="-40">
                <a:latin typeface="Lucida Sans Unicode"/>
                <a:cs typeface="Lucida Sans Unicode"/>
              </a:rPr>
              <a:t>ˆ</a:t>
            </a:r>
            <a:r>
              <a:rPr dirty="0" baseline="27777" sz="1200" spc="-60">
                <a:latin typeface="Arial"/>
                <a:cs typeface="Arial"/>
              </a:rPr>
              <a:t>2</a:t>
            </a:r>
            <a:r>
              <a:rPr dirty="0" sz="1050" spc="-40" b="1">
                <a:latin typeface="Arial"/>
                <a:cs typeface="Arial"/>
              </a:rPr>
              <a:t>x</a:t>
            </a:r>
            <a:r>
              <a:rPr dirty="0" baseline="-13888" sz="1200" spc="-60" i="1">
                <a:latin typeface="Arial"/>
                <a:cs typeface="Arial"/>
              </a:rPr>
              <a:t>h</a:t>
            </a:r>
            <a:r>
              <a:rPr dirty="0" sz="1050" spc="-40">
                <a:latin typeface="Lucida Sans Unicode"/>
                <a:cs typeface="Lucida Sans Unicode"/>
              </a:rPr>
              <a:t>(</a:t>
            </a:r>
            <a:r>
              <a:rPr dirty="0" sz="1050" spc="-40" b="1">
                <a:latin typeface="Arial"/>
                <a:cs typeface="Arial"/>
              </a:rPr>
              <a:t>X</a:t>
            </a:r>
            <a:r>
              <a:rPr dirty="0" baseline="27777" sz="1200" spc="-60" i="1">
                <a:latin typeface="Meiryo"/>
                <a:cs typeface="Meiryo"/>
              </a:rPr>
              <a:t>t</a:t>
            </a:r>
            <a:r>
              <a:rPr dirty="0" sz="1050" spc="-40" b="1">
                <a:latin typeface="Arial"/>
                <a:cs typeface="Arial"/>
              </a:rPr>
              <a:t>X</a:t>
            </a:r>
            <a:r>
              <a:rPr dirty="0" sz="1050" spc="-40">
                <a:latin typeface="Lucida Sans Unicode"/>
                <a:cs typeface="Lucida Sans Unicode"/>
              </a:rPr>
              <a:t>)</a:t>
            </a:r>
            <a:r>
              <a:rPr dirty="0" baseline="27777" sz="1200" spc="-60" i="1">
                <a:latin typeface="Meiryo"/>
                <a:cs typeface="Meiryo"/>
              </a:rPr>
              <a:t>−</a:t>
            </a:r>
            <a:r>
              <a:rPr dirty="0" baseline="27777" sz="1200" spc="-60">
                <a:latin typeface="Arial"/>
                <a:cs typeface="Arial"/>
              </a:rPr>
              <a:t>1</a:t>
            </a:r>
            <a:r>
              <a:rPr dirty="0" sz="1050" spc="-40" b="1">
                <a:latin typeface="Arial"/>
                <a:cs typeface="Arial"/>
              </a:rPr>
              <a:t>x</a:t>
            </a:r>
            <a:r>
              <a:rPr dirty="0" baseline="27777" sz="1200" spc="-60" i="1">
                <a:latin typeface="Meiryo"/>
                <a:cs typeface="Meiryo"/>
              </a:rPr>
              <a:t>t  </a:t>
            </a:r>
            <a:r>
              <a:rPr dirty="0" sz="1050" spc="-5">
                <a:latin typeface="Arial"/>
                <a:cs typeface="Arial"/>
              </a:rPr>
              <a:t>if </a:t>
            </a:r>
            <a:r>
              <a:rPr dirty="0" sz="1050" spc="-20" i="1">
                <a:latin typeface="Verdana"/>
                <a:cs typeface="Verdana"/>
              </a:rPr>
              <a:t>σ</a:t>
            </a:r>
            <a:r>
              <a:rPr dirty="0" baseline="27777" sz="1200" spc="-30">
                <a:latin typeface="Arial"/>
                <a:cs typeface="Arial"/>
              </a:rPr>
              <a:t>2  </a:t>
            </a:r>
            <a:r>
              <a:rPr dirty="0" sz="1050" spc="-5">
                <a:latin typeface="Arial"/>
                <a:cs typeface="Arial"/>
              </a:rPr>
              <a:t>is</a:t>
            </a:r>
            <a:r>
              <a:rPr dirty="0" sz="1050" spc="8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unknown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844" y="2440698"/>
            <a:ext cx="290131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5">
                <a:latin typeface="Arial"/>
                <a:cs typeface="Arial"/>
              </a:rPr>
              <a:t>We </a:t>
            </a:r>
            <a:r>
              <a:rPr dirty="0" sz="1050" spc="-5">
                <a:latin typeface="Arial"/>
                <a:cs typeface="Arial"/>
              </a:rPr>
              <a:t>can test </a:t>
            </a: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>
                <a:latin typeface="Arial"/>
                <a:cs typeface="Arial"/>
              </a:rPr>
              <a:t>0  </a:t>
            </a:r>
            <a:r>
              <a:rPr dirty="0" sz="1050" spc="-45">
                <a:latin typeface="Lucida Sans Unicode"/>
                <a:cs typeface="Lucida Sans Unicode"/>
              </a:rPr>
              <a:t>: </a:t>
            </a:r>
            <a:r>
              <a:rPr dirty="0" sz="1050" spc="30">
                <a:latin typeface="Times New Roman"/>
                <a:cs typeface="Times New Roman"/>
              </a:rPr>
              <a:t>E</a:t>
            </a:r>
            <a:r>
              <a:rPr dirty="0" sz="1050" spc="30">
                <a:latin typeface="Lucida Sans Unicode"/>
                <a:cs typeface="Lucida Sans Unicode"/>
              </a:rPr>
              <a:t>(</a:t>
            </a:r>
            <a:r>
              <a:rPr dirty="0" sz="1050" spc="30" i="1">
                <a:latin typeface="Arial"/>
                <a:cs typeface="Arial"/>
              </a:rPr>
              <a:t>y</a:t>
            </a:r>
            <a:r>
              <a:rPr dirty="0" baseline="-13888" sz="1200" spc="44" i="1">
                <a:latin typeface="Arial"/>
                <a:cs typeface="Arial"/>
              </a:rPr>
              <a:t>h</a:t>
            </a:r>
            <a:r>
              <a:rPr dirty="0" sz="1050" spc="30">
                <a:latin typeface="Lucida Sans Unicode"/>
                <a:cs typeface="Lucida Sans Unicode"/>
              </a:rPr>
              <a:t>)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10" i="1">
                <a:latin typeface="Arial"/>
                <a:cs typeface="Arial"/>
              </a:rPr>
              <a:t>y</a:t>
            </a:r>
            <a:r>
              <a:rPr dirty="0" baseline="27777" sz="1200" spc="15" i="1">
                <a:latin typeface="Meiryo"/>
                <a:cs typeface="Meiryo"/>
              </a:rPr>
              <a:t>∗ </a:t>
            </a:r>
            <a:r>
              <a:rPr dirty="0" sz="1050" spc="-15">
                <a:latin typeface="Arial"/>
                <a:cs typeface="Arial"/>
              </a:rPr>
              <a:t>vs. </a:t>
            </a: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>
                <a:latin typeface="Arial"/>
                <a:cs typeface="Arial"/>
              </a:rPr>
              <a:t>1  </a:t>
            </a:r>
            <a:r>
              <a:rPr dirty="0" sz="1050" spc="-45">
                <a:latin typeface="Lucida Sans Unicode"/>
                <a:cs typeface="Lucida Sans Unicode"/>
              </a:rPr>
              <a:t>: </a:t>
            </a:r>
            <a:r>
              <a:rPr dirty="0" sz="1050" spc="30">
                <a:latin typeface="Times New Roman"/>
                <a:cs typeface="Times New Roman"/>
              </a:rPr>
              <a:t>E</a:t>
            </a:r>
            <a:r>
              <a:rPr dirty="0" sz="1050" spc="30">
                <a:latin typeface="Lucida Sans Unicode"/>
                <a:cs typeface="Lucida Sans Unicode"/>
              </a:rPr>
              <a:t>(</a:t>
            </a:r>
            <a:r>
              <a:rPr dirty="0" sz="1050" spc="30" i="1">
                <a:latin typeface="Arial"/>
                <a:cs typeface="Arial"/>
              </a:rPr>
              <a:t>y</a:t>
            </a:r>
            <a:r>
              <a:rPr dirty="0" baseline="-13888" sz="1200" spc="44" i="1">
                <a:latin typeface="Arial"/>
                <a:cs typeface="Arial"/>
              </a:rPr>
              <a:t>h</a:t>
            </a:r>
            <a:r>
              <a:rPr dirty="0" sz="1050" spc="30">
                <a:latin typeface="Lucida Sans Unicode"/>
                <a:cs typeface="Lucida Sans Unicode"/>
              </a:rPr>
              <a:t>) </a:t>
            </a:r>
            <a:r>
              <a:rPr dirty="0" sz="1050" spc="-20" i="1">
                <a:latin typeface="Meiryo"/>
                <a:cs typeface="Meiryo"/>
              </a:rPr>
              <a:t>ƒ</a:t>
            </a:r>
            <a:r>
              <a:rPr dirty="0" sz="1050" spc="-20">
                <a:latin typeface="Lucida Sans Unicode"/>
                <a:cs typeface="Lucida Sans Unicode"/>
              </a:rPr>
              <a:t>=</a:t>
            </a:r>
            <a:r>
              <a:rPr dirty="0" sz="1050" spc="-130">
                <a:latin typeface="Lucida Sans Unicode"/>
                <a:cs typeface="Lucida Sans Unicode"/>
              </a:rPr>
              <a:t> </a:t>
            </a:r>
            <a:r>
              <a:rPr dirty="0" sz="1050" spc="10" i="1">
                <a:latin typeface="Arial"/>
                <a:cs typeface="Arial"/>
              </a:rPr>
              <a:t>y</a:t>
            </a:r>
            <a:r>
              <a:rPr dirty="0" baseline="27777" sz="1200" spc="15" i="1">
                <a:latin typeface="Meiryo"/>
                <a:cs typeface="Meiryo"/>
              </a:rPr>
              <a:t>∗</a:t>
            </a:r>
            <a:endParaRPr baseline="27777" sz="120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9755" y="2522816"/>
            <a:ext cx="1266190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6340" algn="l"/>
              </a:tabLst>
            </a:pPr>
            <a:r>
              <a:rPr dirty="0" sz="800" spc="-5" i="1">
                <a:latin typeface="Arial"/>
                <a:cs typeface="Arial"/>
              </a:rPr>
              <a:t>h</a:t>
            </a:r>
            <a:r>
              <a:rPr dirty="0" sz="800" spc="-5" i="1">
                <a:latin typeface="Arial"/>
                <a:cs typeface="Arial"/>
              </a:rPr>
              <a:t>	</a:t>
            </a:r>
            <a:r>
              <a:rPr dirty="0" sz="800" spc="-5" i="1"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9557" y="2711107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957031" y="2732862"/>
            <a:ext cx="394970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9090" algn="l"/>
              </a:tabLst>
            </a:pPr>
            <a:r>
              <a:rPr dirty="0" sz="800" spc="-5" i="1">
                <a:latin typeface="Arial"/>
                <a:cs typeface="Arial"/>
              </a:rPr>
              <a:t>h</a:t>
            </a:r>
            <a:r>
              <a:rPr dirty="0" sz="800" spc="-5" i="1">
                <a:latin typeface="Arial"/>
                <a:cs typeface="Arial"/>
              </a:rPr>
              <a:t>	</a:t>
            </a:r>
            <a:r>
              <a:rPr dirty="0" sz="600" spc="-5" i="1">
                <a:latin typeface="Arial"/>
                <a:cs typeface="Arial"/>
              </a:rPr>
              <a:t>h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932" y="2650744"/>
            <a:ext cx="398145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40">
                <a:latin typeface="Arial"/>
                <a:cs typeface="Arial"/>
              </a:rPr>
              <a:t>Test </a:t>
            </a:r>
            <a:r>
              <a:rPr dirty="0" sz="1050" spc="-5">
                <a:latin typeface="Arial"/>
                <a:cs typeface="Arial"/>
              </a:rPr>
              <a:t>statistic: </a:t>
            </a:r>
            <a:r>
              <a:rPr dirty="0" sz="1050" spc="-10" i="1">
                <a:latin typeface="Arial"/>
                <a:cs typeface="Arial"/>
              </a:rPr>
              <a:t>T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155">
                <a:latin typeface="Lucida Sans Unicode"/>
                <a:cs typeface="Lucida Sans Unicode"/>
              </a:rPr>
              <a:t>(</a:t>
            </a:r>
            <a:r>
              <a:rPr dirty="0" sz="1050" spc="-155" i="1">
                <a:latin typeface="Arial"/>
                <a:cs typeface="Arial"/>
              </a:rPr>
              <a:t>y</a:t>
            </a:r>
            <a:r>
              <a:rPr dirty="0" baseline="5291" sz="1575" spc="-232">
                <a:latin typeface="Lucida Sans Unicode"/>
                <a:cs typeface="Lucida Sans Unicode"/>
              </a:rPr>
              <a:t>ˆ</a:t>
            </a:r>
            <a:r>
              <a:rPr dirty="0" baseline="-13888" sz="1200" spc="-232" i="1">
                <a:latin typeface="Arial"/>
                <a:cs typeface="Arial"/>
              </a:rPr>
              <a:t>h   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114" i="1">
                <a:latin typeface="Arial"/>
                <a:cs typeface="Arial"/>
              </a:rPr>
              <a:t>y</a:t>
            </a:r>
            <a:r>
              <a:rPr dirty="0" baseline="27777" sz="1200" spc="-172" i="1">
                <a:latin typeface="Meiryo"/>
                <a:cs typeface="Meiryo"/>
              </a:rPr>
              <a:t>∗</a:t>
            </a:r>
            <a:r>
              <a:rPr dirty="0" sz="1050" spc="-114">
                <a:latin typeface="Lucida Sans Unicode"/>
                <a:cs typeface="Lucida Sans Unicode"/>
              </a:rPr>
              <a:t>)</a:t>
            </a:r>
            <a:r>
              <a:rPr dirty="0" sz="1050" spc="-114" i="1">
                <a:latin typeface="Verdana"/>
                <a:cs typeface="Verdana"/>
              </a:rPr>
              <a:t>/σ</a:t>
            </a:r>
            <a:r>
              <a:rPr dirty="0" sz="1050" spc="-114">
                <a:latin typeface="Lucida Sans Unicode"/>
                <a:cs typeface="Lucida Sans Unicode"/>
              </a:rPr>
              <a:t>ˆ</a:t>
            </a:r>
            <a:r>
              <a:rPr dirty="0" baseline="-13888" sz="1200" spc="-172" i="1">
                <a:latin typeface="Arial"/>
                <a:cs typeface="Arial"/>
              </a:rPr>
              <a:t>y</a:t>
            </a:r>
            <a:r>
              <a:rPr dirty="0" baseline="-6944" sz="1200" spc="-172">
                <a:latin typeface="Lucida Sans Unicode"/>
                <a:cs typeface="Lucida Sans Unicode"/>
              </a:rPr>
              <a:t>¯   </a:t>
            </a:r>
            <a:r>
              <a:rPr dirty="0" sz="1050" spc="-5">
                <a:latin typeface="Arial"/>
                <a:cs typeface="Arial"/>
              </a:rPr>
              <a:t>, which </a:t>
            </a:r>
            <a:r>
              <a:rPr dirty="0" sz="1050" spc="-15">
                <a:latin typeface="Arial"/>
                <a:cs typeface="Arial"/>
              </a:rPr>
              <a:t>follows </a:t>
            </a:r>
            <a:r>
              <a:rPr dirty="0" sz="1050" spc="5" i="1">
                <a:latin typeface="Arial"/>
                <a:cs typeface="Arial"/>
              </a:rPr>
              <a:t>t</a:t>
            </a:r>
            <a:r>
              <a:rPr dirty="0" baseline="-13888" sz="1200" spc="7" i="1">
                <a:latin typeface="Arial"/>
                <a:cs typeface="Arial"/>
              </a:rPr>
              <a:t>n</a:t>
            </a:r>
            <a:r>
              <a:rPr dirty="0" baseline="-13888" sz="1200" spc="7" i="1">
                <a:latin typeface="Meiryo"/>
                <a:cs typeface="Meiryo"/>
              </a:rPr>
              <a:t>−</a:t>
            </a:r>
            <a:r>
              <a:rPr dirty="0" baseline="-13888" sz="1200" spc="7" i="1">
                <a:latin typeface="Arial"/>
                <a:cs typeface="Arial"/>
              </a:rPr>
              <a:t>p</a:t>
            </a:r>
            <a:r>
              <a:rPr dirty="0" baseline="-13888" sz="1200" spc="7" i="1">
                <a:latin typeface="Meiryo"/>
                <a:cs typeface="Meiryo"/>
              </a:rPr>
              <a:t>−</a:t>
            </a:r>
            <a:r>
              <a:rPr dirty="0" baseline="-13888" sz="1200" spc="7">
                <a:latin typeface="Arial"/>
                <a:cs typeface="Arial"/>
              </a:rPr>
              <a:t>1</a:t>
            </a:r>
            <a:r>
              <a:rPr dirty="0" baseline="-13888" sz="1200" spc="202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distribution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9557" y="2956369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175852" y="2958503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2932" y="2896006"/>
            <a:ext cx="207073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100(1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i="1">
                <a:latin typeface="Verdana"/>
                <a:cs typeface="Verdana"/>
              </a:rPr>
              <a:t>α</a:t>
            </a:r>
            <a:r>
              <a:rPr dirty="0" sz="1050">
                <a:latin typeface="Arial"/>
                <a:cs typeface="Arial"/>
              </a:rPr>
              <a:t>)% </a:t>
            </a:r>
            <a:r>
              <a:rPr dirty="0" sz="1050" spc="-5">
                <a:latin typeface="Arial"/>
                <a:cs typeface="Arial"/>
              </a:rPr>
              <a:t>CI </a:t>
            </a:r>
            <a:r>
              <a:rPr dirty="0" sz="1050" spc="-15">
                <a:latin typeface="Arial"/>
                <a:cs typeface="Arial"/>
              </a:rPr>
              <a:t>for </a:t>
            </a:r>
            <a:r>
              <a:rPr dirty="0" sz="1050" spc="-10" i="1">
                <a:latin typeface="Arial"/>
                <a:cs typeface="Arial"/>
              </a:rPr>
              <a:t>E </a:t>
            </a:r>
            <a:r>
              <a:rPr dirty="0" sz="1050" spc="35">
                <a:latin typeface="Lucida Sans Unicode"/>
                <a:cs typeface="Lucida Sans Unicode"/>
              </a:rPr>
              <a:t>(</a:t>
            </a:r>
            <a:r>
              <a:rPr dirty="0" sz="1050" spc="35" i="1">
                <a:latin typeface="Arial"/>
                <a:cs typeface="Arial"/>
              </a:rPr>
              <a:t>y</a:t>
            </a:r>
            <a:r>
              <a:rPr dirty="0" baseline="-13888" sz="1200" spc="52" i="1">
                <a:latin typeface="Arial"/>
                <a:cs typeface="Arial"/>
              </a:rPr>
              <a:t>h</a:t>
            </a:r>
            <a:r>
              <a:rPr dirty="0" sz="1050" spc="35">
                <a:latin typeface="Lucida Sans Unicode"/>
                <a:cs typeface="Lucida Sans Unicode"/>
              </a:rPr>
              <a:t>)</a:t>
            </a:r>
            <a:r>
              <a:rPr dirty="0" sz="1050" spc="35">
                <a:latin typeface="Arial"/>
                <a:cs typeface="Arial"/>
              </a:rPr>
              <a:t>:  </a:t>
            </a:r>
            <a:r>
              <a:rPr dirty="0" sz="1050" spc="-315" i="1">
                <a:latin typeface="Arial"/>
                <a:cs typeface="Arial"/>
              </a:rPr>
              <a:t>y</a:t>
            </a:r>
            <a:r>
              <a:rPr dirty="0" baseline="5291" sz="1575" spc="-472">
                <a:latin typeface="Lucida Sans Unicode"/>
                <a:cs typeface="Lucida Sans Unicode"/>
              </a:rPr>
              <a:t>ˆ                                       </a:t>
            </a:r>
            <a:r>
              <a:rPr dirty="0" sz="1050" spc="-35" i="1">
                <a:latin typeface="Meiryo"/>
                <a:cs typeface="Meiryo"/>
              </a:rPr>
              <a:t>±</a:t>
            </a:r>
            <a:r>
              <a:rPr dirty="0" sz="1050" spc="-110" i="1">
                <a:latin typeface="Meiryo"/>
                <a:cs typeface="Meiryo"/>
              </a:rPr>
              <a:t> </a:t>
            </a:r>
            <a:r>
              <a:rPr dirty="0" sz="1050" spc="-5" i="1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94939" y="2896006"/>
            <a:ext cx="10223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80" i="1">
                <a:latin typeface="Verdana"/>
                <a:cs typeface="Verdana"/>
              </a:rPr>
              <a:t>σ</a:t>
            </a:r>
            <a:r>
              <a:rPr dirty="0" sz="1050" spc="-380">
                <a:latin typeface="Lucida Sans Unicode"/>
                <a:cs typeface="Lucida Sans Unicode"/>
              </a:rPr>
              <a:t>ˆ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74098" y="2957652"/>
            <a:ext cx="8318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380" i="1">
                <a:latin typeface="Arial"/>
                <a:cs typeface="Arial"/>
              </a:rPr>
              <a:t>y</a:t>
            </a:r>
            <a:r>
              <a:rPr dirty="0" baseline="3472" sz="1200" spc="30">
                <a:latin typeface="Lucida Sans Unicode"/>
                <a:cs typeface="Lucida Sans Unicode"/>
              </a:rPr>
              <a:t>¯</a:t>
            </a:r>
            <a:endParaRPr baseline="3472" sz="12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47975" y="2861081"/>
            <a:ext cx="54483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765">
              <a:lnSpc>
                <a:spcPts val="950"/>
              </a:lnSpc>
            </a:pPr>
            <a:r>
              <a:rPr dirty="0" sz="800" spc="80">
                <a:latin typeface="Lucida Sans Unicode"/>
                <a:cs typeface="Lucida Sans Unicode"/>
              </a:rPr>
              <a:t>(</a:t>
            </a:r>
            <a:r>
              <a:rPr dirty="0" sz="800" spc="80" i="1">
                <a:latin typeface="Arial"/>
                <a:cs typeface="Arial"/>
              </a:rPr>
              <a:t>α/</a:t>
            </a:r>
            <a:r>
              <a:rPr dirty="0" sz="800" spc="80">
                <a:latin typeface="Arial"/>
                <a:cs typeface="Arial"/>
              </a:rPr>
              <a:t>2</a:t>
            </a:r>
            <a:r>
              <a:rPr dirty="0" sz="800" spc="80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  <a:p>
            <a:pPr marL="12700">
              <a:lnSpc>
                <a:spcPts val="950"/>
              </a:lnSpc>
              <a:tabLst>
                <a:tab pos="488950" algn="l"/>
              </a:tabLst>
            </a:pPr>
            <a:r>
              <a:rPr dirty="0" sz="800" spc="0" i="1">
                <a:latin typeface="Arial"/>
                <a:cs typeface="Arial"/>
              </a:rPr>
              <a:t>n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10" i="1">
                <a:latin typeface="Arial"/>
                <a:cs typeface="Arial"/>
              </a:rPr>
              <a:t>p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>
                <a:latin typeface="Arial"/>
                <a:cs typeface="Arial"/>
              </a:rPr>
              <a:t>1</a:t>
            </a:r>
            <a:r>
              <a:rPr dirty="0" sz="800">
                <a:latin typeface="Arial"/>
                <a:cs typeface="Arial"/>
              </a:rPr>
              <a:t>	</a:t>
            </a:r>
            <a:r>
              <a:rPr dirty="0" baseline="4629" sz="900" spc="-7" i="1">
                <a:latin typeface="Arial"/>
                <a:cs typeface="Arial"/>
              </a:rPr>
              <a:t>h</a:t>
            </a:r>
            <a:endParaRPr baseline="4629" sz="9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6" action="ppaction://hlinksldjump"/>
              </a:rPr>
              <a:t>Multivariate Linear</a:t>
            </a:r>
            <a:r>
              <a:rPr dirty="0" spc="-20">
                <a:hlinkClick r:id="rId6" action="ppaction://hlinksldjump"/>
              </a:rPr>
              <a:t> </a:t>
            </a:r>
            <a:r>
              <a:rPr dirty="0" spc="-5">
                <a:hlinkClick r:id="rId6" action="ppaction://hlinksldjump"/>
              </a:rPr>
              <a:t>Regression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31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056" y="29006"/>
            <a:ext cx="190309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8705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Predicting </a:t>
            </a:r>
            <a:r>
              <a:rPr dirty="0" spc="10"/>
              <a:t>New</a:t>
            </a:r>
            <a:r>
              <a:rPr dirty="0" spc="-75"/>
              <a:t> </a:t>
            </a:r>
            <a:r>
              <a:rPr dirty="0" spc="15"/>
              <a:t>Observations</a:t>
            </a:r>
          </a:p>
        </p:txBody>
      </p:sp>
      <p:sp>
        <p:nvSpPr>
          <p:cNvPr id="6" name="object 6"/>
          <p:cNvSpPr/>
          <p:nvPr/>
        </p:nvSpPr>
        <p:spPr>
          <a:xfrm>
            <a:off x="269557" y="1049413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9557" y="1849056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5844" y="741057"/>
            <a:ext cx="4234815" cy="1232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Idea: estimate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observed </a:t>
            </a:r>
            <a:r>
              <a:rPr dirty="0" sz="1050" spc="-15">
                <a:solidFill>
                  <a:srgbClr val="790019"/>
                </a:solidFill>
                <a:latin typeface="Arial"/>
                <a:cs typeface="Arial"/>
              </a:rPr>
              <a:t>value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of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response</a:t>
            </a:r>
            <a:r>
              <a:rPr dirty="0" sz="1050" spc="-10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a </a:t>
            </a:r>
            <a:r>
              <a:rPr dirty="0" sz="1050" spc="-15">
                <a:latin typeface="Arial"/>
                <a:cs typeface="Arial"/>
              </a:rPr>
              <a:t>given </a:t>
            </a:r>
            <a:r>
              <a:rPr dirty="0" sz="1050" spc="-5">
                <a:latin typeface="Arial"/>
                <a:cs typeface="Arial"/>
              </a:rPr>
              <a:t>predictor</a:t>
            </a:r>
            <a:r>
              <a:rPr dirty="0" sz="1050" spc="229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score.</a:t>
            </a:r>
            <a:endParaRPr sz="1050">
              <a:latin typeface="Arial"/>
              <a:cs typeface="Arial"/>
            </a:endParaRPr>
          </a:p>
          <a:p>
            <a:pPr marL="12700" indent="276860">
              <a:lnSpc>
                <a:spcPct val="100000"/>
              </a:lnSpc>
              <a:spcBef>
                <a:spcPts val="630"/>
              </a:spcBef>
            </a:pPr>
            <a:r>
              <a:rPr dirty="0" sz="1050" spc="-5">
                <a:latin typeface="Arial"/>
                <a:cs typeface="Arial"/>
              </a:rPr>
              <a:t>Note: interested in actual </a:t>
            </a:r>
            <a:r>
              <a:rPr dirty="0" sz="1050" spc="-229" i="1">
                <a:latin typeface="Arial"/>
                <a:cs typeface="Arial"/>
              </a:rPr>
              <a:t>y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h</a:t>
            </a:r>
            <a:r>
              <a:rPr dirty="0" baseline="-13888" sz="1200" spc="202" i="1">
                <a:latin typeface="Arial"/>
                <a:cs typeface="Arial"/>
              </a:rPr>
              <a:t> </a:t>
            </a:r>
            <a:r>
              <a:rPr dirty="0" sz="1050" spc="-15">
                <a:latin typeface="Arial"/>
                <a:cs typeface="Arial"/>
              </a:rPr>
              <a:t>value </a:t>
            </a:r>
            <a:r>
              <a:rPr dirty="0" sz="1050" spc="-5">
                <a:latin typeface="Arial"/>
                <a:cs typeface="Arial"/>
              </a:rPr>
              <a:t>instead of</a:t>
            </a:r>
            <a:r>
              <a:rPr dirty="0" sz="1050" spc="155">
                <a:latin typeface="Arial"/>
                <a:cs typeface="Arial"/>
              </a:rPr>
              <a:t> </a:t>
            </a:r>
            <a:r>
              <a:rPr dirty="0" sz="1050" spc="-85">
                <a:latin typeface="Times New Roman"/>
                <a:cs typeface="Times New Roman"/>
              </a:rPr>
              <a:t>E</a:t>
            </a:r>
            <a:r>
              <a:rPr dirty="0" sz="1050" spc="-85">
                <a:latin typeface="Lucida Sans Unicode"/>
                <a:cs typeface="Lucida Sans Unicode"/>
              </a:rPr>
              <a:t>(</a:t>
            </a:r>
            <a:r>
              <a:rPr dirty="0" sz="1050" spc="-85" i="1">
                <a:latin typeface="Arial"/>
                <a:cs typeface="Arial"/>
              </a:rPr>
              <a:t>y</a:t>
            </a:r>
            <a:r>
              <a:rPr dirty="0" baseline="5291" sz="1575" spc="-127">
                <a:latin typeface="Lucida Sans Unicode"/>
                <a:cs typeface="Lucida Sans Unicode"/>
              </a:rPr>
              <a:t>ˆ</a:t>
            </a:r>
            <a:r>
              <a:rPr dirty="0" baseline="-13888" sz="1200" spc="-127" i="1">
                <a:latin typeface="Arial"/>
                <a:cs typeface="Arial"/>
              </a:rPr>
              <a:t>h</a:t>
            </a:r>
            <a:r>
              <a:rPr dirty="0" sz="1050" spc="-8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15">
                <a:latin typeface="Arial"/>
                <a:cs typeface="Arial"/>
              </a:rPr>
              <a:t>Given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h</a:t>
            </a:r>
            <a:r>
              <a:rPr dirty="0" baseline="-13888" sz="1200" spc="217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15">
                <a:latin typeface="Lucida Sans Unicode"/>
                <a:cs typeface="Lucida Sans Unicode"/>
              </a:rPr>
              <a:t>(</a:t>
            </a:r>
            <a:r>
              <a:rPr dirty="0" sz="1050" spc="-15">
                <a:latin typeface="Arial"/>
                <a:cs typeface="Arial"/>
              </a:rPr>
              <a:t>1</a:t>
            </a:r>
            <a:r>
              <a:rPr dirty="0" sz="1050" spc="-1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15" i="1">
                <a:latin typeface="Arial"/>
                <a:cs typeface="Arial"/>
              </a:rPr>
              <a:t>x</a:t>
            </a:r>
            <a:r>
              <a:rPr dirty="0" baseline="-13888" sz="1200" spc="-22" i="1">
                <a:latin typeface="Arial"/>
                <a:cs typeface="Arial"/>
              </a:rPr>
              <a:t>h</a:t>
            </a:r>
            <a:r>
              <a:rPr dirty="0" baseline="-13888" sz="1200" spc="-22">
                <a:latin typeface="Arial"/>
                <a:cs typeface="Arial"/>
              </a:rPr>
              <a:t>1</a:t>
            </a:r>
            <a:r>
              <a:rPr dirty="0" sz="1050" spc="-1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5" i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hp</a:t>
            </a:r>
            <a:r>
              <a:rPr dirty="0" baseline="-13888" sz="1200" spc="-232" i="1">
                <a:latin typeface="Arial"/>
                <a:cs typeface="Arial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)</a:t>
            </a:r>
            <a:r>
              <a:rPr dirty="0" sz="1050" spc="30">
                <a:latin typeface="Arial"/>
                <a:cs typeface="Arial"/>
              </a:rPr>
              <a:t>,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fitted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15">
                <a:latin typeface="Arial"/>
                <a:cs typeface="Arial"/>
              </a:rPr>
              <a:t>value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is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229" i="1">
                <a:latin typeface="Arial"/>
                <a:cs typeface="Arial"/>
              </a:rPr>
              <a:t>y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h</a:t>
            </a:r>
            <a:r>
              <a:rPr dirty="0" baseline="-13888" sz="1200" spc="217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130" b="1">
                <a:latin typeface="Arial"/>
                <a:cs typeface="Arial"/>
              </a:rPr>
              <a:t>x</a:t>
            </a:r>
            <a:r>
              <a:rPr dirty="0" baseline="-13888" sz="1200" spc="-195" i="1">
                <a:latin typeface="Arial"/>
                <a:cs typeface="Arial"/>
              </a:rPr>
              <a:t>h</a:t>
            </a:r>
            <a:r>
              <a:rPr dirty="0" sz="1050" spc="-130" b="1">
                <a:latin typeface="Arial"/>
                <a:cs typeface="Arial"/>
              </a:rPr>
              <a:t>b</a:t>
            </a:r>
            <a:r>
              <a:rPr dirty="0" baseline="15873" sz="1575" spc="-195">
                <a:latin typeface="Lucida Sans Unicode"/>
                <a:cs typeface="Lucida Sans Unicode"/>
              </a:rPr>
              <a:t>ˆ</a:t>
            </a:r>
            <a:r>
              <a:rPr dirty="0" sz="1050" spc="-13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630"/>
              </a:spcBef>
            </a:pPr>
            <a:r>
              <a:rPr dirty="0" sz="1050" spc="-5">
                <a:latin typeface="Arial"/>
                <a:cs typeface="Arial"/>
              </a:rPr>
              <a:t>Note: </a:t>
            </a:r>
            <a:r>
              <a:rPr dirty="0" sz="1050" spc="-10">
                <a:latin typeface="Arial"/>
                <a:cs typeface="Arial"/>
              </a:rPr>
              <a:t>same </a:t>
            </a:r>
            <a:r>
              <a:rPr dirty="0" sz="1050" spc="-5">
                <a:latin typeface="Arial"/>
                <a:cs typeface="Arial"/>
              </a:rPr>
              <a:t>as interval</a:t>
            </a:r>
            <a:r>
              <a:rPr dirty="0" sz="1050" spc="7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estimation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9557" y="2610739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56164" y="2631643"/>
            <a:ext cx="118745" cy="151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380" i="1">
                <a:latin typeface="Arial"/>
                <a:cs typeface="Arial"/>
              </a:rPr>
              <a:t>y</a:t>
            </a:r>
            <a:r>
              <a:rPr dirty="0" baseline="3472" sz="1200" spc="-52">
                <a:latin typeface="Lucida Sans Unicode"/>
                <a:cs typeface="Lucida Sans Unicode"/>
              </a:rPr>
              <a:t>¯</a:t>
            </a:r>
            <a:r>
              <a:rPr dirty="0" baseline="-13888" sz="900" spc="-7" i="1">
                <a:latin typeface="Arial"/>
                <a:cs typeface="Arial"/>
              </a:rPr>
              <a:t>h</a:t>
            </a:r>
            <a:endParaRPr baseline="-13888"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2297930"/>
            <a:ext cx="4109085" cy="45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9560" marR="5080" indent="-277495">
              <a:lnSpc>
                <a:spcPct val="125299"/>
              </a:lnSpc>
            </a:pPr>
            <a:r>
              <a:rPr dirty="0" sz="1050" spc="-10">
                <a:latin typeface="Arial"/>
                <a:cs typeface="Arial"/>
              </a:rPr>
              <a:t>When </a:t>
            </a:r>
            <a:r>
              <a:rPr dirty="0" sz="1050" spc="-5">
                <a:latin typeface="Arial"/>
                <a:cs typeface="Arial"/>
              </a:rPr>
              <a:t>predicting a </a:t>
            </a:r>
            <a:r>
              <a:rPr dirty="0" sz="1050" spc="-15">
                <a:latin typeface="Arial"/>
                <a:cs typeface="Arial"/>
              </a:rPr>
              <a:t>new </a:t>
            </a:r>
            <a:r>
              <a:rPr dirty="0" sz="1050" spc="-5">
                <a:latin typeface="Arial"/>
                <a:cs typeface="Arial"/>
              </a:rPr>
              <a:t>observation, there are </a:t>
            </a:r>
            <a:r>
              <a:rPr dirty="0" sz="1050" spc="-10">
                <a:latin typeface="Arial"/>
                <a:cs typeface="Arial"/>
              </a:rPr>
              <a:t>two </a:t>
            </a:r>
            <a:r>
              <a:rPr dirty="0" sz="1050" spc="-5">
                <a:latin typeface="Arial"/>
                <a:cs typeface="Arial"/>
              </a:rPr>
              <a:t>uncertainties:  location of the distribution of </a:t>
            </a:r>
            <a:r>
              <a:rPr dirty="0" sz="1050" spc="-10" i="1">
                <a:latin typeface="Arial"/>
                <a:cs typeface="Arial"/>
              </a:rPr>
              <a:t>Y </a:t>
            </a:r>
            <a:r>
              <a:rPr dirty="0" sz="1050" spc="-15">
                <a:latin typeface="Arial"/>
                <a:cs typeface="Arial"/>
              </a:rPr>
              <a:t>for </a:t>
            </a:r>
            <a:r>
              <a:rPr dirty="0" sz="1050" spc="-20" i="1">
                <a:latin typeface="Arial"/>
                <a:cs typeface="Arial"/>
              </a:rPr>
              <a:t>X</a:t>
            </a:r>
            <a:r>
              <a:rPr dirty="0" baseline="-13888" sz="1200" spc="-30">
                <a:latin typeface="Arial"/>
                <a:cs typeface="Arial"/>
              </a:rPr>
              <a:t>1</a:t>
            </a:r>
            <a:r>
              <a:rPr dirty="0" sz="1050" spc="-20" i="1">
                <a:latin typeface="Verdana"/>
                <a:cs typeface="Verdana"/>
              </a:rPr>
              <a:t>, </a:t>
            </a:r>
            <a:r>
              <a:rPr dirty="0" sz="1050" spc="-95" i="1">
                <a:latin typeface="Verdana"/>
                <a:cs typeface="Verdana"/>
              </a:rPr>
              <a:t>. . . , </a:t>
            </a:r>
            <a:r>
              <a:rPr dirty="0" sz="1050" spc="-5" i="1">
                <a:latin typeface="Arial"/>
                <a:cs typeface="Arial"/>
              </a:rPr>
              <a:t>X</a:t>
            </a:r>
            <a:r>
              <a:rPr dirty="0" baseline="-10416" sz="1200" spc="-7" i="1">
                <a:latin typeface="Arial"/>
                <a:cs typeface="Arial"/>
              </a:rPr>
              <a:t>p </a:t>
            </a:r>
            <a:r>
              <a:rPr dirty="0" sz="1050" spc="-5">
                <a:latin typeface="Arial"/>
                <a:cs typeface="Arial"/>
              </a:rPr>
              <a:t>(captured </a:t>
            </a:r>
            <a:r>
              <a:rPr dirty="0" sz="1050" spc="-20">
                <a:latin typeface="Arial"/>
                <a:cs typeface="Arial"/>
              </a:rPr>
              <a:t>by </a:t>
            </a:r>
            <a:r>
              <a:rPr dirty="0" sz="1050" spc="-20" i="1">
                <a:latin typeface="Verdana"/>
                <a:cs typeface="Verdana"/>
              </a:rPr>
              <a:t>σ</a:t>
            </a:r>
            <a:r>
              <a:rPr dirty="0" baseline="27777" sz="1200" spc="-30">
                <a:latin typeface="Arial"/>
                <a:cs typeface="Arial"/>
              </a:rPr>
              <a:t>2</a:t>
            </a:r>
            <a:r>
              <a:rPr dirty="0" baseline="27777" sz="1200" spc="22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9557" y="2848216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02932" y="2787853"/>
            <a:ext cx="327469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variability within the distribution of </a:t>
            </a:r>
            <a:r>
              <a:rPr dirty="0" sz="1050" spc="-10" i="1">
                <a:latin typeface="Arial"/>
                <a:cs typeface="Arial"/>
              </a:rPr>
              <a:t>Y  </a:t>
            </a:r>
            <a:r>
              <a:rPr dirty="0" sz="1050" spc="-5">
                <a:latin typeface="Arial"/>
                <a:cs typeface="Arial"/>
              </a:rPr>
              <a:t>(captured </a:t>
            </a:r>
            <a:r>
              <a:rPr dirty="0" sz="1050" spc="-20">
                <a:latin typeface="Arial"/>
                <a:cs typeface="Arial"/>
              </a:rPr>
              <a:t>by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 i="1">
                <a:latin typeface="Verdana"/>
                <a:cs typeface="Verdana"/>
              </a:rPr>
              <a:t>σ</a:t>
            </a:r>
            <a:r>
              <a:rPr dirty="0" baseline="27777" sz="1200">
                <a:latin typeface="Arial"/>
                <a:cs typeface="Arial"/>
              </a:rPr>
              <a:t>2</a:t>
            </a:r>
            <a:r>
              <a:rPr dirty="0" sz="1050"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7" action="ppaction://hlinksldjump"/>
              </a:rPr>
              <a:t>Multivariate Linear</a:t>
            </a:r>
            <a:r>
              <a:rPr dirty="0" spc="-20">
                <a:hlinkClick r:id="rId7" action="ppaction://hlinksldjump"/>
              </a:rPr>
              <a:t> </a:t>
            </a:r>
            <a:r>
              <a:rPr dirty="0" spc="-5">
                <a:hlinkClick r:id="rId7" action="ppaction://hlinksldjump"/>
              </a:rPr>
              <a:t>Regression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31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056" y="29006"/>
            <a:ext cx="190309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8705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Predicting </a:t>
            </a:r>
            <a:r>
              <a:rPr dirty="0" spc="10"/>
              <a:t>New </a:t>
            </a:r>
            <a:r>
              <a:rPr dirty="0" spc="15"/>
              <a:t>Observations</a:t>
            </a:r>
            <a:r>
              <a:rPr dirty="0" spc="-30"/>
              <a:t> </a:t>
            </a:r>
            <a:r>
              <a:rPr dirty="0" spc="10"/>
              <a:t>(continued)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50108" y="1021511"/>
            <a:ext cx="488950" cy="151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</a:tabLst>
            </a:pPr>
            <a:r>
              <a:rPr dirty="0" baseline="3472" sz="1200" spc="-7" i="1">
                <a:latin typeface="Arial"/>
                <a:cs typeface="Arial"/>
              </a:rPr>
              <a:t>y</a:t>
            </a:r>
            <a:r>
              <a:rPr dirty="0" baseline="-9259" sz="900" spc="-7" i="1">
                <a:latin typeface="Arial"/>
                <a:cs typeface="Arial"/>
              </a:rPr>
              <a:t>h</a:t>
            </a:r>
            <a:r>
              <a:rPr dirty="0" baseline="-9259" sz="900" spc="-7" i="1">
                <a:latin typeface="Arial"/>
                <a:cs typeface="Arial"/>
              </a:rPr>
              <a:t>	</a:t>
            </a:r>
            <a:r>
              <a:rPr dirty="0" sz="800" spc="-380" i="1">
                <a:latin typeface="Arial"/>
                <a:cs typeface="Arial"/>
              </a:rPr>
              <a:t>y</a:t>
            </a:r>
            <a:r>
              <a:rPr dirty="0" baseline="3472" sz="1200" spc="-52">
                <a:latin typeface="Lucida Sans Unicode"/>
                <a:cs typeface="Lucida Sans Unicode"/>
              </a:rPr>
              <a:t>¯</a:t>
            </a:r>
            <a:r>
              <a:rPr dirty="0" baseline="-13888" sz="900" spc="-7" i="1">
                <a:latin typeface="Arial"/>
                <a:cs typeface="Arial"/>
              </a:rPr>
              <a:t>h</a:t>
            </a:r>
            <a:endParaRPr baseline="-13888"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940244"/>
            <a:ext cx="3637279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60">
                <a:latin typeface="Arial"/>
                <a:cs typeface="Arial"/>
              </a:rPr>
              <a:t>Two </a:t>
            </a:r>
            <a:r>
              <a:rPr dirty="0" sz="1050" spc="-5">
                <a:latin typeface="Arial"/>
                <a:cs typeface="Arial"/>
              </a:rPr>
              <a:t>sources of </a:t>
            </a:r>
            <a:r>
              <a:rPr dirty="0" sz="1050" spc="-10">
                <a:latin typeface="Arial"/>
                <a:cs typeface="Arial"/>
              </a:rPr>
              <a:t>variance </a:t>
            </a:r>
            <a:r>
              <a:rPr dirty="0" sz="1050" spc="-5">
                <a:latin typeface="Arial"/>
                <a:cs typeface="Arial"/>
              </a:rPr>
              <a:t>are independent so </a:t>
            </a:r>
            <a:r>
              <a:rPr dirty="0" sz="1050" spc="-20" i="1">
                <a:latin typeface="Verdana"/>
                <a:cs typeface="Verdana"/>
              </a:rPr>
              <a:t>σ</a:t>
            </a:r>
            <a:r>
              <a:rPr dirty="0" baseline="27777" sz="1200" spc="-30">
                <a:latin typeface="Arial"/>
                <a:cs typeface="Arial"/>
              </a:rPr>
              <a:t>2 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20" i="1">
                <a:latin typeface="Verdana"/>
                <a:cs typeface="Verdana"/>
              </a:rPr>
              <a:t>σ</a:t>
            </a:r>
            <a:r>
              <a:rPr dirty="0" baseline="27777" sz="1200" spc="-30">
                <a:latin typeface="Arial"/>
                <a:cs typeface="Arial"/>
              </a:rPr>
              <a:t>2  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100">
                <a:latin typeface="Lucida Sans Unicode"/>
                <a:cs typeface="Lucida Sans Unicode"/>
              </a:rPr>
              <a:t> </a:t>
            </a:r>
            <a:r>
              <a:rPr dirty="0" sz="1050" spc="-20" i="1">
                <a:latin typeface="Verdana"/>
                <a:cs typeface="Verdana"/>
              </a:rPr>
              <a:t>σ</a:t>
            </a:r>
            <a:r>
              <a:rPr dirty="0" baseline="27777" sz="1200" spc="-30">
                <a:latin typeface="Arial"/>
                <a:cs typeface="Arial"/>
              </a:rPr>
              <a:t>2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9557" y="1238084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2932" y="1177721"/>
            <a:ext cx="2205355" cy="232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1050" spc="-10">
                <a:latin typeface="Arial"/>
                <a:cs typeface="Arial"/>
              </a:rPr>
              <a:t>Use </a:t>
            </a:r>
            <a:r>
              <a:rPr dirty="0" sz="1050" spc="-235" i="1">
                <a:latin typeface="Verdana"/>
                <a:cs typeface="Verdana"/>
              </a:rPr>
              <a:t>σ</a:t>
            </a:r>
            <a:r>
              <a:rPr dirty="0" sz="1050" spc="-235">
                <a:latin typeface="Lucida Sans Unicode"/>
                <a:cs typeface="Lucida Sans Unicode"/>
              </a:rPr>
              <a:t>ˆ</a:t>
            </a:r>
            <a:r>
              <a:rPr dirty="0" baseline="27777" sz="1200" spc="-352">
                <a:latin typeface="Arial"/>
                <a:cs typeface="Arial"/>
              </a:rPr>
              <a:t>2</a:t>
            </a:r>
            <a:r>
              <a:rPr dirty="0" baseline="27777" sz="1200" spc="637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235" i="1">
                <a:latin typeface="Verdana"/>
                <a:cs typeface="Verdana"/>
              </a:rPr>
              <a:t>σ</a:t>
            </a:r>
            <a:r>
              <a:rPr dirty="0" sz="1050" spc="-235">
                <a:latin typeface="Lucida Sans Unicode"/>
                <a:cs typeface="Lucida Sans Unicode"/>
              </a:rPr>
              <a:t>ˆ</a:t>
            </a:r>
            <a:r>
              <a:rPr dirty="0" baseline="27777" sz="1200" spc="-352">
                <a:latin typeface="Arial"/>
                <a:cs typeface="Arial"/>
              </a:rPr>
              <a:t>2</a:t>
            </a:r>
            <a:r>
              <a:rPr dirty="0" baseline="27777" sz="1200" spc="547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+ </a:t>
            </a:r>
            <a:r>
              <a:rPr dirty="0" sz="1050" spc="-235" i="1">
                <a:latin typeface="Verdana"/>
                <a:cs typeface="Verdana"/>
              </a:rPr>
              <a:t>σ</a:t>
            </a:r>
            <a:r>
              <a:rPr dirty="0" sz="1050" spc="-235">
                <a:latin typeface="Lucida Sans Unicode"/>
                <a:cs typeface="Lucida Sans Unicode"/>
              </a:rPr>
              <a:t>ˆ</a:t>
            </a:r>
            <a:r>
              <a:rPr dirty="0" baseline="27777" sz="1200" spc="-352">
                <a:latin typeface="Arial"/>
                <a:cs typeface="Arial"/>
              </a:rPr>
              <a:t>2</a:t>
            </a:r>
            <a:r>
              <a:rPr dirty="0" baseline="27777" sz="1200" spc="179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if </a:t>
            </a:r>
            <a:r>
              <a:rPr dirty="0" sz="1050" spc="-20" i="1">
                <a:latin typeface="Verdana"/>
                <a:cs typeface="Verdana"/>
              </a:rPr>
              <a:t>σ</a:t>
            </a:r>
            <a:r>
              <a:rPr dirty="0" baseline="27777" sz="1200" spc="-30">
                <a:latin typeface="Arial"/>
                <a:cs typeface="Arial"/>
              </a:rPr>
              <a:t>2  </a:t>
            </a:r>
            <a:r>
              <a:rPr dirty="0" sz="1050" spc="-5">
                <a:latin typeface="Arial"/>
                <a:cs typeface="Arial"/>
              </a:rPr>
              <a:t>is</a:t>
            </a:r>
            <a:r>
              <a:rPr dirty="0" sz="1050" spc="-9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unknown</a:t>
            </a:r>
            <a:endParaRPr sz="1050">
              <a:latin typeface="Arial"/>
              <a:cs typeface="Arial"/>
            </a:endParaRPr>
          </a:p>
          <a:p>
            <a:pPr marL="376555">
              <a:lnSpc>
                <a:spcPts val="620"/>
              </a:lnSpc>
              <a:tabLst>
                <a:tab pos="746760" algn="l"/>
              </a:tabLst>
            </a:pPr>
            <a:r>
              <a:rPr dirty="0" baseline="3472" sz="1200" spc="-7" i="1">
                <a:latin typeface="Arial"/>
                <a:cs typeface="Arial"/>
              </a:rPr>
              <a:t>y</a:t>
            </a:r>
            <a:r>
              <a:rPr dirty="0" baseline="-9259" sz="900" spc="-7" i="1">
                <a:latin typeface="Arial"/>
                <a:cs typeface="Arial"/>
              </a:rPr>
              <a:t>h	</a:t>
            </a:r>
            <a:r>
              <a:rPr dirty="0" sz="800" spc="-140" i="1">
                <a:latin typeface="Arial"/>
                <a:cs typeface="Arial"/>
              </a:rPr>
              <a:t>y</a:t>
            </a:r>
            <a:r>
              <a:rPr dirty="0" baseline="3472" sz="1200" spc="-209">
                <a:latin typeface="Lucida Sans Unicode"/>
                <a:cs typeface="Lucida Sans Unicode"/>
              </a:rPr>
              <a:t>¯</a:t>
            </a:r>
            <a:r>
              <a:rPr dirty="0" baseline="-13888" sz="900" spc="-209" i="1">
                <a:latin typeface="Arial"/>
                <a:cs typeface="Arial"/>
              </a:rPr>
              <a:t>h</a:t>
            </a:r>
            <a:endParaRPr baseline="-13888"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44" y="1995081"/>
            <a:ext cx="251650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5">
                <a:latin typeface="Arial"/>
                <a:cs typeface="Arial"/>
              </a:rPr>
              <a:t>We </a:t>
            </a:r>
            <a:r>
              <a:rPr dirty="0" sz="1050" spc="-5">
                <a:latin typeface="Arial"/>
                <a:cs typeface="Arial"/>
              </a:rPr>
              <a:t>can test </a:t>
            </a: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>
                <a:latin typeface="Arial"/>
                <a:cs typeface="Arial"/>
              </a:rPr>
              <a:t>0  </a:t>
            </a:r>
            <a:r>
              <a:rPr dirty="0" sz="1050" spc="-45">
                <a:latin typeface="Lucida Sans Unicode"/>
                <a:cs typeface="Lucida Sans Unicode"/>
              </a:rPr>
              <a:t>: </a:t>
            </a: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h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10" i="1">
                <a:latin typeface="Arial"/>
                <a:cs typeface="Arial"/>
              </a:rPr>
              <a:t>y</a:t>
            </a:r>
            <a:r>
              <a:rPr dirty="0" baseline="27777" sz="1200" spc="15" i="1">
                <a:latin typeface="Meiryo"/>
                <a:cs typeface="Meiryo"/>
              </a:rPr>
              <a:t>∗ </a:t>
            </a:r>
            <a:r>
              <a:rPr dirty="0" sz="1050" spc="-15">
                <a:latin typeface="Arial"/>
                <a:cs typeface="Arial"/>
              </a:rPr>
              <a:t>vs. </a:t>
            </a: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>
                <a:latin typeface="Arial"/>
                <a:cs typeface="Arial"/>
              </a:rPr>
              <a:t>1  </a:t>
            </a:r>
            <a:r>
              <a:rPr dirty="0" sz="1050" spc="-45">
                <a:latin typeface="Lucida Sans Unicode"/>
                <a:cs typeface="Lucida Sans Unicode"/>
              </a:rPr>
              <a:t>: </a:t>
            </a: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h  </a:t>
            </a:r>
            <a:r>
              <a:rPr dirty="0" sz="1050" spc="-20" i="1">
                <a:latin typeface="Meiryo"/>
                <a:cs typeface="Meiryo"/>
              </a:rPr>
              <a:t>ƒ</a:t>
            </a:r>
            <a:r>
              <a:rPr dirty="0" sz="1050" spc="-20">
                <a:latin typeface="Lucida Sans Unicode"/>
                <a:cs typeface="Lucida Sans Unicode"/>
              </a:rPr>
              <a:t>=</a:t>
            </a:r>
            <a:r>
              <a:rPr dirty="0" sz="1050" spc="-190">
                <a:latin typeface="Lucida Sans Unicode"/>
                <a:cs typeface="Lucida Sans Unicode"/>
              </a:rPr>
              <a:t> </a:t>
            </a:r>
            <a:r>
              <a:rPr dirty="0" sz="1050" spc="10" i="1">
                <a:latin typeface="Arial"/>
                <a:cs typeface="Arial"/>
              </a:rPr>
              <a:t>y</a:t>
            </a:r>
            <a:r>
              <a:rPr dirty="0" baseline="27777" sz="1200" spc="15" i="1">
                <a:latin typeface="Meiryo"/>
                <a:cs typeface="Meiryo"/>
              </a:rPr>
              <a:t>∗</a:t>
            </a:r>
            <a:endParaRPr baseline="27777" sz="1200">
              <a:latin typeface="Meiryo"/>
              <a:cs typeface="Meiry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7350" y="2077186"/>
            <a:ext cx="107378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03935" algn="l"/>
              </a:tabLst>
            </a:pPr>
            <a:r>
              <a:rPr dirty="0" sz="800" spc="-5" i="1">
                <a:latin typeface="Arial"/>
                <a:cs typeface="Arial"/>
              </a:rPr>
              <a:t>h</a:t>
            </a:r>
            <a:r>
              <a:rPr dirty="0" sz="800" spc="-5" i="1">
                <a:latin typeface="Arial"/>
                <a:cs typeface="Arial"/>
              </a:rPr>
              <a:t>	</a:t>
            </a:r>
            <a:r>
              <a:rPr dirty="0" sz="800" spc="-5" i="1"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9557" y="2265464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57031" y="2287219"/>
            <a:ext cx="394970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9090" algn="l"/>
              </a:tabLst>
            </a:pPr>
            <a:r>
              <a:rPr dirty="0" sz="800" spc="-5" i="1">
                <a:latin typeface="Arial"/>
                <a:cs typeface="Arial"/>
              </a:rPr>
              <a:t>h</a:t>
            </a:r>
            <a:r>
              <a:rPr dirty="0" sz="800" spc="-5" i="1">
                <a:latin typeface="Arial"/>
                <a:cs typeface="Arial"/>
              </a:rPr>
              <a:t>	</a:t>
            </a:r>
            <a:r>
              <a:rPr dirty="0" baseline="4629" sz="900" spc="-7" i="1">
                <a:latin typeface="Arial"/>
                <a:cs typeface="Arial"/>
              </a:rPr>
              <a:t>h</a:t>
            </a:r>
            <a:endParaRPr baseline="4629"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932" y="2205113"/>
            <a:ext cx="398145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40">
                <a:latin typeface="Arial"/>
                <a:cs typeface="Arial"/>
              </a:rPr>
              <a:t>Test </a:t>
            </a:r>
            <a:r>
              <a:rPr dirty="0" sz="1050" spc="-5">
                <a:latin typeface="Arial"/>
                <a:cs typeface="Arial"/>
              </a:rPr>
              <a:t>statistic: </a:t>
            </a:r>
            <a:r>
              <a:rPr dirty="0" sz="1050" spc="-10" i="1">
                <a:latin typeface="Arial"/>
                <a:cs typeface="Arial"/>
              </a:rPr>
              <a:t>T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155">
                <a:latin typeface="Lucida Sans Unicode"/>
                <a:cs typeface="Lucida Sans Unicode"/>
              </a:rPr>
              <a:t>(</a:t>
            </a:r>
            <a:r>
              <a:rPr dirty="0" sz="1050" spc="-155" i="1">
                <a:latin typeface="Arial"/>
                <a:cs typeface="Arial"/>
              </a:rPr>
              <a:t>y</a:t>
            </a:r>
            <a:r>
              <a:rPr dirty="0" baseline="5291" sz="1575" spc="-232">
                <a:latin typeface="Lucida Sans Unicode"/>
                <a:cs typeface="Lucida Sans Unicode"/>
              </a:rPr>
              <a:t>ˆ</a:t>
            </a:r>
            <a:r>
              <a:rPr dirty="0" baseline="-13888" sz="1200" spc="-232" i="1">
                <a:latin typeface="Arial"/>
                <a:cs typeface="Arial"/>
              </a:rPr>
              <a:t>h   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80" i="1">
                <a:latin typeface="Arial"/>
                <a:cs typeface="Arial"/>
              </a:rPr>
              <a:t>y</a:t>
            </a:r>
            <a:r>
              <a:rPr dirty="0" baseline="27777" sz="1200" spc="-120" i="1">
                <a:latin typeface="Meiryo"/>
                <a:cs typeface="Meiryo"/>
              </a:rPr>
              <a:t>∗</a:t>
            </a:r>
            <a:r>
              <a:rPr dirty="0" sz="1050" spc="-80">
                <a:latin typeface="Lucida Sans Unicode"/>
                <a:cs typeface="Lucida Sans Unicode"/>
              </a:rPr>
              <a:t>)</a:t>
            </a:r>
            <a:r>
              <a:rPr dirty="0" sz="1050" spc="-80" i="1">
                <a:latin typeface="Verdana"/>
                <a:cs typeface="Verdana"/>
              </a:rPr>
              <a:t>/σ</a:t>
            </a:r>
            <a:r>
              <a:rPr dirty="0" sz="1050" spc="-80">
                <a:latin typeface="Lucida Sans Unicode"/>
                <a:cs typeface="Lucida Sans Unicode"/>
              </a:rPr>
              <a:t>ˆ</a:t>
            </a:r>
            <a:r>
              <a:rPr dirty="0" baseline="-10416" sz="1200" spc="-120" i="1">
                <a:latin typeface="Arial"/>
                <a:cs typeface="Arial"/>
              </a:rPr>
              <a:t>y   </a:t>
            </a:r>
            <a:r>
              <a:rPr dirty="0" sz="1050" spc="-5">
                <a:latin typeface="Arial"/>
                <a:cs typeface="Arial"/>
              </a:rPr>
              <a:t>, which </a:t>
            </a:r>
            <a:r>
              <a:rPr dirty="0" sz="1050" spc="-15">
                <a:latin typeface="Arial"/>
                <a:cs typeface="Arial"/>
              </a:rPr>
              <a:t>follows </a:t>
            </a:r>
            <a:r>
              <a:rPr dirty="0" sz="1050" spc="5" i="1">
                <a:latin typeface="Arial"/>
                <a:cs typeface="Arial"/>
              </a:rPr>
              <a:t>t</a:t>
            </a:r>
            <a:r>
              <a:rPr dirty="0" baseline="-13888" sz="1200" spc="7" i="1">
                <a:latin typeface="Arial"/>
                <a:cs typeface="Arial"/>
              </a:rPr>
              <a:t>n</a:t>
            </a:r>
            <a:r>
              <a:rPr dirty="0" baseline="-13888" sz="1200" spc="7" i="1">
                <a:latin typeface="Meiryo"/>
                <a:cs typeface="Meiryo"/>
              </a:rPr>
              <a:t>−</a:t>
            </a:r>
            <a:r>
              <a:rPr dirty="0" baseline="-13888" sz="1200" spc="7" i="1">
                <a:latin typeface="Arial"/>
                <a:cs typeface="Arial"/>
              </a:rPr>
              <a:t>p</a:t>
            </a:r>
            <a:r>
              <a:rPr dirty="0" baseline="-13888" sz="1200" spc="7" i="1">
                <a:latin typeface="Meiryo"/>
                <a:cs typeface="Meiryo"/>
              </a:rPr>
              <a:t>−</a:t>
            </a:r>
            <a:r>
              <a:rPr dirty="0" baseline="-13888" sz="1200" spc="7">
                <a:latin typeface="Arial"/>
                <a:cs typeface="Arial"/>
              </a:rPr>
              <a:t>1</a:t>
            </a:r>
            <a:r>
              <a:rPr dirty="0" baseline="-13888" sz="1200" spc="254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distribution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9557" y="2510726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195218" y="2512860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932" y="2450363"/>
            <a:ext cx="308991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100(1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5" i="1">
                <a:latin typeface="Verdana"/>
                <a:cs typeface="Verdana"/>
              </a:rPr>
              <a:t>α</a:t>
            </a:r>
            <a:r>
              <a:rPr dirty="0" sz="1050" spc="-5">
                <a:latin typeface="Arial"/>
                <a:cs typeface="Arial"/>
              </a:rPr>
              <a:t>)%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Prediction Interval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(PI)</a:t>
            </a:r>
            <a:r>
              <a:rPr dirty="0" sz="1050" spc="-10">
                <a:latin typeface="Arial"/>
                <a:cs typeface="Arial"/>
              </a:rPr>
              <a:t>for   </a:t>
            </a:r>
            <a:r>
              <a:rPr dirty="0" sz="1050" spc="15" i="1">
                <a:latin typeface="Arial"/>
                <a:cs typeface="Arial"/>
              </a:rPr>
              <a:t>y</a:t>
            </a:r>
            <a:r>
              <a:rPr dirty="0" baseline="-13888" sz="1200" spc="22" i="1">
                <a:latin typeface="Arial"/>
                <a:cs typeface="Arial"/>
              </a:rPr>
              <a:t>h</a:t>
            </a:r>
            <a:r>
              <a:rPr dirty="0" sz="1050" spc="15">
                <a:latin typeface="Arial"/>
                <a:cs typeface="Arial"/>
              </a:rPr>
              <a:t>:   </a:t>
            </a:r>
            <a:r>
              <a:rPr dirty="0" sz="1050" spc="-315" i="1">
                <a:latin typeface="Arial"/>
                <a:cs typeface="Arial"/>
              </a:rPr>
              <a:t>y</a:t>
            </a:r>
            <a:r>
              <a:rPr dirty="0" baseline="5291" sz="1575" spc="-472">
                <a:latin typeface="Lucida Sans Unicode"/>
                <a:cs typeface="Lucida Sans Unicode"/>
              </a:rPr>
              <a:t>ˆ                                        </a:t>
            </a:r>
            <a:r>
              <a:rPr dirty="0" sz="1050" spc="-35" i="1">
                <a:latin typeface="Meiryo"/>
                <a:cs typeface="Meiryo"/>
              </a:rPr>
              <a:t>±</a:t>
            </a:r>
            <a:r>
              <a:rPr dirty="0" sz="1050" spc="-125" i="1">
                <a:latin typeface="Meiryo"/>
                <a:cs typeface="Meiryo"/>
              </a:rPr>
              <a:t> </a:t>
            </a:r>
            <a:r>
              <a:rPr dirty="0" sz="1050" spc="-5" i="1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9800" y="2415438"/>
            <a:ext cx="28829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65">
                <a:latin typeface="Lucida Sans Unicode"/>
                <a:cs typeface="Lucida Sans Unicode"/>
              </a:rPr>
              <a:t>(</a:t>
            </a:r>
            <a:r>
              <a:rPr dirty="0" sz="800" spc="140" i="1">
                <a:latin typeface="Arial"/>
                <a:cs typeface="Arial"/>
              </a:rPr>
              <a:t>α/</a:t>
            </a:r>
            <a:r>
              <a:rPr dirty="0" sz="800" spc="-5">
                <a:latin typeface="Arial"/>
                <a:cs typeface="Arial"/>
              </a:rPr>
              <a:t>2</a:t>
            </a:r>
            <a:r>
              <a:rPr dirty="0" sz="800" spc="65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67328" y="2535034"/>
            <a:ext cx="36639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0" i="1">
                <a:latin typeface="Arial"/>
                <a:cs typeface="Arial"/>
              </a:rPr>
              <a:t>n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10" i="1">
                <a:latin typeface="Arial"/>
                <a:cs typeface="Arial"/>
              </a:rPr>
              <a:t>p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14292" y="2450363"/>
            <a:ext cx="10223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80" i="1">
                <a:latin typeface="Verdana"/>
                <a:cs typeface="Verdana"/>
              </a:rPr>
              <a:t>σ</a:t>
            </a:r>
            <a:r>
              <a:rPr dirty="0" sz="1050" spc="-380">
                <a:latin typeface="Lucida Sans Unicode"/>
                <a:cs typeface="Lucida Sans Unicode"/>
              </a:rPr>
              <a:t>ˆ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93464" y="2509240"/>
            <a:ext cx="76200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44073" y="2553868"/>
            <a:ext cx="6794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 i="1">
                <a:latin typeface="Arial"/>
                <a:cs typeface="Arial"/>
              </a:rPr>
              <a:t>h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6" action="ppaction://hlinksldjump"/>
              </a:rPr>
              <a:t>Multivariate Linear</a:t>
            </a:r>
            <a:r>
              <a:rPr dirty="0" spc="-20">
                <a:hlinkClick r:id="rId6" action="ppaction://hlinksldjump"/>
              </a:rPr>
              <a:t> </a:t>
            </a:r>
            <a:r>
              <a:rPr dirty="0" spc="-5">
                <a:hlinkClick r:id="rId6" action="ppaction://hlinksldjump"/>
              </a:rPr>
              <a:t>Regression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31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56" y="29006"/>
            <a:ext cx="92329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 Linear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628" y="1245984"/>
            <a:ext cx="4049395" cy="4013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10" b="1">
                <a:latin typeface="Arial"/>
                <a:cs typeface="Arial"/>
              </a:rPr>
              <a:t>Multiple Linear</a:t>
            </a:r>
            <a:r>
              <a:rPr dirty="0" sz="2450" spc="-40" b="1">
                <a:latin typeface="Arial"/>
                <a:cs typeface="Arial"/>
              </a:rPr>
              <a:t> </a:t>
            </a:r>
            <a:r>
              <a:rPr dirty="0" sz="2450" spc="15" b="1">
                <a:latin typeface="Arial"/>
                <a:cs typeface="Arial"/>
              </a:rPr>
              <a:t>Regression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61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056" y="29006"/>
            <a:ext cx="190309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8705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Confidence and Prediction </a:t>
            </a:r>
            <a:r>
              <a:rPr dirty="0" spc="10"/>
              <a:t>Intervals in</a:t>
            </a:r>
            <a:r>
              <a:rPr dirty="0" spc="-40"/>
              <a:t> </a:t>
            </a:r>
            <a:r>
              <a:rPr dirty="0" spc="20"/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1079284"/>
            <a:ext cx="4216400" cy="1459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# confidence</a:t>
            </a:r>
            <a:r>
              <a:rPr dirty="0" sz="800" spc="-5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interval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newdata &lt;- data.frame(cyl=factor(6, levels=c(4,6,8)), am=1,</a:t>
            </a:r>
            <a:r>
              <a:rPr dirty="0" sz="800" spc="9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carb=4)</a:t>
            </a:r>
            <a:endParaRPr sz="800">
              <a:latin typeface="Courier New"/>
              <a:cs typeface="Courier New"/>
            </a:endParaRPr>
          </a:p>
          <a:p>
            <a:pPr marL="437515" marR="1401445" indent="-425450">
              <a:lnSpc>
                <a:spcPts val="950"/>
              </a:lnSpc>
              <a:spcBef>
                <a:spcPts val="30"/>
              </a:spcBef>
              <a:tabLst>
                <a:tab pos="984250" algn="l"/>
                <a:tab pos="1530350" algn="l"/>
              </a:tabLst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predict(mod, newdata, interval="confidence")  fit	lwr	upr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1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1 21.51824 18.92554</a:t>
            </a:r>
            <a:r>
              <a:rPr dirty="0" sz="800" spc="-3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24.11094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  <a:spcBef>
                <a:spcPts val="5"/>
              </a:spcBef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# prediction</a:t>
            </a:r>
            <a:r>
              <a:rPr dirty="0" sz="800" spc="-5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interval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newdata &lt;- data.frame(cyl=factor(6, levels=c(4,6,8)), am=1,</a:t>
            </a:r>
            <a:r>
              <a:rPr dirty="0" sz="800" spc="9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carb=4)</a:t>
            </a:r>
            <a:endParaRPr sz="800">
              <a:latin typeface="Courier New"/>
              <a:cs typeface="Courier New"/>
            </a:endParaRPr>
          </a:p>
          <a:p>
            <a:pPr marL="437515" marR="1401445" indent="-425450">
              <a:lnSpc>
                <a:spcPts val="950"/>
              </a:lnSpc>
              <a:spcBef>
                <a:spcPts val="30"/>
              </a:spcBef>
              <a:tabLst>
                <a:tab pos="984250" algn="l"/>
                <a:tab pos="1530350" algn="l"/>
              </a:tabLst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predict(mod, newdata, interval="prediction")  fit	lwr	upr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1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1 21.51824 15.20583</a:t>
            </a:r>
            <a:r>
              <a:rPr dirty="0" sz="800" spc="-3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27.83065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48494" y="3345160"/>
            <a:ext cx="1172210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</a:rPr>
              <a:t>Updated 16-Jan-2017   :   Slide</a:t>
            </a:r>
            <a:r>
              <a:rPr dirty="0" sz="600" spc="-6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056" y="29006"/>
            <a:ext cx="190309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8705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Simultaneous Confidence</a:t>
            </a:r>
            <a:r>
              <a:rPr dirty="0" spc="-50"/>
              <a:t> </a:t>
            </a:r>
            <a:r>
              <a:rPr dirty="0" spc="15"/>
              <a:t>Regions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553275"/>
            <a:ext cx="429196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5">
                <a:latin typeface="Arial"/>
                <a:cs typeface="Arial"/>
              </a:rPr>
              <a:t>Given </a:t>
            </a:r>
            <a:r>
              <a:rPr dirty="0" sz="1050" spc="-5">
                <a:latin typeface="Arial"/>
                <a:cs typeface="Arial"/>
              </a:rPr>
              <a:t>the distribution of </a:t>
            </a:r>
            <a:r>
              <a:rPr dirty="0" sz="1050" spc="-370" b="1">
                <a:latin typeface="Arial"/>
                <a:cs typeface="Arial"/>
              </a:rPr>
              <a:t>b</a:t>
            </a:r>
            <a:r>
              <a:rPr dirty="0" baseline="15873" sz="1575" spc="-555">
                <a:latin typeface="Lucida Sans Unicode"/>
                <a:cs typeface="Lucida Sans Unicode"/>
              </a:rPr>
              <a:t>ˆ</a:t>
            </a:r>
            <a:r>
              <a:rPr dirty="0" baseline="15873" sz="1575" spc="37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Arial"/>
                <a:cs typeface="Arial"/>
              </a:rPr>
              <a:t>(and </a:t>
            </a:r>
            <a:r>
              <a:rPr dirty="0" sz="1050" spc="-10">
                <a:latin typeface="Arial"/>
                <a:cs typeface="Arial"/>
              </a:rPr>
              <a:t>some </a:t>
            </a:r>
            <a:r>
              <a:rPr dirty="0" sz="1050" spc="-5">
                <a:latin typeface="Arial"/>
                <a:cs typeface="Arial"/>
              </a:rPr>
              <a:t>probability </a:t>
            </a:r>
            <a:r>
              <a:rPr dirty="0" sz="1050">
                <a:latin typeface="Arial"/>
                <a:cs typeface="Arial"/>
              </a:rPr>
              <a:t>theory), </a:t>
            </a:r>
            <a:r>
              <a:rPr dirty="0" sz="1050" spc="-15">
                <a:latin typeface="Arial"/>
                <a:cs typeface="Arial"/>
              </a:rPr>
              <a:t>we </a:t>
            </a:r>
            <a:r>
              <a:rPr dirty="0" sz="1050" spc="-20">
                <a:latin typeface="Arial"/>
                <a:cs typeface="Arial"/>
              </a:rPr>
              <a:t>have</a:t>
            </a:r>
            <a:r>
              <a:rPr dirty="0" sz="1050" spc="15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that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7649" y="1050290"/>
            <a:ext cx="1148715" cy="0"/>
          </a:xfrm>
          <a:custGeom>
            <a:avLst/>
            <a:gdLst/>
            <a:ahLst/>
            <a:cxnLst/>
            <a:rect l="l" t="t" r="r" b="b"/>
            <a:pathLst>
              <a:path w="1148714" h="0">
                <a:moveTo>
                  <a:pt x="0" y="0"/>
                </a:moveTo>
                <a:lnTo>
                  <a:pt x="114860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87207" y="982306"/>
            <a:ext cx="457834" cy="192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5873" sz="1575" spc="-52" i="1">
                <a:latin typeface="Meiryo"/>
                <a:cs typeface="Meiryo"/>
              </a:rPr>
              <a:t>∼</a:t>
            </a:r>
            <a:r>
              <a:rPr dirty="0" baseline="15873" sz="1575" spc="-217" i="1">
                <a:latin typeface="Meiryo"/>
                <a:cs typeface="Meiryo"/>
              </a:rPr>
              <a:t> </a:t>
            </a:r>
            <a:r>
              <a:rPr dirty="0" baseline="15873" sz="1575" spc="22" i="1">
                <a:latin typeface="Verdana"/>
                <a:cs typeface="Verdana"/>
              </a:rPr>
              <a:t>χ</a:t>
            </a:r>
            <a:r>
              <a:rPr dirty="0" sz="800" spc="15" i="1">
                <a:latin typeface="Arial"/>
                <a:cs typeface="Arial"/>
              </a:rPr>
              <a:t>p</a:t>
            </a:r>
            <a:r>
              <a:rPr dirty="0" sz="800" spc="15">
                <a:latin typeface="Lucida Sans Unicode"/>
                <a:cs typeface="Lucida Sans Unicode"/>
              </a:rPr>
              <a:t>+</a:t>
            </a:r>
            <a:r>
              <a:rPr dirty="0" sz="800" spc="1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4041" y="945222"/>
            <a:ext cx="25654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and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949" y="851497"/>
            <a:ext cx="301371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176145" algn="l"/>
              </a:tabLst>
            </a:pPr>
            <a:r>
              <a:rPr dirty="0" sz="1050" spc="-229">
                <a:latin typeface="Lucida Sans Unicode"/>
                <a:cs typeface="Lucida Sans Unicode"/>
              </a:rPr>
              <a:t>(</a:t>
            </a:r>
            <a:r>
              <a:rPr dirty="0" sz="1050" spc="-229" b="1">
                <a:latin typeface="Arial"/>
                <a:cs typeface="Arial"/>
              </a:rPr>
              <a:t>b</a:t>
            </a:r>
            <a:r>
              <a:rPr dirty="0" baseline="15873" sz="1575" spc="-345">
                <a:latin typeface="Lucida Sans Unicode"/>
                <a:cs typeface="Lucida Sans Unicode"/>
              </a:rPr>
              <a:t>ˆ  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80" b="1">
                <a:latin typeface="Arial"/>
                <a:cs typeface="Arial"/>
              </a:rPr>
              <a:t>b</a:t>
            </a:r>
            <a:r>
              <a:rPr dirty="0" sz="1050" spc="-80">
                <a:latin typeface="Lucida Sans Unicode"/>
                <a:cs typeface="Lucida Sans Unicode"/>
              </a:rPr>
              <a:t>)</a:t>
            </a:r>
            <a:r>
              <a:rPr dirty="0" baseline="27777" sz="1200" spc="-120" i="1">
                <a:latin typeface="Meiryo"/>
                <a:cs typeface="Meiryo"/>
              </a:rPr>
              <a:t>t</a:t>
            </a:r>
            <a:r>
              <a:rPr dirty="0" sz="1050" spc="-80" b="1">
                <a:latin typeface="Arial"/>
                <a:cs typeface="Arial"/>
              </a:rPr>
              <a:t>X</a:t>
            </a:r>
            <a:r>
              <a:rPr dirty="0" baseline="27777" sz="1200" spc="-120" i="1">
                <a:latin typeface="Meiryo"/>
                <a:cs typeface="Meiryo"/>
              </a:rPr>
              <a:t>t</a:t>
            </a:r>
            <a:r>
              <a:rPr dirty="0" sz="1050" spc="-80" b="1">
                <a:latin typeface="Arial"/>
                <a:cs typeface="Arial"/>
              </a:rPr>
              <a:t>X</a:t>
            </a:r>
            <a:r>
              <a:rPr dirty="0" sz="1050" spc="-80">
                <a:latin typeface="Lucida Sans Unicode"/>
                <a:cs typeface="Lucida Sans Unicode"/>
              </a:rPr>
              <a:t>(</a:t>
            </a:r>
            <a:r>
              <a:rPr dirty="0" sz="1050" spc="-80" b="1">
                <a:latin typeface="Arial"/>
                <a:cs typeface="Arial"/>
              </a:rPr>
              <a:t>b</a:t>
            </a:r>
            <a:r>
              <a:rPr dirty="0" baseline="15873" sz="1575" spc="-120">
                <a:latin typeface="Lucida Sans Unicode"/>
                <a:cs typeface="Lucida Sans Unicode"/>
              </a:rPr>
              <a:t>ˆ</a:t>
            </a:r>
            <a:r>
              <a:rPr dirty="0" baseline="15873" sz="1575" spc="-135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10" i="1">
                <a:latin typeface="Meiryo"/>
                <a:cs typeface="Meiryo"/>
              </a:rPr>
              <a:t> </a:t>
            </a:r>
            <a:r>
              <a:rPr dirty="0" sz="1050" spc="25" b="1">
                <a:latin typeface="Arial"/>
                <a:cs typeface="Arial"/>
              </a:rPr>
              <a:t>b</a:t>
            </a:r>
            <a:r>
              <a:rPr dirty="0" sz="1050" spc="25">
                <a:latin typeface="Lucida Sans Unicode"/>
                <a:cs typeface="Lucida Sans Unicode"/>
              </a:rPr>
              <a:t>)	(</a:t>
            </a:r>
            <a:r>
              <a:rPr dirty="0" sz="1050" spc="25" i="1">
                <a:latin typeface="Arial"/>
                <a:cs typeface="Arial"/>
              </a:rPr>
              <a:t>n</a:t>
            </a:r>
            <a:r>
              <a:rPr dirty="0" sz="1050" spc="-6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40" i="1">
                <a:latin typeface="Meiryo"/>
                <a:cs typeface="Meiryo"/>
              </a:rPr>
              <a:t> </a:t>
            </a:r>
            <a:r>
              <a:rPr dirty="0" sz="1050" spc="-5" i="1">
                <a:latin typeface="Arial"/>
                <a:cs typeface="Arial"/>
              </a:rPr>
              <a:t>p</a:t>
            </a:r>
            <a:r>
              <a:rPr dirty="0" sz="1050" spc="-45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40" i="1">
                <a:latin typeface="Meiryo"/>
                <a:cs typeface="Meiryo"/>
              </a:rPr>
              <a:t> </a:t>
            </a:r>
            <a:r>
              <a:rPr dirty="0" sz="1050" spc="-130">
                <a:latin typeface="Arial"/>
                <a:cs typeface="Arial"/>
              </a:rPr>
              <a:t>1</a:t>
            </a:r>
            <a:r>
              <a:rPr dirty="0" sz="1050" spc="-130">
                <a:latin typeface="Lucida Sans Unicode"/>
                <a:cs typeface="Lucida Sans Unicode"/>
              </a:rPr>
              <a:t>)</a:t>
            </a:r>
            <a:r>
              <a:rPr dirty="0" sz="1050" spc="-130" i="1">
                <a:latin typeface="Verdana"/>
                <a:cs typeface="Verdana"/>
              </a:rPr>
              <a:t>σ</a:t>
            </a:r>
            <a:r>
              <a:rPr dirty="0" sz="1050" spc="-130">
                <a:latin typeface="Lucida Sans Unicode"/>
                <a:cs typeface="Lucida Sans Unicode"/>
              </a:rPr>
              <a:t>ˆ</a:t>
            </a:r>
            <a:r>
              <a:rPr dirty="0" baseline="27777" sz="1200" spc="-195">
                <a:latin typeface="Arial"/>
                <a:cs typeface="Arial"/>
              </a:rPr>
              <a:t>2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61564" y="1050290"/>
            <a:ext cx="830580" cy="0"/>
          </a:xfrm>
          <a:custGeom>
            <a:avLst/>
            <a:gdLst/>
            <a:ahLst/>
            <a:cxnLst/>
            <a:rect l="l" t="t" r="r" b="b"/>
            <a:pathLst>
              <a:path w="830579" h="0">
                <a:moveTo>
                  <a:pt x="0" y="0"/>
                </a:moveTo>
                <a:lnTo>
                  <a:pt x="83041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90710" y="1002106"/>
            <a:ext cx="166370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873" sz="1575" spc="-52" i="1">
                <a:latin typeface="Verdana"/>
                <a:cs typeface="Verdana"/>
              </a:rPr>
              <a:t>σ</a:t>
            </a: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0138" y="926122"/>
            <a:ext cx="1927860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858010" algn="l"/>
              </a:tabLst>
            </a:pPr>
            <a:r>
              <a:rPr dirty="0" sz="800" spc="-5">
                <a:latin typeface="Arial"/>
                <a:cs typeface="Arial"/>
              </a:rPr>
              <a:t>2</a:t>
            </a:r>
            <a:r>
              <a:rPr dirty="0" sz="800" spc="-5">
                <a:latin typeface="Arial"/>
                <a:cs typeface="Arial"/>
              </a:rPr>
              <a:t>	</a:t>
            </a: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32949" y="982306"/>
            <a:ext cx="59944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5873" sz="1575" spc="-52" i="1">
                <a:latin typeface="Meiryo"/>
                <a:cs typeface="Meiryo"/>
              </a:rPr>
              <a:t>∼</a:t>
            </a:r>
            <a:r>
              <a:rPr dirty="0" baseline="15873" sz="1575" spc="-195" i="1">
                <a:latin typeface="Meiryo"/>
                <a:cs typeface="Meiryo"/>
              </a:rPr>
              <a:t> </a:t>
            </a:r>
            <a:r>
              <a:rPr dirty="0" baseline="15873" sz="1575" spc="15" i="1">
                <a:latin typeface="Verdana"/>
                <a:cs typeface="Verdana"/>
              </a:rPr>
              <a:t>χ</a:t>
            </a:r>
            <a:r>
              <a:rPr dirty="0" sz="800" spc="10" i="1">
                <a:latin typeface="Arial"/>
                <a:cs typeface="Arial"/>
              </a:rPr>
              <a:t>n</a:t>
            </a:r>
            <a:r>
              <a:rPr dirty="0" sz="800" spc="10" i="1">
                <a:latin typeface="Meiryo"/>
                <a:cs typeface="Meiryo"/>
              </a:rPr>
              <a:t>−</a:t>
            </a:r>
            <a:r>
              <a:rPr dirty="0" sz="800" spc="10" i="1">
                <a:latin typeface="Arial"/>
                <a:cs typeface="Arial"/>
              </a:rPr>
              <a:t>p</a:t>
            </a:r>
            <a:r>
              <a:rPr dirty="0" sz="800" spc="10" i="1">
                <a:latin typeface="Meiryo"/>
                <a:cs typeface="Meiryo"/>
              </a:rPr>
              <a:t>−</a:t>
            </a:r>
            <a:r>
              <a:rPr dirty="0" sz="800" spc="1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844" y="1002106"/>
            <a:ext cx="1118870" cy="459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72490">
              <a:lnSpc>
                <a:spcPct val="100000"/>
              </a:lnSpc>
            </a:pPr>
            <a:r>
              <a:rPr dirty="0" baseline="-15873" sz="1575" spc="-30" i="1">
                <a:latin typeface="Verdana"/>
                <a:cs typeface="Verdana"/>
              </a:rPr>
              <a:t>σ</a:t>
            </a:r>
            <a:r>
              <a:rPr dirty="0" sz="800" spc="-2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050" spc="-5">
                <a:latin typeface="Arial"/>
                <a:cs typeface="Arial"/>
              </a:rPr>
              <a:t>which implies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that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1713" y="1590687"/>
            <a:ext cx="117411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29">
                <a:latin typeface="Lucida Sans Unicode"/>
                <a:cs typeface="Lucida Sans Unicode"/>
              </a:rPr>
              <a:t>(</a:t>
            </a:r>
            <a:r>
              <a:rPr dirty="0" sz="1050" spc="-229" b="1">
                <a:latin typeface="Arial"/>
                <a:cs typeface="Arial"/>
              </a:rPr>
              <a:t>b</a:t>
            </a:r>
            <a:r>
              <a:rPr dirty="0" baseline="15873" sz="1575" spc="-345">
                <a:latin typeface="Lucida Sans Unicode"/>
                <a:cs typeface="Lucida Sans Unicode"/>
              </a:rPr>
              <a:t>ˆ  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80" b="1">
                <a:latin typeface="Arial"/>
                <a:cs typeface="Arial"/>
              </a:rPr>
              <a:t>b</a:t>
            </a:r>
            <a:r>
              <a:rPr dirty="0" sz="1050" spc="-80">
                <a:latin typeface="Lucida Sans Unicode"/>
                <a:cs typeface="Lucida Sans Unicode"/>
              </a:rPr>
              <a:t>)</a:t>
            </a:r>
            <a:r>
              <a:rPr dirty="0" baseline="27777" sz="1200" spc="-120" i="1">
                <a:latin typeface="Meiryo"/>
                <a:cs typeface="Meiryo"/>
              </a:rPr>
              <a:t>t</a:t>
            </a:r>
            <a:r>
              <a:rPr dirty="0" sz="1050" spc="-80" b="1">
                <a:latin typeface="Arial"/>
                <a:cs typeface="Arial"/>
              </a:rPr>
              <a:t>X</a:t>
            </a:r>
            <a:r>
              <a:rPr dirty="0" baseline="27777" sz="1200" spc="-120" i="1">
                <a:latin typeface="Meiryo"/>
                <a:cs typeface="Meiryo"/>
              </a:rPr>
              <a:t>t</a:t>
            </a:r>
            <a:r>
              <a:rPr dirty="0" sz="1050" spc="-80" b="1">
                <a:latin typeface="Arial"/>
                <a:cs typeface="Arial"/>
              </a:rPr>
              <a:t>X</a:t>
            </a:r>
            <a:r>
              <a:rPr dirty="0" sz="1050" spc="-80">
                <a:latin typeface="Lucida Sans Unicode"/>
                <a:cs typeface="Lucida Sans Unicode"/>
              </a:rPr>
              <a:t>(</a:t>
            </a:r>
            <a:r>
              <a:rPr dirty="0" sz="1050" spc="-80" b="1">
                <a:latin typeface="Arial"/>
                <a:cs typeface="Arial"/>
              </a:rPr>
              <a:t>b</a:t>
            </a:r>
            <a:r>
              <a:rPr dirty="0" baseline="15873" sz="1575" spc="-120">
                <a:latin typeface="Lucida Sans Unicode"/>
                <a:cs typeface="Lucida Sans Unicode"/>
              </a:rPr>
              <a:t>ˆ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90" i="1">
                <a:latin typeface="Meiryo"/>
                <a:cs typeface="Meiryo"/>
              </a:rPr>
              <a:t> </a:t>
            </a:r>
            <a:r>
              <a:rPr dirty="0" sz="1050" spc="25" b="1">
                <a:latin typeface="Arial"/>
                <a:cs typeface="Arial"/>
              </a:rPr>
              <a:t>b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4413" y="1789480"/>
            <a:ext cx="1148715" cy="0"/>
          </a:xfrm>
          <a:custGeom>
            <a:avLst/>
            <a:gdLst/>
            <a:ahLst/>
            <a:cxnLst/>
            <a:rect l="l" t="t" r="r" b="b"/>
            <a:pathLst>
              <a:path w="1148714" h="0">
                <a:moveTo>
                  <a:pt x="0" y="0"/>
                </a:moveTo>
                <a:lnTo>
                  <a:pt x="114860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35126" y="1781314"/>
            <a:ext cx="60134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i="1">
                <a:latin typeface="Arial"/>
                <a:cs typeface="Arial"/>
              </a:rPr>
              <a:t>p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220">
                <a:latin typeface="Lucida Sans Unicode"/>
                <a:cs typeface="Lucida Sans Unicode"/>
              </a:rPr>
              <a:t> </a:t>
            </a:r>
            <a:r>
              <a:rPr dirty="0" sz="1050" spc="-130">
                <a:latin typeface="Arial"/>
                <a:cs typeface="Arial"/>
              </a:rPr>
              <a:t>1</a:t>
            </a:r>
            <a:r>
              <a:rPr dirty="0" sz="1050" spc="-130">
                <a:latin typeface="Lucida Sans Unicode"/>
                <a:cs typeface="Lucida Sans Unicode"/>
              </a:rPr>
              <a:t>)</a:t>
            </a:r>
            <a:r>
              <a:rPr dirty="0" sz="1050" spc="-130" i="1">
                <a:latin typeface="Verdana"/>
                <a:cs typeface="Verdana"/>
              </a:rPr>
              <a:t>σ</a:t>
            </a:r>
            <a:r>
              <a:rPr dirty="0" sz="1050" spc="-130">
                <a:latin typeface="Lucida Sans Unicode"/>
                <a:cs typeface="Lucida Sans Unicode"/>
              </a:rPr>
              <a:t>ˆ</a:t>
            </a:r>
            <a:r>
              <a:rPr dirty="0" baseline="20833" sz="1200" spc="-195">
                <a:latin typeface="Arial"/>
                <a:cs typeface="Arial"/>
              </a:rPr>
              <a:t>2</a:t>
            </a:r>
            <a:endParaRPr baseline="20833"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10524" y="1514792"/>
            <a:ext cx="168910" cy="237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1164" sz="1575" spc="15" i="1">
                <a:latin typeface="Verdana"/>
                <a:cs typeface="Verdana"/>
              </a:rPr>
              <a:t>χ</a:t>
            </a:r>
            <a:r>
              <a:rPr dirty="0" sz="800" spc="1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7201" y="1565071"/>
            <a:ext cx="735330" cy="221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4305" sz="1200" spc="44" i="1">
                <a:latin typeface="Arial"/>
                <a:cs typeface="Arial"/>
              </a:rPr>
              <a:t>p</a:t>
            </a:r>
            <a:r>
              <a:rPr dirty="0" baseline="-24305" sz="1200" spc="44">
                <a:latin typeface="Lucida Sans Unicode"/>
                <a:cs typeface="Lucida Sans Unicode"/>
              </a:rPr>
              <a:t>+</a:t>
            </a:r>
            <a:r>
              <a:rPr dirty="0" baseline="-24305" sz="1200" spc="44">
                <a:latin typeface="Arial"/>
                <a:cs typeface="Arial"/>
              </a:rPr>
              <a:t>1</a:t>
            </a:r>
            <a:r>
              <a:rPr dirty="0" sz="1050" spc="30" i="1">
                <a:latin typeface="Verdana"/>
                <a:cs typeface="Verdana"/>
              </a:rPr>
              <a:t>/</a:t>
            </a:r>
            <a:r>
              <a:rPr dirty="0" sz="1050" spc="30">
                <a:latin typeface="Lucida Sans Unicode"/>
                <a:cs typeface="Lucida Sans Unicode"/>
              </a:rPr>
              <a:t>(</a:t>
            </a:r>
            <a:r>
              <a:rPr dirty="0" sz="1050" spc="30" i="1">
                <a:latin typeface="Arial"/>
                <a:cs typeface="Arial"/>
              </a:rPr>
              <a:t>p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22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Arial"/>
                <a:cs typeface="Arial"/>
              </a:rPr>
              <a:t>1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28101" y="1789480"/>
            <a:ext cx="1186815" cy="0"/>
          </a:xfrm>
          <a:custGeom>
            <a:avLst/>
            <a:gdLst/>
            <a:ahLst/>
            <a:cxnLst/>
            <a:rect l="l" t="t" r="r" b="b"/>
            <a:pathLst>
              <a:path w="1186814" h="0">
                <a:moveTo>
                  <a:pt x="0" y="0"/>
                </a:moveTo>
                <a:lnTo>
                  <a:pt x="118659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753971" y="1684413"/>
            <a:ext cx="33020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5" i="1">
                <a:latin typeface="Meiryo"/>
                <a:cs typeface="Meiryo"/>
              </a:rPr>
              <a:t>∼</a:t>
            </a:r>
            <a:r>
              <a:rPr dirty="0" sz="1050" spc="-30" i="1">
                <a:latin typeface="Meiryo"/>
                <a:cs typeface="Meiryo"/>
              </a:rPr>
              <a:t> </a:t>
            </a:r>
            <a:r>
              <a:rPr dirty="0" baseline="-42328" sz="1575" spc="15" i="1">
                <a:latin typeface="Verdana"/>
                <a:cs typeface="Verdana"/>
              </a:rPr>
              <a:t>χ</a:t>
            </a:r>
            <a:r>
              <a:rPr dirty="0" baseline="-31250" sz="1200" spc="15">
                <a:latin typeface="Arial"/>
                <a:cs typeface="Arial"/>
              </a:rPr>
              <a:t>2</a:t>
            </a:r>
            <a:endParaRPr baseline="-31250"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02091" y="1873681"/>
            <a:ext cx="36639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0" i="1">
                <a:latin typeface="Arial"/>
                <a:cs typeface="Arial"/>
              </a:rPr>
              <a:t>n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10" i="1">
                <a:latin typeface="Arial"/>
                <a:cs typeface="Arial"/>
              </a:rPr>
              <a:t>p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49042" y="1789010"/>
            <a:ext cx="93980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30" i="1">
                <a:latin typeface="Verdana"/>
                <a:cs typeface="Verdana"/>
              </a:rPr>
              <a:t>/</a:t>
            </a:r>
            <a:r>
              <a:rPr dirty="0" sz="1050" spc="30">
                <a:latin typeface="Lucida Sans Unicode"/>
                <a:cs typeface="Lucida Sans Unicode"/>
              </a:rPr>
              <a:t>(</a:t>
            </a:r>
            <a:r>
              <a:rPr dirty="0" sz="1050" spc="30" i="1">
                <a:latin typeface="Arial"/>
                <a:cs typeface="Arial"/>
              </a:rPr>
              <a:t>n</a:t>
            </a:r>
            <a:r>
              <a:rPr dirty="0" sz="1050" spc="-5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30" i="1">
                <a:latin typeface="Meiryo"/>
                <a:cs typeface="Meiryo"/>
              </a:rPr>
              <a:t> </a:t>
            </a:r>
            <a:r>
              <a:rPr dirty="0" sz="1050" spc="-5" i="1">
                <a:latin typeface="Arial"/>
                <a:cs typeface="Arial"/>
              </a:rPr>
              <a:t>p</a:t>
            </a:r>
            <a:r>
              <a:rPr dirty="0" sz="1050" spc="-4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30" i="1">
                <a:latin typeface="Meiryo"/>
                <a:cs typeface="Meiryo"/>
              </a:rPr>
              <a:t> </a:t>
            </a:r>
            <a:r>
              <a:rPr dirty="0" sz="1050" spc="25">
                <a:latin typeface="Arial"/>
                <a:cs typeface="Arial"/>
              </a:rPr>
              <a:t>1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r>
              <a:rPr dirty="0" sz="1050" spc="65">
                <a:latin typeface="Lucida Sans Unicode"/>
                <a:cs typeface="Lucida Sans Unicode"/>
              </a:rPr>
              <a:t> </a:t>
            </a:r>
            <a:r>
              <a:rPr dirty="0" baseline="42328" sz="1575" spc="-52" i="1">
                <a:latin typeface="Meiryo"/>
                <a:cs typeface="Meiryo"/>
              </a:rPr>
              <a:t>≡</a:t>
            </a:r>
            <a:endParaRPr baseline="42328" sz="1575">
              <a:latin typeface="Meiryo"/>
              <a:cs typeface="Meiry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01898" y="1712607"/>
            <a:ext cx="76327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582" sz="1575" spc="-15" i="1">
                <a:latin typeface="Arial"/>
                <a:cs typeface="Arial"/>
              </a:rPr>
              <a:t>F</a:t>
            </a:r>
            <a:r>
              <a:rPr dirty="0" sz="800" spc="65">
                <a:latin typeface="Lucida Sans Unicode"/>
                <a:cs typeface="Lucida Sans Unicode"/>
              </a:rPr>
              <a:t>(</a:t>
            </a:r>
            <a:r>
              <a:rPr dirty="0" sz="800" spc="10" i="1">
                <a:latin typeface="Arial"/>
                <a:cs typeface="Arial"/>
              </a:rPr>
              <a:t>p</a:t>
            </a:r>
            <a:r>
              <a:rPr dirty="0" sz="800" spc="20">
                <a:latin typeface="Lucida Sans Unicode"/>
                <a:cs typeface="Lucida Sans Unicode"/>
              </a:rPr>
              <a:t>+</a:t>
            </a:r>
            <a:r>
              <a:rPr dirty="0" sz="800" spc="-5">
                <a:latin typeface="Arial"/>
                <a:cs typeface="Arial"/>
              </a:rPr>
              <a:t>1</a:t>
            </a:r>
            <a:r>
              <a:rPr dirty="0" sz="800" spc="10" i="1">
                <a:latin typeface="Arial"/>
                <a:cs typeface="Arial"/>
              </a:rPr>
              <a:t>,</a:t>
            </a:r>
            <a:r>
              <a:rPr dirty="0" sz="800" spc="0" i="1">
                <a:latin typeface="Arial"/>
                <a:cs typeface="Arial"/>
              </a:rPr>
              <a:t>n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10" i="1">
                <a:latin typeface="Arial"/>
                <a:cs typeface="Arial"/>
              </a:rPr>
              <a:t>p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>
                <a:latin typeface="Arial"/>
                <a:cs typeface="Arial"/>
              </a:rPr>
              <a:t>1</a:t>
            </a:r>
            <a:r>
              <a:rPr dirty="0" sz="800" spc="65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844" y="2380132"/>
            <a:ext cx="4116704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75">
                <a:latin typeface="Arial"/>
                <a:cs typeface="Arial"/>
              </a:rPr>
              <a:t>To </a:t>
            </a:r>
            <a:r>
              <a:rPr dirty="0" sz="1050" spc="-10">
                <a:latin typeface="Arial"/>
                <a:cs typeface="Arial"/>
              </a:rPr>
              <a:t>form </a:t>
            </a:r>
            <a:r>
              <a:rPr dirty="0" sz="1050" spc="-5">
                <a:latin typeface="Arial"/>
                <a:cs typeface="Arial"/>
              </a:rPr>
              <a:t>a </a:t>
            </a:r>
            <a:r>
              <a:rPr dirty="0" sz="1050" spc="5">
                <a:latin typeface="Arial"/>
                <a:cs typeface="Arial"/>
              </a:rPr>
              <a:t>100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>
                <a:latin typeface="Arial"/>
                <a:cs typeface="Arial"/>
              </a:rPr>
              <a:t>1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20" i="1">
                <a:latin typeface="Verdana"/>
                <a:cs typeface="Verdana"/>
              </a:rPr>
              <a:t>α</a:t>
            </a:r>
            <a:r>
              <a:rPr dirty="0" sz="1050" spc="20">
                <a:latin typeface="Lucida Sans Unicode"/>
                <a:cs typeface="Lucida Sans Unicode"/>
              </a:rPr>
              <a:t>)</a:t>
            </a:r>
            <a:r>
              <a:rPr dirty="0" sz="1050" spc="20">
                <a:latin typeface="Arial"/>
                <a:cs typeface="Arial"/>
              </a:rPr>
              <a:t>% </a:t>
            </a:r>
            <a:r>
              <a:rPr dirty="0" sz="1050" spc="-5">
                <a:latin typeface="Arial"/>
                <a:cs typeface="Arial"/>
              </a:rPr>
              <a:t>confidence region (CR) use limits such</a:t>
            </a:r>
            <a:r>
              <a:rPr dirty="0" sz="1050" spc="3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that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23238" y="2663532"/>
            <a:ext cx="79692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14375" algn="l"/>
              </a:tabLst>
            </a:pPr>
            <a:r>
              <a:rPr dirty="0" sz="1050" spc="-125">
                <a:latin typeface="Lucida Sans Unicode"/>
                <a:cs typeface="Lucida Sans Unicode"/>
              </a:rPr>
              <a:t>ˆ</a:t>
            </a:r>
            <a:r>
              <a:rPr dirty="0" sz="1050" spc="-125">
                <a:latin typeface="Lucida Sans Unicode"/>
                <a:cs typeface="Lucida Sans Unicode"/>
              </a:rPr>
              <a:t>	</a:t>
            </a:r>
            <a:r>
              <a:rPr dirty="0" sz="1050" spc="-125">
                <a:latin typeface="Lucida Sans Unicode"/>
                <a:cs typeface="Lucida Sans Unicode"/>
              </a:rPr>
              <a:t>ˆ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08061" y="2680944"/>
            <a:ext cx="148780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18590" algn="l"/>
              </a:tabLst>
            </a:pPr>
            <a:r>
              <a:rPr dirty="0" sz="800" spc="-75" i="1">
                <a:latin typeface="Meiryo"/>
                <a:cs typeface="Meiryo"/>
              </a:rPr>
              <a:t>t</a:t>
            </a:r>
            <a:r>
              <a:rPr dirty="0" sz="800" spc="-75" i="1">
                <a:latin typeface="Meiryo"/>
                <a:cs typeface="Meiryo"/>
              </a:rPr>
              <a:t>  </a:t>
            </a:r>
            <a:r>
              <a:rPr dirty="0" sz="800" spc="-40" i="1">
                <a:latin typeface="Meiryo"/>
                <a:cs typeface="Meiryo"/>
              </a:rPr>
              <a:t> </a:t>
            </a:r>
            <a:r>
              <a:rPr dirty="0" sz="800" spc="-75" i="1">
                <a:latin typeface="Meiryo"/>
                <a:cs typeface="Meiryo"/>
              </a:rPr>
              <a:t>t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1669" y="2700045"/>
            <a:ext cx="202565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b="1">
                <a:latin typeface="Arial"/>
                <a:cs typeface="Arial"/>
              </a:rPr>
              <a:t>b</a:t>
            </a:r>
            <a:r>
              <a:rPr dirty="0" sz="1050" spc="-55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25" b="1">
                <a:latin typeface="Arial"/>
                <a:cs typeface="Arial"/>
              </a:rPr>
              <a:t>b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0" b="1">
                <a:latin typeface="Arial"/>
                <a:cs typeface="Arial"/>
              </a:rPr>
              <a:t>X</a:t>
            </a:r>
            <a:r>
              <a:rPr dirty="0" sz="1050" spc="-20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X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b</a:t>
            </a:r>
            <a:r>
              <a:rPr dirty="0" sz="1050" spc="-55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25" b="1">
                <a:latin typeface="Arial"/>
                <a:cs typeface="Arial"/>
              </a:rPr>
              <a:t>b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40" i="1">
                <a:latin typeface="Meiryo"/>
                <a:cs typeface="Meiryo"/>
              </a:rPr>
              <a:t>≤</a:t>
            </a:r>
            <a:r>
              <a:rPr dirty="0" sz="1050" spc="-60" i="1">
                <a:latin typeface="Meiryo"/>
                <a:cs typeface="Meiryo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i="1">
                <a:latin typeface="Arial"/>
                <a:cs typeface="Arial"/>
              </a:rPr>
              <a:t>p</a:t>
            </a:r>
            <a:r>
              <a:rPr dirty="0" sz="1050" spc="-25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95">
                <a:latin typeface="Lucida Sans Unicode"/>
                <a:cs typeface="Lucida Sans Unicode"/>
              </a:rPr>
              <a:t> </a:t>
            </a:r>
            <a:r>
              <a:rPr dirty="0" sz="1050" spc="-175">
                <a:latin typeface="Arial"/>
                <a:cs typeface="Arial"/>
              </a:rPr>
              <a:t>1</a:t>
            </a:r>
            <a:r>
              <a:rPr dirty="0" sz="1050" spc="-175">
                <a:latin typeface="Lucida Sans Unicode"/>
                <a:cs typeface="Lucida Sans Unicode"/>
              </a:rPr>
              <a:t>)</a:t>
            </a:r>
            <a:r>
              <a:rPr dirty="0" sz="1050" spc="-175" i="1">
                <a:latin typeface="Verdana"/>
                <a:cs typeface="Verdana"/>
              </a:rPr>
              <a:t>σ</a:t>
            </a:r>
            <a:r>
              <a:rPr dirty="0" sz="1050" spc="-175">
                <a:latin typeface="Lucida Sans Unicode"/>
                <a:cs typeface="Lucida Sans Unicode"/>
              </a:rPr>
              <a:t>ˆ  </a:t>
            </a:r>
            <a:r>
              <a:rPr dirty="0" sz="1050" spc="-105">
                <a:latin typeface="Lucida Sans Unicode"/>
                <a:cs typeface="Lucida Sans Unicode"/>
              </a:rPr>
              <a:t> </a:t>
            </a:r>
            <a:r>
              <a:rPr dirty="0" sz="1050" spc="-10" i="1">
                <a:latin typeface="Arial"/>
                <a:cs typeface="Arial"/>
              </a:rPr>
              <a:t>F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78734" y="2665120"/>
            <a:ext cx="17843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65">
                <a:latin typeface="Lucida Sans Unicode"/>
                <a:cs typeface="Lucida Sans Unicode"/>
              </a:rPr>
              <a:t>(</a:t>
            </a:r>
            <a:r>
              <a:rPr dirty="0" sz="800" spc="85" i="1">
                <a:latin typeface="Arial"/>
                <a:cs typeface="Arial"/>
              </a:rPr>
              <a:t>α</a:t>
            </a:r>
            <a:r>
              <a:rPr dirty="0" sz="800" spc="65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61411" y="2788501"/>
            <a:ext cx="67881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65">
                <a:latin typeface="Lucida Sans Unicode"/>
                <a:cs typeface="Lucida Sans Unicode"/>
              </a:rPr>
              <a:t>(</a:t>
            </a:r>
            <a:r>
              <a:rPr dirty="0" sz="800" spc="10" i="1">
                <a:latin typeface="Arial"/>
                <a:cs typeface="Arial"/>
              </a:rPr>
              <a:t>p</a:t>
            </a:r>
            <a:r>
              <a:rPr dirty="0" sz="800" spc="20">
                <a:latin typeface="Lucida Sans Unicode"/>
                <a:cs typeface="Lucida Sans Unicode"/>
              </a:rPr>
              <a:t>+</a:t>
            </a:r>
            <a:r>
              <a:rPr dirty="0" sz="800" spc="-5">
                <a:latin typeface="Arial"/>
                <a:cs typeface="Arial"/>
              </a:rPr>
              <a:t>1</a:t>
            </a:r>
            <a:r>
              <a:rPr dirty="0" sz="800" spc="10" i="1">
                <a:latin typeface="Arial"/>
                <a:cs typeface="Arial"/>
              </a:rPr>
              <a:t>,</a:t>
            </a:r>
            <a:r>
              <a:rPr dirty="0" sz="800" spc="0" i="1">
                <a:latin typeface="Arial"/>
                <a:cs typeface="Arial"/>
              </a:rPr>
              <a:t>n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10" i="1">
                <a:latin typeface="Arial"/>
                <a:cs typeface="Arial"/>
              </a:rPr>
              <a:t>p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>
                <a:latin typeface="Arial"/>
                <a:cs typeface="Arial"/>
              </a:rPr>
              <a:t>1</a:t>
            </a:r>
            <a:r>
              <a:rPr dirty="0" sz="800" spc="65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5844" y="3060992"/>
            <a:ext cx="69596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where </a:t>
            </a:r>
            <a:r>
              <a:rPr dirty="0" sz="1050" spc="-10" i="1">
                <a:latin typeface="Arial"/>
                <a:cs typeface="Arial"/>
              </a:rPr>
              <a:t>F</a:t>
            </a:r>
            <a:r>
              <a:rPr dirty="0" sz="1050" spc="-240" i="1">
                <a:latin typeface="Arial"/>
                <a:cs typeface="Arial"/>
              </a:rPr>
              <a:t> </a:t>
            </a:r>
            <a:r>
              <a:rPr dirty="0" baseline="38194" sz="1200" spc="112">
                <a:latin typeface="Lucida Sans Unicode"/>
                <a:cs typeface="Lucida Sans Unicode"/>
              </a:rPr>
              <a:t>(</a:t>
            </a:r>
            <a:r>
              <a:rPr dirty="0" baseline="38194" sz="1200" spc="112" i="1">
                <a:latin typeface="Arial"/>
                <a:cs typeface="Arial"/>
              </a:rPr>
              <a:t>α</a:t>
            </a:r>
            <a:r>
              <a:rPr dirty="0" baseline="38194" sz="1200" spc="112">
                <a:latin typeface="Lucida Sans Unicode"/>
                <a:cs typeface="Lucida Sans Unicode"/>
              </a:rPr>
              <a:t>)</a:t>
            </a:r>
            <a:endParaRPr baseline="38194" sz="12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6262" y="3149447"/>
            <a:ext cx="67881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65">
                <a:latin typeface="Lucida Sans Unicode"/>
                <a:cs typeface="Lucida Sans Unicode"/>
              </a:rPr>
              <a:t>(</a:t>
            </a:r>
            <a:r>
              <a:rPr dirty="0" sz="800" spc="10" i="1">
                <a:latin typeface="Arial"/>
                <a:cs typeface="Arial"/>
              </a:rPr>
              <a:t>p</a:t>
            </a:r>
            <a:r>
              <a:rPr dirty="0" sz="800" spc="20">
                <a:latin typeface="Lucida Sans Unicode"/>
                <a:cs typeface="Lucida Sans Unicode"/>
              </a:rPr>
              <a:t>+</a:t>
            </a:r>
            <a:r>
              <a:rPr dirty="0" sz="800" spc="-5">
                <a:latin typeface="Arial"/>
                <a:cs typeface="Arial"/>
              </a:rPr>
              <a:t>1</a:t>
            </a:r>
            <a:r>
              <a:rPr dirty="0" sz="800" spc="10" i="1">
                <a:latin typeface="Arial"/>
                <a:cs typeface="Arial"/>
              </a:rPr>
              <a:t>,</a:t>
            </a:r>
            <a:r>
              <a:rPr dirty="0" sz="800" spc="0" i="1">
                <a:latin typeface="Arial"/>
                <a:cs typeface="Arial"/>
              </a:rPr>
              <a:t>n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10" i="1">
                <a:latin typeface="Arial"/>
                <a:cs typeface="Arial"/>
              </a:rPr>
              <a:t>p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>
                <a:latin typeface="Arial"/>
                <a:cs typeface="Arial"/>
              </a:rPr>
              <a:t>1</a:t>
            </a:r>
            <a:r>
              <a:rPr dirty="0" sz="800" spc="65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24305" y="3060992"/>
            <a:ext cx="259651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is the critical </a:t>
            </a:r>
            <a:r>
              <a:rPr dirty="0" sz="1050" spc="-15">
                <a:latin typeface="Arial"/>
                <a:cs typeface="Arial"/>
              </a:rPr>
              <a:t>value for </a:t>
            </a:r>
            <a:r>
              <a:rPr dirty="0" sz="1050" spc="-5">
                <a:latin typeface="Arial"/>
                <a:cs typeface="Arial"/>
              </a:rPr>
              <a:t>significance </a:t>
            </a:r>
            <a:r>
              <a:rPr dirty="0" sz="1050" spc="-20">
                <a:latin typeface="Arial"/>
                <a:cs typeface="Arial"/>
              </a:rPr>
              <a:t>level</a:t>
            </a:r>
            <a:r>
              <a:rPr dirty="0" sz="1050" spc="114">
                <a:latin typeface="Arial"/>
                <a:cs typeface="Arial"/>
              </a:rPr>
              <a:t> </a:t>
            </a:r>
            <a:r>
              <a:rPr dirty="0" sz="1050" i="1">
                <a:latin typeface="Verdana"/>
                <a:cs typeface="Verdana"/>
              </a:rPr>
              <a:t>α</a:t>
            </a:r>
            <a:r>
              <a:rPr dirty="0" sz="105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41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056" y="29006"/>
            <a:ext cx="190309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8705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Simultaneous Confidence Regions </a:t>
            </a:r>
            <a:r>
              <a:rPr dirty="0" spc="10"/>
              <a:t>in</a:t>
            </a:r>
            <a:r>
              <a:rPr dirty="0" spc="-60"/>
              <a:t> </a:t>
            </a:r>
            <a:r>
              <a:rPr dirty="0" spc="20"/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7657" y="2204161"/>
            <a:ext cx="16764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−10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8119" y="2204161"/>
            <a:ext cx="831215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71525" algn="l"/>
              </a:tabLst>
            </a:pPr>
            <a:r>
              <a:rPr dirty="0" sz="650" spc="5">
                <a:latin typeface="Arial"/>
                <a:cs typeface="Arial"/>
              </a:rPr>
              <a:t>−6</a:t>
            </a:r>
            <a:r>
              <a:rPr dirty="0" sz="650" spc="5">
                <a:latin typeface="Arial"/>
                <a:cs typeface="Arial"/>
              </a:rPr>
              <a:t>   </a:t>
            </a:r>
            <a:r>
              <a:rPr dirty="0" sz="650" spc="-30">
                <a:latin typeface="Arial"/>
                <a:cs typeface="Arial"/>
              </a:rPr>
              <a:t> </a:t>
            </a:r>
            <a:r>
              <a:rPr dirty="0" sz="650" spc="5">
                <a:latin typeface="Arial"/>
                <a:cs typeface="Arial"/>
              </a:rPr>
              <a:t>−4</a:t>
            </a:r>
            <a:r>
              <a:rPr dirty="0" sz="650">
                <a:latin typeface="Arial"/>
                <a:cs typeface="Arial"/>
              </a:rPr>
              <a:t>   </a:t>
            </a:r>
            <a:r>
              <a:rPr dirty="0" sz="650" spc="-30">
                <a:latin typeface="Arial"/>
                <a:cs typeface="Arial"/>
              </a:rPr>
              <a:t> </a:t>
            </a:r>
            <a:r>
              <a:rPr dirty="0" sz="650" spc="5">
                <a:latin typeface="Arial"/>
                <a:cs typeface="Arial"/>
              </a:rPr>
              <a:t>−2</a:t>
            </a:r>
            <a:r>
              <a:rPr dirty="0" sz="650">
                <a:latin typeface="Arial"/>
                <a:cs typeface="Arial"/>
              </a:rPr>
              <a:t>    </a:t>
            </a:r>
            <a:r>
              <a:rPr dirty="0" sz="650" spc="-20">
                <a:latin typeface="Arial"/>
                <a:cs typeface="Arial"/>
              </a:rPr>
              <a:t> </a:t>
            </a:r>
            <a:r>
              <a:rPr dirty="0" sz="650" spc="5">
                <a:latin typeface="Arial"/>
                <a:cs typeface="Arial"/>
              </a:rPr>
              <a:t>0</a:t>
            </a:r>
            <a:r>
              <a:rPr dirty="0" sz="650">
                <a:latin typeface="Arial"/>
                <a:cs typeface="Arial"/>
              </a:rPr>
              <a:t>	</a:t>
            </a:r>
            <a:r>
              <a:rPr dirty="0" sz="650" spc="5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881" y="1981650"/>
            <a:ext cx="109220" cy="1676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 sz="650">
                <a:latin typeface="Arial"/>
                <a:cs typeface="Arial"/>
              </a:rPr>
              <a:t>−14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881" y="1694218"/>
            <a:ext cx="109220" cy="1676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 sz="650">
                <a:latin typeface="Arial"/>
                <a:cs typeface="Arial"/>
              </a:rPr>
              <a:t>−10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6881" y="1430141"/>
            <a:ext cx="109220" cy="1212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 sz="650">
                <a:latin typeface="Arial"/>
                <a:cs typeface="Arial"/>
              </a:rPr>
              <a:t>−6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881" y="1142779"/>
            <a:ext cx="109220" cy="1212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 sz="650">
                <a:latin typeface="Arial"/>
                <a:cs typeface="Arial"/>
              </a:rPr>
              <a:t>−2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881" y="1023599"/>
            <a:ext cx="109220" cy="723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 sz="65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4672" y="2405329"/>
            <a:ext cx="57531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>
                <a:latin typeface="Arial"/>
                <a:cs typeface="Arial"/>
              </a:rPr>
              <a:t>cyl6</a:t>
            </a:r>
            <a:r>
              <a:rPr dirty="0" sz="650" spc="-40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coefficient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713" y="1274924"/>
            <a:ext cx="109220" cy="5753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 sz="650">
                <a:latin typeface="Arial"/>
                <a:cs typeface="Arial"/>
              </a:rPr>
              <a:t>cyl8</a:t>
            </a:r>
            <a:r>
              <a:rPr dirty="0" sz="650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coefficient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7837" y="1264596"/>
            <a:ext cx="711200" cy="581660"/>
          </a:xfrm>
          <a:custGeom>
            <a:avLst/>
            <a:gdLst/>
            <a:ahLst/>
            <a:cxnLst/>
            <a:rect l="l" t="t" r="r" b="b"/>
            <a:pathLst>
              <a:path w="711200" h="581660">
                <a:moveTo>
                  <a:pt x="606786" y="0"/>
                </a:moveTo>
                <a:lnTo>
                  <a:pt x="660711" y="8801"/>
                </a:lnTo>
                <a:lnTo>
                  <a:pt x="696194" y="34645"/>
                </a:lnTo>
                <a:lnTo>
                  <a:pt x="711142" y="75996"/>
                </a:lnTo>
                <a:lnTo>
                  <a:pt x="710584" y="101701"/>
                </a:lnTo>
                <a:lnTo>
                  <a:pt x="693331" y="161353"/>
                </a:lnTo>
                <a:lnTo>
                  <a:pt x="655751" y="228828"/>
                </a:lnTo>
                <a:lnTo>
                  <a:pt x="629977" y="264172"/>
                </a:lnTo>
                <a:lnTo>
                  <a:pt x="600011" y="300005"/>
                </a:lnTo>
                <a:lnTo>
                  <a:pt x="566413" y="335699"/>
                </a:lnTo>
                <a:lnTo>
                  <a:pt x="529532" y="370693"/>
                </a:lnTo>
                <a:lnTo>
                  <a:pt x="490067" y="404501"/>
                </a:lnTo>
                <a:lnTo>
                  <a:pt x="448576" y="436562"/>
                </a:lnTo>
                <a:lnTo>
                  <a:pt x="405688" y="466458"/>
                </a:lnTo>
                <a:lnTo>
                  <a:pt x="362032" y="493699"/>
                </a:lnTo>
                <a:lnTo>
                  <a:pt x="318236" y="517798"/>
                </a:lnTo>
                <a:lnTo>
                  <a:pt x="275069" y="538543"/>
                </a:lnTo>
                <a:lnTo>
                  <a:pt x="233089" y="555447"/>
                </a:lnTo>
                <a:lnTo>
                  <a:pt x="192995" y="568439"/>
                </a:lnTo>
                <a:lnTo>
                  <a:pt x="155346" y="577170"/>
                </a:lnTo>
                <a:lnTo>
                  <a:pt x="120700" y="581571"/>
                </a:lnTo>
                <a:lnTo>
                  <a:pt x="89687" y="581571"/>
                </a:lnTo>
                <a:lnTo>
                  <a:pt x="40093" y="568439"/>
                </a:lnTo>
                <a:lnTo>
                  <a:pt x="9569" y="538543"/>
                </a:lnTo>
                <a:lnTo>
                  <a:pt x="0" y="493699"/>
                </a:lnTo>
                <a:lnTo>
                  <a:pt x="3282" y="466458"/>
                </a:lnTo>
                <a:lnTo>
                  <a:pt x="25704" y="404501"/>
                </a:lnTo>
                <a:lnTo>
                  <a:pt x="44564" y="370693"/>
                </a:lnTo>
                <a:lnTo>
                  <a:pt x="68103" y="335699"/>
                </a:lnTo>
                <a:lnTo>
                  <a:pt x="96043" y="300005"/>
                </a:lnTo>
                <a:lnTo>
                  <a:pt x="127895" y="264172"/>
                </a:lnTo>
                <a:lnTo>
                  <a:pt x="163169" y="228828"/>
                </a:lnTo>
                <a:lnTo>
                  <a:pt x="201377" y="194322"/>
                </a:lnTo>
                <a:lnTo>
                  <a:pt x="241960" y="161353"/>
                </a:lnTo>
                <a:lnTo>
                  <a:pt x="284289" y="130270"/>
                </a:lnTo>
                <a:lnTo>
                  <a:pt x="327596" y="101701"/>
                </a:lnTo>
                <a:lnTo>
                  <a:pt x="371392" y="75996"/>
                </a:lnTo>
                <a:lnTo>
                  <a:pt x="414978" y="53505"/>
                </a:lnTo>
                <a:lnTo>
                  <a:pt x="457657" y="34645"/>
                </a:lnTo>
                <a:lnTo>
                  <a:pt x="498798" y="19697"/>
                </a:lnTo>
                <a:lnTo>
                  <a:pt x="537705" y="8801"/>
                </a:lnTo>
                <a:lnTo>
                  <a:pt x="606786" y="0"/>
                </a:lnTo>
              </a:path>
            </a:pathLst>
          </a:custGeom>
          <a:ln w="1047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05583" y="1016733"/>
          <a:ext cx="1396365" cy="1091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192"/>
                <a:gridCol w="183635"/>
                <a:gridCol w="183565"/>
                <a:gridCol w="183635"/>
                <a:gridCol w="183635"/>
                <a:gridCol w="183565"/>
                <a:gridCol w="183635"/>
                <a:gridCol w="143192"/>
              </a:tblGrid>
              <a:tr h="40233"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000000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000000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000000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000000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000000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000000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000000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000000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000000"/>
                      </a:solidFill>
                      <a:prstDash val="solid"/>
                    </a:lnR>
                    <a:lnT w="5238">
                      <a:solidFill>
                        <a:srgbClr val="000000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43681"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000000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000000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43681"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000000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000000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43681"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000000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000000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43751"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000000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600">
                          <a:solidFill>
                            <a:srgbClr val="FF0000"/>
                          </a:solidFill>
                          <a:latin typeface="MS PMincho"/>
                          <a:cs typeface="MS PMincho"/>
                        </a:rPr>
                        <a:t>●</a:t>
                      </a:r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000000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43681"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000000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000000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43681"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000000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000000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43681"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000000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000000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40233"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000000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000000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2779337" y="2204161"/>
            <a:ext cx="16764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">
                <a:latin typeface="Arial"/>
                <a:cs typeface="Arial"/>
              </a:rPr>
              <a:t>−10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9799" y="2204161"/>
            <a:ext cx="831215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71525" algn="l"/>
              </a:tabLst>
            </a:pPr>
            <a:r>
              <a:rPr dirty="0" sz="650" spc="5">
                <a:latin typeface="Arial"/>
                <a:cs typeface="Arial"/>
              </a:rPr>
              <a:t>−6</a:t>
            </a:r>
            <a:r>
              <a:rPr dirty="0" sz="650" spc="5">
                <a:latin typeface="Arial"/>
                <a:cs typeface="Arial"/>
              </a:rPr>
              <a:t>   </a:t>
            </a:r>
            <a:r>
              <a:rPr dirty="0" sz="650" spc="-30">
                <a:latin typeface="Arial"/>
                <a:cs typeface="Arial"/>
              </a:rPr>
              <a:t> </a:t>
            </a:r>
            <a:r>
              <a:rPr dirty="0" sz="650" spc="5">
                <a:latin typeface="Arial"/>
                <a:cs typeface="Arial"/>
              </a:rPr>
              <a:t>−4</a:t>
            </a:r>
            <a:r>
              <a:rPr dirty="0" sz="650">
                <a:latin typeface="Arial"/>
                <a:cs typeface="Arial"/>
              </a:rPr>
              <a:t>   </a:t>
            </a:r>
            <a:r>
              <a:rPr dirty="0" sz="650" spc="-30">
                <a:latin typeface="Arial"/>
                <a:cs typeface="Arial"/>
              </a:rPr>
              <a:t> </a:t>
            </a:r>
            <a:r>
              <a:rPr dirty="0" sz="650" spc="5">
                <a:latin typeface="Arial"/>
                <a:cs typeface="Arial"/>
              </a:rPr>
              <a:t>−2</a:t>
            </a:r>
            <a:r>
              <a:rPr dirty="0" sz="650">
                <a:latin typeface="Arial"/>
                <a:cs typeface="Arial"/>
              </a:rPr>
              <a:t>    </a:t>
            </a:r>
            <a:r>
              <a:rPr dirty="0" sz="650" spc="-20">
                <a:latin typeface="Arial"/>
                <a:cs typeface="Arial"/>
              </a:rPr>
              <a:t> </a:t>
            </a:r>
            <a:r>
              <a:rPr dirty="0" sz="650" spc="5">
                <a:latin typeface="Arial"/>
                <a:cs typeface="Arial"/>
              </a:rPr>
              <a:t>0</a:t>
            </a:r>
            <a:r>
              <a:rPr dirty="0" sz="650">
                <a:latin typeface="Arial"/>
                <a:cs typeface="Arial"/>
              </a:rPr>
              <a:t>	</a:t>
            </a:r>
            <a:r>
              <a:rPr dirty="0" sz="650" spc="5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18561" y="1981650"/>
            <a:ext cx="109220" cy="1676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 sz="650">
                <a:latin typeface="Arial"/>
                <a:cs typeface="Arial"/>
              </a:rPr>
              <a:t>−14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18561" y="1694218"/>
            <a:ext cx="109220" cy="1676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 sz="650">
                <a:latin typeface="Arial"/>
                <a:cs typeface="Arial"/>
              </a:rPr>
              <a:t>−10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18561" y="1430141"/>
            <a:ext cx="109220" cy="1212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 sz="650">
                <a:latin typeface="Arial"/>
                <a:cs typeface="Arial"/>
              </a:rPr>
              <a:t>−6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18561" y="1142779"/>
            <a:ext cx="109220" cy="1212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 sz="650">
                <a:latin typeface="Arial"/>
                <a:cs typeface="Arial"/>
              </a:rPr>
              <a:t>−2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18561" y="1023599"/>
            <a:ext cx="109220" cy="723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 sz="65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24591" y="705402"/>
            <a:ext cx="2613660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977389" algn="l"/>
              </a:tabLst>
            </a:pPr>
            <a:r>
              <a:rPr dirty="0" sz="1300" spc="10">
                <a:latin typeface="Symbol"/>
                <a:cs typeface="Symbol"/>
              </a:rPr>
              <a:t>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Arial"/>
                <a:cs typeface="Arial"/>
              </a:rPr>
              <a:t>=</a:t>
            </a:r>
            <a:r>
              <a:rPr dirty="0" sz="1300" spc="5">
                <a:latin typeface="Arial"/>
                <a:cs typeface="Arial"/>
              </a:rPr>
              <a:t> 0.1	</a:t>
            </a:r>
            <a:r>
              <a:rPr dirty="0" sz="1300" spc="10">
                <a:latin typeface="Symbol"/>
                <a:cs typeface="Symbol"/>
              </a:rPr>
              <a:t>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Arial"/>
                <a:cs typeface="Arial"/>
              </a:rPr>
              <a:t>=</a:t>
            </a:r>
            <a:r>
              <a:rPr dirty="0" sz="1300" spc="-45">
                <a:latin typeface="Arial"/>
                <a:cs typeface="Arial"/>
              </a:rPr>
              <a:t> </a:t>
            </a:r>
            <a:r>
              <a:rPr dirty="0" sz="1300" spc="5">
                <a:latin typeface="Arial"/>
                <a:cs typeface="Arial"/>
              </a:rPr>
              <a:t>0.01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6352" y="2405329"/>
            <a:ext cx="57531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>
                <a:latin typeface="Arial"/>
                <a:cs typeface="Arial"/>
              </a:rPr>
              <a:t>cyl6</a:t>
            </a:r>
            <a:r>
              <a:rPr dirty="0" sz="650" spc="-40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coefficient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17393" y="1274924"/>
            <a:ext cx="109220" cy="5753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 sz="650">
                <a:latin typeface="Arial"/>
                <a:cs typeface="Arial"/>
              </a:rPr>
              <a:t>cyl8</a:t>
            </a:r>
            <a:r>
              <a:rPr dirty="0" sz="650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coefficient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29293" y="1125315"/>
            <a:ext cx="1051560" cy="860425"/>
          </a:xfrm>
          <a:custGeom>
            <a:avLst/>
            <a:gdLst/>
            <a:ahLst/>
            <a:cxnLst/>
            <a:rect l="l" t="t" r="r" b="b"/>
            <a:pathLst>
              <a:path w="1051560" h="860425">
                <a:moveTo>
                  <a:pt x="897153" y="0"/>
                </a:moveTo>
                <a:lnTo>
                  <a:pt x="940111" y="3282"/>
                </a:lnTo>
                <a:lnTo>
                  <a:pt x="1006748" y="29057"/>
                </a:lnTo>
                <a:lnTo>
                  <a:pt x="1044327" y="79140"/>
                </a:lnTo>
                <a:lnTo>
                  <a:pt x="1051382" y="112318"/>
                </a:lnTo>
                <a:lnTo>
                  <a:pt x="1050544" y="150387"/>
                </a:lnTo>
                <a:lnTo>
                  <a:pt x="1041742" y="192646"/>
                </a:lnTo>
                <a:lnTo>
                  <a:pt x="1025118" y="238537"/>
                </a:lnTo>
                <a:lnTo>
                  <a:pt x="1000880" y="287293"/>
                </a:lnTo>
                <a:lnTo>
                  <a:pt x="969518" y="338283"/>
                </a:lnTo>
                <a:lnTo>
                  <a:pt x="931379" y="390601"/>
                </a:lnTo>
                <a:lnTo>
                  <a:pt x="887164" y="443617"/>
                </a:lnTo>
                <a:lnTo>
                  <a:pt x="837431" y="496354"/>
                </a:lnTo>
                <a:lnTo>
                  <a:pt x="782948" y="548112"/>
                </a:lnTo>
                <a:lnTo>
                  <a:pt x="724623" y="598055"/>
                </a:lnTo>
                <a:lnTo>
                  <a:pt x="663225" y="645483"/>
                </a:lnTo>
                <a:lnTo>
                  <a:pt x="599801" y="689629"/>
                </a:lnTo>
                <a:lnTo>
                  <a:pt x="535190" y="729862"/>
                </a:lnTo>
                <a:lnTo>
                  <a:pt x="470509" y="765556"/>
                </a:lnTo>
                <a:lnTo>
                  <a:pt x="406666" y="796220"/>
                </a:lnTo>
                <a:lnTo>
                  <a:pt x="344570" y="821296"/>
                </a:lnTo>
                <a:lnTo>
                  <a:pt x="285267" y="840435"/>
                </a:lnTo>
                <a:lnTo>
                  <a:pt x="229666" y="853357"/>
                </a:lnTo>
                <a:lnTo>
                  <a:pt x="178466" y="859853"/>
                </a:lnTo>
                <a:lnTo>
                  <a:pt x="132575" y="859853"/>
                </a:lnTo>
                <a:lnTo>
                  <a:pt x="92621" y="853357"/>
                </a:lnTo>
                <a:lnTo>
                  <a:pt x="32969" y="821296"/>
                </a:lnTo>
                <a:lnTo>
                  <a:pt x="3143" y="765556"/>
                </a:lnTo>
                <a:lnTo>
                  <a:pt x="0" y="729862"/>
                </a:lnTo>
                <a:lnTo>
                  <a:pt x="4819" y="689629"/>
                </a:lnTo>
                <a:lnTo>
                  <a:pt x="17602" y="645483"/>
                </a:lnTo>
                <a:lnTo>
                  <a:pt x="37998" y="598055"/>
                </a:lnTo>
                <a:lnTo>
                  <a:pt x="65868" y="548112"/>
                </a:lnTo>
                <a:lnTo>
                  <a:pt x="100723" y="496354"/>
                </a:lnTo>
                <a:lnTo>
                  <a:pt x="141935" y="443617"/>
                </a:lnTo>
                <a:lnTo>
                  <a:pt x="189083" y="390601"/>
                </a:lnTo>
                <a:lnTo>
                  <a:pt x="241261" y="338283"/>
                </a:lnTo>
                <a:lnTo>
                  <a:pt x="297770" y="287293"/>
                </a:lnTo>
                <a:lnTo>
                  <a:pt x="357771" y="238537"/>
                </a:lnTo>
                <a:lnTo>
                  <a:pt x="420287" y="192646"/>
                </a:lnTo>
                <a:lnTo>
                  <a:pt x="484409" y="150387"/>
                </a:lnTo>
                <a:lnTo>
                  <a:pt x="549160" y="112318"/>
                </a:lnTo>
                <a:lnTo>
                  <a:pt x="613562" y="79140"/>
                </a:lnTo>
                <a:lnTo>
                  <a:pt x="676636" y="51200"/>
                </a:lnTo>
                <a:lnTo>
                  <a:pt x="737406" y="29057"/>
                </a:lnTo>
                <a:lnTo>
                  <a:pt x="795032" y="12992"/>
                </a:lnTo>
                <a:lnTo>
                  <a:pt x="848537" y="3282"/>
                </a:lnTo>
                <a:lnTo>
                  <a:pt x="897153" y="0"/>
                </a:lnTo>
              </a:path>
            </a:pathLst>
          </a:custGeom>
          <a:ln w="1047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717263" y="1016733"/>
          <a:ext cx="1396365" cy="1091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192"/>
                <a:gridCol w="183635"/>
                <a:gridCol w="183565"/>
                <a:gridCol w="183635"/>
                <a:gridCol w="183635"/>
                <a:gridCol w="183565"/>
                <a:gridCol w="183635"/>
                <a:gridCol w="143192"/>
              </a:tblGrid>
              <a:tr h="40233"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000000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000000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000000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000000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000000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000000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000000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000000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000000"/>
                      </a:solidFill>
                      <a:prstDash val="solid"/>
                    </a:lnR>
                    <a:lnT w="5238">
                      <a:solidFill>
                        <a:srgbClr val="000000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43681"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000000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000000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43681"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000000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000000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43681"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000000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000000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43751"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000000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600">
                          <a:solidFill>
                            <a:srgbClr val="FF0000"/>
                          </a:solidFill>
                          <a:latin typeface="MS PMincho"/>
                          <a:cs typeface="MS PMincho"/>
                        </a:rPr>
                        <a:t>●</a:t>
                      </a:r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000000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43681"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000000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000000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43681"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000000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000000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43681"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000000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000000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40233"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000000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D3D3D3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MS PMincho"/>
                        <a:cs typeface="MS PMincho"/>
                      </a:endParaRPr>
                    </a:p>
                  </a:txBody>
                  <a:tcPr marL="0" marR="0" marB="0" marT="0">
                    <a:lnL w="5238">
                      <a:solidFill>
                        <a:srgbClr val="D3D3D3"/>
                      </a:solidFill>
                      <a:prstDash val="solid"/>
                    </a:lnL>
                    <a:lnR w="5238">
                      <a:solidFill>
                        <a:srgbClr val="000000"/>
                      </a:solidFill>
                      <a:prstDash val="solid"/>
                    </a:lnR>
                    <a:lnT w="5238">
                      <a:solidFill>
                        <a:srgbClr val="D3D3D3"/>
                      </a:solidFill>
                      <a:prstDash val="solid"/>
                    </a:lnT>
                    <a:lnB w="523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125844" y="2716466"/>
            <a:ext cx="3122930" cy="557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189355">
              <a:lnSpc>
                <a:spcPts val="70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dev.new(height=4,width=8,noRStudioGD=TRUE)  par(mfrow=c(1,2))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6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confidenceEllipse(mod,c(2,3),levels=.9,xlim=c(-11,3),ylim=c(-14,0),</a:t>
            </a:r>
            <a:endParaRPr sz="600">
              <a:latin typeface="Courier New"/>
              <a:cs typeface="Courier New"/>
            </a:endParaRPr>
          </a:p>
          <a:p>
            <a:pPr marL="12700" marR="5080" indent="819785">
              <a:lnSpc>
                <a:spcPts val="700"/>
              </a:lnSpc>
              <a:spcBef>
                <a:spcPts val="25"/>
              </a:spcBef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main=expression(alpha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" = "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.1),cex.main=2)  confidenceEllipse(mod,c(2,3),levels=.99,xlim=c(-11,3),ylim=c(-14,0),</a:t>
            </a:r>
            <a:endParaRPr sz="600">
              <a:latin typeface="Courier New"/>
              <a:cs typeface="Courier New"/>
            </a:endParaRPr>
          </a:p>
          <a:p>
            <a:pPr marL="832485">
              <a:lnSpc>
                <a:spcPts val="67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main=expression(alpha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" =</a:t>
            </a:r>
            <a:r>
              <a:rPr dirty="0" sz="600" spc="4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"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.01),cex.main=2)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41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262" y="29006"/>
            <a:ext cx="10496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 Linear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3693" y="1274805"/>
            <a:ext cx="2800985" cy="5200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2925" marR="5080" indent="-530860">
              <a:lnSpc>
                <a:spcPct val="65900"/>
              </a:lnSpc>
            </a:pPr>
            <a:r>
              <a:rPr dirty="0" sz="2450" spc="5" b="1">
                <a:latin typeface="Arial"/>
                <a:cs typeface="Arial"/>
              </a:rPr>
              <a:t>Multivariate</a:t>
            </a:r>
            <a:r>
              <a:rPr dirty="0" sz="2450" spc="-20" b="1">
                <a:latin typeface="Arial"/>
                <a:cs typeface="Arial"/>
              </a:rPr>
              <a:t> </a:t>
            </a:r>
            <a:r>
              <a:rPr dirty="0" sz="2450" spc="10" b="1">
                <a:latin typeface="Arial"/>
                <a:cs typeface="Arial"/>
              </a:rPr>
              <a:t>Linear  </a:t>
            </a:r>
            <a:r>
              <a:rPr dirty="0" sz="2450" spc="15" b="1">
                <a:latin typeface="Arial"/>
                <a:cs typeface="Arial"/>
              </a:rPr>
              <a:t>Regression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41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262" y="29006"/>
            <a:ext cx="10496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 Linear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10337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Model Form and</a:t>
            </a:r>
            <a:r>
              <a:rPr dirty="0" sz="600" spc="-2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Assumptions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3853179" cy="131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0">
                <a:solidFill>
                  <a:srgbClr val="790019"/>
                </a:solidFill>
                <a:latin typeface="Arial"/>
                <a:cs typeface="Arial"/>
              </a:rPr>
              <a:t>MvLR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Model: Scalar Form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905"/>
              </a:spcBef>
            </a:pPr>
            <a:r>
              <a:rPr dirty="0" sz="1050" spc="-10">
                <a:latin typeface="Arial"/>
                <a:cs typeface="Arial"/>
              </a:rPr>
              <a:t>The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multivariate (multiple)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linear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regression</a:t>
            </a:r>
            <a:r>
              <a:rPr dirty="0" sz="1050" spc="-10">
                <a:latin typeface="Arial"/>
                <a:cs typeface="Arial"/>
              </a:rPr>
              <a:t>model </a:t>
            </a:r>
            <a:r>
              <a:rPr dirty="0" sz="1050" spc="-5">
                <a:latin typeface="Arial"/>
                <a:cs typeface="Arial"/>
              </a:rPr>
              <a:t>has the</a:t>
            </a:r>
            <a:r>
              <a:rPr dirty="0" sz="1050" spc="20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form</a:t>
            </a:r>
            <a:endParaRPr sz="1050">
              <a:latin typeface="Arial"/>
              <a:cs typeface="Arial"/>
            </a:endParaRPr>
          </a:p>
          <a:p>
            <a:pPr algn="ctr" marL="619760">
              <a:lnSpc>
                <a:spcPct val="100000"/>
              </a:lnSpc>
              <a:spcBef>
                <a:spcPts val="950"/>
              </a:spcBef>
            </a:pPr>
            <a:r>
              <a:rPr dirty="0" sz="800" spc="-5" i="1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  <a:p>
            <a:pPr algn="ctr" marL="547370">
              <a:lnSpc>
                <a:spcPct val="100000"/>
              </a:lnSpc>
              <a:spcBef>
                <a:spcPts val="365"/>
              </a:spcBef>
            </a:pPr>
            <a:r>
              <a:rPr dirty="0" baseline="10582" sz="1575" spc="-7" i="1">
                <a:latin typeface="Arial"/>
                <a:cs typeface="Arial"/>
              </a:rPr>
              <a:t>y</a:t>
            </a:r>
            <a:r>
              <a:rPr dirty="0" sz="800" spc="-5" i="1">
                <a:latin typeface="Arial"/>
                <a:cs typeface="Arial"/>
              </a:rPr>
              <a:t>ik  </a:t>
            </a:r>
            <a:r>
              <a:rPr dirty="0" baseline="10582" sz="1575" spc="-44">
                <a:latin typeface="Lucida Sans Unicode"/>
                <a:cs typeface="Lucida Sans Unicode"/>
              </a:rPr>
              <a:t>= </a:t>
            </a:r>
            <a:r>
              <a:rPr dirty="0" baseline="10582" sz="1575" spc="-7" i="1">
                <a:latin typeface="Arial"/>
                <a:cs typeface="Arial"/>
              </a:rPr>
              <a:t>b</a:t>
            </a:r>
            <a:r>
              <a:rPr dirty="0" sz="800" spc="-5">
                <a:latin typeface="Arial"/>
                <a:cs typeface="Arial"/>
              </a:rPr>
              <a:t>0</a:t>
            </a:r>
            <a:r>
              <a:rPr dirty="0" sz="800" spc="-5" i="1">
                <a:latin typeface="Arial"/>
                <a:cs typeface="Arial"/>
              </a:rPr>
              <a:t>k </a:t>
            </a:r>
            <a:r>
              <a:rPr dirty="0" baseline="10582" sz="1575" spc="-44">
                <a:latin typeface="Lucida Sans Unicode"/>
                <a:cs typeface="Lucida Sans Unicode"/>
              </a:rPr>
              <a:t>+ </a:t>
            </a:r>
            <a:r>
              <a:rPr dirty="0" baseline="66137" sz="1575" spc="1814">
                <a:latin typeface="Arial"/>
                <a:cs typeface="Arial"/>
              </a:rPr>
              <a:t>.</a:t>
            </a:r>
            <a:r>
              <a:rPr dirty="0" baseline="66137" sz="1575" spc="-120">
                <a:latin typeface="Arial"/>
                <a:cs typeface="Arial"/>
              </a:rPr>
              <a:t> </a:t>
            </a:r>
            <a:r>
              <a:rPr dirty="0" baseline="10582" sz="1575" spc="-7" i="1">
                <a:latin typeface="Arial"/>
                <a:cs typeface="Arial"/>
              </a:rPr>
              <a:t>b</a:t>
            </a:r>
            <a:r>
              <a:rPr dirty="0" sz="800" spc="-5" i="1">
                <a:latin typeface="Arial"/>
                <a:cs typeface="Arial"/>
              </a:rPr>
              <a:t>jk </a:t>
            </a:r>
            <a:r>
              <a:rPr dirty="0" baseline="10582" sz="1575" spc="-7" i="1">
                <a:latin typeface="Arial"/>
                <a:cs typeface="Arial"/>
              </a:rPr>
              <a:t>x</a:t>
            </a:r>
            <a:r>
              <a:rPr dirty="0" sz="800" spc="-5" i="1">
                <a:latin typeface="Arial"/>
                <a:cs typeface="Arial"/>
              </a:rPr>
              <a:t>ij </a:t>
            </a:r>
            <a:r>
              <a:rPr dirty="0" baseline="10582" sz="1575" spc="-44">
                <a:latin typeface="Lucida Sans Unicode"/>
                <a:cs typeface="Lucida Sans Unicode"/>
              </a:rPr>
              <a:t>+ </a:t>
            </a:r>
            <a:r>
              <a:rPr dirty="0" baseline="10582" sz="1575" spc="-7" i="1">
                <a:latin typeface="Arial"/>
                <a:cs typeface="Arial"/>
              </a:rPr>
              <a:t>e</a:t>
            </a:r>
            <a:r>
              <a:rPr dirty="0" sz="800" spc="-5" i="1">
                <a:latin typeface="Arial"/>
                <a:cs typeface="Arial"/>
              </a:rPr>
              <a:t>ik</a:t>
            </a:r>
            <a:endParaRPr sz="800">
              <a:latin typeface="Arial"/>
              <a:cs typeface="Arial"/>
            </a:endParaRPr>
          </a:p>
          <a:p>
            <a:pPr algn="ctr" marL="622300">
              <a:lnSpc>
                <a:spcPct val="100000"/>
              </a:lnSpc>
              <a:spcBef>
                <a:spcPts val="135"/>
              </a:spcBef>
            </a:pPr>
            <a:r>
              <a:rPr dirty="0" sz="800" spc="25" i="1">
                <a:latin typeface="Arial"/>
                <a:cs typeface="Arial"/>
              </a:rPr>
              <a:t>j</a:t>
            </a:r>
            <a:r>
              <a:rPr dirty="0" sz="800" spc="25">
                <a:latin typeface="Lucida Sans Unicode"/>
                <a:cs typeface="Lucida Sans Unicode"/>
              </a:rPr>
              <a:t>=</a:t>
            </a:r>
            <a:r>
              <a:rPr dirty="0" sz="800" spc="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9557" y="1926018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9557" y="2136051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9557" y="2346083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9557" y="2556116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9557" y="2813456"/>
            <a:ext cx="76809" cy="768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20368" y="2712656"/>
            <a:ext cx="13271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Times New Roman"/>
                <a:cs typeface="Times New Roman"/>
              </a:rPr>
              <a:t>iid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844" y="1655635"/>
            <a:ext cx="4163060" cy="1326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5">
                <a:latin typeface="Arial"/>
                <a:cs typeface="Arial"/>
              </a:rPr>
              <a:t>for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i</a:t>
            </a:r>
            <a:r>
              <a:rPr dirty="0" sz="1050" spc="95" i="1">
                <a:latin typeface="Arial"/>
                <a:cs typeface="Arial"/>
              </a:rPr>
              <a:t> </a:t>
            </a:r>
            <a:r>
              <a:rPr dirty="0" sz="1050" spc="-155" i="1">
                <a:latin typeface="Meiryo"/>
                <a:cs typeface="Meiryo"/>
              </a:rPr>
              <a:t>∈</a:t>
            </a:r>
            <a:r>
              <a:rPr dirty="0" sz="1050" spc="-60" i="1">
                <a:latin typeface="Meiryo"/>
                <a:cs typeface="Meiryo"/>
              </a:rPr>
              <a:t> </a:t>
            </a:r>
            <a:r>
              <a:rPr dirty="0" sz="1050" spc="-75" i="1">
                <a:latin typeface="Meiryo"/>
                <a:cs typeface="Meiryo"/>
              </a:rPr>
              <a:t>{</a:t>
            </a:r>
            <a:r>
              <a:rPr dirty="0" sz="1050" spc="-75">
                <a:latin typeface="Arial"/>
                <a:cs typeface="Arial"/>
              </a:rPr>
              <a:t>1</a:t>
            </a:r>
            <a:r>
              <a:rPr dirty="0" sz="1050" spc="-75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50" i="1">
                <a:latin typeface="Arial"/>
                <a:cs typeface="Arial"/>
              </a:rPr>
              <a:t>n</a:t>
            </a:r>
            <a:r>
              <a:rPr dirty="0" sz="1050" spc="-50" i="1">
                <a:latin typeface="Meiryo"/>
                <a:cs typeface="Meiryo"/>
              </a:rPr>
              <a:t>}</a:t>
            </a:r>
            <a:r>
              <a:rPr dirty="0" sz="1050" spc="-60" i="1">
                <a:latin typeface="Meiryo"/>
                <a:cs typeface="Meiryo"/>
              </a:rPr>
              <a:t> </a:t>
            </a:r>
            <a:r>
              <a:rPr dirty="0" sz="1050" spc="-5">
                <a:latin typeface="Arial"/>
                <a:cs typeface="Arial"/>
              </a:rPr>
              <a:t>and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k</a:t>
            </a:r>
            <a:r>
              <a:rPr dirty="0" sz="1050" spc="114" i="1">
                <a:latin typeface="Arial"/>
                <a:cs typeface="Arial"/>
              </a:rPr>
              <a:t> </a:t>
            </a:r>
            <a:r>
              <a:rPr dirty="0" sz="1050" spc="-155" i="1">
                <a:latin typeface="Meiryo"/>
                <a:cs typeface="Meiryo"/>
              </a:rPr>
              <a:t>∈</a:t>
            </a:r>
            <a:r>
              <a:rPr dirty="0" sz="1050" spc="-60" i="1">
                <a:latin typeface="Meiryo"/>
                <a:cs typeface="Meiryo"/>
              </a:rPr>
              <a:t> </a:t>
            </a:r>
            <a:r>
              <a:rPr dirty="0" sz="1050" spc="-75" i="1">
                <a:latin typeface="Meiryo"/>
                <a:cs typeface="Meiryo"/>
              </a:rPr>
              <a:t>{</a:t>
            </a:r>
            <a:r>
              <a:rPr dirty="0" sz="1050" spc="-75">
                <a:latin typeface="Arial"/>
                <a:cs typeface="Arial"/>
              </a:rPr>
              <a:t>1</a:t>
            </a:r>
            <a:r>
              <a:rPr dirty="0" sz="1050" spc="-75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50" i="1">
                <a:latin typeface="Arial"/>
                <a:cs typeface="Arial"/>
              </a:rPr>
              <a:t>m</a:t>
            </a:r>
            <a:r>
              <a:rPr dirty="0" sz="1050" spc="-50" i="1">
                <a:latin typeface="Meiryo"/>
                <a:cs typeface="Meiryo"/>
              </a:rPr>
              <a:t>}</a:t>
            </a:r>
            <a:r>
              <a:rPr dirty="0" sz="1050" spc="-60" i="1">
                <a:latin typeface="Meiryo"/>
                <a:cs typeface="Meiryo"/>
              </a:rPr>
              <a:t> </a:t>
            </a:r>
            <a:r>
              <a:rPr dirty="0" sz="1050" spc="-5">
                <a:latin typeface="Arial"/>
                <a:cs typeface="Arial"/>
              </a:rPr>
              <a:t>where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ik  </a:t>
            </a:r>
            <a:r>
              <a:rPr dirty="0" sz="1050" spc="-155" i="1">
                <a:latin typeface="Meiryo"/>
                <a:cs typeface="Meiryo"/>
              </a:rPr>
              <a:t>∈ </a:t>
            </a:r>
            <a:r>
              <a:rPr dirty="0" sz="1050" spc="-10">
                <a:latin typeface="Arial"/>
                <a:cs typeface="Arial"/>
              </a:rPr>
              <a:t>R </a:t>
            </a:r>
            <a:r>
              <a:rPr dirty="0" sz="1050" spc="-5">
                <a:latin typeface="Arial"/>
                <a:cs typeface="Arial"/>
              </a:rPr>
              <a:t>is the </a:t>
            </a:r>
            <a:r>
              <a:rPr dirty="0" sz="1050" spc="-5" i="1">
                <a:latin typeface="Arial"/>
                <a:cs typeface="Arial"/>
              </a:rPr>
              <a:t>k </a:t>
            </a:r>
            <a:r>
              <a:rPr dirty="0" sz="1050" spc="-5">
                <a:latin typeface="Arial"/>
                <a:cs typeface="Arial"/>
              </a:rPr>
              <a:t>-th </a:t>
            </a:r>
            <a:r>
              <a:rPr dirty="0" sz="1050" spc="-10">
                <a:latin typeface="Arial"/>
                <a:cs typeface="Arial"/>
              </a:rPr>
              <a:t>real-valued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response</a:t>
            </a:r>
            <a:r>
              <a:rPr dirty="0" sz="1050" spc="-10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the   </a:t>
            </a:r>
            <a:r>
              <a:rPr dirty="0" sz="1050" spc="-5" i="1">
                <a:latin typeface="Arial"/>
                <a:cs typeface="Arial"/>
              </a:rPr>
              <a:t>i </a:t>
            </a:r>
            <a:r>
              <a:rPr dirty="0" sz="1050" spc="-5">
                <a:latin typeface="Arial"/>
                <a:cs typeface="Arial"/>
              </a:rPr>
              <a:t>-th</a:t>
            </a:r>
            <a:r>
              <a:rPr dirty="0" sz="1050" spc="-13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observation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>
                <a:latin typeface="Arial"/>
                <a:cs typeface="Arial"/>
              </a:rPr>
              <a:t>0</a:t>
            </a:r>
            <a:r>
              <a:rPr dirty="0" baseline="-13888" sz="1200" spc="-7" i="1">
                <a:latin typeface="Arial"/>
                <a:cs typeface="Arial"/>
              </a:rPr>
              <a:t>k  </a:t>
            </a:r>
            <a:r>
              <a:rPr dirty="0" sz="1050" spc="-155" i="1">
                <a:latin typeface="Meiryo"/>
                <a:cs typeface="Meiryo"/>
              </a:rPr>
              <a:t>∈  </a:t>
            </a:r>
            <a:r>
              <a:rPr dirty="0" sz="1050" spc="-10">
                <a:latin typeface="Arial"/>
                <a:cs typeface="Arial"/>
              </a:rPr>
              <a:t>R </a:t>
            </a:r>
            <a:r>
              <a:rPr dirty="0" sz="1050" spc="-5">
                <a:latin typeface="Arial"/>
                <a:cs typeface="Arial"/>
              </a:rPr>
              <a:t>is the </a:t>
            </a:r>
            <a:r>
              <a:rPr dirty="0" sz="1050" spc="-10">
                <a:latin typeface="Arial"/>
                <a:cs typeface="Arial"/>
              </a:rPr>
              <a:t>regression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intercept</a:t>
            </a:r>
            <a:r>
              <a:rPr dirty="0" sz="1050" spc="-10">
                <a:latin typeface="Arial"/>
                <a:cs typeface="Arial"/>
              </a:rPr>
              <a:t>for   </a:t>
            </a:r>
            <a:r>
              <a:rPr dirty="0" sz="1050" spc="-5" i="1">
                <a:latin typeface="Arial"/>
                <a:cs typeface="Arial"/>
              </a:rPr>
              <a:t>k </a:t>
            </a:r>
            <a:r>
              <a:rPr dirty="0" sz="1050" spc="-5">
                <a:latin typeface="Arial"/>
                <a:cs typeface="Arial"/>
              </a:rPr>
              <a:t>-th</a:t>
            </a:r>
            <a:r>
              <a:rPr dirty="0" sz="1050" spc="-15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response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 i="1">
                <a:latin typeface="Arial"/>
                <a:cs typeface="Arial"/>
              </a:rPr>
              <a:t>jk  </a:t>
            </a:r>
            <a:r>
              <a:rPr dirty="0" sz="1050" spc="-155" i="1">
                <a:latin typeface="Meiryo"/>
                <a:cs typeface="Meiryo"/>
              </a:rPr>
              <a:t>∈ </a:t>
            </a:r>
            <a:r>
              <a:rPr dirty="0" sz="1050" spc="-10">
                <a:latin typeface="Arial"/>
                <a:cs typeface="Arial"/>
              </a:rPr>
              <a:t>R </a:t>
            </a:r>
            <a:r>
              <a:rPr dirty="0" sz="1050" spc="-5">
                <a:latin typeface="Arial"/>
                <a:cs typeface="Arial"/>
              </a:rPr>
              <a:t>is the </a:t>
            </a:r>
            <a:r>
              <a:rPr dirty="0" sz="1050" spc="-5" i="1">
                <a:latin typeface="Arial"/>
                <a:cs typeface="Arial"/>
              </a:rPr>
              <a:t>j </a:t>
            </a:r>
            <a:r>
              <a:rPr dirty="0" sz="1050" spc="-5">
                <a:latin typeface="Arial"/>
                <a:cs typeface="Arial"/>
              </a:rPr>
              <a:t>-th </a:t>
            </a:r>
            <a:r>
              <a:rPr dirty="0" sz="1050" spc="-10">
                <a:latin typeface="Arial"/>
                <a:cs typeface="Arial"/>
              </a:rPr>
              <a:t>predictor’s regression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slope</a:t>
            </a:r>
            <a:r>
              <a:rPr dirty="0" sz="1050" spc="-10">
                <a:latin typeface="Arial"/>
                <a:cs typeface="Arial"/>
              </a:rPr>
              <a:t>for   </a:t>
            </a:r>
            <a:r>
              <a:rPr dirty="0" sz="1050" spc="-5" i="1">
                <a:latin typeface="Arial"/>
                <a:cs typeface="Arial"/>
              </a:rPr>
              <a:t>k </a:t>
            </a:r>
            <a:r>
              <a:rPr dirty="0" sz="1050" spc="-5">
                <a:latin typeface="Arial"/>
                <a:cs typeface="Arial"/>
              </a:rPr>
              <a:t>-th</a:t>
            </a:r>
            <a:r>
              <a:rPr dirty="0" sz="1050" spc="-1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response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050" spc="-5" i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ij  </a:t>
            </a:r>
            <a:r>
              <a:rPr dirty="0" sz="1050" spc="-155" i="1">
                <a:latin typeface="Meiryo"/>
                <a:cs typeface="Meiryo"/>
              </a:rPr>
              <a:t>∈ </a:t>
            </a:r>
            <a:r>
              <a:rPr dirty="0" sz="1050" spc="-10">
                <a:latin typeface="Arial"/>
                <a:cs typeface="Arial"/>
              </a:rPr>
              <a:t>R </a:t>
            </a:r>
            <a:r>
              <a:rPr dirty="0" sz="1050" spc="-5">
                <a:latin typeface="Arial"/>
                <a:cs typeface="Arial"/>
              </a:rPr>
              <a:t>is the </a:t>
            </a:r>
            <a:r>
              <a:rPr dirty="0" sz="1050" spc="-5" i="1">
                <a:latin typeface="Arial"/>
                <a:cs typeface="Arial"/>
              </a:rPr>
              <a:t>j </a:t>
            </a:r>
            <a:r>
              <a:rPr dirty="0" sz="1050" spc="-10">
                <a:latin typeface="Arial"/>
                <a:cs typeface="Arial"/>
              </a:rPr>
              <a:t>-th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predictor</a:t>
            </a:r>
            <a:r>
              <a:rPr dirty="0" sz="1050" spc="-10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the   </a:t>
            </a:r>
            <a:r>
              <a:rPr dirty="0" sz="1050" spc="-5" i="1">
                <a:latin typeface="Arial"/>
                <a:cs typeface="Arial"/>
              </a:rPr>
              <a:t>i </a:t>
            </a:r>
            <a:r>
              <a:rPr dirty="0" sz="1050" spc="-5">
                <a:latin typeface="Arial"/>
                <a:cs typeface="Arial"/>
              </a:rPr>
              <a:t>-th</a:t>
            </a:r>
            <a:r>
              <a:rPr dirty="0" sz="1050" spc="-17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observation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705"/>
              </a:spcBef>
            </a:pP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i="1">
                <a:latin typeface="Arial"/>
                <a:cs typeface="Arial"/>
              </a:rPr>
              <a:t>e</a:t>
            </a:r>
            <a:r>
              <a:rPr dirty="0" baseline="-13888" sz="1200" spc="15" i="1">
                <a:latin typeface="Arial"/>
                <a:cs typeface="Arial"/>
              </a:rPr>
              <a:t>i</a:t>
            </a:r>
            <a:r>
              <a:rPr dirty="0" baseline="-13888" sz="1200" spc="15">
                <a:latin typeface="Arial"/>
                <a:cs typeface="Arial"/>
              </a:rPr>
              <a:t>1</a:t>
            </a:r>
            <a:r>
              <a:rPr dirty="0" sz="1050" spc="10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25" i="1">
                <a:latin typeface="Arial"/>
                <a:cs typeface="Arial"/>
              </a:rPr>
              <a:t>e</a:t>
            </a:r>
            <a:r>
              <a:rPr dirty="0" baseline="-13888" sz="1200" spc="37" i="1">
                <a:latin typeface="Arial"/>
                <a:cs typeface="Arial"/>
              </a:rPr>
              <a:t>im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∼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N</a:t>
            </a:r>
            <a:r>
              <a:rPr dirty="0" sz="1050">
                <a:latin typeface="Lucida Sans Unicode"/>
                <a:cs typeface="Lucida Sans Unicode"/>
              </a:rPr>
              <a:t>(</a:t>
            </a:r>
            <a:r>
              <a:rPr dirty="0" sz="1050" b="1">
                <a:latin typeface="Arial"/>
                <a:cs typeface="Arial"/>
              </a:rPr>
              <a:t>0</a:t>
            </a:r>
            <a:r>
              <a:rPr dirty="0" baseline="-10416" sz="1200" i="1">
                <a:latin typeface="Arial"/>
                <a:cs typeface="Arial"/>
              </a:rPr>
              <a:t>m</a:t>
            </a:r>
            <a:r>
              <a:rPr dirty="0" sz="1050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125" b="1">
                <a:latin typeface="Arial"/>
                <a:cs typeface="Arial"/>
              </a:rPr>
              <a:t>Σ</a:t>
            </a:r>
            <a:r>
              <a:rPr dirty="0" sz="1050" spc="125">
                <a:latin typeface="Lucida Sans Unicode"/>
                <a:cs typeface="Lucida Sans Unicode"/>
              </a:rPr>
              <a:t>)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Arial"/>
                <a:cs typeface="Arial"/>
              </a:rPr>
              <a:t>is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multivariate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Gaussian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error</a:t>
            </a:r>
            <a:r>
              <a:rPr dirty="0" sz="1050" spc="1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vector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8" action="ppaction://hlinksldjump"/>
              </a:rPr>
              <a:t>Multivariate Linear</a:t>
            </a:r>
            <a:r>
              <a:rPr dirty="0" spc="-20">
                <a:hlinkClick r:id="rId8" action="ppaction://hlinksldjump"/>
              </a:rPr>
              <a:t> </a:t>
            </a:r>
            <a:r>
              <a:rPr dirty="0" spc="-5">
                <a:hlinkClick r:id="rId8" action="ppaction://hlinksldjump"/>
              </a:rPr>
              <a:t>Regression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41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221615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Model Form and</a:t>
            </a:r>
            <a:r>
              <a:rPr dirty="0" sz="600" spc="-2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Assumptions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20"/>
              <a:t>MvLR </a:t>
            </a:r>
            <a:r>
              <a:rPr dirty="0" spc="15"/>
              <a:t>Model:</a:t>
            </a:r>
            <a:r>
              <a:rPr dirty="0" spc="40"/>
              <a:t> </a:t>
            </a:r>
            <a:r>
              <a:rPr dirty="0" spc="15"/>
              <a:t>Nomenclature</a:t>
            </a:r>
          </a:p>
        </p:txBody>
      </p:sp>
      <p:sp>
        <p:nvSpPr>
          <p:cNvPr id="6" name="object 6"/>
          <p:cNvSpPr/>
          <p:nvPr/>
        </p:nvSpPr>
        <p:spPr>
          <a:xfrm>
            <a:off x="269557" y="1515770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5844" y="731685"/>
            <a:ext cx="4323715" cy="2295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The model </a:t>
            </a:r>
            <a:r>
              <a:rPr dirty="0" sz="1050" spc="-10">
                <a:latin typeface="Arial"/>
                <a:cs typeface="Arial"/>
              </a:rPr>
              <a:t>is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multivariate</a:t>
            </a:r>
            <a:r>
              <a:rPr dirty="0" sz="1050" spc="-10">
                <a:latin typeface="Arial"/>
                <a:cs typeface="Arial"/>
              </a:rPr>
              <a:t>because </a:t>
            </a:r>
            <a:r>
              <a:rPr dirty="0" sz="1050" spc="-15">
                <a:latin typeface="Arial"/>
                <a:cs typeface="Arial"/>
              </a:rPr>
              <a:t>we </a:t>
            </a:r>
            <a:r>
              <a:rPr dirty="0" sz="1050" spc="-20">
                <a:latin typeface="Arial"/>
                <a:cs typeface="Arial"/>
              </a:rPr>
              <a:t>have </a:t>
            </a:r>
            <a:r>
              <a:rPr dirty="0" sz="1050" spc="250">
                <a:latin typeface="Arial"/>
                <a:cs typeface="Arial"/>
              </a:rPr>
              <a:t> </a:t>
            </a:r>
            <a:r>
              <a:rPr dirty="0" sz="1050" spc="-10" i="1">
                <a:latin typeface="Arial"/>
                <a:cs typeface="Arial"/>
              </a:rPr>
              <a:t>m </a:t>
            </a:r>
            <a:r>
              <a:rPr dirty="0" sz="1050" spc="-55" i="1">
                <a:latin typeface="Verdana"/>
                <a:cs typeface="Verdana"/>
              </a:rPr>
              <a:t>&gt; </a:t>
            </a:r>
            <a:r>
              <a:rPr dirty="0" sz="1050" spc="-5">
                <a:latin typeface="Arial"/>
                <a:cs typeface="Arial"/>
              </a:rPr>
              <a:t>1 response</a:t>
            </a:r>
            <a:r>
              <a:rPr dirty="0" sz="1050" spc="229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variables.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The model is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multiple</a:t>
            </a:r>
            <a:r>
              <a:rPr dirty="0" sz="1050" spc="-5">
                <a:latin typeface="Arial"/>
                <a:cs typeface="Arial"/>
              </a:rPr>
              <a:t>because </a:t>
            </a:r>
            <a:r>
              <a:rPr dirty="0" sz="1050" spc="-15">
                <a:latin typeface="Arial"/>
                <a:cs typeface="Arial"/>
              </a:rPr>
              <a:t>we </a:t>
            </a:r>
            <a:r>
              <a:rPr dirty="0" sz="1050" spc="-20">
                <a:latin typeface="Arial"/>
                <a:cs typeface="Arial"/>
              </a:rPr>
              <a:t>have </a:t>
            </a:r>
            <a:r>
              <a:rPr dirty="0" sz="1050" spc="250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p </a:t>
            </a:r>
            <a:r>
              <a:rPr dirty="0" sz="1050" spc="-55" i="1">
                <a:latin typeface="Verdana"/>
                <a:cs typeface="Verdana"/>
              </a:rPr>
              <a:t>&gt; </a:t>
            </a:r>
            <a:r>
              <a:rPr dirty="0" sz="1050" spc="-5">
                <a:latin typeface="Arial"/>
                <a:cs typeface="Arial"/>
              </a:rPr>
              <a:t>1</a:t>
            </a:r>
            <a:r>
              <a:rPr dirty="0" sz="1050" spc="16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predictors.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630"/>
              </a:spcBef>
            </a:pPr>
            <a:r>
              <a:rPr dirty="0" sz="1050" spc="-5">
                <a:latin typeface="Arial"/>
                <a:cs typeface="Arial"/>
              </a:rPr>
              <a:t>If </a:t>
            </a:r>
            <a:r>
              <a:rPr dirty="0" sz="1050" spc="-5" i="1">
                <a:latin typeface="Arial"/>
                <a:cs typeface="Arial"/>
              </a:rPr>
              <a:t>p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5">
                <a:latin typeface="Arial"/>
                <a:cs typeface="Arial"/>
              </a:rPr>
              <a:t>1, </a:t>
            </a:r>
            <a:r>
              <a:rPr dirty="0" sz="1050" spc="-15">
                <a:latin typeface="Arial"/>
                <a:cs typeface="Arial"/>
              </a:rPr>
              <a:t>we </a:t>
            </a:r>
            <a:r>
              <a:rPr dirty="0" sz="1050" spc="-20">
                <a:latin typeface="Arial"/>
                <a:cs typeface="Arial"/>
              </a:rPr>
              <a:t>have </a:t>
            </a:r>
            <a:r>
              <a:rPr dirty="0" sz="1050" spc="-5">
                <a:latin typeface="Arial"/>
                <a:cs typeface="Arial"/>
              </a:rPr>
              <a:t>a </a:t>
            </a:r>
            <a:r>
              <a:rPr dirty="0" sz="1050" spc="-10">
                <a:latin typeface="Arial"/>
                <a:cs typeface="Arial"/>
              </a:rPr>
              <a:t>multivariate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simple</a:t>
            </a:r>
            <a:r>
              <a:rPr dirty="0" sz="1050" spc="-10">
                <a:latin typeface="Arial"/>
                <a:cs typeface="Arial"/>
              </a:rPr>
              <a:t>linear regression</a:t>
            </a:r>
            <a:r>
              <a:rPr dirty="0" sz="1050" spc="254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model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94615">
              <a:lnSpc>
                <a:spcPct val="102699"/>
              </a:lnSpc>
            </a:pPr>
            <a:r>
              <a:rPr dirty="0" sz="1050" spc="-5">
                <a:latin typeface="Arial"/>
                <a:cs typeface="Arial"/>
              </a:rPr>
              <a:t>The model is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linear</a:t>
            </a:r>
            <a:r>
              <a:rPr dirty="0" sz="1050" spc="-5">
                <a:latin typeface="Arial"/>
                <a:cs typeface="Arial"/>
              </a:rPr>
              <a:t>because </a:t>
            </a: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ik </a:t>
            </a:r>
            <a:r>
              <a:rPr dirty="0" sz="1050" spc="-5">
                <a:latin typeface="Arial"/>
                <a:cs typeface="Arial"/>
              </a:rPr>
              <a:t>is a linear function of the </a:t>
            </a:r>
            <a:r>
              <a:rPr dirty="0" sz="1050" spc="-10">
                <a:latin typeface="Arial"/>
                <a:cs typeface="Arial"/>
              </a:rPr>
              <a:t>parameters  </a:t>
            </a:r>
            <a:r>
              <a:rPr dirty="0" sz="1050" spc="-5">
                <a:latin typeface="Arial"/>
                <a:cs typeface="Arial"/>
              </a:rPr>
              <a:t>(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 i="1">
                <a:latin typeface="Arial"/>
                <a:cs typeface="Arial"/>
              </a:rPr>
              <a:t>jk</a:t>
            </a:r>
            <a:r>
              <a:rPr dirty="0" baseline="-13888" sz="1200" spc="307" i="1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are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parameters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15">
                <a:latin typeface="Arial"/>
                <a:cs typeface="Arial"/>
              </a:rPr>
              <a:t>for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j</a:t>
            </a:r>
            <a:r>
              <a:rPr dirty="0" sz="1050" spc="100" i="1">
                <a:latin typeface="Arial"/>
                <a:cs typeface="Arial"/>
              </a:rPr>
              <a:t> </a:t>
            </a:r>
            <a:r>
              <a:rPr dirty="0" sz="1050" spc="-155" i="1">
                <a:latin typeface="Meiryo"/>
                <a:cs typeface="Meiryo"/>
              </a:rPr>
              <a:t>∈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 spc="-75" i="1">
                <a:latin typeface="Meiryo"/>
                <a:cs typeface="Meiryo"/>
              </a:rPr>
              <a:t>{</a:t>
            </a:r>
            <a:r>
              <a:rPr dirty="0" sz="1050" spc="-75">
                <a:latin typeface="Arial"/>
                <a:cs typeface="Arial"/>
              </a:rPr>
              <a:t>1</a:t>
            </a:r>
            <a:r>
              <a:rPr dirty="0" sz="1050" spc="-7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5" i="1">
                <a:latin typeface="Arial"/>
                <a:cs typeface="Arial"/>
              </a:rPr>
              <a:t>p</a:t>
            </a:r>
            <a:r>
              <a:rPr dirty="0" sz="1050" spc="-20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90">
                <a:latin typeface="Lucida Sans Unicode"/>
                <a:cs typeface="Lucida Sans Unicode"/>
              </a:rPr>
              <a:t> </a:t>
            </a:r>
            <a:r>
              <a:rPr dirty="0" sz="1050" spc="-60">
                <a:latin typeface="Arial"/>
                <a:cs typeface="Arial"/>
              </a:rPr>
              <a:t>1</a:t>
            </a:r>
            <a:r>
              <a:rPr dirty="0" sz="1050" spc="-60" i="1">
                <a:latin typeface="Meiryo"/>
                <a:cs typeface="Meiryo"/>
              </a:rPr>
              <a:t>}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 spc="-5">
                <a:latin typeface="Arial"/>
                <a:cs typeface="Arial"/>
              </a:rPr>
              <a:t>and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k</a:t>
            </a:r>
            <a:r>
              <a:rPr dirty="0" sz="1050" spc="120" i="1">
                <a:latin typeface="Arial"/>
                <a:cs typeface="Arial"/>
              </a:rPr>
              <a:t> </a:t>
            </a:r>
            <a:r>
              <a:rPr dirty="0" sz="1050" spc="-155" i="1">
                <a:latin typeface="Meiryo"/>
                <a:cs typeface="Meiryo"/>
              </a:rPr>
              <a:t>∈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 spc="-75" i="1">
                <a:latin typeface="Meiryo"/>
                <a:cs typeface="Meiryo"/>
              </a:rPr>
              <a:t>{</a:t>
            </a:r>
            <a:r>
              <a:rPr dirty="0" sz="1050" spc="-75">
                <a:latin typeface="Arial"/>
                <a:cs typeface="Arial"/>
              </a:rPr>
              <a:t>1</a:t>
            </a:r>
            <a:r>
              <a:rPr dirty="0" sz="1050" spc="-7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30" i="1">
                <a:latin typeface="Arial"/>
                <a:cs typeface="Arial"/>
              </a:rPr>
              <a:t>m</a:t>
            </a:r>
            <a:r>
              <a:rPr dirty="0" sz="1050" spc="-30" i="1">
                <a:latin typeface="Meiryo"/>
                <a:cs typeface="Meiryo"/>
              </a:rPr>
              <a:t>}</a:t>
            </a:r>
            <a:r>
              <a:rPr dirty="0" sz="1050" spc="-30">
                <a:latin typeface="Arial"/>
                <a:cs typeface="Arial"/>
              </a:rPr>
              <a:t>).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9370">
              <a:lnSpc>
                <a:spcPct val="102600"/>
              </a:lnSpc>
              <a:spcBef>
                <a:spcPts val="5"/>
              </a:spcBef>
            </a:pPr>
            <a:r>
              <a:rPr dirty="0" sz="1050" spc="-5">
                <a:latin typeface="Arial"/>
                <a:cs typeface="Arial"/>
              </a:rPr>
              <a:t>The model is </a:t>
            </a:r>
            <a:r>
              <a:rPr dirty="0" sz="1050" spc="-10">
                <a:latin typeface="Arial"/>
                <a:cs typeface="Arial"/>
              </a:rPr>
              <a:t>a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regression</a:t>
            </a:r>
            <a:r>
              <a:rPr dirty="0" sz="1050" spc="-10">
                <a:latin typeface="Arial"/>
                <a:cs typeface="Arial"/>
              </a:rPr>
              <a:t>model </a:t>
            </a:r>
            <a:r>
              <a:rPr dirty="0" sz="1050" spc="-5">
                <a:latin typeface="Arial"/>
                <a:cs typeface="Arial"/>
              </a:rPr>
              <a:t>because </a:t>
            </a:r>
            <a:r>
              <a:rPr dirty="0" sz="1050" spc="-15">
                <a:latin typeface="Arial"/>
                <a:cs typeface="Arial"/>
              </a:rPr>
              <a:t>we </a:t>
            </a:r>
            <a:r>
              <a:rPr dirty="0" sz="1050" spc="-5">
                <a:latin typeface="Arial"/>
                <a:cs typeface="Arial"/>
              </a:rPr>
              <a:t>are modeling response  </a:t>
            </a:r>
            <a:r>
              <a:rPr dirty="0" sz="1050" spc="-10">
                <a:latin typeface="Arial"/>
                <a:cs typeface="Arial"/>
              </a:rPr>
              <a:t>variables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15">
                <a:latin typeface="Arial"/>
                <a:cs typeface="Arial"/>
              </a:rPr>
              <a:t>(</a:t>
            </a:r>
            <a:r>
              <a:rPr dirty="0" sz="1050" spc="-15" i="1">
                <a:latin typeface="Arial"/>
                <a:cs typeface="Arial"/>
              </a:rPr>
              <a:t>Y</a:t>
            </a:r>
            <a:r>
              <a:rPr dirty="0" baseline="-13888" sz="1200" spc="-22">
                <a:latin typeface="Arial"/>
                <a:cs typeface="Arial"/>
              </a:rPr>
              <a:t>1</a:t>
            </a:r>
            <a:r>
              <a:rPr dirty="0" sz="1050" spc="-1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15" i="1">
                <a:latin typeface="Arial"/>
                <a:cs typeface="Arial"/>
              </a:rPr>
              <a:t>Y</a:t>
            </a:r>
            <a:r>
              <a:rPr dirty="0" baseline="-10416" sz="1200" spc="22" i="1">
                <a:latin typeface="Arial"/>
                <a:cs typeface="Arial"/>
              </a:rPr>
              <a:t>m</a:t>
            </a:r>
            <a:r>
              <a:rPr dirty="0" sz="1050" spc="15">
                <a:latin typeface="Arial"/>
                <a:cs typeface="Arial"/>
              </a:rPr>
              <a:t>)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as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function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of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predictor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variables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(</a:t>
            </a:r>
            <a:r>
              <a:rPr dirty="0" sz="1050" spc="-20" i="1">
                <a:latin typeface="Arial"/>
                <a:cs typeface="Arial"/>
              </a:rPr>
              <a:t>X</a:t>
            </a:r>
            <a:r>
              <a:rPr dirty="0" baseline="-13888" sz="1200" spc="-30">
                <a:latin typeface="Arial"/>
                <a:cs typeface="Arial"/>
              </a:rPr>
              <a:t>1</a:t>
            </a:r>
            <a:r>
              <a:rPr dirty="0" sz="1050" spc="-20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5" i="1">
                <a:latin typeface="Arial"/>
                <a:cs typeface="Arial"/>
              </a:rPr>
              <a:t>X</a:t>
            </a:r>
            <a:r>
              <a:rPr dirty="0" baseline="-10416" sz="1200" spc="-7" i="1">
                <a:latin typeface="Arial"/>
                <a:cs typeface="Arial"/>
              </a:rPr>
              <a:t>p</a:t>
            </a:r>
            <a:r>
              <a:rPr dirty="0" baseline="-10416" sz="1200" spc="-232" i="1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).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4" action="ppaction://hlinksldjump"/>
              </a:rPr>
              <a:t>Multivariate Linear</a:t>
            </a:r>
            <a:r>
              <a:rPr dirty="0" spc="-20">
                <a:hlinkClick r:id="rId4" action="ppaction://hlinksldjump"/>
              </a:rPr>
              <a:t> </a:t>
            </a:r>
            <a:r>
              <a:rPr dirty="0" spc="-5">
                <a:hlinkClick r:id="rId4" action="ppaction://hlinksldjump"/>
              </a:rPr>
              <a:t>Regression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41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262" y="29006"/>
            <a:ext cx="10496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 Linear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10337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Model Form and</a:t>
            </a:r>
            <a:r>
              <a:rPr dirty="0" sz="600" spc="-2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Assumptions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220472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0">
                <a:solidFill>
                  <a:srgbClr val="790019"/>
                </a:solidFill>
                <a:latin typeface="Arial"/>
                <a:cs typeface="Arial"/>
              </a:rPr>
              <a:t>MvLR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Model:</a:t>
            </a:r>
            <a:r>
              <a:rPr dirty="0" sz="1400" spc="4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Assumptions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705" y="1028255"/>
            <a:ext cx="134416" cy="13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6705" y="1238288"/>
            <a:ext cx="134416" cy="134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6705" y="1495628"/>
            <a:ext cx="134416" cy="1344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20368" y="1429804"/>
            <a:ext cx="13271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Times New Roman"/>
                <a:cs typeface="Times New Roman"/>
              </a:rPr>
              <a:t>iid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6705" y="1705660"/>
            <a:ext cx="134416" cy="1344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6705" y="1915693"/>
            <a:ext cx="134416" cy="134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26084" y="1952802"/>
            <a:ext cx="135826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80720" algn="l"/>
                <a:tab pos="1238250" algn="l"/>
              </a:tabLst>
            </a:pPr>
            <a:r>
              <a:rPr dirty="0" sz="800" spc="-5" i="1">
                <a:latin typeface="Arial"/>
                <a:cs typeface="Arial"/>
              </a:rPr>
              <a:t>ik</a:t>
            </a:r>
            <a:r>
              <a:rPr dirty="0" sz="800" spc="-5" i="1">
                <a:latin typeface="Arial"/>
                <a:cs typeface="Arial"/>
              </a:rPr>
              <a:t>   </a:t>
            </a:r>
            <a:r>
              <a:rPr dirty="0" sz="800" spc="85" i="1">
                <a:latin typeface="Arial"/>
                <a:cs typeface="Arial"/>
              </a:rPr>
              <a:t> </a:t>
            </a:r>
            <a:r>
              <a:rPr dirty="0" sz="800" spc="55" i="1">
                <a:latin typeface="Arial"/>
                <a:cs typeface="Arial"/>
              </a:rPr>
              <a:t>i</a:t>
            </a:r>
            <a:r>
              <a:rPr dirty="0" sz="800" spc="-5">
                <a:latin typeface="Arial"/>
                <a:cs typeface="Arial"/>
              </a:rPr>
              <a:t>1</a:t>
            </a:r>
            <a:r>
              <a:rPr dirty="0" sz="800">
                <a:latin typeface="Arial"/>
                <a:cs typeface="Arial"/>
              </a:rPr>
              <a:t>	</a:t>
            </a:r>
            <a:r>
              <a:rPr dirty="0" sz="800" spc="-5" i="1">
                <a:latin typeface="Arial"/>
                <a:cs typeface="Arial"/>
              </a:rPr>
              <a:t>ip</a:t>
            </a:r>
            <a:r>
              <a:rPr dirty="0" sz="800" i="1">
                <a:latin typeface="Arial"/>
                <a:cs typeface="Arial"/>
              </a:rPr>
              <a:t>	</a:t>
            </a:r>
            <a:r>
              <a:rPr dirty="0" sz="800" spc="-5">
                <a:latin typeface="Arial"/>
                <a:cs typeface="Arial"/>
              </a:rPr>
              <a:t>0</a:t>
            </a:r>
            <a:r>
              <a:rPr dirty="0" sz="800" spc="-5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37486" y="1786394"/>
            <a:ext cx="17208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80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844" y="792835"/>
            <a:ext cx="4304665" cy="1204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The fundamental assumptions of the </a:t>
            </a:r>
            <a:r>
              <a:rPr dirty="0" sz="1050" spc="-10">
                <a:latin typeface="Arial"/>
                <a:cs typeface="Arial"/>
              </a:rPr>
              <a:t>MLR </a:t>
            </a:r>
            <a:r>
              <a:rPr dirty="0" sz="1050" spc="-5">
                <a:latin typeface="Arial"/>
                <a:cs typeface="Arial"/>
              </a:rPr>
              <a:t>model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are: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050" spc="-5">
                <a:latin typeface="Arial"/>
                <a:cs typeface="Arial"/>
              </a:rPr>
              <a:t>Relationship </a:t>
            </a:r>
            <a:r>
              <a:rPr dirty="0" sz="1050" spc="-10">
                <a:latin typeface="Arial"/>
                <a:cs typeface="Arial"/>
              </a:rPr>
              <a:t>between </a:t>
            </a:r>
            <a:r>
              <a:rPr dirty="0" sz="1050" spc="-5" i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j 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k  </a:t>
            </a:r>
            <a:r>
              <a:rPr dirty="0" sz="1050" spc="-10">
                <a:latin typeface="Arial"/>
                <a:cs typeface="Arial"/>
              </a:rPr>
              <a:t>is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linear</a:t>
            </a:r>
            <a:r>
              <a:rPr dirty="0" sz="1050" spc="-10">
                <a:latin typeface="Arial"/>
                <a:cs typeface="Arial"/>
              </a:rPr>
              <a:t>(given </a:t>
            </a:r>
            <a:r>
              <a:rPr dirty="0" sz="1050" spc="-5">
                <a:latin typeface="Arial"/>
                <a:cs typeface="Arial"/>
              </a:rPr>
              <a:t>other</a:t>
            </a:r>
            <a:r>
              <a:rPr dirty="0" sz="1050" spc="7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predictors)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050" spc="-5" i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ij 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ik  </a:t>
            </a:r>
            <a:r>
              <a:rPr dirty="0" sz="1050" spc="-5">
                <a:latin typeface="Arial"/>
                <a:cs typeface="Arial"/>
              </a:rPr>
              <a:t>are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observed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random variables</a:t>
            </a:r>
            <a:r>
              <a:rPr dirty="0" sz="1050" spc="-10">
                <a:latin typeface="Arial"/>
                <a:cs typeface="Arial"/>
              </a:rPr>
              <a:t>(known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constants)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705"/>
              </a:spcBef>
            </a:pP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i="1">
                <a:latin typeface="Arial"/>
                <a:cs typeface="Arial"/>
              </a:rPr>
              <a:t>e</a:t>
            </a:r>
            <a:r>
              <a:rPr dirty="0" baseline="-13888" sz="1200" spc="15" i="1">
                <a:latin typeface="Arial"/>
                <a:cs typeface="Arial"/>
              </a:rPr>
              <a:t>i</a:t>
            </a:r>
            <a:r>
              <a:rPr dirty="0" baseline="-13888" sz="1200" spc="15">
                <a:latin typeface="Arial"/>
                <a:cs typeface="Arial"/>
              </a:rPr>
              <a:t>1</a:t>
            </a:r>
            <a:r>
              <a:rPr dirty="0" sz="1050" spc="10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25" i="1">
                <a:latin typeface="Arial"/>
                <a:cs typeface="Arial"/>
              </a:rPr>
              <a:t>e</a:t>
            </a:r>
            <a:r>
              <a:rPr dirty="0" baseline="-13888" sz="1200" spc="37" i="1">
                <a:latin typeface="Arial"/>
                <a:cs typeface="Arial"/>
              </a:rPr>
              <a:t>im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∼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N</a:t>
            </a:r>
            <a:r>
              <a:rPr dirty="0" sz="1050">
                <a:latin typeface="Lucida Sans Unicode"/>
                <a:cs typeface="Lucida Sans Unicode"/>
              </a:rPr>
              <a:t>(</a:t>
            </a:r>
            <a:r>
              <a:rPr dirty="0" sz="1050" b="1">
                <a:latin typeface="Arial"/>
                <a:cs typeface="Arial"/>
              </a:rPr>
              <a:t>0</a:t>
            </a:r>
            <a:r>
              <a:rPr dirty="0" baseline="-10416" sz="1200" i="1">
                <a:latin typeface="Arial"/>
                <a:cs typeface="Arial"/>
              </a:rPr>
              <a:t>m</a:t>
            </a:r>
            <a:r>
              <a:rPr dirty="0" sz="1050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125" b="1">
                <a:latin typeface="Arial"/>
                <a:cs typeface="Arial"/>
              </a:rPr>
              <a:t>Σ</a:t>
            </a:r>
            <a:r>
              <a:rPr dirty="0" sz="1050" spc="125">
                <a:latin typeface="Lucida Sans Unicode"/>
                <a:cs typeface="Lucida Sans Unicode"/>
              </a:rPr>
              <a:t>)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Arial"/>
                <a:cs typeface="Arial"/>
              </a:rPr>
              <a:t>is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an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unobserved</a:t>
            </a:r>
            <a:r>
              <a:rPr dirty="0" sz="1050" spc="1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random</a:t>
            </a:r>
            <a:r>
              <a:rPr dirty="0" sz="1050" spc="1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vector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050" spc="-5" b="1">
                <a:latin typeface="Arial"/>
                <a:cs typeface="Arial"/>
              </a:rPr>
              <a:t>b</a:t>
            </a:r>
            <a:r>
              <a:rPr dirty="0" baseline="-13888" sz="1200" spc="-7" i="1">
                <a:latin typeface="Arial"/>
                <a:cs typeface="Arial"/>
              </a:rPr>
              <a:t>k</a:t>
            </a:r>
            <a:r>
              <a:rPr dirty="0" baseline="-13888" sz="1200" spc="307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i="1">
                <a:latin typeface="Arial"/>
                <a:cs typeface="Arial"/>
              </a:rPr>
              <a:t>b</a:t>
            </a:r>
            <a:r>
              <a:rPr dirty="0" baseline="-13888" sz="1200" spc="15">
                <a:latin typeface="Arial"/>
                <a:cs typeface="Arial"/>
              </a:rPr>
              <a:t>0</a:t>
            </a:r>
            <a:r>
              <a:rPr dirty="0" baseline="-13888" sz="1200" spc="15" i="1">
                <a:latin typeface="Arial"/>
                <a:cs typeface="Arial"/>
              </a:rPr>
              <a:t>k</a:t>
            </a:r>
            <a:r>
              <a:rPr dirty="0" baseline="-13888" sz="1200" spc="-142" i="1">
                <a:latin typeface="Arial"/>
                <a:cs typeface="Arial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>
                <a:latin typeface="Arial"/>
                <a:cs typeface="Arial"/>
              </a:rPr>
              <a:t>1</a:t>
            </a:r>
            <a:r>
              <a:rPr dirty="0" baseline="-13888" sz="1200" spc="-7" i="1">
                <a:latin typeface="Arial"/>
                <a:cs typeface="Arial"/>
              </a:rPr>
              <a:t>k</a:t>
            </a:r>
            <a:r>
              <a:rPr dirty="0" baseline="-13888" sz="1200" spc="-142" i="1">
                <a:latin typeface="Arial"/>
                <a:cs typeface="Arial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 i="1">
                <a:latin typeface="Arial"/>
                <a:cs typeface="Arial"/>
              </a:rPr>
              <a:t>pk</a:t>
            </a:r>
            <a:r>
              <a:rPr dirty="0" baseline="-13888" sz="1200" spc="-142" i="1">
                <a:latin typeface="Arial"/>
                <a:cs typeface="Arial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)</a:t>
            </a:r>
            <a:r>
              <a:rPr dirty="0" baseline="27777" sz="1200" spc="-15" i="1">
                <a:latin typeface="Meiryo"/>
                <a:cs typeface="Meiryo"/>
              </a:rPr>
              <a:t>t</a:t>
            </a:r>
            <a:r>
              <a:rPr dirty="0" baseline="27777" sz="1200" spc="120" i="1">
                <a:latin typeface="Meiryo"/>
                <a:cs typeface="Meiryo"/>
              </a:rPr>
              <a:t> </a:t>
            </a:r>
            <a:r>
              <a:rPr dirty="0" sz="1050" spc="-15">
                <a:latin typeface="Arial"/>
                <a:cs typeface="Arial"/>
              </a:rPr>
              <a:t>for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k</a:t>
            </a:r>
            <a:r>
              <a:rPr dirty="0" sz="1050" spc="120" i="1">
                <a:latin typeface="Arial"/>
                <a:cs typeface="Arial"/>
              </a:rPr>
              <a:t> </a:t>
            </a:r>
            <a:r>
              <a:rPr dirty="0" sz="1050" spc="-155" i="1">
                <a:latin typeface="Meiryo"/>
                <a:cs typeface="Meiryo"/>
              </a:rPr>
              <a:t>∈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 spc="-75" i="1">
                <a:latin typeface="Meiryo"/>
                <a:cs typeface="Meiryo"/>
              </a:rPr>
              <a:t>{</a:t>
            </a:r>
            <a:r>
              <a:rPr dirty="0" sz="1050" spc="-75">
                <a:latin typeface="Arial"/>
                <a:cs typeface="Arial"/>
              </a:rPr>
              <a:t>1</a:t>
            </a:r>
            <a:r>
              <a:rPr dirty="0" sz="1050" spc="-7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50" i="1">
                <a:latin typeface="Arial"/>
                <a:cs typeface="Arial"/>
              </a:rPr>
              <a:t>m</a:t>
            </a:r>
            <a:r>
              <a:rPr dirty="0" sz="1050" spc="-50" i="1">
                <a:latin typeface="Meiryo"/>
                <a:cs typeface="Meiryo"/>
              </a:rPr>
              <a:t>}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 spc="-10">
                <a:latin typeface="Arial"/>
                <a:cs typeface="Arial"/>
              </a:rPr>
              <a:t>are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unknown</a:t>
            </a:r>
            <a:r>
              <a:rPr dirty="0" sz="1050" spc="1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constants</a:t>
            </a:r>
            <a:endParaRPr sz="1050">
              <a:latin typeface="Arial"/>
              <a:cs typeface="Arial"/>
            </a:endParaRPr>
          </a:p>
          <a:p>
            <a:pPr algn="ctr" marR="99060">
              <a:lnSpc>
                <a:spcPct val="100000"/>
              </a:lnSpc>
              <a:spcBef>
                <a:spcPts val="90"/>
              </a:spcBef>
            </a:pPr>
            <a:r>
              <a:rPr dirty="0" sz="800" spc="-5" i="1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3739" y="1974964"/>
            <a:ext cx="19685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5" i="1">
                <a:latin typeface="Arial"/>
                <a:cs typeface="Arial"/>
              </a:rPr>
              <a:t>j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932" y="1890306"/>
            <a:ext cx="407924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511935" algn="l"/>
                <a:tab pos="1993900" algn="l"/>
              </a:tabLst>
            </a:pP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i="1">
                <a:latin typeface="Arial"/>
                <a:cs typeface="Arial"/>
              </a:rPr>
              <a:t>y  </a:t>
            </a:r>
            <a:r>
              <a:rPr dirty="0" sz="1050" spc="-90" i="1">
                <a:latin typeface="Meiryo"/>
                <a:cs typeface="Meiryo"/>
              </a:rPr>
              <a:t>|</a:t>
            </a:r>
            <a:r>
              <a:rPr dirty="0" sz="1050" spc="-90" i="1">
                <a:latin typeface="Arial"/>
                <a:cs typeface="Arial"/>
              </a:rPr>
              <a:t>x   </a:t>
            </a:r>
            <a:r>
              <a:rPr dirty="0" sz="1050" spc="-95" i="1">
                <a:latin typeface="Verdana"/>
                <a:cs typeface="Verdana"/>
              </a:rPr>
              <a:t>, . . . , </a:t>
            </a:r>
            <a:r>
              <a:rPr dirty="0" sz="1050" spc="-5" i="1">
                <a:latin typeface="Arial"/>
                <a:cs typeface="Arial"/>
              </a:rPr>
              <a:t>x  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r>
              <a:rPr dirty="0" sz="1050" spc="-170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∼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N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i="1">
                <a:latin typeface="Arial"/>
                <a:cs typeface="Arial"/>
              </a:rPr>
              <a:t>b	</a:t>
            </a:r>
            <a:r>
              <a:rPr dirty="0" sz="1050" spc="-30">
                <a:latin typeface="Lucida Sans Unicode"/>
                <a:cs typeface="Lucida Sans Unicode"/>
              </a:rPr>
              <a:t>+	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 i="1">
                <a:latin typeface="Arial"/>
                <a:cs typeface="Arial"/>
              </a:rPr>
              <a:t>jk</a:t>
            </a:r>
            <a:r>
              <a:rPr dirty="0" baseline="-13888" sz="1200" spc="-150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ij</a:t>
            </a:r>
            <a:r>
              <a:rPr dirty="0" baseline="-13888" sz="1200" spc="-165" i="1">
                <a:latin typeface="Arial"/>
                <a:cs typeface="Arial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25" i="1">
                <a:latin typeface="Verdana"/>
                <a:cs typeface="Verdana"/>
              </a:rPr>
              <a:t>σ</a:t>
            </a:r>
            <a:r>
              <a:rPr dirty="0" baseline="-13888" sz="1200" spc="-37" i="1">
                <a:latin typeface="Arial"/>
                <a:cs typeface="Arial"/>
              </a:rPr>
              <a:t>kk</a:t>
            </a:r>
            <a:r>
              <a:rPr dirty="0" baseline="-13888" sz="1200" spc="-150" i="1">
                <a:latin typeface="Arial"/>
                <a:cs typeface="Arial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Arial"/>
                <a:cs typeface="Arial"/>
              </a:rPr>
              <a:t>for</a:t>
            </a:r>
            <a:r>
              <a:rPr dirty="0" sz="1050" spc="-5">
                <a:latin typeface="Arial"/>
                <a:cs typeface="Arial"/>
              </a:rPr>
              <a:t> each </a:t>
            </a:r>
            <a:r>
              <a:rPr dirty="0" sz="1050" spc="-5" i="1">
                <a:latin typeface="Arial"/>
                <a:cs typeface="Arial"/>
              </a:rPr>
              <a:t>k</a:t>
            </a:r>
            <a:r>
              <a:rPr dirty="0" sz="1050" spc="110" i="1">
                <a:latin typeface="Arial"/>
                <a:cs typeface="Arial"/>
              </a:rPr>
              <a:t> </a:t>
            </a:r>
            <a:r>
              <a:rPr dirty="0" sz="1050" spc="-155" i="1">
                <a:latin typeface="Meiryo"/>
                <a:cs typeface="Meiryo"/>
              </a:rPr>
              <a:t>∈</a:t>
            </a:r>
            <a:r>
              <a:rPr dirty="0" sz="1050" spc="-60" i="1">
                <a:latin typeface="Meiryo"/>
                <a:cs typeface="Meiryo"/>
              </a:rPr>
              <a:t> </a:t>
            </a:r>
            <a:r>
              <a:rPr dirty="0" sz="1050" spc="-75" i="1">
                <a:latin typeface="Meiryo"/>
                <a:cs typeface="Meiryo"/>
              </a:rPr>
              <a:t>{</a:t>
            </a:r>
            <a:r>
              <a:rPr dirty="0" sz="1050" spc="-75">
                <a:latin typeface="Arial"/>
                <a:cs typeface="Arial"/>
              </a:rPr>
              <a:t>1</a:t>
            </a:r>
            <a:r>
              <a:rPr dirty="0" sz="1050" spc="-75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50" i="1">
                <a:latin typeface="Arial"/>
                <a:cs typeface="Arial"/>
              </a:rPr>
              <a:t>m</a:t>
            </a:r>
            <a:r>
              <a:rPr dirty="0" sz="1050" spc="-50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932" y="2062378"/>
            <a:ext cx="294640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note: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homogeneity of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variance</a:t>
            </a:r>
            <a:r>
              <a:rPr dirty="0" sz="1050" spc="-10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each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response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844" y="2571709"/>
            <a:ext cx="4132579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050" spc="-5">
                <a:latin typeface="Arial"/>
                <a:cs typeface="Arial"/>
              </a:rPr>
              <a:t>Note: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 i="1">
                <a:latin typeface="Arial"/>
                <a:cs typeface="Arial"/>
              </a:rPr>
              <a:t>jk </a:t>
            </a:r>
            <a:r>
              <a:rPr dirty="0" sz="1050" spc="-5">
                <a:latin typeface="Arial"/>
                <a:cs typeface="Arial"/>
              </a:rPr>
              <a:t>is </a:t>
            </a:r>
            <a:r>
              <a:rPr dirty="0" sz="1050" spc="-10">
                <a:latin typeface="Arial"/>
                <a:cs typeface="Arial"/>
              </a:rPr>
              <a:t>expected </a:t>
            </a:r>
            <a:r>
              <a:rPr dirty="0" sz="1050" spc="-5">
                <a:latin typeface="Arial"/>
                <a:cs typeface="Arial"/>
              </a:rPr>
              <a:t>increase in </a:t>
            </a: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k </a:t>
            </a:r>
            <a:r>
              <a:rPr dirty="0" sz="1050" spc="-15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1-unit increase in </a:t>
            </a:r>
            <a:r>
              <a:rPr dirty="0" sz="1050" spc="-5" i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j </a:t>
            </a:r>
            <a:r>
              <a:rPr dirty="0" sz="1050" spc="-5">
                <a:latin typeface="Arial"/>
                <a:cs typeface="Arial"/>
              </a:rPr>
              <a:t>with all  other predictor </a:t>
            </a:r>
            <a:r>
              <a:rPr dirty="0" sz="1050" spc="-10">
                <a:latin typeface="Arial"/>
                <a:cs typeface="Arial"/>
              </a:rPr>
              <a:t>variables </a:t>
            </a:r>
            <a:r>
              <a:rPr dirty="0" sz="1050" spc="-5">
                <a:latin typeface="Arial"/>
                <a:cs typeface="Arial"/>
              </a:rPr>
              <a:t>held constant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8" action="ppaction://hlinksldjump"/>
              </a:rPr>
              <a:t>Multivariate Linear</a:t>
            </a:r>
            <a:r>
              <a:rPr dirty="0" spc="-20">
                <a:hlinkClick r:id="rId8" action="ppaction://hlinksldjump"/>
              </a:rPr>
              <a:t> </a:t>
            </a:r>
            <a:r>
              <a:rPr dirty="0" spc="-5">
                <a:hlinkClick r:id="rId8" action="ppaction://hlinksldjump"/>
              </a:rPr>
              <a:t>Regression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41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262" y="29006"/>
            <a:ext cx="10496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 Linear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10337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Model Form and</a:t>
            </a:r>
            <a:r>
              <a:rPr dirty="0" sz="600" spc="-2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Assumptions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9557" y="1517104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9557" y="1902675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9557" y="2446604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9557" y="2813532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5300" y="227431"/>
            <a:ext cx="4361180" cy="292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0">
                <a:solidFill>
                  <a:srgbClr val="790019"/>
                </a:solidFill>
                <a:latin typeface="Arial"/>
                <a:cs typeface="Arial"/>
              </a:rPr>
              <a:t>MvLR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Model: Matrix</a:t>
            </a:r>
            <a:r>
              <a:rPr dirty="0" sz="1400" spc="3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Form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-10">
                <a:latin typeface="Arial"/>
                <a:cs typeface="Arial"/>
              </a:rPr>
              <a:t>multivariate multiple </a:t>
            </a:r>
            <a:r>
              <a:rPr dirty="0" sz="1050" spc="-5">
                <a:latin typeface="Arial"/>
                <a:cs typeface="Arial"/>
              </a:rPr>
              <a:t>linear </a:t>
            </a:r>
            <a:r>
              <a:rPr dirty="0" sz="1050" spc="-10">
                <a:latin typeface="Arial"/>
                <a:cs typeface="Arial"/>
              </a:rPr>
              <a:t>regression </a:t>
            </a:r>
            <a:r>
              <a:rPr dirty="0" sz="1050" spc="-5">
                <a:latin typeface="Arial"/>
                <a:cs typeface="Arial"/>
              </a:rPr>
              <a:t>model has the</a:t>
            </a:r>
            <a:r>
              <a:rPr dirty="0" sz="1050" spc="17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form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algn="ctr" marL="56515">
              <a:lnSpc>
                <a:spcPct val="100000"/>
              </a:lnSpc>
            </a:pPr>
            <a:r>
              <a:rPr dirty="0" sz="1050" spc="-10" b="1">
                <a:latin typeface="Arial"/>
                <a:cs typeface="Arial"/>
              </a:rPr>
              <a:t>Y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10" b="1">
                <a:latin typeface="Arial"/>
                <a:cs typeface="Arial"/>
              </a:rPr>
              <a:t>XB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185">
                <a:latin typeface="Lucida Sans Unicode"/>
                <a:cs typeface="Lucida Sans Unicode"/>
              </a:rPr>
              <a:t> </a:t>
            </a:r>
            <a:r>
              <a:rPr dirty="0" sz="1050" spc="-10" b="1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where</a:t>
            </a:r>
            <a:endParaRPr sz="105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175"/>
              </a:spcBef>
            </a:pPr>
            <a:r>
              <a:rPr dirty="0" sz="1050" spc="-10" b="1">
                <a:latin typeface="Arial"/>
                <a:cs typeface="Arial"/>
              </a:rPr>
              <a:t>Y</a:t>
            </a:r>
            <a:r>
              <a:rPr dirty="0" sz="1050" spc="5" b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[</a:t>
            </a:r>
            <a:r>
              <a:rPr dirty="0" sz="1050" spc="-25" b="1">
                <a:latin typeface="Arial"/>
                <a:cs typeface="Arial"/>
              </a:rPr>
              <a:t>y</a:t>
            </a:r>
            <a:r>
              <a:rPr dirty="0" baseline="-13888" sz="1200" spc="-37">
                <a:latin typeface="Arial"/>
                <a:cs typeface="Arial"/>
              </a:rPr>
              <a:t>1</a:t>
            </a:r>
            <a:r>
              <a:rPr dirty="0" sz="1050" spc="-25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5" b="1">
                <a:latin typeface="Arial"/>
                <a:cs typeface="Arial"/>
              </a:rPr>
              <a:t>y</a:t>
            </a:r>
            <a:r>
              <a:rPr dirty="0" baseline="-10416" sz="1200" spc="7" i="1">
                <a:latin typeface="Arial"/>
                <a:cs typeface="Arial"/>
              </a:rPr>
              <a:t>m</a:t>
            </a:r>
            <a:r>
              <a:rPr dirty="0" sz="1050" spc="5">
                <a:latin typeface="Lucida Sans Unicode"/>
                <a:cs typeface="Lucida Sans Unicode"/>
              </a:rPr>
              <a:t>]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155" i="1">
                <a:latin typeface="Meiryo"/>
                <a:cs typeface="Meiryo"/>
              </a:rPr>
              <a:t>∈</a:t>
            </a:r>
            <a:r>
              <a:rPr dirty="0" sz="1050" spc="-60" i="1">
                <a:latin typeface="Meiryo"/>
                <a:cs typeface="Meiryo"/>
              </a:rPr>
              <a:t> </a:t>
            </a:r>
            <a:r>
              <a:rPr dirty="0" sz="1050">
                <a:latin typeface="Arial"/>
                <a:cs typeface="Arial"/>
              </a:rPr>
              <a:t>R</a:t>
            </a:r>
            <a:r>
              <a:rPr dirty="0" baseline="27777" sz="1200" i="1">
                <a:latin typeface="Arial"/>
                <a:cs typeface="Arial"/>
              </a:rPr>
              <a:t>n</a:t>
            </a:r>
            <a:r>
              <a:rPr dirty="0" baseline="27777" sz="1200" i="1">
                <a:latin typeface="Meiryo"/>
                <a:cs typeface="Meiryo"/>
              </a:rPr>
              <a:t>×</a:t>
            </a:r>
            <a:r>
              <a:rPr dirty="0" baseline="27777" sz="1200" i="1">
                <a:latin typeface="Arial"/>
                <a:cs typeface="Arial"/>
              </a:rPr>
              <a:t>m</a:t>
            </a:r>
            <a:r>
              <a:rPr dirty="0" baseline="27777" sz="1200" spc="202" i="1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is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n</a:t>
            </a:r>
            <a:r>
              <a:rPr dirty="0" sz="1050" spc="-4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×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-10" i="1">
                <a:latin typeface="Arial"/>
                <a:cs typeface="Arial"/>
              </a:rPr>
              <a:t>m</a:t>
            </a:r>
            <a:r>
              <a:rPr dirty="0" sz="1050" spc="25" i="1"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response</a:t>
            </a:r>
            <a:r>
              <a:rPr dirty="0" sz="1050" spc="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matrix</a:t>
            </a:r>
            <a:endParaRPr sz="1050">
              <a:latin typeface="Arial"/>
              <a:cs typeface="Arial"/>
            </a:endParaRPr>
          </a:p>
          <a:p>
            <a:pPr marL="596900" indent="-132080">
              <a:lnSpc>
                <a:spcPct val="100000"/>
              </a:lnSpc>
              <a:spcBef>
                <a:spcPts val="175"/>
              </a:spcBef>
              <a:buClr>
                <a:srgbClr val="790019"/>
              </a:buClr>
              <a:buFont typeface="Meiryo"/>
              <a:buChar char="•"/>
              <a:tabLst>
                <a:tab pos="597535" algn="l"/>
              </a:tabLst>
            </a:pPr>
            <a:r>
              <a:rPr dirty="0" sz="1000" spc="-5" b="1">
                <a:latin typeface="Arial"/>
                <a:cs typeface="Arial"/>
              </a:rPr>
              <a:t>y</a:t>
            </a:r>
            <a:r>
              <a:rPr dirty="0" baseline="-11904" sz="1050" spc="-7" i="1">
                <a:latin typeface="Arial"/>
                <a:cs typeface="Arial"/>
              </a:rPr>
              <a:t>k </a:t>
            </a:r>
            <a:r>
              <a:rPr dirty="0" baseline="-11904" sz="1050" spc="15" i="1">
                <a:latin typeface="Arial"/>
                <a:cs typeface="Arial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=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 spc="10">
                <a:latin typeface="Lucida Sans Unicode"/>
                <a:cs typeface="Lucida Sans Unicode"/>
              </a:rPr>
              <a:t>(</a:t>
            </a:r>
            <a:r>
              <a:rPr dirty="0" sz="1000" spc="10" i="1">
                <a:latin typeface="Arial"/>
                <a:cs typeface="Arial"/>
              </a:rPr>
              <a:t>y</a:t>
            </a:r>
            <a:r>
              <a:rPr dirty="0" baseline="-11904" sz="1050" spc="15">
                <a:latin typeface="Arial"/>
                <a:cs typeface="Arial"/>
              </a:rPr>
              <a:t>1</a:t>
            </a:r>
            <a:r>
              <a:rPr dirty="0" baseline="-11904" sz="1050" spc="15" i="1">
                <a:latin typeface="Arial"/>
                <a:cs typeface="Arial"/>
              </a:rPr>
              <a:t>k</a:t>
            </a:r>
            <a:r>
              <a:rPr dirty="0" baseline="-11904" sz="1050" spc="-112" i="1">
                <a:latin typeface="Arial"/>
                <a:cs typeface="Arial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,</a:t>
            </a:r>
            <a:r>
              <a:rPr dirty="0" sz="1000" spc="-185" i="1">
                <a:latin typeface="Verdana"/>
                <a:cs typeface="Verdana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.</a:t>
            </a:r>
            <a:r>
              <a:rPr dirty="0" sz="1000" spc="-190" i="1">
                <a:latin typeface="Verdana"/>
                <a:cs typeface="Verdana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.</a:t>
            </a:r>
            <a:r>
              <a:rPr dirty="0" sz="1000" spc="-185" i="1">
                <a:latin typeface="Verdana"/>
                <a:cs typeface="Verdana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.</a:t>
            </a:r>
            <a:r>
              <a:rPr dirty="0" sz="1000" spc="-185" i="1">
                <a:latin typeface="Verdana"/>
                <a:cs typeface="Verdana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,</a:t>
            </a:r>
            <a:r>
              <a:rPr dirty="0" sz="1000" spc="-190" i="1">
                <a:latin typeface="Verdana"/>
                <a:cs typeface="Verdana"/>
              </a:rPr>
              <a:t> </a:t>
            </a:r>
            <a:r>
              <a:rPr dirty="0" sz="1000" spc="-5" i="1">
                <a:latin typeface="Arial"/>
                <a:cs typeface="Arial"/>
              </a:rPr>
              <a:t>y</a:t>
            </a:r>
            <a:r>
              <a:rPr dirty="0" baseline="-11904" sz="1050" spc="-7" i="1">
                <a:latin typeface="Arial"/>
                <a:cs typeface="Arial"/>
              </a:rPr>
              <a:t>nk</a:t>
            </a:r>
            <a:r>
              <a:rPr dirty="0" baseline="-11904" sz="1050" spc="-112" i="1">
                <a:latin typeface="Arial"/>
                <a:cs typeface="Arial"/>
              </a:rPr>
              <a:t> </a:t>
            </a:r>
            <a:r>
              <a:rPr dirty="0" sz="1000" spc="25">
                <a:latin typeface="Lucida Sans Unicode"/>
                <a:cs typeface="Lucida Sans Unicode"/>
              </a:rPr>
              <a:t>)</a:t>
            </a:r>
            <a:r>
              <a:rPr dirty="0" baseline="27777" sz="1050" spc="37" i="1">
                <a:latin typeface="Arial"/>
                <a:cs typeface="Arial"/>
              </a:rPr>
              <a:t>r</a:t>
            </a:r>
            <a:r>
              <a:rPr dirty="0" baseline="27777" sz="1050" spc="195" i="1">
                <a:latin typeface="Arial"/>
                <a:cs typeface="Arial"/>
              </a:rPr>
              <a:t> </a:t>
            </a:r>
            <a:r>
              <a:rPr dirty="0" sz="1000" spc="-145" i="1">
                <a:latin typeface="Meiryo"/>
                <a:cs typeface="Meiryo"/>
              </a:rPr>
              <a:t>∈</a:t>
            </a:r>
            <a:r>
              <a:rPr dirty="0" sz="1000" spc="-65" i="1">
                <a:latin typeface="Meiryo"/>
                <a:cs typeface="Meiryo"/>
              </a:rPr>
              <a:t> 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baseline="27777" sz="1050" spc="-7" i="1">
                <a:latin typeface="Arial"/>
                <a:cs typeface="Arial"/>
              </a:rPr>
              <a:t>n</a:t>
            </a:r>
            <a:r>
              <a:rPr dirty="0" baseline="27777" sz="1050" spc="209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is </a:t>
            </a:r>
            <a:r>
              <a:rPr dirty="0" sz="1000" spc="-5" i="1">
                <a:latin typeface="Arial"/>
                <a:cs typeface="Arial"/>
              </a:rPr>
              <a:t>k</a:t>
            </a:r>
            <a:r>
              <a:rPr dirty="0" sz="1000" spc="-180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-th response </a:t>
            </a:r>
            <a:r>
              <a:rPr dirty="0" sz="1000" spc="-10">
                <a:latin typeface="Arial"/>
                <a:cs typeface="Arial"/>
              </a:rPr>
              <a:t>vector</a:t>
            </a:r>
            <a:r>
              <a:rPr dirty="0" sz="1000" spc="-5">
                <a:latin typeface="Arial"/>
                <a:cs typeface="Arial"/>
              </a:rPr>
              <a:t> (</a:t>
            </a:r>
            <a:r>
              <a:rPr dirty="0" sz="1000" spc="-5" i="1">
                <a:latin typeface="Arial"/>
                <a:cs typeface="Arial"/>
              </a:rPr>
              <a:t>n</a:t>
            </a:r>
            <a:r>
              <a:rPr dirty="0" sz="1000" spc="-40" i="1">
                <a:latin typeface="Arial"/>
                <a:cs typeface="Arial"/>
              </a:rPr>
              <a:t> </a:t>
            </a:r>
            <a:r>
              <a:rPr dirty="0" sz="1000" spc="-30" i="1">
                <a:latin typeface="Meiryo"/>
                <a:cs typeface="Meiryo"/>
              </a:rPr>
              <a:t>×</a:t>
            </a:r>
            <a:r>
              <a:rPr dirty="0" sz="1000" spc="-120" i="1">
                <a:latin typeface="Meiryo"/>
                <a:cs typeface="Meiryo"/>
              </a:rPr>
              <a:t> </a:t>
            </a:r>
            <a:r>
              <a:rPr dirty="0" sz="1000" spc="-5">
                <a:latin typeface="Arial"/>
                <a:cs typeface="Arial"/>
              </a:rPr>
              <a:t>1)</a:t>
            </a:r>
            <a:endParaRPr sz="100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340"/>
              </a:spcBef>
            </a:pPr>
            <a:r>
              <a:rPr dirty="0" sz="1050" spc="-10" b="1">
                <a:latin typeface="Arial"/>
                <a:cs typeface="Arial"/>
              </a:rPr>
              <a:t>X</a:t>
            </a:r>
            <a:r>
              <a:rPr dirty="0" sz="1050" spc="10" b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25">
                <a:latin typeface="Lucida Sans Unicode"/>
                <a:cs typeface="Lucida Sans Unicode"/>
              </a:rPr>
              <a:t>[</a:t>
            </a:r>
            <a:r>
              <a:rPr dirty="0" sz="1050" spc="-25" b="1">
                <a:latin typeface="Arial"/>
                <a:cs typeface="Arial"/>
              </a:rPr>
              <a:t>1</a:t>
            </a:r>
            <a:r>
              <a:rPr dirty="0" baseline="-10416" sz="1200" spc="-37" i="1">
                <a:latin typeface="Arial"/>
                <a:cs typeface="Arial"/>
              </a:rPr>
              <a:t>n</a:t>
            </a:r>
            <a:r>
              <a:rPr dirty="0" sz="1050" spc="-2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20" b="1">
                <a:latin typeface="Arial"/>
                <a:cs typeface="Arial"/>
              </a:rPr>
              <a:t>x</a:t>
            </a:r>
            <a:r>
              <a:rPr dirty="0" baseline="-13888" sz="1200" spc="-30">
                <a:latin typeface="Arial"/>
                <a:cs typeface="Arial"/>
              </a:rPr>
              <a:t>1</a:t>
            </a:r>
            <a:r>
              <a:rPr dirty="0" sz="1050" spc="-20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5" b="1">
                <a:latin typeface="Arial"/>
                <a:cs typeface="Arial"/>
              </a:rPr>
              <a:t>x</a:t>
            </a:r>
            <a:r>
              <a:rPr dirty="0" baseline="-10416" sz="1200" spc="-7" i="1">
                <a:latin typeface="Arial"/>
                <a:cs typeface="Arial"/>
              </a:rPr>
              <a:t>p</a:t>
            </a:r>
            <a:r>
              <a:rPr dirty="0" baseline="-10416" sz="1200" spc="-232" i="1">
                <a:latin typeface="Arial"/>
                <a:cs typeface="Arial"/>
              </a:rPr>
              <a:t> </a:t>
            </a:r>
            <a:r>
              <a:rPr dirty="0" sz="1050" spc="-45">
                <a:latin typeface="Lucida Sans Unicode"/>
                <a:cs typeface="Lucida Sans Unicode"/>
              </a:rPr>
              <a:t>]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155" i="1">
                <a:latin typeface="Meiryo"/>
                <a:cs typeface="Meiryo"/>
              </a:rPr>
              <a:t>∈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 spc="20">
                <a:latin typeface="Arial"/>
                <a:cs typeface="Arial"/>
              </a:rPr>
              <a:t>R</a:t>
            </a:r>
            <a:r>
              <a:rPr dirty="0" baseline="27777" sz="1200" spc="30" i="1">
                <a:latin typeface="Arial"/>
                <a:cs typeface="Arial"/>
              </a:rPr>
              <a:t>n</a:t>
            </a:r>
            <a:r>
              <a:rPr dirty="0" baseline="27777" sz="1200" spc="30" i="1">
                <a:latin typeface="Meiryo"/>
                <a:cs typeface="Meiryo"/>
              </a:rPr>
              <a:t>×</a:t>
            </a:r>
            <a:r>
              <a:rPr dirty="0" baseline="27777" sz="1200" spc="30">
                <a:latin typeface="Lucida Sans Unicode"/>
                <a:cs typeface="Lucida Sans Unicode"/>
              </a:rPr>
              <a:t>(</a:t>
            </a:r>
            <a:r>
              <a:rPr dirty="0" baseline="27777" sz="1200" spc="30" i="1">
                <a:latin typeface="Arial"/>
                <a:cs typeface="Arial"/>
              </a:rPr>
              <a:t>p</a:t>
            </a:r>
            <a:r>
              <a:rPr dirty="0" baseline="27777" sz="1200" spc="30">
                <a:latin typeface="Lucida Sans Unicode"/>
                <a:cs typeface="Lucida Sans Unicode"/>
              </a:rPr>
              <a:t>+</a:t>
            </a:r>
            <a:r>
              <a:rPr dirty="0" baseline="27777" sz="1200" spc="30">
                <a:latin typeface="Arial"/>
                <a:cs typeface="Arial"/>
              </a:rPr>
              <a:t>1</a:t>
            </a:r>
            <a:r>
              <a:rPr dirty="0" baseline="27777" sz="1200" spc="30">
                <a:latin typeface="Lucida Sans Unicode"/>
                <a:cs typeface="Lucida Sans Unicode"/>
              </a:rPr>
              <a:t>)</a:t>
            </a:r>
            <a:r>
              <a:rPr dirty="0" baseline="27777" sz="1200" spc="15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Arial"/>
                <a:cs typeface="Arial"/>
              </a:rPr>
              <a:t>is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n</a:t>
            </a:r>
            <a:r>
              <a:rPr dirty="0" sz="1050" spc="-35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×</a:t>
            </a:r>
            <a:r>
              <a:rPr dirty="0" sz="1050" spc="-114" i="1">
                <a:latin typeface="Meiryo"/>
                <a:cs typeface="Meiryo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i="1">
                <a:latin typeface="Arial"/>
                <a:cs typeface="Arial"/>
              </a:rPr>
              <a:t>p</a:t>
            </a:r>
            <a:r>
              <a:rPr dirty="0" sz="1050" spc="-20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9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Arial"/>
                <a:cs typeface="Arial"/>
              </a:rPr>
              <a:t>1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design</a:t>
            </a:r>
            <a:r>
              <a:rPr dirty="0" sz="1050" spc="1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matrix</a:t>
            </a:r>
            <a:endParaRPr sz="1050">
              <a:latin typeface="Arial"/>
              <a:cs typeface="Arial"/>
            </a:endParaRPr>
          </a:p>
          <a:p>
            <a:pPr marL="596900" indent="-132080">
              <a:lnSpc>
                <a:spcPts val="1200"/>
              </a:lnSpc>
              <a:spcBef>
                <a:spcPts val="175"/>
              </a:spcBef>
              <a:buClr>
                <a:srgbClr val="790019"/>
              </a:buClr>
              <a:buFont typeface="Meiryo"/>
              <a:buChar char="•"/>
              <a:tabLst>
                <a:tab pos="597535" algn="l"/>
              </a:tabLst>
            </a:pPr>
            <a:r>
              <a:rPr dirty="0" sz="1000" spc="-5" b="1">
                <a:latin typeface="Arial"/>
                <a:cs typeface="Arial"/>
              </a:rPr>
              <a:t>1</a:t>
            </a:r>
            <a:r>
              <a:rPr dirty="0" baseline="-11904" sz="1050" spc="-7" i="1">
                <a:latin typeface="Arial"/>
                <a:cs typeface="Arial"/>
              </a:rPr>
              <a:t>n </a:t>
            </a:r>
            <a:r>
              <a:rPr dirty="0" sz="1000" spc="-5">
                <a:latin typeface="Arial"/>
                <a:cs typeface="Arial"/>
              </a:rPr>
              <a:t>is an </a:t>
            </a:r>
            <a:r>
              <a:rPr dirty="0" sz="1000" spc="-5" i="1">
                <a:latin typeface="Arial"/>
                <a:cs typeface="Arial"/>
              </a:rPr>
              <a:t>n </a:t>
            </a:r>
            <a:r>
              <a:rPr dirty="0" sz="1000" spc="-30" i="1">
                <a:latin typeface="Meiryo"/>
                <a:cs typeface="Meiryo"/>
              </a:rPr>
              <a:t>× </a:t>
            </a:r>
            <a:r>
              <a:rPr dirty="0" sz="1000" spc="-5">
                <a:latin typeface="Arial"/>
                <a:cs typeface="Arial"/>
              </a:rPr>
              <a:t>1 </a:t>
            </a:r>
            <a:r>
              <a:rPr dirty="0" sz="1000" spc="-10">
                <a:latin typeface="Arial"/>
                <a:cs typeface="Arial"/>
              </a:rPr>
              <a:t>vector </a:t>
            </a:r>
            <a:r>
              <a:rPr dirty="0" sz="1000" spc="-5">
                <a:latin typeface="Arial"/>
                <a:cs typeface="Arial"/>
              </a:rPr>
              <a:t>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ones</a:t>
            </a:r>
            <a:endParaRPr sz="1000">
              <a:latin typeface="Arial"/>
              <a:cs typeface="Arial"/>
            </a:endParaRPr>
          </a:p>
          <a:p>
            <a:pPr marL="596900" indent="-132080">
              <a:lnSpc>
                <a:spcPts val="1200"/>
              </a:lnSpc>
              <a:buClr>
                <a:srgbClr val="790019"/>
              </a:buClr>
              <a:buFont typeface="Meiryo"/>
              <a:buChar char="•"/>
              <a:tabLst>
                <a:tab pos="597535" algn="l"/>
              </a:tabLst>
            </a:pPr>
            <a:r>
              <a:rPr dirty="0" sz="1000" spc="-5" b="1">
                <a:latin typeface="Arial"/>
                <a:cs typeface="Arial"/>
              </a:rPr>
              <a:t>x</a:t>
            </a:r>
            <a:r>
              <a:rPr dirty="0" baseline="-11904" sz="1050" spc="-7" i="1">
                <a:latin typeface="Arial"/>
                <a:cs typeface="Arial"/>
              </a:rPr>
              <a:t>j </a:t>
            </a:r>
            <a:r>
              <a:rPr dirty="0" baseline="-11904" sz="1050" i="1">
                <a:latin typeface="Arial"/>
                <a:cs typeface="Arial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=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 spc="10">
                <a:latin typeface="Lucida Sans Unicode"/>
                <a:cs typeface="Lucida Sans Unicode"/>
              </a:rPr>
              <a:t>(</a:t>
            </a:r>
            <a:r>
              <a:rPr dirty="0" sz="1000" spc="10" i="1">
                <a:latin typeface="Arial"/>
                <a:cs typeface="Arial"/>
              </a:rPr>
              <a:t>x</a:t>
            </a:r>
            <a:r>
              <a:rPr dirty="0" baseline="-11904" sz="1050" spc="15">
                <a:latin typeface="Arial"/>
                <a:cs typeface="Arial"/>
              </a:rPr>
              <a:t>1</a:t>
            </a:r>
            <a:r>
              <a:rPr dirty="0" baseline="-11904" sz="1050" spc="15" i="1">
                <a:latin typeface="Arial"/>
                <a:cs typeface="Arial"/>
              </a:rPr>
              <a:t>j</a:t>
            </a:r>
            <a:r>
              <a:rPr dirty="0" baseline="-11904" sz="1050" spc="-135" i="1">
                <a:latin typeface="Arial"/>
                <a:cs typeface="Arial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,</a:t>
            </a:r>
            <a:r>
              <a:rPr dirty="0" sz="1000" spc="-185" i="1">
                <a:latin typeface="Verdana"/>
                <a:cs typeface="Verdana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.</a:t>
            </a:r>
            <a:r>
              <a:rPr dirty="0" sz="1000" spc="-190" i="1">
                <a:latin typeface="Verdana"/>
                <a:cs typeface="Verdana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.</a:t>
            </a:r>
            <a:r>
              <a:rPr dirty="0" sz="1000" spc="-185" i="1">
                <a:latin typeface="Verdana"/>
                <a:cs typeface="Verdana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.</a:t>
            </a:r>
            <a:r>
              <a:rPr dirty="0" sz="1000" spc="-185" i="1">
                <a:latin typeface="Verdana"/>
                <a:cs typeface="Verdana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,</a:t>
            </a:r>
            <a:r>
              <a:rPr dirty="0" sz="1000" spc="-190" i="1">
                <a:latin typeface="Verdana"/>
                <a:cs typeface="Verdana"/>
              </a:rPr>
              <a:t> </a:t>
            </a:r>
            <a:r>
              <a:rPr dirty="0" sz="1000" spc="-5" i="1">
                <a:latin typeface="Arial"/>
                <a:cs typeface="Arial"/>
              </a:rPr>
              <a:t>x</a:t>
            </a:r>
            <a:r>
              <a:rPr dirty="0" baseline="-11904" sz="1050" spc="-7" i="1">
                <a:latin typeface="Arial"/>
                <a:cs typeface="Arial"/>
              </a:rPr>
              <a:t>nj</a:t>
            </a:r>
            <a:r>
              <a:rPr dirty="0" baseline="-11904" sz="1050" spc="-127" i="1">
                <a:latin typeface="Arial"/>
                <a:cs typeface="Arial"/>
              </a:rPr>
              <a:t> </a:t>
            </a:r>
            <a:r>
              <a:rPr dirty="0" sz="1000" spc="25">
                <a:latin typeface="Lucida Sans Unicode"/>
                <a:cs typeface="Lucida Sans Unicode"/>
              </a:rPr>
              <a:t>)</a:t>
            </a:r>
            <a:r>
              <a:rPr dirty="0" baseline="27777" sz="1050" spc="37" i="1">
                <a:latin typeface="Arial"/>
                <a:cs typeface="Arial"/>
              </a:rPr>
              <a:t>r</a:t>
            </a:r>
            <a:r>
              <a:rPr dirty="0" baseline="27777" sz="1050" spc="195" i="1">
                <a:latin typeface="Arial"/>
                <a:cs typeface="Arial"/>
              </a:rPr>
              <a:t> </a:t>
            </a:r>
            <a:r>
              <a:rPr dirty="0" sz="1000" spc="-145" i="1">
                <a:latin typeface="Meiryo"/>
                <a:cs typeface="Meiryo"/>
              </a:rPr>
              <a:t>∈</a:t>
            </a:r>
            <a:r>
              <a:rPr dirty="0" sz="1000" spc="-65" i="1">
                <a:latin typeface="Meiryo"/>
                <a:cs typeface="Meiryo"/>
              </a:rPr>
              <a:t> 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baseline="27777" sz="1050" spc="-7" i="1">
                <a:latin typeface="Arial"/>
                <a:cs typeface="Arial"/>
              </a:rPr>
              <a:t>n</a:t>
            </a:r>
            <a:r>
              <a:rPr dirty="0" baseline="27777" sz="1050" spc="209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is </a:t>
            </a:r>
            <a:r>
              <a:rPr dirty="0" sz="1000" spc="20" i="1">
                <a:latin typeface="Arial"/>
                <a:cs typeface="Arial"/>
              </a:rPr>
              <a:t>j</a:t>
            </a:r>
            <a:r>
              <a:rPr dirty="0" sz="1000" spc="20">
                <a:latin typeface="Arial"/>
                <a:cs typeface="Arial"/>
              </a:rPr>
              <a:t>-th</a:t>
            </a:r>
            <a:r>
              <a:rPr dirty="0" sz="1000" spc="-5">
                <a:latin typeface="Arial"/>
                <a:cs typeface="Arial"/>
              </a:rPr>
              <a:t> predictor </a:t>
            </a:r>
            <a:r>
              <a:rPr dirty="0" sz="1000" spc="-10">
                <a:latin typeface="Arial"/>
                <a:cs typeface="Arial"/>
              </a:rPr>
              <a:t>vector</a:t>
            </a:r>
            <a:r>
              <a:rPr dirty="0" sz="1000" spc="-5">
                <a:latin typeface="Arial"/>
                <a:cs typeface="Arial"/>
              </a:rPr>
              <a:t> (</a:t>
            </a:r>
            <a:r>
              <a:rPr dirty="0" sz="1000" spc="-5" i="1">
                <a:latin typeface="Arial"/>
                <a:cs typeface="Arial"/>
              </a:rPr>
              <a:t>n</a:t>
            </a:r>
            <a:r>
              <a:rPr dirty="0" sz="1000" spc="-40" i="1">
                <a:latin typeface="Arial"/>
                <a:cs typeface="Arial"/>
              </a:rPr>
              <a:t> </a:t>
            </a:r>
            <a:r>
              <a:rPr dirty="0" sz="1000" spc="-30" i="1">
                <a:latin typeface="Meiryo"/>
                <a:cs typeface="Meiryo"/>
              </a:rPr>
              <a:t>×</a:t>
            </a:r>
            <a:r>
              <a:rPr dirty="0" sz="1000" spc="-120" i="1">
                <a:latin typeface="Meiryo"/>
                <a:cs typeface="Meiryo"/>
              </a:rPr>
              <a:t> </a:t>
            </a:r>
            <a:r>
              <a:rPr dirty="0" sz="1000" spc="-5">
                <a:latin typeface="Arial"/>
                <a:cs typeface="Arial"/>
              </a:rPr>
              <a:t>1)</a:t>
            </a:r>
            <a:endParaRPr sz="100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390"/>
              </a:spcBef>
            </a:pPr>
            <a:r>
              <a:rPr dirty="0" sz="1050" spc="-10" b="1">
                <a:latin typeface="Arial"/>
                <a:cs typeface="Arial"/>
              </a:rPr>
              <a:t>B</a:t>
            </a:r>
            <a:r>
              <a:rPr dirty="0" sz="1050" spc="10" b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25">
                <a:latin typeface="Lucida Sans Unicode"/>
                <a:cs typeface="Lucida Sans Unicode"/>
              </a:rPr>
              <a:t>[</a:t>
            </a:r>
            <a:r>
              <a:rPr dirty="0" sz="1050" spc="-25" b="1">
                <a:latin typeface="Arial"/>
                <a:cs typeface="Arial"/>
              </a:rPr>
              <a:t>b</a:t>
            </a:r>
            <a:r>
              <a:rPr dirty="0" baseline="-13888" sz="1200" spc="-37">
                <a:latin typeface="Arial"/>
                <a:cs typeface="Arial"/>
              </a:rPr>
              <a:t>1</a:t>
            </a:r>
            <a:r>
              <a:rPr dirty="0" sz="1050" spc="-2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5" b="1">
                <a:latin typeface="Arial"/>
                <a:cs typeface="Arial"/>
              </a:rPr>
              <a:t>b</a:t>
            </a:r>
            <a:r>
              <a:rPr dirty="0" baseline="-10416" sz="1200" spc="7" i="1">
                <a:latin typeface="Arial"/>
                <a:cs typeface="Arial"/>
              </a:rPr>
              <a:t>m</a:t>
            </a:r>
            <a:r>
              <a:rPr dirty="0" sz="1050" spc="5">
                <a:latin typeface="Lucida Sans Unicode"/>
                <a:cs typeface="Lucida Sans Unicode"/>
              </a:rPr>
              <a:t>]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155" i="1">
                <a:latin typeface="Meiryo"/>
                <a:cs typeface="Meiryo"/>
              </a:rPr>
              <a:t>∈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 spc="20">
                <a:latin typeface="Arial"/>
                <a:cs typeface="Arial"/>
              </a:rPr>
              <a:t>R</a:t>
            </a:r>
            <a:r>
              <a:rPr dirty="0" baseline="27777" sz="1200" spc="30">
                <a:latin typeface="Lucida Sans Unicode"/>
                <a:cs typeface="Lucida Sans Unicode"/>
              </a:rPr>
              <a:t>(</a:t>
            </a:r>
            <a:r>
              <a:rPr dirty="0" baseline="27777" sz="1200" spc="30" i="1">
                <a:latin typeface="Arial"/>
                <a:cs typeface="Arial"/>
              </a:rPr>
              <a:t>p</a:t>
            </a:r>
            <a:r>
              <a:rPr dirty="0" baseline="27777" sz="1200" spc="30">
                <a:latin typeface="Lucida Sans Unicode"/>
                <a:cs typeface="Lucida Sans Unicode"/>
              </a:rPr>
              <a:t>+</a:t>
            </a:r>
            <a:r>
              <a:rPr dirty="0" baseline="27777" sz="1200" spc="30">
                <a:latin typeface="Arial"/>
                <a:cs typeface="Arial"/>
              </a:rPr>
              <a:t>1</a:t>
            </a:r>
            <a:r>
              <a:rPr dirty="0" baseline="27777" sz="1200" spc="30">
                <a:latin typeface="Lucida Sans Unicode"/>
                <a:cs typeface="Lucida Sans Unicode"/>
              </a:rPr>
              <a:t>)</a:t>
            </a:r>
            <a:r>
              <a:rPr dirty="0" baseline="27777" sz="1200" spc="30" i="1">
                <a:latin typeface="Meiryo"/>
                <a:cs typeface="Meiryo"/>
              </a:rPr>
              <a:t>×</a:t>
            </a:r>
            <a:r>
              <a:rPr dirty="0" baseline="27777" sz="1200" spc="30" i="1">
                <a:latin typeface="Arial"/>
                <a:cs typeface="Arial"/>
              </a:rPr>
              <a:t>m</a:t>
            </a:r>
            <a:r>
              <a:rPr dirty="0" baseline="27777" sz="1200" spc="209" i="1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is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i="1">
                <a:latin typeface="Arial"/>
                <a:cs typeface="Arial"/>
              </a:rPr>
              <a:t>p</a:t>
            </a:r>
            <a:r>
              <a:rPr dirty="0" sz="1050" spc="-20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9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Arial"/>
                <a:cs typeface="Arial"/>
              </a:rPr>
              <a:t>1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r>
              <a:rPr dirty="0" sz="1050" spc="-90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×</a:t>
            </a:r>
            <a:r>
              <a:rPr dirty="0" sz="1050" spc="-114" i="1">
                <a:latin typeface="Meiryo"/>
                <a:cs typeface="Meiryo"/>
              </a:rPr>
              <a:t> </a:t>
            </a:r>
            <a:r>
              <a:rPr dirty="0" sz="1050" spc="-10" i="1">
                <a:latin typeface="Arial"/>
                <a:cs typeface="Arial"/>
              </a:rPr>
              <a:t>m</a:t>
            </a:r>
            <a:r>
              <a:rPr dirty="0" sz="1050" spc="30" i="1"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matrix</a:t>
            </a:r>
            <a:r>
              <a:rPr dirty="0" sz="1050" spc="1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of</a:t>
            </a:r>
            <a:r>
              <a:rPr dirty="0" sz="1050" spc="1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coefficients</a:t>
            </a:r>
            <a:endParaRPr sz="1050">
              <a:latin typeface="Arial"/>
              <a:cs typeface="Arial"/>
            </a:endParaRPr>
          </a:p>
          <a:p>
            <a:pPr marL="596900" indent="-132080">
              <a:lnSpc>
                <a:spcPct val="100000"/>
              </a:lnSpc>
              <a:spcBef>
                <a:spcPts val="175"/>
              </a:spcBef>
              <a:buClr>
                <a:srgbClr val="790019"/>
              </a:buClr>
              <a:buFont typeface="Meiryo"/>
              <a:buChar char="•"/>
              <a:tabLst>
                <a:tab pos="597535" algn="l"/>
              </a:tabLst>
            </a:pPr>
            <a:r>
              <a:rPr dirty="0" sz="1000" spc="-5" b="1">
                <a:latin typeface="Arial"/>
                <a:cs typeface="Arial"/>
              </a:rPr>
              <a:t>b</a:t>
            </a:r>
            <a:r>
              <a:rPr dirty="0" baseline="-11904" sz="1050" spc="-7" i="1">
                <a:latin typeface="Arial"/>
                <a:cs typeface="Arial"/>
              </a:rPr>
              <a:t>k </a:t>
            </a:r>
            <a:r>
              <a:rPr dirty="0" baseline="-11904" sz="1050" spc="22" i="1">
                <a:latin typeface="Arial"/>
                <a:cs typeface="Arial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=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 spc="10">
                <a:latin typeface="Lucida Sans Unicode"/>
                <a:cs typeface="Lucida Sans Unicode"/>
              </a:rPr>
              <a:t>(</a:t>
            </a:r>
            <a:r>
              <a:rPr dirty="0" sz="1000" spc="10" i="1">
                <a:latin typeface="Arial"/>
                <a:cs typeface="Arial"/>
              </a:rPr>
              <a:t>b</a:t>
            </a:r>
            <a:r>
              <a:rPr dirty="0" baseline="-11904" sz="1050" spc="15">
                <a:latin typeface="Arial"/>
                <a:cs typeface="Arial"/>
              </a:rPr>
              <a:t>0</a:t>
            </a:r>
            <a:r>
              <a:rPr dirty="0" baseline="-11904" sz="1050" spc="15" i="1">
                <a:latin typeface="Arial"/>
                <a:cs typeface="Arial"/>
              </a:rPr>
              <a:t>k</a:t>
            </a:r>
            <a:r>
              <a:rPr dirty="0" baseline="-11904" sz="1050" spc="-112" i="1">
                <a:latin typeface="Arial"/>
                <a:cs typeface="Arial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,</a:t>
            </a:r>
            <a:r>
              <a:rPr dirty="0" sz="1000" spc="-185" i="1">
                <a:latin typeface="Verdana"/>
                <a:cs typeface="Verdana"/>
              </a:rPr>
              <a:t> </a:t>
            </a:r>
            <a:r>
              <a:rPr dirty="0" sz="1000" spc="-5" i="1">
                <a:latin typeface="Arial"/>
                <a:cs typeface="Arial"/>
              </a:rPr>
              <a:t>b</a:t>
            </a:r>
            <a:r>
              <a:rPr dirty="0" baseline="-11904" sz="1050" spc="-7">
                <a:latin typeface="Arial"/>
                <a:cs typeface="Arial"/>
              </a:rPr>
              <a:t>1</a:t>
            </a:r>
            <a:r>
              <a:rPr dirty="0" baseline="-11904" sz="1050" spc="-7" i="1">
                <a:latin typeface="Arial"/>
                <a:cs typeface="Arial"/>
              </a:rPr>
              <a:t>k</a:t>
            </a:r>
            <a:r>
              <a:rPr dirty="0" baseline="-11904" sz="1050" spc="-112" i="1">
                <a:latin typeface="Arial"/>
                <a:cs typeface="Arial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,</a:t>
            </a:r>
            <a:r>
              <a:rPr dirty="0" sz="1000" spc="-185" i="1">
                <a:latin typeface="Verdana"/>
                <a:cs typeface="Verdana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.</a:t>
            </a:r>
            <a:r>
              <a:rPr dirty="0" sz="1000" spc="-190" i="1">
                <a:latin typeface="Verdana"/>
                <a:cs typeface="Verdana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.</a:t>
            </a:r>
            <a:r>
              <a:rPr dirty="0" sz="1000" spc="-185" i="1">
                <a:latin typeface="Verdana"/>
                <a:cs typeface="Verdana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.</a:t>
            </a:r>
            <a:r>
              <a:rPr dirty="0" sz="1000" spc="-185" i="1">
                <a:latin typeface="Verdana"/>
                <a:cs typeface="Verdana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,</a:t>
            </a:r>
            <a:r>
              <a:rPr dirty="0" sz="1000" spc="-190" i="1">
                <a:latin typeface="Verdana"/>
                <a:cs typeface="Verdana"/>
              </a:rPr>
              <a:t> </a:t>
            </a:r>
            <a:r>
              <a:rPr dirty="0" sz="1000" spc="-5" i="1">
                <a:latin typeface="Arial"/>
                <a:cs typeface="Arial"/>
              </a:rPr>
              <a:t>b</a:t>
            </a:r>
            <a:r>
              <a:rPr dirty="0" baseline="-11904" sz="1050" spc="-7" i="1">
                <a:latin typeface="Arial"/>
                <a:cs typeface="Arial"/>
              </a:rPr>
              <a:t>pk</a:t>
            </a:r>
            <a:r>
              <a:rPr dirty="0" baseline="-11904" sz="1050" spc="-112" i="1">
                <a:latin typeface="Arial"/>
                <a:cs typeface="Arial"/>
              </a:rPr>
              <a:t> </a:t>
            </a:r>
            <a:r>
              <a:rPr dirty="0" sz="1000" spc="25">
                <a:latin typeface="Lucida Sans Unicode"/>
                <a:cs typeface="Lucida Sans Unicode"/>
              </a:rPr>
              <a:t>)</a:t>
            </a:r>
            <a:r>
              <a:rPr dirty="0" baseline="27777" sz="1050" spc="37" i="1">
                <a:latin typeface="Arial"/>
                <a:cs typeface="Arial"/>
              </a:rPr>
              <a:t>r</a:t>
            </a:r>
            <a:r>
              <a:rPr dirty="0" baseline="27777" sz="1050" spc="195" i="1">
                <a:latin typeface="Arial"/>
                <a:cs typeface="Arial"/>
              </a:rPr>
              <a:t> </a:t>
            </a:r>
            <a:r>
              <a:rPr dirty="0" sz="1000" spc="-145" i="1">
                <a:latin typeface="Meiryo"/>
                <a:cs typeface="Meiryo"/>
              </a:rPr>
              <a:t>∈</a:t>
            </a:r>
            <a:r>
              <a:rPr dirty="0" sz="1000" spc="-65" i="1">
                <a:latin typeface="Meiryo"/>
                <a:cs typeface="Meiryo"/>
              </a:rPr>
              <a:t> </a:t>
            </a:r>
            <a:r>
              <a:rPr dirty="0" sz="1000" spc="5">
                <a:latin typeface="Arial"/>
                <a:cs typeface="Arial"/>
              </a:rPr>
              <a:t>R</a:t>
            </a:r>
            <a:r>
              <a:rPr dirty="0" baseline="27777" sz="1050" spc="7" i="1">
                <a:latin typeface="Arial"/>
                <a:cs typeface="Arial"/>
              </a:rPr>
              <a:t>p</a:t>
            </a:r>
            <a:r>
              <a:rPr dirty="0" baseline="27777" sz="1050" spc="7">
                <a:latin typeface="Lucida Sans Unicode"/>
                <a:cs typeface="Lucida Sans Unicode"/>
              </a:rPr>
              <a:t>+</a:t>
            </a:r>
            <a:r>
              <a:rPr dirty="0" baseline="27777" sz="1050" spc="7">
                <a:latin typeface="Arial"/>
                <a:cs typeface="Arial"/>
              </a:rPr>
              <a:t>1</a:t>
            </a:r>
            <a:r>
              <a:rPr dirty="0" baseline="27777" sz="1050" spc="19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is </a:t>
            </a:r>
            <a:r>
              <a:rPr dirty="0" sz="1000" spc="-5" i="1">
                <a:latin typeface="Arial"/>
                <a:cs typeface="Arial"/>
              </a:rPr>
              <a:t>k</a:t>
            </a:r>
            <a:r>
              <a:rPr dirty="0" sz="1000" spc="-180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-th coefficient </a:t>
            </a:r>
            <a:r>
              <a:rPr dirty="0" sz="1000" spc="-10">
                <a:latin typeface="Arial"/>
                <a:cs typeface="Arial"/>
              </a:rPr>
              <a:t>vector</a:t>
            </a:r>
            <a:r>
              <a:rPr dirty="0" sz="1000" spc="-5">
                <a:latin typeface="Arial"/>
                <a:cs typeface="Arial"/>
              </a:rPr>
              <a:t> (</a:t>
            </a:r>
            <a:r>
              <a:rPr dirty="0" sz="1000" spc="-5" i="1">
                <a:latin typeface="Arial"/>
                <a:cs typeface="Arial"/>
              </a:rPr>
              <a:t>p</a:t>
            </a:r>
            <a:r>
              <a:rPr dirty="0" sz="1000" spc="-30" i="1">
                <a:latin typeface="Arial"/>
                <a:cs typeface="Arial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+</a:t>
            </a:r>
            <a:r>
              <a:rPr dirty="0" sz="1000" spc="-95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Arial"/>
                <a:cs typeface="Arial"/>
              </a:rPr>
              <a:t>1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30" i="1">
                <a:latin typeface="Meiryo"/>
                <a:cs typeface="Meiryo"/>
              </a:rPr>
              <a:t>×</a:t>
            </a:r>
            <a:r>
              <a:rPr dirty="0" sz="1000" spc="-120" i="1">
                <a:latin typeface="Meiryo"/>
                <a:cs typeface="Meiryo"/>
              </a:rPr>
              <a:t> </a:t>
            </a:r>
            <a:r>
              <a:rPr dirty="0" sz="1000" spc="-5">
                <a:latin typeface="Arial"/>
                <a:cs typeface="Arial"/>
              </a:rPr>
              <a:t>1)</a:t>
            </a:r>
            <a:endParaRPr sz="100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195"/>
              </a:spcBef>
            </a:pPr>
            <a:r>
              <a:rPr dirty="0" sz="1050" spc="-10" b="1">
                <a:latin typeface="Arial"/>
                <a:cs typeface="Arial"/>
              </a:rPr>
              <a:t>E</a:t>
            </a:r>
            <a:r>
              <a:rPr dirty="0" sz="1050" spc="5" b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[</a:t>
            </a:r>
            <a:r>
              <a:rPr dirty="0" sz="1050" spc="-25" b="1">
                <a:latin typeface="Arial"/>
                <a:cs typeface="Arial"/>
              </a:rPr>
              <a:t>e</a:t>
            </a:r>
            <a:r>
              <a:rPr dirty="0" baseline="-13888" sz="1200" spc="-37">
                <a:latin typeface="Arial"/>
                <a:cs typeface="Arial"/>
              </a:rPr>
              <a:t>1</a:t>
            </a:r>
            <a:r>
              <a:rPr dirty="0" sz="1050" spc="-25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5" b="1">
                <a:latin typeface="Arial"/>
                <a:cs typeface="Arial"/>
              </a:rPr>
              <a:t>e</a:t>
            </a:r>
            <a:r>
              <a:rPr dirty="0" baseline="-10416" sz="1200" spc="7" i="1">
                <a:latin typeface="Arial"/>
                <a:cs typeface="Arial"/>
              </a:rPr>
              <a:t>m</a:t>
            </a:r>
            <a:r>
              <a:rPr dirty="0" sz="1050" spc="5">
                <a:latin typeface="Lucida Sans Unicode"/>
                <a:cs typeface="Lucida Sans Unicode"/>
              </a:rPr>
              <a:t>]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155" i="1">
                <a:latin typeface="Meiryo"/>
                <a:cs typeface="Meiryo"/>
              </a:rPr>
              <a:t>∈</a:t>
            </a:r>
            <a:r>
              <a:rPr dirty="0" sz="1050" spc="-60" i="1">
                <a:latin typeface="Meiryo"/>
                <a:cs typeface="Meiryo"/>
              </a:rPr>
              <a:t> </a:t>
            </a:r>
            <a:r>
              <a:rPr dirty="0" sz="1050">
                <a:latin typeface="Arial"/>
                <a:cs typeface="Arial"/>
              </a:rPr>
              <a:t>R</a:t>
            </a:r>
            <a:r>
              <a:rPr dirty="0" baseline="27777" sz="1200" i="1">
                <a:latin typeface="Arial"/>
                <a:cs typeface="Arial"/>
              </a:rPr>
              <a:t>n</a:t>
            </a:r>
            <a:r>
              <a:rPr dirty="0" baseline="27777" sz="1200" i="1">
                <a:latin typeface="Meiryo"/>
                <a:cs typeface="Meiryo"/>
              </a:rPr>
              <a:t>×</a:t>
            </a:r>
            <a:r>
              <a:rPr dirty="0" baseline="27777" sz="1200" i="1">
                <a:latin typeface="Arial"/>
                <a:cs typeface="Arial"/>
              </a:rPr>
              <a:t>m</a:t>
            </a:r>
            <a:r>
              <a:rPr dirty="0" baseline="27777" sz="1200" spc="209" i="1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is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n</a:t>
            </a:r>
            <a:r>
              <a:rPr dirty="0" sz="1050" spc="-4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×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-10" i="1">
                <a:latin typeface="Arial"/>
                <a:cs typeface="Arial"/>
              </a:rPr>
              <a:t>m</a:t>
            </a:r>
            <a:r>
              <a:rPr dirty="0" sz="1050" spc="25" i="1"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error</a:t>
            </a:r>
            <a:r>
              <a:rPr dirty="0" sz="1050" spc="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matrix</a:t>
            </a:r>
            <a:endParaRPr sz="1050">
              <a:latin typeface="Arial"/>
              <a:cs typeface="Arial"/>
            </a:endParaRPr>
          </a:p>
          <a:p>
            <a:pPr marL="596900" indent="-132080">
              <a:lnSpc>
                <a:spcPct val="100000"/>
              </a:lnSpc>
              <a:spcBef>
                <a:spcPts val="175"/>
              </a:spcBef>
              <a:buClr>
                <a:srgbClr val="790019"/>
              </a:buClr>
              <a:buFont typeface="Meiryo"/>
              <a:buChar char="•"/>
              <a:tabLst>
                <a:tab pos="597535" algn="l"/>
              </a:tabLst>
            </a:pPr>
            <a:r>
              <a:rPr dirty="0" sz="1000" spc="-5" b="1">
                <a:latin typeface="Arial"/>
                <a:cs typeface="Arial"/>
              </a:rPr>
              <a:t>e</a:t>
            </a:r>
            <a:r>
              <a:rPr dirty="0" baseline="-11904" sz="1050" spc="-7" i="1">
                <a:latin typeface="Arial"/>
                <a:cs typeface="Arial"/>
              </a:rPr>
              <a:t>k </a:t>
            </a:r>
            <a:r>
              <a:rPr dirty="0" baseline="-11904" sz="1050" spc="15" i="1">
                <a:latin typeface="Arial"/>
                <a:cs typeface="Arial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=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 spc="10">
                <a:latin typeface="Lucida Sans Unicode"/>
                <a:cs typeface="Lucida Sans Unicode"/>
              </a:rPr>
              <a:t>(</a:t>
            </a:r>
            <a:r>
              <a:rPr dirty="0" sz="1000" spc="10" i="1">
                <a:latin typeface="Arial"/>
                <a:cs typeface="Arial"/>
              </a:rPr>
              <a:t>e</a:t>
            </a:r>
            <a:r>
              <a:rPr dirty="0" baseline="-11904" sz="1050" spc="15">
                <a:latin typeface="Arial"/>
                <a:cs typeface="Arial"/>
              </a:rPr>
              <a:t>1</a:t>
            </a:r>
            <a:r>
              <a:rPr dirty="0" baseline="-11904" sz="1050" spc="15" i="1">
                <a:latin typeface="Arial"/>
                <a:cs typeface="Arial"/>
              </a:rPr>
              <a:t>k</a:t>
            </a:r>
            <a:r>
              <a:rPr dirty="0" baseline="-11904" sz="1050" spc="-112" i="1">
                <a:latin typeface="Arial"/>
                <a:cs typeface="Arial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,</a:t>
            </a:r>
            <a:r>
              <a:rPr dirty="0" sz="1000" spc="-185" i="1">
                <a:latin typeface="Verdana"/>
                <a:cs typeface="Verdana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.</a:t>
            </a:r>
            <a:r>
              <a:rPr dirty="0" sz="1000" spc="-190" i="1">
                <a:latin typeface="Verdana"/>
                <a:cs typeface="Verdana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.</a:t>
            </a:r>
            <a:r>
              <a:rPr dirty="0" sz="1000" spc="-185" i="1">
                <a:latin typeface="Verdana"/>
                <a:cs typeface="Verdana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.</a:t>
            </a:r>
            <a:r>
              <a:rPr dirty="0" sz="1000" spc="-185" i="1">
                <a:latin typeface="Verdana"/>
                <a:cs typeface="Verdana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,</a:t>
            </a:r>
            <a:r>
              <a:rPr dirty="0" sz="1000" spc="-190" i="1">
                <a:latin typeface="Verdana"/>
                <a:cs typeface="Verdana"/>
              </a:rPr>
              <a:t> </a:t>
            </a:r>
            <a:r>
              <a:rPr dirty="0" sz="1000" spc="-5" i="1">
                <a:latin typeface="Arial"/>
                <a:cs typeface="Arial"/>
              </a:rPr>
              <a:t>e</a:t>
            </a:r>
            <a:r>
              <a:rPr dirty="0" baseline="-11904" sz="1050" spc="-7" i="1">
                <a:latin typeface="Arial"/>
                <a:cs typeface="Arial"/>
              </a:rPr>
              <a:t>nk</a:t>
            </a:r>
            <a:r>
              <a:rPr dirty="0" baseline="-11904" sz="1050" spc="-112" i="1">
                <a:latin typeface="Arial"/>
                <a:cs typeface="Arial"/>
              </a:rPr>
              <a:t> </a:t>
            </a:r>
            <a:r>
              <a:rPr dirty="0" sz="1000" spc="25">
                <a:latin typeface="Lucida Sans Unicode"/>
                <a:cs typeface="Lucida Sans Unicode"/>
              </a:rPr>
              <a:t>)</a:t>
            </a:r>
            <a:r>
              <a:rPr dirty="0" baseline="27777" sz="1050" spc="37" i="1">
                <a:latin typeface="Arial"/>
                <a:cs typeface="Arial"/>
              </a:rPr>
              <a:t>r</a:t>
            </a:r>
            <a:r>
              <a:rPr dirty="0" baseline="27777" sz="1050" spc="195" i="1">
                <a:latin typeface="Arial"/>
                <a:cs typeface="Arial"/>
              </a:rPr>
              <a:t> </a:t>
            </a:r>
            <a:r>
              <a:rPr dirty="0" sz="1000" spc="-145" i="1">
                <a:latin typeface="Meiryo"/>
                <a:cs typeface="Meiryo"/>
              </a:rPr>
              <a:t>∈</a:t>
            </a:r>
            <a:r>
              <a:rPr dirty="0" sz="1000" spc="-65" i="1">
                <a:latin typeface="Meiryo"/>
                <a:cs typeface="Meiryo"/>
              </a:rPr>
              <a:t> 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baseline="27777" sz="1050" spc="-7" i="1">
                <a:latin typeface="Arial"/>
                <a:cs typeface="Arial"/>
              </a:rPr>
              <a:t>n</a:t>
            </a:r>
            <a:r>
              <a:rPr dirty="0" baseline="27777" sz="1050" spc="209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is </a:t>
            </a:r>
            <a:r>
              <a:rPr dirty="0" sz="1000" spc="-5" i="1">
                <a:latin typeface="Arial"/>
                <a:cs typeface="Arial"/>
              </a:rPr>
              <a:t>k</a:t>
            </a:r>
            <a:r>
              <a:rPr dirty="0" sz="1000" spc="-180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-th error </a:t>
            </a:r>
            <a:r>
              <a:rPr dirty="0" sz="1000" spc="-10">
                <a:latin typeface="Arial"/>
                <a:cs typeface="Arial"/>
              </a:rPr>
              <a:t>vector</a:t>
            </a:r>
            <a:r>
              <a:rPr dirty="0" sz="1000" spc="-5">
                <a:latin typeface="Arial"/>
                <a:cs typeface="Arial"/>
              </a:rPr>
              <a:t> (</a:t>
            </a:r>
            <a:r>
              <a:rPr dirty="0" sz="1000" spc="-5" i="1">
                <a:latin typeface="Arial"/>
                <a:cs typeface="Arial"/>
              </a:rPr>
              <a:t>n</a:t>
            </a:r>
            <a:r>
              <a:rPr dirty="0" sz="1000" spc="-40" i="1">
                <a:latin typeface="Arial"/>
                <a:cs typeface="Arial"/>
              </a:rPr>
              <a:t> </a:t>
            </a:r>
            <a:r>
              <a:rPr dirty="0" sz="1000" spc="-30" i="1">
                <a:latin typeface="Meiryo"/>
                <a:cs typeface="Meiryo"/>
              </a:rPr>
              <a:t>×</a:t>
            </a:r>
            <a:r>
              <a:rPr dirty="0" sz="1000" spc="-120" i="1">
                <a:latin typeface="Meiryo"/>
                <a:cs typeface="Meiryo"/>
              </a:rPr>
              <a:t> </a:t>
            </a:r>
            <a:r>
              <a:rPr dirty="0" sz="1000" spc="-5">
                <a:latin typeface="Arial"/>
                <a:cs typeface="Arial"/>
              </a:rPr>
              <a:t>1)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7" action="ppaction://hlinksldjump"/>
              </a:rPr>
              <a:t>Multivariate Linear</a:t>
            </a:r>
            <a:r>
              <a:rPr dirty="0" spc="-20">
                <a:hlinkClick r:id="rId7" action="ppaction://hlinksldjump"/>
              </a:rPr>
              <a:t> </a:t>
            </a:r>
            <a:r>
              <a:rPr dirty="0" spc="-5">
                <a:hlinkClick r:id="rId7" action="ppaction://hlinksldjump"/>
              </a:rPr>
              <a:t>Regression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41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221615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Model Form and</a:t>
            </a:r>
            <a:r>
              <a:rPr dirty="0" sz="600" spc="-2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Assumptions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20"/>
              <a:t>MvLR </a:t>
            </a:r>
            <a:r>
              <a:rPr dirty="0" spc="15"/>
              <a:t>Model: Matrix Form (another</a:t>
            </a:r>
            <a:r>
              <a:rPr dirty="0" spc="45"/>
              <a:t> </a:t>
            </a:r>
            <a:r>
              <a:rPr dirty="0" spc="10"/>
              <a:t>look)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1008900"/>
            <a:ext cx="3837304" cy="442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Matrix </a:t>
            </a:r>
            <a:r>
              <a:rPr dirty="0" sz="1050" spc="-10">
                <a:latin typeface="Arial"/>
                <a:cs typeface="Arial"/>
              </a:rPr>
              <a:t>form </a:t>
            </a:r>
            <a:r>
              <a:rPr dirty="0" sz="1050" spc="-5">
                <a:latin typeface="Arial"/>
                <a:cs typeface="Arial"/>
              </a:rPr>
              <a:t>writes </a:t>
            </a:r>
            <a:r>
              <a:rPr dirty="0" sz="1050" spc="-10">
                <a:latin typeface="Arial"/>
                <a:cs typeface="Arial"/>
              </a:rPr>
              <a:t>MLR </a:t>
            </a:r>
            <a:r>
              <a:rPr dirty="0" sz="1050" spc="-5">
                <a:latin typeface="Arial"/>
                <a:cs typeface="Arial"/>
              </a:rPr>
              <a:t>model </a:t>
            </a:r>
            <a:r>
              <a:rPr dirty="0" sz="1050" spc="-15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all </a:t>
            </a:r>
            <a:r>
              <a:rPr dirty="0" sz="1050" spc="-10" i="1">
                <a:latin typeface="Arial"/>
                <a:cs typeface="Arial"/>
              </a:rPr>
              <a:t>nm </a:t>
            </a:r>
            <a:r>
              <a:rPr dirty="0" sz="1050" spc="-5">
                <a:latin typeface="Arial"/>
                <a:cs typeface="Arial"/>
              </a:rPr>
              <a:t>points</a:t>
            </a:r>
            <a:r>
              <a:rPr dirty="0" sz="1050" spc="22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simultaneously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L="845185">
              <a:lnSpc>
                <a:spcPct val="100000"/>
              </a:lnSpc>
            </a:pPr>
            <a:r>
              <a:rPr dirty="0" sz="800" spc="-5" b="1">
                <a:latin typeface="Arial"/>
                <a:cs typeface="Arial"/>
              </a:rPr>
              <a:t>Y</a:t>
            </a:r>
            <a:r>
              <a:rPr dirty="0" sz="800" spc="-15" b="1">
                <a:latin typeface="Arial"/>
                <a:cs typeface="Arial"/>
              </a:rPr>
              <a:t> 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45">
                <a:latin typeface="Lucida Sans Unicode"/>
                <a:cs typeface="Lucida Sans Unicode"/>
              </a:rPr>
              <a:t> </a:t>
            </a:r>
            <a:r>
              <a:rPr dirty="0" sz="800" spc="-5" b="1">
                <a:latin typeface="Arial"/>
                <a:cs typeface="Arial"/>
              </a:rPr>
              <a:t>XB</a:t>
            </a:r>
            <a:r>
              <a:rPr dirty="0" sz="800" spc="-55" b="1">
                <a:latin typeface="Arial"/>
                <a:cs typeface="Arial"/>
              </a:rPr>
              <a:t> </a:t>
            </a:r>
            <a:r>
              <a:rPr dirty="0" sz="800" spc="20">
                <a:latin typeface="Lucida Sans Unicode"/>
                <a:cs typeface="Lucida Sans Unicode"/>
              </a:rPr>
              <a:t>+</a:t>
            </a:r>
            <a:r>
              <a:rPr dirty="0" sz="800" spc="-85">
                <a:latin typeface="Lucida Sans Unicode"/>
                <a:cs typeface="Lucida Sans Unicode"/>
              </a:rPr>
              <a:t> </a:t>
            </a:r>
            <a:r>
              <a:rPr dirty="0" sz="800" spc="-5" b="1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115" y="1818220"/>
            <a:ext cx="120014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85">
                <a:latin typeface="Arial"/>
                <a:cs typeface="Arial"/>
              </a:rPr>
              <a:t>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115" y="1939683"/>
            <a:ext cx="120014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85">
                <a:latin typeface="Arial"/>
                <a:cs typeface="Arial"/>
              </a:rPr>
              <a:t>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115" y="1660321"/>
            <a:ext cx="255270" cy="132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5138" sz="1200" spc="284">
                <a:latin typeface="Arial"/>
                <a:cs typeface="Arial"/>
              </a:rPr>
              <a:t></a:t>
            </a:r>
            <a:r>
              <a:rPr dirty="0" baseline="10416" sz="1200" spc="-7" i="1">
                <a:latin typeface="Arial"/>
                <a:cs typeface="Arial"/>
              </a:rPr>
              <a:t>y</a:t>
            </a:r>
            <a:r>
              <a:rPr dirty="0" sz="600" spc="-5">
                <a:latin typeface="Arial"/>
                <a:cs typeface="Arial"/>
              </a:rPr>
              <a:t>11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348" y="1641094"/>
            <a:ext cx="15113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endParaRPr sz="800">
              <a:latin typeface="Meiryo"/>
              <a:cs typeface="Meiry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115" y="1780514"/>
            <a:ext cx="255270" cy="172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3888" sz="1200" spc="284">
                <a:latin typeface="Arial"/>
                <a:cs typeface="Arial"/>
              </a:rPr>
              <a:t></a:t>
            </a:r>
            <a:r>
              <a:rPr dirty="0" baseline="10416" sz="1200" spc="-7" i="1">
                <a:latin typeface="Arial"/>
                <a:cs typeface="Arial"/>
              </a:rPr>
              <a:t>y</a:t>
            </a:r>
            <a:r>
              <a:rPr dirty="0" sz="600" spc="-5">
                <a:latin typeface="Arial"/>
                <a:cs typeface="Arial"/>
              </a:rPr>
              <a:t>21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8348" y="1761299"/>
            <a:ext cx="15113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endParaRPr sz="800">
              <a:latin typeface="Meiryo"/>
              <a:cs typeface="Meiry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115" y="1881492"/>
            <a:ext cx="170815" cy="192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90">
                <a:latin typeface="Arial"/>
                <a:cs typeface="Arial"/>
              </a:rPr>
              <a:t></a:t>
            </a:r>
            <a:r>
              <a:rPr dirty="0" sz="800" spc="-5" i="1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0454" y="1926120"/>
            <a:ext cx="1098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Arial"/>
                <a:cs typeface="Arial"/>
              </a:rPr>
              <a:t>31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8883" y="1926120"/>
            <a:ext cx="13144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Arial"/>
                <a:cs typeface="Arial"/>
              </a:rPr>
              <a:t>3</a:t>
            </a:r>
            <a:r>
              <a:rPr dirty="0" sz="600" spc="-5" i="1">
                <a:latin typeface="Arial"/>
                <a:cs typeface="Arial"/>
              </a:rPr>
              <a:t>m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115" y="2004199"/>
            <a:ext cx="205104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472" sz="1200" spc="277">
                <a:latin typeface="Arial"/>
                <a:cs typeface="Arial"/>
              </a:rPr>
              <a:t>  </a:t>
            </a:r>
            <a:r>
              <a:rPr dirty="0" sz="800" spc="-114">
                <a:latin typeface="Arial"/>
                <a:cs typeface="Arial"/>
              </a:rPr>
              <a:t>.</a:t>
            </a:r>
            <a:r>
              <a:rPr dirty="0" baseline="-27777" sz="1200" spc="-172">
                <a:latin typeface="Arial"/>
                <a:cs typeface="Arial"/>
              </a:rPr>
              <a:t>.</a:t>
            </a:r>
            <a:endParaRPr baseline="-27777"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115" y="2065705"/>
            <a:ext cx="255904" cy="311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85">
                <a:latin typeface="Arial"/>
                <a:cs typeface="Arial"/>
              </a:rPr>
              <a:t></a:t>
            </a:r>
            <a:r>
              <a:rPr dirty="0" sz="800" spc="130">
                <a:latin typeface="Arial"/>
                <a:cs typeface="Arial"/>
              </a:rPr>
              <a:t> </a:t>
            </a:r>
            <a:r>
              <a:rPr dirty="0" baseline="-20833" sz="1200" spc="-7">
                <a:latin typeface="Arial"/>
                <a:cs typeface="Arial"/>
              </a:rPr>
              <a:t>.</a:t>
            </a:r>
            <a:endParaRPr baseline="-20833" sz="1200">
              <a:latin typeface="Arial"/>
              <a:cs typeface="Arial"/>
            </a:endParaRPr>
          </a:p>
          <a:p>
            <a:pPr marL="106680">
              <a:lnSpc>
                <a:spcPct val="100000"/>
              </a:lnSpc>
              <a:spcBef>
                <a:spcPts val="450"/>
              </a:spcBef>
            </a:pPr>
            <a:r>
              <a:rPr dirty="0" baseline="10416" sz="1200" spc="-7" i="1">
                <a:latin typeface="Arial"/>
                <a:cs typeface="Arial"/>
              </a:rPr>
              <a:t>y</a:t>
            </a:r>
            <a:r>
              <a:rPr dirty="0" sz="600" i="1">
                <a:latin typeface="Arial"/>
                <a:cs typeface="Arial"/>
              </a:rPr>
              <a:t>n</a:t>
            </a: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8348" y="2016848"/>
            <a:ext cx="151765" cy="379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845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.</a:t>
            </a:r>
            <a:r>
              <a:rPr dirty="0" sz="800" spc="-175">
                <a:latin typeface="Arial"/>
                <a:cs typeface="Arial"/>
              </a:rPr>
              <a:t> </a:t>
            </a:r>
            <a:r>
              <a:rPr dirty="0" baseline="-20833" sz="1200" spc="-7">
                <a:latin typeface="Arial"/>
                <a:cs typeface="Arial"/>
              </a:rPr>
              <a:t>.</a:t>
            </a:r>
            <a:r>
              <a:rPr dirty="0" baseline="-20833" sz="1200" spc="-262">
                <a:latin typeface="Arial"/>
                <a:cs typeface="Arial"/>
              </a:rPr>
              <a:t> </a:t>
            </a:r>
            <a:r>
              <a:rPr dirty="0" baseline="-41666" sz="1200" spc="-7">
                <a:latin typeface="Arial"/>
                <a:cs typeface="Arial"/>
              </a:rPr>
              <a:t>.</a:t>
            </a:r>
            <a:endParaRPr baseline="-4166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endParaRPr sz="800">
              <a:latin typeface="Meiryo"/>
              <a:cs typeface="Meiry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8273" y="2238273"/>
            <a:ext cx="181610" cy="132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6944" sz="1200" spc="-7" i="1">
                <a:latin typeface="Arial"/>
                <a:cs typeface="Arial"/>
              </a:rPr>
              <a:t>y</a:t>
            </a:r>
            <a:r>
              <a:rPr dirty="0" sz="600" spc="-5" i="1">
                <a:latin typeface="Arial"/>
                <a:cs typeface="Arial"/>
              </a:rPr>
              <a:t>nm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8273" y="1660321"/>
            <a:ext cx="283845" cy="132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416" sz="1200" spc="-7" i="1">
                <a:latin typeface="Arial"/>
                <a:cs typeface="Arial"/>
              </a:rPr>
              <a:t>y</a:t>
            </a:r>
            <a:r>
              <a:rPr dirty="0" sz="600" spc="-5">
                <a:latin typeface="Arial"/>
                <a:cs typeface="Arial"/>
              </a:rPr>
              <a:t>1</a:t>
            </a:r>
            <a:r>
              <a:rPr dirty="0" sz="600" spc="-5" i="1">
                <a:latin typeface="Arial"/>
                <a:cs typeface="Arial"/>
              </a:rPr>
              <a:t>m  </a:t>
            </a:r>
            <a:r>
              <a:rPr dirty="0" baseline="45138" sz="1200" spc="277">
                <a:latin typeface="Arial"/>
                <a:cs typeface="Arial"/>
              </a:rPr>
              <a:t></a:t>
            </a:r>
            <a:endParaRPr baseline="45138"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8273" y="1780514"/>
            <a:ext cx="283845" cy="172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416" sz="1200" spc="-7" i="1">
                <a:latin typeface="Arial"/>
                <a:cs typeface="Arial"/>
              </a:rPr>
              <a:t>y</a:t>
            </a:r>
            <a:r>
              <a:rPr dirty="0" sz="600" spc="-5">
                <a:latin typeface="Arial"/>
                <a:cs typeface="Arial"/>
              </a:rPr>
              <a:t>2</a:t>
            </a:r>
            <a:r>
              <a:rPr dirty="0" sz="600" spc="-5" i="1">
                <a:latin typeface="Arial"/>
                <a:cs typeface="Arial"/>
              </a:rPr>
              <a:t>m  </a:t>
            </a:r>
            <a:r>
              <a:rPr dirty="0" baseline="13888" sz="1200" spc="277">
                <a:latin typeface="Arial"/>
                <a:cs typeface="Arial"/>
              </a:rPr>
              <a:t></a:t>
            </a:r>
            <a:endParaRPr baseline="13888"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2141" y="1818220"/>
            <a:ext cx="35750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9554" algn="l"/>
              </a:tabLst>
            </a:pPr>
            <a:r>
              <a:rPr dirty="0" sz="800" spc="185">
                <a:latin typeface="Arial"/>
                <a:cs typeface="Arial"/>
              </a:rPr>
              <a:t> 	</a:t>
            </a:r>
            <a:r>
              <a:rPr dirty="0" sz="800">
                <a:latin typeface="Arial"/>
                <a:cs typeface="Arial"/>
              </a:rPr>
              <a:t> </a:t>
            </a:r>
            <a:r>
              <a:rPr dirty="0" sz="800" spc="185">
                <a:latin typeface="Arial"/>
                <a:cs typeface="Arial"/>
              </a:rPr>
              <a:t>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141" y="1939683"/>
            <a:ext cx="35750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85">
                <a:latin typeface="Arial"/>
                <a:cs typeface="Arial"/>
              </a:rPr>
              <a:t> </a:t>
            </a:r>
            <a:r>
              <a:rPr dirty="0" baseline="3472" sz="1200" spc="30">
                <a:latin typeface="Lucida Sans Unicode"/>
                <a:cs typeface="Lucida Sans Unicode"/>
              </a:rPr>
              <a:t>=  </a:t>
            </a:r>
            <a:r>
              <a:rPr dirty="0" sz="800" spc="185">
                <a:latin typeface="Arial"/>
                <a:cs typeface="Arial"/>
              </a:rPr>
              <a:t>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69644" y="1579841"/>
            <a:ext cx="175895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85">
                <a:latin typeface="Arial"/>
                <a:cs typeface="Arial"/>
              </a:rPr>
              <a:t></a:t>
            </a:r>
            <a:r>
              <a:rPr dirty="0" baseline="-34722" sz="1200" spc="-7">
                <a:latin typeface="Arial"/>
                <a:cs typeface="Arial"/>
              </a:rPr>
              <a:t>1</a:t>
            </a:r>
            <a:endParaRPr baseline="-34722"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84806" y="1641094"/>
            <a:ext cx="15113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endParaRPr sz="800">
              <a:latin typeface="Meiryo"/>
              <a:cs typeface="Meiry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69644" y="1761299"/>
            <a:ext cx="17589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472" sz="1200" spc="277">
                <a:latin typeface="Arial"/>
                <a:cs typeface="Arial"/>
              </a:rPr>
              <a:t>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84806" y="1761299"/>
            <a:ext cx="15113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endParaRPr sz="800">
              <a:latin typeface="Meiryo"/>
              <a:cs typeface="Meiry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8348" y="1881492"/>
            <a:ext cx="847090" cy="192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82575" algn="l"/>
                <a:tab pos="683895" algn="l"/>
              </a:tabLst>
            </a:pP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3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3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	</a:t>
            </a:r>
            <a:r>
              <a:rPr dirty="0" sz="800" spc="-5" i="1">
                <a:latin typeface="Arial"/>
                <a:cs typeface="Arial"/>
              </a:rPr>
              <a:t>y  </a:t>
            </a:r>
            <a:r>
              <a:rPr dirty="0" sz="800" spc="135" i="1">
                <a:latin typeface="Arial"/>
                <a:cs typeface="Arial"/>
              </a:rPr>
              <a:t> </a:t>
            </a:r>
            <a:r>
              <a:rPr dirty="0" sz="800" spc="185">
                <a:latin typeface="Arial"/>
                <a:cs typeface="Arial"/>
              </a:rPr>
              <a:t> </a:t>
            </a:r>
            <a:r>
              <a:rPr dirty="0" sz="800">
                <a:latin typeface="Arial"/>
                <a:cs typeface="Arial"/>
              </a:rPr>
              <a:t>	 </a:t>
            </a:r>
            <a:r>
              <a:rPr dirty="0" sz="800" spc="90">
                <a:latin typeface="Arial"/>
                <a:cs typeface="Arial"/>
              </a:rPr>
              <a:t>1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47177" y="1660321"/>
            <a:ext cx="429895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  <a:tabLst>
                <a:tab pos="281305" algn="l"/>
              </a:tabLst>
            </a:pPr>
            <a:r>
              <a:rPr dirty="0" baseline="10416" sz="1200" spc="-7" i="1">
                <a:latin typeface="Arial"/>
                <a:cs typeface="Arial"/>
              </a:rPr>
              <a:t>x</a:t>
            </a:r>
            <a:r>
              <a:rPr dirty="0" sz="600" spc="-5">
                <a:latin typeface="Arial"/>
                <a:cs typeface="Arial"/>
              </a:rPr>
              <a:t>11</a:t>
            </a:r>
            <a:r>
              <a:rPr dirty="0" sz="600" spc="-5">
                <a:latin typeface="Arial"/>
                <a:cs typeface="Arial"/>
              </a:rPr>
              <a:t>	</a:t>
            </a:r>
            <a:r>
              <a:rPr dirty="0" baseline="10416" sz="1200" spc="-7" i="1">
                <a:latin typeface="Arial"/>
                <a:cs typeface="Arial"/>
              </a:rPr>
              <a:t>x</a:t>
            </a:r>
            <a:r>
              <a:rPr dirty="0" sz="600" spc="-5"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944"/>
              </a:lnSpc>
              <a:tabLst>
                <a:tab pos="281305" algn="l"/>
              </a:tabLst>
            </a:pPr>
            <a:r>
              <a:rPr dirty="0" baseline="10416" sz="1200" spc="-7" i="1">
                <a:latin typeface="Arial"/>
                <a:cs typeface="Arial"/>
              </a:rPr>
              <a:t>x</a:t>
            </a:r>
            <a:r>
              <a:rPr dirty="0" sz="600" spc="-5">
                <a:latin typeface="Arial"/>
                <a:cs typeface="Arial"/>
              </a:rPr>
              <a:t>21</a:t>
            </a:r>
            <a:r>
              <a:rPr dirty="0" sz="600" spc="-5">
                <a:latin typeface="Arial"/>
                <a:cs typeface="Arial"/>
              </a:rPr>
              <a:t>	</a:t>
            </a:r>
            <a:r>
              <a:rPr dirty="0" baseline="10416" sz="1200" spc="-7" i="1">
                <a:latin typeface="Arial"/>
                <a:cs typeface="Arial"/>
              </a:rPr>
              <a:t>x</a:t>
            </a:r>
            <a:r>
              <a:rPr dirty="0" sz="600" spc="-5">
                <a:latin typeface="Arial"/>
                <a:cs typeface="Arial"/>
              </a:rPr>
              <a:t>22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955"/>
              </a:lnSpc>
              <a:tabLst>
                <a:tab pos="281305" algn="l"/>
              </a:tabLst>
            </a:pPr>
            <a:r>
              <a:rPr dirty="0" baseline="10416" sz="1200" spc="-7" i="1">
                <a:latin typeface="Arial"/>
                <a:cs typeface="Arial"/>
              </a:rPr>
              <a:t>x</a:t>
            </a:r>
            <a:r>
              <a:rPr dirty="0" sz="600" spc="-5">
                <a:latin typeface="Arial"/>
                <a:cs typeface="Arial"/>
              </a:rPr>
              <a:t>31</a:t>
            </a:r>
            <a:r>
              <a:rPr dirty="0" sz="600" spc="-5">
                <a:latin typeface="Arial"/>
                <a:cs typeface="Arial"/>
              </a:rPr>
              <a:t>	</a:t>
            </a:r>
            <a:r>
              <a:rPr dirty="0" baseline="10416" sz="1200" spc="-7" i="1">
                <a:latin typeface="Arial"/>
                <a:cs typeface="Arial"/>
              </a:rPr>
              <a:t>x</a:t>
            </a:r>
            <a:r>
              <a:rPr dirty="0" sz="600" spc="-5"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6142" y="2004199"/>
            <a:ext cx="495300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46075" algn="l"/>
              </a:tabLst>
            </a:pPr>
            <a:r>
              <a:rPr dirty="0" sz="800" spc="-114">
                <a:latin typeface="Arial"/>
                <a:cs typeface="Arial"/>
              </a:rPr>
              <a:t>.</a:t>
            </a:r>
            <a:r>
              <a:rPr dirty="0" baseline="-27777" sz="1200" spc="-172">
                <a:latin typeface="Arial"/>
                <a:cs typeface="Arial"/>
              </a:rPr>
              <a:t>.   </a:t>
            </a:r>
            <a:r>
              <a:rPr dirty="0" baseline="-27777" sz="1200" spc="-22">
                <a:latin typeface="Arial"/>
                <a:cs typeface="Arial"/>
              </a:rPr>
              <a:t> </a:t>
            </a:r>
            <a:r>
              <a:rPr dirty="0" baseline="3472" sz="1200" spc="277">
                <a:latin typeface="Arial"/>
                <a:cs typeface="Arial"/>
              </a:rPr>
              <a:t>	  </a:t>
            </a:r>
            <a:r>
              <a:rPr dirty="0" sz="800" spc="-114">
                <a:latin typeface="Arial"/>
                <a:cs typeface="Arial"/>
              </a:rPr>
              <a:t>.</a:t>
            </a:r>
            <a:r>
              <a:rPr dirty="0" baseline="-27777" sz="1200" spc="-172">
                <a:latin typeface="Arial"/>
                <a:cs typeface="Arial"/>
              </a:rPr>
              <a:t>.</a:t>
            </a:r>
            <a:endParaRPr baseline="-27777"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6142" y="2065705"/>
            <a:ext cx="4953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46075" algn="l"/>
              </a:tabLst>
            </a:pPr>
            <a:r>
              <a:rPr dirty="0" baseline="-20833" sz="1200" spc="-7">
                <a:latin typeface="Arial"/>
                <a:cs typeface="Arial"/>
              </a:rPr>
              <a:t>. </a:t>
            </a:r>
            <a:r>
              <a:rPr dirty="0" sz="800" spc="185">
                <a:latin typeface="Arial"/>
                <a:cs typeface="Arial"/>
              </a:rPr>
              <a:t> </a:t>
            </a:r>
            <a:r>
              <a:rPr dirty="0" sz="800">
                <a:latin typeface="Arial"/>
                <a:cs typeface="Arial"/>
              </a:rPr>
              <a:t>	 </a:t>
            </a:r>
            <a:r>
              <a:rPr dirty="0" sz="800" spc="145">
                <a:latin typeface="Arial"/>
                <a:cs typeface="Arial"/>
              </a:rPr>
              <a:t></a:t>
            </a:r>
            <a:r>
              <a:rPr dirty="0" baseline="-20833" sz="1200" spc="217">
                <a:latin typeface="Arial"/>
                <a:cs typeface="Arial"/>
              </a:rPr>
              <a:t>.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03781" y="2004199"/>
            <a:ext cx="323215" cy="188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81305" algn="l"/>
              </a:tabLst>
            </a:pPr>
            <a:r>
              <a:rPr dirty="0" sz="800" spc="-229">
                <a:latin typeface="Arial"/>
                <a:cs typeface="Arial"/>
              </a:rPr>
              <a:t>.</a:t>
            </a:r>
            <a:r>
              <a:rPr dirty="0" baseline="-27777" sz="1200" spc="-7">
                <a:latin typeface="Arial"/>
                <a:cs typeface="Arial"/>
              </a:rPr>
              <a:t>.</a:t>
            </a:r>
            <a:r>
              <a:rPr dirty="0" baseline="-27777" sz="1200">
                <a:latin typeface="Arial"/>
                <a:cs typeface="Arial"/>
              </a:rPr>
              <a:t>	</a:t>
            </a:r>
            <a:r>
              <a:rPr dirty="0" sz="800" spc="-229">
                <a:latin typeface="Arial"/>
                <a:cs typeface="Arial"/>
              </a:rPr>
              <a:t>.</a:t>
            </a:r>
            <a:r>
              <a:rPr dirty="0" baseline="-27777" sz="1200" spc="-7">
                <a:latin typeface="Arial"/>
                <a:cs typeface="Arial"/>
              </a:rPr>
              <a:t>.</a:t>
            </a:r>
            <a:endParaRPr baseline="-27777"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63738" y="2225611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46542" y="2105418"/>
            <a:ext cx="431165" cy="27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850">
              <a:lnSpc>
                <a:spcPct val="100000"/>
              </a:lnSpc>
              <a:tabLst>
                <a:tab pos="338455" algn="l"/>
              </a:tabLst>
            </a:pPr>
            <a:r>
              <a:rPr dirty="0" sz="800" spc="-5">
                <a:latin typeface="Arial"/>
                <a:cs typeface="Arial"/>
              </a:rPr>
              <a:t>.	.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81305" algn="l"/>
              </a:tabLst>
            </a:pPr>
            <a:r>
              <a:rPr dirty="0" baseline="10416" sz="1200" spc="-7" i="1">
                <a:latin typeface="Arial"/>
                <a:cs typeface="Arial"/>
              </a:rPr>
              <a:t>x</a:t>
            </a:r>
            <a:r>
              <a:rPr dirty="0" sz="600" i="1">
                <a:latin typeface="Arial"/>
                <a:cs typeface="Arial"/>
              </a:rPr>
              <a:t>n</a:t>
            </a:r>
            <a:r>
              <a:rPr dirty="0" sz="600" spc="-5">
                <a:latin typeface="Arial"/>
                <a:cs typeface="Arial"/>
              </a:rPr>
              <a:t>1</a:t>
            </a:r>
            <a:r>
              <a:rPr dirty="0" sz="600">
                <a:latin typeface="Arial"/>
                <a:cs typeface="Arial"/>
              </a:rPr>
              <a:t>	</a:t>
            </a:r>
            <a:r>
              <a:rPr dirty="0" baseline="10416" sz="1200" spc="-7" i="1">
                <a:latin typeface="Arial"/>
                <a:cs typeface="Arial"/>
              </a:rPr>
              <a:t>x</a:t>
            </a:r>
            <a:r>
              <a:rPr dirty="0" sz="600" i="1">
                <a:latin typeface="Arial"/>
                <a:cs typeface="Arial"/>
              </a:rPr>
              <a:t>n</a:t>
            </a:r>
            <a:r>
              <a:rPr dirty="0" sz="600" spc="-5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84806" y="2016848"/>
            <a:ext cx="151765" cy="379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845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.</a:t>
            </a:r>
            <a:r>
              <a:rPr dirty="0" sz="800" spc="-175">
                <a:latin typeface="Arial"/>
                <a:cs typeface="Arial"/>
              </a:rPr>
              <a:t> </a:t>
            </a:r>
            <a:r>
              <a:rPr dirty="0" baseline="-20833" sz="1200" spc="-7">
                <a:latin typeface="Arial"/>
                <a:cs typeface="Arial"/>
              </a:rPr>
              <a:t>.</a:t>
            </a:r>
            <a:r>
              <a:rPr dirty="0" baseline="-20833" sz="1200" spc="-262">
                <a:latin typeface="Arial"/>
                <a:cs typeface="Arial"/>
              </a:rPr>
              <a:t> </a:t>
            </a:r>
            <a:r>
              <a:rPr dirty="0" baseline="-41666" sz="1200" spc="-7">
                <a:latin typeface="Arial"/>
                <a:cs typeface="Arial"/>
              </a:rPr>
              <a:t>.</a:t>
            </a:r>
            <a:endParaRPr baseline="-4166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endParaRPr sz="800">
              <a:latin typeface="Meiryo"/>
              <a:cs typeface="Meiry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54732" y="2238273"/>
            <a:ext cx="160655" cy="132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6944" sz="1200" spc="-7" i="1">
                <a:latin typeface="Arial"/>
                <a:cs typeface="Arial"/>
              </a:rPr>
              <a:t>x</a:t>
            </a:r>
            <a:r>
              <a:rPr dirty="0" sz="600" spc="-5" i="1">
                <a:latin typeface="Arial"/>
                <a:cs typeface="Arial"/>
              </a:rPr>
              <a:t>np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98204" y="1818220"/>
            <a:ext cx="23177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85">
                <a:latin typeface="Arial"/>
                <a:cs typeface="Arial"/>
              </a:rPr>
              <a:t>  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98204" y="1939683"/>
            <a:ext cx="23177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85">
                <a:latin typeface="Arial"/>
                <a:cs typeface="Arial"/>
              </a:rPr>
              <a:t>  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54732" y="1660321"/>
            <a:ext cx="516890" cy="132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416" sz="1200" spc="-7" i="1">
                <a:latin typeface="Arial"/>
                <a:cs typeface="Arial"/>
              </a:rPr>
              <a:t>x</a:t>
            </a:r>
            <a:r>
              <a:rPr dirty="0" sz="600" spc="-5">
                <a:latin typeface="Arial"/>
                <a:cs typeface="Arial"/>
              </a:rPr>
              <a:t>1</a:t>
            </a:r>
            <a:r>
              <a:rPr dirty="0" sz="600" spc="-5" i="1">
                <a:latin typeface="Arial"/>
                <a:cs typeface="Arial"/>
              </a:rPr>
              <a:t>p </a:t>
            </a:r>
            <a:r>
              <a:rPr dirty="0" baseline="45138" sz="1200" spc="277">
                <a:latin typeface="Arial"/>
                <a:cs typeface="Arial"/>
              </a:rPr>
              <a:t>  </a:t>
            </a:r>
            <a:r>
              <a:rPr dirty="0" baseline="45138" sz="1200" spc="67">
                <a:latin typeface="Arial"/>
                <a:cs typeface="Arial"/>
              </a:rPr>
              <a:t></a:t>
            </a:r>
            <a:r>
              <a:rPr dirty="0" baseline="10416" sz="1200" spc="67" i="1">
                <a:latin typeface="Arial"/>
                <a:cs typeface="Arial"/>
              </a:rPr>
              <a:t>b</a:t>
            </a:r>
            <a:r>
              <a:rPr dirty="0" sz="600" spc="45">
                <a:latin typeface="Arial"/>
                <a:cs typeface="Arial"/>
              </a:rPr>
              <a:t>01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80017" y="1641094"/>
            <a:ext cx="15113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endParaRPr sz="800">
              <a:latin typeface="Meiryo"/>
              <a:cs typeface="Meiry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54732" y="1780514"/>
            <a:ext cx="516890" cy="172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416" sz="1200" spc="-7" i="1">
                <a:latin typeface="Arial"/>
                <a:cs typeface="Arial"/>
              </a:rPr>
              <a:t>x</a:t>
            </a:r>
            <a:r>
              <a:rPr dirty="0" sz="600" spc="-5">
                <a:latin typeface="Arial"/>
                <a:cs typeface="Arial"/>
              </a:rPr>
              <a:t>2</a:t>
            </a:r>
            <a:r>
              <a:rPr dirty="0" sz="600" spc="-5" i="1">
                <a:latin typeface="Arial"/>
                <a:cs typeface="Arial"/>
              </a:rPr>
              <a:t>p </a:t>
            </a:r>
            <a:r>
              <a:rPr dirty="0" baseline="13888" sz="1200" spc="277">
                <a:latin typeface="Arial"/>
                <a:cs typeface="Arial"/>
              </a:rPr>
              <a:t>  </a:t>
            </a:r>
            <a:r>
              <a:rPr dirty="0" baseline="13888" sz="1200" spc="67">
                <a:latin typeface="Arial"/>
                <a:cs typeface="Arial"/>
              </a:rPr>
              <a:t></a:t>
            </a:r>
            <a:r>
              <a:rPr dirty="0" baseline="10416" sz="1200" spc="67" i="1">
                <a:latin typeface="Arial"/>
                <a:cs typeface="Arial"/>
              </a:rPr>
              <a:t>b</a:t>
            </a:r>
            <a:r>
              <a:rPr dirty="0" sz="600" spc="45">
                <a:latin typeface="Arial"/>
                <a:cs typeface="Arial"/>
              </a:rPr>
              <a:t>11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80017" y="1761299"/>
            <a:ext cx="15113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endParaRPr sz="800">
              <a:latin typeface="Meiryo"/>
              <a:cs typeface="Meiry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84806" y="1881492"/>
            <a:ext cx="702310" cy="192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81940" algn="l"/>
              </a:tabLst>
            </a:pP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3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3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	</a:t>
            </a:r>
            <a:r>
              <a:rPr dirty="0" sz="800" spc="-5" i="1">
                <a:latin typeface="Arial"/>
                <a:cs typeface="Arial"/>
              </a:rPr>
              <a:t>x </a:t>
            </a:r>
            <a:r>
              <a:rPr dirty="0" sz="800" spc="190" i="1">
                <a:latin typeface="Arial"/>
                <a:cs typeface="Arial"/>
              </a:rPr>
              <a:t> </a:t>
            </a:r>
            <a:r>
              <a:rPr dirty="0" sz="800" spc="185">
                <a:latin typeface="Arial"/>
                <a:cs typeface="Arial"/>
              </a:rPr>
              <a:t> 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 spc="95">
                <a:latin typeface="Arial"/>
                <a:cs typeface="Arial"/>
              </a:rPr>
              <a:t></a:t>
            </a:r>
            <a:r>
              <a:rPr dirty="0" sz="800" spc="95" i="1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05342" y="1926120"/>
            <a:ext cx="46672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68935" algn="l"/>
              </a:tabLst>
            </a:pPr>
            <a:r>
              <a:rPr dirty="0" sz="600" spc="-5">
                <a:latin typeface="Arial"/>
                <a:cs typeface="Arial"/>
              </a:rPr>
              <a:t>3</a:t>
            </a:r>
            <a:r>
              <a:rPr dirty="0" sz="600" spc="-5" i="1">
                <a:latin typeface="Arial"/>
                <a:cs typeface="Arial"/>
              </a:rPr>
              <a:t>p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	</a:t>
            </a:r>
            <a:r>
              <a:rPr dirty="0" sz="600" spc="-5">
                <a:latin typeface="Arial"/>
                <a:cs typeface="Arial"/>
              </a:rPr>
              <a:t>21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06216" y="1926120"/>
            <a:ext cx="13144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Arial"/>
                <a:cs typeface="Arial"/>
              </a:rPr>
              <a:t>2</a:t>
            </a:r>
            <a:r>
              <a:rPr dirty="0" sz="600" spc="-5" i="1">
                <a:latin typeface="Arial"/>
                <a:cs typeface="Arial"/>
              </a:rPr>
              <a:t>m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12403" y="2004199"/>
            <a:ext cx="406400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114">
                <a:latin typeface="Arial"/>
                <a:cs typeface="Arial"/>
              </a:rPr>
              <a:t>.</a:t>
            </a:r>
            <a:r>
              <a:rPr dirty="0" baseline="-27777" sz="1200" spc="-172">
                <a:latin typeface="Arial"/>
                <a:cs typeface="Arial"/>
              </a:rPr>
              <a:t>. </a:t>
            </a:r>
            <a:r>
              <a:rPr dirty="0" baseline="3472" sz="1200" spc="277">
                <a:latin typeface="Arial"/>
                <a:cs typeface="Arial"/>
              </a:rPr>
              <a:t>   </a:t>
            </a:r>
            <a:r>
              <a:rPr dirty="0" sz="800" spc="-114">
                <a:latin typeface="Arial"/>
                <a:cs typeface="Arial"/>
              </a:rPr>
              <a:t>.</a:t>
            </a:r>
            <a:r>
              <a:rPr dirty="0" baseline="-27777" sz="1200" spc="-172">
                <a:latin typeface="Arial"/>
                <a:cs typeface="Arial"/>
              </a:rPr>
              <a:t>.</a:t>
            </a:r>
            <a:endParaRPr baseline="-27777"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12403" y="2065705"/>
            <a:ext cx="4064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0833" sz="1200" spc="-7">
                <a:latin typeface="Arial"/>
                <a:cs typeface="Arial"/>
              </a:rPr>
              <a:t>. </a:t>
            </a:r>
            <a:r>
              <a:rPr dirty="0" sz="800" spc="185">
                <a:latin typeface="Arial"/>
                <a:cs typeface="Arial"/>
              </a:rPr>
              <a:t>   </a:t>
            </a:r>
            <a:r>
              <a:rPr dirty="0" baseline="-20833" sz="1200" spc="-7">
                <a:latin typeface="Arial"/>
                <a:cs typeface="Arial"/>
              </a:rPr>
              <a:t>.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04338" y="2244839"/>
            <a:ext cx="168275" cy="132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416" sz="1200" spc="-7" i="1">
                <a:latin typeface="Arial"/>
                <a:cs typeface="Arial"/>
              </a:rPr>
              <a:t>b</a:t>
            </a:r>
            <a:r>
              <a:rPr dirty="0" sz="600" spc="5" i="1">
                <a:latin typeface="Arial"/>
                <a:cs typeface="Arial"/>
              </a:rPr>
              <a:t>p</a:t>
            </a: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80017" y="2016848"/>
            <a:ext cx="151765" cy="379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845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.</a:t>
            </a:r>
            <a:r>
              <a:rPr dirty="0" sz="800" spc="-175">
                <a:latin typeface="Arial"/>
                <a:cs typeface="Arial"/>
              </a:rPr>
              <a:t> </a:t>
            </a:r>
            <a:r>
              <a:rPr dirty="0" baseline="-20833" sz="1200" spc="-7">
                <a:latin typeface="Arial"/>
                <a:cs typeface="Arial"/>
              </a:rPr>
              <a:t>.</a:t>
            </a:r>
            <a:r>
              <a:rPr dirty="0" baseline="-20833" sz="1200" spc="-262">
                <a:latin typeface="Arial"/>
                <a:cs typeface="Arial"/>
              </a:rPr>
              <a:t> </a:t>
            </a:r>
            <a:r>
              <a:rPr dirty="0" baseline="-41666" sz="1200" spc="-7">
                <a:latin typeface="Arial"/>
                <a:cs typeface="Arial"/>
              </a:rPr>
              <a:t>.</a:t>
            </a:r>
            <a:endParaRPr baseline="-4166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endParaRPr sz="800">
              <a:latin typeface="Meiryo"/>
              <a:cs typeface="Meiry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49942" y="2238273"/>
            <a:ext cx="187325" cy="132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6944" sz="1200" spc="-7" i="1">
                <a:latin typeface="Arial"/>
                <a:cs typeface="Arial"/>
              </a:rPr>
              <a:t>b</a:t>
            </a:r>
            <a:r>
              <a:rPr dirty="0" sz="600" spc="-5" i="1">
                <a:latin typeface="Arial"/>
                <a:cs typeface="Arial"/>
              </a:rPr>
              <a:t>pm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19462" y="1818220"/>
            <a:ext cx="34544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8125" algn="l"/>
              </a:tabLst>
            </a:pPr>
            <a:r>
              <a:rPr dirty="0" sz="800" spc="185">
                <a:latin typeface="Arial"/>
                <a:cs typeface="Arial"/>
              </a:rPr>
              <a:t> 	</a:t>
            </a:r>
            <a:r>
              <a:rPr dirty="0" sz="800">
                <a:latin typeface="Arial"/>
                <a:cs typeface="Arial"/>
              </a:rPr>
              <a:t> </a:t>
            </a:r>
            <a:r>
              <a:rPr dirty="0" sz="800" spc="185">
                <a:latin typeface="Arial"/>
                <a:cs typeface="Arial"/>
              </a:rPr>
              <a:t>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19462" y="1939683"/>
            <a:ext cx="34544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85">
                <a:latin typeface="Arial"/>
                <a:cs typeface="Arial"/>
              </a:rPr>
              <a:t> </a:t>
            </a:r>
            <a:r>
              <a:rPr dirty="0" baseline="3472" sz="1200" spc="30">
                <a:latin typeface="Lucida Sans Unicode"/>
                <a:cs typeface="Lucida Sans Unicode"/>
              </a:rPr>
              <a:t>+  </a:t>
            </a:r>
            <a:r>
              <a:rPr dirty="0" sz="800" spc="185">
                <a:latin typeface="Arial"/>
                <a:cs typeface="Arial"/>
              </a:rPr>
              <a:t>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149942" y="1660321"/>
            <a:ext cx="655955" cy="132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7670" algn="l"/>
              </a:tabLst>
            </a:pPr>
            <a:r>
              <a:rPr dirty="0" baseline="10416" sz="1200" spc="-7" i="1">
                <a:latin typeface="Arial"/>
                <a:cs typeface="Arial"/>
              </a:rPr>
              <a:t>b</a:t>
            </a:r>
            <a:r>
              <a:rPr dirty="0" sz="600" spc="-5">
                <a:latin typeface="Arial"/>
                <a:cs typeface="Arial"/>
              </a:rPr>
              <a:t>0</a:t>
            </a:r>
            <a:r>
              <a:rPr dirty="0" sz="600" spc="-5" i="1">
                <a:latin typeface="Arial"/>
                <a:cs typeface="Arial"/>
              </a:rPr>
              <a:t>m</a:t>
            </a:r>
            <a:r>
              <a:rPr dirty="0" sz="600" spc="-110" i="1">
                <a:latin typeface="Arial"/>
                <a:cs typeface="Arial"/>
              </a:rPr>
              <a:t> </a:t>
            </a:r>
            <a:r>
              <a:rPr dirty="0" baseline="45138" sz="1200" spc="172">
                <a:latin typeface="Arial"/>
                <a:cs typeface="Arial"/>
              </a:rPr>
              <a:t> </a:t>
            </a:r>
            <a:r>
              <a:rPr dirty="0" baseline="45138" sz="1200">
                <a:latin typeface="Arial"/>
                <a:cs typeface="Arial"/>
              </a:rPr>
              <a:t>	 </a:t>
            </a:r>
            <a:r>
              <a:rPr dirty="0" baseline="45138" sz="1200" spc="67">
                <a:latin typeface="Arial"/>
                <a:cs typeface="Arial"/>
              </a:rPr>
              <a:t></a:t>
            </a:r>
            <a:r>
              <a:rPr dirty="0" baseline="10416" sz="1200" spc="67" i="1">
                <a:latin typeface="Arial"/>
                <a:cs typeface="Arial"/>
              </a:rPr>
              <a:t>e</a:t>
            </a:r>
            <a:r>
              <a:rPr dirty="0" sz="600" spc="45">
                <a:latin typeface="Arial"/>
                <a:cs typeface="Arial"/>
              </a:rPr>
              <a:t>11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49942" y="1780514"/>
            <a:ext cx="655955" cy="172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7670" algn="l"/>
              </a:tabLst>
            </a:pPr>
            <a:r>
              <a:rPr dirty="0" baseline="10416" sz="1200" spc="-7" i="1">
                <a:latin typeface="Arial"/>
                <a:cs typeface="Arial"/>
              </a:rPr>
              <a:t>b</a:t>
            </a:r>
            <a:r>
              <a:rPr dirty="0" sz="600" spc="-5">
                <a:latin typeface="Arial"/>
                <a:cs typeface="Arial"/>
              </a:rPr>
              <a:t>1</a:t>
            </a:r>
            <a:r>
              <a:rPr dirty="0" sz="600" spc="-5" i="1">
                <a:latin typeface="Arial"/>
                <a:cs typeface="Arial"/>
              </a:rPr>
              <a:t>m</a:t>
            </a:r>
            <a:r>
              <a:rPr dirty="0" sz="600" spc="-110" i="1">
                <a:latin typeface="Arial"/>
                <a:cs typeface="Arial"/>
              </a:rPr>
              <a:t> </a:t>
            </a:r>
            <a:r>
              <a:rPr dirty="0" baseline="13888" sz="1200" spc="172">
                <a:latin typeface="Arial"/>
                <a:cs typeface="Arial"/>
              </a:rPr>
              <a:t> </a:t>
            </a:r>
            <a:r>
              <a:rPr dirty="0" baseline="13888" sz="1200">
                <a:latin typeface="Arial"/>
                <a:cs typeface="Arial"/>
              </a:rPr>
              <a:t>	 </a:t>
            </a:r>
            <a:r>
              <a:rPr dirty="0" baseline="13888" sz="1200" spc="67">
                <a:latin typeface="Arial"/>
                <a:cs typeface="Arial"/>
              </a:rPr>
              <a:t></a:t>
            </a:r>
            <a:r>
              <a:rPr dirty="0" baseline="10416" sz="1200" spc="67" i="1">
                <a:latin typeface="Arial"/>
                <a:cs typeface="Arial"/>
              </a:rPr>
              <a:t>e</a:t>
            </a:r>
            <a:r>
              <a:rPr dirty="0" sz="600" spc="45">
                <a:latin typeface="Arial"/>
                <a:cs typeface="Arial"/>
              </a:rPr>
              <a:t>21</a:t>
            </a:r>
            <a:endParaRPr sz="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80017" y="1881492"/>
            <a:ext cx="842010" cy="192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81940" algn="l"/>
                <a:tab pos="677545" algn="l"/>
              </a:tabLst>
            </a:pP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3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3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	</a:t>
            </a:r>
            <a:r>
              <a:rPr dirty="0" sz="800" spc="-5" i="1">
                <a:latin typeface="Arial"/>
                <a:cs typeface="Arial"/>
              </a:rPr>
              <a:t>b  </a:t>
            </a:r>
            <a:r>
              <a:rPr dirty="0" sz="800" spc="135" i="1">
                <a:latin typeface="Arial"/>
                <a:cs typeface="Arial"/>
              </a:rPr>
              <a:t> </a:t>
            </a:r>
            <a:r>
              <a:rPr dirty="0" sz="800" spc="185">
                <a:latin typeface="Arial"/>
                <a:cs typeface="Arial"/>
              </a:rPr>
              <a:t> </a:t>
            </a:r>
            <a:r>
              <a:rPr dirty="0" sz="800">
                <a:latin typeface="Arial"/>
                <a:cs typeface="Arial"/>
              </a:rPr>
              <a:t>	 </a:t>
            </a:r>
            <a:r>
              <a:rPr dirty="0" sz="800" spc="95">
                <a:latin typeface="Arial"/>
                <a:cs typeface="Arial"/>
              </a:rPr>
              <a:t></a:t>
            </a:r>
            <a:r>
              <a:rPr dirty="0" sz="800" spc="95" i="1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96030" y="1926120"/>
            <a:ext cx="1098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Arial"/>
                <a:cs typeface="Arial"/>
              </a:rPr>
              <a:t>31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40123" y="1926120"/>
            <a:ext cx="13144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Arial"/>
                <a:cs typeface="Arial"/>
              </a:rPr>
              <a:t>3</a:t>
            </a:r>
            <a:r>
              <a:rPr dirty="0" sz="600" spc="-5" i="1">
                <a:latin typeface="Arial"/>
                <a:cs typeface="Arial"/>
              </a:rPr>
              <a:t>m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220631" y="2004199"/>
            <a:ext cx="532130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6550" algn="l"/>
              </a:tabLst>
            </a:pPr>
            <a:r>
              <a:rPr dirty="0" sz="800" spc="-114">
                <a:latin typeface="Arial"/>
                <a:cs typeface="Arial"/>
              </a:rPr>
              <a:t>.</a:t>
            </a:r>
            <a:r>
              <a:rPr dirty="0" baseline="-27777" sz="1200" spc="-172">
                <a:latin typeface="Arial"/>
                <a:cs typeface="Arial"/>
              </a:rPr>
              <a:t>.    </a:t>
            </a:r>
            <a:r>
              <a:rPr dirty="0" baseline="-27777" sz="1200" spc="-150">
                <a:latin typeface="Arial"/>
                <a:cs typeface="Arial"/>
              </a:rPr>
              <a:t> </a:t>
            </a:r>
            <a:r>
              <a:rPr dirty="0" baseline="3472" sz="1200" spc="277">
                <a:latin typeface="Arial"/>
                <a:cs typeface="Arial"/>
              </a:rPr>
              <a:t>	  </a:t>
            </a:r>
            <a:r>
              <a:rPr dirty="0" sz="800" spc="-114">
                <a:latin typeface="Arial"/>
                <a:cs typeface="Arial"/>
              </a:rPr>
              <a:t>.</a:t>
            </a:r>
            <a:r>
              <a:rPr dirty="0" baseline="-27777" sz="1200" spc="-172">
                <a:latin typeface="Arial"/>
                <a:cs typeface="Arial"/>
              </a:rPr>
              <a:t>.</a:t>
            </a:r>
            <a:endParaRPr baseline="-27777"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220631" y="2065705"/>
            <a:ext cx="53213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6550" algn="l"/>
              </a:tabLst>
            </a:pPr>
            <a:r>
              <a:rPr dirty="0" baseline="-20833" sz="1200" spc="-7">
                <a:latin typeface="Arial"/>
                <a:cs typeface="Arial"/>
              </a:rPr>
              <a:t>. </a:t>
            </a:r>
            <a:r>
              <a:rPr dirty="0" baseline="-20833" sz="1200" spc="172">
                <a:latin typeface="Arial"/>
                <a:cs typeface="Arial"/>
              </a:rPr>
              <a:t> </a:t>
            </a:r>
            <a:r>
              <a:rPr dirty="0" sz="800" spc="185">
                <a:latin typeface="Arial"/>
                <a:cs typeface="Arial"/>
              </a:rPr>
              <a:t>	  </a:t>
            </a:r>
            <a:r>
              <a:rPr dirty="0" baseline="-20833" sz="1200" spc="-7">
                <a:latin typeface="Arial"/>
                <a:cs typeface="Arial"/>
              </a:rPr>
              <a:t>.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639121" y="2244839"/>
            <a:ext cx="167640" cy="132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416" sz="1200" spc="-7" i="1">
                <a:latin typeface="Arial"/>
                <a:cs typeface="Arial"/>
              </a:rPr>
              <a:t>e</a:t>
            </a:r>
            <a:r>
              <a:rPr dirty="0" sz="600" i="1">
                <a:latin typeface="Arial"/>
                <a:cs typeface="Arial"/>
              </a:rPr>
              <a:t>n</a:t>
            </a: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183850" y="1660321"/>
            <a:ext cx="289560" cy="132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416" sz="1200" spc="-7" i="1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1</a:t>
            </a:r>
            <a:r>
              <a:rPr dirty="0" sz="600" spc="-5" i="1">
                <a:latin typeface="Arial"/>
                <a:cs typeface="Arial"/>
              </a:rPr>
              <a:t>m  </a:t>
            </a:r>
            <a:r>
              <a:rPr dirty="0" baseline="45138" sz="1200" spc="277">
                <a:latin typeface="Arial"/>
                <a:cs typeface="Arial"/>
              </a:rPr>
              <a:t></a:t>
            </a:r>
            <a:endParaRPr baseline="45138"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83850" y="1780514"/>
            <a:ext cx="289560" cy="172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416" sz="1200" spc="-7" i="1">
                <a:latin typeface="Arial"/>
                <a:cs typeface="Arial"/>
              </a:rPr>
              <a:t>e</a:t>
            </a:r>
            <a:r>
              <a:rPr dirty="0" sz="600" spc="-5">
                <a:latin typeface="Arial"/>
                <a:cs typeface="Arial"/>
              </a:rPr>
              <a:t>2</a:t>
            </a:r>
            <a:r>
              <a:rPr dirty="0" sz="600" spc="-5" i="1">
                <a:latin typeface="Arial"/>
                <a:cs typeface="Arial"/>
              </a:rPr>
              <a:t>m  </a:t>
            </a:r>
            <a:r>
              <a:rPr dirty="0" baseline="13888" sz="1200" spc="277">
                <a:latin typeface="Arial"/>
                <a:cs typeface="Arial"/>
              </a:rPr>
              <a:t></a:t>
            </a:r>
            <a:endParaRPr baseline="13888"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353382" y="1818220"/>
            <a:ext cx="120014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85">
                <a:latin typeface="Arial"/>
                <a:cs typeface="Arial"/>
              </a:rPr>
              <a:t>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913924" y="1641094"/>
            <a:ext cx="559435" cy="755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endParaRPr sz="800">
              <a:latin typeface="Meiryo"/>
              <a:cs typeface="Meiryo"/>
            </a:endParaRPr>
          </a:p>
          <a:p>
            <a:pPr marL="12700">
              <a:lnSpc>
                <a:spcPts val="944"/>
              </a:lnSpc>
            </a:pP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endParaRPr sz="800">
              <a:latin typeface="Meiryo"/>
              <a:cs typeface="Meiryo"/>
            </a:endParaRPr>
          </a:p>
          <a:p>
            <a:pPr marL="12700">
              <a:lnSpc>
                <a:spcPts val="955"/>
              </a:lnSpc>
              <a:tabLst>
                <a:tab pos="282575" algn="l"/>
              </a:tabLst>
            </a:pP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3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3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	</a:t>
            </a:r>
            <a:r>
              <a:rPr dirty="0" sz="800" spc="-5" i="1">
                <a:latin typeface="Arial"/>
                <a:cs typeface="Arial"/>
              </a:rPr>
              <a:t>e  </a:t>
            </a:r>
            <a:r>
              <a:rPr dirty="0" sz="800" spc="185">
                <a:latin typeface="Arial"/>
                <a:cs typeface="Arial"/>
              </a:rPr>
              <a:t></a:t>
            </a:r>
            <a:endParaRPr sz="8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Arial"/>
                <a:cs typeface="Arial"/>
              </a:rPr>
              <a:t>.</a:t>
            </a:r>
            <a:r>
              <a:rPr dirty="0" sz="800" spc="-175">
                <a:latin typeface="Arial"/>
                <a:cs typeface="Arial"/>
              </a:rPr>
              <a:t> </a:t>
            </a:r>
            <a:r>
              <a:rPr dirty="0" baseline="-20833" sz="1200" spc="-7">
                <a:latin typeface="Arial"/>
                <a:cs typeface="Arial"/>
              </a:rPr>
              <a:t>.</a:t>
            </a:r>
            <a:r>
              <a:rPr dirty="0" baseline="-20833" sz="1200" spc="-262">
                <a:latin typeface="Arial"/>
                <a:cs typeface="Arial"/>
              </a:rPr>
              <a:t> </a:t>
            </a:r>
            <a:r>
              <a:rPr dirty="0" baseline="-41666" sz="1200" spc="-7">
                <a:latin typeface="Arial"/>
                <a:cs typeface="Arial"/>
              </a:rPr>
              <a:t>.</a:t>
            </a:r>
            <a:endParaRPr baseline="-4166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r>
              <a:rPr dirty="0" sz="800" spc="-185" i="1">
                <a:latin typeface="Meiryo"/>
                <a:cs typeface="Meiryo"/>
              </a:rPr>
              <a:t> </a:t>
            </a:r>
            <a:r>
              <a:rPr dirty="0" sz="800" spc="-45" i="1">
                <a:latin typeface="Meiryo"/>
                <a:cs typeface="Meiryo"/>
              </a:rPr>
              <a:t>·</a:t>
            </a:r>
            <a:endParaRPr sz="800">
              <a:latin typeface="Meiryo"/>
              <a:cs typeface="Meiry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53382" y="1939683"/>
            <a:ext cx="120014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85">
                <a:latin typeface="Arial"/>
                <a:cs typeface="Arial"/>
              </a:rPr>
              <a:t>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254537" y="2004199"/>
            <a:ext cx="218440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114">
                <a:latin typeface="Arial"/>
                <a:cs typeface="Arial"/>
              </a:rPr>
              <a:t>.</a:t>
            </a:r>
            <a:r>
              <a:rPr dirty="0" baseline="-27777" sz="1200" spc="-172">
                <a:latin typeface="Arial"/>
                <a:cs typeface="Arial"/>
              </a:rPr>
              <a:t>.  </a:t>
            </a:r>
            <a:r>
              <a:rPr dirty="0" baseline="3472" sz="1200" spc="277">
                <a:latin typeface="Arial"/>
                <a:cs typeface="Arial"/>
              </a:rPr>
              <a:t></a:t>
            </a:r>
            <a:endParaRPr baseline="3472" sz="1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183850" y="2065705"/>
            <a:ext cx="28956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3185">
              <a:lnSpc>
                <a:spcPct val="100000"/>
              </a:lnSpc>
            </a:pPr>
            <a:r>
              <a:rPr dirty="0" baseline="-20833" sz="1200" spc="-7">
                <a:latin typeface="Arial"/>
                <a:cs typeface="Arial"/>
              </a:rPr>
              <a:t>.  </a:t>
            </a:r>
            <a:r>
              <a:rPr dirty="0" sz="800" spc="185">
                <a:latin typeface="Arial"/>
                <a:cs typeface="Arial"/>
              </a:rPr>
              <a:t>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baseline="6944" sz="1200" spc="-7" i="1">
                <a:latin typeface="Arial"/>
                <a:cs typeface="Arial"/>
              </a:rPr>
              <a:t>e</a:t>
            </a:r>
            <a:r>
              <a:rPr dirty="0" sz="600" spc="-5" i="1">
                <a:latin typeface="Arial"/>
                <a:cs typeface="Arial"/>
              </a:rPr>
              <a:t>nm</a:t>
            </a:r>
            <a:endParaRPr sz="6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72" name="object 7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73" name="object 7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41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221615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Model Form and</a:t>
            </a:r>
            <a:r>
              <a:rPr dirty="0" sz="600" spc="-2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Assumptions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20"/>
              <a:t>MvLR </a:t>
            </a:r>
            <a:r>
              <a:rPr dirty="0" spc="15"/>
              <a:t>Model: Assumptions</a:t>
            </a:r>
            <a:r>
              <a:rPr dirty="0" spc="80"/>
              <a:t> </a:t>
            </a:r>
            <a:r>
              <a:rPr dirty="0" spc="5"/>
              <a:t>(revisited)</a:t>
            </a:r>
          </a:p>
        </p:txBody>
      </p:sp>
      <p:sp>
        <p:nvSpPr>
          <p:cNvPr id="6" name="object 6"/>
          <p:cNvSpPr/>
          <p:nvPr/>
        </p:nvSpPr>
        <p:spPr>
          <a:xfrm>
            <a:off x="269557" y="95789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9557" y="1204163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56336" y="1103363"/>
            <a:ext cx="13271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Times New Roman"/>
                <a:cs typeface="Times New Roman"/>
              </a:rPr>
              <a:t>iid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9557" y="1414195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9557" y="1624228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Assuming that the </a:t>
            </a:r>
            <a:r>
              <a:rPr dirty="0" spc="-5" i="1">
                <a:latin typeface="Arial"/>
                <a:cs typeface="Arial"/>
              </a:rPr>
              <a:t>n </a:t>
            </a:r>
            <a:r>
              <a:rPr dirty="0" spc="-5"/>
              <a:t>subjects are independent, </a:t>
            </a:r>
            <a:r>
              <a:rPr dirty="0" spc="-15"/>
              <a:t>we </a:t>
            </a:r>
            <a:r>
              <a:rPr dirty="0" spc="-20"/>
              <a:t>have</a:t>
            </a:r>
            <a:r>
              <a:rPr dirty="0" spc="95"/>
              <a:t> </a:t>
            </a:r>
            <a:r>
              <a:rPr dirty="0" spc="-5"/>
              <a:t>that</a:t>
            </a: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pc="-5" b="1">
                <a:latin typeface="Arial"/>
                <a:cs typeface="Arial"/>
              </a:rPr>
              <a:t>e</a:t>
            </a:r>
            <a:r>
              <a:rPr dirty="0" baseline="-13888" sz="1200" spc="-7" i="1">
                <a:latin typeface="Arial"/>
                <a:cs typeface="Arial"/>
              </a:rPr>
              <a:t>k </a:t>
            </a:r>
            <a:r>
              <a:rPr dirty="0" sz="1050" spc="-35" i="1">
                <a:latin typeface="Meiryo"/>
                <a:cs typeface="Meiryo"/>
              </a:rPr>
              <a:t>∼ </a:t>
            </a:r>
            <a:r>
              <a:rPr dirty="0" sz="1050">
                <a:latin typeface="Times New Roman"/>
                <a:cs typeface="Times New Roman"/>
              </a:rPr>
              <a:t>N</a:t>
            </a:r>
            <a:r>
              <a:rPr dirty="0" sz="1050">
                <a:latin typeface="Lucida Sans Unicode"/>
                <a:cs typeface="Lucida Sans Unicode"/>
              </a:rPr>
              <a:t>(</a:t>
            </a:r>
            <a:r>
              <a:rPr dirty="0" sz="1050" b="1">
                <a:latin typeface="Arial"/>
                <a:cs typeface="Arial"/>
              </a:rPr>
              <a:t>0</a:t>
            </a:r>
            <a:r>
              <a:rPr dirty="0" baseline="-10416" sz="1200" i="1">
                <a:latin typeface="Arial"/>
                <a:cs typeface="Arial"/>
              </a:rPr>
              <a:t>n</a:t>
            </a:r>
            <a:r>
              <a:rPr dirty="0" sz="1050" i="1">
                <a:latin typeface="Verdana"/>
                <a:cs typeface="Verdana"/>
              </a:rPr>
              <a:t>, </a:t>
            </a:r>
            <a:r>
              <a:rPr dirty="0" sz="1050" spc="-25" i="1">
                <a:latin typeface="Verdana"/>
                <a:cs typeface="Verdana"/>
              </a:rPr>
              <a:t>σ</a:t>
            </a:r>
            <a:r>
              <a:rPr dirty="0" baseline="-13888" sz="1200" spc="-37" i="1">
                <a:latin typeface="Arial"/>
                <a:cs typeface="Arial"/>
              </a:rPr>
              <a:t>kk </a:t>
            </a:r>
            <a:r>
              <a:rPr dirty="0" sz="1050" spc="35" b="1">
                <a:latin typeface="Arial"/>
                <a:cs typeface="Arial"/>
              </a:rPr>
              <a:t>I</a:t>
            </a:r>
            <a:r>
              <a:rPr dirty="0" baseline="-10416" sz="1200" spc="52" i="1">
                <a:latin typeface="Arial"/>
                <a:cs typeface="Arial"/>
              </a:rPr>
              <a:t>n</a:t>
            </a:r>
            <a:r>
              <a:rPr dirty="0" sz="1050" spc="35">
                <a:latin typeface="Lucida Sans Unicode"/>
                <a:cs typeface="Lucida Sans Unicode"/>
              </a:rPr>
              <a:t>) </a:t>
            </a:r>
            <a:r>
              <a:rPr dirty="0" sz="1050" spc="-5"/>
              <a:t>where </a:t>
            </a:r>
            <a:r>
              <a:rPr dirty="0" sz="1050" spc="-5" b="1">
                <a:latin typeface="Arial"/>
                <a:cs typeface="Arial"/>
              </a:rPr>
              <a:t>e</a:t>
            </a:r>
            <a:r>
              <a:rPr dirty="0" baseline="-13888" sz="1200" spc="-7" i="1">
                <a:latin typeface="Arial"/>
                <a:cs typeface="Arial"/>
              </a:rPr>
              <a:t>k </a:t>
            </a:r>
            <a:r>
              <a:rPr dirty="0" sz="1050" spc="-5"/>
              <a:t>is </a:t>
            </a:r>
            <a:r>
              <a:rPr dirty="0" sz="1050" spc="-5" i="1">
                <a:latin typeface="Arial"/>
                <a:cs typeface="Arial"/>
              </a:rPr>
              <a:t>k </a:t>
            </a:r>
            <a:r>
              <a:rPr dirty="0" sz="1050" spc="-5"/>
              <a:t>-th column of</a:t>
            </a:r>
            <a:r>
              <a:rPr dirty="0" sz="1050" spc="-75"/>
              <a:t> </a:t>
            </a:r>
            <a:r>
              <a:rPr dirty="0" sz="1050" spc="-10" b="1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620"/>
              </a:spcBef>
            </a:pPr>
            <a:r>
              <a:rPr dirty="0" spc="-5" b="1">
                <a:latin typeface="Arial"/>
                <a:cs typeface="Arial"/>
              </a:rPr>
              <a:t>e</a:t>
            </a:r>
            <a:r>
              <a:rPr dirty="0" baseline="-13888" sz="1200" spc="-7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∼ </a:t>
            </a:r>
            <a:r>
              <a:rPr dirty="0" sz="1050">
                <a:latin typeface="Times New Roman"/>
                <a:cs typeface="Times New Roman"/>
              </a:rPr>
              <a:t>N</a:t>
            </a:r>
            <a:r>
              <a:rPr dirty="0" sz="1050">
                <a:latin typeface="Lucida Sans Unicode"/>
                <a:cs typeface="Lucida Sans Unicode"/>
              </a:rPr>
              <a:t>(</a:t>
            </a:r>
            <a:r>
              <a:rPr dirty="0" sz="1050" b="1">
                <a:latin typeface="Arial"/>
                <a:cs typeface="Arial"/>
              </a:rPr>
              <a:t>0</a:t>
            </a:r>
            <a:r>
              <a:rPr dirty="0" baseline="-10416" sz="1200" i="1">
                <a:latin typeface="Arial"/>
                <a:cs typeface="Arial"/>
              </a:rPr>
              <a:t>m</a:t>
            </a:r>
            <a:r>
              <a:rPr dirty="0" sz="1050" i="1">
                <a:latin typeface="Verdana"/>
                <a:cs typeface="Verdana"/>
              </a:rPr>
              <a:t>, </a:t>
            </a:r>
            <a:r>
              <a:rPr dirty="0" sz="1050" spc="125" b="1">
                <a:latin typeface="Arial"/>
                <a:cs typeface="Arial"/>
              </a:rPr>
              <a:t>Σ</a:t>
            </a:r>
            <a:r>
              <a:rPr dirty="0" sz="1050" spc="125">
                <a:latin typeface="Lucida Sans Unicode"/>
                <a:cs typeface="Lucida Sans Unicode"/>
              </a:rPr>
              <a:t>) </a:t>
            </a:r>
            <a:r>
              <a:rPr dirty="0" sz="1050" spc="-5"/>
              <a:t>where </a:t>
            </a:r>
            <a:r>
              <a:rPr dirty="0" sz="1050" spc="-5" b="1">
                <a:latin typeface="Arial"/>
                <a:cs typeface="Arial"/>
              </a:rPr>
              <a:t>e</a:t>
            </a:r>
            <a:r>
              <a:rPr dirty="0" baseline="-13888" sz="1200" spc="-7" i="1">
                <a:latin typeface="Arial"/>
                <a:cs typeface="Arial"/>
              </a:rPr>
              <a:t>i </a:t>
            </a:r>
            <a:r>
              <a:rPr dirty="0" sz="1050" spc="-5"/>
              <a:t>is </a:t>
            </a:r>
            <a:r>
              <a:rPr dirty="0" sz="1050" spc="-5" i="1">
                <a:latin typeface="Arial"/>
                <a:cs typeface="Arial"/>
              </a:rPr>
              <a:t>i </a:t>
            </a:r>
            <a:r>
              <a:rPr dirty="0" sz="1050" spc="-5"/>
              <a:t>-th </a:t>
            </a:r>
            <a:r>
              <a:rPr dirty="0" sz="1050" spc="-15"/>
              <a:t>row </a:t>
            </a:r>
            <a:r>
              <a:rPr dirty="0" sz="1050" spc="-5"/>
              <a:t>of</a:t>
            </a:r>
            <a:r>
              <a:rPr dirty="0" sz="1050" spc="-110"/>
              <a:t> </a:t>
            </a:r>
            <a:r>
              <a:rPr dirty="0" sz="1050" spc="-10" b="1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dirty="0" spc="10"/>
              <a:t>vec</a:t>
            </a:r>
            <a:r>
              <a:rPr dirty="0" spc="10">
                <a:latin typeface="Lucida Sans Unicode"/>
                <a:cs typeface="Lucida Sans Unicode"/>
              </a:rPr>
              <a:t>(</a:t>
            </a:r>
            <a:r>
              <a:rPr dirty="0" spc="10" b="1">
                <a:latin typeface="Arial"/>
                <a:cs typeface="Arial"/>
              </a:rPr>
              <a:t>E</a:t>
            </a:r>
            <a:r>
              <a:rPr dirty="0" spc="10">
                <a:latin typeface="Lucida Sans Unicode"/>
                <a:cs typeface="Lucida Sans Unicode"/>
              </a:rPr>
              <a:t>) </a:t>
            </a:r>
            <a:r>
              <a:rPr dirty="0" spc="-35" i="1">
                <a:latin typeface="Meiryo"/>
                <a:cs typeface="Meiryo"/>
              </a:rPr>
              <a:t>∼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dirty="0">
                <a:latin typeface="Lucida Sans Unicode"/>
                <a:cs typeface="Lucida Sans Unicode"/>
              </a:rPr>
              <a:t>(</a:t>
            </a:r>
            <a:r>
              <a:rPr dirty="0" b="1">
                <a:latin typeface="Arial"/>
                <a:cs typeface="Arial"/>
              </a:rPr>
              <a:t>0</a:t>
            </a:r>
            <a:r>
              <a:rPr dirty="0" baseline="-10416" sz="1200" i="1">
                <a:latin typeface="Arial"/>
                <a:cs typeface="Arial"/>
              </a:rPr>
              <a:t>nm</a:t>
            </a:r>
            <a:r>
              <a:rPr dirty="0" sz="1050" i="1">
                <a:latin typeface="Verdana"/>
                <a:cs typeface="Verdana"/>
              </a:rPr>
              <a:t>, </a:t>
            </a:r>
            <a:r>
              <a:rPr dirty="0" sz="1050" spc="195" b="1">
                <a:latin typeface="Arial"/>
                <a:cs typeface="Arial"/>
              </a:rPr>
              <a:t>Σ </a:t>
            </a:r>
            <a:r>
              <a:rPr dirty="0" sz="1050" spc="-35" i="1">
                <a:latin typeface="Meiryo"/>
                <a:cs typeface="Meiryo"/>
              </a:rPr>
              <a:t>⊗ </a:t>
            </a:r>
            <a:r>
              <a:rPr dirty="0" sz="1050" spc="35" b="1">
                <a:latin typeface="Arial"/>
                <a:cs typeface="Arial"/>
              </a:rPr>
              <a:t>I</a:t>
            </a:r>
            <a:r>
              <a:rPr dirty="0" baseline="-10416" sz="1200" spc="52" i="1">
                <a:latin typeface="Arial"/>
                <a:cs typeface="Arial"/>
              </a:rPr>
              <a:t>n</a:t>
            </a:r>
            <a:r>
              <a:rPr dirty="0" sz="1050" spc="35">
                <a:latin typeface="Lucida Sans Unicode"/>
                <a:cs typeface="Lucida Sans Unicode"/>
              </a:rPr>
              <a:t>) </a:t>
            </a:r>
            <a:r>
              <a:rPr dirty="0" sz="1050" spc="-5"/>
              <a:t>where </a:t>
            </a:r>
            <a:r>
              <a:rPr dirty="0" sz="1050" spc="-35" i="1">
                <a:latin typeface="Meiryo"/>
                <a:cs typeface="Meiryo"/>
              </a:rPr>
              <a:t>⊗ </a:t>
            </a:r>
            <a:r>
              <a:rPr dirty="0" sz="1050" spc="-5"/>
              <a:t>denotes the </a:t>
            </a:r>
            <a:r>
              <a:rPr dirty="0" sz="1050" spc="-10"/>
              <a:t>Kronecker </a:t>
            </a:r>
            <a:r>
              <a:rPr dirty="0" sz="1050" spc="-5"/>
              <a:t>product  </a:t>
            </a:r>
            <a:r>
              <a:rPr dirty="0" sz="1050" spc="5"/>
              <a:t>vec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E</a:t>
            </a:r>
            <a:r>
              <a:rPr dirty="0" baseline="27777" sz="1200" spc="7" i="1">
                <a:latin typeface="Meiryo"/>
                <a:cs typeface="Meiryo"/>
              </a:rPr>
              <a:t>t</a:t>
            </a:r>
            <a:r>
              <a:rPr dirty="0" sz="1050" spc="5">
                <a:latin typeface="Lucida Sans Unicode"/>
                <a:cs typeface="Lucida Sans Unicode"/>
              </a:rPr>
              <a:t>)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∼</a:t>
            </a:r>
            <a:r>
              <a:rPr dirty="0" sz="1050" spc="-60" i="1">
                <a:latin typeface="Meiryo"/>
                <a:cs typeface="Meiryo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N</a:t>
            </a:r>
            <a:r>
              <a:rPr dirty="0" sz="1050">
                <a:latin typeface="Lucida Sans Unicode"/>
                <a:cs typeface="Lucida Sans Unicode"/>
              </a:rPr>
              <a:t>(</a:t>
            </a:r>
            <a:r>
              <a:rPr dirty="0" sz="1050" b="1">
                <a:latin typeface="Arial"/>
                <a:cs typeface="Arial"/>
              </a:rPr>
              <a:t>0</a:t>
            </a:r>
            <a:r>
              <a:rPr dirty="0" baseline="-10416" sz="1200" i="1">
                <a:latin typeface="Arial"/>
                <a:cs typeface="Arial"/>
              </a:rPr>
              <a:t>nm</a:t>
            </a:r>
            <a:r>
              <a:rPr dirty="0" sz="1050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5" b="1">
                <a:latin typeface="Arial"/>
                <a:cs typeface="Arial"/>
              </a:rPr>
              <a:t>I</a:t>
            </a:r>
            <a:r>
              <a:rPr dirty="0" baseline="-10416" sz="1200" spc="-7" i="1">
                <a:latin typeface="Arial"/>
                <a:cs typeface="Arial"/>
              </a:rPr>
              <a:t>n</a:t>
            </a:r>
            <a:r>
              <a:rPr dirty="0" baseline="-10416" sz="1200" spc="112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125" b="1">
                <a:latin typeface="Arial"/>
                <a:cs typeface="Arial"/>
              </a:rPr>
              <a:t>Σ</a:t>
            </a:r>
            <a:r>
              <a:rPr dirty="0" sz="1050" spc="125">
                <a:latin typeface="Lucida Sans Unicode"/>
                <a:cs typeface="Lucida Sans Unicode"/>
              </a:rPr>
              <a:t>)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5"/>
              <a:t>where</a:t>
            </a:r>
            <a:r>
              <a:rPr dirty="0" sz="1050" spc="5"/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60" i="1">
                <a:latin typeface="Meiryo"/>
                <a:cs typeface="Meiryo"/>
              </a:rPr>
              <a:t> </a:t>
            </a:r>
            <a:r>
              <a:rPr dirty="0" sz="1050" spc="-5"/>
              <a:t>denotes</a:t>
            </a:r>
            <a:r>
              <a:rPr dirty="0" sz="1050" spc="5"/>
              <a:t> </a:t>
            </a:r>
            <a:r>
              <a:rPr dirty="0" sz="1050" spc="-5"/>
              <a:t>the</a:t>
            </a:r>
            <a:r>
              <a:rPr dirty="0" sz="1050" spc="5"/>
              <a:t> </a:t>
            </a:r>
            <a:r>
              <a:rPr dirty="0" sz="1050" spc="-10"/>
              <a:t>Kronecker</a:t>
            </a:r>
            <a:r>
              <a:rPr dirty="0" sz="1050" spc="5"/>
              <a:t> </a:t>
            </a:r>
            <a:r>
              <a:rPr dirty="0" sz="1050" spc="-5"/>
              <a:t>product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2077567"/>
            <a:ext cx="4088765" cy="1052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The response matrix is </a:t>
            </a:r>
            <a:r>
              <a:rPr dirty="0" sz="1050" spc="-10">
                <a:latin typeface="Arial"/>
                <a:cs typeface="Arial"/>
              </a:rPr>
              <a:t>multivariate </a:t>
            </a:r>
            <a:r>
              <a:rPr dirty="0" sz="1050" spc="-5">
                <a:latin typeface="Arial"/>
                <a:cs typeface="Arial"/>
              </a:rPr>
              <a:t>normal </a:t>
            </a:r>
            <a:r>
              <a:rPr dirty="0" sz="1050" spc="-15">
                <a:latin typeface="Arial"/>
                <a:cs typeface="Arial"/>
              </a:rPr>
              <a:t>given</a:t>
            </a:r>
            <a:r>
              <a:rPr dirty="0" sz="1050" spc="130">
                <a:latin typeface="Arial"/>
                <a:cs typeface="Arial"/>
              </a:rPr>
              <a:t> </a:t>
            </a:r>
            <a:r>
              <a:rPr dirty="0" sz="1050" spc="-10" b="1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L="984250">
              <a:lnSpc>
                <a:spcPct val="100000"/>
              </a:lnSpc>
            </a:pPr>
            <a:r>
              <a:rPr dirty="0" sz="1050">
                <a:latin typeface="Lucida Sans Unicode"/>
                <a:cs typeface="Lucida Sans Unicode"/>
              </a:rPr>
              <a:t>(</a:t>
            </a:r>
            <a:r>
              <a:rPr dirty="0" sz="1050">
                <a:latin typeface="Arial"/>
                <a:cs typeface="Arial"/>
              </a:rPr>
              <a:t>vec</a:t>
            </a:r>
            <a:r>
              <a:rPr dirty="0" sz="1050">
                <a:latin typeface="Lucida Sans Unicode"/>
                <a:cs typeface="Lucida Sans Unicode"/>
              </a:rPr>
              <a:t>(</a:t>
            </a:r>
            <a:r>
              <a:rPr dirty="0" sz="1050" b="1">
                <a:latin typeface="Arial"/>
                <a:cs typeface="Arial"/>
              </a:rPr>
              <a:t>Y</a:t>
            </a:r>
            <a:r>
              <a:rPr dirty="0" sz="1050">
                <a:latin typeface="Lucida Sans Unicode"/>
                <a:cs typeface="Lucida Sans Unicode"/>
              </a:rPr>
              <a:t>)</a:t>
            </a:r>
            <a:r>
              <a:rPr dirty="0" sz="1050" i="1">
                <a:latin typeface="Meiryo"/>
                <a:cs typeface="Meiryo"/>
              </a:rPr>
              <a:t>|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sz="1050">
                <a:latin typeface="Lucida Sans Unicode"/>
                <a:cs typeface="Lucida Sans Unicode"/>
              </a:rPr>
              <a:t>)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∼</a:t>
            </a:r>
            <a:r>
              <a:rPr dirty="0" sz="1050" spc="-60" i="1">
                <a:latin typeface="Meiryo"/>
                <a:cs typeface="Meiryo"/>
              </a:rPr>
              <a:t> </a:t>
            </a:r>
            <a:r>
              <a:rPr dirty="0" sz="1050" spc="-15">
                <a:latin typeface="Times New Roman"/>
                <a:cs typeface="Times New Roman"/>
              </a:rPr>
              <a:t>N</a:t>
            </a:r>
            <a:r>
              <a:rPr dirty="0" sz="1050" spc="-15">
                <a:latin typeface="Lucida Sans Unicode"/>
                <a:cs typeface="Lucida Sans Unicode"/>
              </a:rPr>
              <a:t>([</a:t>
            </a:r>
            <a:r>
              <a:rPr dirty="0" sz="1050" spc="-15" b="1">
                <a:latin typeface="Arial"/>
                <a:cs typeface="Arial"/>
              </a:rPr>
              <a:t>B</a:t>
            </a:r>
            <a:r>
              <a:rPr dirty="0" baseline="31250" sz="1200" spc="-22" i="1">
                <a:latin typeface="Meiryo"/>
                <a:cs typeface="Meiryo"/>
              </a:rPr>
              <a:t>t</a:t>
            </a:r>
            <a:r>
              <a:rPr dirty="0" baseline="31250" sz="1200" spc="22" i="1">
                <a:latin typeface="Meiryo"/>
                <a:cs typeface="Meiryo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-5" b="1">
                <a:latin typeface="Arial"/>
                <a:cs typeface="Arial"/>
              </a:rPr>
              <a:t>I</a:t>
            </a:r>
            <a:r>
              <a:rPr dirty="0" baseline="-10416" sz="1200" spc="-7" i="1">
                <a:latin typeface="Arial"/>
                <a:cs typeface="Arial"/>
              </a:rPr>
              <a:t>n</a:t>
            </a:r>
            <a:r>
              <a:rPr dirty="0" sz="1050" spc="-5">
                <a:latin typeface="Lucida Sans Unicode"/>
                <a:cs typeface="Lucida Sans Unicode"/>
              </a:rPr>
              <a:t>]</a:t>
            </a:r>
            <a:r>
              <a:rPr dirty="0" sz="1050" spc="-5">
                <a:latin typeface="Arial"/>
                <a:cs typeface="Arial"/>
              </a:rPr>
              <a:t>vec</a:t>
            </a:r>
            <a:r>
              <a:rPr dirty="0" sz="1050" spc="-5">
                <a:latin typeface="Lucida Sans Unicode"/>
                <a:cs typeface="Lucida Sans Unicode"/>
              </a:rPr>
              <a:t>(</a:t>
            </a:r>
            <a:r>
              <a:rPr dirty="0" sz="1050" spc="-5" b="1">
                <a:latin typeface="Arial"/>
                <a:cs typeface="Arial"/>
              </a:rPr>
              <a:t>X</a:t>
            </a:r>
            <a:r>
              <a:rPr dirty="0" sz="1050" spc="-5">
                <a:latin typeface="Lucida Sans Unicode"/>
                <a:cs typeface="Lucida Sans Unicode"/>
              </a:rPr>
              <a:t>)</a:t>
            </a:r>
            <a:r>
              <a:rPr dirty="0" sz="1050" spc="-5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195" b="1">
                <a:latin typeface="Arial"/>
                <a:cs typeface="Arial"/>
              </a:rPr>
              <a:t>Σ</a:t>
            </a:r>
            <a:r>
              <a:rPr dirty="0" sz="1050" spc="-55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35" b="1">
                <a:latin typeface="Arial"/>
                <a:cs typeface="Arial"/>
              </a:rPr>
              <a:t>I</a:t>
            </a:r>
            <a:r>
              <a:rPr dirty="0" baseline="-10416" sz="1200" spc="52" i="1">
                <a:latin typeface="Arial"/>
                <a:cs typeface="Arial"/>
              </a:rPr>
              <a:t>n</a:t>
            </a:r>
            <a:r>
              <a:rPr dirty="0" sz="1050" spc="3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 marL="948690">
              <a:lnSpc>
                <a:spcPct val="100000"/>
              </a:lnSpc>
              <a:spcBef>
                <a:spcPts val="330"/>
              </a:spcBef>
            </a:pPr>
            <a:r>
              <a:rPr dirty="0" sz="1050" spc="-5">
                <a:latin typeface="Lucida Sans Unicode"/>
                <a:cs typeface="Lucida Sans Unicode"/>
              </a:rPr>
              <a:t>(</a:t>
            </a:r>
            <a:r>
              <a:rPr dirty="0" sz="1050" spc="-5">
                <a:latin typeface="Arial"/>
                <a:cs typeface="Arial"/>
              </a:rPr>
              <a:t>vec</a:t>
            </a:r>
            <a:r>
              <a:rPr dirty="0" sz="1050" spc="-5">
                <a:latin typeface="Lucida Sans Unicode"/>
                <a:cs typeface="Lucida Sans Unicode"/>
              </a:rPr>
              <a:t>(</a:t>
            </a:r>
            <a:r>
              <a:rPr dirty="0" sz="1050" spc="-5" b="1">
                <a:latin typeface="Arial"/>
                <a:cs typeface="Arial"/>
              </a:rPr>
              <a:t>Y</a:t>
            </a:r>
            <a:r>
              <a:rPr dirty="0" baseline="31250" sz="1200" spc="-7" i="1">
                <a:latin typeface="Meiryo"/>
                <a:cs typeface="Meiryo"/>
              </a:rPr>
              <a:t>t</a:t>
            </a:r>
            <a:r>
              <a:rPr dirty="0" sz="1050" spc="-5">
                <a:latin typeface="Lucida Sans Unicode"/>
                <a:cs typeface="Lucida Sans Unicode"/>
              </a:rPr>
              <a:t>)</a:t>
            </a:r>
            <a:r>
              <a:rPr dirty="0" sz="1050" spc="-5" i="1">
                <a:latin typeface="Meiryo"/>
                <a:cs typeface="Meiryo"/>
              </a:rPr>
              <a:t>|</a:t>
            </a:r>
            <a:r>
              <a:rPr dirty="0" sz="1050" spc="-5" b="1">
                <a:latin typeface="Arial"/>
                <a:cs typeface="Arial"/>
              </a:rPr>
              <a:t>X</a:t>
            </a:r>
            <a:r>
              <a:rPr dirty="0" sz="1050" spc="-5">
                <a:latin typeface="Lucida Sans Unicode"/>
                <a:cs typeface="Lucida Sans Unicode"/>
              </a:rPr>
              <a:t>) </a:t>
            </a:r>
            <a:r>
              <a:rPr dirty="0" sz="1050" spc="-35" i="1">
                <a:latin typeface="Meiryo"/>
                <a:cs typeface="Meiryo"/>
              </a:rPr>
              <a:t>∼ </a:t>
            </a:r>
            <a:r>
              <a:rPr dirty="0" sz="1050">
                <a:latin typeface="Times New Roman"/>
                <a:cs typeface="Times New Roman"/>
              </a:rPr>
              <a:t>N</a:t>
            </a:r>
            <a:r>
              <a:rPr dirty="0" sz="1050">
                <a:latin typeface="Lucida Sans Unicode"/>
                <a:cs typeface="Lucida Sans Unicode"/>
              </a:rPr>
              <a:t>([</a:t>
            </a:r>
            <a:r>
              <a:rPr dirty="0" sz="1050" b="1">
                <a:latin typeface="Arial"/>
                <a:cs typeface="Arial"/>
              </a:rPr>
              <a:t>I</a:t>
            </a:r>
            <a:r>
              <a:rPr dirty="0" baseline="-10416" sz="1200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⊗ </a:t>
            </a:r>
            <a:r>
              <a:rPr dirty="0" sz="1050" spc="-15" b="1">
                <a:latin typeface="Arial"/>
                <a:cs typeface="Arial"/>
              </a:rPr>
              <a:t>B</a:t>
            </a:r>
            <a:r>
              <a:rPr dirty="0" baseline="31250" sz="1200" spc="-22" i="1">
                <a:latin typeface="Meiryo"/>
                <a:cs typeface="Meiryo"/>
              </a:rPr>
              <a:t>t</a:t>
            </a:r>
            <a:r>
              <a:rPr dirty="0" sz="1050" spc="-15">
                <a:latin typeface="Lucida Sans Unicode"/>
                <a:cs typeface="Lucida Sans Unicode"/>
              </a:rPr>
              <a:t>]</a:t>
            </a:r>
            <a:r>
              <a:rPr dirty="0" sz="1050" spc="-15">
                <a:latin typeface="Arial"/>
                <a:cs typeface="Arial"/>
              </a:rPr>
              <a:t>vec</a:t>
            </a:r>
            <a:r>
              <a:rPr dirty="0" sz="1050" spc="-15">
                <a:latin typeface="Lucida Sans Unicode"/>
                <a:cs typeface="Lucida Sans Unicode"/>
              </a:rPr>
              <a:t>(</a:t>
            </a:r>
            <a:r>
              <a:rPr dirty="0" sz="1050" spc="-15" b="1">
                <a:latin typeface="Arial"/>
                <a:cs typeface="Arial"/>
              </a:rPr>
              <a:t>X</a:t>
            </a:r>
            <a:r>
              <a:rPr dirty="0" baseline="31250" sz="1200" spc="-22" i="1">
                <a:latin typeface="Meiryo"/>
                <a:cs typeface="Meiryo"/>
              </a:rPr>
              <a:t>t</a:t>
            </a:r>
            <a:r>
              <a:rPr dirty="0" sz="1050" spc="-15">
                <a:latin typeface="Lucida Sans Unicode"/>
                <a:cs typeface="Lucida Sans Unicode"/>
              </a:rPr>
              <a:t>)</a:t>
            </a:r>
            <a:r>
              <a:rPr dirty="0" sz="1050" spc="-15" i="1">
                <a:latin typeface="Verdana"/>
                <a:cs typeface="Verdana"/>
              </a:rPr>
              <a:t>, </a:t>
            </a:r>
            <a:r>
              <a:rPr dirty="0" sz="1050" spc="-5" b="1">
                <a:latin typeface="Arial"/>
                <a:cs typeface="Arial"/>
              </a:rPr>
              <a:t>I</a:t>
            </a:r>
            <a:r>
              <a:rPr dirty="0" baseline="-10416" sz="1200" spc="-7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220" i="1">
                <a:latin typeface="Meiryo"/>
                <a:cs typeface="Meiryo"/>
              </a:rPr>
              <a:t> </a:t>
            </a:r>
            <a:r>
              <a:rPr dirty="0" sz="1050" spc="125" b="1">
                <a:latin typeface="Arial"/>
                <a:cs typeface="Arial"/>
              </a:rPr>
              <a:t>Σ</a:t>
            </a:r>
            <a:r>
              <a:rPr dirty="0" sz="1050" spc="12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050" spc="-5">
                <a:latin typeface="Arial"/>
                <a:cs typeface="Arial"/>
              </a:rPr>
              <a:t>where </a:t>
            </a:r>
            <a:r>
              <a:rPr dirty="0" sz="1050" spc="-45">
                <a:latin typeface="Lucida Sans Unicode"/>
                <a:cs typeface="Lucida Sans Unicode"/>
              </a:rPr>
              <a:t>[</a:t>
            </a:r>
            <a:r>
              <a:rPr dirty="0" sz="1050" spc="-45" b="1">
                <a:latin typeface="Arial"/>
                <a:cs typeface="Arial"/>
              </a:rPr>
              <a:t>B</a:t>
            </a:r>
            <a:r>
              <a:rPr dirty="0" baseline="27777" sz="1200" spc="-67" i="1">
                <a:latin typeface="Meiryo"/>
                <a:cs typeface="Meiryo"/>
              </a:rPr>
              <a:t>t </a:t>
            </a:r>
            <a:r>
              <a:rPr dirty="0" sz="1050" spc="-35" i="1">
                <a:latin typeface="Meiryo"/>
                <a:cs typeface="Meiryo"/>
              </a:rPr>
              <a:t>⊗ </a:t>
            </a:r>
            <a:r>
              <a:rPr dirty="0" sz="1050" spc="10" b="1">
                <a:latin typeface="Arial"/>
                <a:cs typeface="Arial"/>
              </a:rPr>
              <a:t>I</a:t>
            </a:r>
            <a:r>
              <a:rPr dirty="0" baseline="-10416" sz="1200" spc="15" i="1">
                <a:latin typeface="Arial"/>
                <a:cs typeface="Arial"/>
              </a:rPr>
              <a:t>n</a:t>
            </a:r>
            <a:r>
              <a:rPr dirty="0" sz="1050" spc="10">
                <a:latin typeface="Lucida Sans Unicode"/>
                <a:cs typeface="Lucida Sans Unicode"/>
              </a:rPr>
              <a:t>]</a:t>
            </a:r>
            <a:r>
              <a:rPr dirty="0" sz="1050" spc="10">
                <a:latin typeface="Arial"/>
                <a:cs typeface="Arial"/>
              </a:rPr>
              <a:t>vec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sz="1050" spc="10">
                <a:latin typeface="Lucida Sans Unicode"/>
                <a:cs typeface="Lucida Sans Unicode"/>
              </a:rPr>
              <a:t>)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5">
                <a:latin typeface="Arial"/>
                <a:cs typeface="Arial"/>
              </a:rPr>
              <a:t>vec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XB</a:t>
            </a:r>
            <a:r>
              <a:rPr dirty="0" sz="1050" spc="5">
                <a:latin typeface="Lucida Sans Unicode"/>
                <a:cs typeface="Lucida Sans Unicode"/>
              </a:rPr>
              <a:t>)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20">
                <a:latin typeface="Lucida Sans Unicode"/>
                <a:cs typeface="Lucida Sans Unicode"/>
              </a:rPr>
              <a:t>[</a:t>
            </a:r>
            <a:r>
              <a:rPr dirty="0" sz="1050" spc="-20" b="1">
                <a:latin typeface="Arial"/>
                <a:cs typeface="Arial"/>
              </a:rPr>
              <a:t>I</a:t>
            </a:r>
            <a:r>
              <a:rPr dirty="0" baseline="-10416" sz="1200" spc="-30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⊗ </a:t>
            </a:r>
            <a:r>
              <a:rPr dirty="0" sz="1050" spc="-5" b="1">
                <a:latin typeface="Arial"/>
                <a:cs typeface="Arial"/>
              </a:rPr>
              <a:t>B</a:t>
            </a:r>
            <a:r>
              <a:rPr dirty="0" baseline="27777" sz="1200" spc="-7" i="1">
                <a:latin typeface="Meiryo"/>
                <a:cs typeface="Meiryo"/>
              </a:rPr>
              <a:t>t</a:t>
            </a:r>
            <a:r>
              <a:rPr dirty="0" sz="1050" spc="-5">
                <a:latin typeface="Lucida Sans Unicode"/>
                <a:cs typeface="Lucida Sans Unicode"/>
              </a:rPr>
              <a:t>]</a:t>
            </a:r>
            <a:r>
              <a:rPr dirty="0" sz="1050" spc="-5">
                <a:latin typeface="Arial"/>
                <a:cs typeface="Arial"/>
              </a:rPr>
              <a:t>vec</a:t>
            </a:r>
            <a:r>
              <a:rPr dirty="0" sz="1050" spc="-5">
                <a:latin typeface="Lucida Sans Unicode"/>
                <a:cs typeface="Lucida Sans Unicode"/>
              </a:rPr>
              <a:t>(</a:t>
            </a:r>
            <a:r>
              <a:rPr dirty="0" sz="1050" spc="-5" b="1">
                <a:latin typeface="Arial"/>
                <a:cs typeface="Arial"/>
              </a:rPr>
              <a:t>X</a:t>
            </a:r>
            <a:r>
              <a:rPr dirty="0" baseline="27777" sz="1200" spc="-7" i="1">
                <a:latin typeface="Meiryo"/>
                <a:cs typeface="Meiryo"/>
              </a:rPr>
              <a:t>t</a:t>
            </a:r>
            <a:r>
              <a:rPr dirty="0" sz="1050" spc="-5">
                <a:latin typeface="Lucida Sans Unicode"/>
                <a:cs typeface="Lucida Sans Unicode"/>
              </a:rPr>
              <a:t>)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Arial"/>
                <a:cs typeface="Arial"/>
              </a:rPr>
              <a:t>vec</a:t>
            </a:r>
            <a:r>
              <a:rPr dirty="0" sz="1050">
                <a:latin typeface="Lucida Sans Unicode"/>
                <a:cs typeface="Lucida Sans Unicode"/>
              </a:rPr>
              <a:t>(</a:t>
            </a:r>
            <a:r>
              <a:rPr dirty="0" sz="1050" b="1">
                <a:latin typeface="Arial"/>
                <a:cs typeface="Arial"/>
              </a:rPr>
              <a:t>B</a:t>
            </a:r>
            <a:r>
              <a:rPr dirty="0" baseline="27777" sz="1200" i="1">
                <a:latin typeface="Meiryo"/>
                <a:cs typeface="Meiryo"/>
              </a:rPr>
              <a:t>t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baseline="27777" sz="1200" i="1">
                <a:latin typeface="Meiryo"/>
                <a:cs typeface="Meiryo"/>
              </a:rPr>
              <a:t>t</a:t>
            </a:r>
            <a:r>
              <a:rPr dirty="0" sz="1050">
                <a:latin typeface="Lucida Sans Unicode"/>
                <a:cs typeface="Lucida Sans Unicode"/>
              </a:rPr>
              <a:t>)</a:t>
            </a:r>
            <a:r>
              <a:rPr dirty="0" sz="105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7" action="ppaction://hlinksldjump"/>
              </a:rPr>
              <a:t>Multivariate Linear</a:t>
            </a:r>
            <a:r>
              <a:rPr dirty="0" spc="-20">
                <a:hlinkClick r:id="rId7" action="ppaction://hlinksldjump"/>
              </a:rPr>
              <a:t> </a:t>
            </a:r>
            <a:r>
              <a:rPr dirty="0" spc="-5">
                <a:hlinkClick r:id="rId7" action="ppaction://hlinksldjump"/>
              </a:rPr>
              <a:t>Regression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41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56" y="29006"/>
            <a:ext cx="92329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 Linear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10337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Model Form and</a:t>
            </a:r>
            <a:r>
              <a:rPr dirty="0" sz="600" spc="-2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Assumptions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3016885" cy="131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0">
                <a:solidFill>
                  <a:srgbClr val="790019"/>
                </a:solidFill>
                <a:latin typeface="Arial"/>
                <a:cs typeface="Arial"/>
              </a:rPr>
              <a:t>MLR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Model: Scalar Form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905"/>
              </a:spcBef>
            </a:pPr>
            <a:r>
              <a:rPr dirty="0" sz="1050" spc="-10">
                <a:latin typeface="Arial"/>
                <a:cs typeface="Arial"/>
              </a:rPr>
              <a:t>The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multiple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linear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regression</a:t>
            </a:r>
            <a:r>
              <a:rPr dirty="0" sz="1050" spc="-10">
                <a:latin typeface="Arial"/>
                <a:cs typeface="Arial"/>
              </a:rPr>
              <a:t>model </a:t>
            </a:r>
            <a:r>
              <a:rPr dirty="0" sz="1050" spc="-5">
                <a:latin typeface="Arial"/>
                <a:cs typeface="Arial"/>
              </a:rPr>
              <a:t>has the</a:t>
            </a:r>
            <a:r>
              <a:rPr dirty="0" sz="1050" spc="12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form</a:t>
            </a:r>
            <a:endParaRPr sz="1050">
              <a:latin typeface="Arial"/>
              <a:cs typeface="Arial"/>
            </a:endParaRPr>
          </a:p>
          <a:p>
            <a:pPr algn="r" marR="748665">
              <a:lnSpc>
                <a:spcPct val="100000"/>
              </a:lnSpc>
              <a:spcBef>
                <a:spcPts val="950"/>
              </a:spcBef>
            </a:pPr>
            <a:r>
              <a:rPr dirty="0" sz="800" spc="-5" i="1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  <a:p>
            <a:pPr algn="ctr" marL="1385570">
              <a:lnSpc>
                <a:spcPct val="100000"/>
              </a:lnSpc>
              <a:spcBef>
                <a:spcPts val="175"/>
              </a:spcBef>
            </a:pP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>
                <a:latin typeface="Arial"/>
                <a:cs typeface="Arial"/>
              </a:rPr>
              <a:t>0 </a:t>
            </a:r>
            <a:r>
              <a:rPr dirty="0" sz="1050" spc="-30">
                <a:latin typeface="Lucida Sans Unicode"/>
                <a:cs typeface="Lucida Sans Unicode"/>
              </a:rPr>
              <a:t>+ </a:t>
            </a:r>
            <a:r>
              <a:rPr dirty="0" baseline="55555" sz="1575" spc="1814">
                <a:latin typeface="Arial"/>
                <a:cs typeface="Arial"/>
              </a:rPr>
              <a:t>.</a:t>
            </a:r>
            <a:r>
              <a:rPr dirty="0" baseline="55555" sz="1575" spc="-284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 i="1">
                <a:latin typeface="Arial"/>
                <a:cs typeface="Arial"/>
              </a:rPr>
              <a:t>j </a:t>
            </a:r>
            <a:r>
              <a:rPr dirty="0" sz="1050" spc="-5" i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ij </a:t>
            </a:r>
            <a:r>
              <a:rPr dirty="0" sz="1050" spc="-30">
                <a:latin typeface="Lucida Sans Unicode"/>
                <a:cs typeface="Lucida Sans Unicode"/>
              </a:rPr>
              <a:t>+ </a:t>
            </a:r>
            <a:r>
              <a:rPr dirty="0" sz="1050" spc="-5" i="1">
                <a:latin typeface="Arial"/>
                <a:cs typeface="Arial"/>
              </a:rPr>
              <a:t>e</a:t>
            </a:r>
            <a:r>
              <a:rPr dirty="0" baseline="-13888" sz="1200" spc="-7" i="1">
                <a:latin typeface="Arial"/>
                <a:cs typeface="Arial"/>
              </a:rPr>
              <a:t>i</a:t>
            </a:r>
            <a:endParaRPr baseline="-13888" sz="1200">
              <a:latin typeface="Arial"/>
              <a:cs typeface="Arial"/>
            </a:endParaRPr>
          </a:p>
          <a:p>
            <a:pPr algn="r" marR="689610">
              <a:lnSpc>
                <a:spcPct val="100000"/>
              </a:lnSpc>
              <a:spcBef>
                <a:spcPts val="330"/>
              </a:spcBef>
            </a:pPr>
            <a:r>
              <a:rPr dirty="0" sz="800" spc="55" i="1">
                <a:latin typeface="Arial"/>
                <a:cs typeface="Arial"/>
              </a:rPr>
              <a:t>j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9557" y="1926018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9557" y="2136051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9557" y="2346083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9557" y="2556116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9557" y="2813456"/>
            <a:ext cx="76809" cy="768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56336" y="2712656"/>
            <a:ext cx="13271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Times New Roman"/>
                <a:cs typeface="Times New Roman"/>
              </a:rPr>
              <a:t>iid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844" y="1655635"/>
            <a:ext cx="3802379" cy="1326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5">
                <a:latin typeface="Arial"/>
                <a:cs typeface="Arial"/>
              </a:rPr>
              <a:t>for</a:t>
            </a:r>
            <a:r>
              <a:rPr dirty="0" sz="1050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i</a:t>
            </a:r>
            <a:r>
              <a:rPr dirty="0" sz="1050" spc="85" i="1">
                <a:latin typeface="Arial"/>
                <a:cs typeface="Arial"/>
              </a:rPr>
              <a:t> </a:t>
            </a:r>
            <a:r>
              <a:rPr dirty="0" sz="1050" spc="-155" i="1">
                <a:latin typeface="Meiryo"/>
                <a:cs typeface="Meiryo"/>
              </a:rPr>
              <a:t>∈</a:t>
            </a:r>
            <a:r>
              <a:rPr dirty="0" sz="1050" spc="-65" i="1">
                <a:latin typeface="Meiryo"/>
                <a:cs typeface="Meiryo"/>
              </a:rPr>
              <a:t> </a:t>
            </a:r>
            <a:r>
              <a:rPr dirty="0" sz="1050" spc="-75" i="1">
                <a:latin typeface="Meiryo"/>
                <a:cs typeface="Meiryo"/>
              </a:rPr>
              <a:t>{</a:t>
            </a:r>
            <a:r>
              <a:rPr dirty="0" sz="1050" spc="-75">
                <a:latin typeface="Arial"/>
                <a:cs typeface="Arial"/>
              </a:rPr>
              <a:t>1</a:t>
            </a:r>
            <a:r>
              <a:rPr dirty="0" sz="1050" spc="-75" i="1">
                <a:latin typeface="Verdana"/>
                <a:cs typeface="Verdana"/>
              </a:rPr>
              <a:t>,</a:t>
            </a:r>
            <a:r>
              <a:rPr dirty="0" sz="1050" spc="-20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20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20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20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200" i="1">
                <a:latin typeface="Verdana"/>
                <a:cs typeface="Verdana"/>
              </a:rPr>
              <a:t> </a:t>
            </a:r>
            <a:r>
              <a:rPr dirty="0" sz="1050" spc="-50" i="1">
                <a:latin typeface="Arial"/>
                <a:cs typeface="Arial"/>
              </a:rPr>
              <a:t>n</a:t>
            </a:r>
            <a:r>
              <a:rPr dirty="0" sz="1050" spc="-50" i="1">
                <a:latin typeface="Meiryo"/>
                <a:cs typeface="Meiryo"/>
              </a:rPr>
              <a:t>}</a:t>
            </a:r>
            <a:r>
              <a:rPr dirty="0" sz="1050" spc="-65" i="1">
                <a:latin typeface="Meiryo"/>
                <a:cs typeface="Meiryo"/>
              </a:rPr>
              <a:t> </a:t>
            </a:r>
            <a:r>
              <a:rPr dirty="0" sz="1050" spc="-5">
                <a:latin typeface="Arial"/>
                <a:cs typeface="Arial"/>
              </a:rPr>
              <a:t>where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  </a:t>
            </a:r>
            <a:r>
              <a:rPr dirty="0" sz="1050" spc="-155" i="1">
                <a:latin typeface="Meiryo"/>
                <a:cs typeface="Meiryo"/>
              </a:rPr>
              <a:t>∈ </a:t>
            </a:r>
            <a:r>
              <a:rPr dirty="0" sz="1050" spc="-10">
                <a:latin typeface="Arial"/>
                <a:cs typeface="Arial"/>
              </a:rPr>
              <a:t>R </a:t>
            </a:r>
            <a:r>
              <a:rPr dirty="0" sz="1050" spc="-5">
                <a:latin typeface="Arial"/>
                <a:cs typeface="Arial"/>
              </a:rPr>
              <a:t>is the </a:t>
            </a:r>
            <a:r>
              <a:rPr dirty="0" sz="1050" spc="-10">
                <a:latin typeface="Arial"/>
                <a:cs typeface="Arial"/>
              </a:rPr>
              <a:t>real-valued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response</a:t>
            </a:r>
            <a:r>
              <a:rPr dirty="0" sz="1050" spc="-10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the   </a:t>
            </a:r>
            <a:r>
              <a:rPr dirty="0" sz="1050" spc="-5" i="1">
                <a:latin typeface="Arial"/>
                <a:cs typeface="Arial"/>
              </a:rPr>
              <a:t>i </a:t>
            </a:r>
            <a:r>
              <a:rPr dirty="0" sz="1050" spc="-5">
                <a:latin typeface="Arial"/>
                <a:cs typeface="Arial"/>
              </a:rPr>
              <a:t>-th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observation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>
                <a:latin typeface="Arial"/>
                <a:cs typeface="Arial"/>
              </a:rPr>
              <a:t>0  </a:t>
            </a:r>
            <a:r>
              <a:rPr dirty="0" sz="1050" spc="-155" i="1">
                <a:latin typeface="Meiryo"/>
                <a:cs typeface="Meiryo"/>
              </a:rPr>
              <a:t>∈ </a:t>
            </a:r>
            <a:r>
              <a:rPr dirty="0" sz="1050" spc="-10">
                <a:latin typeface="Arial"/>
                <a:cs typeface="Arial"/>
              </a:rPr>
              <a:t>R </a:t>
            </a:r>
            <a:r>
              <a:rPr dirty="0" sz="1050" spc="-5">
                <a:latin typeface="Arial"/>
                <a:cs typeface="Arial"/>
              </a:rPr>
              <a:t>is the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regression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intercept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 i="1">
                <a:latin typeface="Arial"/>
                <a:cs typeface="Arial"/>
              </a:rPr>
              <a:t>j  </a:t>
            </a:r>
            <a:r>
              <a:rPr dirty="0" sz="1050" spc="-155" i="1">
                <a:latin typeface="Meiryo"/>
                <a:cs typeface="Meiryo"/>
              </a:rPr>
              <a:t>∈ </a:t>
            </a:r>
            <a:r>
              <a:rPr dirty="0" sz="1050" spc="-10">
                <a:latin typeface="Arial"/>
                <a:cs typeface="Arial"/>
              </a:rPr>
              <a:t>R </a:t>
            </a:r>
            <a:r>
              <a:rPr dirty="0" sz="1050" spc="-5">
                <a:latin typeface="Arial"/>
                <a:cs typeface="Arial"/>
              </a:rPr>
              <a:t>is the </a:t>
            </a:r>
            <a:r>
              <a:rPr dirty="0" sz="1050" spc="-5" i="1">
                <a:latin typeface="Arial"/>
                <a:cs typeface="Arial"/>
              </a:rPr>
              <a:t>j </a:t>
            </a:r>
            <a:r>
              <a:rPr dirty="0" sz="1050" spc="-5">
                <a:latin typeface="Arial"/>
                <a:cs typeface="Arial"/>
              </a:rPr>
              <a:t>-th </a:t>
            </a:r>
            <a:r>
              <a:rPr dirty="0" sz="1050" spc="-10">
                <a:latin typeface="Arial"/>
                <a:cs typeface="Arial"/>
              </a:rPr>
              <a:t>predictor’s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regression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slope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050" spc="-5" i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ij  </a:t>
            </a:r>
            <a:r>
              <a:rPr dirty="0" sz="1050" spc="-155" i="1">
                <a:latin typeface="Meiryo"/>
                <a:cs typeface="Meiryo"/>
              </a:rPr>
              <a:t>∈ </a:t>
            </a:r>
            <a:r>
              <a:rPr dirty="0" sz="1050" spc="-10">
                <a:latin typeface="Arial"/>
                <a:cs typeface="Arial"/>
              </a:rPr>
              <a:t>R </a:t>
            </a:r>
            <a:r>
              <a:rPr dirty="0" sz="1050" spc="-5">
                <a:latin typeface="Arial"/>
                <a:cs typeface="Arial"/>
              </a:rPr>
              <a:t>is the </a:t>
            </a:r>
            <a:r>
              <a:rPr dirty="0" sz="1050" spc="-5" i="1">
                <a:latin typeface="Arial"/>
                <a:cs typeface="Arial"/>
              </a:rPr>
              <a:t>j </a:t>
            </a:r>
            <a:r>
              <a:rPr dirty="0" sz="1050" spc="-10">
                <a:latin typeface="Arial"/>
                <a:cs typeface="Arial"/>
              </a:rPr>
              <a:t>-th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predictor</a:t>
            </a:r>
            <a:r>
              <a:rPr dirty="0" sz="1050" spc="-10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the   </a:t>
            </a:r>
            <a:r>
              <a:rPr dirty="0" sz="1050" spc="-5" i="1">
                <a:latin typeface="Arial"/>
                <a:cs typeface="Arial"/>
              </a:rPr>
              <a:t>i </a:t>
            </a:r>
            <a:r>
              <a:rPr dirty="0" sz="1050" spc="-5">
                <a:latin typeface="Arial"/>
                <a:cs typeface="Arial"/>
              </a:rPr>
              <a:t>-th</a:t>
            </a:r>
            <a:r>
              <a:rPr dirty="0" sz="1050" spc="-17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observation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705"/>
              </a:spcBef>
            </a:pPr>
            <a:r>
              <a:rPr dirty="0" sz="1050" spc="-5" i="1">
                <a:latin typeface="Arial"/>
                <a:cs typeface="Arial"/>
              </a:rPr>
              <a:t>e</a:t>
            </a:r>
            <a:r>
              <a:rPr dirty="0" baseline="-13888" sz="1200" spc="-7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∼ </a:t>
            </a:r>
            <a:r>
              <a:rPr dirty="0" sz="1050" spc="-15">
                <a:latin typeface="Times New Roman"/>
                <a:cs typeface="Times New Roman"/>
              </a:rPr>
              <a:t>N</a:t>
            </a:r>
            <a:r>
              <a:rPr dirty="0" sz="1050" spc="-15">
                <a:latin typeface="Lucida Sans Unicode"/>
                <a:cs typeface="Lucida Sans Unicode"/>
              </a:rPr>
              <a:t>(</a:t>
            </a:r>
            <a:r>
              <a:rPr dirty="0" sz="1050" spc="-15">
                <a:latin typeface="Arial"/>
                <a:cs typeface="Arial"/>
              </a:rPr>
              <a:t>0</a:t>
            </a:r>
            <a:r>
              <a:rPr dirty="0" sz="1050" spc="-15" i="1">
                <a:latin typeface="Verdana"/>
                <a:cs typeface="Verdana"/>
              </a:rPr>
              <a:t>, </a:t>
            </a:r>
            <a:r>
              <a:rPr dirty="0" sz="1050" spc="20" i="1">
                <a:latin typeface="Verdana"/>
                <a:cs typeface="Verdana"/>
              </a:rPr>
              <a:t>σ</a:t>
            </a:r>
            <a:r>
              <a:rPr dirty="0" baseline="27777" sz="1200" spc="30">
                <a:latin typeface="Arial"/>
                <a:cs typeface="Arial"/>
              </a:rPr>
              <a:t>2</a:t>
            </a:r>
            <a:r>
              <a:rPr dirty="0" sz="1050" spc="20">
                <a:latin typeface="Lucida Sans Unicode"/>
                <a:cs typeface="Lucida Sans Unicode"/>
              </a:rPr>
              <a:t>) </a:t>
            </a:r>
            <a:r>
              <a:rPr dirty="0" sz="1050" spc="-5">
                <a:latin typeface="Arial"/>
                <a:cs typeface="Arial"/>
              </a:rPr>
              <a:t>is a Gaussian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error</a:t>
            </a:r>
            <a:r>
              <a:rPr dirty="0" sz="1050" spc="-5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790019"/>
                </a:solidFill>
                <a:latin typeface="Arial"/>
                <a:cs typeface="Arial"/>
              </a:rPr>
              <a:t>term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8" action="ppaction://hlinksldjump"/>
              </a:rPr>
              <a:t>Multivariate Linear</a:t>
            </a:r>
            <a:r>
              <a:rPr dirty="0" spc="-20">
                <a:hlinkClick r:id="rId8" action="ppaction://hlinksldjump"/>
              </a:rPr>
              <a:t> </a:t>
            </a:r>
            <a:r>
              <a:rPr dirty="0" spc="-5">
                <a:hlinkClick r:id="rId8" action="ppaction://hlinksldjump"/>
              </a:rPr>
              <a:t>Regression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61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221615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Model Form and</a:t>
            </a:r>
            <a:r>
              <a:rPr dirty="0" sz="600" spc="-2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Assumptions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20"/>
              <a:t>MvLR </a:t>
            </a:r>
            <a:r>
              <a:rPr dirty="0" spc="15"/>
              <a:t>Model: </a:t>
            </a:r>
            <a:r>
              <a:rPr dirty="0" spc="20"/>
              <a:t>Mean </a:t>
            </a:r>
            <a:r>
              <a:rPr dirty="0" spc="15"/>
              <a:t>and</a:t>
            </a:r>
            <a:r>
              <a:rPr dirty="0" spc="25"/>
              <a:t> </a:t>
            </a:r>
            <a:r>
              <a:rPr dirty="0" spc="10"/>
              <a:t>Covariance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7539" y="1067155"/>
            <a:ext cx="203517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0">
                <a:latin typeface="Lucida Sans Unicode"/>
                <a:cs typeface="Lucida Sans Unicode"/>
              </a:rPr>
              <a:t>[</a:t>
            </a:r>
            <a:r>
              <a:rPr dirty="0" sz="1050" spc="-20" b="1">
                <a:latin typeface="Arial"/>
                <a:cs typeface="Arial"/>
              </a:rPr>
              <a:t>I</a:t>
            </a:r>
            <a:r>
              <a:rPr dirty="0" baseline="-10416" sz="1200" spc="-30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⊗ </a:t>
            </a:r>
            <a:r>
              <a:rPr dirty="0" sz="1050" spc="-5" b="1">
                <a:latin typeface="Arial"/>
                <a:cs typeface="Arial"/>
              </a:rPr>
              <a:t>B</a:t>
            </a:r>
            <a:r>
              <a:rPr dirty="0" baseline="31250" sz="1200" spc="-7" i="1">
                <a:latin typeface="Meiryo"/>
                <a:cs typeface="Meiryo"/>
              </a:rPr>
              <a:t>t</a:t>
            </a:r>
            <a:r>
              <a:rPr dirty="0" sz="1050" spc="-5">
                <a:latin typeface="Lucida Sans Unicode"/>
                <a:cs typeface="Lucida Sans Unicode"/>
              </a:rPr>
              <a:t>]</a:t>
            </a:r>
            <a:r>
              <a:rPr dirty="0" sz="1050" spc="-5">
                <a:latin typeface="Arial"/>
                <a:cs typeface="Arial"/>
              </a:rPr>
              <a:t>vec</a:t>
            </a:r>
            <a:r>
              <a:rPr dirty="0" sz="1050" spc="-5">
                <a:latin typeface="Lucida Sans Unicode"/>
                <a:cs typeface="Lucida Sans Unicode"/>
              </a:rPr>
              <a:t>(</a:t>
            </a:r>
            <a:r>
              <a:rPr dirty="0" sz="1050" spc="-5" b="1">
                <a:latin typeface="Arial"/>
                <a:cs typeface="Arial"/>
              </a:rPr>
              <a:t>X</a:t>
            </a:r>
            <a:r>
              <a:rPr dirty="0" baseline="31250" sz="1200" spc="-7" i="1">
                <a:latin typeface="Meiryo"/>
                <a:cs typeface="Meiryo"/>
              </a:rPr>
              <a:t>t</a:t>
            </a:r>
            <a:r>
              <a:rPr dirty="0" sz="1050" spc="-5">
                <a:latin typeface="Lucida Sans Unicode"/>
                <a:cs typeface="Lucida Sans Unicode"/>
              </a:rPr>
              <a:t>)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>
                <a:latin typeface="Arial"/>
                <a:cs typeface="Arial"/>
              </a:rPr>
              <a:t>vec</a:t>
            </a:r>
            <a:r>
              <a:rPr dirty="0" sz="1050">
                <a:latin typeface="Lucida Sans Unicode"/>
                <a:cs typeface="Lucida Sans Unicode"/>
              </a:rPr>
              <a:t>(</a:t>
            </a:r>
            <a:r>
              <a:rPr dirty="0" sz="1050" b="1">
                <a:latin typeface="Arial"/>
                <a:cs typeface="Arial"/>
              </a:rPr>
              <a:t>B</a:t>
            </a:r>
            <a:r>
              <a:rPr dirty="0" baseline="31250" sz="1200" i="1">
                <a:latin typeface="Meiryo"/>
                <a:cs typeface="Meiryo"/>
              </a:rPr>
              <a:t>t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baseline="31250" sz="1200" i="1">
                <a:latin typeface="Meiryo"/>
                <a:cs typeface="Meiryo"/>
              </a:rPr>
              <a:t>t</a:t>
            </a:r>
            <a:r>
              <a:rPr dirty="0" sz="1050">
                <a:latin typeface="Lucida Sans Unicode"/>
                <a:cs typeface="Lucida Sans Unicode"/>
              </a:rPr>
              <a:t>)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90">
                <a:latin typeface="Lucida Sans Unicode"/>
                <a:cs typeface="Lucida Sans Unicode"/>
              </a:rPr>
              <a:t> </a:t>
            </a:r>
            <a:r>
              <a:rPr dirty="0" baseline="31746" sz="1575" spc="240">
                <a:latin typeface="Arial"/>
                <a:cs typeface="Arial"/>
              </a:rPr>
              <a:t></a:t>
            </a:r>
            <a:endParaRPr baseline="31746" sz="157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6160" y="1001395"/>
            <a:ext cx="64135" cy="234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10">
                <a:latin typeface="Arial"/>
                <a:cs typeface="Arial"/>
              </a:rPr>
              <a:t>.</a:t>
            </a:r>
            <a:r>
              <a:rPr dirty="0" baseline="-21164" sz="1575" spc="-7">
                <a:latin typeface="Arial"/>
                <a:cs typeface="Arial"/>
              </a:rPr>
              <a:t>.</a:t>
            </a:r>
            <a:endParaRPr baseline="-21164" sz="157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6160" y="1102614"/>
            <a:ext cx="6413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553275"/>
            <a:ext cx="3394710" cy="50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Note that the </a:t>
            </a:r>
            <a:r>
              <a:rPr dirty="0" sz="1050" spc="-10">
                <a:latin typeface="Arial"/>
                <a:cs typeface="Arial"/>
              </a:rPr>
              <a:t>assumed mean vector </a:t>
            </a:r>
            <a:r>
              <a:rPr dirty="0" sz="1050" spc="-15">
                <a:latin typeface="Arial"/>
                <a:cs typeface="Arial"/>
              </a:rPr>
              <a:t>for </a:t>
            </a:r>
            <a:r>
              <a:rPr dirty="0" sz="1050" spc="5">
                <a:latin typeface="Arial"/>
                <a:cs typeface="Arial"/>
              </a:rPr>
              <a:t>vec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Y</a:t>
            </a:r>
            <a:r>
              <a:rPr dirty="0" baseline="27777" sz="1200" spc="7" i="1">
                <a:latin typeface="Meiryo"/>
                <a:cs typeface="Meiryo"/>
              </a:rPr>
              <a:t>t</a:t>
            </a:r>
            <a:r>
              <a:rPr dirty="0" sz="1050" spc="5">
                <a:latin typeface="Lucida Sans Unicode"/>
                <a:cs typeface="Lucida Sans Unicode"/>
              </a:rPr>
              <a:t>)</a:t>
            </a:r>
            <a:r>
              <a:rPr dirty="0" sz="1050" spc="8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Arial"/>
                <a:cs typeface="Arial"/>
              </a:rPr>
              <a:t>is</a:t>
            </a:r>
            <a:endParaRPr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204"/>
              </a:spcBef>
            </a:pPr>
            <a:r>
              <a:rPr dirty="0" sz="1050" spc="165">
                <a:latin typeface="Arial"/>
                <a:cs typeface="Arial"/>
              </a:rPr>
              <a:t></a:t>
            </a:r>
            <a:r>
              <a:rPr dirty="0" baseline="-47619" sz="1575" spc="-15" b="1">
                <a:latin typeface="Arial"/>
                <a:cs typeface="Arial"/>
              </a:rPr>
              <a:t>B</a:t>
            </a:r>
            <a:r>
              <a:rPr dirty="0" baseline="-34722" sz="1200" spc="-37" i="1">
                <a:latin typeface="Meiryo"/>
                <a:cs typeface="Meiryo"/>
              </a:rPr>
              <a:t>t</a:t>
            </a:r>
            <a:r>
              <a:rPr dirty="0" baseline="-47619" sz="1575" spc="-7" b="1">
                <a:latin typeface="Arial"/>
                <a:cs typeface="Arial"/>
              </a:rPr>
              <a:t>x</a:t>
            </a:r>
            <a:r>
              <a:rPr dirty="0" baseline="-72916" sz="1200" spc="75">
                <a:latin typeface="Arial"/>
                <a:cs typeface="Arial"/>
              </a:rPr>
              <a:t>1</a:t>
            </a:r>
            <a:r>
              <a:rPr dirty="0" sz="1050" spc="160">
                <a:latin typeface="Arial"/>
                <a:cs typeface="Arial"/>
              </a:rPr>
              <a:t>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3831" y="990955"/>
            <a:ext cx="14668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60">
                <a:latin typeface="Arial"/>
                <a:cs typeface="Arial"/>
              </a:rPr>
              <a:t>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5775" y="1079614"/>
            <a:ext cx="544830" cy="391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  <a:tabLst>
                <a:tab pos="397510" algn="l"/>
              </a:tabLst>
            </a:pPr>
            <a:r>
              <a:rPr dirty="0" sz="1050" spc="160">
                <a:latin typeface="Arial"/>
                <a:cs typeface="Arial"/>
              </a:rPr>
              <a:t> 	</a:t>
            </a:r>
            <a:r>
              <a:rPr dirty="0" sz="1050">
                <a:latin typeface="Arial"/>
                <a:cs typeface="Arial"/>
              </a:rPr>
              <a:t> </a:t>
            </a:r>
            <a:r>
              <a:rPr dirty="0" sz="1050" spc="160">
                <a:latin typeface="Arial"/>
                <a:cs typeface="Arial"/>
              </a:rPr>
              <a:t>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dirty="0" sz="1050" spc="-10" b="1">
                <a:latin typeface="Arial"/>
                <a:cs typeface="Arial"/>
              </a:rPr>
              <a:t>B</a:t>
            </a:r>
            <a:r>
              <a:rPr dirty="0" baseline="27777" sz="1200" spc="-15" i="1">
                <a:latin typeface="Meiryo"/>
                <a:cs typeface="Meiryo"/>
              </a:rPr>
              <a:t>t</a:t>
            </a:r>
            <a:r>
              <a:rPr dirty="0" sz="1050" spc="-10" b="1">
                <a:latin typeface="Arial"/>
                <a:cs typeface="Arial"/>
              </a:rPr>
              <a:t>x</a:t>
            </a:r>
            <a:r>
              <a:rPr dirty="0" baseline="-10416" sz="1200" spc="-15" i="1">
                <a:latin typeface="Arial"/>
                <a:cs typeface="Arial"/>
              </a:rPr>
              <a:t>n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1579016"/>
            <a:ext cx="3726815" cy="661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where </a:t>
            </a:r>
            <a:r>
              <a:rPr dirty="0" sz="1050" spc="-5" b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i  </a:t>
            </a:r>
            <a:r>
              <a:rPr dirty="0" sz="1050" spc="-5">
                <a:latin typeface="Arial"/>
                <a:cs typeface="Arial"/>
              </a:rPr>
              <a:t>is the </a:t>
            </a:r>
            <a:r>
              <a:rPr dirty="0" sz="1050" spc="-5" i="1">
                <a:latin typeface="Arial"/>
                <a:cs typeface="Arial"/>
              </a:rPr>
              <a:t>i </a:t>
            </a:r>
            <a:r>
              <a:rPr dirty="0" sz="1050" spc="-5">
                <a:latin typeface="Arial"/>
                <a:cs typeface="Arial"/>
              </a:rPr>
              <a:t>-th </a:t>
            </a:r>
            <a:r>
              <a:rPr dirty="0" sz="1050" spc="-15">
                <a:latin typeface="Arial"/>
                <a:cs typeface="Arial"/>
              </a:rPr>
              <a:t>row </a:t>
            </a:r>
            <a:r>
              <a:rPr dirty="0" sz="1050" spc="-5">
                <a:latin typeface="Arial"/>
                <a:cs typeface="Arial"/>
              </a:rPr>
              <a:t>of</a:t>
            </a:r>
            <a:r>
              <a:rPr dirty="0" sz="1050" spc="-180">
                <a:latin typeface="Arial"/>
                <a:cs typeface="Arial"/>
              </a:rPr>
              <a:t> </a:t>
            </a:r>
            <a:r>
              <a:rPr dirty="0" sz="1050" spc="-10" b="1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-10">
                <a:latin typeface="Arial"/>
                <a:cs typeface="Arial"/>
              </a:rPr>
              <a:t>assumed covariance </a:t>
            </a:r>
            <a:r>
              <a:rPr dirty="0" sz="1050" spc="-5">
                <a:latin typeface="Arial"/>
                <a:cs typeface="Arial"/>
              </a:rPr>
              <a:t>matrix </a:t>
            </a:r>
            <a:r>
              <a:rPr dirty="0" sz="1050" spc="-15">
                <a:latin typeface="Arial"/>
                <a:cs typeface="Arial"/>
              </a:rPr>
              <a:t>for </a:t>
            </a:r>
            <a:r>
              <a:rPr dirty="0" sz="1050" spc="5">
                <a:latin typeface="Arial"/>
                <a:cs typeface="Arial"/>
              </a:rPr>
              <a:t>vec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Y</a:t>
            </a:r>
            <a:r>
              <a:rPr dirty="0" baseline="27777" sz="1200" spc="7" i="1">
                <a:latin typeface="Meiryo"/>
                <a:cs typeface="Meiryo"/>
              </a:rPr>
              <a:t>t</a:t>
            </a:r>
            <a:r>
              <a:rPr dirty="0" sz="1050" spc="5">
                <a:latin typeface="Lucida Sans Unicode"/>
                <a:cs typeface="Lucida Sans Unicode"/>
              </a:rPr>
              <a:t>) </a:t>
            </a:r>
            <a:r>
              <a:rPr dirty="0" sz="1050" spc="-5">
                <a:latin typeface="Arial"/>
                <a:cs typeface="Arial"/>
              </a:rPr>
              <a:t>is </a:t>
            </a:r>
            <a:r>
              <a:rPr dirty="0" sz="1050" spc="-15">
                <a:latin typeface="Arial"/>
                <a:cs typeface="Arial"/>
              </a:rPr>
              <a:t>block</a:t>
            </a:r>
            <a:r>
              <a:rPr dirty="0" sz="1050" spc="8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diagonal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61998" y="2250135"/>
            <a:ext cx="14668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60">
                <a:latin typeface="Arial"/>
                <a:cs typeface="Arial"/>
              </a:rPr>
              <a:t>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5082" y="2653296"/>
            <a:ext cx="71374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b="1">
                <a:latin typeface="Arial"/>
                <a:cs typeface="Arial"/>
              </a:rPr>
              <a:t>I</a:t>
            </a:r>
            <a:r>
              <a:rPr dirty="0" baseline="-10416" sz="1200" spc="-7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⊗ </a:t>
            </a:r>
            <a:r>
              <a:rPr dirty="0" sz="1050" spc="195" b="1">
                <a:latin typeface="Arial"/>
                <a:cs typeface="Arial"/>
              </a:rPr>
              <a:t>Σ </a:t>
            </a:r>
            <a:r>
              <a:rPr dirty="0" sz="1050" spc="-30">
                <a:latin typeface="Lucida Sans Unicode"/>
                <a:cs typeface="Lucida Sans Unicode"/>
              </a:rPr>
              <a:t>=  </a:t>
            </a:r>
            <a:r>
              <a:rPr dirty="0" baseline="31746" sz="1575" spc="240">
                <a:latin typeface="Arial"/>
                <a:cs typeface="Arial"/>
              </a:rPr>
              <a:t></a:t>
            </a:r>
            <a:endParaRPr baseline="31746" sz="157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61998" y="2660218"/>
            <a:ext cx="14668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60">
                <a:latin typeface="Arial"/>
                <a:cs typeface="Arial"/>
              </a:rPr>
              <a:t>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1998" y="2748889"/>
            <a:ext cx="14668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60">
                <a:latin typeface="Arial"/>
                <a:cs typeface="Arial"/>
              </a:rPr>
              <a:t>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97989" y="2359266"/>
            <a:ext cx="135890" cy="186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95" b="1">
                <a:latin typeface="Arial"/>
                <a:cs typeface="Arial"/>
              </a:rPr>
              <a:t>Σ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15450" y="2359266"/>
            <a:ext cx="18732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80" i="1">
                <a:latin typeface="Meiryo"/>
                <a:cs typeface="Meiryo"/>
              </a:rPr>
              <a:t>·</a:t>
            </a:r>
            <a:r>
              <a:rPr dirty="0" sz="1050" spc="-225" i="1">
                <a:latin typeface="Meiryo"/>
                <a:cs typeface="Meiryo"/>
              </a:rPr>
              <a:t> </a:t>
            </a:r>
            <a:r>
              <a:rPr dirty="0" sz="1050" spc="-80" i="1">
                <a:latin typeface="Meiryo"/>
                <a:cs typeface="Meiryo"/>
              </a:rPr>
              <a:t>·</a:t>
            </a:r>
            <a:r>
              <a:rPr dirty="0" sz="1050" spc="-225" i="1">
                <a:latin typeface="Meiryo"/>
                <a:cs typeface="Meiryo"/>
              </a:rPr>
              <a:t> </a:t>
            </a:r>
            <a:r>
              <a:rPr dirty="0" sz="1050" spc="-80" i="1">
                <a:latin typeface="Meiryo"/>
                <a:cs typeface="Meiryo"/>
              </a:rPr>
              <a:t>·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61998" y="2552128"/>
            <a:ext cx="478155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23809" sz="1575" spc="240">
                <a:latin typeface="Arial"/>
                <a:cs typeface="Arial"/>
              </a:rPr>
              <a:t></a:t>
            </a:r>
            <a:r>
              <a:rPr dirty="0" baseline="7936" sz="1575" spc="-7" b="1">
                <a:latin typeface="Arial"/>
                <a:cs typeface="Arial"/>
              </a:rPr>
              <a:t>0</a:t>
            </a:r>
            <a:r>
              <a:rPr dirty="0" sz="800" spc="5" i="1">
                <a:latin typeface="Arial"/>
                <a:cs typeface="Arial"/>
              </a:rPr>
              <a:t>m</a:t>
            </a:r>
            <a:r>
              <a:rPr dirty="0" sz="800" spc="15" i="1">
                <a:latin typeface="Meiryo"/>
                <a:cs typeface="Meiryo"/>
              </a:rPr>
              <a:t>×</a:t>
            </a:r>
            <a:r>
              <a:rPr dirty="0" sz="800" spc="-5" i="1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49335" y="2380056"/>
            <a:ext cx="653415" cy="380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5"/>
              </a:lnSpc>
            </a:pPr>
            <a:r>
              <a:rPr dirty="0" baseline="7936" sz="1575" spc="7" b="1">
                <a:latin typeface="Arial"/>
                <a:cs typeface="Arial"/>
              </a:rPr>
              <a:t>0</a:t>
            </a:r>
            <a:r>
              <a:rPr dirty="0" sz="800" spc="5" i="1">
                <a:latin typeface="Arial"/>
                <a:cs typeface="Arial"/>
              </a:rPr>
              <a:t>m</a:t>
            </a:r>
            <a:r>
              <a:rPr dirty="0" sz="800" spc="5" i="1">
                <a:latin typeface="Meiryo"/>
                <a:cs typeface="Meiryo"/>
              </a:rPr>
              <a:t>×</a:t>
            </a:r>
            <a:r>
              <a:rPr dirty="0" sz="800" spc="5" i="1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  <a:p>
            <a:pPr marL="127000">
              <a:lnSpc>
                <a:spcPts val="1255"/>
              </a:lnSpc>
              <a:tabLst>
                <a:tab pos="478155" algn="l"/>
              </a:tabLst>
            </a:pPr>
            <a:r>
              <a:rPr dirty="0" sz="1050" spc="195" b="1">
                <a:latin typeface="Arial"/>
                <a:cs typeface="Arial"/>
              </a:rPr>
              <a:t>Σ	</a:t>
            </a:r>
            <a:r>
              <a:rPr dirty="0" sz="1050" spc="-80" i="1">
                <a:latin typeface="Meiryo"/>
                <a:cs typeface="Meiryo"/>
              </a:rPr>
              <a:t>·</a:t>
            </a:r>
            <a:r>
              <a:rPr dirty="0" sz="1050" spc="-225" i="1">
                <a:latin typeface="Meiryo"/>
                <a:cs typeface="Meiryo"/>
              </a:rPr>
              <a:t> </a:t>
            </a:r>
            <a:r>
              <a:rPr dirty="0" sz="1050" spc="-80" i="1">
                <a:latin typeface="Meiryo"/>
                <a:cs typeface="Meiryo"/>
              </a:rPr>
              <a:t>·</a:t>
            </a:r>
            <a:r>
              <a:rPr dirty="0" sz="1050" spc="-225" i="1">
                <a:latin typeface="Meiryo"/>
                <a:cs typeface="Meiryo"/>
              </a:rPr>
              <a:t> </a:t>
            </a:r>
            <a:r>
              <a:rPr dirty="0" sz="1050" spc="-80" i="1">
                <a:latin typeface="Meiryo"/>
                <a:cs typeface="Meiryo"/>
              </a:rPr>
              <a:t>·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33765" y="2673565"/>
            <a:ext cx="64135" cy="234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10">
                <a:latin typeface="Arial"/>
                <a:cs typeface="Arial"/>
              </a:rPr>
              <a:t>.</a:t>
            </a:r>
            <a:r>
              <a:rPr dirty="0" baseline="-21164" sz="1575" spc="-7">
                <a:latin typeface="Arial"/>
                <a:cs typeface="Arial"/>
              </a:rPr>
              <a:t>.</a:t>
            </a:r>
            <a:endParaRPr baseline="-21164" sz="157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99868" y="2673565"/>
            <a:ext cx="64135" cy="234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10">
                <a:latin typeface="Arial"/>
                <a:cs typeface="Arial"/>
              </a:rPr>
              <a:t>.</a:t>
            </a:r>
            <a:r>
              <a:rPr dirty="0" baseline="-21164" sz="1575" spc="-7">
                <a:latin typeface="Arial"/>
                <a:cs typeface="Arial"/>
              </a:rPr>
              <a:t>.</a:t>
            </a:r>
            <a:endParaRPr baseline="-21164" sz="157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33765" y="2774784"/>
            <a:ext cx="53022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78155" algn="l"/>
              </a:tabLst>
            </a:pPr>
            <a:r>
              <a:rPr dirty="0" sz="1050" spc="-5">
                <a:latin typeface="Arial"/>
                <a:cs typeface="Arial"/>
              </a:rPr>
              <a:t>.</a:t>
            </a:r>
            <a:r>
              <a:rPr dirty="0" sz="1050" spc="-5">
                <a:latin typeface="Arial"/>
                <a:cs typeface="Arial"/>
              </a:rPr>
              <a:t>	</a:t>
            </a:r>
            <a:r>
              <a:rPr dirty="0" sz="1050" spc="-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34640" y="2686215"/>
            <a:ext cx="118110" cy="222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.</a:t>
            </a:r>
            <a:r>
              <a:rPr dirty="0" sz="1050" spc="-175">
                <a:latin typeface="Arial"/>
                <a:cs typeface="Arial"/>
              </a:rPr>
              <a:t> </a:t>
            </a:r>
            <a:r>
              <a:rPr dirty="0" baseline="-15873" sz="1575" spc="-7">
                <a:latin typeface="Arial"/>
                <a:cs typeface="Arial"/>
              </a:rPr>
              <a:t>.</a:t>
            </a:r>
            <a:endParaRPr baseline="-15873" sz="157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42463" y="2762135"/>
            <a:ext cx="6413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77235" y="2673565"/>
            <a:ext cx="6413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77235" y="2724175"/>
            <a:ext cx="6413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83232" y="2967647"/>
            <a:ext cx="82296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78155" algn="l"/>
              </a:tabLst>
            </a:pPr>
            <a:r>
              <a:rPr dirty="0" baseline="7936" sz="1575" spc="-7" b="1">
                <a:latin typeface="Arial"/>
                <a:cs typeface="Arial"/>
              </a:rPr>
              <a:t>0</a:t>
            </a:r>
            <a:r>
              <a:rPr dirty="0" sz="800" spc="5" i="1">
                <a:latin typeface="Arial"/>
                <a:cs typeface="Arial"/>
              </a:rPr>
              <a:t>m</a:t>
            </a:r>
            <a:r>
              <a:rPr dirty="0" sz="800" spc="15" i="1">
                <a:latin typeface="Meiryo"/>
                <a:cs typeface="Meiryo"/>
              </a:rPr>
              <a:t>×</a:t>
            </a:r>
            <a:r>
              <a:rPr dirty="0" sz="800" spc="-5" i="1">
                <a:latin typeface="Arial"/>
                <a:cs typeface="Arial"/>
              </a:rPr>
              <a:t>m</a:t>
            </a:r>
            <a:r>
              <a:rPr dirty="0" sz="800" i="1">
                <a:latin typeface="Arial"/>
                <a:cs typeface="Arial"/>
              </a:rPr>
              <a:t>	</a:t>
            </a:r>
            <a:r>
              <a:rPr dirty="0" baseline="7936" sz="1575" spc="-7" b="1">
                <a:latin typeface="Arial"/>
                <a:cs typeface="Arial"/>
              </a:rPr>
              <a:t>0</a:t>
            </a:r>
            <a:r>
              <a:rPr dirty="0" sz="800" spc="5" i="1">
                <a:latin typeface="Arial"/>
                <a:cs typeface="Arial"/>
              </a:rPr>
              <a:t>m</a:t>
            </a:r>
            <a:r>
              <a:rPr dirty="0" sz="800" spc="15" i="1">
                <a:latin typeface="Meiryo"/>
                <a:cs typeface="Meiryo"/>
              </a:rPr>
              <a:t>×</a:t>
            </a:r>
            <a:r>
              <a:rPr dirty="0" sz="800" spc="-5" i="1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15450" y="2946857"/>
            <a:ext cx="18732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80" i="1">
                <a:latin typeface="Meiryo"/>
                <a:cs typeface="Meiryo"/>
              </a:rPr>
              <a:t>·</a:t>
            </a:r>
            <a:r>
              <a:rPr dirty="0" sz="1050" spc="-225" i="1">
                <a:latin typeface="Meiryo"/>
                <a:cs typeface="Meiryo"/>
              </a:rPr>
              <a:t> </a:t>
            </a:r>
            <a:r>
              <a:rPr dirty="0" sz="1050" spc="-80" i="1">
                <a:latin typeface="Meiryo"/>
                <a:cs typeface="Meiryo"/>
              </a:rPr>
              <a:t>·</a:t>
            </a:r>
            <a:r>
              <a:rPr dirty="0" sz="1050" spc="-225" i="1">
                <a:latin typeface="Meiryo"/>
                <a:cs typeface="Meiryo"/>
              </a:rPr>
              <a:t> </a:t>
            </a:r>
            <a:r>
              <a:rPr dirty="0" sz="1050" spc="-80" i="1">
                <a:latin typeface="Meiryo"/>
                <a:cs typeface="Meiryo"/>
              </a:rPr>
              <a:t>·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41459" y="2774784"/>
            <a:ext cx="135890" cy="358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050" spc="195" b="1">
                <a:latin typeface="Arial"/>
                <a:cs typeface="Arial"/>
              </a:rPr>
              <a:t>Σ</a:t>
            </a:r>
            <a:endParaRPr sz="10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26702" y="2380056"/>
            <a:ext cx="486409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7936" sz="1575" spc="-7" b="1">
                <a:latin typeface="Arial"/>
                <a:cs typeface="Arial"/>
              </a:rPr>
              <a:t>0</a:t>
            </a:r>
            <a:r>
              <a:rPr dirty="0" sz="800" spc="5" i="1">
                <a:latin typeface="Arial"/>
                <a:cs typeface="Arial"/>
              </a:rPr>
              <a:t>m</a:t>
            </a:r>
            <a:r>
              <a:rPr dirty="0" sz="800" spc="15" i="1">
                <a:latin typeface="Meiryo"/>
                <a:cs typeface="Meiryo"/>
              </a:rPr>
              <a:t>×</a:t>
            </a:r>
            <a:r>
              <a:rPr dirty="0" sz="800" spc="55" i="1">
                <a:latin typeface="Arial"/>
                <a:cs typeface="Arial"/>
              </a:rPr>
              <a:t>m</a:t>
            </a:r>
            <a:r>
              <a:rPr dirty="0" baseline="52910" sz="1575" spc="240">
                <a:latin typeface="Arial"/>
                <a:cs typeface="Arial"/>
              </a:rPr>
              <a:t></a:t>
            </a:r>
            <a:endParaRPr baseline="52910" sz="1575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26702" y="2552128"/>
            <a:ext cx="486409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7936" sz="1575" spc="-7" b="1">
                <a:latin typeface="Arial"/>
                <a:cs typeface="Arial"/>
              </a:rPr>
              <a:t>0</a:t>
            </a:r>
            <a:r>
              <a:rPr dirty="0" sz="800" spc="5" i="1">
                <a:latin typeface="Arial"/>
                <a:cs typeface="Arial"/>
              </a:rPr>
              <a:t>m</a:t>
            </a:r>
            <a:r>
              <a:rPr dirty="0" sz="800" spc="15" i="1">
                <a:latin typeface="Meiryo"/>
                <a:cs typeface="Meiryo"/>
              </a:rPr>
              <a:t>×</a:t>
            </a:r>
            <a:r>
              <a:rPr dirty="0" sz="800" spc="55" i="1">
                <a:latin typeface="Arial"/>
                <a:cs typeface="Arial"/>
              </a:rPr>
              <a:t>m</a:t>
            </a:r>
            <a:r>
              <a:rPr dirty="0" baseline="23809" sz="1575" spc="240">
                <a:latin typeface="Arial"/>
                <a:cs typeface="Arial"/>
              </a:rPr>
              <a:t></a:t>
            </a:r>
            <a:endParaRPr baseline="23809" sz="1575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66287" y="2577084"/>
            <a:ext cx="14668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60">
                <a:latin typeface="Arial"/>
                <a:cs typeface="Arial"/>
              </a:rPr>
              <a:t></a:t>
            </a:r>
            <a:endParaRPr sz="10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66287" y="2660205"/>
            <a:ext cx="14668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60">
                <a:latin typeface="Arial"/>
                <a:cs typeface="Arial"/>
              </a:rPr>
              <a:t></a:t>
            </a:r>
            <a:endParaRPr sz="10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66287" y="2748876"/>
            <a:ext cx="14668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60">
                <a:latin typeface="Arial"/>
                <a:cs typeface="Arial"/>
              </a:rPr>
              <a:t></a:t>
            </a:r>
            <a:endParaRPr sz="10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3348494" y="3345160"/>
            <a:ext cx="1172210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</a:rPr>
              <a:t>Updated 16-Jan-2017   :   Slide</a:t>
            </a:r>
            <a:r>
              <a:rPr dirty="0" sz="600" spc="-6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</a:rPr>
              <a:t>50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262" y="29006"/>
            <a:ext cx="10496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 Linear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75184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2706370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0">
                <a:solidFill>
                  <a:srgbClr val="790019"/>
                </a:solidFill>
                <a:latin typeface="Arial"/>
                <a:cs typeface="Arial"/>
              </a:rPr>
              <a:t>Ordinary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Least</a:t>
            </a:r>
            <a:r>
              <a:rPr dirty="0" sz="1400" spc="-7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Squares</a:t>
            </a:r>
            <a:endParaRPr sz="14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1165"/>
              </a:spcBef>
            </a:pP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ordinary least squares</a:t>
            </a:r>
            <a:r>
              <a:rPr dirty="0" sz="1050" spc="-5">
                <a:latin typeface="Arial"/>
                <a:cs typeface="Arial"/>
              </a:rPr>
              <a:t>(OLS) </a:t>
            </a:r>
            <a:r>
              <a:rPr dirty="0" sz="1050" spc="-10">
                <a:latin typeface="Arial"/>
                <a:cs typeface="Arial"/>
              </a:rPr>
              <a:t>problem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is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369" y="1011148"/>
            <a:ext cx="591820" cy="318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7620">
              <a:lnSpc>
                <a:spcPts val="1125"/>
              </a:lnSpc>
            </a:pPr>
            <a:r>
              <a:rPr dirty="0" sz="1050" spc="-5">
                <a:latin typeface="Arial"/>
                <a:cs typeface="Arial"/>
              </a:rPr>
              <a:t>min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765"/>
              </a:lnSpc>
            </a:pPr>
            <a:r>
              <a:rPr dirty="0" baseline="-17361" sz="1200" spc="-7" b="1">
                <a:latin typeface="Arial"/>
                <a:cs typeface="Arial"/>
              </a:rPr>
              <a:t>B</a:t>
            </a:r>
            <a:r>
              <a:rPr dirty="0" baseline="-17361" sz="1200" spc="-120" i="1">
                <a:latin typeface="Meiryo"/>
                <a:cs typeface="Meiryo"/>
              </a:rPr>
              <a:t>∈</a:t>
            </a:r>
            <a:r>
              <a:rPr dirty="0" baseline="-17361" sz="1200" spc="-7">
                <a:latin typeface="Arial"/>
                <a:cs typeface="Arial"/>
              </a:rPr>
              <a:t>R</a:t>
            </a:r>
            <a:r>
              <a:rPr dirty="0" sz="600" spc="50">
                <a:latin typeface="Lucida Sans Unicode"/>
                <a:cs typeface="Lucida Sans Unicode"/>
              </a:rPr>
              <a:t>(</a:t>
            </a:r>
            <a:r>
              <a:rPr dirty="0" sz="600" spc="5" i="1">
                <a:latin typeface="Arial"/>
                <a:cs typeface="Arial"/>
              </a:rPr>
              <a:t>p</a:t>
            </a:r>
            <a:r>
              <a:rPr dirty="0" sz="600" spc="15">
                <a:latin typeface="Lucida Sans Unicode"/>
                <a:cs typeface="Lucida Sans Unicode"/>
              </a:rPr>
              <a:t>+</a:t>
            </a:r>
            <a:r>
              <a:rPr dirty="0" sz="600" spc="-5">
                <a:latin typeface="Arial"/>
                <a:cs typeface="Arial"/>
              </a:rPr>
              <a:t>1</a:t>
            </a:r>
            <a:r>
              <a:rPr dirty="0" sz="600" spc="50">
                <a:latin typeface="Lucida Sans Unicode"/>
                <a:cs typeface="Lucida Sans Unicode"/>
              </a:rPr>
              <a:t>)</a:t>
            </a:r>
            <a:r>
              <a:rPr dirty="0" sz="600" spc="220" i="1">
                <a:latin typeface="Arial"/>
                <a:cs typeface="Arial"/>
              </a:rPr>
              <a:t>×</a:t>
            </a:r>
            <a:r>
              <a:rPr dirty="0" sz="600" spc="-5" i="1">
                <a:latin typeface="Arial"/>
                <a:cs typeface="Arial"/>
              </a:rPr>
              <a:t>m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6220" y="992047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3498" y="1011148"/>
            <a:ext cx="126428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28065" algn="l"/>
              </a:tabLst>
            </a:pPr>
            <a:r>
              <a:rPr dirty="0" sz="1050" spc="20" i="1">
                <a:latin typeface="Meiryo"/>
                <a:cs typeface="Meiryo"/>
              </a:rPr>
              <a:t>"</a:t>
            </a:r>
            <a:r>
              <a:rPr dirty="0" sz="1050" spc="20" b="1">
                <a:latin typeface="Arial"/>
                <a:cs typeface="Arial"/>
              </a:rPr>
              <a:t>Y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85" i="1">
                <a:latin typeface="Meiryo"/>
                <a:cs typeface="Meiryo"/>
              </a:rPr>
              <a:t> </a:t>
            </a:r>
            <a:r>
              <a:rPr dirty="0" sz="1050" spc="10" b="1">
                <a:latin typeface="Arial"/>
                <a:cs typeface="Arial"/>
              </a:rPr>
              <a:t>XB</a:t>
            </a:r>
            <a:r>
              <a:rPr dirty="0" sz="1050" spc="10" i="1">
                <a:latin typeface="Meiryo"/>
                <a:cs typeface="Meiryo"/>
              </a:rPr>
              <a:t>" </a:t>
            </a:r>
            <a:r>
              <a:rPr dirty="0" sz="1050" spc="75" i="1">
                <a:latin typeface="Meiryo"/>
                <a:cs typeface="Meiryo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	</a:t>
            </a:r>
            <a:r>
              <a:rPr dirty="0" sz="1050" spc="-5">
                <a:latin typeface="Arial"/>
                <a:cs typeface="Arial"/>
              </a:rPr>
              <a:t>min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1775" y="876071"/>
            <a:ext cx="31940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21615" algn="l"/>
              </a:tabLst>
            </a:pPr>
            <a:r>
              <a:rPr dirty="0" sz="800" spc="-5" i="1">
                <a:latin typeface="Arial"/>
                <a:cs typeface="Arial"/>
              </a:rPr>
              <a:t>n</a:t>
            </a:r>
            <a:r>
              <a:rPr dirty="0" sz="800" spc="-5" i="1">
                <a:latin typeface="Arial"/>
                <a:cs typeface="Arial"/>
              </a:rPr>
              <a:t>	</a:t>
            </a:r>
            <a:r>
              <a:rPr dirty="0" sz="800" spc="-5" i="1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3552" y="1129284"/>
            <a:ext cx="1046480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7361" sz="1200" spc="37" b="1">
                <a:latin typeface="Arial"/>
                <a:cs typeface="Arial"/>
              </a:rPr>
              <a:t>B</a:t>
            </a:r>
            <a:r>
              <a:rPr dirty="0" baseline="-17361" sz="1200" spc="37" i="1">
                <a:latin typeface="Meiryo"/>
                <a:cs typeface="Meiryo"/>
              </a:rPr>
              <a:t>∈</a:t>
            </a:r>
            <a:r>
              <a:rPr dirty="0" baseline="-17361" sz="1200" spc="37">
                <a:latin typeface="Arial"/>
                <a:cs typeface="Arial"/>
              </a:rPr>
              <a:t>R</a:t>
            </a:r>
            <a:r>
              <a:rPr dirty="0" sz="600" spc="25">
                <a:latin typeface="Lucida Sans Unicode"/>
                <a:cs typeface="Lucida Sans Unicode"/>
              </a:rPr>
              <a:t>(</a:t>
            </a:r>
            <a:r>
              <a:rPr dirty="0" sz="600" spc="25" i="1">
                <a:latin typeface="Arial"/>
                <a:cs typeface="Arial"/>
              </a:rPr>
              <a:t>p</a:t>
            </a:r>
            <a:r>
              <a:rPr dirty="0" sz="600" spc="25">
                <a:latin typeface="Lucida Sans Unicode"/>
                <a:cs typeface="Lucida Sans Unicode"/>
              </a:rPr>
              <a:t>+</a:t>
            </a:r>
            <a:r>
              <a:rPr dirty="0" sz="600" spc="25">
                <a:latin typeface="Arial"/>
                <a:cs typeface="Arial"/>
              </a:rPr>
              <a:t>1</a:t>
            </a:r>
            <a:r>
              <a:rPr dirty="0" sz="600" spc="25">
                <a:latin typeface="Lucida Sans Unicode"/>
                <a:cs typeface="Lucida Sans Unicode"/>
              </a:rPr>
              <a:t>)</a:t>
            </a:r>
            <a:r>
              <a:rPr dirty="0" sz="600" spc="25" i="1">
                <a:latin typeface="Arial"/>
                <a:cs typeface="Arial"/>
              </a:rPr>
              <a:t>×m  </a:t>
            </a:r>
            <a:r>
              <a:rPr dirty="0" baseline="-48611" sz="1200" spc="37" i="1">
                <a:latin typeface="Arial"/>
                <a:cs typeface="Arial"/>
              </a:rPr>
              <a:t>i</a:t>
            </a:r>
            <a:r>
              <a:rPr dirty="0" baseline="-48611" sz="1200" spc="37">
                <a:latin typeface="Lucida Sans Unicode"/>
                <a:cs typeface="Lucida Sans Unicode"/>
              </a:rPr>
              <a:t>=</a:t>
            </a:r>
            <a:r>
              <a:rPr dirty="0" baseline="-48611" sz="1200" spc="37">
                <a:latin typeface="Arial"/>
                <a:cs typeface="Arial"/>
              </a:rPr>
              <a:t>1 </a:t>
            </a:r>
            <a:r>
              <a:rPr dirty="0" baseline="-48611" sz="1200" spc="-7" i="1">
                <a:latin typeface="Arial"/>
                <a:cs typeface="Arial"/>
              </a:rPr>
              <a:t>k</a:t>
            </a:r>
            <a:r>
              <a:rPr dirty="0" baseline="-48611" sz="1200" spc="-292" i="1">
                <a:latin typeface="Arial"/>
                <a:cs typeface="Arial"/>
              </a:rPr>
              <a:t> </a:t>
            </a:r>
            <a:r>
              <a:rPr dirty="0" baseline="-48611" sz="1200" spc="15">
                <a:latin typeface="Lucida Sans Unicode"/>
                <a:cs typeface="Lucida Sans Unicode"/>
              </a:rPr>
              <a:t>=</a:t>
            </a:r>
            <a:r>
              <a:rPr dirty="0" baseline="-48611" sz="1200" spc="15">
                <a:latin typeface="Arial"/>
                <a:cs typeface="Arial"/>
              </a:rPr>
              <a:t>1</a:t>
            </a:r>
            <a:endParaRPr baseline="-48611"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0693" y="879538"/>
            <a:ext cx="55562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210">
                <a:latin typeface="Arial"/>
                <a:cs typeface="Arial"/>
              </a:rPr>
              <a:t>.</a:t>
            </a:r>
            <a:r>
              <a:rPr dirty="0" sz="1050" spc="-160">
                <a:latin typeface="Arial"/>
                <a:cs typeface="Arial"/>
              </a:rPr>
              <a:t> </a:t>
            </a:r>
            <a:r>
              <a:rPr dirty="0" sz="1050" spc="1210">
                <a:latin typeface="Arial"/>
                <a:cs typeface="Arial"/>
              </a:rPr>
              <a:t>.</a:t>
            </a:r>
            <a:r>
              <a:rPr dirty="0" sz="1050" spc="-160">
                <a:latin typeface="Arial"/>
                <a:cs typeface="Arial"/>
              </a:rPr>
              <a:t> </a:t>
            </a:r>
            <a:r>
              <a:rPr dirty="0" baseline="7936" sz="1575" spc="494">
                <a:latin typeface="Arial"/>
                <a:cs typeface="Arial"/>
              </a:rPr>
              <a:t>.</a:t>
            </a:r>
            <a:endParaRPr baseline="7936" sz="157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9714" y="1073658"/>
            <a:ext cx="99060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ik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35655" y="1073658"/>
            <a:ext cx="1327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0</a:t>
            </a:r>
            <a:r>
              <a:rPr dirty="0" sz="800" spc="-5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30436" y="1011148"/>
            <a:ext cx="69278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sz="1050" spc="-5" i="1">
                <a:latin typeface="Arial"/>
                <a:cs typeface="Arial"/>
              </a:rPr>
              <a:t>  </a:t>
            </a:r>
            <a:r>
              <a:rPr dirty="0" sz="1050" spc="7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14" i="1">
                <a:latin typeface="Meiryo"/>
                <a:cs typeface="Meiryo"/>
              </a:rPr>
              <a:t>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sz="1050" i="1">
                <a:latin typeface="Arial"/>
                <a:cs typeface="Arial"/>
              </a:rPr>
              <a:t>	</a:t>
            </a:r>
            <a:r>
              <a:rPr dirty="0" sz="1050" spc="-35" i="1">
                <a:latin typeface="Meiryo"/>
                <a:cs typeface="Meiryo"/>
              </a:rPr>
              <a:t>−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28377" y="907250"/>
            <a:ext cx="17208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80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74617" y="989368"/>
            <a:ext cx="196850" cy="246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910"/>
              </a:lnSpc>
            </a:pPr>
            <a:r>
              <a:rPr dirty="0" sz="800" spc="-5" i="1">
                <a:latin typeface="Arial"/>
                <a:cs typeface="Arial"/>
              </a:rPr>
              <a:t>p  </a:t>
            </a:r>
            <a:r>
              <a:rPr dirty="0" sz="800" spc="55" i="1">
                <a:latin typeface="Arial"/>
                <a:cs typeface="Arial"/>
              </a:rPr>
              <a:t>j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75087" y="1035558"/>
            <a:ext cx="306705" cy="175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582" sz="1575" spc="-7" i="1">
                <a:latin typeface="Arial"/>
                <a:cs typeface="Arial"/>
              </a:rPr>
              <a:t>b</a:t>
            </a:r>
            <a:r>
              <a:rPr dirty="0" sz="800" spc="-5" i="1">
                <a:latin typeface="Arial"/>
                <a:cs typeface="Arial"/>
              </a:rPr>
              <a:t>jk</a:t>
            </a:r>
            <a:r>
              <a:rPr dirty="0" sz="800" spc="-180" i="1">
                <a:latin typeface="Arial"/>
                <a:cs typeface="Arial"/>
              </a:rPr>
              <a:t> </a:t>
            </a:r>
            <a:r>
              <a:rPr dirty="0" baseline="10582" sz="1575" spc="-7" i="1">
                <a:latin typeface="Arial"/>
                <a:cs typeface="Arial"/>
              </a:rPr>
              <a:t>x</a:t>
            </a:r>
            <a:r>
              <a:rPr dirty="0" sz="800" spc="-5" i="1">
                <a:latin typeface="Arial"/>
                <a:cs typeface="Arial"/>
              </a:rPr>
              <a:t>ij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70895" y="857364"/>
            <a:ext cx="16446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330">
                <a:latin typeface="Arial"/>
                <a:cs typeface="Arial"/>
              </a:rPr>
              <a:t>.</a:t>
            </a:r>
            <a:r>
              <a:rPr dirty="0" baseline="-17361" sz="1200" spc="-7">
                <a:latin typeface="Arial"/>
                <a:cs typeface="Arial"/>
              </a:rPr>
              <a:t>2</a:t>
            </a:r>
            <a:endParaRPr baseline="-17361"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9557" y="1722551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9557" y="1977948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25844" y="1452156"/>
            <a:ext cx="3801745" cy="581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where </a:t>
            </a:r>
            <a:r>
              <a:rPr dirty="0" sz="1050" spc="45" i="1">
                <a:latin typeface="Meiryo"/>
                <a:cs typeface="Meiryo"/>
              </a:rPr>
              <a:t>"</a:t>
            </a:r>
            <a:r>
              <a:rPr dirty="0" sz="1050" spc="-265" i="1">
                <a:latin typeface="Meiryo"/>
                <a:cs typeface="Meiryo"/>
              </a:rPr>
              <a:t> </a:t>
            </a:r>
            <a:r>
              <a:rPr dirty="0" sz="1050" spc="-80" i="1">
                <a:latin typeface="Meiryo"/>
                <a:cs typeface="Meiryo"/>
              </a:rPr>
              <a:t>· </a:t>
            </a:r>
            <a:r>
              <a:rPr dirty="0" sz="1050" spc="45" i="1">
                <a:latin typeface="Meiryo"/>
                <a:cs typeface="Meiryo"/>
              </a:rPr>
              <a:t>" </a:t>
            </a:r>
            <a:r>
              <a:rPr dirty="0" sz="1050" spc="-5">
                <a:latin typeface="Arial"/>
                <a:cs typeface="Arial"/>
              </a:rPr>
              <a:t>denotes the </a:t>
            </a:r>
            <a:r>
              <a:rPr dirty="0" sz="1050" spc="-10">
                <a:latin typeface="Arial"/>
                <a:cs typeface="Arial"/>
              </a:rPr>
              <a:t>Frobenius </a:t>
            </a:r>
            <a:r>
              <a:rPr dirty="0" sz="1050">
                <a:latin typeface="Arial"/>
                <a:cs typeface="Arial"/>
              </a:rPr>
              <a:t>norm.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050" spc="15">
                <a:latin typeface="Arial"/>
                <a:cs typeface="Arial"/>
              </a:rPr>
              <a:t>OLS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B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r>
              <a:rPr dirty="0" sz="1050" spc="-30">
                <a:latin typeface="Lucida Sans Unicode"/>
                <a:cs typeface="Lucida Sans Unicode"/>
              </a:rPr>
              <a:t> = </a:t>
            </a:r>
            <a:r>
              <a:rPr dirty="0" sz="1050" spc="20" i="1">
                <a:latin typeface="Meiryo"/>
                <a:cs typeface="Meiryo"/>
              </a:rPr>
              <a:t>"</a:t>
            </a:r>
            <a:r>
              <a:rPr dirty="0" sz="1050" spc="20" b="1">
                <a:latin typeface="Arial"/>
                <a:cs typeface="Arial"/>
              </a:rPr>
              <a:t>Y</a:t>
            </a:r>
            <a:r>
              <a:rPr dirty="0" sz="1050" spc="-50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14" i="1">
                <a:latin typeface="Meiryo"/>
                <a:cs typeface="Meiryo"/>
              </a:rPr>
              <a:t> </a:t>
            </a:r>
            <a:r>
              <a:rPr dirty="0" sz="1050" spc="5" b="1">
                <a:latin typeface="Arial"/>
                <a:cs typeface="Arial"/>
              </a:rPr>
              <a:t>XB</a:t>
            </a:r>
            <a:r>
              <a:rPr dirty="0" sz="1050" spc="5" i="1">
                <a:latin typeface="Meiryo"/>
                <a:cs typeface="Meiryo"/>
              </a:rPr>
              <a:t>"</a:t>
            </a:r>
            <a:r>
              <a:rPr dirty="0" baseline="27777" sz="1200" spc="7">
                <a:latin typeface="Arial"/>
                <a:cs typeface="Arial"/>
              </a:rPr>
              <a:t>2</a:t>
            </a:r>
            <a:r>
              <a:rPr dirty="0" baseline="27777" sz="1200" spc="195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10">
                <a:latin typeface="Times New Roman"/>
                <a:cs typeface="Times New Roman"/>
              </a:rPr>
              <a:t>tr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b="1">
                <a:latin typeface="Arial"/>
                <a:cs typeface="Arial"/>
              </a:rPr>
              <a:t>Y</a:t>
            </a:r>
            <a:r>
              <a:rPr dirty="0" baseline="27777" sz="1200" spc="15" i="1">
                <a:latin typeface="Meiryo"/>
                <a:cs typeface="Meiryo"/>
              </a:rPr>
              <a:t>t</a:t>
            </a:r>
            <a:r>
              <a:rPr dirty="0" sz="1050" spc="10" b="1">
                <a:latin typeface="Arial"/>
                <a:cs typeface="Arial"/>
              </a:rPr>
              <a:t>Y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sz="1050" spc="-90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14" i="1">
                <a:latin typeface="Meiryo"/>
                <a:cs typeface="Meiryo"/>
              </a:rPr>
              <a:t> </a:t>
            </a:r>
            <a:r>
              <a:rPr dirty="0" sz="1050" spc="5">
                <a:latin typeface="Arial"/>
                <a:cs typeface="Arial"/>
              </a:rPr>
              <a:t>2</a:t>
            </a:r>
            <a:r>
              <a:rPr dirty="0" sz="1050" spc="5">
                <a:latin typeface="Times New Roman"/>
                <a:cs typeface="Times New Roman"/>
              </a:rPr>
              <a:t>tr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Y</a:t>
            </a:r>
            <a:r>
              <a:rPr dirty="0" baseline="27777" sz="1200" spc="7" i="1">
                <a:latin typeface="Meiryo"/>
                <a:cs typeface="Meiryo"/>
              </a:rPr>
              <a:t>t</a:t>
            </a:r>
            <a:r>
              <a:rPr dirty="0" sz="1050" spc="5" b="1">
                <a:latin typeface="Arial"/>
                <a:cs typeface="Arial"/>
              </a:rPr>
              <a:t>XB</a:t>
            </a:r>
            <a:r>
              <a:rPr dirty="0" sz="1050" spc="5">
                <a:latin typeface="Lucida Sans Unicode"/>
                <a:cs typeface="Lucida Sans Unicode"/>
              </a:rPr>
              <a:t>)</a:t>
            </a:r>
            <a:r>
              <a:rPr dirty="0" sz="1050" spc="-9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9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tr</a:t>
            </a:r>
            <a:r>
              <a:rPr dirty="0" sz="1050">
                <a:latin typeface="Lucida Sans Unicode"/>
                <a:cs typeface="Lucida Sans Unicode"/>
              </a:rPr>
              <a:t>(</a:t>
            </a:r>
            <a:r>
              <a:rPr dirty="0" sz="1050" b="1">
                <a:latin typeface="Arial"/>
                <a:cs typeface="Arial"/>
              </a:rPr>
              <a:t>B</a:t>
            </a:r>
            <a:r>
              <a:rPr dirty="0" baseline="27777" sz="1200" i="1">
                <a:latin typeface="Meiryo"/>
                <a:cs typeface="Meiryo"/>
              </a:rPr>
              <a:t>t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baseline="27777" sz="1200" i="1">
                <a:latin typeface="Meiryo"/>
                <a:cs typeface="Meiryo"/>
              </a:rPr>
              <a:t>t</a:t>
            </a:r>
            <a:r>
              <a:rPr dirty="0" sz="1050" b="1">
                <a:latin typeface="Arial"/>
                <a:cs typeface="Arial"/>
              </a:rPr>
              <a:t>XB</a:t>
            </a:r>
            <a:r>
              <a:rPr dirty="0" sz="1050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 marL="304800">
              <a:lnSpc>
                <a:spcPct val="100000"/>
              </a:lnSpc>
              <a:spcBef>
                <a:spcPts val="150"/>
              </a:spcBef>
            </a:pPr>
            <a:r>
              <a:rPr dirty="0" sz="800" spc="30" i="1" u="sng">
                <a:latin typeface="Arial"/>
                <a:cs typeface="Arial"/>
              </a:rPr>
              <a:t>∂</a:t>
            </a:r>
            <a:r>
              <a:rPr dirty="0" sz="1050" spc="30" u="sng">
                <a:latin typeface="Arial"/>
                <a:cs typeface="Arial"/>
              </a:rPr>
              <a:t>OLS</a:t>
            </a:r>
            <a:r>
              <a:rPr dirty="0" sz="800" spc="30" u="sng">
                <a:latin typeface="Lucida Sans Unicode"/>
                <a:cs typeface="Lucida Sans Unicode"/>
              </a:rPr>
              <a:t>(</a:t>
            </a:r>
            <a:r>
              <a:rPr dirty="0" sz="800" spc="30" b="1" u="sng">
                <a:latin typeface="Arial"/>
                <a:cs typeface="Arial"/>
              </a:rPr>
              <a:t>B</a:t>
            </a:r>
            <a:r>
              <a:rPr dirty="0" sz="800" spc="30" u="sng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8563" y="2003463"/>
            <a:ext cx="16129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95" i="1">
                <a:latin typeface="Arial"/>
                <a:cs typeface="Arial"/>
              </a:rPr>
              <a:t>∂</a:t>
            </a:r>
            <a:r>
              <a:rPr dirty="0" sz="800" spc="-5" b="1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8375" y="1917598"/>
            <a:ext cx="114363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15" i="1">
                <a:latin typeface="Meiryo"/>
                <a:cs typeface="Meiryo"/>
              </a:rPr>
              <a:t>−</a:t>
            </a:r>
            <a:r>
              <a:rPr dirty="0" sz="1050" spc="-15">
                <a:latin typeface="Arial"/>
                <a:cs typeface="Arial"/>
              </a:rPr>
              <a:t>2</a:t>
            </a:r>
            <a:r>
              <a:rPr dirty="0" sz="1050" spc="-15" b="1">
                <a:latin typeface="Arial"/>
                <a:cs typeface="Arial"/>
              </a:rPr>
              <a:t>X</a:t>
            </a:r>
            <a:r>
              <a:rPr dirty="0" baseline="27777" sz="1200" spc="-22" i="1">
                <a:latin typeface="Meiryo"/>
                <a:cs typeface="Meiryo"/>
              </a:rPr>
              <a:t>t</a:t>
            </a:r>
            <a:r>
              <a:rPr dirty="0" sz="1050" spc="-15" b="1">
                <a:latin typeface="Arial"/>
                <a:cs typeface="Arial"/>
              </a:rPr>
              <a:t>Y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21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Arial"/>
                <a:cs typeface="Arial"/>
              </a:rPr>
              <a:t>2</a:t>
            </a:r>
            <a:r>
              <a:rPr dirty="0" sz="1050" spc="-10" b="1">
                <a:latin typeface="Arial"/>
                <a:cs typeface="Arial"/>
              </a:rPr>
              <a:t>X</a:t>
            </a:r>
            <a:r>
              <a:rPr dirty="0" baseline="27777" sz="1200" spc="-15" i="1">
                <a:latin typeface="Meiryo"/>
                <a:cs typeface="Meiryo"/>
              </a:rPr>
              <a:t>t</a:t>
            </a:r>
            <a:r>
              <a:rPr dirty="0" sz="1050" spc="-10" b="1">
                <a:latin typeface="Arial"/>
                <a:cs typeface="Arial"/>
              </a:rPr>
              <a:t>XB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5844" y="2431288"/>
            <a:ext cx="1903730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-10">
                <a:latin typeface="Arial"/>
                <a:cs typeface="Arial"/>
              </a:rPr>
              <a:t>OLS </a:t>
            </a:r>
            <a:r>
              <a:rPr dirty="0" sz="1050" spc="-5">
                <a:latin typeface="Arial"/>
                <a:cs typeface="Arial"/>
              </a:rPr>
              <a:t>solution has the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form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842644">
              <a:lnSpc>
                <a:spcPct val="100000"/>
              </a:lnSpc>
            </a:pPr>
            <a:r>
              <a:rPr dirty="0" sz="1050" spc="-405" b="1">
                <a:latin typeface="Arial"/>
                <a:cs typeface="Arial"/>
              </a:rPr>
              <a:t>B</a:t>
            </a:r>
            <a:r>
              <a:rPr dirty="0" baseline="15873" sz="1575" spc="-607">
                <a:latin typeface="Lucida Sans Unicode"/>
                <a:cs typeface="Lucida Sans Unicode"/>
              </a:rPr>
              <a:t>ˆ</a:t>
            </a:r>
            <a:r>
              <a:rPr dirty="0" baseline="15873" sz="1575" spc="67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31250" sz="1200" spc="15" i="1">
                <a:latin typeface="Meiryo"/>
                <a:cs typeface="Meiryo"/>
              </a:rPr>
              <a:t>t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baseline="31250" sz="1200" spc="15" i="1">
                <a:latin typeface="Meiryo"/>
                <a:cs typeface="Meiryo"/>
              </a:rPr>
              <a:t>−</a:t>
            </a:r>
            <a:r>
              <a:rPr dirty="0" baseline="31250" sz="1200" spc="15">
                <a:latin typeface="Arial"/>
                <a:cs typeface="Arial"/>
              </a:rPr>
              <a:t>1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31250" sz="1200" spc="15" i="1">
                <a:latin typeface="Meiryo"/>
                <a:cs typeface="Meiryo"/>
              </a:rPr>
              <a:t>t</a:t>
            </a:r>
            <a:r>
              <a:rPr dirty="0" sz="1050" spc="10" b="1">
                <a:latin typeface="Arial"/>
                <a:cs typeface="Arial"/>
              </a:rPr>
              <a:t>Y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12568" y="2742539"/>
            <a:ext cx="152336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43230" algn="l"/>
              </a:tabLst>
            </a:pPr>
            <a:r>
              <a:rPr dirty="0" sz="1050" spc="-105" i="1">
                <a:latin typeface="Meiryo"/>
                <a:cs typeface="Meiryo"/>
              </a:rPr>
              <a:t>⇐⇒	</a:t>
            </a:r>
            <a:r>
              <a:rPr dirty="0" sz="1050" spc="-229" b="1">
                <a:latin typeface="Arial"/>
                <a:cs typeface="Arial"/>
              </a:rPr>
              <a:t>b</a:t>
            </a:r>
            <a:r>
              <a:rPr dirty="0" baseline="15873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k</a:t>
            </a:r>
            <a:r>
              <a:rPr dirty="0" baseline="-13888" sz="1200" spc="232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31250" sz="1200" spc="15" i="1">
                <a:latin typeface="Meiryo"/>
                <a:cs typeface="Meiryo"/>
              </a:rPr>
              <a:t>t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baseline="31250" sz="1200" spc="15" i="1">
                <a:latin typeface="Meiryo"/>
                <a:cs typeface="Meiryo"/>
              </a:rPr>
              <a:t>−</a:t>
            </a:r>
            <a:r>
              <a:rPr dirty="0" baseline="31250" sz="1200" spc="15">
                <a:latin typeface="Arial"/>
                <a:cs typeface="Arial"/>
              </a:rPr>
              <a:t>1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31250" sz="1200" spc="15" i="1">
                <a:latin typeface="Meiryo"/>
                <a:cs typeface="Meiryo"/>
              </a:rPr>
              <a:t>t</a:t>
            </a:r>
            <a:r>
              <a:rPr dirty="0" sz="1050" spc="10" b="1">
                <a:latin typeface="Arial"/>
                <a:cs typeface="Arial"/>
              </a:rPr>
              <a:t>y</a:t>
            </a:r>
            <a:r>
              <a:rPr dirty="0" baseline="-13888" sz="1200" spc="15" i="1">
                <a:latin typeface="Arial"/>
                <a:cs typeface="Arial"/>
              </a:rPr>
              <a:t>k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44" y="3053791"/>
            <a:ext cx="4098925" cy="20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where </a:t>
            </a:r>
            <a:r>
              <a:rPr dirty="0" sz="1050" spc="-5" b="1">
                <a:latin typeface="Arial"/>
                <a:cs typeface="Arial"/>
              </a:rPr>
              <a:t>b</a:t>
            </a:r>
            <a:r>
              <a:rPr dirty="0" baseline="-13888" sz="1200" spc="-7" i="1">
                <a:latin typeface="Arial"/>
                <a:cs typeface="Arial"/>
              </a:rPr>
              <a:t>k 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5" b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k  </a:t>
            </a:r>
            <a:r>
              <a:rPr dirty="0" sz="1050" spc="-5">
                <a:latin typeface="Arial"/>
                <a:cs typeface="Arial"/>
              </a:rPr>
              <a:t>denote the </a:t>
            </a:r>
            <a:r>
              <a:rPr dirty="0" sz="1050" spc="-5" i="1">
                <a:latin typeface="Arial"/>
                <a:cs typeface="Arial"/>
              </a:rPr>
              <a:t>k </a:t>
            </a:r>
            <a:r>
              <a:rPr dirty="0" sz="1050" spc="-5">
                <a:latin typeface="Arial"/>
                <a:cs typeface="Arial"/>
              </a:rPr>
              <a:t>-th columns of </a:t>
            </a:r>
            <a:r>
              <a:rPr dirty="0" sz="1050" spc="-10" b="1">
                <a:latin typeface="Arial"/>
                <a:cs typeface="Arial"/>
              </a:rPr>
              <a:t>B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5" b="1">
                <a:latin typeface="Arial"/>
                <a:cs typeface="Arial"/>
              </a:rPr>
              <a:t>Y</a:t>
            </a:r>
            <a:r>
              <a:rPr dirty="0" sz="1050" spc="-5">
                <a:latin typeface="Arial"/>
                <a:cs typeface="Arial"/>
              </a:rPr>
              <a:t>,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-15">
                <a:latin typeface="Arial"/>
                <a:cs typeface="Arial"/>
              </a:rPr>
              <a:t>respectively.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5" action="ppaction://hlinksldjump"/>
              </a:rPr>
              <a:t>Multivariate Linear</a:t>
            </a:r>
            <a:r>
              <a:rPr dirty="0" spc="-20">
                <a:hlinkClick r:id="rId5" action="ppaction://hlinksldjump"/>
              </a:rPr>
              <a:t> </a:t>
            </a:r>
            <a:r>
              <a:rPr dirty="0" spc="-5">
                <a:hlinkClick r:id="rId5" action="ppaction://hlinksldjump"/>
              </a:rPr>
              <a:t>Regression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262" y="29006"/>
            <a:ext cx="10496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 Linear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75184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2281555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0">
                <a:solidFill>
                  <a:srgbClr val="790019"/>
                </a:solidFill>
                <a:latin typeface="Arial"/>
                <a:cs typeface="Arial"/>
              </a:rPr>
              <a:t>Fitted </a:t>
            </a:r>
            <a:r>
              <a:rPr dirty="0" sz="1400">
                <a:solidFill>
                  <a:srgbClr val="790019"/>
                </a:solidFill>
                <a:latin typeface="Arial"/>
                <a:cs typeface="Arial"/>
              </a:rPr>
              <a:t>Values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and</a:t>
            </a:r>
            <a:r>
              <a:rPr dirty="0" sz="1400" spc="-4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Residuals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26" y="1011161"/>
            <a:ext cx="106489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>
                <a:latin typeface="Arial"/>
                <a:cs typeface="Arial"/>
              </a:rPr>
              <a:t>SCALAR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FORM: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26" y="1486903"/>
            <a:ext cx="155638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Fitted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values</a:t>
            </a:r>
            <a:r>
              <a:rPr dirty="0" sz="1050" spc="-10">
                <a:latin typeface="Arial"/>
                <a:cs typeface="Arial"/>
              </a:rPr>
              <a:t>are </a:t>
            </a:r>
            <a:r>
              <a:rPr dirty="0" sz="1050" spc="-15">
                <a:latin typeface="Arial"/>
                <a:cs typeface="Arial"/>
              </a:rPr>
              <a:t>given</a:t>
            </a:r>
            <a:r>
              <a:rPr dirty="0" sz="1050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by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8906" y="1798154"/>
            <a:ext cx="941705" cy="200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75" i="1">
                <a:latin typeface="Arial"/>
                <a:cs typeface="Arial"/>
              </a:rPr>
              <a:t>y</a:t>
            </a:r>
            <a:r>
              <a:rPr dirty="0" baseline="5291" sz="1575" spc="-262">
                <a:latin typeface="Lucida Sans Unicode"/>
                <a:cs typeface="Lucida Sans Unicode"/>
              </a:rPr>
              <a:t>ˆ</a:t>
            </a:r>
            <a:r>
              <a:rPr dirty="0" baseline="-13888" sz="1200" spc="-262" i="1">
                <a:latin typeface="Arial"/>
                <a:cs typeface="Arial"/>
              </a:rPr>
              <a:t>ik       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175" i="1">
                <a:latin typeface="Arial"/>
                <a:cs typeface="Arial"/>
              </a:rPr>
              <a:t>b</a:t>
            </a:r>
            <a:r>
              <a:rPr dirty="0" baseline="15873" sz="1575" spc="-262">
                <a:latin typeface="Lucida Sans Unicode"/>
                <a:cs typeface="Lucida Sans Unicode"/>
              </a:rPr>
              <a:t>ˆ</a:t>
            </a:r>
            <a:r>
              <a:rPr dirty="0" baseline="-13888" sz="1200" spc="-262">
                <a:latin typeface="Arial"/>
                <a:cs typeface="Arial"/>
              </a:rPr>
              <a:t>0</a:t>
            </a:r>
            <a:r>
              <a:rPr dirty="0" baseline="-13888" sz="1200" spc="-262" i="1">
                <a:latin typeface="Arial"/>
                <a:cs typeface="Arial"/>
              </a:rPr>
              <a:t>k       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145">
                <a:latin typeface="Lucida Sans Unicode"/>
                <a:cs typeface="Lucida Sans Unicode"/>
              </a:rPr>
              <a:t> </a:t>
            </a:r>
            <a:r>
              <a:rPr dirty="0" baseline="42328" sz="1575" spc="600">
                <a:latin typeface="Arial"/>
                <a:cs typeface="Arial"/>
              </a:rPr>
              <a:t>.</a:t>
            </a:r>
            <a:r>
              <a:rPr dirty="0" baseline="38194" sz="1200" spc="600" i="1">
                <a:latin typeface="Arial"/>
                <a:cs typeface="Arial"/>
              </a:rPr>
              <a:t>p</a:t>
            </a:r>
            <a:endParaRPr baseline="38194"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8480" y="1882813"/>
            <a:ext cx="19685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5" i="1">
                <a:latin typeface="Arial"/>
                <a:cs typeface="Arial"/>
              </a:rPr>
              <a:t>j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8950" y="1822551"/>
            <a:ext cx="306705" cy="175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582" sz="1575" spc="-262" i="1">
                <a:latin typeface="Arial"/>
                <a:cs typeface="Arial"/>
              </a:rPr>
              <a:t>b</a:t>
            </a:r>
            <a:r>
              <a:rPr dirty="0" baseline="26455" sz="1575" spc="-262">
                <a:latin typeface="Lucida Sans Unicode"/>
                <a:cs typeface="Lucida Sans Unicode"/>
              </a:rPr>
              <a:t>ˆ</a:t>
            </a:r>
            <a:r>
              <a:rPr dirty="0" sz="800" spc="-175" i="1">
                <a:latin typeface="Arial"/>
                <a:cs typeface="Arial"/>
              </a:rPr>
              <a:t>jk</a:t>
            </a:r>
            <a:r>
              <a:rPr dirty="0" sz="800" spc="-170" i="1">
                <a:latin typeface="Arial"/>
                <a:cs typeface="Arial"/>
              </a:rPr>
              <a:t> </a:t>
            </a:r>
            <a:r>
              <a:rPr dirty="0" baseline="10582" sz="1575" spc="-7" i="1">
                <a:latin typeface="Arial"/>
                <a:cs typeface="Arial"/>
              </a:rPr>
              <a:t>x</a:t>
            </a:r>
            <a:r>
              <a:rPr dirty="0" sz="800" spc="-5" i="1">
                <a:latin typeface="Arial"/>
                <a:cs typeface="Arial"/>
              </a:rPr>
              <a:t>ij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426" y="2109406"/>
            <a:ext cx="155956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and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residuals</a:t>
            </a:r>
            <a:r>
              <a:rPr dirty="0" sz="1050" spc="-5">
                <a:latin typeface="Arial"/>
                <a:cs typeface="Arial"/>
              </a:rPr>
              <a:t>are </a:t>
            </a:r>
            <a:r>
              <a:rPr dirty="0" sz="1050" spc="-15">
                <a:latin typeface="Arial"/>
                <a:cs typeface="Arial"/>
              </a:rPr>
              <a:t>given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by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7643" y="2420658"/>
            <a:ext cx="84772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75" i="1">
                <a:latin typeface="Arial"/>
                <a:cs typeface="Arial"/>
              </a:rPr>
              <a:t>e</a:t>
            </a:r>
            <a:r>
              <a:rPr dirty="0" baseline="5291" sz="1575" spc="-262">
                <a:latin typeface="Lucida Sans Unicode"/>
                <a:cs typeface="Lucida Sans Unicode"/>
              </a:rPr>
              <a:t>ˆ</a:t>
            </a:r>
            <a:r>
              <a:rPr dirty="0" baseline="-13888" sz="1200" spc="-262" i="1">
                <a:latin typeface="Arial"/>
                <a:cs typeface="Arial"/>
              </a:rPr>
              <a:t>ik       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ik 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229" i="1">
                <a:latin typeface="Meiryo"/>
                <a:cs typeface="Meiryo"/>
              </a:rPr>
              <a:t> </a:t>
            </a:r>
            <a:r>
              <a:rPr dirty="0" sz="1050" spc="-175" i="1">
                <a:latin typeface="Arial"/>
                <a:cs typeface="Arial"/>
              </a:rPr>
              <a:t>y</a:t>
            </a:r>
            <a:r>
              <a:rPr dirty="0" baseline="5291" sz="1575" spc="-262">
                <a:latin typeface="Lucida Sans Unicode"/>
                <a:cs typeface="Lucida Sans Unicode"/>
              </a:rPr>
              <a:t>ˆ</a:t>
            </a:r>
            <a:r>
              <a:rPr dirty="0" baseline="-13888" sz="1200" spc="-262" i="1">
                <a:latin typeface="Arial"/>
                <a:cs typeface="Arial"/>
              </a:rPr>
              <a:t>ik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6365" y="1011161"/>
            <a:ext cx="1017269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0">
                <a:latin typeface="Arial"/>
                <a:cs typeface="Arial"/>
              </a:rPr>
              <a:t>MATRIX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FORM: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6365" y="1486903"/>
            <a:ext cx="1559560" cy="1163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Fitted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values</a:t>
            </a:r>
            <a:r>
              <a:rPr dirty="0" sz="1050" spc="-10">
                <a:latin typeface="Arial"/>
                <a:cs typeface="Arial"/>
              </a:rPr>
              <a:t>are </a:t>
            </a:r>
            <a:r>
              <a:rPr dirty="0" sz="1050" spc="-15">
                <a:latin typeface="Arial"/>
                <a:cs typeface="Arial"/>
              </a:rPr>
              <a:t>given</a:t>
            </a:r>
            <a:r>
              <a:rPr dirty="0" sz="1050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by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algn="ctr" marL="529590">
              <a:lnSpc>
                <a:spcPct val="100000"/>
              </a:lnSpc>
            </a:pPr>
            <a:r>
              <a:rPr dirty="0" sz="1050" spc="-385" b="1">
                <a:latin typeface="Arial"/>
                <a:cs typeface="Arial"/>
              </a:rPr>
              <a:t>Y</a:t>
            </a:r>
            <a:r>
              <a:rPr dirty="0" baseline="15873" sz="1575" spc="-577">
                <a:latin typeface="Lucida Sans Unicode"/>
                <a:cs typeface="Lucida Sans Unicode"/>
              </a:rPr>
              <a:t>ˆ</a:t>
            </a:r>
            <a:r>
              <a:rPr dirty="0" baseline="15873" sz="1575" spc="7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270" b="1">
                <a:latin typeface="Arial"/>
                <a:cs typeface="Arial"/>
              </a:rPr>
              <a:t>XB</a:t>
            </a:r>
            <a:r>
              <a:rPr dirty="0" baseline="15873" sz="1575" spc="-405">
                <a:latin typeface="Lucida Sans Unicode"/>
                <a:cs typeface="Lucida Sans Unicode"/>
              </a:rPr>
              <a:t>ˆ</a:t>
            </a:r>
            <a:endParaRPr baseline="15873" sz="1575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050" spc="-5">
                <a:latin typeface="Arial"/>
                <a:cs typeface="Arial"/>
              </a:rPr>
              <a:t>and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residuals</a:t>
            </a:r>
            <a:r>
              <a:rPr dirty="0" sz="1050" spc="-5">
                <a:latin typeface="Arial"/>
                <a:cs typeface="Arial"/>
              </a:rPr>
              <a:t>are </a:t>
            </a:r>
            <a:r>
              <a:rPr dirty="0" sz="1050" spc="-15">
                <a:latin typeface="Arial"/>
                <a:cs typeface="Arial"/>
              </a:rPr>
              <a:t>given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by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algn="ctr" marL="532765">
              <a:lnSpc>
                <a:spcPct val="100000"/>
              </a:lnSpc>
            </a:pPr>
            <a:r>
              <a:rPr dirty="0" sz="1050" spc="-385" b="1">
                <a:latin typeface="Arial"/>
                <a:cs typeface="Arial"/>
              </a:rPr>
              <a:t>E</a:t>
            </a:r>
            <a:r>
              <a:rPr dirty="0" baseline="15873" sz="1575" spc="-577">
                <a:latin typeface="Lucida Sans Unicode"/>
                <a:cs typeface="Lucida Sans Unicode"/>
              </a:rPr>
              <a:t>ˆ</a:t>
            </a:r>
            <a:r>
              <a:rPr dirty="0" baseline="15873" sz="1575" spc="37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10" b="1">
                <a:latin typeface="Arial"/>
                <a:cs typeface="Arial"/>
              </a:rPr>
              <a:t>Y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220" i="1">
                <a:latin typeface="Meiryo"/>
                <a:cs typeface="Meiryo"/>
              </a:rPr>
              <a:t> </a:t>
            </a:r>
            <a:r>
              <a:rPr dirty="0" sz="1050" spc="-385" b="1">
                <a:latin typeface="Arial"/>
                <a:cs typeface="Arial"/>
              </a:rPr>
              <a:t>Y</a:t>
            </a:r>
            <a:r>
              <a:rPr dirty="0" baseline="15873" sz="1575" spc="-577">
                <a:latin typeface="Lucida Sans Unicode"/>
                <a:cs typeface="Lucida Sans Unicode"/>
              </a:rPr>
              <a:t>ˆ</a:t>
            </a:r>
            <a:endParaRPr baseline="15873" sz="1575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262" y="29006"/>
            <a:ext cx="10496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 Linear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75184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2753995" cy="1662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Hat</a:t>
            </a:r>
            <a:r>
              <a:rPr dirty="0" sz="1400" spc="-6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Note that </a:t>
            </a:r>
            <a:r>
              <a:rPr dirty="0" sz="1050" spc="-15">
                <a:latin typeface="Arial"/>
                <a:cs typeface="Arial"/>
              </a:rPr>
              <a:t>we </a:t>
            </a:r>
            <a:r>
              <a:rPr dirty="0" sz="1050" spc="-5">
                <a:latin typeface="Arial"/>
                <a:cs typeface="Arial"/>
              </a:rPr>
              <a:t>can write the fitted </a:t>
            </a:r>
            <a:r>
              <a:rPr dirty="0" sz="1050" spc="-10">
                <a:latin typeface="Arial"/>
                <a:cs typeface="Arial"/>
              </a:rPr>
              <a:t>values</a:t>
            </a:r>
            <a:r>
              <a:rPr dirty="0" sz="1050" spc="7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as</a:t>
            </a:r>
            <a:endParaRPr sz="1050">
              <a:latin typeface="Arial"/>
              <a:cs typeface="Arial"/>
            </a:endParaRPr>
          </a:p>
          <a:p>
            <a:pPr marL="1676400">
              <a:lnSpc>
                <a:spcPct val="100000"/>
              </a:lnSpc>
              <a:spcBef>
                <a:spcPts val="930"/>
              </a:spcBef>
            </a:pPr>
            <a:r>
              <a:rPr dirty="0" sz="1050" spc="-385" b="1">
                <a:latin typeface="Arial"/>
                <a:cs typeface="Arial"/>
              </a:rPr>
              <a:t>Y</a:t>
            </a:r>
            <a:r>
              <a:rPr dirty="0" baseline="15873" sz="1575" spc="-577">
                <a:latin typeface="Lucida Sans Unicode"/>
                <a:cs typeface="Lucida Sans Unicode"/>
              </a:rPr>
              <a:t>ˆ</a:t>
            </a:r>
            <a:r>
              <a:rPr dirty="0" baseline="15873" sz="1575" spc="7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270" b="1">
                <a:latin typeface="Arial"/>
                <a:cs typeface="Arial"/>
              </a:rPr>
              <a:t>XB</a:t>
            </a:r>
            <a:r>
              <a:rPr dirty="0" baseline="15873" sz="1575" spc="-405">
                <a:latin typeface="Lucida Sans Unicode"/>
                <a:cs typeface="Lucida Sans Unicode"/>
              </a:rPr>
              <a:t>ˆ</a:t>
            </a:r>
            <a:endParaRPr baseline="15873" sz="1575">
              <a:latin typeface="Lucida Sans Unicode"/>
              <a:cs typeface="Lucida Sans Unicode"/>
            </a:endParaRPr>
          </a:p>
          <a:p>
            <a:pPr marL="1807210">
              <a:lnSpc>
                <a:spcPct val="100000"/>
              </a:lnSpc>
              <a:spcBef>
                <a:spcPts val="500"/>
              </a:spcBef>
            </a:pP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baseline="31250" sz="1200" spc="7" i="1">
                <a:latin typeface="Meiryo"/>
                <a:cs typeface="Meiryo"/>
              </a:rPr>
              <a:t>t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sz="1050" spc="5">
                <a:latin typeface="Lucida Sans Unicode"/>
                <a:cs typeface="Lucida Sans Unicode"/>
              </a:rPr>
              <a:t>)</a:t>
            </a:r>
            <a:r>
              <a:rPr dirty="0" baseline="31250" sz="1200" spc="7" i="1">
                <a:latin typeface="Meiryo"/>
                <a:cs typeface="Meiryo"/>
              </a:rPr>
              <a:t>−</a:t>
            </a:r>
            <a:r>
              <a:rPr dirty="0" baseline="31250" sz="1200" spc="7">
                <a:latin typeface="Arial"/>
                <a:cs typeface="Arial"/>
              </a:rPr>
              <a:t>1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baseline="31250" sz="1200" spc="7" i="1">
                <a:latin typeface="Meiryo"/>
                <a:cs typeface="Meiryo"/>
              </a:rPr>
              <a:t>t</a:t>
            </a:r>
            <a:r>
              <a:rPr dirty="0" sz="1050" spc="5" b="1">
                <a:latin typeface="Arial"/>
                <a:cs typeface="Arial"/>
              </a:rPr>
              <a:t>Y</a:t>
            </a:r>
            <a:endParaRPr sz="1050">
              <a:latin typeface="Arial"/>
              <a:cs typeface="Arial"/>
            </a:endParaRPr>
          </a:p>
          <a:p>
            <a:pPr marL="1807210">
              <a:lnSpc>
                <a:spcPct val="100000"/>
              </a:lnSpc>
              <a:spcBef>
                <a:spcPts val="330"/>
              </a:spcBef>
            </a:pP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120">
                <a:latin typeface="Lucida Sans Unicode"/>
                <a:cs typeface="Lucida Sans Unicode"/>
              </a:rPr>
              <a:t> </a:t>
            </a:r>
            <a:r>
              <a:rPr dirty="0" sz="1050" spc="-10" b="1">
                <a:latin typeface="Arial"/>
                <a:cs typeface="Arial"/>
              </a:rPr>
              <a:t>HY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where </a:t>
            </a:r>
            <a:r>
              <a:rPr dirty="0" sz="1050" spc="-10" b="1">
                <a:latin typeface="Arial"/>
                <a:cs typeface="Arial"/>
              </a:rPr>
              <a:t>H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baseline="27777" sz="1200" spc="7" i="1">
                <a:latin typeface="Meiryo"/>
                <a:cs typeface="Meiryo"/>
              </a:rPr>
              <a:t>t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sz="1050" spc="5">
                <a:latin typeface="Lucida Sans Unicode"/>
                <a:cs typeface="Lucida Sans Unicode"/>
              </a:rPr>
              <a:t>)</a:t>
            </a:r>
            <a:r>
              <a:rPr dirty="0" baseline="27777" sz="1200" spc="7" i="1">
                <a:latin typeface="Meiryo"/>
                <a:cs typeface="Meiryo"/>
              </a:rPr>
              <a:t>−</a:t>
            </a:r>
            <a:r>
              <a:rPr dirty="0" baseline="27777" sz="1200" spc="7">
                <a:latin typeface="Arial"/>
                <a:cs typeface="Arial"/>
              </a:rPr>
              <a:t>1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baseline="27777" sz="1200" spc="7" i="1">
                <a:latin typeface="Meiryo"/>
                <a:cs typeface="Meiryo"/>
              </a:rPr>
              <a:t>t </a:t>
            </a:r>
            <a:r>
              <a:rPr dirty="0" sz="1050" spc="-5">
                <a:latin typeface="Arial"/>
                <a:cs typeface="Arial"/>
              </a:rPr>
              <a:t>is the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hat</a:t>
            </a:r>
            <a:r>
              <a:rPr dirty="0" sz="1050" spc="8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matrix</a:t>
            </a:r>
            <a:r>
              <a:rPr dirty="0" sz="1050" spc="-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2330437"/>
            <a:ext cx="250126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 b="1">
                <a:latin typeface="Arial"/>
                <a:cs typeface="Arial"/>
              </a:rPr>
              <a:t>H </a:t>
            </a:r>
            <a:r>
              <a:rPr dirty="0" sz="1050" spc="-5">
                <a:latin typeface="Arial"/>
                <a:cs typeface="Arial"/>
              </a:rPr>
              <a:t>is a symmetric and idempotent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matrix: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6029" y="2330437"/>
            <a:ext cx="51054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 b="1">
                <a:latin typeface="Arial"/>
                <a:cs typeface="Arial"/>
              </a:rPr>
              <a:t>HH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95">
                <a:latin typeface="Lucida Sans Unicode"/>
                <a:cs typeface="Lucida Sans Unicode"/>
              </a:rPr>
              <a:t> </a:t>
            </a:r>
            <a:r>
              <a:rPr dirty="0" sz="1050" spc="-10" b="1">
                <a:latin typeface="Arial"/>
                <a:cs typeface="Arial"/>
              </a:rPr>
              <a:t>H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2958007"/>
            <a:ext cx="3716654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 b="1">
                <a:latin typeface="Arial"/>
                <a:cs typeface="Arial"/>
              </a:rPr>
              <a:t>H </a:t>
            </a:r>
            <a:r>
              <a:rPr dirty="0" sz="1050" spc="-5">
                <a:latin typeface="Arial"/>
                <a:cs typeface="Arial"/>
              </a:rPr>
              <a:t>projects </a:t>
            </a:r>
            <a:r>
              <a:rPr dirty="0" sz="1050" spc="-5" b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k  </a:t>
            </a:r>
            <a:r>
              <a:rPr dirty="0" sz="1050" spc="-5">
                <a:latin typeface="Arial"/>
                <a:cs typeface="Arial"/>
              </a:rPr>
              <a:t>onto the column space of </a:t>
            </a:r>
            <a:r>
              <a:rPr dirty="0" sz="1050" spc="-10" b="1">
                <a:latin typeface="Arial"/>
                <a:cs typeface="Arial"/>
              </a:rPr>
              <a:t>X </a:t>
            </a:r>
            <a:r>
              <a:rPr dirty="0" sz="1050" spc="-15">
                <a:latin typeface="Arial"/>
                <a:cs typeface="Arial"/>
              </a:rPr>
              <a:t>for </a:t>
            </a:r>
            <a:r>
              <a:rPr dirty="0" sz="1050" spc="-5" i="1">
                <a:latin typeface="Arial"/>
                <a:cs typeface="Arial"/>
              </a:rPr>
              <a:t>k </a:t>
            </a:r>
            <a:r>
              <a:rPr dirty="0" sz="1050" spc="-155" i="1">
                <a:latin typeface="Meiryo"/>
                <a:cs typeface="Meiryo"/>
              </a:rPr>
              <a:t>∈ </a:t>
            </a:r>
            <a:r>
              <a:rPr dirty="0" sz="1050" spc="-75" i="1">
                <a:latin typeface="Meiryo"/>
                <a:cs typeface="Meiryo"/>
              </a:rPr>
              <a:t>{</a:t>
            </a:r>
            <a:r>
              <a:rPr dirty="0" sz="1050" spc="-75">
                <a:latin typeface="Arial"/>
                <a:cs typeface="Arial"/>
              </a:rPr>
              <a:t>1</a:t>
            </a:r>
            <a:r>
              <a:rPr dirty="0" sz="1050" spc="-75" i="1">
                <a:latin typeface="Verdana"/>
                <a:cs typeface="Verdana"/>
              </a:rPr>
              <a:t>, </a:t>
            </a:r>
            <a:r>
              <a:rPr dirty="0" sz="1050" spc="-95" i="1">
                <a:latin typeface="Verdana"/>
                <a:cs typeface="Verdana"/>
              </a:rPr>
              <a:t>. . . ,</a:t>
            </a:r>
            <a:r>
              <a:rPr dirty="0" sz="1050" spc="-254" i="1">
                <a:latin typeface="Verdana"/>
                <a:cs typeface="Verdana"/>
              </a:rPr>
              <a:t> </a:t>
            </a:r>
            <a:r>
              <a:rPr dirty="0" sz="1050" spc="-35" i="1">
                <a:latin typeface="Arial"/>
                <a:cs typeface="Arial"/>
              </a:rPr>
              <a:t>m</a:t>
            </a:r>
            <a:r>
              <a:rPr dirty="0" sz="1050" spc="-35" i="1">
                <a:latin typeface="Meiryo"/>
                <a:cs typeface="Meiryo"/>
              </a:rPr>
              <a:t>}</a:t>
            </a:r>
            <a:r>
              <a:rPr dirty="0" sz="1050" spc="-3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193421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0"/>
              <a:t>Multivariate </a:t>
            </a:r>
            <a:r>
              <a:rPr dirty="0" spc="15"/>
              <a:t>Regression Example </a:t>
            </a:r>
            <a:r>
              <a:rPr dirty="0" spc="10"/>
              <a:t>in</a:t>
            </a:r>
            <a:r>
              <a:rPr dirty="0" spc="-40"/>
              <a:t> </a:t>
            </a:r>
            <a:r>
              <a:rPr dirty="0" spc="20"/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742721"/>
            <a:ext cx="875665" cy="257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</a:t>
            </a:r>
            <a:r>
              <a:rPr dirty="0" sz="800" spc="-6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data(mtcars)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</a:t>
            </a:r>
            <a:r>
              <a:rPr dirty="0" sz="800" spc="-6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head(mtcars)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9753" y="983119"/>
            <a:ext cx="13011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mpg cyl disp  hp</a:t>
            </a:r>
            <a:r>
              <a:rPr dirty="0" sz="800" spc="-5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drat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8057" y="983119"/>
            <a:ext cx="1483360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wt  qsec vs am gear</a:t>
            </a:r>
            <a:r>
              <a:rPr dirty="0" sz="800" spc="-4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carb</a:t>
            </a:r>
            <a:endParaRPr sz="8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6319" y="1124673"/>
          <a:ext cx="4174490" cy="70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037"/>
                <a:gridCol w="364392"/>
                <a:gridCol w="212562"/>
                <a:gridCol w="1579036"/>
                <a:gridCol w="182196"/>
                <a:gridCol w="242928"/>
                <a:gridCol w="303660"/>
                <a:gridCol w="204421"/>
              </a:tblGrid>
              <a:tr h="112634">
                <a:tc>
                  <a:txBody>
                    <a:bodyPr/>
                    <a:lstStyle/>
                    <a:p>
                      <a:pPr marL="22225">
                        <a:lnSpc>
                          <a:spcPts val="79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Mazda</a:t>
                      </a:r>
                      <a:r>
                        <a:rPr dirty="0" sz="800" spc="-8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RX4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79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21.0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79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160 110 3.90 2.620</a:t>
                      </a:r>
                      <a:r>
                        <a:rPr dirty="0" sz="800" spc="-4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16.46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79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79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ts val="79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79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20205">
                <a:tc>
                  <a:txBody>
                    <a:bodyPr/>
                    <a:lstStyle/>
                    <a:p>
                      <a:pPr marL="2222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Mazda RX4</a:t>
                      </a:r>
                      <a:r>
                        <a:rPr dirty="0" sz="800" spc="-7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Wag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21.0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160 110 3.90 2.875</a:t>
                      </a:r>
                      <a:r>
                        <a:rPr dirty="0" sz="800" spc="-4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17.02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20205">
                <a:tc>
                  <a:txBody>
                    <a:bodyPr/>
                    <a:lstStyle/>
                    <a:p>
                      <a:pPr marL="2222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Datsun</a:t>
                      </a:r>
                      <a:r>
                        <a:rPr dirty="0" sz="800" spc="-8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710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22.8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108  93 3.85 2.320</a:t>
                      </a:r>
                      <a:r>
                        <a:rPr dirty="0" sz="800" spc="-4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18.61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20205">
                <a:tc>
                  <a:txBody>
                    <a:bodyPr/>
                    <a:lstStyle/>
                    <a:p>
                      <a:pPr marL="2222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Hornet 4</a:t>
                      </a:r>
                      <a:r>
                        <a:rPr dirty="0" sz="800" spc="-7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Drive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21.4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258 110 3.08 3.215</a:t>
                      </a:r>
                      <a:r>
                        <a:rPr dirty="0" sz="800" spc="-4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19.44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20205">
                <a:tc>
                  <a:txBody>
                    <a:bodyPr/>
                    <a:lstStyle/>
                    <a:p>
                      <a:pPr marL="2222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Hornet</a:t>
                      </a:r>
                      <a:r>
                        <a:rPr dirty="0" sz="800" spc="-5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Sportabout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18.7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360 175 3.15 3.440</a:t>
                      </a:r>
                      <a:r>
                        <a:rPr dirty="0" sz="800" spc="-4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17.02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2634">
                <a:tc>
                  <a:txBody>
                    <a:bodyPr/>
                    <a:lstStyle/>
                    <a:p>
                      <a:pPr marL="2222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Valiant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18.1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225 105 2.76 3.460</a:t>
                      </a:r>
                      <a:r>
                        <a:rPr dirty="0" sz="800" spc="-4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20.22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25844" y="1824558"/>
            <a:ext cx="3183890" cy="497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mtcars$cyl &lt;-</a:t>
            </a:r>
            <a:r>
              <a:rPr dirty="0" sz="800" spc="-1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factor(mtcars$cyl)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Y &lt;-</a:t>
            </a:r>
            <a:r>
              <a:rPr dirty="0" sz="800" spc="4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as.matrix(mtcars[,c("mpg","disp","hp","wt")])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mvmod &lt;- lm(Y ~ cyl + am + carb,</a:t>
            </a:r>
            <a:r>
              <a:rPr dirty="0" sz="800" spc="1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data=mtcars)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</a:t>
            </a:r>
            <a:r>
              <a:rPr dirty="0" sz="800" spc="-7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coef(mvmod)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9022" y="2305380"/>
            <a:ext cx="1483360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58800" algn="l"/>
                <a:tab pos="1348740" algn="l"/>
              </a:tabLst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mpg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disp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hp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2425573"/>
            <a:ext cx="257619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(Intercept) 25.320303 134.32487</a:t>
            </a:r>
            <a:r>
              <a:rPr dirty="0" sz="800" spc="1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46.5201421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4630" y="2545778"/>
            <a:ext cx="1847850" cy="257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-3.549419  61.84324</a:t>
            </a:r>
            <a:r>
              <a:rPr dirty="0" sz="800" spc="459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0.9116288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-6.904637 218.99063</a:t>
            </a:r>
            <a:r>
              <a:rPr dirty="0" sz="800" spc="-2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87.5910956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98059" y="2310460"/>
            <a:ext cx="572135" cy="492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424815">
              <a:lnSpc>
                <a:spcPts val="95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wt  2.7612069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1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0.1957229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0.7723077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362" y="2786189"/>
            <a:ext cx="2454910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4.226774 -43.80256  4.4472569</a:t>
            </a:r>
            <a:r>
              <a:rPr dirty="0" sz="800" spc="1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-1.0254749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844" y="2550858"/>
            <a:ext cx="268605" cy="492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95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cyl6  cyl8 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am 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carb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4630" y="2906395"/>
            <a:ext cx="57213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-1.119855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83416" y="2906395"/>
            <a:ext cx="1786889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1.72629 21.2764930</a:t>
            </a:r>
            <a:r>
              <a:rPr dirty="0" sz="800" spc="45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0.1749132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193421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Sums-of-Squares and Crossproducts: </a:t>
            </a:r>
            <a:r>
              <a:rPr dirty="0" spc="-5"/>
              <a:t>Vector</a:t>
            </a:r>
            <a:r>
              <a:rPr dirty="0" spc="70"/>
              <a:t> </a:t>
            </a:r>
            <a:r>
              <a:rPr dirty="0" spc="15"/>
              <a:t>Form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712762"/>
            <a:ext cx="429704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In </a:t>
            </a:r>
            <a:r>
              <a:rPr dirty="0" sz="1050" spc="-10">
                <a:latin typeface="Arial"/>
                <a:cs typeface="Arial"/>
              </a:rPr>
              <a:t>MvLR models, </a:t>
            </a: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-15">
                <a:latin typeface="Arial"/>
                <a:cs typeface="Arial"/>
              </a:rPr>
              <a:t>relevant </a:t>
            </a:r>
            <a:r>
              <a:rPr dirty="0" sz="1050" spc="-5">
                <a:latin typeface="Arial"/>
                <a:cs typeface="Arial"/>
              </a:rPr>
              <a:t>sums-of-squares and crossproducts</a:t>
            </a:r>
            <a:r>
              <a:rPr dirty="0" sz="1050" spc="1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are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9557" y="98315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2932" y="922794"/>
            <a:ext cx="35560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0">
                <a:solidFill>
                  <a:srgbClr val="790019"/>
                </a:solidFill>
                <a:latin typeface="Arial"/>
                <a:cs typeface="Arial"/>
              </a:rPr>
              <a:t>Total</a:t>
            </a:r>
            <a:r>
              <a:rPr dirty="0" sz="1050" spc="-3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7155" y="1001865"/>
            <a:ext cx="19685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5" i="1">
                <a:latin typeface="Arial"/>
                <a:cs typeface="Arial"/>
              </a:rPr>
              <a:t>i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720" y="922794"/>
            <a:ext cx="195961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>
                <a:latin typeface="Arial"/>
                <a:cs typeface="Arial"/>
              </a:rPr>
              <a:t>SSCP</a:t>
            </a:r>
            <a:r>
              <a:rPr dirty="0" baseline="-13888" sz="1200" spc="-15" i="1">
                <a:latin typeface="Arial"/>
                <a:cs typeface="Arial"/>
              </a:rPr>
              <a:t>T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baseline="42328" sz="1575" spc="600">
                <a:latin typeface="Arial"/>
                <a:cs typeface="Arial"/>
              </a:rPr>
              <a:t>.</a:t>
            </a:r>
            <a:r>
              <a:rPr dirty="0" baseline="34722" sz="1200" spc="600" i="1">
                <a:latin typeface="Arial"/>
                <a:cs typeface="Arial"/>
              </a:rPr>
              <a:t>n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y</a:t>
            </a:r>
            <a:r>
              <a:rPr dirty="0" baseline="-13888" sz="1200" spc="22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75" b="1">
                <a:latin typeface="Arial"/>
                <a:cs typeface="Arial"/>
              </a:rPr>
              <a:t>y</a:t>
            </a:r>
            <a:r>
              <a:rPr dirty="0" baseline="5291" sz="1575" spc="-112">
                <a:latin typeface="Lucida Sans Unicode"/>
                <a:cs typeface="Lucida Sans Unicode"/>
              </a:rPr>
              <a:t>¯</a:t>
            </a:r>
            <a:r>
              <a:rPr dirty="0" sz="1050" spc="-75">
                <a:latin typeface="Lucida Sans Unicode"/>
                <a:cs typeface="Lucida Sans Unicode"/>
              </a:rPr>
              <a:t>)(</a:t>
            </a:r>
            <a:r>
              <a:rPr dirty="0" sz="1050" spc="-75" b="1">
                <a:latin typeface="Arial"/>
                <a:cs typeface="Arial"/>
              </a:rPr>
              <a:t>y</a:t>
            </a:r>
            <a:r>
              <a:rPr dirty="0" baseline="-13888" sz="1200" spc="-112" i="1">
                <a:latin typeface="Arial"/>
                <a:cs typeface="Arial"/>
              </a:rPr>
              <a:t>i 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5" i="1">
                <a:latin typeface="Meiryo"/>
                <a:cs typeface="Meiryo"/>
              </a:rPr>
              <a:t> </a:t>
            </a:r>
            <a:r>
              <a:rPr dirty="0" sz="1050" spc="-145" b="1">
                <a:latin typeface="Arial"/>
                <a:cs typeface="Arial"/>
              </a:rPr>
              <a:t>y</a:t>
            </a:r>
            <a:r>
              <a:rPr dirty="0" baseline="5291" sz="1575" spc="-217">
                <a:latin typeface="Lucida Sans Unicode"/>
                <a:cs typeface="Lucida Sans Unicode"/>
              </a:rPr>
              <a:t>¯</a:t>
            </a:r>
            <a:r>
              <a:rPr dirty="0" sz="1050" spc="-145">
                <a:latin typeface="Lucida Sans Unicode"/>
                <a:cs typeface="Lucida Sans Unicode"/>
              </a:rPr>
              <a:t>)</a:t>
            </a:r>
            <a:r>
              <a:rPr dirty="0" baseline="27777" sz="1200" spc="-217" i="1">
                <a:latin typeface="Meiryo"/>
                <a:cs typeface="Meiryo"/>
              </a:rPr>
              <a:t>t</a:t>
            </a:r>
            <a:endParaRPr baseline="27777" sz="1200">
              <a:latin typeface="Meiryo"/>
              <a:cs typeface="Meiry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9557" y="1193190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73706" y="1211897"/>
            <a:ext cx="19685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5" i="1">
                <a:latin typeface="Arial"/>
                <a:cs typeface="Arial"/>
              </a:rPr>
              <a:t>i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932" y="1132827"/>
            <a:ext cx="294005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0600" algn="l"/>
              </a:tabLst>
            </a:pP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Regression</a:t>
            </a:r>
            <a:r>
              <a:rPr dirty="0" sz="1050" spc="-10">
                <a:latin typeface="Arial"/>
                <a:cs typeface="Arial"/>
              </a:rPr>
              <a:t>:	SSCP</a:t>
            </a:r>
            <a:r>
              <a:rPr dirty="0" baseline="-13888" sz="1200" spc="-15" i="1">
                <a:latin typeface="Arial"/>
                <a:cs typeface="Arial"/>
              </a:rPr>
              <a:t>R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baseline="42328" sz="1575" spc="600">
                <a:latin typeface="Arial"/>
                <a:cs typeface="Arial"/>
              </a:rPr>
              <a:t>.</a:t>
            </a:r>
            <a:r>
              <a:rPr dirty="0" baseline="34722" sz="1200" spc="600" i="1">
                <a:latin typeface="Arial"/>
                <a:cs typeface="Arial"/>
              </a:rPr>
              <a:t>n </a:t>
            </a:r>
            <a:r>
              <a:rPr dirty="0" sz="1050" spc="-155">
                <a:latin typeface="Lucida Sans Unicode"/>
                <a:cs typeface="Lucida Sans Unicode"/>
              </a:rPr>
              <a:t>(</a:t>
            </a:r>
            <a:r>
              <a:rPr dirty="0" sz="1050" spc="-155" b="1">
                <a:latin typeface="Arial"/>
                <a:cs typeface="Arial"/>
              </a:rPr>
              <a:t>y</a:t>
            </a:r>
            <a:r>
              <a:rPr dirty="0" baseline="5291" sz="1575" spc="-232">
                <a:latin typeface="Lucida Sans Unicode"/>
                <a:cs typeface="Lucida Sans Unicode"/>
              </a:rPr>
              <a:t>ˆ</a:t>
            </a:r>
            <a:r>
              <a:rPr dirty="0" baseline="-13888" sz="1200" spc="-232" i="1">
                <a:latin typeface="Arial"/>
                <a:cs typeface="Arial"/>
              </a:rPr>
              <a:t>i    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160" b="1">
                <a:latin typeface="Arial"/>
                <a:cs typeface="Arial"/>
              </a:rPr>
              <a:t>y</a:t>
            </a:r>
            <a:r>
              <a:rPr dirty="0" baseline="5291" sz="1575" spc="-240">
                <a:latin typeface="Lucida Sans Unicode"/>
                <a:cs typeface="Lucida Sans Unicode"/>
              </a:rPr>
              <a:t>¯</a:t>
            </a:r>
            <a:r>
              <a:rPr dirty="0" sz="1050" spc="-160">
                <a:latin typeface="Lucida Sans Unicode"/>
                <a:cs typeface="Lucida Sans Unicode"/>
              </a:rPr>
              <a:t>)(</a:t>
            </a:r>
            <a:r>
              <a:rPr dirty="0" sz="1050" spc="-160" b="1">
                <a:latin typeface="Arial"/>
                <a:cs typeface="Arial"/>
              </a:rPr>
              <a:t>y</a:t>
            </a:r>
            <a:r>
              <a:rPr dirty="0" baseline="5291" sz="1575" spc="-240">
                <a:latin typeface="Lucida Sans Unicode"/>
                <a:cs typeface="Lucida Sans Unicode"/>
              </a:rPr>
              <a:t>ˆ</a:t>
            </a:r>
            <a:r>
              <a:rPr dirty="0" baseline="-13888" sz="1200" spc="-240" i="1">
                <a:latin typeface="Arial"/>
                <a:cs typeface="Arial"/>
              </a:rPr>
              <a:t>i     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55" i="1">
                <a:latin typeface="Meiryo"/>
                <a:cs typeface="Meiryo"/>
              </a:rPr>
              <a:t> </a:t>
            </a:r>
            <a:r>
              <a:rPr dirty="0" sz="1050" spc="-145" b="1">
                <a:latin typeface="Arial"/>
                <a:cs typeface="Arial"/>
              </a:rPr>
              <a:t>y</a:t>
            </a:r>
            <a:r>
              <a:rPr dirty="0" baseline="5291" sz="1575" spc="-217">
                <a:latin typeface="Lucida Sans Unicode"/>
                <a:cs typeface="Lucida Sans Unicode"/>
              </a:rPr>
              <a:t>¯</a:t>
            </a:r>
            <a:r>
              <a:rPr dirty="0" sz="1050" spc="-145">
                <a:latin typeface="Lucida Sans Unicode"/>
                <a:cs typeface="Lucida Sans Unicode"/>
              </a:rPr>
              <a:t>)</a:t>
            </a:r>
            <a:r>
              <a:rPr dirty="0" baseline="27777" sz="1200" spc="-217" i="1">
                <a:latin typeface="Meiryo"/>
                <a:cs typeface="Meiryo"/>
              </a:rPr>
              <a:t>t</a:t>
            </a:r>
            <a:endParaRPr baseline="27777" sz="1200">
              <a:latin typeface="Meiryo"/>
              <a:cs typeface="Meiry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9557" y="1403223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2932" y="1342859"/>
            <a:ext cx="37211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Error</a:t>
            </a:r>
            <a:r>
              <a:rPr dirty="0" sz="1050" spc="-5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66289" y="1421930"/>
            <a:ext cx="19685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5" i="1">
                <a:latin typeface="Arial"/>
                <a:cs typeface="Arial"/>
              </a:rPr>
              <a:t>i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4691" y="1342859"/>
            <a:ext cx="203581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>
                <a:latin typeface="Arial"/>
                <a:cs typeface="Arial"/>
              </a:rPr>
              <a:t>SSCP</a:t>
            </a:r>
            <a:r>
              <a:rPr dirty="0" baseline="-13888" sz="1200" spc="-15" i="1">
                <a:latin typeface="Arial"/>
                <a:cs typeface="Arial"/>
              </a:rPr>
              <a:t>E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baseline="42328" sz="1575" spc="600">
                <a:latin typeface="Arial"/>
                <a:cs typeface="Arial"/>
              </a:rPr>
              <a:t>.</a:t>
            </a:r>
            <a:r>
              <a:rPr dirty="0" baseline="34722" sz="1200" spc="600" i="1">
                <a:latin typeface="Arial"/>
                <a:cs typeface="Arial"/>
              </a:rPr>
              <a:t>n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y</a:t>
            </a:r>
            <a:r>
              <a:rPr dirty="0" baseline="-13888" sz="1200" spc="22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229" b="1">
                <a:latin typeface="Arial"/>
                <a:cs typeface="Arial"/>
              </a:rPr>
              <a:t>y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i</a:t>
            </a:r>
            <a:r>
              <a:rPr dirty="0" baseline="-13888" sz="1200" spc="-165" i="1">
                <a:latin typeface="Arial"/>
                <a:cs typeface="Arial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)(</a:t>
            </a:r>
            <a:r>
              <a:rPr dirty="0" sz="1050" spc="25" b="1">
                <a:latin typeface="Arial"/>
                <a:cs typeface="Arial"/>
              </a:rPr>
              <a:t>y</a:t>
            </a:r>
            <a:r>
              <a:rPr dirty="0" baseline="-13888" sz="1200" spc="37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35" i="1">
                <a:latin typeface="Meiryo"/>
                <a:cs typeface="Meiryo"/>
              </a:rPr>
              <a:t> </a:t>
            </a:r>
            <a:r>
              <a:rPr dirty="0" sz="1050" spc="-229" b="1">
                <a:latin typeface="Arial"/>
                <a:cs typeface="Arial"/>
              </a:rPr>
              <a:t>y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i</a:t>
            </a:r>
            <a:r>
              <a:rPr dirty="0" baseline="-13888" sz="1200" spc="-165" i="1">
                <a:latin typeface="Arial"/>
                <a:cs typeface="Arial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)</a:t>
            </a:r>
            <a:r>
              <a:rPr dirty="0" baseline="27777" sz="1200" spc="-15" i="1">
                <a:latin typeface="Meiryo"/>
                <a:cs typeface="Meiryo"/>
              </a:rPr>
              <a:t>t</a:t>
            </a:r>
            <a:endParaRPr baseline="27777" sz="1200">
              <a:latin typeface="Meiryo"/>
              <a:cs typeface="Meiry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844" y="1567154"/>
            <a:ext cx="4135754" cy="20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where </a:t>
            </a:r>
            <a:r>
              <a:rPr dirty="0" sz="1050" spc="-5" b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 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229" b="1">
                <a:latin typeface="Arial"/>
                <a:cs typeface="Arial"/>
              </a:rPr>
              <a:t>y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i</a:t>
            </a:r>
            <a:r>
              <a:rPr dirty="0" baseline="-13888" sz="1200" spc="284" i="1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denote the </a:t>
            </a:r>
            <a:r>
              <a:rPr dirty="0" sz="1050" spc="-5" i="1">
                <a:latin typeface="Arial"/>
                <a:cs typeface="Arial"/>
              </a:rPr>
              <a:t>i </a:t>
            </a:r>
            <a:r>
              <a:rPr dirty="0" sz="1050" spc="-5">
                <a:latin typeface="Arial"/>
                <a:cs typeface="Arial"/>
              </a:rPr>
              <a:t>-th </a:t>
            </a:r>
            <a:r>
              <a:rPr dirty="0" sz="1050" spc="-10">
                <a:latin typeface="Arial"/>
                <a:cs typeface="Arial"/>
              </a:rPr>
              <a:t>rows </a:t>
            </a:r>
            <a:r>
              <a:rPr dirty="0" sz="1050" spc="-5">
                <a:latin typeface="Arial"/>
                <a:cs typeface="Arial"/>
              </a:rPr>
              <a:t>of </a:t>
            </a:r>
            <a:r>
              <a:rPr dirty="0" sz="1050" spc="-10" b="1">
                <a:latin typeface="Arial"/>
                <a:cs typeface="Arial"/>
              </a:rPr>
              <a:t>Y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385" b="1">
                <a:latin typeface="Arial"/>
                <a:cs typeface="Arial"/>
              </a:rPr>
              <a:t>Y</a:t>
            </a:r>
            <a:r>
              <a:rPr dirty="0" baseline="15873" sz="1575" spc="-577">
                <a:latin typeface="Lucida Sans Unicode"/>
                <a:cs typeface="Lucida Sans Unicode"/>
              </a:rPr>
              <a:t>ˆ</a:t>
            </a:r>
            <a:r>
              <a:rPr dirty="0" baseline="15873" sz="1575" spc="82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270" b="1">
                <a:latin typeface="Arial"/>
                <a:cs typeface="Arial"/>
              </a:rPr>
              <a:t>XB</a:t>
            </a:r>
            <a:r>
              <a:rPr dirty="0" baseline="15873" sz="1575" spc="-405">
                <a:latin typeface="Lucida Sans Unicode"/>
                <a:cs typeface="Lucida Sans Unicode"/>
              </a:rPr>
              <a:t>ˆ  </a:t>
            </a:r>
            <a:r>
              <a:rPr dirty="0" sz="1050" spc="-5">
                <a:latin typeface="Arial"/>
                <a:cs typeface="Arial"/>
              </a:rPr>
              <a:t>,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-15">
                <a:latin typeface="Arial"/>
                <a:cs typeface="Arial"/>
              </a:rPr>
              <a:t>respectively.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844" y="2194725"/>
            <a:ext cx="258064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-10">
                <a:latin typeface="Arial"/>
                <a:cs typeface="Arial"/>
              </a:rPr>
              <a:t>corresponding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degrees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of</a:t>
            </a:r>
            <a:r>
              <a:rPr dirty="0" sz="1050" spc="4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freedom</a:t>
            </a:r>
            <a:r>
              <a:rPr dirty="0" sz="1050" spc="-5">
                <a:latin typeface="Arial"/>
                <a:cs typeface="Arial"/>
              </a:rPr>
              <a:t>are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9557" y="2465120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9557" y="2675153"/>
            <a:ext cx="76809" cy="768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9557" y="2885186"/>
            <a:ext cx="76809" cy="76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02932" y="2362344"/>
            <a:ext cx="525780" cy="662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25299"/>
              </a:lnSpc>
            </a:pPr>
            <a:r>
              <a:rPr dirty="0" sz="1050" spc="-5">
                <a:latin typeface="Arial"/>
                <a:cs typeface="Arial"/>
              </a:rPr>
              <a:t>SSCP</a:t>
            </a:r>
            <a:r>
              <a:rPr dirty="0" baseline="-13888" sz="1200" spc="-7" i="1">
                <a:latin typeface="Arial"/>
                <a:cs typeface="Arial"/>
              </a:rPr>
              <a:t>T </a:t>
            </a:r>
            <a:r>
              <a:rPr dirty="0" sz="1050" spc="-5">
                <a:latin typeface="Arial"/>
                <a:cs typeface="Arial"/>
              </a:rPr>
              <a:t>:  </a:t>
            </a:r>
            <a:r>
              <a:rPr dirty="0" sz="1050" spc="-10">
                <a:latin typeface="Arial"/>
                <a:cs typeface="Arial"/>
              </a:rPr>
              <a:t>SSCP</a:t>
            </a:r>
            <a:r>
              <a:rPr dirty="0" baseline="-13888" sz="1200" spc="-15" i="1">
                <a:latin typeface="Arial"/>
                <a:cs typeface="Arial"/>
              </a:rPr>
              <a:t>R</a:t>
            </a:r>
            <a:r>
              <a:rPr dirty="0" baseline="-13888" sz="1200" spc="-247" i="1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:  </a:t>
            </a:r>
            <a:r>
              <a:rPr dirty="0" sz="1050" spc="-10">
                <a:latin typeface="Arial"/>
                <a:cs typeface="Arial"/>
              </a:rPr>
              <a:t>SSCP</a:t>
            </a:r>
            <a:r>
              <a:rPr dirty="0" baseline="-13888" sz="1200" spc="-15" i="1">
                <a:latin typeface="Arial"/>
                <a:cs typeface="Arial"/>
              </a:rPr>
              <a:t>E</a:t>
            </a:r>
            <a:r>
              <a:rPr dirty="0" baseline="-13888" sz="1200" spc="-262" i="1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64145" y="2404757"/>
            <a:ext cx="1212215" cy="649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df</a:t>
            </a:r>
            <a:r>
              <a:rPr dirty="0" baseline="-13888" sz="1200" spc="-7" i="1">
                <a:latin typeface="Arial"/>
                <a:cs typeface="Arial"/>
              </a:rPr>
              <a:t>T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20" i="1">
                <a:latin typeface="Arial"/>
                <a:cs typeface="Arial"/>
              </a:rPr>
              <a:t>m</a:t>
            </a:r>
            <a:r>
              <a:rPr dirty="0" sz="1050" spc="20">
                <a:latin typeface="Lucida Sans Unicode"/>
                <a:cs typeface="Lucida Sans Unicode"/>
              </a:rPr>
              <a:t>(</a:t>
            </a:r>
            <a:r>
              <a:rPr dirty="0" sz="1050" spc="20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220" i="1">
                <a:latin typeface="Meiryo"/>
                <a:cs typeface="Meiryo"/>
              </a:rPr>
              <a:t> </a:t>
            </a:r>
            <a:r>
              <a:rPr dirty="0" sz="1050" spc="25">
                <a:latin typeface="Arial"/>
                <a:cs typeface="Arial"/>
              </a:rPr>
              <a:t>1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 marL="14604">
              <a:lnSpc>
                <a:spcPct val="100000"/>
              </a:lnSpc>
              <a:spcBef>
                <a:spcPts val="330"/>
              </a:spcBef>
            </a:pPr>
            <a:r>
              <a:rPr dirty="0" sz="1050" spc="-5" i="1">
                <a:latin typeface="Arial"/>
                <a:cs typeface="Arial"/>
              </a:rPr>
              <a:t>df</a:t>
            </a:r>
            <a:r>
              <a:rPr dirty="0" baseline="-13888" sz="1200" spc="-7" i="1">
                <a:latin typeface="Arial"/>
                <a:cs typeface="Arial"/>
              </a:rPr>
              <a:t>R 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160">
                <a:latin typeface="Lucida Sans Unicode"/>
                <a:cs typeface="Lucida Sans Unicode"/>
              </a:rPr>
              <a:t> </a:t>
            </a:r>
            <a:r>
              <a:rPr dirty="0" sz="1050" spc="-10" i="1">
                <a:latin typeface="Arial"/>
                <a:cs typeface="Arial"/>
              </a:rPr>
              <a:t>mp</a:t>
            </a:r>
            <a:endParaRPr sz="105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330"/>
              </a:spcBef>
            </a:pPr>
            <a:r>
              <a:rPr dirty="0" sz="1050" spc="-5" i="1">
                <a:latin typeface="Arial"/>
                <a:cs typeface="Arial"/>
              </a:rPr>
              <a:t>df</a:t>
            </a:r>
            <a:r>
              <a:rPr dirty="0" baseline="-13888" sz="1200" spc="-7" i="1">
                <a:latin typeface="Arial"/>
                <a:cs typeface="Arial"/>
              </a:rPr>
              <a:t>E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20" i="1">
                <a:latin typeface="Arial"/>
                <a:cs typeface="Arial"/>
              </a:rPr>
              <a:t>m</a:t>
            </a:r>
            <a:r>
              <a:rPr dirty="0" sz="1050" spc="20">
                <a:latin typeface="Lucida Sans Unicode"/>
                <a:cs typeface="Lucida Sans Unicode"/>
              </a:rPr>
              <a:t>(</a:t>
            </a:r>
            <a:r>
              <a:rPr dirty="0" sz="1050" spc="20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5" i="1">
                <a:latin typeface="Arial"/>
                <a:cs typeface="Arial"/>
              </a:rPr>
              <a:t>p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30" i="1">
                <a:latin typeface="Meiryo"/>
                <a:cs typeface="Meiryo"/>
              </a:rPr>
              <a:t> </a:t>
            </a:r>
            <a:r>
              <a:rPr dirty="0" sz="1050" spc="25">
                <a:latin typeface="Arial"/>
                <a:cs typeface="Arial"/>
              </a:rPr>
              <a:t>1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9" action="ppaction://hlinksldjump"/>
              </a:rPr>
              <a:t>Multivariate Linear</a:t>
            </a:r>
            <a:r>
              <a:rPr dirty="0" spc="-20">
                <a:hlinkClick r:id="rId9" action="ppaction://hlinksldjump"/>
              </a:rPr>
              <a:t> </a:t>
            </a:r>
            <a:r>
              <a:rPr dirty="0" spc="-5">
                <a:hlinkClick r:id="rId9" action="ppaction://hlinksldjump"/>
              </a:rPr>
              <a:t>Regression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193421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Sums-of-Squares and Crossproducts: Matrix</a:t>
            </a:r>
            <a:r>
              <a:rPr dirty="0" spc="80"/>
              <a:t> </a:t>
            </a:r>
            <a:r>
              <a:rPr dirty="0" spc="15"/>
              <a:t>Form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588784"/>
            <a:ext cx="3131820" cy="271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In </a:t>
            </a:r>
            <a:r>
              <a:rPr dirty="0" sz="1050" spc="-10">
                <a:latin typeface="Arial"/>
                <a:cs typeface="Arial"/>
              </a:rPr>
              <a:t>MvLR models, </a:t>
            </a: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-15">
                <a:latin typeface="Arial"/>
                <a:cs typeface="Arial"/>
              </a:rPr>
              <a:t>relevant </a:t>
            </a:r>
            <a:r>
              <a:rPr dirty="0" sz="1050" spc="-5">
                <a:latin typeface="Arial"/>
                <a:cs typeface="Arial"/>
              </a:rPr>
              <a:t>sums-of-squares</a:t>
            </a:r>
            <a:r>
              <a:rPr dirty="0" sz="1050" spc="8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are</a:t>
            </a:r>
            <a:endParaRPr sz="1050">
              <a:latin typeface="Arial"/>
              <a:cs typeface="Arial"/>
            </a:endParaRPr>
          </a:p>
          <a:p>
            <a:pPr algn="ctr" marL="821690">
              <a:lnSpc>
                <a:spcPct val="100000"/>
              </a:lnSpc>
              <a:spcBef>
                <a:spcPts val="940"/>
              </a:spcBef>
            </a:pPr>
            <a:r>
              <a:rPr dirty="0" sz="800" spc="-5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algn="ctr" marL="114554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latin typeface="Arial"/>
                <a:cs typeface="Arial"/>
              </a:rPr>
              <a:t>SSCP</a:t>
            </a:r>
            <a:r>
              <a:rPr dirty="0" baseline="-13888" sz="1200" spc="-7" i="1">
                <a:latin typeface="Arial"/>
                <a:cs typeface="Arial"/>
              </a:rPr>
              <a:t>T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baseline="55555" sz="1575" spc="472">
                <a:latin typeface="Arial"/>
                <a:cs typeface="Arial"/>
              </a:rPr>
              <a:t>.</a:t>
            </a:r>
            <a:r>
              <a:rPr dirty="0" sz="1050" spc="315">
                <a:latin typeface="Lucida Sans Unicode"/>
                <a:cs typeface="Lucida Sans Unicode"/>
              </a:rPr>
              <a:t>(</a:t>
            </a:r>
            <a:r>
              <a:rPr dirty="0" sz="1050" spc="315" b="1">
                <a:latin typeface="Arial"/>
                <a:cs typeface="Arial"/>
              </a:rPr>
              <a:t>y</a:t>
            </a:r>
            <a:r>
              <a:rPr dirty="0" baseline="-13888" sz="1200" spc="472" i="1">
                <a:latin typeface="Arial"/>
                <a:cs typeface="Arial"/>
              </a:rPr>
              <a:t>i</a:t>
            </a:r>
            <a:r>
              <a:rPr dirty="0" baseline="-13888" sz="120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75" b="1">
                <a:latin typeface="Arial"/>
                <a:cs typeface="Arial"/>
              </a:rPr>
              <a:t>y</a:t>
            </a:r>
            <a:r>
              <a:rPr dirty="0" baseline="5291" sz="1575" spc="-112">
                <a:latin typeface="Lucida Sans Unicode"/>
                <a:cs typeface="Lucida Sans Unicode"/>
              </a:rPr>
              <a:t>¯</a:t>
            </a:r>
            <a:r>
              <a:rPr dirty="0" sz="1050" spc="-75">
                <a:latin typeface="Lucida Sans Unicode"/>
                <a:cs typeface="Lucida Sans Unicode"/>
              </a:rPr>
              <a:t>)(</a:t>
            </a:r>
            <a:r>
              <a:rPr dirty="0" sz="1050" spc="-75" b="1">
                <a:latin typeface="Arial"/>
                <a:cs typeface="Arial"/>
              </a:rPr>
              <a:t>y</a:t>
            </a:r>
            <a:r>
              <a:rPr dirty="0" baseline="-13888" sz="1200" spc="-112" i="1">
                <a:latin typeface="Arial"/>
                <a:cs typeface="Arial"/>
              </a:rPr>
              <a:t>i 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145" b="1">
                <a:latin typeface="Arial"/>
                <a:cs typeface="Arial"/>
              </a:rPr>
              <a:t>y</a:t>
            </a:r>
            <a:r>
              <a:rPr dirty="0" baseline="5291" sz="1575" spc="-217">
                <a:latin typeface="Lucida Sans Unicode"/>
                <a:cs typeface="Lucida Sans Unicode"/>
              </a:rPr>
              <a:t>¯</a:t>
            </a:r>
            <a:r>
              <a:rPr dirty="0" sz="1050" spc="-145">
                <a:latin typeface="Lucida Sans Unicode"/>
                <a:cs typeface="Lucida Sans Unicode"/>
              </a:rPr>
              <a:t>)</a:t>
            </a:r>
            <a:r>
              <a:rPr dirty="0" baseline="31250" sz="1200" spc="-217" i="1">
                <a:latin typeface="Meiryo"/>
                <a:cs typeface="Meiryo"/>
              </a:rPr>
              <a:t>t</a:t>
            </a:r>
            <a:endParaRPr baseline="31250" sz="1200">
              <a:latin typeface="Meiryo"/>
              <a:cs typeface="Meiryo"/>
            </a:endParaRPr>
          </a:p>
          <a:p>
            <a:pPr algn="ctr" marL="823594">
              <a:lnSpc>
                <a:spcPct val="100000"/>
              </a:lnSpc>
              <a:spcBef>
                <a:spcPts val="330"/>
              </a:spcBef>
            </a:pPr>
            <a:r>
              <a:rPr dirty="0" sz="800" spc="25" i="1">
                <a:latin typeface="Arial"/>
                <a:cs typeface="Arial"/>
              </a:rPr>
              <a:t>i</a:t>
            </a:r>
            <a:r>
              <a:rPr dirty="0" sz="800" spc="25">
                <a:latin typeface="Lucida Sans Unicode"/>
                <a:cs typeface="Lucida Sans Unicode"/>
              </a:rPr>
              <a:t>=</a:t>
            </a:r>
            <a:r>
              <a:rPr dirty="0" sz="800" spc="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731010">
              <a:lnSpc>
                <a:spcPct val="100000"/>
              </a:lnSpc>
              <a:spcBef>
                <a:spcPts val="195"/>
              </a:spcBef>
            </a:pP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40" b="1">
                <a:latin typeface="Arial"/>
                <a:cs typeface="Arial"/>
              </a:rPr>
              <a:t>Y</a:t>
            </a:r>
            <a:r>
              <a:rPr dirty="0" baseline="31250" sz="1200" spc="-60" i="1">
                <a:latin typeface="Meiryo"/>
                <a:cs typeface="Meiryo"/>
              </a:rPr>
              <a:t>t </a:t>
            </a:r>
            <a:r>
              <a:rPr dirty="0" sz="1050" spc="-20">
                <a:latin typeface="Lucida Sans Unicode"/>
                <a:cs typeface="Lucida Sans Unicode"/>
              </a:rPr>
              <a:t>[</a:t>
            </a:r>
            <a:r>
              <a:rPr dirty="0" sz="1050" spc="-20" b="1">
                <a:latin typeface="Arial"/>
                <a:cs typeface="Arial"/>
              </a:rPr>
              <a:t>I</a:t>
            </a:r>
            <a:r>
              <a:rPr dirty="0" baseline="-10416" sz="1200" spc="-30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>
                <a:latin typeface="Arial"/>
                <a:cs typeface="Arial"/>
              </a:rPr>
              <a:t>1</a:t>
            </a:r>
            <a:r>
              <a:rPr dirty="0" sz="1050" spc="15" i="1">
                <a:latin typeface="Verdana"/>
                <a:cs typeface="Verdana"/>
              </a:rPr>
              <a:t>/</a:t>
            </a:r>
            <a:r>
              <a:rPr dirty="0" sz="1050" spc="15" i="1">
                <a:latin typeface="Arial"/>
                <a:cs typeface="Arial"/>
              </a:rPr>
              <a:t>n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r>
              <a:rPr dirty="0" sz="1050" spc="15" b="1">
                <a:latin typeface="Arial"/>
                <a:cs typeface="Arial"/>
              </a:rPr>
              <a:t>J</a:t>
            </a:r>
            <a:r>
              <a:rPr dirty="0" sz="1050" spc="15">
                <a:latin typeface="Lucida Sans Unicode"/>
                <a:cs typeface="Lucida Sans Unicode"/>
              </a:rPr>
              <a:t>]</a:t>
            </a:r>
            <a:r>
              <a:rPr dirty="0" sz="1050" spc="-190">
                <a:latin typeface="Lucida Sans Unicode"/>
                <a:cs typeface="Lucida Sans Unicode"/>
              </a:rPr>
              <a:t> </a:t>
            </a:r>
            <a:r>
              <a:rPr dirty="0" sz="1050" spc="-10" b="1">
                <a:latin typeface="Arial"/>
                <a:cs typeface="Arial"/>
              </a:rPr>
              <a:t>Y</a:t>
            </a:r>
            <a:endParaRPr sz="1050">
              <a:latin typeface="Arial"/>
              <a:cs typeface="Arial"/>
            </a:endParaRPr>
          </a:p>
          <a:p>
            <a:pPr algn="ctr" marL="821690">
              <a:lnSpc>
                <a:spcPct val="100000"/>
              </a:lnSpc>
              <a:spcBef>
                <a:spcPts val="320"/>
              </a:spcBef>
            </a:pPr>
            <a:r>
              <a:rPr dirty="0" sz="800" spc="-5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algn="ctr" marL="11430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Arial"/>
                <a:cs typeface="Arial"/>
              </a:rPr>
              <a:t>SSCP</a:t>
            </a:r>
            <a:r>
              <a:rPr dirty="0" baseline="-13888" sz="1200" spc="-15" i="1">
                <a:latin typeface="Arial"/>
                <a:cs typeface="Arial"/>
              </a:rPr>
              <a:t>R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baseline="55555" sz="1575" spc="172">
                <a:latin typeface="Arial"/>
                <a:cs typeface="Arial"/>
              </a:rPr>
              <a:t>.</a:t>
            </a:r>
            <a:r>
              <a:rPr dirty="0" sz="1050" spc="114">
                <a:latin typeface="Lucida Sans Unicode"/>
                <a:cs typeface="Lucida Sans Unicode"/>
              </a:rPr>
              <a:t>(</a:t>
            </a:r>
            <a:r>
              <a:rPr dirty="0" sz="1050" spc="114" b="1">
                <a:latin typeface="Arial"/>
                <a:cs typeface="Arial"/>
              </a:rPr>
              <a:t>y</a:t>
            </a:r>
            <a:r>
              <a:rPr dirty="0" baseline="5291" sz="1575" spc="172">
                <a:latin typeface="Lucida Sans Unicode"/>
                <a:cs typeface="Lucida Sans Unicode"/>
              </a:rPr>
              <a:t>ˆ</a:t>
            </a:r>
            <a:r>
              <a:rPr dirty="0" baseline="-13888" sz="1200" spc="172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160" b="1">
                <a:latin typeface="Arial"/>
                <a:cs typeface="Arial"/>
              </a:rPr>
              <a:t>y</a:t>
            </a:r>
            <a:r>
              <a:rPr dirty="0" baseline="5291" sz="1575" spc="-240">
                <a:latin typeface="Lucida Sans Unicode"/>
                <a:cs typeface="Lucida Sans Unicode"/>
              </a:rPr>
              <a:t>¯</a:t>
            </a:r>
            <a:r>
              <a:rPr dirty="0" sz="1050" spc="-160">
                <a:latin typeface="Lucida Sans Unicode"/>
                <a:cs typeface="Lucida Sans Unicode"/>
              </a:rPr>
              <a:t>)(</a:t>
            </a:r>
            <a:r>
              <a:rPr dirty="0" sz="1050" spc="-160" b="1">
                <a:latin typeface="Arial"/>
                <a:cs typeface="Arial"/>
              </a:rPr>
              <a:t>y</a:t>
            </a:r>
            <a:r>
              <a:rPr dirty="0" baseline="5291" sz="1575" spc="-240">
                <a:latin typeface="Lucida Sans Unicode"/>
                <a:cs typeface="Lucida Sans Unicode"/>
              </a:rPr>
              <a:t>ˆ</a:t>
            </a:r>
            <a:r>
              <a:rPr dirty="0" baseline="-13888" sz="1200" spc="-240" i="1">
                <a:latin typeface="Arial"/>
                <a:cs typeface="Arial"/>
              </a:rPr>
              <a:t>i     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254" i="1">
                <a:latin typeface="Meiryo"/>
                <a:cs typeface="Meiryo"/>
              </a:rPr>
              <a:t> </a:t>
            </a:r>
            <a:r>
              <a:rPr dirty="0" sz="1050" spc="-145" b="1">
                <a:latin typeface="Arial"/>
                <a:cs typeface="Arial"/>
              </a:rPr>
              <a:t>y</a:t>
            </a:r>
            <a:r>
              <a:rPr dirty="0" baseline="5291" sz="1575" spc="-217">
                <a:latin typeface="Lucida Sans Unicode"/>
                <a:cs typeface="Lucida Sans Unicode"/>
              </a:rPr>
              <a:t>¯</a:t>
            </a:r>
            <a:r>
              <a:rPr dirty="0" sz="1050" spc="-145">
                <a:latin typeface="Lucida Sans Unicode"/>
                <a:cs typeface="Lucida Sans Unicode"/>
              </a:rPr>
              <a:t>)</a:t>
            </a:r>
            <a:r>
              <a:rPr dirty="0" baseline="31250" sz="1200" spc="-217" i="1">
                <a:latin typeface="Meiryo"/>
                <a:cs typeface="Meiryo"/>
              </a:rPr>
              <a:t>t</a:t>
            </a:r>
            <a:endParaRPr baseline="31250" sz="1200">
              <a:latin typeface="Meiryo"/>
              <a:cs typeface="Meiryo"/>
            </a:endParaRPr>
          </a:p>
          <a:p>
            <a:pPr algn="ctr" marL="823594">
              <a:lnSpc>
                <a:spcPct val="100000"/>
              </a:lnSpc>
              <a:spcBef>
                <a:spcPts val="330"/>
              </a:spcBef>
            </a:pPr>
            <a:r>
              <a:rPr dirty="0" sz="800" spc="25" i="1">
                <a:latin typeface="Arial"/>
                <a:cs typeface="Arial"/>
              </a:rPr>
              <a:t>i</a:t>
            </a:r>
            <a:r>
              <a:rPr dirty="0" sz="800" spc="25">
                <a:latin typeface="Lucida Sans Unicode"/>
                <a:cs typeface="Lucida Sans Unicode"/>
              </a:rPr>
              <a:t>=</a:t>
            </a:r>
            <a:r>
              <a:rPr dirty="0" sz="800" spc="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731010">
              <a:lnSpc>
                <a:spcPct val="100000"/>
              </a:lnSpc>
              <a:spcBef>
                <a:spcPts val="195"/>
              </a:spcBef>
            </a:pP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40" b="1">
                <a:latin typeface="Arial"/>
                <a:cs typeface="Arial"/>
              </a:rPr>
              <a:t>Y</a:t>
            </a:r>
            <a:r>
              <a:rPr dirty="0" baseline="31250" sz="1200" spc="-60" i="1">
                <a:latin typeface="Meiryo"/>
                <a:cs typeface="Meiryo"/>
              </a:rPr>
              <a:t>t</a:t>
            </a:r>
            <a:r>
              <a:rPr dirty="0" baseline="31250" sz="1200" spc="-89" i="1">
                <a:latin typeface="Meiryo"/>
                <a:cs typeface="Meiryo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[</a:t>
            </a:r>
            <a:r>
              <a:rPr dirty="0" sz="1050" spc="-25" b="1">
                <a:latin typeface="Arial"/>
                <a:cs typeface="Arial"/>
              </a:rPr>
              <a:t>H</a:t>
            </a:r>
            <a:r>
              <a:rPr dirty="0" sz="1050" spc="-65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30" i="1">
                <a:latin typeface="Meiryo"/>
                <a:cs typeface="Meiryo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>
                <a:latin typeface="Arial"/>
                <a:cs typeface="Arial"/>
              </a:rPr>
              <a:t>1</a:t>
            </a:r>
            <a:r>
              <a:rPr dirty="0" sz="1050" spc="15" i="1">
                <a:latin typeface="Verdana"/>
                <a:cs typeface="Verdana"/>
              </a:rPr>
              <a:t>/</a:t>
            </a:r>
            <a:r>
              <a:rPr dirty="0" sz="1050" spc="15" i="1">
                <a:latin typeface="Arial"/>
                <a:cs typeface="Arial"/>
              </a:rPr>
              <a:t>n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r>
              <a:rPr dirty="0" sz="1050" spc="15" b="1">
                <a:latin typeface="Arial"/>
                <a:cs typeface="Arial"/>
              </a:rPr>
              <a:t>J</a:t>
            </a:r>
            <a:r>
              <a:rPr dirty="0" sz="1050" spc="15">
                <a:latin typeface="Lucida Sans Unicode"/>
                <a:cs typeface="Lucida Sans Unicode"/>
              </a:rPr>
              <a:t>]</a:t>
            </a:r>
            <a:r>
              <a:rPr dirty="0" sz="1050" spc="-165">
                <a:latin typeface="Lucida Sans Unicode"/>
                <a:cs typeface="Lucida Sans Unicode"/>
              </a:rPr>
              <a:t> </a:t>
            </a:r>
            <a:r>
              <a:rPr dirty="0" sz="1050" spc="-10" b="1">
                <a:latin typeface="Arial"/>
                <a:cs typeface="Arial"/>
              </a:rPr>
              <a:t>Y</a:t>
            </a:r>
            <a:endParaRPr sz="1050">
              <a:latin typeface="Arial"/>
              <a:cs typeface="Arial"/>
            </a:endParaRPr>
          </a:p>
          <a:p>
            <a:pPr algn="ctr" marL="821690">
              <a:lnSpc>
                <a:spcPct val="100000"/>
              </a:lnSpc>
              <a:spcBef>
                <a:spcPts val="320"/>
              </a:spcBef>
            </a:pPr>
            <a:r>
              <a:rPr dirty="0" sz="800" spc="-5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algn="ctr" marL="12192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Arial"/>
                <a:cs typeface="Arial"/>
              </a:rPr>
              <a:t>SSCP</a:t>
            </a:r>
            <a:r>
              <a:rPr dirty="0" baseline="-13888" sz="1200" spc="-15" i="1">
                <a:latin typeface="Arial"/>
                <a:cs typeface="Arial"/>
              </a:rPr>
              <a:t>E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baseline="55555" sz="1575" spc="472">
                <a:latin typeface="Arial"/>
                <a:cs typeface="Arial"/>
              </a:rPr>
              <a:t>.</a:t>
            </a:r>
            <a:r>
              <a:rPr dirty="0" sz="1050" spc="315">
                <a:latin typeface="Lucida Sans Unicode"/>
                <a:cs typeface="Lucida Sans Unicode"/>
              </a:rPr>
              <a:t>(</a:t>
            </a:r>
            <a:r>
              <a:rPr dirty="0" sz="1050" spc="315" b="1">
                <a:latin typeface="Arial"/>
                <a:cs typeface="Arial"/>
              </a:rPr>
              <a:t>y</a:t>
            </a:r>
            <a:r>
              <a:rPr dirty="0" baseline="-13888" sz="1200" spc="472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229" b="1">
                <a:latin typeface="Arial"/>
                <a:cs typeface="Arial"/>
              </a:rPr>
              <a:t>y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i</a:t>
            </a:r>
            <a:r>
              <a:rPr dirty="0" baseline="-13888" sz="1200" spc="-165" i="1">
                <a:latin typeface="Arial"/>
                <a:cs typeface="Arial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)(</a:t>
            </a:r>
            <a:r>
              <a:rPr dirty="0" sz="1050" spc="25" b="1">
                <a:latin typeface="Arial"/>
                <a:cs typeface="Arial"/>
              </a:rPr>
              <a:t>y</a:t>
            </a:r>
            <a:r>
              <a:rPr dirty="0" baseline="-13888" sz="1200" spc="37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229" b="1">
                <a:latin typeface="Arial"/>
                <a:cs typeface="Arial"/>
              </a:rPr>
              <a:t>y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i</a:t>
            </a:r>
            <a:r>
              <a:rPr dirty="0" baseline="-13888" sz="1200" spc="-195" i="1">
                <a:latin typeface="Arial"/>
                <a:cs typeface="Arial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)</a:t>
            </a:r>
            <a:r>
              <a:rPr dirty="0" baseline="31250" sz="1200" spc="-15" i="1">
                <a:latin typeface="Meiryo"/>
                <a:cs typeface="Meiryo"/>
              </a:rPr>
              <a:t>t</a:t>
            </a:r>
            <a:endParaRPr baseline="31250" sz="1200">
              <a:latin typeface="Meiryo"/>
              <a:cs typeface="Meiryo"/>
            </a:endParaRPr>
          </a:p>
          <a:p>
            <a:pPr algn="ctr" marL="823594">
              <a:lnSpc>
                <a:spcPct val="100000"/>
              </a:lnSpc>
              <a:spcBef>
                <a:spcPts val="330"/>
              </a:spcBef>
            </a:pPr>
            <a:r>
              <a:rPr dirty="0" sz="800" spc="25" i="1">
                <a:latin typeface="Arial"/>
                <a:cs typeface="Arial"/>
              </a:rPr>
              <a:t>i</a:t>
            </a:r>
            <a:r>
              <a:rPr dirty="0" sz="800" spc="25">
                <a:latin typeface="Lucida Sans Unicode"/>
                <a:cs typeface="Lucida Sans Unicode"/>
              </a:rPr>
              <a:t>=</a:t>
            </a:r>
            <a:r>
              <a:rPr dirty="0" sz="800" spc="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 marL="1195705">
              <a:lnSpc>
                <a:spcPct val="100000"/>
              </a:lnSpc>
              <a:spcBef>
                <a:spcPts val="195"/>
              </a:spcBef>
            </a:pP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40" b="1">
                <a:latin typeface="Arial"/>
                <a:cs typeface="Arial"/>
              </a:rPr>
              <a:t>Y</a:t>
            </a:r>
            <a:r>
              <a:rPr dirty="0" baseline="31250" sz="1200" spc="-60" i="1">
                <a:latin typeface="Meiryo"/>
                <a:cs typeface="Meiryo"/>
              </a:rPr>
              <a:t>t </a:t>
            </a:r>
            <a:r>
              <a:rPr dirty="0" sz="1050" spc="-20">
                <a:latin typeface="Lucida Sans Unicode"/>
                <a:cs typeface="Lucida Sans Unicode"/>
              </a:rPr>
              <a:t>[</a:t>
            </a:r>
            <a:r>
              <a:rPr dirty="0" sz="1050" spc="-20" b="1">
                <a:latin typeface="Arial"/>
                <a:cs typeface="Arial"/>
              </a:rPr>
              <a:t>I</a:t>
            </a:r>
            <a:r>
              <a:rPr dirty="0" baseline="-10416" sz="1200" spc="-30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25" b="1">
                <a:latin typeface="Arial"/>
                <a:cs typeface="Arial"/>
              </a:rPr>
              <a:t>H</a:t>
            </a:r>
            <a:r>
              <a:rPr dirty="0" sz="1050" spc="-25">
                <a:latin typeface="Lucida Sans Unicode"/>
                <a:cs typeface="Lucida Sans Unicode"/>
              </a:rPr>
              <a:t>]</a:t>
            </a:r>
            <a:r>
              <a:rPr dirty="0" sz="1050" spc="-210">
                <a:latin typeface="Lucida Sans Unicode"/>
                <a:cs typeface="Lucida Sans Unicode"/>
              </a:rPr>
              <a:t> </a:t>
            </a:r>
            <a:r>
              <a:rPr dirty="0" sz="1050" spc="-10" b="1">
                <a:latin typeface="Arial"/>
                <a:cs typeface="Arial"/>
              </a:rPr>
              <a:t>Y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050" spc="-5">
                <a:latin typeface="Arial"/>
                <a:cs typeface="Arial"/>
              </a:rPr>
              <a:t>Note: </a:t>
            </a:r>
            <a:r>
              <a:rPr dirty="0" sz="1050" spc="-5" b="1">
                <a:latin typeface="Arial"/>
                <a:cs typeface="Arial"/>
              </a:rPr>
              <a:t>J </a:t>
            </a:r>
            <a:r>
              <a:rPr dirty="0" sz="1050" spc="-5">
                <a:latin typeface="Arial"/>
                <a:cs typeface="Arial"/>
              </a:rPr>
              <a:t>is an </a:t>
            </a:r>
            <a:r>
              <a:rPr dirty="0" sz="1050" spc="-5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× </a:t>
            </a:r>
            <a:r>
              <a:rPr dirty="0" sz="1050" spc="-5" i="1">
                <a:latin typeface="Arial"/>
                <a:cs typeface="Arial"/>
              </a:rPr>
              <a:t>n </a:t>
            </a:r>
            <a:r>
              <a:rPr dirty="0" sz="1050" spc="-5">
                <a:latin typeface="Arial"/>
                <a:cs typeface="Arial"/>
              </a:rPr>
              <a:t>matrix of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ones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193421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0"/>
              <a:t>Partitioning </a:t>
            </a:r>
            <a:r>
              <a:rPr dirty="0" spc="15"/>
              <a:t>the </a:t>
            </a:r>
            <a:r>
              <a:rPr dirty="0" spc="20"/>
              <a:t>SSCP </a:t>
            </a:r>
            <a:r>
              <a:rPr dirty="0" spc="-20"/>
              <a:t>Total</a:t>
            </a:r>
            <a:r>
              <a:rPr dirty="0" spc="-40"/>
              <a:t> </a:t>
            </a:r>
            <a:r>
              <a:rPr dirty="0" spc="15"/>
              <a:t>Matrix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We </a:t>
            </a:r>
            <a:r>
              <a:rPr dirty="0" spc="-5"/>
              <a:t>can </a:t>
            </a:r>
            <a:r>
              <a:rPr dirty="0"/>
              <a:t>partition </a:t>
            </a:r>
            <a:r>
              <a:rPr dirty="0" spc="-5"/>
              <a:t>the total </a:t>
            </a:r>
            <a:r>
              <a:rPr dirty="0" spc="-10"/>
              <a:t>covariation </a:t>
            </a:r>
            <a:r>
              <a:rPr dirty="0" spc="-5"/>
              <a:t>in </a:t>
            </a:r>
            <a:r>
              <a:rPr dirty="0" spc="-5" b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 </a:t>
            </a:r>
            <a:r>
              <a:rPr dirty="0" baseline="-13888" sz="1200" spc="97" i="1">
                <a:latin typeface="Arial"/>
                <a:cs typeface="Arial"/>
              </a:rPr>
              <a:t> </a:t>
            </a:r>
            <a:r>
              <a:rPr dirty="0" sz="1050" spc="-5"/>
              <a:t>as</a:t>
            </a:r>
            <a:endParaRPr sz="1050">
              <a:latin typeface="Arial"/>
              <a:cs typeface="Arial"/>
            </a:endParaRPr>
          </a:p>
          <a:p>
            <a:pPr marL="676910">
              <a:lnSpc>
                <a:spcPct val="100000"/>
              </a:lnSpc>
              <a:spcBef>
                <a:spcPts val="875"/>
              </a:spcBef>
            </a:pPr>
            <a:r>
              <a:rPr dirty="0" sz="700" spc="-5" i="1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dirty="0" sz="1000" spc="-5"/>
              <a:t>SSCP</a:t>
            </a:r>
            <a:r>
              <a:rPr dirty="0" baseline="-11904" sz="1050" spc="-7" i="1">
                <a:latin typeface="Arial"/>
                <a:cs typeface="Arial"/>
              </a:rPr>
              <a:t>T  </a:t>
            </a:r>
            <a:r>
              <a:rPr dirty="0" sz="1000" spc="-25">
                <a:latin typeface="Lucida Sans Unicode"/>
                <a:cs typeface="Lucida Sans Unicode"/>
              </a:rPr>
              <a:t>= </a:t>
            </a:r>
            <a:r>
              <a:rPr dirty="0" baseline="52777" sz="1500" spc="450"/>
              <a:t>.</a:t>
            </a:r>
            <a:r>
              <a:rPr dirty="0" sz="1000" spc="300">
                <a:latin typeface="Lucida Sans Unicode"/>
                <a:cs typeface="Lucida Sans Unicode"/>
              </a:rPr>
              <a:t>(</a:t>
            </a:r>
            <a:r>
              <a:rPr dirty="0" sz="1000" spc="300" b="1">
                <a:latin typeface="Arial"/>
                <a:cs typeface="Arial"/>
              </a:rPr>
              <a:t>y</a:t>
            </a:r>
            <a:r>
              <a:rPr dirty="0" baseline="-11904" sz="1050" spc="450" i="1">
                <a:latin typeface="Arial"/>
                <a:cs typeface="Arial"/>
              </a:rPr>
              <a:t>i</a:t>
            </a:r>
            <a:r>
              <a:rPr dirty="0" baseline="-11904" sz="1050" spc="-7" i="1">
                <a:latin typeface="Arial"/>
                <a:cs typeface="Arial"/>
              </a:rPr>
              <a:t> </a:t>
            </a:r>
            <a:r>
              <a:rPr dirty="0" sz="1000" spc="-30" i="1">
                <a:latin typeface="Meiryo"/>
                <a:cs typeface="Meiryo"/>
              </a:rPr>
              <a:t>− </a:t>
            </a:r>
            <a:r>
              <a:rPr dirty="0" sz="1000" spc="-65" b="1">
                <a:latin typeface="Arial"/>
                <a:cs typeface="Arial"/>
              </a:rPr>
              <a:t>y</a:t>
            </a:r>
            <a:r>
              <a:rPr dirty="0" baseline="5555" sz="1500" spc="-97">
                <a:latin typeface="Lucida Sans Unicode"/>
                <a:cs typeface="Lucida Sans Unicode"/>
              </a:rPr>
              <a:t>¯</a:t>
            </a:r>
            <a:r>
              <a:rPr dirty="0" sz="1000" spc="-65">
                <a:latin typeface="Lucida Sans Unicode"/>
                <a:cs typeface="Lucida Sans Unicode"/>
              </a:rPr>
              <a:t>)(</a:t>
            </a:r>
            <a:r>
              <a:rPr dirty="0" sz="1000" spc="-65" b="1">
                <a:latin typeface="Arial"/>
                <a:cs typeface="Arial"/>
              </a:rPr>
              <a:t>y</a:t>
            </a:r>
            <a:r>
              <a:rPr dirty="0" baseline="-11904" sz="1050" spc="-97" i="1">
                <a:latin typeface="Arial"/>
                <a:cs typeface="Arial"/>
              </a:rPr>
              <a:t>i  </a:t>
            </a:r>
            <a:r>
              <a:rPr dirty="0" sz="1000" spc="-30" i="1">
                <a:latin typeface="Meiryo"/>
                <a:cs typeface="Meiryo"/>
              </a:rPr>
              <a:t>− </a:t>
            </a:r>
            <a:r>
              <a:rPr dirty="0" sz="1000" spc="-114" b="1">
                <a:latin typeface="Arial"/>
                <a:cs typeface="Arial"/>
              </a:rPr>
              <a:t>y</a:t>
            </a:r>
            <a:r>
              <a:rPr dirty="0" baseline="5555" sz="1500" spc="-172">
                <a:latin typeface="Lucida Sans Unicode"/>
                <a:cs typeface="Lucida Sans Unicode"/>
              </a:rPr>
              <a:t>¯</a:t>
            </a:r>
            <a:r>
              <a:rPr dirty="0" sz="1000" spc="-114">
                <a:latin typeface="Lucida Sans Unicode"/>
                <a:cs typeface="Lucida Sans Unicode"/>
              </a:rPr>
              <a:t>)</a:t>
            </a:r>
            <a:r>
              <a:rPr dirty="0" baseline="31746" sz="1050" spc="-172" i="1">
                <a:latin typeface="Arial"/>
                <a:cs typeface="Arial"/>
              </a:rPr>
              <a:t>r</a:t>
            </a:r>
            <a:endParaRPr baseline="31746" sz="1050">
              <a:latin typeface="Arial"/>
              <a:cs typeface="Arial"/>
            </a:endParaRPr>
          </a:p>
          <a:p>
            <a:pPr marL="627380">
              <a:lnSpc>
                <a:spcPct val="100000"/>
              </a:lnSpc>
              <a:spcBef>
                <a:spcPts val="310"/>
              </a:spcBef>
            </a:pPr>
            <a:r>
              <a:rPr dirty="0" sz="700" spc="20" i="1">
                <a:latin typeface="Arial"/>
                <a:cs typeface="Arial"/>
              </a:rPr>
              <a:t>i</a:t>
            </a:r>
            <a:r>
              <a:rPr dirty="0" sz="700" spc="20">
                <a:latin typeface="Lucida Sans Unicode"/>
                <a:cs typeface="Lucida Sans Unicode"/>
              </a:rPr>
              <a:t>=</a:t>
            </a:r>
            <a:r>
              <a:rPr dirty="0" sz="700" spc="20"/>
              <a:t>1</a:t>
            </a:r>
            <a:endParaRPr sz="700">
              <a:latin typeface="Lucida Sans Unicode"/>
              <a:cs typeface="Lucida Sans Unicode"/>
            </a:endParaRPr>
          </a:p>
          <a:p>
            <a:pPr marL="676910">
              <a:lnSpc>
                <a:spcPct val="100000"/>
              </a:lnSpc>
              <a:spcBef>
                <a:spcPts val="130"/>
              </a:spcBef>
            </a:pPr>
            <a:r>
              <a:rPr dirty="0" sz="700" spc="-5" i="1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  <a:p>
            <a:pPr marL="477520">
              <a:lnSpc>
                <a:spcPct val="100000"/>
              </a:lnSpc>
              <a:spcBef>
                <a:spcPts val="105"/>
              </a:spcBef>
            </a:pPr>
            <a:r>
              <a:rPr dirty="0" sz="1000" spc="-25">
                <a:latin typeface="Lucida Sans Unicode"/>
                <a:cs typeface="Lucida Sans Unicode"/>
              </a:rPr>
              <a:t>=</a:t>
            </a:r>
            <a:r>
              <a:rPr dirty="0" sz="1000" spc="-45">
                <a:latin typeface="Lucida Sans Unicode"/>
                <a:cs typeface="Lucida Sans Unicode"/>
              </a:rPr>
              <a:t> </a:t>
            </a:r>
            <a:r>
              <a:rPr dirty="0" baseline="52777" sz="1500" spc="450"/>
              <a:t>.</a:t>
            </a:r>
            <a:r>
              <a:rPr dirty="0" sz="1000" spc="300">
                <a:latin typeface="Lucida Sans Unicode"/>
                <a:cs typeface="Lucida Sans Unicode"/>
              </a:rPr>
              <a:t>(</a:t>
            </a:r>
            <a:r>
              <a:rPr dirty="0" sz="1000" spc="300" b="1">
                <a:latin typeface="Arial"/>
                <a:cs typeface="Arial"/>
              </a:rPr>
              <a:t>y</a:t>
            </a:r>
            <a:r>
              <a:rPr dirty="0" baseline="-11904" sz="1050" spc="450" i="1">
                <a:latin typeface="Arial"/>
                <a:cs typeface="Arial"/>
              </a:rPr>
              <a:t>i</a:t>
            </a:r>
            <a:r>
              <a:rPr dirty="0" baseline="-11904" sz="1050" spc="195" i="1">
                <a:latin typeface="Arial"/>
                <a:cs typeface="Arial"/>
              </a:rPr>
              <a:t> </a:t>
            </a:r>
            <a:r>
              <a:rPr dirty="0" sz="1000" spc="-30" i="1">
                <a:latin typeface="Meiryo"/>
                <a:cs typeface="Meiryo"/>
              </a:rPr>
              <a:t>−</a:t>
            </a:r>
            <a:r>
              <a:rPr dirty="0" sz="1000" spc="-125" i="1">
                <a:latin typeface="Meiryo"/>
                <a:cs typeface="Meiryo"/>
              </a:rPr>
              <a:t> </a:t>
            </a:r>
            <a:r>
              <a:rPr dirty="0" sz="1000" spc="-210" b="1">
                <a:latin typeface="Arial"/>
                <a:cs typeface="Arial"/>
              </a:rPr>
              <a:t>y</a:t>
            </a:r>
            <a:r>
              <a:rPr dirty="0" baseline="5555" sz="1500" spc="-315">
                <a:latin typeface="Lucida Sans Unicode"/>
                <a:cs typeface="Lucida Sans Unicode"/>
              </a:rPr>
              <a:t>ˆ</a:t>
            </a:r>
            <a:r>
              <a:rPr dirty="0" baseline="-11904" sz="1050" spc="-315" i="1">
                <a:latin typeface="Arial"/>
                <a:cs typeface="Arial"/>
              </a:rPr>
              <a:t>i</a:t>
            </a:r>
            <a:r>
              <a:rPr dirty="0" baseline="-11904" sz="1050" spc="195" i="1">
                <a:latin typeface="Arial"/>
                <a:cs typeface="Arial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+</a:t>
            </a:r>
            <a:r>
              <a:rPr dirty="0" sz="1000" spc="-100">
                <a:latin typeface="Lucida Sans Unicode"/>
                <a:cs typeface="Lucida Sans Unicode"/>
              </a:rPr>
              <a:t> </a:t>
            </a:r>
            <a:r>
              <a:rPr dirty="0" sz="1000" spc="-210" b="1">
                <a:latin typeface="Arial"/>
                <a:cs typeface="Arial"/>
              </a:rPr>
              <a:t>y</a:t>
            </a:r>
            <a:r>
              <a:rPr dirty="0" baseline="5555" sz="1500" spc="-315">
                <a:latin typeface="Lucida Sans Unicode"/>
                <a:cs typeface="Lucida Sans Unicode"/>
              </a:rPr>
              <a:t>ˆ</a:t>
            </a:r>
            <a:r>
              <a:rPr dirty="0" baseline="-11904" sz="1050" spc="-315" i="1">
                <a:latin typeface="Arial"/>
                <a:cs typeface="Arial"/>
              </a:rPr>
              <a:t>i</a:t>
            </a:r>
            <a:r>
              <a:rPr dirty="0" baseline="-11904" sz="1050" spc="195" i="1">
                <a:latin typeface="Arial"/>
                <a:cs typeface="Arial"/>
              </a:rPr>
              <a:t> </a:t>
            </a:r>
            <a:r>
              <a:rPr dirty="0" sz="1000" spc="-30" i="1">
                <a:latin typeface="Meiryo"/>
                <a:cs typeface="Meiryo"/>
              </a:rPr>
              <a:t>−</a:t>
            </a:r>
            <a:r>
              <a:rPr dirty="0" sz="1000" spc="-125" i="1">
                <a:latin typeface="Meiryo"/>
                <a:cs typeface="Meiryo"/>
              </a:rPr>
              <a:t> </a:t>
            </a:r>
            <a:r>
              <a:rPr dirty="0" sz="1000" spc="-65" b="1">
                <a:latin typeface="Arial"/>
                <a:cs typeface="Arial"/>
              </a:rPr>
              <a:t>y</a:t>
            </a:r>
            <a:r>
              <a:rPr dirty="0" baseline="5555" sz="1500" spc="-97">
                <a:latin typeface="Lucida Sans Unicode"/>
                <a:cs typeface="Lucida Sans Unicode"/>
              </a:rPr>
              <a:t>¯</a:t>
            </a:r>
            <a:r>
              <a:rPr dirty="0" sz="1000" spc="-65">
                <a:latin typeface="Lucida Sans Unicode"/>
                <a:cs typeface="Lucida Sans Unicode"/>
              </a:rPr>
              <a:t>)(</a:t>
            </a:r>
            <a:r>
              <a:rPr dirty="0" sz="1000" spc="-65" b="1">
                <a:latin typeface="Arial"/>
                <a:cs typeface="Arial"/>
              </a:rPr>
              <a:t>y</a:t>
            </a:r>
            <a:r>
              <a:rPr dirty="0" baseline="-11904" sz="1050" spc="-97" i="1">
                <a:latin typeface="Arial"/>
                <a:cs typeface="Arial"/>
              </a:rPr>
              <a:t>i </a:t>
            </a:r>
            <a:r>
              <a:rPr dirty="0" baseline="-11904" sz="1050" i="1">
                <a:latin typeface="Arial"/>
                <a:cs typeface="Arial"/>
              </a:rPr>
              <a:t> </a:t>
            </a:r>
            <a:r>
              <a:rPr dirty="0" sz="1000" spc="-30" i="1">
                <a:latin typeface="Meiryo"/>
                <a:cs typeface="Meiryo"/>
              </a:rPr>
              <a:t>−</a:t>
            </a:r>
            <a:r>
              <a:rPr dirty="0" sz="1000" spc="-125" i="1">
                <a:latin typeface="Meiryo"/>
                <a:cs typeface="Meiryo"/>
              </a:rPr>
              <a:t> </a:t>
            </a:r>
            <a:r>
              <a:rPr dirty="0" sz="1000" spc="-210" b="1">
                <a:latin typeface="Arial"/>
                <a:cs typeface="Arial"/>
              </a:rPr>
              <a:t>y</a:t>
            </a:r>
            <a:r>
              <a:rPr dirty="0" baseline="5555" sz="1500" spc="-315">
                <a:latin typeface="Lucida Sans Unicode"/>
                <a:cs typeface="Lucida Sans Unicode"/>
              </a:rPr>
              <a:t>ˆ</a:t>
            </a:r>
            <a:r>
              <a:rPr dirty="0" baseline="-11904" sz="1050" spc="-315" i="1">
                <a:latin typeface="Arial"/>
                <a:cs typeface="Arial"/>
              </a:rPr>
              <a:t>i</a:t>
            </a:r>
            <a:r>
              <a:rPr dirty="0" baseline="-11904" sz="1050" spc="195" i="1">
                <a:latin typeface="Arial"/>
                <a:cs typeface="Arial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+</a:t>
            </a:r>
            <a:r>
              <a:rPr dirty="0" sz="1000" spc="-100">
                <a:latin typeface="Lucida Sans Unicode"/>
                <a:cs typeface="Lucida Sans Unicode"/>
              </a:rPr>
              <a:t> </a:t>
            </a:r>
            <a:r>
              <a:rPr dirty="0" sz="1000" spc="-210" b="1">
                <a:latin typeface="Arial"/>
                <a:cs typeface="Arial"/>
              </a:rPr>
              <a:t>y</a:t>
            </a:r>
            <a:r>
              <a:rPr dirty="0" baseline="5555" sz="1500" spc="-315">
                <a:latin typeface="Lucida Sans Unicode"/>
                <a:cs typeface="Lucida Sans Unicode"/>
              </a:rPr>
              <a:t>ˆ</a:t>
            </a:r>
            <a:r>
              <a:rPr dirty="0" baseline="-11904" sz="1050" spc="-315" i="1">
                <a:latin typeface="Arial"/>
                <a:cs typeface="Arial"/>
              </a:rPr>
              <a:t>i</a:t>
            </a:r>
            <a:r>
              <a:rPr dirty="0" baseline="-11904" sz="1050" spc="195" i="1">
                <a:latin typeface="Arial"/>
                <a:cs typeface="Arial"/>
              </a:rPr>
              <a:t> </a:t>
            </a:r>
            <a:r>
              <a:rPr dirty="0" sz="1000" spc="-30" i="1">
                <a:latin typeface="Meiryo"/>
                <a:cs typeface="Meiryo"/>
              </a:rPr>
              <a:t>−</a:t>
            </a:r>
            <a:r>
              <a:rPr dirty="0" sz="1000" spc="-125" i="1">
                <a:latin typeface="Meiryo"/>
                <a:cs typeface="Meiryo"/>
              </a:rPr>
              <a:t> </a:t>
            </a:r>
            <a:r>
              <a:rPr dirty="0" sz="1000" spc="-114" b="1">
                <a:latin typeface="Arial"/>
                <a:cs typeface="Arial"/>
              </a:rPr>
              <a:t>y</a:t>
            </a:r>
            <a:r>
              <a:rPr dirty="0" baseline="5555" sz="1500" spc="-172">
                <a:latin typeface="Lucida Sans Unicode"/>
                <a:cs typeface="Lucida Sans Unicode"/>
              </a:rPr>
              <a:t>¯</a:t>
            </a:r>
            <a:r>
              <a:rPr dirty="0" sz="1000" spc="-114">
                <a:latin typeface="Lucida Sans Unicode"/>
                <a:cs typeface="Lucida Sans Unicode"/>
              </a:rPr>
              <a:t>)</a:t>
            </a:r>
            <a:r>
              <a:rPr dirty="0" baseline="31746" sz="1050" spc="-172" i="1">
                <a:latin typeface="Arial"/>
                <a:cs typeface="Arial"/>
              </a:rPr>
              <a:t>r</a:t>
            </a:r>
            <a:endParaRPr baseline="31746"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0829" y="2155825"/>
            <a:ext cx="175260" cy="123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50" i="1">
                <a:latin typeface="Arial"/>
                <a:cs typeface="Arial"/>
              </a:rPr>
              <a:t>i</a:t>
            </a:r>
            <a:r>
              <a:rPr dirty="0" sz="700" spc="15">
                <a:latin typeface="Lucida Sans Unicode"/>
                <a:cs typeface="Lucida Sans Unicode"/>
              </a:rPr>
              <a:t>=</a:t>
            </a:r>
            <a:r>
              <a:rPr dirty="0" sz="700" spc="-5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740" y="1720672"/>
            <a:ext cx="3872865" cy="453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2560">
              <a:lnSpc>
                <a:spcPct val="100000"/>
              </a:lnSpc>
            </a:pPr>
            <a:r>
              <a:rPr dirty="0" sz="700" spc="20" i="1">
                <a:latin typeface="Arial"/>
                <a:cs typeface="Arial"/>
              </a:rPr>
              <a:t>i</a:t>
            </a:r>
            <a:r>
              <a:rPr dirty="0" sz="700" spc="20">
                <a:latin typeface="Lucida Sans Unicode"/>
                <a:cs typeface="Lucida Sans Unicode"/>
              </a:rPr>
              <a:t>=</a:t>
            </a:r>
            <a:r>
              <a:rPr dirty="0" sz="700" spc="2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130"/>
              </a:spcBef>
              <a:tabLst>
                <a:tab pos="1439545" algn="l"/>
                <a:tab pos="2825750" algn="l"/>
              </a:tabLst>
            </a:pPr>
            <a:r>
              <a:rPr dirty="0" sz="700" spc="-5" i="1">
                <a:latin typeface="Arial"/>
                <a:cs typeface="Arial"/>
              </a:rPr>
              <a:t>n	n	n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25">
                <a:latin typeface="Lucida Sans Unicode"/>
                <a:cs typeface="Lucida Sans Unicode"/>
              </a:rPr>
              <a:t>=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baseline="52777" sz="1500" spc="172">
                <a:latin typeface="Arial"/>
                <a:cs typeface="Arial"/>
              </a:rPr>
              <a:t>.</a:t>
            </a:r>
            <a:r>
              <a:rPr dirty="0" sz="1000" spc="114">
                <a:latin typeface="Lucida Sans Unicode"/>
                <a:cs typeface="Lucida Sans Unicode"/>
              </a:rPr>
              <a:t>(</a:t>
            </a:r>
            <a:r>
              <a:rPr dirty="0" sz="1000" spc="114" b="1">
                <a:latin typeface="Arial"/>
                <a:cs typeface="Arial"/>
              </a:rPr>
              <a:t>y</a:t>
            </a:r>
            <a:r>
              <a:rPr dirty="0" baseline="5555" sz="1500" spc="172">
                <a:latin typeface="Lucida Sans Unicode"/>
                <a:cs typeface="Lucida Sans Unicode"/>
              </a:rPr>
              <a:t>ˆ</a:t>
            </a:r>
            <a:r>
              <a:rPr dirty="0" baseline="-11904" sz="1050" spc="172" i="1">
                <a:latin typeface="Arial"/>
                <a:cs typeface="Arial"/>
              </a:rPr>
              <a:t>i</a:t>
            </a:r>
            <a:r>
              <a:rPr dirty="0" baseline="-11904" sz="1050" spc="202" i="1">
                <a:latin typeface="Arial"/>
                <a:cs typeface="Arial"/>
              </a:rPr>
              <a:t> </a:t>
            </a:r>
            <a:r>
              <a:rPr dirty="0" sz="1000" spc="-30" i="1">
                <a:latin typeface="Meiryo"/>
                <a:cs typeface="Meiryo"/>
              </a:rPr>
              <a:t>−</a:t>
            </a:r>
            <a:r>
              <a:rPr dirty="0" sz="1000" spc="-120" i="1">
                <a:latin typeface="Meiryo"/>
                <a:cs typeface="Meiryo"/>
              </a:rPr>
              <a:t> </a:t>
            </a:r>
            <a:r>
              <a:rPr dirty="0" sz="1000" spc="-145" b="1">
                <a:latin typeface="Arial"/>
                <a:cs typeface="Arial"/>
              </a:rPr>
              <a:t>y</a:t>
            </a:r>
            <a:r>
              <a:rPr dirty="0" baseline="5555" sz="1500" spc="-217">
                <a:latin typeface="Lucida Sans Unicode"/>
                <a:cs typeface="Lucida Sans Unicode"/>
              </a:rPr>
              <a:t>¯</a:t>
            </a:r>
            <a:r>
              <a:rPr dirty="0" sz="1000" spc="-145">
                <a:latin typeface="Lucida Sans Unicode"/>
                <a:cs typeface="Lucida Sans Unicode"/>
              </a:rPr>
              <a:t>)(</a:t>
            </a:r>
            <a:r>
              <a:rPr dirty="0" sz="1000" spc="-145" b="1">
                <a:latin typeface="Arial"/>
                <a:cs typeface="Arial"/>
              </a:rPr>
              <a:t>y</a:t>
            </a:r>
            <a:r>
              <a:rPr dirty="0" baseline="5555" sz="1500" spc="-217">
                <a:latin typeface="Lucida Sans Unicode"/>
                <a:cs typeface="Lucida Sans Unicode"/>
              </a:rPr>
              <a:t>ˆ</a:t>
            </a:r>
            <a:r>
              <a:rPr dirty="0" baseline="-11904" sz="1050" spc="-217" i="1">
                <a:latin typeface="Arial"/>
                <a:cs typeface="Arial"/>
              </a:rPr>
              <a:t>i     </a:t>
            </a:r>
            <a:r>
              <a:rPr dirty="0" baseline="-11904" sz="1050" spc="-172" i="1">
                <a:latin typeface="Arial"/>
                <a:cs typeface="Arial"/>
              </a:rPr>
              <a:t> </a:t>
            </a:r>
            <a:r>
              <a:rPr dirty="0" sz="1000" spc="-30" i="1">
                <a:latin typeface="Meiryo"/>
                <a:cs typeface="Meiryo"/>
              </a:rPr>
              <a:t>−</a:t>
            </a:r>
            <a:r>
              <a:rPr dirty="0" sz="1000" spc="-120" i="1">
                <a:latin typeface="Meiryo"/>
                <a:cs typeface="Meiryo"/>
              </a:rPr>
              <a:t> </a:t>
            </a:r>
            <a:r>
              <a:rPr dirty="0" sz="1000" spc="-114" b="1">
                <a:latin typeface="Arial"/>
                <a:cs typeface="Arial"/>
              </a:rPr>
              <a:t>y</a:t>
            </a:r>
            <a:r>
              <a:rPr dirty="0" baseline="5555" sz="1500" spc="-172">
                <a:latin typeface="Lucida Sans Unicode"/>
                <a:cs typeface="Lucida Sans Unicode"/>
              </a:rPr>
              <a:t>¯</a:t>
            </a:r>
            <a:r>
              <a:rPr dirty="0" sz="1000" spc="-114">
                <a:latin typeface="Lucida Sans Unicode"/>
                <a:cs typeface="Lucida Sans Unicode"/>
              </a:rPr>
              <a:t>)</a:t>
            </a:r>
            <a:r>
              <a:rPr dirty="0" baseline="31746" sz="1050" spc="-172" i="1">
                <a:latin typeface="Arial"/>
                <a:cs typeface="Arial"/>
              </a:rPr>
              <a:t>r  </a:t>
            </a:r>
            <a:r>
              <a:rPr dirty="0" baseline="31746" sz="1050" spc="-127" i="1">
                <a:latin typeface="Arial"/>
                <a:cs typeface="Arial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+</a:t>
            </a:r>
            <a:r>
              <a:rPr dirty="0" sz="1000" spc="-95">
                <a:latin typeface="Lucida Sans Unicode"/>
                <a:cs typeface="Lucida Sans Unicode"/>
              </a:rPr>
              <a:t> </a:t>
            </a:r>
            <a:r>
              <a:rPr dirty="0" baseline="52777" sz="1500" spc="450">
                <a:latin typeface="Arial"/>
                <a:cs typeface="Arial"/>
              </a:rPr>
              <a:t>.</a:t>
            </a:r>
            <a:r>
              <a:rPr dirty="0" sz="1000" spc="300">
                <a:latin typeface="Lucida Sans Unicode"/>
                <a:cs typeface="Lucida Sans Unicode"/>
              </a:rPr>
              <a:t>(</a:t>
            </a:r>
            <a:r>
              <a:rPr dirty="0" sz="1000" spc="300" b="1">
                <a:latin typeface="Arial"/>
                <a:cs typeface="Arial"/>
              </a:rPr>
              <a:t>y</a:t>
            </a:r>
            <a:r>
              <a:rPr dirty="0" baseline="-11904" sz="1050" spc="450" i="1">
                <a:latin typeface="Arial"/>
                <a:cs typeface="Arial"/>
              </a:rPr>
              <a:t>i</a:t>
            </a:r>
            <a:r>
              <a:rPr dirty="0" baseline="-11904" sz="1050" spc="202" i="1">
                <a:latin typeface="Arial"/>
                <a:cs typeface="Arial"/>
              </a:rPr>
              <a:t> </a:t>
            </a:r>
            <a:r>
              <a:rPr dirty="0" sz="1000" spc="-30" i="1">
                <a:latin typeface="Meiryo"/>
                <a:cs typeface="Meiryo"/>
              </a:rPr>
              <a:t>−</a:t>
            </a:r>
            <a:r>
              <a:rPr dirty="0" sz="1000" spc="-120" i="1">
                <a:latin typeface="Meiryo"/>
                <a:cs typeface="Meiryo"/>
              </a:rPr>
              <a:t> </a:t>
            </a:r>
            <a:r>
              <a:rPr dirty="0" sz="1000" spc="-210" b="1">
                <a:latin typeface="Arial"/>
                <a:cs typeface="Arial"/>
              </a:rPr>
              <a:t>y</a:t>
            </a:r>
            <a:r>
              <a:rPr dirty="0" baseline="5555" sz="1500" spc="-315">
                <a:latin typeface="Lucida Sans Unicode"/>
                <a:cs typeface="Lucida Sans Unicode"/>
              </a:rPr>
              <a:t>ˆ</a:t>
            </a:r>
            <a:r>
              <a:rPr dirty="0" baseline="-11904" sz="1050" spc="-315" i="1">
                <a:latin typeface="Arial"/>
                <a:cs typeface="Arial"/>
              </a:rPr>
              <a:t>i</a:t>
            </a:r>
            <a:r>
              <a:rPr dirty="0" baseline="-11904" sz="1050" spc="-127" i="1">
                <a:latin typeface="Arial"/>
                <a:cs typeface="Arial"/>
              </a:rPr>
              <a:t> </a:t>
            </a:r>
            <a:r>
              <a:rPr dirty="0" sz="1000" spc="30">
                <a:latin typeface="Lucida Sans Unicode"/>
                <a:cs typeface="Lucida Sans Unicode"/>
              </a:rPr>
              <a:t>)(</a:t>
            </a:r>
            <a:r>
              <a:rPr dirty="0" sz="1000" spc="30" b="1">
                <a:latin typeface="Arial"/>
                <a:cs typeface="Arial"/>
              </a:rPr>
              <a:t>y</a:t>
            </a:r>
            <a:r>
              <a:rPr dirty="0" baseline="-11904" sz="1050" spc="44" i="1">
                <a:latin typeface="Arial"/>
                <a:cs typeface="Arial"/>
              </a:rPr>
              <a:t>i</a:t>
            </a:r>
            <a:r>
              <a:rPr dirty="0" baseline="-11904" sz="1050" spc="202" i="1">
                <a:latin typeface="Arial"/>
                <a:cs typeface="Arial"/>
              </a:rPr>
              <a:t> </a:t>
            </a:r>
            <a:r>
              <a:rPr dirty="0" sz="1000" spc="-30" i="1">
                <a:latin typeface="Meiryo"/>
                <a:cs typeface="Meiryo"/>
              </a:rPr>
              <a:t>−</a:t>
            </a:r>
            <a:r>
              <a:rPr dirty="0" sz="1000" spc="-120" i="1">
                <a:latin typeface="Meiryo"/>
                <a:cs typeface="Meiryo"/>
              </a:rPr>
              <a:t> </a:t>
            </a:r>
            <a:r>
              <a:rPr dirty="0" sz="1000" spc="-210" b="1">
                <a:latin typeface="Arial"/>
                <a:cs typeface="Arial"/>
              </a:rPr>
              <a:t>y</a:t>
            </a:r>
            <a:r>
              <a:rPr dirty="0" baseline="5555" sz="1500" spc="-315">
                <a:latin typeface="Lucida Sans Unicode"/>
                <a:cs typeface="Lucida Sans Unicode"/>
              </a:rPr>
              <a:t>ˆ</a:t>
            </a:r>
            <a:r>
              <a:rPr dirty="0" baseline="-11904" sz="1050" spc="-315" i="1">
                <a:latin typeface="Arial"/>
                <a:cs typeface="Arial"/>
              </a:rPr>
              <a:t>i</a:t>
            </a:r>
            <a:r>
              <a:rPr dirty="0" baseline="-11904" sz="1050" spc="-135" i="1">
                <a:latin typeface="Arial"/>
                <a:cs typeface="Arial"/>
              </a:rPr>
              <a:t> </a:t>
            </a:r>
            <a:r>
              <a:rPr dirty="0" sz="1000" spc="25">
                <a:latin typeface="Lucida Sans Unicode"/>
                <a:cs typeface="Lucida Sans Unicode"/>
              </a:rPr>
              <a:t>)</a:t>
            </a:r>
            <a:r>
              <a:rPr dirty="0" baseline="31746" sz="1050" spc="37" i="1">
                <a:latin typeface="Arial"/>
                <a:cs typeface="Arial"/>
              </a:rPr>
              <a:t>r</a:t>
            </a:r>
            <a:r>
              <a:rPr dirty="0" baseline="31746" sz="1050" spc="112" i="1">
                <a:latin typeface="Arial"/>
                <a:cs typeface="Arial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+</a:t>
            </a:r>
            <a:r>
              <a:rPr dirty="0" sz="1000" spc="-95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Arial"/>
                <a:cs typeface="Arial"/>
              </a:rPr>
              <a:t>2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baseline="52777" sz="1500" spc="172">
                <a:latin typeface="Arial"/>
                <a:cs typeface="Arial"/>
              </a:rPr>
              <a:t>.</a:t>
            </a:r>
            <a:r>
              <a:rPr dirty="0" sz="1000" spc="114">
                <a:latin typeface="Lucida Sans Unicode"/>
                <a:cs typeface="Lucida Sans Unicode"/>
              </a:rPr>
              <a:t>(</a:t>
            </a:r>
            <a:r>
              <a:rPr dirty="0" sz="1000" spc="114" b="1">
                <a:latin typeface="Arial"/>
                <a:cs typeface="Arial"/>
              </a:rPr>
              <a:t>y</a:t>
            </a:r>
            <a:r>
              <a:rPr dirty="0" baseline="5555" sz="1500" spc="172">
                <a:latin typeface="Lucida Sans Unicode"/>
                <a:cs typeface="Lucida Sans Unicode"/>
              </a:rPr>
              <a:t>ˆ</a:t>
            </a:r>
            <a:r>
              <a:rPr dirty="0" baseline="-11904" sz="1050" spc="172" i="1">
                <a:latin typeface="Arial"/>
                <a:cs typeface="Arial"/>
              </a:rPr>
              <a:t>i</a:t>
            </a:r>
            <a:r>
              <a:rPr dirty="0" baseline="-11904" sz="1050" spc="202" i="1">
                <a:latin typeface="Arial"/>
                <a:cs typeface="Arial"/>
              </a:rPr>
              <a:t> </a:t>
            </a:r>
            <a:r>
              <a:rPr dirty="0" sz="1000" spc="-30" i="1">
                <a:latin typeface="Meiryo"/>
                <a:cs typeface="Meiryo"/>
              </a:rPr>
              <a:t>−</a:t>
            </a:r>
            <a:r>
              <a:rPr dirty="0" sz="1000" spc="-120" i="1">
                <a:latin typeface="Meiryo"/>
                <a:cs typeface="Meiryo"/>
              </a:rPr>
              <a:t> </a:t>
            </a:r>
            <a:r>
              <a:rPr dirty="0" sz="1000" spc="-65" b="1">
                <a:latin typeface="Arial"/>
                <a:cs typeface="Arial"/>
              </a:rPr>
              <a:t>y</a:t>
            </a:r>
            <a:r>
              <a:rPr dirty="0" baseline="5555" sz="1500" spc="-97">
                <a:latin typeface="Lucida Sans Unicode"/>
                <a:cs typeface="Lucida Sans Unicode"/>
              </a:rPr>
              <a:t>¯</a:t>
            </a:r>
            <a:r>
              <a:rPr dirty="0" sz="1000" spc="-65">
                <a:latin typeface="Lucida Sans Unicode"/>
                <a:cs typeface="Lucida Sans Unicode"/>
              </a:rPr>
              <a:t>)(</a:t>
            </a:r>
            <a:r>
              <a:rPr dirty="0" sz="1000" spc="-65" b="1">
                <a:latin typeface="Arial"/>
                <a:cs typeface="Arial"/>
              </a:rPr>
              <a:t>y</a:t>
            </a:r>
            <a:r>
              <a:rPr dirty="0" baseline="-11904" sz="1050" spc="-97" i="1">
                <a:latin typeface="Arial"/>
                <a:cs typeface="Arial"/>
              </a:rPr>
              <a:t>i </a:t>
            </a:r>
            <a:r>
              <a:rPr dirty="0" baseline="-11904" sz="1050" spc="7" i="1">
                <a:latin typeface="Arial"/>
                <a:cs typeface="Arial"/>
              </a:rPr>
              <a:t> </a:t>
            </a:r>
            <a:r>
              <a:rPr dirty="0" sz="1000" spc="-30" i="1">
                <a:latin typeface="Meiryo"/>
                <a:cs typeface="Meiryo"/>
              </a:rPr>
              <a:t>−</a:t>
            </a:r>
            <a:r>
              <a:rPr dirty="0" sz="1000" spc="-120" i="1">
                <a:latin typeface="Meiryo"/>
                <a:cs typeface="Meiryo"/>
              </a:rPr>
              <a:t> </a:t>
            </a:r>
            <a:r>
              <a:rPr dirty="0" sz="1000" spc="-210" b="1">
                <a:latin typeface="Arial"/>
                <a:cs typeface="Arial"/>
              </a:rPr>
              <a:t>y</a:t>
            </a:r>
            <a:r>
              <a:rPr dirty="0" baseline="5555" sz="1500" spc="-315">
                <a:latin typeface="Lucida Sans Unicode"/>
                <a:cs typeface="Lucida Sans Unicode"/>
              </a:rPr>
              <a:t>ˆ</a:t>
            </a:r>
            <a:r>
              <a:rPr dirty="0" baseline="-11904" sz="1050" spc="-315" i="1">
                <a:latin typeface="Arial"/>
                <a:cs typeface="Arial"/>
              </a:rPr>
              <a:t>i</a:t>
            </a:r>
            <a:r>
              <a:rPr dirty="0" baseline="-11904" sz="1050" spc="-127" i="1">
                <a:latin typeface="Arial"/>
                <a:cs typeface="Arial"/>
              </a:rPr>
              <a:t> </a:t>
            </a:r>
            <a:r>
              <a:rPr dirty="0" sz="1000" spc="25">
                <a:latin typeface="Lucida Sans Unicode"/>
                <a:cs typeface="Lucida Sans Unicode"/>
              </a:rPr>
              <a:t>)</a:t>
            </a:r>
            <a:r>
              <a:rPr dirty="0" baseline="31746" sz="1050" spc="37" i="1">
                <a:latin typeface="Arial"/>
                <a:cs typeface="Arial"/>
              </a:rPr>
              <a:t>r</a:t>
            </a:r>
            <a:endParaRPr baseline="31746"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8347" y="2155825"/>
            <a:ext cx="1561465" cy="245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98270" algn="l"/>
              </a:tabLst>
            </a:pPr>
            <a:r>
              <a:rPr dirty="0" sz="700" spc="50" i="1">
                <a:latin typeface="Arial"/>
                <a:cs typeface="Arial"/>
              </a:rPr>
              <a:t>i</a:t>
            </a:r>
            <a:r>
              <a:rPr dirty="0" sz="700" spc="15">
                <a:latin typeface="Lucida Sans Unicode"/>
                <a:cs typeface="Lucida Sans Unicode"/>
              </a:rPr>
              <a:t>=</a:t>
            </a:r>
            <a:r>
              <a:rPr dirty="0" sz="700" spc="-5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	</a:t>
            </a:r>
            <a:r>
              <a:rPr dirty="0" sz="700" spc="50" i="1">
                <a:latin typeface="Arial"/>
                <a:cs typeface="Arial"/>
              </a:rPr>
              <a:t>i</a:t>
            </a:r>
            <a:r>
              <a:rPr dirty="0" sz="700" spc="15">
                <a:latin typeface="Lucida Sans Unicode"/>
                <a:cs typeface="Lucida Sans Unicode"/>
              </a:rPr>
              <a:t>=</a:t>
            </a:r>
            <a:r>
              <a:rPr dirty="0" sz="700" spc="-5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  <a:spcBef>
                <a:spcPts val="130"/>
              </a:spcBef>
            </a:pPr>
            <a:r>
              <a:rPr dirty="0" sz="700" spc="-5" i="1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2619" y="2278900"/>
            <a:ext cx="208279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16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740" y="2399093"/>
            <a:ext cx="2074545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567180" algn="l"/>
              </a:tabLst>
            </a:pPr>
            <a:r>
              <a:rPr dirty="0" sz="1000" spc="-25">
                <a:latin typeface="Lucida Sans Unicode"/>
                <a:cs typeface="Lucida Sans Unicode"/>
              </a:rPr>
              <a:t>= </a:t>
            </a:r>
            <a:r>
              <a:rPr dirty="0" sz="1000" spc="-5">
                <a:latin typeface="Arial"/>
                <a:cs typeface="Arial"/>
              </a:rPr>
              <a:t>SSCP   </a:t>
            </a:r>
            <a:r>
              <a:rPr dirty="0" sz="1000" spc="-25">
                <a:latin typeface="Lucida Sans Unicode"/>
                <a:cs typeface="Lucida Sans Unicode"/>
              </a:rPr>
              <a:t>+ </a:t>
            </a:r>
            <a:r>
              <a:rPr dirty="0" sz="1000" spc="-5">
                <a:latin typeface="Arial"/>
                <a:cs typeface="Arial"/>
              </a:rPr>
              <a:t>SSCP </a:t>
            </a:r>
            <a:r>
              <a:rPr dirty="0" sz="1000" spc="175">
                <a:latin typeface="Arial"/>
                <a:cs typeface="Arial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+</a:t>
            </a:r>
            <a:r>
              <a:rPr dirty="0" sz="1000" spc="-95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Arial"/>
                <a:cs typeface="Arial"/>
              </a:rPr>
              <a:t>2	</a:t>
            </a:r>
            <a:r>
              <a:rPr dirty="0" sz="1000" spc="-200">
                <a:latin typeface="Lucida Sans Unicode"/>
                <a:cs typeface="Lucida Sans Unicode"/>
              </a:rPr>
              <a:t>(</a:t>
            </a:r>
            <a:r>
              <a:rPr dirty="0" sz="1000" spc="-200" b="1">
                <a:latin typeface="Arial"/>
                <a:cs typeface="Arial"/>
              </a:rPr>
              <a:t>y</a:t>
            </a:r>
            <a:r>
              <a:rPr dirty="0" baseline="5555" sz="1500" spc="-300">
                <a:latin typeface="Lucida Sans Unicode"/>
                <a:cs typeface="Lucida Sans Unicode"/>
              </a:rPr>
              <a:t>ˆ    </a:t>
            </a:r>
            <a:r>
              <a:rPr dirty="0" sz="1000" spc="-30" i="1">
                <a:latin typeface="Meiryo"/>
                <a:cs typeface="Meiryo"/>
              </a:rPr>
              <a:t>−</a:t>
            </a:r>
            <a:r>
              <a:rPr dirty="0" sz="1000" spc="-160" i="1">
                <a:latin typeface="Meiryo"/>
                <a:cs typeface="Meiryo"/>
              </a:rPr>
              <a:t> </a:t>
            </a:r>
            <a:r>
              <a:rPr dirty="0" sz="1000" spc="-220" b="1">
                <a:latin typeface="Arial"/>
                <a:cs typeface="Arial"/>
              </a:rPr>
              <a:t>y</a:t>
            </a:r>
            <a:r>
              <a:rPr dirty="0" baseline="5555" sz="1500" spc="-330">
                <a:latin typeface="Lucida Sans Unicode"/>
                <a:cs typeface="Lucida Sans Unicode"/>
              </a:rPr>
              <a:t>¯</a:t>
            </a:r>
            <a:r>
              <a:rPr dirty="0" sz="1000" spc="-220">
                <a:latin typeface="Lucida Sans Unicode"/>
                <a:cs typeface="Lucida Sans Unicode"/>
              </a:rPr>
              <a:t>)</a:t>
            </a:r>
            <a:r>
              <a:rPr dirty="0" sz="1000" spc="-220" b="1">
                <a:latin typeface="Arial"/>
                <a:cs typeface="Arial"/>
              </a:rPr>
              <a:t>e</a:t>
            </a:r>
            <a:r>
              <a:rPr dirty="0" baseline="5555" sz="1500" spc="-330">
                <a:latin typeface="Lucida Sans Unicode"/>
                <a:cs typeface="Lucida Sans Unicode"/>
              </a:rPr>
              <a:t>ˆ</a:t>
            </a:r>
            <a:endParaRPr baseline="5555" sz="15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3022" y="2384958"/>
            <a:ext cx="54610" cy="150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-5" i="1"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8819" y="2468473"/>
            <a:ext cx="1619885" cy="122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86105" algn="l"/>
                <a:tab pos="1208405" algn="l"/>
                <a:tab pos="1586230" algn="l"/>
              </a:tabLst>
            </a:pPr>
            <a:r>
              <a:rPr dirty="0" baseline="7936" sz="1050" spc="-7" i="1">
                <a:latin typeface="Arial"/>
                <a:cs typeface="Arial"/>
              </a:rPr>
              <a:t>R</a:t>
            </a:r>
            <a:r>
              <a:rPr dirty="0" baseline="7936" sz="1050" spc="-7" i="1">
                <a:latin typeface="Arial"/>
                <a:cs typeface="Arial"/>
              </a:rPr>
              <a:t>	</a:t>
            </a:r>
            <a:r>
              <a:rPr dirty="0" baseline="7936" sz="1050" spc="-7" i="1">
                <a:latin typeface="Arial"/>
                <a:cs typeface="Arial"/>
              </a:rPr>
              <a:t>E</a:t>
            </a:r>
            <a:r>
              <a:rPr dirty="0" baseline="7936" sz="1050" spc="-7" i="1">
                <a:latin typeface="Arial"/>
                <a:cs typeface="Arial"/>
              </a:rPr>
              <a:t>	</a:t>
            </a:r>
            <a:r>
              <a:rPr dirty="0" baseline="7936" sz="1050" spc="-7" i="1">
                <a:latin typeface="Arial"/>
                <a:cs typeface="Arial"/>
              </a:rPr>
              <a:t>i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 i="1"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0740" y="2590977"/>
            <a:ext cx="1564005" cy="311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700" spc="50" i="1">
                <a:latin typeface="Arial"/>
                <a:cs typeface="Arial"/>
              </a:rPr>
              <a:t>i</a:t>
            </a:r>
            <a:r>
              <a:rPr dirty="0" sz="700" spc="15">
                <a:latin typeface="Lucida Sans Unicode"/>
                <a:cs typeface="Lucida Sans Unicode"/>
              </a:rPr>
              <a:t>=</a:t>
            </a:r>
            <a:r>
              <a:rPr dirty="0" sz="700" spc="-5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000" spc="-25">
                <a:latin typeface="Lucida Sans Unicode"/>
                <a:cs typeface="Lucida Sans Unicode"/>
              </a:rPr>
              <a:t>= </a:t>
            </a:r>
            <a:r>
              <a:rPr dirty="0" sz="1000" spc="-5">
                <a:latin typeface="Arial"/>
                <a:cs typeface="Arial"/>
              </a:rPr>
              <a:t>SSCP</a:t>
            </a:r>
            <a:r>
              <a:rPr dirty="0" baseline="-11904" sz="1050" spc="-7" i="1">
                <a:latin typeface="Arial"/>
                <a:cs typeface="Arial"/>
              </a:rPr>
              <a:t>R </a:t>
            </a:r>
            <a:r>
              <a:rPr dirty="0" sz="1000" spc="-25">
                <a:latin typeface="Lucida Sans Unicode"/>
                <a:cs typeface="Lucida Sans Unicode"/>
              </a:rPr>
              <a:t>+</a:t>
            </a:r>
            <a:r>
              <a:rPr dirty="0" sz="1000" spc="-65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Arial"/>
                <a:cs typeface="Arial"/>
              </a:rPr>
              <a:t>SSCP</a:t>
            </a:r>
            <a:r>
              <a:rPr dirty="0" baseline="-11904" sz="1050" spc="-7" i="1">
                <a:latin typeface="Arial"/>
                <a:cs typeface="Arial"/>
              </a:rPr>
              <a:t>E</a:t>
            </a:r>
            <a:endParaRPr baseline="-11904"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193421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0"/>
              <a:t>Multivariate </a:t>
            </a:r>
            <a:r>
              <a:rPr dirty="0" spc="15"/>
              <a:t>Regression </a:t>
            </a:r>
            <a:r>
              <a:rPr dirty="0" spc="20"/>
              <a:t>SSCP </a:t>
            </a:r>
            <a:r>
              <a:rPr dirty="0" spc="10"/>
              <a:t>in</a:t>
            </a:r>
            <a:r>
              <a:rPr dirty="0" spc="-60"/>
              <a:t> </a:t>
            </a:r>
            <a:r>
              <a:rPr dirty="0" spc="20"/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742721"/>
            <a:ext cx="3001645" cy="2301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ybar &lt;-</a:t>
            </a:r>
            <a:r>
              <a:rPr dirty="0" sz="800" spc="-5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colMeans(Y)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n &lt;-</a:t>
            </a:r>
            <a:r>
              <a:rPr dirty="0" sz="800" spc="-7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nrow(Y)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m &lt;-</a:t>
            </a:r>
            <a:r>
              <a:rPr dirty="0" sz="800" spc="-7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ncol(Y)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Ybar &lt;-  matrix(ybar, n, m,</a:t>
            </a:r>
            <a:r>
              <a:rPr dirty="0" sz="800" spc="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byrow=TRUE)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SSCP.T &lt;- crossprod(Y -</a:t>
            </a:r>
            <a:r>
              <a:rPr dirty="0" sz="800" spc="-2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Ybar)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SSCP.R &lt;- crossprod(mvmod$fitted.values -</a:t>
            </a:r>
            <a:r>
              <a:rPr dirty="0" sz="800" spc="3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Ybar)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SSCP.E &lt;- crossprod(Y -</a:t>
            </a:r>
            <a:r>
              <a:rPr dirty="0" sz="800" spc="2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mvmod$fitted.values)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</a:t>
            </a:r>
            <a:r>
              <a:rPr dirty="0" sz="800" spc="-8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SSCP.T</a:t>
            </a:r>
            <a:endParaRPr sz="800">
              <a:latin typeface="Courier New"/>
              <a:cs typeface="Courier New"/>
            </a:endParaRPr>
          </a:p>
          <a:p>
            <a:pPr marL="12700" marR="65405" indent="789305">
              <a:lnSpc>
                <a:spcPts val="950"/>
              </a:lnSpc>
              <a:spcBef>
                <a:spcPts val="30"/>
              </a:spcBef>
              <a:tabLst>
                <a:tab pos="437515" algn="l"/>
                <a:tab pos="1348740" algn="l"/>
                <a:tab pos="2138045" algn="l"/>
                <a:tab pos="2806065" algn="l"/>
              </a:tabLst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mpg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disp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hp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wt 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mpg	1126.0472 -19626.01  -9942.694</a:t>
            </a:r>
            <a:r>
              <a:rPr dirty="0" sz="800" spc="1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-158.61723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1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disp -19626.0134 476184.79 208355.919</a:t>
            </a:r>
            <a:r>
              <a:rPr dirty="0" sz="800" spc="3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3338.21032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  <a:tabLst>
                <a:tab pos="376555" algn="l"/>
              </a:tabLst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hp	-9942.6938 208355.92 145726.875</a:t>
            </a:r>
            <a:r>
              <a:rPr dirty="0" sz="800" spc="1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1369.97250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  <a:tabLst>
                <a:tab pos="437515" algn="l"/>
                <a:tab pos="1166495" algn="l"/>
                <a:tab pos="1773555" algn="l"/>
                <a:tab pos="2441575" algn="l"/>
              </a:tabLst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wt	-158.6172	3338.21	1369.972	29.67875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SSCP.R +</a:t>
            </a:r>
            <a:r>
              <a:rPr dirty="0" sz="800" spc="-6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SSCP.E</a:t>
            </a:r>
            <a:endParaRPr sz="800">
              <a:latin typeface="Courier New"/>
              <a:cs typeface="Courier New"/>
            </a:endParaRPr>
          </a:p>
          <a:p>
            <a:pPr marL="12700" marR="65405" indent="789305">
              <a:lnSpc>
                <a:spcPts val="950"/>
              </a:lnSpc>
              <a:spcBef>
                <a:spcPts val="30"/>
              </a:spcBef>
              <a:tabLst>
                <a:tab pos="437515" algn="l"/>
                <a:tab pos="1348740" algn="l"/>
                <a:tab pos="2138045" algn="l"/>
                <a:tab pos="2806065" algn="l"/>
              </a:tabLst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mpg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disp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hp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wt 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mpg	1126.0472 -19626.01  -9942.694</a:t>
            </a:r>
            <a:r>
              <a:rPr dirty="0" sz="800" spc="1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-158.61723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1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disp -19626.0134 476184.79 208355.919</a:t>
            </a:r>
            <a:r>
              <a:rPr dirty="0" sz="800" spc="3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3338.21033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  <a:tabLst>
                <a:tab pos="376555" algn="l"/>
              </a:tabLst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hp	-9942.6938 208355.92 145726.875</a:t>
            </a:r>
            <a:r>
              <a:rPr dirty="0" sz="800" spc="1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1369.97250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  <a:tabLst>
                <a:tab pos="437515" algn="l"/>
                <a:tab pos="1166495" algn="l"/>
                <a:tab pos="1773555" algn="l"/>
                <a:tab pos="2441575" algn="l"/>
              </a:tabLst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wt	-158.6172	3338.21	1369.973	29.67875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262" y="29006"/>
            <a:ext cx="10496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 Linear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75184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4387215" cy="1848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Relation </a:t>
            </a:r>
            <a:r>
              <a:rPr dirty="0" sz="1400" spc="10">
                <a:solidFill>
                  <a:srgbClr val="790019"/>
                </a:solidFill>
                <a:latin typeface="Arial"/>
                <a:cs typeface="Arial"/>
              </a:rPr>
              <a:t>to </a:t>
            </a:r>
            <a:r>
              <a:rPr dirty="0" sz="1400" spc="20">
                <a:solidFill>
                  <a:srgbClr val="790019"/>
                </a:solidFill>
                <a:latin typeface="Arial"/>
                <a:cs typeface="Arial"/>
              </a:rPr>
              <a:t>ML</a:t>
            </a:r>
            <a:r>
              <a:rPr dirty="0" sz="1400" spc="-8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3180" marR="5080">
              <a:lnSpc>
                <a:spcPct val="185700"/>
              </a:lnSpc>
            </a:pPr>
            <a:r>
              <a:rPr dirty="0" sz="1050" spc="-10">
                <a:latin typeface="Arial"/>
                <a:cs typeface="Arial"/>
              </a:rPr>
              <a:t>Remember </a:t>
            </a:r>
            <a:r>
              <a:rPr dirty="0" sz="1050" spc="-5">
                <a:latin typeface="Arial"/>
                <a:cs typeface="Arial"/>
              </a:rPr>
              <a:t>that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y</a:t>
            </a:r>
            <a:r>
              <a:rPr dirty="0" baseline="-13888" sz="1200" spc="22" i="1">
                <a:latin typeface="Arial"/>
                <a:cs typeface="Arial"/>
              </a:rPr>
              <a:t>i </a:t>
            </a:r>
            <a:r>
              <a:rPr dirty="0" sz="1050" spc="-60" i="1">
                <a:latin typeface="Meiryo"/>
                <a:cs typeface="Meiryo"/>
              </a:rPr>
              <a:t>|</a:t>
            </a:r>
            <a:r>
              <a:rPr dirty="0" sz="1050" spc="-60" b="1">
                <a:latin typeface="Arial"/>
                <a:cs typeface="Arial"/>
              </a:rPr>
              <a:t>x</a:t>
            </a:r>
            <a:r>
              <a:rPr dirty="0" baseline="-13888" sz="1200" spc="-89" i="1">
                <a:latin typeface="Arial"/>
                <a:cs typeface="Arial"/>
              </a:rPr>
              <a:t>i </a:t>
            </a:r>
            <a:r>
              <a:rPr dirty="0" sz="1050" spc="60">
                <a:latin typeface="Lucida Sans Unicode"/>
                <a:cs typeface="Lucida Sans Unicode"/>
              </a:rPr>
              <a:t>) </a:t>
            </a:r>
            <a:r>
              <a:rPr dirty="0" sz="1050" spc="-35" i="1">
                <a:latin typeface="Meiryo"/>
                <a:cs typeface="Meiryo"/>
              </a:rPr>
              <a:t>∼ </a:t>
            </a:r>
            <a:r>
              <a:rPr dirty="0" sz="1050">
                <a:latin typeface="Times New Roman"/>
                <a:cs typeface="Times New Roman"/>
              </a:rPr>
              <a:t>N</a:t>
            </a:r>
            <a:r>
              <a:rPr dirty="0" sz="1050">
                <a:latin typeface="Lucida Sans Unicode"/>
                <a:cs typeface="Lucida Sans Unicode"/>
              </a:rPr>
              <a:t>(</a:t>
            </a:r>
            <a:r>
              <a:rPr dirty="0" sz="1050" b="1">
                <a:latin typeface="Arial"/>
                <a:cs typeface="Arial"/>
              </a:rPr>
              <a:t>B</a:t>
            </a:r>
            <a:r>
              <a:rPr dirty="0" baseline="27777" sz="1200" i="1">
                <a:latin typeface="Meiryo"/>
                <a:cs typeface="Meiryo"/>
              </a:rPr>
              <a:t>t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baseline="-13888" sz="1200" i="1">
                <a:latin typeface="Arial"/>
                <a:cs typeface="Arial"/>
              </a:rPr>
              <a:t>i </a:t>
            </a:r>
            <a:r>
              <a:rPr dirty="0" sz="1050" spc="-95" i="1">
                <a:latin typeface="Verdana"/>
                <a:cs typeface="Verdana"/>
              </a:rPr>
              <a:t>, </a:t>
            </a:r>
            <a:r>
              <a:rPr dirty="0" sz="1050" spc="85" b="1">
                <a:latin typeface="Arial"/>
                <a:cs typeface="Arial"/>
              </a:rPr>
              <a:t>Σ</a:t>
            </a:r>
            <a:r>
              <a:rPr dirty="0" sz="1050" spc="85">
                <a:latin typeface="Lucida Sans Unicode"/>
                <a:cs typeface="Lucida Sans Unicode"/>
              </a:rPr>
              <a:t>)</a:t>
            </a:r>
            <a:r>
              <a:rPr dirty="0" sz="1050" spc="85">
                <a:latin typeface="Arial"/>
                <a:cs typeface="Arial"/>
              </a:rPr>
              <a:t>, </a:t>
            </a:r>
            <a:r>
              <a:rPr dirty="0" sz="1050" spc="-5">
                <a:latin typeface="Arial"/>
                <a:cs typeface="Arial"/>
              </a:rPr>
              <a:t>which implies that </a:t>
            </a:r>
            <a:r>
              <a:rPr dirty="0" sz="1050" spc="-5" b="1">
                <a:latin typeface="Arial"/>
                <a:cs typeface="Arial"/>
              </a:rPr>
              <a:t>y</a:t>
            </a:r>
            <a:r>
              <a:rPr dirty="0" baseline="-13888" sz="1200" spc="-7" b="1">
                <a:latin typeface="Arial"/>
                <a:cs typeface="Arial"/>
              </a:rPr>
              <a:t>i </a:t>
            </a:r>
            <a:r>
              <a:rPr dirty="0" sz="1050" spc="-5">
                <a:latin typeface="Arial"/>
                <a:cs typeface="Arial"/>
              </a:rPr>
              <a:t>has pdf  </a:t>
            </a:r>
            <a:r>
              <a:rPr dirty="0" sz="1050" spc="-5" i="1">
                <a:latin typeface="Arial"/>
                <a:cs typeface="Arial"/>
              </a:rPr>
              <a:t>f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y</a:t>
            </a:r>
            <a:r>
              <a:rPr dirty="0" baseline="-13888" sz="1200" spc="22" i="1">
                <a:latin typeface="Arial"/>
                <a:cs typeface="Arial"/>
              </a:rPr>
              <a:t>i </a:t>
            </a:r>
            <a:r>
              <a:rPr dirty="0" sz="1050" spc="-60" i="1">
                <a:latin typeface="Meiryo"/>
                <a:cs typeface="Meiryo"/>
              </a:rPr>
              <a:t>|</a:t>
            </a:r>
            <a:r>
              <a:rPr dirty="0" sz="1050" spc="-60" b="1">
                <a:latin typeface="Arial"/>
                <a:cs typeface="Arial"/>
              </a:rPr>
              <a:t>x</a:t>
            </a:r>
            <a:r>
              <a:rPr dirty="0" baseline="-13888" sz="1200" spc="-89" i="1">
                <a:latin typeface="Arial"/>
                <a:cs typeface="Arial"/>
              </a:rPr>
              <a:t>i </a:t>
            </a:r>
            <a:r>
              <a:rPr dirty="0" sz="1050" spc="-95" i="1">
                <a:latin typeface="Verdana"/>
                <a:cs typeface="Verdana"/>
              </a:rPr>
              <a:t>, </a:t>
            </a:r>
            <a:r>
              <a:rPr dirty="0" sz="1050" spc="-50" b="1">
                <a:latin typeface="Arial"/>
                <a:cs typeface="Arial"/>
              </a:rPr>
              <a:t>B</a:t>
            </a:r>
            <a:r>
              <a:rPr dirty="0" sz="1050" spc="-50" i="1">
                <a:latin typeface="Verdana"/>
                <a:cs typeface="Verdana"/>
              </a:rPr>
              <a:t>, </a:t>
            </a:r>
            <a:r>
              <a:rPr dirty="0" sz="1050" spc="125" b="1">
                <a:latin typeface="Arial"/>
                <a:cs typeface="Arial"/>
              </a:rPr>
              <a:t>Σ</a:t>
            </a:r>
            <a:r>
              <a:rPr dirty="0" sz="1050" spc="125">
                <a:latin typeface="Lucida Sans Unicode"/>
                <a:cs typeface="Lucida Sans Unicode"/>
              </a:rPr>
              <a:t>)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>
                <a:latin typeface="Arial"/>
                <a:cs typeface="Arial"/>
              </a:rPr>
              <a:t>2</a:t>
            </a:r>
            <a:r>
              <a:rPr dirty="0" sz="1050" spc="25" i="1">
                <a:latin typeface="Verdana"/>
                <a:cs typeface="Verdana"/>
              </a:rPr>
              <a:t>π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r>
              <a:rPr dirty="0" baseline="31250" sz="1200" spc="37" i="1">
                <a:latin typeface="Meiryo"/>
                <a:cs typeface="Meiryo"/>
              </a:rPr>
              <a:t>−</a:t>
            </a:r>
            <a:r>
              <a:rPr dirty="0" baseline="31250" sz="1200" spc="37" i="1">
                <a:latin typeface="Arial"/>
                <a:cs typeface="Arial"/>
              </a:rPr>
              <a:t>m/</a:t>
            </a:r>
            <a:r>
              <a:rPr dirty="0" baseline="31250" sz="1200" spc="37">
                <a:latin typeface="Arial"/>
                <a:cs typeface="Arial"/>
              </a:rPr>
              <a:t>2</a:t>
            </a:r>
            <a:r>
              <a:rPr dirty="0" sz="1050" spc="25" i="1">
                <a:latin typeface="Meiryo"/>
                <a:cs typeface="Meiryo"/>
              </a:rPr>
              <a:t>|</a:t>
            </a:r>
            <a:r>
              <a:rPr dirty="0" sz="1050" spc="25" b="1">
                <a:latin typeface="Arial"/>
                <a:cs typeface="Arial"/>
              </a:rPr>
              <a:t>Σ</a:t>
            </a:r>
            <a:r>
              <a:rPr dirty="0" sz="1050" spc="25" i="1">
                <a:latin typeface="Meiryo"/>
                <a:cs typeface="Meiryo"/>
              </a:rPr>
              <a:t>|</a:t>
            </a:r>
            <a:r>
              <a:rPr dirty="0" baseline="31250" sz="1200" spc="37" i="1">
                <a:latin typeface="Meiryo"/>
                <a:cs typeface="Meiryo"/>
              </a:rPr>
              <a:t>−</a:t>
            </a:r>
            <a:r>
              <a:rPr dirty="0" baseline="31250" sz="1200" spc="37">
                <a:latin typeface="Arial"/>
                <a:cs typeface="Arial"/>
              </a:rPr>
              <a:t>1</a:t>
            </a:r>
            <a:r>
              <a:rPr dirty="0" baseline="31250" sz="1200" spc="37" i="1">
                <a:latin typeface="Arial"/>
                <a:cs typeface="Arial"/>
              </a:rPr>
              <a:t>/</a:t>
            </a:r>
            <a:r>
              <a:rPr dirty="0" baseline="31250" sz="1200" spc="37">
                <a:latin typeface="Arial"/>
                <a:cs typeface="Arial"/>
              </a:rPr>
              <a:t>2 </a:t>
            </a:r>
            <a:r>
              <a:rPr dirty="0" sz="1050">
                <a:latin typeface="Arial"/>
                <a:cs typeface="Arial"/>
              </a:rPr>
              <a:t>exp</a:t>
            </a:r>
            <a:r>
              <a:rPr dirty="0" sz="1050" i="1">
                <a:latin typeface="Meiryo"/>
                <a:cs typeface="Meiryo"/>
              </a:rPr>
              <a:t>{−</a:t>
            </a:r>
            <a:r>
              <a:rPr dirty="0" sz="1050">
                <a:latin typeface="Lucida Sans Unicode"/>
                <a:cs typeface="Lucida Sans Unicode"/>
              </a:rPr>
              <a:t>(</a:t>
            </a:r>
            <a:r>
              <a:rPr dirty="0" sz="1050">
                <a:latin typeface="Arial"/>
                <a:cs typeface="Arial"/>
              </a:rPr>
              <a:t>1</a:t>
            </a:r>
            <a:r>
              <a:rPr dirty="0" sz="1050" i="1">
                <a:latin typeface="Verdana"/>
                <a:cs typeface="Verdana"/>
              </a:rPr>
              <a:t>/</a:t>
            </a:r>
            <a:r>
              <a:rPr dirty="0" sz="1050">
                <a:latin typeface="Arial"/>
                <a:cs typeface="Arial"/>
              </a:rPr>
              <a:t>2</a:t>
            </a:r>
            <a:r>
              <a:rPr dirty="0" sz="1050">
                <a:latin typeface="Lucida Sans Unicode"/>
                <a:cs typeface="Lucida Sans Unicode"/>
              </a:rPr>
              <a:t>)(</a:t>
            </a:r>
            <a:r>
              <a:rPr dirty="0" sz="1050" b="1">
                <a:latin typeface="Arial"/>
                <a:cs typeface="Arial"/>
              </a:rPr>
              <a:t>y</a:t>
            </a:r>
            <a:r>
              <a:rPr dirty="0" baseline="-13888" sz="1200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10" b="1">
                <a:latin typeface="Arial"/>
                <a:cs typeface="Arial"/>
              </a:rPr>
              <a:t>B</a:t>
            </a:r>
            <a:r>
              <a:rPr dirty="0" baseline="31250" sz="1200" spc="-15" i="1">
                <a:latin typeface="Meiryo"/>
                <a:cs typeface="Meiryo"/>
              </a:rPr>
              <a:t>t</a:t>
            </a:r>
            <a:r>
              <a:rPr dirty="0" sz="1050" spc="-10" b="1">
                <a:latin typeface="Arial"/>
                <a:cs typeface="Arial"/>
              </a:rPr>
              <a:t>x</a:t>
            </a:r>
            <a:r>
              <a:rPr dirty="0" baseline="-13888" sz="1200" spc="-15" i="1">
                <a:latin typeface="Arial"/>
                <a:cs typeface="Arial"/>
              </a:rPr>
              <a:t>i </a:t>
            </a:r>
            <a:r>
              <a:rPr dirty="0" sz="1050" spc="40">
                <a:latin typeface="Lucida Sans Unicode"/>
                <a:cs typeface="Lucida Sans Unicode"/>
              </a:rPr>
              <a:t>)</a:t>
            </a:r>
            <a:r>
              <a:rPr dirty="0" baseline="31250" sz="1200" spc="60" i="1">
                <a:latin typeface="Meiryo"/>
                <a:cs typeface="Meiryo"/>
              </a:rPr>
              <a:t>t</a:t>
            </a:r>
            <a:r>
              <a:rPr dirty="0" sz="1050" spc="40" b="1">
                <a:latin typeface="Arial"/>
                <a:cs typeface="Arial"/>
              </a:rPr>
              <a:t>Σ</a:t>
            </a:r>
            <a:r>
              <a:rPr dirty="0" baseline="31250" sz="1200" spc="60" i="1">
                <a:latin typeface="Meiryo"/>
                <a:cs typeface="Meiryo"/>
              </a:rPr>
              <a:t>−</a:t>
            </a:r>
            <a:r>
              <a:rPr dirty="0" baseline="31250" sz="1200" spc="60">
                <a:latin typeface="Arial"/>
                <a:cs typeface="Arial"/>
              </a:rPr>
              <a:t>1</a:t>
            </a:r>
            <a:r>
              <a:rPr dirty="0" sz="1050" spc="40">
                <a:latin typeface="Lucida Sans Unicode"/>
                <a:cs typeface="Lucida Sans Unicode"/>
              </a:rPr>
              <a:t>(</a:t>
            </a:r>
            <a:r>
              <a:rPr dirty="0" sz="1050" spc="40" b="1">
                <a:latin typeface="Arial"/>
                <a:cs typeface="Arial"/>
              </a:rPr>
              <a:t>y</a:t>
            </a:r>
            <a:r>
              <a:rPr dirty="0" baseline="-13888" sz="1200" spc="60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10" b="1">
                <a:latin typeface="Arial"/>
                <a:cs typeface="Arial"/>
              </a:rPr>
              <a:t>B</a:t>
            </a:r>
            <a:r>
              <a:rPr dirty="0" baseline="31250" sz="1200" spc="-15" i="1">
                <a:latin typeface="Meiryo"/>
                <a:cs typeface="Meiryo"/>
              </a:rPr>
              <a:t>t</a:t>
            </a:r>
            <a:r>
              <a:rPr dirty="0" sz="1050" spc="-10" b="1">
                <a:latin typeface="Arial"/>
                <a:cs typeface="Arial"/>
              </a:rPr>
              <a:t>x</a:t>
            </a:r>
            <a:r>
              <a:rPr dirty="0" baseline="-13888" sz="1200" spc="-15" i="1">
                <a:latin typeface="Arial"/>
                <a:cs typeface="Arial"/>
              </a:rPr>
              <a:t>i </a:t>
            </a:r>
            <a:r>
              <a:rPr dirty="0" sz="1050" spc="-25">
                <a:latin typeface="Lucida Sans Unicode"/>
                <a:cs typeface="Lucida Sans Unicode"/>
              </a:rPr>
              <a:t>)</a:t>
            </a:r>
            <a:r>
              <a:rPr dirty="0" sz="1050" spc="-25" i="1">
                <a:latin typeface="Meiryo"/>
                <a:cs typeface="Meiryo"/>
              </a:rPr>
              <a:t>}  </a:t>
            </a:r>
            <a:r>
              <a:rPr dirty="0" sz="1050" spc="-5">
                <a:latin typeface="Arial"/>
                <a:cs typeface="Arial"/>
              </a:rPr>
              <a:t>where </a:t>
            </a:r>
            <a:r>
              <a:rPr dirty="0" sz="1050" spc="-5" b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 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5" b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i  </a:t>
            </a:r>
            <a:r>
              <a:rPr dirty="0" sz="1050" spc="-5">
                <a:latin typeface="Arial"/>
                <a:cs typeface="Arial"/>
              </a:rPr>
              <a:t>denote the </a:t>
            </a:r>
            <a:r>
              <a:rPr dirty="0" sz="1050" spc="-5" i="1">
                <a:latin typeface="Arial"/>
                <a:cs typeface="Arial"/>
              </a:rPr>
              <a:t>i </a:t>
            </a:r>
            <a:r>
              <a:rPr dirty="0" sz="1050" spc="-5">
                <a:latin typeface="Arial"/>
                <a:cs typeface="Arial"/>
              </a:rPr>
              <a:t>-th </a:t>
            </a:r>
            <a:r>
              <a:rPr dirty="0" sz="1050" spc="-10">
                <a:latin typeface="Arial"/>
                <a:cs typeface="Arial"/>
              </a:rPr>
              <a:t>rows </a:t>
            </a:r>
            <a:r>
              <a:rPr dirty="0" sz="1050" spc="-5">
                <a:latin typeface="Arial"/>
                <a:cs typeface="Arial"/>
              </a:rPr>
              <a:t>of </a:t>
            </a:r>
            <a:r>
              <a:rPr dirty="0" sz="1050" spc="-10" b="1">
                <a:latin typeface="Arial"/>
                <a:cs typeface="Arial"/>
              </a:rPr>
              <a:t>Y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5" b="1">
                <a:latin typeface="Arial"/>
                <a:cs typeface="Arial"/>
              </a:rPr>
              <a:t>X</a:t>
            </a:r>
            <a:r>
              <a:rPr dirty="0" sz="1050" spc="-5">
                <a:latin typeface="Arial"/>
                <a:cs typeface="Arial"/>
              </a:rPr>
              <a:t>,</a:t>
            </a:r>
            <a:r>
              <a:rPr dirty="0" sz="1050" spc="-135">
                <a:latin typeface="Arial"/>
                <a:cs typeface="Arial"/>
              </a:rPr>
              <a:t> </a:t>
            </a:r>
            <a:r>
              <a:rPr dirty="0" sz="1050" spc="-15">
                <a:latin typeface="Arial"/>
                <a:cs typeface="Arial"/>
              </a:rPr>
              <a:t>respectively.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1045"/>
              </a:spcBef>
            </a:pPr>
            <a:r>
              <a:rPr dirty="0" sz="1050" spc="-5">
                <a:latin typeface="Arial"/>
                <a:cs typeface="Arial"/>
              </a:rPr>
              <a:t>As a result, </a:t>
            </a:r>
            <a:r>
              <a:rPr dirty="0" sz="1050" spc="-10">
                <a:latin typeface="Arial"/>
                <a:cs typeface="Arial"/>
              </a:rPr>
              <a:t>the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log-likelihood</a:t>
            </a:r>
            <a:r>
              <a:rPr dirty="0" sz="1050" spc="-10">
                <a:latin typeface="Arial"/>
                <a:cs typeface="Arial"/>
              </a:rPr>
              <a:t>of   </a:t>
            </a:r>
            <a:r>
              <a:rPr dirty="0" sz="1050" spc="-10" b="1">
                <a:latin typeface="Arial"/>
                <a:cs typeface="Arial"/>
              </a:rPr>
              <a:t>B </a:t>
            </a:r>
            <a:r>
              <a:rPr dirty="0" sz="1050" spc="-15">
                <a:latin typeface="Arial"/>
                <a:cs typeface="Arial"/>
              </a:rPr>
              <a:t>given </a:t>
            </a:r>
            <a:r>
              <a:rPr dirty="0" sz="1050" spc="-15">
                <a:latin typeface="Lucida Sans Unicode"/>
                <a:cs typeface="Lucida Sans Unicode"/>
              </a:rPr>
              <a:t>(</a:t>
            </a:r>
            <a:r>
              <a:rPr dirty="0" sz="1050" spc="-15" b="1">
                <a:latin typeface="Arial"/>
                <a:cs typeface="Arial"/>
              </a:rPr>
              <a:t>Y</a:t>
            </a:r>
            <a:r>
              <a:rPr dirty="0" sz="1050" spc="-15" i="1">
                <a:latin typeface="Verdana"/>
                <a:cs typeface="Verdana"/>
              </a:rPr>
              <a:t>, </a:t>
            </a:r>
            <a:r>
              <a:rPr dirty="0" sz="1050" spc="-50" b="1">
                <a:latin typeface="Arial"/>
                <a:cs typeface="Arial"/>
              </a:rPr>
              <a:t>X</a:t>
            </a:r>
            <a:r>
              <a:rPr dirty="0" sz="1050" spc="-50" i="1">
                <a:latin typeface="Verdana"/>
                <a:cs typeface="Verdana"/>
              </a:rPr>
              <a:t>, </a:t>
            </a:r>
            <a:r>
              <a:rPr dirty="0" sz="1050" spc="125" b="1">
                <a:latin typeface="Arial"/>
                <a:cs typeface="Arial"/>
              </a:rPr>
              <a:t>Σ</a:t>
            </a:r>
            <a:r>
              <a:rPr dirty="0" sz="1050" spc="125">
                <a:latin typeface="Lucida Sans Unicode"/>
                <a:cs typeface="Lucida Sans Unicode"/>
              </a:rPr>
              <a:t>)</a:t>
            </a:r>
            <a:r>
              <a:rPr dirty="0" sz="1050" spc="-14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Arial"/>
                <a:cs typeface="Arial"/>
              </a:rPr>
              <a:t>is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0824" y="2222385"/>
            <a:ext cx="10287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7222" y="2181034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0824" y="2184501"/>
            <a:ext cx="34099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u="sng">
                <a:latin typeface="Times New Roman"/>
                <a:cs typeface="Times New Roman"/>
              </a:rPr>
              <a:t> </a:t>
            </a:r>
            <a:r>
              <a:rPr dirty="0" sz="1050" spc="-5" u="sng">
                <a:latin typeface="Times New Roman"/>
                <a:cs typeface="Times New Roman"/>
              </a:rPr>
              <a:t> </a:t>
            </a:r>
            <a:r>
              <a:rPr dirty="0" sz="1050" spc="55" u="sng">
                <a:latin typeface="Times New Roman"/>
                <a:cs typeface="Times New Roman"/>
              </a:rPr>
              <a:t> </a:t>
            </a:r>
            <a:r>
              <a:rPr dirty="0" sz="1050" spc="121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0669" y="2525623"/>
            <a:ext cx="19685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5" i="1">
                <a:latin typeface="Arial"/>
                <a:cs typeface="Arial"/>
              </a:rPr>
              <a:t>i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7042" y="2297010"/>
            <a:ext cx="55499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12445" algn="l"/>
              </a:tabLst>
            </a:pPr>
            <a:r>
              <a:rPr dirty="0" sz="800" spc="-5">
                <a:latin typeface="Arial"/>
                <a:cs typeface="Arial"/>
              </a:rPr>
              <a:t>1</a:t>
            </a:r>
            <a:r>
              <a:rPr dirty="0" sz="800" spc="-5">
                <a:latin typeface="Arial"/>
                <a:cs typeface="Arial"/>
              </a:rPr>
              <a:t>	</a:t>
            </a:r>
            <a:r>
              <a:rPr dirty="0" sz="800" spc="-75" i="1">
                <a:latin typeface="Meiryo"/>
                <a:cs typeface="Meiryo"/>
              </a:rPr>
              <a:t>t</a:t>
            </a:r>
            <a:endParaRPr sz="800">
              <a:latin typeface="Meiryo"/>
              <a:cs typeface="Meiry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5487" y="2316111"/>
            <a:ext cx="3449954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623060" algn="l"/>
              </a:tabLst>
            </a:pPr>
            <a:r>
              <a:rPr dirty="0" sz="1050" spc="-40">
                <a:latin typeface="Arial"/>
                <a:cs typeface="Arial"/>
              </a:rPr>
              <a:t>ln</a:t>
            </a:r>
            <a:r>
              <a:rPr dirty="0" sz="1050" spc="-40" i="1">
                <a:latin typeface="Meiryo"/>
                <a:cs typeface="Meiryo"/>
              </a:rPr>
              <a:t>{</a:t>
            </a:r>
            <a:r>
              <a:rPr dirty="0" sz="1050" spc="-40" i="1">
                <a:latin typeface="Arial"/>
                <a:cs typeface="Arial"/>
              </a:rPr>
              <a:t>L</a:t>
            </a:r>
            <a:r>
              <a:rPr dirty="0" sz="1050" spc="-40">
                <a:latin typeface="Lucida Sans Unicode"/>
                <a:cs typeface="Lucida Sans Unicode"/>
              </a:rPr>
              <a:t>(</a:t>
            </a:r>
            <a:r>
              <a:rPr dirty="0" sz="1050" spc="-40" b="1">
                <a:latin typeface="Arial"/>
                <a:cs typeface="Arial"/>
              </a:rPr>
              <a:t>B</a:t>
            </a:r>
            <a:r>
              <a:rPr dirty="0" sz="1050" spc="-40" i="1">
                <a:latin typeface="Meiryo"/>
                <a:cs typeface="Meiryo"/>
              </a:rPr>
              <a:t>|</a:t>
            </a:r>
            <a:r>
              <a:rPr dirty="0" sz="1050" spc="-40" b="1">
                <a:latin typeface="Arial"/>
                <a:cs typeface="Arial"/>
              </a:rPr>
              <a:t>Y</a:t>
            </a:r>
            <a:r>
              <a:rPr dirty="0" sz="1050" spc="-40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50" b="1">
                <a:latin typeface="Arial"/>
                <a:cs typeface="Arial"/>
              </a:rPr>
              <a:t>X</a:t>
            </a:r>
            <a:r>
              <a:rPr dirty="0" sz="1050" spc="-50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50" b="1">
                <a:latin typeface="Arial"/>
                <a:cs typeface="Arial"/>
              </a:rPr>
              <a:t>Σ</a:t>
            </a:r>
            <a:r>
              <a:rPr dirty="0" sz="1050" spc="50">
                <a:latin typeface="Lucida Sans Unicode"/>
                <a:cs typeface="Lucida Sans Unicode"/>
              </a:rPr>
              <a:t>)</a:t>
            </a:r>
            <a:r>
              <a:rPr dirty="0" sz="1050" spc="50" i="1">
                <a:latin typeface="Meiryo"/>
                <a:cs typeface="Meiryo"/>
              </a:rPr>
              <a:t>}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240" i="1">
                <a:latin typeface="Meiryo"/>
                <a:cs typeface="Meiryo"/>
              </a:rPr>
              <a:t> </a:t>
            </a:r>
            <a:r>
              <a:rPr dirty="0" baseline="-39682" sz="1575" spc="-7">
                <a:latin typeface="Arial"/>
                <a:cs typeface="Arial"/>
              </a:rPr>
              <a:t>2	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y</a:t>
            </a:r>
            <a:r>
              <a:rPr dirty="0" baseline="-13888" sz="1200" spc="22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10" b="1">
                <a:latin typeface="Arial"/>
                <a:cs typeface="Arial"/>
              </a:rPr>
              <a:t>B</a:t>
            </a:r>
            <a:r>
              <a:rPr dirty="0" baseline="31250" sz="1200" spc="-15" i="1">
                <a:latin typeface="Meiryo"/>
                <a:cs typeface="Meiryo"/>
              </a:rPr>
              <a:t>t</a:t>
            </a:r>
            <a:r>
              <a:rPr dirty="0" sz="1050" spc="-10" b="1">
                <a:latin typeface="Arial"/>
                <a:cs typeface="Arial"/>
              </a:rPr>
              <a:t>x</a:t>
            </a:r>
            <a:r>
              <a:rPr dirty="0" baseline="-13888" sz="1200" spc="-15" i="1">
                <a:latin typeface="Arial"/>
                <a:cs typeface="Arial"/>
              </a:rPr>
              <a:t>i 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r>
              <a:rPr dirty="0" baseline="31250" sz="1200" spc="89" i="1">
                <a:latin typeface="Meiryo"/>
                <a:cs typeface="Meiryo"/>
              </a:rPr>
              <a:t>t</a:t>
            </a:r>
            <a:r>
              <a:rPr dirty="0" sz="1050" spc="60" b="1">
                <a:latin typeface="Arial"/>
                <a:cs typeface="Arial"/>
              </a:rPr>
              <a:t>Σ</a:t>
            </a:r>
            <a:r>
              <a:rPr dirty="0" baseline="31250" sz="1200" spc="89" i="1">
                <a:latin typeface="Meiryo"/>
                <a:cs typeface="Meiryo"/>
              </a:rPr>
              <a:t>−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y</a:t>
            </a:r>
            <a:r>
              <a:rPr dirty="0" baseline="-13888" sz="1200" spc="22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10" b="1">
                <a:latin typeface="Arial"/>
                <a:cs typeface="Arial"/>
              </a:rPr>
              <a:t>B </a:t>
            </a:r>
            <a:r>
              <a:rPr dirty="0" sz="1050" spc="-5" b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i </a:t>
            </a:r>
            <a:r>
              <a:rPr dirty="0" sz="1050" spc="60">
                <a:latin typeface="Lucida Sans Unicode"/>
                <a:cs typeface="Lucida Sans Unicode"/>
              </a:rPr>
              <a:t>)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245">
                <a:latin typeface="Lucida Sans Unicode"/>
                <a:cs typeface="Lucida Sans Unicode"/>
              </a:rPr>
              <a:t> </a:t>
            </a:r>
            <a:r>
              <a:rPr dirty="0" sz="1050" spc="-5" i="1"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844" y="2751925"/>
            <a:ext cx="304419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where </a:t>
            </a:r>
            <a:r>
              <a:rPr dirty="0" sz="1050" spc="-5" i="1">
                <a:latin typeface="Arial"/>
                <a:cs typeface="Arial"/>
              </a:rPr>
              <a:t>c </a:t>
            </a:r>
            <a:r>
              <a:rPr dirty="0" sz="1050" spc="-5">
                <a:latin typeface="Arial"/>
                <a:cs typeface="Arial"/>
              </a:rPr>
              <a:t>is a constant that does not depend on</a:t>
            </a:r>
            <a:r>
              <a:rPr dirty="0" sz="1050" spc="120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B</a:t>
            </a:r>
            <a:r>
              <a:rPr dirty="0" sz="1050" spc="-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51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56" y="29006"/>
            <a:ext cx="92329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 Linear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10337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Model Form and</a:t>
            </a:r>
            <a:r>
              <a:rPr dirty="0" sz="600" spc="-2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Assumptions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9557" y="1108862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5300" y="227431"/>
            <a:ext cx="3536950" cy="100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0">
                <a:solidFill>
                  <a:srgbClr val="790019"/>
                </a:solidFill>
                <a:latin typeface="Arial"/>
                <a:cs typeface="Arial"/>
              </a:rPr>
              <a:t>MLR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Model:</a:t>
            </a:r>
            <a:r>
              <a:rPr dirty="0" sz="1400" spc="4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Nomenclature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1220"/>
              </a:spcBef>
            </a:pPr>
            <a:r>
              <a:rPr dirty="0" sz="1050" spc="-5">
                <a:latin typeface="Arial"/>
                <a:cs typeface="Arial"/>
              </a:rPr>
              <a:t>The model is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multiple</a:t>
            </a:r>
            <a:r>
              <a:rPr dirty="0" sz="1050" spc="-5">
                <a:latin typeface="Arial"/>
                <a:cs typeface="Arial"/>
              </a:rPr>
              <a:t>because </a:t>
            </a:r>
            <a:r>
              <a:rPr dirty="0" sz="1050" spc="-15">
                <a:latin typeface="Arial"/>
                <a:cs typeface="Arial"/>
              </a:rPr>
              <a:t>we </a:t>
            </a:r>
            <a:r>
              <a:rPr dirty="0" sz="1050" spc="-20">
                <a:latin typeface="Arial"/>
                <a:cs typeface="Arial"/>
              </a:rPr>
              <a:t>have </a:t>
            </a:r>
            <a:r>
              <a:rPr dirty="0" sz="1050" spc="250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p </a:t>
            </a:r>
            <a:r>
              <a:rPr dirty="0" sz="1050" spc="-55" i="1">
                <a:latin typeface="Verdana"/>
                <a:cs typeface="Verdana"/>
              </a:rPr>
              <a:t>&gt; </a:t>
            </a:r>
            <a:r>
              <a:rPr dirty="0" sz="1050" spc="-5">
                <a:latin typeface="Arial"/>
                <a:cs typeface="Arial"/>
              </a:rPr>
              <a:t>1</a:t>
            </a:r>
            <a:r>
              <a:rPr dirty="0" sz="1050" spc="16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predictors.</a:t>
            </a:r>
            <a:endParaRPr sz="1050">
              <a:latin typeface="Arial"/>
              <a:cs typeface="Arial"/>
            </a:endParaRPr>
          </a:p>
          <a:p>
            <a:pPr algn="ctr" marL="101600">
              <a:lnSpc>
                <a:spcPct val="100000"/>
              </a:lnSpc>
              <a:spcBef>
                <a:spcPts val="630"/>
              </a:spcBef>
            </a:pPr>
            <a:r>
              <a:rPr dirty="0" sz="1050" spc="-5">
                <a:latin typeface="Arial"/>
                <a:cs typeface="Arial"/>
              </a:rPr>
              <a:t>If </a:t>
            </a:r>
            <a:r>
              <a:rPr dirty="0" sz="1050" spc="-5" i="1">
                <a:latin typeface="Arial"/>
                <a:cs typeface="Arial"/>
              </a:rPr>
              <a:t>p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5">
                <a:latin typeface="Arial"/>
                <a:cs typeface="Arial"/>
              </a:rPr>
              <a:t>1, </a:t>
            </a:r>
            <a:r>
              <a:rPr dirty="0" sz="1050" spc="-15">
                <a:latin typeface="Arial"/>
                <a:cs typeface="Arial"/>
              </a:rPr>
              <a:t>we </a:t>
            </a:r>
            <a:r>
              <a:rPr dirty="0" sz="1050" spc="-20">
                <a:latin typeface="Arial"/>
                <a:cs typeface="Arial"/>
              </a:rPr>
              <a:t>have </a:t>
            </a:r>
            <a:r>
              <a:rPr dirty="0" sz="1050" spc="-5">
                <a:latin typeface="Arial"/>
                <a:cs typeface="Arial"/>
              </a:rPr>
              <a:t>a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simple</a:t>
            </a:r>
            <a:r>
              <a:rPr dirty="0" sz="1050" spc="-5">
                <a:latin typeface="Arial"/>
                <a:cs typeface="Arial"/>
              </a:rPr>
              <a:t>linear </a:t>
            </a:r>
            <a:r>
              <a:rPr dirty="0" sz="1050" spc="-10">
                <a:latin typeface="Arial"/>
                <a:cs typeface="Arial"/>
              </a:rPr>
              <a:t>regression</a:t>
            </a:r>
            <a:r>
              <a:rPr dirty="0" sz="1050" spc="13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model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747631"/>
            <a:ext cx="4181475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050" spc="-5">
                <a:latin typeface="Arial"/>
                <a:cs typeface="Arial"/>
              </a:rPr>
              <a:t>The model is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linear</a:t>
            </a:r>
            <a:r>
              <a:rPr dirty="0" sz="1050" spc="-5">
                <a:latin typeface="Arial"/>
                <a:cs typeface="Arial"/>
              </a:rPr>
              <a:t>because </a:t>
            </a: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 </a:t>
            </a:r>
            <a:r>
              <a:rPr dirty="0" sz="1050" spc="-5">
                <a:latin typeface="Arial"/>
                <a:cs typeface="Arial"/>
              </a:rPr>
              <a:t>is a linear function of the </a:t>
            </a:r>
            <a:r>
              <a:rPr dirty="0" sz="1050" spc="-10">
                <a:latin typeface="Arial"/>
                <a:cs typeface="Arial"/>
              </a:rPr>
              <a:t>parameters  </a:t>
            </a:r>
            <a:r>
              <a:rPr dirty="0" sz="1050" spc="5">
                <a:latin typeface="Arial"/>
                <a:cs typeface="Arial"/>
              </a:rPr>
              <a:t>(</a:t>
            </a:r>
            <a:r>
              <a:rPr dirty="0" sz="1050" spc="5" i="1">
                <a:latin typeface="Arial"/>
                <a:cs typeface="Arial"/>
              </a:rPr>
              <a:t>b</a:t>
            </a:r>
            <a:r>
              <a:rPr dirty="0" baseline="-13888" sz="1200" spc="7">
                <a:latin typeface="Arial"/>
                <a:cs typeface="Arial"/>
              </a:rPr>
              <a:t>0</a:t>
            </a:r>
            <a:r>
              <a:rPr dirty="0" sz="1050" spc="5">
                <a:latin typeface="Arial"/>
                <a:cs typeface="Arial"/>
              </a:rPr>
              <a:t>, </a:t>
            </a:r>
            <a:r>
              <a:rPr dirty="0" sz="1050" spc="10" i="1">
                <a:latin typeface="Arial"/>
                <a:cs typeface="Arial"/>
              </a:rPr>
              <a:t>b</a:t>
            </a:r>
            <a:r>
              <a:rPr dirty="0" baseline="-13888" sz="1200" spc="15">
                <a:latin typeface="Arial"/>
                <a:cs typeface="Arial"/>
              </a:rPr>
              <a:t>1</a:t>
            </a:r>
            <a:r>
              <a:rPr dirty="0" sz="1050" spc="10">
                <a:latin typeface="Arial"/>
                <a:cs typeface="Arial"/>
              </a:rPr>
              <a:t>, </a:t>
            </a:r>
            <a:r>
              <a:rPr dirty="0" sz="1050" spc="-5">
                <a:latin typeface="Arial"/>
                <a:cs typeface="Arial"/>
              </a:rPr>
              <a:t>. . . ,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0416" sz="1200" spc="-7" i="1">
                <a:latin typeface="Arial"/>
                <a:cs typeface="Arial"/>
              </a:rPr>
              <a:t>p </a:t>
            </a:r>
            <a:r>
              <a:rPr dirty="0" sz="1050" spc="-5">
                <a:latin typeface="Arial"/>
                <a:cs typeface="Arial"/>
              </a:rPr>
              <a:t>are the</a:t>
            </a:r>
            <a:r>
              <a:rPr dirty="0" sz="1050" spc="-13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parameters).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2547274"/>
            <a:ext cx="4282440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050" spc="-5">
                <a:latin typeface="Arial"/>
                <a:cs typeface="Arial"/>
              </a:rPr>
              <a:t>The model is </a:t>
            </a:r>
            <a:r>
              <a:rPr dirty="0" sz="1050" spc="-10">
                <a:latin typeface="Arial"/>
                <a:cs typeface="Arial"/>
              </a:rPr>
              <a:t>a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regression</a:t>
            </a:r>
            <a:r>
              <a:rPr dirty="0" sz="1050" spc="-10">
                <a:latin typeface="Arial"/>
                <a:cs typeface="Arial"/>
              </a:rPr>
              <a:t>model </a:t>
            </a:r>
            <a:r>
              <a:rPr dirty="0" sz="1050" spc="-5">
                <a:latin typeface="Arial"/>
                <a:cs typeface="Arial"/>
              </a:rPr>
              <a:t>because </a:t>
            </a:r>
            <a:r>
              <a:rPr dirty="0" sz="1050" spc="-15">
                <a:latin typeface="Arial"/>
                <a:cs typeface="Arial"/>
              </a:rPr>
              <a:t>we </a:t>
            </a:r>
            <a:r>
              <a:rPr dirty="0" sz="1050" spc="-5">
                <a:latin typeface="Arial"/>
                <a:cs typeface="Arial"/>
              </a:rPr>
              <a:t>are modeling a response  </a:t>
            </a:r>
            <a:r>
              <a:rPr dirty="0" sz="1050" spc="-10">
                <a:latin typeface="Arial"/>
                <a:cs typeface="Arial"/>
              </a:rPr>
              <a:t>variable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(</a:t>
            </a: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sz="1050" spc="-145" i="1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)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as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function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of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predictor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variables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(</a:t>
            </a:r>
            <a:r>
              <a:rPr dirty="0" sz="1050" spc="-20" i="1">
                <a:latin typeface="Arial"/>
                <a:cs typeface="Arial"/>
              </a:rPr>
              <a:t>X</a:t>
            </a:r>
            <a:r>
              <a:rPr dirty="0" baseline="-13888" sz="1200" spc="-30">
                <a:latin typeface="Arial"/>
                <a:cs typeface="Arial"/>
              </a:rPr>
              <a:t>1</a:t>
            </a:r>
            <a:r>
              <a:rPr dirty="0" sz="1050" spc="-20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5" i="1">
                <a:latin typeface="Arial"/>
                <a:cs typeface="Arial"/>
              </a:rPr>
              <a:t>X</a:t>
            </a:r>
            <a:r>
              <a:rPr dirty="0" baseline="-10416" sz="1200" spc="-7" i="1">
                <a:latin typeface="Arial"/>
                <a:cs typeface="Arial"/>
              </a:rPr>
              <a:t>p</a:t>
            </a:r>
            <a:r>
              <a:rPr dirty="0" baseline="-10416" sz="1200" spc="-240" i="1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).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4" action="ppaction://hlinksldjump"/>
              </a:rPr>
              <a:t>Multivariate Linear</a:t>
            </a:r>
            <a:r>
              <a:rPr dirty="0" spc="-20">
                <a:hlinkClick r:id="rId4" action="ppaction://hlinksldjump"/>
              </a:rPr>
              <a:t> </a:t>
            </a:r>
            <a:r>
              <a:rPr dirty="0" spc="-5">
                <a:hlinkClick r:id="rId4" action="ppaction://hlinksldjump"/>
              </a:rPr>
              <a:t>Regression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61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193421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Relation </a:t>
            </a:r>
            <a:r>
              <a:rPr dirty="0" spc="10"/>
              <a:t>to </a:t>
            </a:r>
            <a:r>
              <a:rPr dirty="0" spc="20"/>
              <a:t>ML </a:t>
            </a:r>
            <a:r>
              <a:rPr dirty="0" spc="15"/>
              <a:t>Solution</a:t>
            </a:r>
            <a:r>
              <a:rPr dirty="0" spc="-55"/>
              <a:t> </a:t>
            </a:r>
            <a:r>
              <a:rPr dirty="0" spc="10"/>
              <a:t>(continued)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576783"/>
            <a:ext cx="433324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>
                <a:latin typeface="Arial"/>
                <a:cs typeface="Arial"/>
              </a:rPr>
              <a:t>The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maximum likelihood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estimate</a:t>
            </a:r>
            <a:r>
              <a:rPr dirty="0" sz="1050" spc="-5">
                <a:latin typeface="Arial"/>
                <a:cs typeface="Arial"/>
              </a:rPr>
              <a:t>(MLE) of   </a:t>
            </a:r>
            <a:r>
              <a:rPr dirty="0" sz="1050" spc="-10" b="1">
                <a:latin typeface="Arial"/>
                <a:cs typeface="Arial"/>
              </a:rPr>
              <a:t>B </a:t>
            </a:r>
            <a:r>
              <a:rPr dirty="0" sz="1050" spc="-5">
                <a:latin typeface="Arial"/>
                <a:cs typeface="Arial"/>
              </a:rPr>
              <a:t>is the estimate</a:t>
            </a:r>
            <a:r>
              <a:rPr dirty="0" sz="1050" spc="16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satisfying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818" y="1000531"/>
            <a:ext cx="1261745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8275">
              <a:lnSpc>
                <a:spcPts val="1130"/>
              </a:lnSpc>
              <a:tabLst>
                <a:tab pos="609600" algn="l"/>
              </a:tabLst>
            </a:pPr>
            <a:r>
              <a:rPr dirty="0" sz="1050" spc="-10">
                <a:latin typeface="Arial"/>
                <a:cs typeface="Arial"/>
              </a:rPr>
              <a:t>max	</a:t>
            </a:r>
            <a:r>
              <a:rPr dirty="0" sz="1050" spc="15">
                <a:latin typeface="Arial"/>
                <a:cs typeface="Arial"/>
              </a:rPr>
              <a:t>MLE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B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r>
              <a:rPr dirty="0" sz="1050" spc="-114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endParaRPr sz="1050">
              <a:latin typeface="Lucida Sans Unicode"/>
              <a:cs typeface="Lucida Sans Unicode"/>
            </a:endParaRPr>
          </a:p>
          <a:p>
            <a:pPr marL="12700">
              <a:lnSpc>
                <a:spcPts val="770"/>
              </a:lnSpc>
            </a:pPr>
            <a:r>
              <a:rPr dirty="0" baseline="-17361" sz="1200" spc="37" b="1">
                <a:latin typeface="Arial"/>
                <a:cs typeface="Arial"/>
              </a:rPr>
              <a:t>B</a:t>
            </a:r>
            <a:r>
              <a:rPr dirty="0" baseline="-17361" sz="1200" spc="37" i="1">
                <a:latin typeface="Meiryo"/>
                <a:cs typeface="Meiryo"/>
              </a:rPr>
              <a:t>∈</a:t>
            </a:r>
            <a:r>
              <a:rPr dirty="0" baseline="-17361" sz="1200" spc="37">
                <a:latin typeface="Arial"/>
                <a:cs typeface="Arial"/>
              </a:rPr>
              <a:t>R</a:t>
            </a:r>
            <a:r>
              <a:rPr dirty="0" sz="600" spc="25">
                <a:latin typeface="Lucida Sans Unicode"/>
                <a:cs typeface="Lucida Sans Unicode"/>
              </a:rPr>
              <a:t>(</a:t>
            </a:r>
            <a:r>
              <a:rPr dirty="0" sz="600" spc="25" i="1">
                <a:latin typeface="Arial"/>
                <a:cs typeface="Arial"/>
              </a:rPr>
              <a:t>p</a:t>
            </a:r>
            <a:r>
              <a:rPr dirty="0" sz="600" spc="25">
                <a:latin typeface="Lucida Sans Unicode"/>
                <a:cs typeface="Lucida Sans Unicode"/>
              </a:rPr>
              <a:t>+</a:t>
            </a:r>
            <a:r>
              <a:rPr dirty="0" sz="600" spc="25">
                <a:latin typeface="Arial"/>
                <a:cs typeface="Arial"/>
              </a:rPr>
              <a:t>1</a:t>
            </a:r>
            <a:r>
              <a:rPr dirty="0" sz="600" spc="25">
                <a:latin typeface="Lucida Sans Unicode"/>
                <a:cs typeface="Lucida Sans Unicode"/>
              </a:rPr>
              <a:t>)</a:t>
            </a:r>
            <a:r>
              <a:rPr dirty="0" sz="600" spc="25" i="1">
                <a:latin typeface="Arial"/>
                <a:cs typeface="Arial"/>
              </a:rPr>
              <a:t>×m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3313" y="1000531"/>
            <a:ext cx="591820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7620">
              <a:lnSpc>
                <a:spcPts val="1130"/>
              </a:lnSpc>
            </a:pPr>
            <a:r>
              <a:rPr dirty="0" sz="1050" spc="-10">
                <a:latin typeface="Arial"/>
                <a:cs typeface="Arial"/>
              </a:rPr>
              <a:t>max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770"/>
              </a:lnSpc>
            </a:pPr>
            <a:r>
              <a:rPr dirty="0" baseline="-17361" sz="1200" spc="-7" b="1">
                <a:latin typeface="Arial"/>
                <a:cs typeface="Arial"/>
              </a:rPr>
              <a:t>B</a:t>
            </a:r>
            <a:r>
              <a:rPr dirty="0" baseline="-17361" sz="1200" spc="-120" i="1">
                <a:latin typeface="Meiryo"/>
                <a:cs typeface="Meiryo"/>
              </a:rPr>
              <a:t>∈</a:t>
            </a:r>
            <a:r>
              <a:rPr dirty="0" baseline="-17361" sz="1200" spc="-7">
                <a:latin typeface="Arial"/>
                <a:cs typeface="Arial"/>
              </a:rPr>
              <a:t>R</a:t>
            </a:r>
            <a:r>
              <a:rPr dirty="0" sz="600" spc="50">
                <a:latin typeface="Lucida Sans Unicode"/>
                <a:cs typeface="Lucida Sans Unicode"/>
              </a:rPr>
              <a:t>(</a:t>
            </a:r>
            <a:r>
              <a:rPr dirty="0" sz="600" spc="5" i="1">
                <a:latin typeface="Arial"/>
                <a:cs typeface="Arial"/>
              </a:rPr>
              <a:t>p</a:t>
            </a:r>
            <a:r>
              <a:rPr dirty="0" sz="600" spc="15">
                <a:latin typeface="Lucida Sans Unicode"/>
                <a:cs typeface="Lucida Sans Unicode"/>
              </a:rPr>
              <a:t>+</a:t>
            </a:r>
            <a:r>
              <a:rPr dirty="0" sz="600" spc="-5">
                <a:latin typeface="Arial"/>
                <a:cs typeface="Arial"/>
              </a:rPr>
              <a:t>1</a:t>
            </a:r>
            <a:r>
              <a:rPr dirty="0" sz="600" spc="50">
                <a:latin typeface="Lucida Sans Unicode"/>
                <a:cs typeface="Lucida Sans Unicode"/>
              </a:rPr>
              <a:t>)</a:t>
            </a:r>
            <a:r>
              <a:rPr dirty="0" sz="600" spc="220" i="1">
                <a:latin typeface="Arial"/>
                <a:cs typeface="Arial"/>
              </a:rPr>
              <a:t>×</a:t>
            </a:r>
            <a:r>
              <a:rPr dirty="0" sz="600" spc="-5" i="1">
                <a:latin typeface="Arial"/>
                <a:cs typeface="Arial"/>
              </a:rPr>
              <a:t>m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3378" y="906805"/>
            <a:ext cx="10287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56078" y="1105598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 h="0">
                <a:moveTo>
                  <a:pt x="0" y="0"/>
                </a:moveTo>
                <a:lnTo>
                  <a:pt x="7702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529776" y="865454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3378" y="1095565"/>
            <a:ext cx="32639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 sz="1050" spc="-5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  <a:p>
            <a:pPr marL="142240">
              <a:lnSpc>
                <a:spcPts val="750"/>
              </a:lnSpc>
            </a:pPr>
            <a:r>
              <a:rPr dirty="0" sz="800" spc="55" i="1">
                <a:latin typeface="Arial"/>
                <a:cs typeface="Arial"/>
              </a:rPr>
              <a:t>i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20442" y="868908"/>
            <a:ext cx="203898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0825">
              <a:lnSpc>
                <a:spcPts val="1180"/>
              </a:lnSpc>
            </a:pPr>
            <a:r>
              <a:rPr dirty="0" sz="1050" spc="121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180"/>
              </a:lnSpc>
              <a:tabLst>
                <a:tab pos="450850" algn="l"/>
              </a:tabLst>
            </a:pPr>
            <a:r>
              <a:rPr dirty="0" sz="1050" spc="-35" i="1">
                <a:latin typeface="Meiryo"/>
                <a:cs typeface="Meiryo"/>
              </a:rPr>
              <a:t>−	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y</a:t>
            </a:r>
            <a:r>
              <a:rPr dirty="0" baseline="-13888" sz="1200" spc="22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10" b="1">
                <a:latin typeface="Arial"/>
                <a:cs typeface="Arial"/>
              </a:rPr>
              <a:t>B</a:t>
            </a:r>
            <a:r>
              <a:rPr dirty="0" baseline="31250" sz="1200" spc="-15" i="1">
                <a:latin typeface="Meiryo"/>
                <a:cs typeface="Meiryo"/>
              </a:rPr>
              <a:t>t</a:t>
            </a:r>
            <a:r>
              <a:rPr dirty="0" sz="1050" spc="-10" b="1">
                <a:latin typeface="Arial"/>
                <a:cs typeface="Arial"/>
              </a:rPr>
              <a:t>x</a:t>
            </a:r>
            <a:r>
              <a:rPr dirty="0" baseline="-13888" sz="1200" spc="-15" i="1">
                <a:latin typeface="Arial"/>
                <a:cs typeface="Arial"/>
              </a:rPr>
              <a:t>i </a:t>
            </a:r>
            <a:r>
              <a:rPr dirty="0" sz="1050" spc="40">
                <a:latin typeface="Lucida Sans Unicode"/>
                <a:cs typeface="Lucida Sans Unicode"/>
              </a:rPr>
              <a:t>)</a:t>
            </a:r>
            <a:r>
              <a:rPr dirty="0" baseline="31250" sz="1200" spc="60" i="1">
                <a:latin typeface="Meiryo"/>
                <a:cs typeface="Meiryo"/>
              </a:rPr>
              <a:t>t</a:t>
            </a:r>
            <a:r>
              <a:rPr dirty="0" sz="1050" spc="40" b="1">
                <a:latin typeface="Arial"/>
                <a:cs typeface="Arial"/>
              </a:rPr>
              <a:t>Σ</a:t>
            </a:r>
            <a:r>
              <a:rPr dirty="0" baseline="31250" sz="1200" spc="60" i="1">
                <a:latin typeface="Meiryo"/>
                <a:cs typeface="Meiryo"/>
              </a:rPr>
              <a:t>−</a:t>
            </a:r>
            <a:r>
              <a:rPr dirty="0" baseline="31250" sz="1200" spc="60">
                <a:latin typeface="Arial"/>
                <a:cs typeface="Arial"/>
              </a:rPr>
              <a:t>1</a:t>
            </a:r>
            <a:r>
              <a:rPr dirty="0" sz="1050" spc="40">
                <a:latin typeface="Lucida Sans Unicode"/>
                <a:cs typeface="Lucida Sans Unicode"/>
              </a:rPr>
              <a:t>(</a:t>
            </a:r>
            <a:r>
              <a:rPr dirty="0" sz="1050" spc="40" b="1">
                <a:latin typeface="Arial"/>
                <a:cs typeface="Arial"/>
              </a:rPr>
              <a:t>y</a:t>
            </a:r>
            <a:r>
              <a:rPr dirty="0" baseline="-13888" sz="1200" spc="60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215" i="1">
                <a:latin typeface="Meiryo"/>
                <a:cs typeface="Meiryo"/>
              </a:rPr>
              <a:t> </a:t>
            </a:r>
            <a:r>
              <a:rPr dirty="0" sz="1050" spc="-10" b="1">
                <a:latin typeface="Arial"/>
                <a:cs typeface="Arial"/>
              </a:rPr>
              <a:t>B</a:t>
            </a:r>
            <a:r>
              <a:rPr dirty="0" baseline="31250" sz="1200" spc="-15" i="1">
                <a:latin typeface="Meiryo"/>
                <a:cs typeface="Meiryo"/>
              </a:rPr>
              <a:t>t</a:t>
            </a:r>
            <a:r>
              <a:rPr dirty="0" sz="1050" spc="-10" b="1">
                <a:latin typeface="Arial"/>
                <a:cs typeface="Arial"/>
              </a:rPr>
              <a:t>x</a:t>
            </a:r>
            <a:r>
              <a:rPr dirty="0" baseline="-13888" sz="1200" spc="-15" i="1">
                <a:latin typeface="Arial"/>
                <a:cs typeface="Arial"/>
              </a:rPr>
              <a:t>i 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844" y="1465897"/>
            <a:ext cx="435673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and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note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that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y</a:t>
            </a:r>
            <a:r>
              <a:rPr dirty="0" baseline="-13888" sz="1200" spc="22" i="1">
                <a:latin typeface="Arial"/>
                <a:cs typeface="Arial"/>
              </a:rPr>
              <a:t>i</a:t>
            </a:r>
            <a:r>
              <a:rPr dirty="0" baseline="-13888" sz="1200" spc="104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80" i="1">
                <a:latin typeface="Meiryo"/>
                <a:cs typeface="Meiryo"/>
              </a:rPr>
              <a:t> </a:t>
            </a:r>
            <a:r>
              <a:rPr dirty="0" sz="1050" spc="-10" b="1">
                <a:latin typeface="Arial"/>
                <a:cs typeface="Arial"/>
              </a:rPr>
              <a:t>B</a:t>
            </a:r>
            <a:r>
              <a:rPr dirty="0" baseline="27777" sz="1200" spc="-15" i="1">
                <a:latin typeface="Meiryo"/>
                <a:cs typeface="Meiryo"/>
              </a:rPr>
              <a:t>t</a:t>
            </a:r>
            <a:r>
              <a:rPr dirty="0" sz="1050" spc="-10" b="1">
                <a:latin typeface="Arial"/>
                <a:cs typeface="Arial"/>
              </a:rPr>
              <a:t>x</a:t>
            </a:r>
            <a:r>
              <a:rPr dirty="0" baseline="-13888" sz="1200" spc="-15" i="1">
                <a:latin typeface="Arial"/>
                <a:cs typeface="Arial"/>
              </a:rPr>
              <a:t>i</a:t>
            </a:r>
            <a:r>
              <a:rPr dirty="0" baseline="-13888" sz="1200" spc="-157" i="1">
                <a:latin typeface="Arial"/>
                <a:cs typeface="Arial"/>
              </a:rPr>
              <a:t> </a:t>
            </a:r>
            <a:r>
              <a:rPr dirty="0" sz="1050" spc="40">
                <a:latin typeface="Lucida Sans Unicode"/>
                <a:cs typeface="Lucida Sans Unicode"/>
              </a:rPr>
              <a:t>)</a:t>
            </a:r>
            <a:r>
              <a:rPr dirty="0" baseline="27777" sz="1200" spc="60" i="1">
                <a:latin typeface="Meiryo"/>
                <a:cs typeface="Meiryo"/>
              </a:rPr>
              <a:t>t</a:t>
            </a:r>
            <a:r>
              <a:rPr dirty="0" sz="1050" spc="40" b="1">
                <a:latin typeface="Arial"/>
                <a:cs typeface="Arial"/>
              </a:rPr>
              <a:t>Σ</a:t>
            </a:r>
            <a:r>
              <a:rPr dirty="0" baseline="31250" sz="1200" spc="60" i="1">
                <a:latin typeface="Meiryo"/>
                <a:cs typeface="Meiryo"/>
              </a:rPr>
              <a:t>−</a:t>
            </a:r>
            <a:r>
              <a:rPr dirty="0" baseline="31250" sz="1200" spc="60">
                <a:latin typeface="Arial"/>
                <a:cs typeface="Arial"/>
              </a:rPr>
              <a:t>1</a:t>
            </a:r>
            <a:r>
              <a:rPr dirty="0" sz="1050" spc="40">
                <a:latin typeface="Lucida Sans Unicode"/>
                <a:cs typeface="Lucida Sans Unicode"/>
              </a:rPr>
              <a:t>(</a:t>
            </a:r>
            <a:r>
              <a:rPr dirty="0" sz="1050" spc="40" b="1">
                <a:latin typeface="Arial"/>
                <a:cs typeface="Arial"/>
              </a:rPr>
              <a:t>y</a:t>
            </a:r>
            <a:r>
              <a:rPr dirty="0" baseline="-13888" sz="1200" spc="60" i="1">
                <a:latin typeface="Arial"/>
                <a:cs typeface="Arial"/>
              </a:rPr>
              <a:t>i</a:t>
            </a:r>
            <a:r>
              <a:rPr dirty="0" baseline="-13888" sz="1200" spc="104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80" i="1">
                <a:latin typeface="Meiryo"/>
                <a:cs typeface="Meiryo"/>
              </a:rPr>
              <a:t> </a:t>
            </a:r>
            <a:r>
              <a:rPr dirty="0" sz="1050" spc="-10" b="1">
                <a:latin typeface="Arial"/>
                <a:cs typeface="Arial"/>
              </a:rPr>
              <a:t>B</a:t>
            </a:r>
            <a:r>
              <a:rPr dirty="0" baseline="27777" sz="1200" spc="-15" i="1">
                <a:latin typeface="Meiryo"/>
                <a:cs typeface="Meiryo"/>
              </a:rPr>
              <a:t>t</a:t>
            </a:r>
            <a:r>
              <a:rPr dirty="0" sz="1050" spc="-10" b="1">
                <a:latin typeface="Arial"/>
                <a:cs typeface="Arial"/>
              </a:rPr>
              <a:t>x</a:t>
            </a:r>
            <a:r>
              <a:rPr dirty="0" baseline="-13888" sz="1200" spc="-15" i="1">
                <a:latin typeface="Arial"/>
                <a:cs typeface="Arial"/>
              </a:rPr>
              <a:t>i</a:t>
            </a:r>
            <a:r>
              <a:rPr dirty="0" baseline="-13888" sz="1200" spc="-157" i="1">
                <a:latin typeface="Arial"/>
                <a:cs typeface="Arial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r>
              <a:rPr dirty="0" sz="1050" spc="-30">
                <a:latin typeface="Lucida Sans Unicode"/>
                <a:cs typeface="Lucida Sans Unicode"/>
              </a:rPr>
              <a:t> = </a:t>
            </a:r>
            <a:r>
              <a:rPr dirty="0" sz="1050" spc="20">
                <a:latin typeface="Times New Roman"/>
                <a:cs typeface="Times New Roman"/>
              </a:rPr>
              <a:t>tr</a:t>
            </a:r>
            <a:r>
              <a:rPr dirty="0" sz="1050" spc="20" i="1">
                <a:latin typeface="Meiryo"/>
                <a:cs typeface="Meiryo"/>
              </a:rPr>
              <a:t>{</a:t>
            </a:r>
            <a:r>
              <a:rPr dirty="0" sz="1050" spc="20" b="1">
                <a:latin typeface="Arial"/>
                <a:cs typeface="Arial"/>
              </a:rPr>
              <a:t>Σ</a:t>
            </a:r>
            <a:r>
              <a:rPr dirty="0" baseline="31250" sz="1200" spc="30" i="1">
                <a:latin typeface="Meiryo"/>
                <a:cs typeface="Meiryo"/>
              </a:rPr>
              <a:t>−</a:t>
            </a:r>
            <a:r>
              <a:rPr dirty="0" baseline="31250" sz="1200" spc="30">
                <a:latin typeface="Arial"/>
                <a:cs typeface="Arial"/>
              </a:rPr>
              <a:t>1</a:t>
            </a:r>
            <a:r>
              <a:rPr dirty="0" sz="1050" spc="20">
                <a:latin typeface="Lucida Sans Unicode"/>
                <a:cs typeface="Lucida Sans Unicode"/>
              </a:rPr>
              <a:t>(</a:t>
            </a:r>
            <a:r>
              <a:rPr dirty="0" sz="1050" spc="20" b="1">
                <a:latin typeface="Arial"/>
                <a:cs typeface="Arial"/>
              </a:rPr>
              <a:t>y</a:t>
            </a:r>
            <a:r>
              <a:rPr dirty="0" baseline="-13888" sz="1200" spc="30" i="1">
                <a:latin typeface="Arial"/>
                <a:cs typeface="Arial"/>
              </a:rPr>
              <a:t>i</a:t>
            </a:r>
            <a:r>
              <a:rPr dirty="0" baseline="-13888" sz="1200" spc="104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80" i="1">
                <a:latin typeface="Meiryo"/>
                <a:cs typeface="Meiryo"/>
              </a:rPr>
              <a:t> </a:t>
            </a:r>
            <a:r>
              <a:rPr dirty="0" sz="1050" spc="-10" b="1">
                <a:latin typeface="Arial"/>
                <a:cs typeface="Arial"/>
              </a:rPr>
              <a:t>B</a:t>
            </a:r>
            <a:r>
              <a:rPr dirty="0" baseline="27777" sz="1200" spc="-15" i="1">
                <a:latin typeface="Meiryo"/>
                <a:cs typeface="Meiryo"/>
              </a:rPr>
              <a:t>t</a:t>
            </a:r>
            <a:r>
              <a:rPr dirty="0" sz="1050" spc="-10" b="1">
                <a:latin typeface="Arial"/>
                <a:cs typeface="Arial"/>
              </a:rPr>
              <a:t>x</a:t>
            </a:r>
            <a:r>
              <a:rPr dirty="0" baseline="-13888" sz="1200" spc="-15" i="1">
                <a:latin typeface="Arial"/>
                <a:cs typeface="Arial"/>
              </a:rPr>
              <a:t>i</a:t>
            </a:r>
            <a:r>
              <a:rPr dirty="0" baseline="-13888" sz="1200" spc="-157" i="1">
                <a:latin typeface="Arial"/>
                <a:cs typeface="Arial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)(</a:t>
            </a:r>
            <a:r>
              <a:rPr dirty="0" sz="1050" spc="25" b="1">
                <a:latin typeface="Arial"/>
                <a:cs typeface="Arial"/>
              </a:rPr>
              <a:t>y</a:t>
            </a:r>
            <a:r>
              <a:rPr dirty="0" baseline="-13888" sz="1200" spc="37" i="1">
                <a:latin typeface="Arial"/>
                <a:cs typeface="Arial"/>
              </a:rPr>
              <a:t>i</a:t>
            </a:r>
            <a:r>
              <a:rPr dirty="0" baseline="-13888" sz="1200" spc="104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80" i="1">
                <a:latin typeface="Meiryo"/>
                <a:cs typeface="Meiryo"/>
              </a:rPr>
              <a:t> </a:t>
            </a:r>
            <a:r>
              <a:rPr dirty="0" sz="1050" spc="-10" b="1">
                <a:latin typeface="Arial"/>
                <a:cs typeface="Arial"/>
              </a:rPr>
              <a:t>B</a:t>
            </a:r>
            <a:r>
              <a:rPr dirty="0" baseline="27777" sz="1200" spc="-15" i="1">
                <a:latin typeface="Meiryo"/>
                <a:cs typeface="Meiryo"/>
              </a:rPr>
              <a:t>t</a:t>
            </a:r>
            <a:r>
              <a:rPr dirty="0" sz="1050" spc="-10" b="1">
                <a:latin typeface="Arial"/>
                <a:cs typeface="Arial"/>
              </a:rPr>
              <a:t>x</a:t>
            </a:r>
            <a:r>
              <a:rPr dirty="0" baseline="-13888" sz="1200" spc="-15" i="1">
                <a:latin typeface="Arial"/>
                <a:cs typeface="Arial"/>
              </a:rPr>
              <a:t>i</a:t>
            </a:r>
            <a:r>
              <a:rPr dirty="0" baseline="-13888" sz="1200" spc="-157" i="1">
                <a:latin typeface="Arial"/>
                <a:cs typeface="Arial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)</a:t>
            </a:r>
            <a:r>
              <a:rPr dirty="0" baseline="27777" sz="1200" spc="-37" i="1">
                <a:latin typeface="Meiryo"/>
                <a:cs typeface="Meiryo"/>
              </a:rPr>
              <a:t>t</a:t>
            </a:r>
            <a:r>
              <a:rPr dirty="0" sz="1050" spc="-25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844" y="1941626"/>
            <a:ext cx="309816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0">
                <a:latin typeface="Arial"/>
                <a:cs typeface="Arial"/>
              </a:rPr>
              <a:t>Taking </a:t>
            </a: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-10">
                <a:latin typeface="Arial"/>
                <a:cs typeface="Arial"/>
              </a:rPr>
              <a:t>derivative </a:t>
            </a:r>
            <a:r>
              <a:rPr dirty="0" sz="1050" spc="-5">
                <a:latin typeface="Arial"/>
                <a:cs typeface="Arial"/>
              </a:rPr>
              <a:t>with respect to </a:t>
            </a:r>
            <a:r>
              <a:rPr dirty="0" sz="1050" spc="-10" b="1">
                <a:latin typeface="Arial"/>
                <a:cs typeface="Arial"/>
              </a:rPr>
              <a:t>B </a:t>
            </a:r>
            <a:r>
              <a:rPr dirty="0" sz="1050" spc="-15">
                <a:latin typeface="Arial"/>
                <a:cs typeface="Arial"/>
              </a:rPr>
              <a:t>we </a:t>
            </a:r>
            <a:r>
              <a:rPr dirty="0" sz="1050" spc="-5">
                <a:latin typeface="Arial"/>
                <a:cs typeface="Arial"/>
              </a:rPr>
              <a:t>see</a:t>
            </a:r>
            <a:r>
              <a:rPr dirty="0" sz="1050" spc="13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that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819" y="2271649"/>
            <a:ext cx="59944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5" i="1">
                <a:latin typeface="Verdana"/>
                <a:cs typeface="Verdana"/>
              </a:rPr>
              <a:t>∂</a:t>
            </a:r>
            <a:r>
              <a:rPr dirty="0" sz="1050" spc="5">
                <a:latin typeface="Arial"/>
                <a:cs typeface="Arial"/>
              </a:rPr>
              <a:t>MLE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B</a:t>
            </a:r>
            <a:r>
              <a:rPr dirty="0" sz="1050" spc="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27519" y="2470429"/>
            <a:ext cx="574040" cy="0"/>
          </a:xfrm>
          <a:custGeom>
            <a:avLst/>
            <a:gdLst/>
            <a:ahLst/>
            <a:cxnLst/>
            <a:rect l="l" t="t" r="r" b="b"/>
            <a:pathLst>
              <a:path w="574040" h="0">
                <a:moveTo>
                  <a:pt x="0" y="0"/>
                </a:moveTo>
                <a:lnTo>
                  <a:pt x="57388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11122" y="2460409"/>
            <a:ext cx="20701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5" i="1">
                <a:latin typeface="Verdana"/>
                <a:cs typeface="Verdana"/>
              </a:rPr>
              <a:t>∂</a:t>
            </a:r>
            <a:r>
              <a:rPr dirty="0" sz="1050" spc="-35" b="1">
                <a:latin typeface="Arial"/>
                <a:cs typeface="Arial"/>
              </a:rPr>
              <a:t>B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11222" y="2346261"/>
            <a:ext cx="31305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75" i="1">
                <a:latin typeface="Meiryo"/>
                <a:cs typeface="Meiryo"/>
              </a:rPr>
              <a:t>t   </a:t>
            </a:r>
            <a:r>
              <a:rPr dirty="0" sz="800" spc="-30" i="1">
                <a:latin typeface="Meiryo"/>
                <a:cs typeface="Meiryo"/>
              </a:rPr>
              <a:t> </a:t>
            </a:r>
            <a:r>
              <a:rPr dirty="0" sz="800" spc="5" i="1">
                <a:latin typeface="Meiryo"/>
                <a:cs typeface="Meiryo"/>
              </a:rPr>
              <a:t>−</a:t>
            </a:r>
            <a:r>
              <a:rPr dirty="0" sz="800" spc="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2376" y="2230285"/>
            <a:ext cx="1485265" cy="364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7515">
              <a:lnSpc>
                <a:spcPct val="100000"/>
              </a:lnSpc>
              <a:tabLst>
                <a:tab pos="1415415" algn="l"/>
              </a:tabLst>
            </a:pPr>
            <a:r>
              <a:rPr dirty="0" sz="800" spc="-5" i="1">
                <a:latin typeface="Arial"/>
                <a:cs typeface="Arial"/>
              </a:rPr>
              <a:t>n</a:t>
            </a:r>
            <a:r>
              <a:rPr dirty="0" sz="800" spc="-5" i="1">
                <a:latin typeface="Arial"/>
                <a:cs typeface="Arial"/>
              </a:rPr>
              <a:t>	</a:t>
            </a:r>
            <a:r>
              <a:rPr dirty="0" sz="800" spc="-5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9915" algn="l"/>
              </a:tabLst>
            </a:pP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20" i="1">
                <a:latin typeface="Meiryo"/>
                <a:cs typeface="Meiryo"/>
              </a:rPr>
              <a:t>−</a:t>
            </a:r>
            <a:r>
              <a:rPr dirty="0" sz="1050" spc="-20">
                <a:latin typeface="Arial"/>
                <a:cs typeface="Arial"/>
              </a:rPr>
              <a:t>2	</a:t>
            </a:r>
            <a:r>
              <a:rPr dirty="0" sz="1050" spc="-5" b="1">
                <a:latin typeface="Arial"/>
                <a:cs typeface="Arial"/>
              </a:rPr>
              <a:t>x</a:t>
            </a:r>
            <a:r>
              <a:rPr dirty="0" sz="1050" spc="-100" b="1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y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96491" y="2233752"/>
            <a:ext cx="120396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0600" algn="l"/>
              </a:tabLst>
            </a:pPr>
            <a:r>
              <a:rPr dirty="0" sz="1050" spc="1210">
                <a:latin typeface="Arial"/>
                <a:cs typeface="Arial"/>
              </a:rPr>
              <a:t>.	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11032" y="2574887"/>
            <a:ext cx="117475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89965" algn="l"/>
              </a:tabLst>
            </a:pPr>
            <a:r>
              <a:rPr dirty="0" sz="800" spc="55" i="1">
                <a:latin typeface="Arial"/>
                <a:cs typeface="Arial"/>
              </a:rPr>
              <a:t>i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r>
              <a:rPr dirty="0" sz="800">
                <a:latin typeface="Arial"/>
                <a:cs typeface="Arial"/>
              </a:rPr>
              <a:t>	</a:t>
            </a:r>
            <a:r>
              <a:rPr dirty="0" sz="800" spc="55" i="1">
                <a:latin typeface="Arial"/>
                <a:cs typeface="Arial"/>
              </a:rPr>
              <a:t>i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89160" y="2346274"/>
            <a:ext cx="5461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75" i="1">
                <a:latin typeface="Meiryo"/>
                <a:cs typeface="Meiryo"/>
              </a:rPr>
              <a:t>t</a:t>
            </a:r>
            <a:endParaRPr sz="800">
              <a:latin typeface="Meiryo"/>
              <a:cs typeface="Meiry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96731" y="2440559"/>
            <a:ext cx="1140460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0600" algn="l"/>
              </a:tabLst>
            </a:pPr>
            <a:r>
              <a:rPr dirty="0" baseline="6944" sz="1200" spc="-7" i="1">
                <a:latin typeface="Arial"/>
                <a:cs typeface="Arial"/>
              </a:rPr>
              <a:t>i  </a:t>
            </a:r>
            <a:r>
              <a:rPr dirty="0" baseline="6944" sz="1200" spc="104" i="1">
                <a:latin typeface="Arial"/>
                <a:cs typeface="Arial"/>
              </a:rPr>
              <a:t> </a:t>
            </a:r>
            <a:r>
              <a:rPr dirty="0" sz="800" spc="-5" i="1">
                <a:latin typeface="Arial"/>
                <a:cs typeface="Arial"/>
              </a:rPr>
              <a:t>i	</a:t>
            </a:r>
            <a:r>
              <a:rPr dirty="0" baseline="6944" sz="1200" spc="-7" i="1">
                <a:latin typeface="Arial"/>
                <a:cs typeface="Arial"/>
              </a:rPr>
              <a:t>i </a:t>
            </a:r>
            <a:r>
              <a:rPr dirty="0" baseline="6944" sz="1200" spc="284" i="1">
                <a:latin typeface="Arial"/>
                <a:cs typeface="Arial"/>
              </a:rPr>
              <a:t> </a:t>
            </a:r>
            <a:r>
              <a:rPr dirty="0" sz="800" spc="-5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48661" y="2365375"/>
            <a:ext cx="121348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99720" algn="l"/>
                <a:tab pos="761365" algn="l"/>
              </a:tabLst>
            </a:pPr>
            <a:r>
              <a:rPr dirty="0" sz="1050" spc="195" b="1">
                <a:latin typeface="Arial"/>
                <a:cs typeface="Arial"/>
              </a:rPr>
              <a:t>Σ	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9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Arial"/>
                <a:cs typeface="Arial"/>
              </a:rPr>
              <a:t>2	</a:t>
            </a:r>
            <a:r>
              <a:rPr dirty="0" sz="1050" spc="-5" b="1">
                <a:latin typeface="Arial"/>
                <a:cs typeface="Arial"/>
              </a:rPr>
              <a:t>x x</a:t>
            </a:r>
            <a:r>
              <a:rPr dirty="0" sz="1050" spc="-95" b="1">
                <a:latin typeface="Arial"/>
                <a:cs typeface="Arial"/>
              </a:rPr>
              <a:t> </a:t>
            </a:r>
            <a:r>
              <a:rPr dirty="0" sz="1050" spc="95" b="1">
                <a:latin typeface="Arial"/>
                <a:cs typeface="Arial"/>
              </a:rPr>
              <a:t>BΣ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36708" y="2346287"/>
            <a:ext cx="1657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44" y="2730588"/>
            <a:ext cx="4199890" cy="523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28750">
              <a:lnSpc>
                <a:spcPct val="100000"/>
              </a:lnSpc>
            </a:pP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15" i="1">
                <a:latin typeface="Meiryo"/>
                <a:cs typeface="Meiryo"/>
              </a:rPr>
              <a:t>−</a:t>
            </a:r>
            <a:r>
              <a:rPr dirty="0" sz="1050" spc="15">
                <a:latin typeface="Arial"/>
                <a:cs typeface="Arial"/>
              </a:rPr>
              <a:t>2</a:t>
            </a:r>
            <a:r>
              <a:rPr dirty="0" sz="1050" spc="15" b="1">
                <a:latin typeface="Arial"/>
                <a:cs typeface="Arial"/>
              </a:rPr>
              <a:t>X</a:t>
            </a:r>
            <a:r>
              <a:rPr dirty="0" baseline="31250" sz="1200" spc="22" i="1">
                <a:latin typeface="Meiryo"/>
                <a:cs typeface="Meiryo"/>
              </a:rPr>
              <a:t>t</a:t>
            </a:r>
            <a:r>
              <a:rPr dirty="0" sz="1050" spc="15" b="1">
                <a:latin typeface="Arial"/>
                <a:cs typeface="Arial"/>
              </a:rPr>
              <a:t>YΣ</a:t>
            </a:r>
            <a:r>
              <a:rPr dirty="0" baseline="31250" sz="1200" spc="22" i="1">
                <a:latin typeface="Meiryo"/>
                <a:cs typeface="Meiryo"/>
              </a:rPr>
              <a:t>−</a:t>
            </a:r>
            <a:r>
              <a:rPr dirty="0" baseline="31250" sz="1200" spc="22">
                <a:latin typeface="Arial"/>
                <a:cs typeface="Arial"/>
              </a:rPr>
              <a:t>1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114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Arial"/>
                <a:cs typeface="Arial"/>
              </a:rPr>
              <a:t>2</a:t>
            </a:r>
            <a:r>
              <a:rPr dirty="0" sz="1050" spc="20" b="1">
                <a:latin typeface="Arial"/>
                <a:cs typeface="Arial"/>
              </a:rPr>
              <a:t>X</a:t>
            </a:r>
            <a:r>
              <a:rPr dirty="0" baseline="31250" sz="1200" spc="30" i="1">
                <a:latin typeface="Meiryo"/>
                <a:cs typeface="Meiryo"/>
              </a:rPr>
              <a:t>t</a:t>
            </a:r>
            <a:r>
              <a:rPr dirty="0" sz="1050" spc="20" b="1">
                <a:latin typeface="Arial"/>
                <a:cs typeface="Arial"/>
              </a:rPr>
              <a:t>XBΣ</a:t>
            </a:r>
            <a:r>
              <a:rPr dirty="0" baseline="31250" sz="1200" spc="30" i="1">
                <a:latin typeface="Meiryo"/>
                <a:cs typeface="Meiryo"/>
              </a:rPr>
              <a:t>−</a:t>
            </a:r>
            <a:r>
              <a:rPr dirty="0" baseline="31250" sz="1200" spc="30">
                <a:latin typeface="Arial"/>
                <a:cs typeface="Arial"/>
              </a:rPr>
              <a:t>1</a:t>
            </a:r>
            <a:endParaRPr baseline="31250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  <a:tabLst>
                <a:tab pos="3207385" algn="l"/>
              </a:tabLst>
            </a:pPr>
            <a:r>
              <a:rPr dirty="0" sz="1050" spc="-10">
                <a:latin typeface="Arial"/>
                <a:cs typeface="Arial"/>
              </a:rPr>
              <a:t>Thus, </a:t>
            </a: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-10">
                <a:latin typeface="Arial"/>
                <a:cs typeface="Arial"/>
              </a:rPr>
              <a:t>OLS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10">
                <a:latin typeface="Arial"/>
                <a:cs typeface="Arial"/>
              </a:rPr>
              <a:t>ML </a:t>
            </a:r>
            <a:r>
              <a:rPr dirty="0" sz="1050" spc="-5">
                <a:latin typeface="Arial"/>
                <a:cs typeface="Arial"/>
              </a:rPr>
              <a:t>estimate of </a:t>
            </a:r>
            <a:r>
              <a:rPr dirty="0" sz="1050" spc="-10" b="1">
                <a:latin typeface="Arial"/>
                <a:cs typeface="Arial"/>
              </a:rPr>
              <a:t>B </a:t>
            </a:r>
            <a:r>
              <a:rPr dirty="0" sz="1050" spc="-5">
                <a:latin typeface="Arial"/>
                <a:cs typeface="Arial"/>
              </a:rPr>
              <a:t>is</a:t>
            </a:r>
            <a:r>
              <a:rPr dirty="0" sz="1050" spc="18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same:	</a:t>
            </a:r>
            <a:r>
              <a:rPr dirty="0" sz="1050" spc="-405" b="1">
                <a:latin typeface="Arial"/>
                <a:cs typeface="Arial"/>
              </a:rPr>
              <a:t>B</a:t>
            </a:r>
            <a:r>
              <a:rPr dirty="0" baseline="15873" sz="1575" spc="-607">
                <a:latin typeface="Lucida Sans Unicode"/>
                <a:cs typeface="Lucida Sans Unicode"/>
              </a:rPr>
              <a:t>ˆ</a:t>
            </a:r>
            <a:r>
              <a:rPr dirty="0" baseline="15873" sz="1575" spc="67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27777" sz="1200" spc="15" i="1">
                <a:latin typeface="Meiryo"/>
                <a:cs typeface="Meiryo"/>
              </a:rPr>
              <a:t>t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baseline="27777" sz="1200" spc="15" i="1">
                <a:latin typeface="Meiryo"/>
                <a:cs typeface="Meiryo"/>
              </a:rPr>
              <a:t>−</a:t>
            </a:r>
            <a:r>
              <a:rPr dirty="0" baseline="27777" sz="1200" spc="15">
                <a:latin typeface="Arial"/>
                <a:cs typeface="Arial"/>
              </a:rPr>
              <a:t>1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27777" sz="1200" spc="15" i="1">
                <a:latin typeface="Meiryo"/>
                <a:cs typeface="Meiryo"/>
              </a:rPr>
              <a:t>t</a:t>
            </a:r>
            <a:r>
              <a:rPr dirty="0" sz="1050" spc="10" b="1">
                <a:latin typeface="Arial"/>
                <a:cs typeface="Arial"/>
              </a:rPr>
              <a:t>Y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348494" y="3345160"/>
            <a:ext cx="1172210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</a:rPr>
              <a:t>Updated 16-Jan-2017   :   Slide</a:t>
            </a:r>
            <a:r>
              <a:rPr dirty="0" sz="600" spc="-6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</a:rPr>
              <a:t>60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262" y="29006"/>
            <a:ext cx="10496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 Linear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75184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2258695" cy="695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Estimated Error</a:t>
            </a:r>
            <a:r>
              <a:rPr dirty="0" sz="1400" spc="-6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790019"/>
                </a:solidFill>
                <a:latin typeface="Arial"/>
                <a:cs typeface="Arial"/>
              </a:rPr>
              <a:t>Covariance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5"/>
              </a:spcBef>
            </a:pPr>
            <a:r>
              <a:rPr dirty="0" sz="1050" spc="-5">
                <a:latin typeface="Arial"/>
                <a:cs typeface="Arial"/>
              </a:rPr>
              <a:t>The estimated error </a:t>
            </a:r>
            <a:r>
              <a:rPr dirty="0" sz="1050" spc="-10">
                <a:latin typeface="Arial"/>
                <a:cs typeface="Arial"/>
              </a:rPr>
              <a:t>variance</a:t>
            </a:r>
            <a:r>
              <a:rPr dirty="0" sz="105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is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3113" y="993902"/>
            <a:ext cx="911860" cy="417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9682" sz="1575" spc="-480" b="1">
                <a:latin typeface="Arial"/>
                <a:cs typeface="Arial"/>
              </a:rPr>
              <a:t>Σ</a:t>
            </a:r>
            <a:r>
              <a:rPr dirty="0" baseline="-23809" sz="1575" spc="-480">
                <a:latin typeface="Lucida Sans Unicode"/>
                <a:cs typeface="Lucida Sans Unicode"/>
              </a:rPr>
              <a:t>ˆ                                    </a:t>
            </a:r>
            <a:r>
              <a:rPr dirty="0" baseline="-39682" sz="1575" spc="-44">
                <a:latin typeface="Lucida Sans Unicode"/>
                <a:cs typeface="Lucida Sans Unicode"/>
              </a:rPr>
              <a:t>= </a:t>
            </a:r>
            <a:r>
              <a:rPr dirty="0" baseline="-39682" sz="1575" spc="262">
                <a:latin typeface="Lucida Sans Unicode"/>
                <a:cs typeface="Lucida Sans Unicode"/>
              </a:rPr>
              <a:t> </a:t>
            </a:r>
            <a:r>
              <a:rPr dirty="0" sz="1050" spc="-10" u="sng">
                <a:latin typeface="Arial"/>
                <a:cs typeface="Arial"/>
              </a:rPr>
              <a:t>SSCP</a:t>
            </a:r>
            <a:r>
              <a:rPr dirty="0" baseline="-13888" sz="1200" spc="-15" i="1" u="sng">
                <a:latin typeface="Arial"/>
                <a:cs typeface="Arial"/>
              </a:rPr>
              <a:t>E</a:t>
            </a:r>
            <a:r>
              <a:rPr dirty="0" baseline="-13888" sz="1200" spc="-135" i="1" u="sng">
                <a:latin typeface="Arial"/>
                <a:cs typeface="Arial"/>
              </a:rPr>
              <a:t> </a:t>
            </a:r>
            <a:endParaRPr baseline="-13888" sz="1200">
              <a:latin typeface="Arial"/>
              <a:cs typeface="Arial"/>
            </a:endParaRPr>
          </a:p>
          <a:p>
            <a:pPr marL="322580">
              <a:lnSpc>
                <a:spcPct val="100000"/>
              </a:lnSpc>
              <a:spcBef>
                <a:spcPts val="165"/>
              </a:spcBef>
            </a:pPr>
            <a:r>
              <a:rPr dirty="0" sz="1050" spc="-5" i="1">
                <a:latin typeface="Arial"/>
                <a:cs typeface="Arial"/>
              </a:rPr>
              <a:t>n</a:t>
            </a:r>
            <a:r>
              <a:rPr dirty="0" sz="1050" spc="-65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40" i="1">
                <a:latin typeface="Meiryo"/>
                <a:cs typeface="Meiryo"/>
              </a:rPr>
              <a:t> </a:t>
            </a:r>
            <a:r>
              <a:rPr dirty="0" sz="1050" spc="-5" i="1">
                <a:latin typeface="Arial"/>
                <a:cs typeface="Arial"/>
              </a:rPr>
              <a:t>p</a:t>
            </a:r>
            <a:r>
              <a:rPr dirty="0" sz="1050" spc="-5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40" i="1">
                <a:latin typeface="Meiryo"/>
                <a:cs typeface="Meiryo"/>
              </a:rPr>
              <a:t> </a:t>
            </a:r>
            <a:r>
              <a:rPr dirty="0" sz="1050" spc="-5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1665" y="1475320"/>
            <a:ext cx="13335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0">
                <a:latin typeface="Lucida Sans Unicode"/>
                <a:cs typeface="Lucida Sans Unicode"/>
              </a:rPr>
              <a:t>=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3082" y="1276413"/>
            <a:ext cx="22796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400">
                <a:latin typeface="Arial"/>
                <a:cs typeface="Arial"/>
              </a:rPr>
              <a:t>.</a:t>
            </a:r>
            <a:r>
              <a:rPr dirty="0" baseline="-20833" sz="1200" spc="600" i="1">
                <a:latin typeface="Arial"/>
                <a:cs typeface="Arial"/>
              </a:rPr>
              <a:t>n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9323" y="1380325"/>
            <a:ext cx="124460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0833" sz="1200" spc="44" i="1">
                <a:latin typeface="Arial"/>
                <a:cs typeface="Arial"/>
              </a:rPr>
              <a:t>i</a:t>
            </a:r>
            <a:r>
              <a:rPr dirty="0" baseline="-20833" sz="1200" spc="44">
                <a:latin typeface="Lucida Sans Unicode"/>
                <a:cs typeface="Lucida Sans Unicode"/>
              </a:rPr>
              <a:t>=</a:t>
            </a:r>
            <a:r>
              <a:rPr dirty="0" baseline="-20833" sz="1200" spc="44">
                <a:latin typeface="Arial"/>
                <a:cs typeface="Arial"/>
              </a:rPr>
              <a:t>1</a:t>
            </a:r>
            <a:r>
              <a:rPr dirty="0" sz="1050" spc="30">
                <a:latin typeface="Lucida Sans Unicode"/>
                <a:cs typeface="Lucida Sans Unicode"/>
              </a:rPr>
              <a:t>(</a:t>
            </a:r>
            <a:r>
              <a:rPr dirty="0" sz="1050" spc="30" b="1">
                <a:latin typeface="Arial"/>
                <a:cs typeface="Arial"/>
              </a:rPr>
              <a:t>y</a:t>
            </a:r>
            <a:r>
              <a:rPr dirty="0" baseline="-13888" sz="1200" spc="44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229" b="1">
                <a:latin typeface="Arial"/>
                <a:cs typeface="Arial"/>
              </a:rPr>
              <a:t>y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i</a:t>
            </a:r>
            <a:r>
              <a:rPr dirty="0" baseline="-13888" sz="1200" spc="-165" i="1">
                <a:latin typeface="Arial"/>
                <a:cs typeface="Arial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)(</a:t>
            </a:r>
            <a:r>
              <a:rPr dirty="0" sz="1050" spc="25" b="1">
                <a:latin typeface="Arial"/>
                <a:cs typeface="Arial"/>
              </a:rPr>
              <a:t>y</a:t>
            </a:r>
            <a:r>
              <a:rPr dirty="0" baseline="-13888" sz="1200" spc="37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229" b="1">
                <a:latin typeface="Arial"/>
                <a:cs typeface="Arial"/>
              </a:rPr>
              <a:t>y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i</a:t>
            </a:r>
            <a:r>
              <a:rPr dirty="0" baseline="-13888" sz="1200" spc="-127" i="1">
                <a:latin typeface="Arial"/>
                <a:cs typeface="Arial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)</a:t>
            </a:r>
            <a:r>
              <a:rPr dirty="0" baseline="27777" sz="1200" spc="-15" i="1">
                <a:latin typeface="Meiryo"/>
                <a:cs typeface="Meiryo"/>
              </a:rPr>
              <a:t>t</a:t>
            </a:r>
            <a:endParaRPr baseline="27777" sz="1200">
              <a:latin typeface="Meiryo"/>
              <a:cs typeface="Meiry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65782" y="1580388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21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91665" y="1850364"/>
            <a:ext cx="13335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0">
                <a:latin typeface="Lucida Sans Unicode"/>
                <a:cs typeface="Lucida Sans Unicode"/>
              </a:rPr>
              <a:t>=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3082" y="1570355"/>
            <a:ext cx="999490" cy="415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0209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n</a:t>
            </a:r>
            <a:r>
              <a:rPr dirty="0" sz="1050" spc="-65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40" i="1">
                <a:latin typeface="Meiryo"/>
                <a:cs typeface="Meiryo"/>
              </a:rPr>
              <a:t> </a:t>
            </a:r>
            <a:r>
              <a:rPr dirty="0" sz="1050" spc="-5" i="1">
                <a:latin typeface="Arial"/>
                <a:cs typeface="Arial"/>
              </a:rPr>
              <a:t>p</a:t>
            </a:r>
            <a:r>
              <a:rPr dirty="0" sz="1050" spc="-5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40" i="1">
                <a:latin typeface="Meiryo"/>
                <a:cs typeface="Meiryo"/>
              </a:rPr>
              <a:t> </a:t>
            </a:r>
            <a:r>
              <a:rPr dirty="0" sz="1050" spc="-5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050" spc="-40" b="1">
                <a:latin typeface="Arial"/>
                <a:cs typeface="Arial"/>
              </a:rPr>
              <a:t>Y</a:t>
            </a:r>
            <a:r>
              <a:rPr dirty="0" baseline="27777" sz="1200" spc="-60" i="1">
                <a:latin typeface="Meiryo"/>
                <a:cs typeface="Meiryo"/>
              </a:rPr>
              <a:t>t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I</a:t>
            </a:r>
            <a:r>
              <a:rPr dirty="0" baseline="-10416" sz="1200" spc="22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25" b="1">
                <a:latin typeface="Arial"/>
                <a:cs typeface="Arial"/>
              </a:rPr>
              <a:t>H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r>
              <a:rPr dirty="0" sz="1050" spc="-245">
                <a:latin typeface="Lucida Sans Unicode"/>
                <a:cs typeface="Lucida Sans Unicode"/>
              </a:rPr>
              <a:t> </a:t>
            </a:r>
            <a:r>
              <a:rPr dirty="0" sz="1050" spc="-10" b="1">
                <a:latin typeface="Arial"/>
                <a:cs typeface="Arial"/>
              </a:rPr>
              <a:t>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65782" y="195543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 h="0">
                <a:moveTo>
                  <a:pt x="0" y="0"/>
                </a:moveTo>
                <a:lnTo>
                  <a:pt x="74640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38325" y="1945398"/>
            <a:ext cx="60134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n</a:t>
            </a:r>
            <a:r>
              <a:rPr dirty="0" sz="1050" spc="-65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40" i="1">
                <a:latin typeface="Meiryo"/>
                <a:cs typeface="Meiryo"/>
              </a:rPr>
              <a:t> </a:t>
            </a:r>
            <a:r>
              <a:rPr dirty="0" sz="1050" spc="-5" i="1">
                <a:latin typeface="Arial"/>
                <a:cs typeface="Arial"/>
              </a:rPr>
              <a:t>p</a:t>
            </a:r>
            <a:r>
              <a:rPr dirty="0" sz="1050" spc="-5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40" i="1">
                <a:latin typeface="Meiryo"/>
                <a:cs typeface="Meiryo"/>
              </a:rPr>
              <a:t> </a:t>
            </a:r>
            <a:r>
              <a:rPr dirty="0" sz="1050" spc="-5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844" y="2228291"/>
            <a:ext cx="3668395" cy="186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which is an unbiased estimate of error </a:t>
            </a:r>
            <a:r>
              <a:rPr dirty="0" sz="1050" spc="-10">
                <a:latin typeface="Arial"/>
                <a:cs typeface="Arial"/>
              </a:rPr>
              <a:t>covariance </a:t>
            </a:r>
            <a:r>
              <a:rPr dirty="0" sz="1050" spc="-5">
                <a:latin typeface="Arial"/>
                <a:cs typeface="Arial"/>
              </a:rPr>
              <a:t>matrix</a:t>
            </a:r>
            <a:r>
              <a:rPr dirty="0" sz="1050" spc="105">
                <a:latin typeface="Arial"/>
                <a:cs typeface="Arial"/>
              </a:rPr>
              <a:t> </a:t>
            </a:r>
            <a:r>
              <a:rPr dirty="0" sz="1050" spc="95" b="1">
                <a:latin typeface="Arial"/>
                <a:cs typeface="Arial"/>
              </a:rPr>
              <a:t>Σ</a:t>
            </a:r>
            <a:r>
              <a:rPr dirty="0" sz="1050" spc="9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844" y="2855861"/>
            <a:ext cx="3239135" cy="186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The estimate </a:t>
            </a:r>
            <a:r>
              <a:rPr dirty="0" sz="1050" spc="-320" b="1">
                <a:latin typeface="Arial"/>
                <a:cs typeface="Arial"/>
              </a:rPr>
              <a:t>Σ</a:t>
            </a:r>
            <a:r>
              <a:rPr dirty="0" baseline="13227" sz="1575" spc="-480">
                <a:latin typeface="Lucida Sans Unicode"/>
                <a:cs typeface="Lucida Sans Unicode"/>
              </a:rPr>
              <a:t>ˆ                                     </a:t>
            </a:r>
            <a:r>
              <a:rPr dirty="0" sz="1050" spc="-5">
                <a:latin typeface="Arial"/>
                <a:cs typeface="Arial"/>
              </a:rPr>
              <a:t>is the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mean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SSCP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error</a:t>
            </a:r>
            <a:r>
              <a:rPr dirty="0" sz="1050" spc="-5">
                <a:latin typeface="Arial"/>
                <a:cs typeface="Arial"/>
              </a:rPr>
              <a:t>of the</a:t>
            </a:r>
            <a:r>
              <a:rPr dirty="0" sz="1050" spc="5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model.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61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193421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Maximum </a:t>
            </a:r>
            <a:r>
              <a:rPr dirty="0" spc="10"/>
              <a:t>Likelihood </a:t>
            </a:r>
            <a:r>
              <a:rPr dirty="0" spc="15"/>
              <a:t>Estimate </a:t>
            </a:r>
            <a:r>
              <a:rPr dirty="0" spc="10"/>
              <a:t>of </a:t>
            </a:r>
            <a:r>
              <a:rPr dirty="0" spc="15"/>
              <a:t>Error</a:t>
            </a:r>
            <a:r>
              <a:rPr dirty="0" spc="-20"/>
              <a:t> </a:t>
            </a:r>
            <a:r>
              <a:rPr dirty="0" spc="10"/>
              <a:t>Covariance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240" y="604774"/>
            <a:ext cx="9525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25">
                <a:latin typeface="Lucida Sans Unicode"/>
                <a:cs typeface="Lucida Sans Unicode"/>
              </a:rPr>
              <a:t>˜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825" y="725284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651" y="627227"/>
            <a:ext cx="21971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472" sz="1200" spc="-7" u="sng">
                <a:latin typeface="Arial"/>
                <a:cs typeface="Arial"/>
              </a:rPr>
              <a:t>1  </a:t>
            </a:r>
            <a:r>
              <a:rPr dirty="0" baseline="3472" sz="1200" spc="142" u="sng">
                <a:latin typeface="Arial"/>
                <a:cs typeface="Arial"/>
              </a:rPr>
              <a:t> </a:t>
            </a:r>
            <a:r>
              <a:rPr dirty="0" sz="800" spc="-75" i="1">
                <a:latin typeface="Meiryo"/>
                <a:cs typeface="Meiryo"/>
              </a:rPr>
              <a:t>t</a:t>
            </a:r>
            <a:endParaRPr sz="800">
              <a:latin typeface="Meiryo"/>
              <a:cs typeface="Meiry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2348" y="698296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44" y="639406"/>
            <a:ext cx="218948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95" b="1">
                <a:latin typeface="Arial"/>
                <a:cs typeface="Arial"/>
              </a:rPr>
              <a:t>Σ </a:t>
            </a:r>
            <a:r>
              <a:rPr dirty="0" sz="1050" spc="-30">
                <a:latin typeface="Lucida Sans Unicode"/>
                <a:cs typeface="Lucida Sans Unicode"/>
              </a:rPr>
              <a:t>=   </a:t>
            </a:r>
            <a:r>
              <a:rPr dirty="0" sz="1050" spc="-10" b="1">
                <a:latin typeface="Arial"/>
                <a:cs typeface="Arial"/>
              </a:rPr>
              <a:t>Y </a:t>
            </a:r>
            <a:r>
              <a:rPr dirty="0" sz="1050" spc="30">
                <a:latin typeface="Lucida Sans Unicode"/>
                <a:cs typeface="Lucida Sans Unicode"/>
              </a:rPr>
              <a:t>(</a:t>
            </a:r>
            <a:r>
              <a:rPr dirty="0" sz="1050" spc="30" b="1">
                <a:latin typeface="Arial"/>
                <a:cs typeface="Arial"/>
              </a:rPr>
              <a:t>I 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25" b="1">
                <a:latin typeface="Arial"/>
                <a:cs typeface="Arial"/>
              </a:rPr>
              <a:t>H</a:t>
            </a:r>
            <a:r>
              <a:rPr dirty="0" sz="1050" spc="25">
                <a:latin typeface="Lucida Sans Unicode"/>
                <a:cs typeface="Lucida Sans Unicode"/>
              </a:rPr>
              <a:t>) </a:t>
            </a:r>
            <a:r>
              <a:rPr dirty="0" sz="1050" spc="-10" b="1">
                <a:latin typeface="Arial"/>
                <a:cs typeface="Arial"/>
              </a:rPr>
              <a:t>Y </a:t>
            </a:r>
            <a:r>
              <a:rPr dirty="0" sz="1050" spc="-5">
                <a:latin typeface="Arial"/>
                <a:cs typeface="Arial"/>
              </a:rPr>
              <a:t>is the </a:t>
            </a:r>
            <a:r>
              <a:rPr dirty="0" sz="1050" spc="-10">
                <a:latin typeface="Arial"/>
                <a:cs typeface="Arial"/>
              </a:rPr>
              <a:t>MLE </a:t>
            </a:r>
            <a:r>
              <a:rPr dirty="0" sz="1050" spc="-5">
                <a:latin typeface="Arial"/>
                <a:cs typeface="Arial"/>
              </a:rPr>
              <a:t>of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95" b="1">
                <a:latin typeface="Arial"/>
                <a:cs typeface="Arial"/>
              </a:rPr>
              <a:t>Σ</a:t>
            </a:r>
            <a:r>
              <a:rPr dirty="0" sz="1050" spc="9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1134351"/>
            <a:ext cx="2959100" cy="186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0">
                <a:latin typeface="Arial"/>
                <a:cs typeface="Arial"/>
              </a:rPr>
              <a:t>From </a:t>
            </a:r>
            <a:r>
              <a:rPr dirty="0" sz="1050" spc="-5">
                <a:latin typeface="Arial"/>
                <a:cs typeface="Arial"/>
              </a:rPr>
              <a:t>our </a:t>
            </a:r>
            <a:r>
              <a:rPr dirty="0" sz="1050" spc="-10">
                <a:latin typeface="Arial"/>
                <a:cs typeface="Arial"/>
              </a:rPr>
              <a:t>previous </a:t>
            </a:r>
            <a:r>
              <a:rPr dirty="0" sz="1050" spc="-5">
                <a:latin typeface="Arial"/>
                <a:cs typeface="Arial"/>
              </a:rPr>
              <a:t>results using </a:t>
            </a:r>
            <a:r>
              <a:rPr dirty="0" sz="1050" spc="-320" b="1">
                <a:latin typeface="Arial"/>
                <a:cs typeface="Arial"/>
              </a:rPr>
              <a:t>Σ</a:t>
            </a:r>
            <a:r>
              <a:rPr dirty="0" baseline="13227" sz="1575" spc="-480">
                <a:latin typeface="Lucida Sans Unicode"/>
                <a:cs typeface="Lucida Sans Unicode"/>
              </a:rPr>
              <a:t>ˆ             </a:t>
            </a:r>
            <a:r>
              <a:rPr dirty="0" sz="1050" spc="-5">
                <a:latin typeface="Arial"/>
                <a:cs typeface="Arial"/>
              </a:rPr>
              <a:t>, </a:t>
            </a:r>
            <a:r>
              <a:rPr dirty="0" sz="1050" spc="-15">
                <a:latin typeface="Arial"/>
                <a:cs typeface="Arial"/>
              </a:rPr>
              <a:t>we </a:t>
            </a:r>
            <a:r>
              <a:rPr dirty="0" sz="1050" spc="-20">
                <a:latin typeface="Arial"/>
                <a:cs typeface="Arial"/>
              </a:rPr>
              <a:t>have</a:t>
            </a:r>
            <a:r>
              <a:rPr dirty="0" sz="1050" spc="9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that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0216" y="1604479"/>
            <a:ext cx="10287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9519" y="1509445"/>
            <a:ext cx="122936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45">
                <a:latin typeface="Times New Roman"/>
                <a:cs typeface="Times New Roman"/>
              </a:rPr>
              <a:t>E</a:t>
            </a:r>
            <a:r>
              <a:rPr dirty="0" sz="1050" spc="-145">
                <a:latin typeface="Lucida Sans Unicode"/>
                <a:cs typeface="Lucida Sans Unicode"/>
              </a:rPr>
              <a:t>(</a:t>
            </a:r>
            <a:r>
              <a:rPr dirty="0" sz="1050" spc="-145" b="1">
                <a:latin typeface="Arial"/>
                <a:cs typeface="Arial"/>
              </a:rPr>
              <a:t>Σ</a:t>
            </a:r>
            <a:r>
              <a:rPr dirty="0" baseline="13227" sz="1575" spc="-217">
                <a:latin typeface="Lucida Sans Unicode"/>
                <a:cs typeface="Lucida Sans Unicode"/>
              </a:rPr>
              <a:t>˜</a:t>
            </a:r>
            <a:r>
              <a:rPr dirty="0" baseline="13227" sz="1575" spc="-277">
                <a:latin typeface="Lucida Sans Unicode"/>
                <a:cs typeface="Lucida Sans Unicode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70">
                <a:latin typeface="Lucida Sans Unicode"/>
                <a:cs typeface="Lucida Sans Unicode"/>
              </a:rPr>
              <a:t> </a:t>
            </a:r>
            <a:r>
              <a:rPr dirty="0" baseline="39682" sz="1575" spc="-7" i="1" u="sng">
                <a:latin typeface="Arial"/>
                <a:cs typeface="Arial"/>
              </a:rPr>
              <a:t>n</a:t>
            </a:r>
            <a:r>
              <a:rPr dirty="0" baseline="39682" sz="1575" spc="-75" i="1" u="sng">
                <a:latin typeface="Arial"/>
                <a:cs typeface="Arial"/>
              </a:rPr>
              <a:t> </a:t>
            </a:r>
            <a:r>
              <a:rPr dirty="0" baseline="39682" sz="1575" spc="-52" i="1" u="sng">
                <a:latin typeface="Meiryo"/>
                <a:cs typeface="Meiryo"/>
              </a:rPr>
              <a:t>−</a:t>
            </a:r>
            <a:r>
              <a:rPr dirty="0" baseline="39682" sz="1575" spc="-195" i="1" u="sng">
                <a:latin typeface="Meiryo"/>
                <a:cs typeface="Meiryo"/>
              </a:rPr>
              <a:t> </a:t>
            </a:r>
            <a:r>
              <a:rPr dirty="0" baseline="39682" sz="1575" spc="-7" i="1" u="sng">
                <a:latin typeface="Arial"/>
                <a:cs typeface="Arial"/>
              </a:rPr>
              <a:t>p</a:t>
            </a:r>
            <a:r>
              <a:rPr dirty="0" baseline="39682" sz="1575" spc="-52" i="1" u="sng">
                <a:latin typeface="Arial"/>
                <a:cs typeface="Arial"/>
              </a:rPr>
              <a:t> </a:t>
            </a:r>
            <a:r>
              <a:rPr dirty="0" baseline="39682" sz="1575" spc="-52" i="1" u="sng">
                <a:latin typeface="Meiryo"/>
                <a:cs typeface="Meiryo"/>
              </a:rPr>
              <a:t>−</a:t>
            </a:r>
            <a:r>
              <a:rPr dirty="0" baseline="39682" sz="1575" spc="-195" i="1" u="sng">
                <a:latin typeface="Meiryo"/>
                <a:cs typeface="Meiryo"/>
              </a:rPr>
              <a:t> </a:t>
            </a:r>
            <a:r>
              <a:rPr dirty="0" baseline="39682" sz="1575" spc="-7" u="sng">
                <a:latin typeface="Arial"/>
                <a:cs typeface="Arial"/>
              </a:rPr>
              <a:t>1</a:t>
            </a:r>
            <a:r>
              <a:rPr dirty="0" baseline="39682" sz="1575" spc="-277" u="sng">
                <a:latin typeface="Arial"/>
                <a:cs typeface="Arial"/>
              </a:rPr>
              <a:t> </a:t>
            </a:r>
            <a:r>
              <a:rPr dirty="0" sz="1050" spc="195" b="1">
                <a:latin typeface="Arial"/>
                <a:cs typeface="Arial"/>
              </a:rPr>
              <a:t>Σ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844" y="2188349"/>
            <a:ext cx="3249930" cy="186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5">
                <a:latin typeface="Arial"/>
                <a:cs typeface="Arial"/>
              </a:rPr>
              <a:t>Consequently,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bias</a:t>
            </a:r>
            <a:r>
              <a:rPr dirty="0" sz="1050" spc="-5">
                <a:latin typeface="Arial"/>
                <a:cs typeface="Arial"/>
              </a:rPr>
              <a:t>of the estimator   </a:t>
            </a:r>
            <a:r>
              <a:rPr dirty="0" sz="1050" spc="-320" b="1">
                <a:latin typeface="Arial"/>
                <a:cs typeface="Arial"/>
              </a:rPr>
              <a:t>Σ</a:t>
            </a:r>
            <a:r>
              <a:rPr dirty="0" baseline="13227" sz="1575" spc="-480">
                <a:latin typeface="Lucida Sans Unicode"/>
                <a:cs typeface="Lucida Sans Unicode"/>
              </a:rPr>
              <a:t>˜                                      </a:t>
            </a:r>
            <a:r>
              <a:rPr dirty="0" sz="1050" spc="-5">
                <a:latin typeface="Arial"/>
                <a:cs typeface="Arial"/>
              </a:rPr>
              <a:t>is </a:t>
            </a:r>
            <a:r>
              <a:rPr dirty="0" sz="1050" spc="-15">
                <a:latin typeface="Arial"/>
                <a:cs typeface="Arial"/>
              </a:rPr>
              <a:t>given</a:t>
            </a:r>
            <a:r>
              <a:rPr dirty="0" sz="1050" spc="105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by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22933" y="2663672"/>
            <a:ext cx="10287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4635" y="2474912"/>
            <a:ext cx="727075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 u="sng">
                <a:latin typeface="Arial"/>
                <a:cs typeface="Arial"/>
              </a:rPr>
              <a:t>n</a:t>
            </a:r>
            <a:r>
              <a:rPr dirty="0" sz="1050" spc="-60" i="1" u="sng">
                <a:latin typeface="Arial"/>
                <a:cs typeface="Arial"/>
              </a:rPr>
              <a:t> </a:t>
            </a:r>
            <a:r>
              <a:rPr dirty="0" sz="1050" spc="-35" i="1" u="sng">
                <a:latin typeface="Meiryo"/>
                <a:cs typeface="Meiryo"/>
              </a:rPr>
              <a:t>−</a:t>
            </a:r>
            <a:r>
              <a:rPr dirty="0" sz="1050" spc="-140" i="1" u="sng">
                <a:latin typeface="Meiryo"/>
                <a:cs typeface="Meiryo"/>
              </a:rPr>
              <a:t> </a:t>
            </a:r>
            <a:r>
              <a:rPr dirty="0" sz="1050" spc="-5" i="1" u="sng">
                <a:latin typeface="Arial"/>
                <a:cs typeface="Arial"/>
              </a:rPr>
              <a:t>p</a:t>
            </a:r>
            <a:r>
              <a:rPr dirty="0" sz="1050" spc="-45" i="1" u="sng">
                <a:latin typeface="Arial"/>
                <a:cs typeface="Arial"/>
              </a:rPr>
              <a:t> </a:t>
            </a:r>
            <a:r>
              <a:rPr dirty="0" sz="1050" spc="-35" i="1" u="sng">
                <a:latin typeface="Meiryo"/>
                <a:cs typeface="Meiryo"/>
              </a:rPr>
              <a:t>−</a:t>
            </a:r>
            <a:r>
              <a:rPr dirty="0" sz="1050" spc="-140" i="1" u="sng">
                <a:latin typeface="Meiryo"/>
                <a:cs typeface="Meiryo"/>
              </a:rPr>
              <a:t> </a:t>
            </a:r>
            <a:r>
              <a:rPr dirty="0" sz="1050" spc="-5" u="sng">
                <a:latin typeface="Arial"/>
                <a:cs typeface="Arial"/>
              </a:rPr>
              <a:t>1</a:t>
            </a:r>
            <a:r>
              <a:rPr dirty="0" sz="1050" spc="-190" u="sng">
                <a:latin typeface="Arial"/>
                <a:cs typeface="Arial"/>
              </a:rPr>
              <a:t> </a:t>
            </a:r>
            <a:r>
              <a:rPr dirty="0" baseline="-39682" sz="1575" spc="292" b="1">
                <a:latin typeface="Arial"/>
                <a:cs typeface="Arial"/>
              </a:rPr>
              <a:t>Σ</a:t>
            </a:r>
            <a:endParaRPr baseline="-39682" sz="157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06587" y="2568638"/>
            <a:ext cx="56642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195" b="1">
                <a:latin typeface="Arial"/>
                <a:cs typeface="Arial"/>
              </a:rPr>
              <a:t>Σ</a:t>
            </a:r>
            <a:r>
              <a:rPr dirty="0" sz="1050" spc="-165" b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35" i="1">
                <a:latin typeface="Meiryo"/>
                <a:cs typeface="Meiryo"/>
              </a:rPr>
              <a:t>−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2872" y="2474912"/>
            <a:ext cx="46037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i="1">
                <a:latin typeface="Arial"/>
                <a:cs typeface="Arial"/>
              </a:rPr>
              <a:t>p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22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Arial"/>
                <a:cs typeface="Arial"/>
              </a:rPr>
              <a:t>1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75572" y="2673705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02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840723" y="2663672"/>
            <a:ext cx="10287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13087" y="2568638"/>
            <a:ext cx="135890" cy="186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95" b="1">
                <a:latin typeface="Arial"/>
                <a:cs typeface="Arial"/>
              </a:rPr>
              <a:t>Σ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6111" y="2929521"/>
            <a:ext cx="30861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65" u="sng">
                <a:latin typeface="Lucida Sans Unicode"/>
                <a:cs typeface="Lucida Sans Unicode"/>
              </a:rPr>
              <a:t>(</a:t>
            </a:r>
            <a:r>
              <a:rPr dirty="0" sz="800" spc="10" i="1" u="sng">
                <a:latin typeface="Arial"/>
                <a:cs typeface="Arial"/>
              </a:rPr>
              <a:t>p</a:t>
            </a:r>
            <a:r>
              <a:rPr dirty="0" sz="800" spc="20" u="sng">
                <a:latin typeface="Lucida Sans Unicode"/>
                <a:cs typeface="Lucida Sans Unicode"/>
              </a:rPr>
              <a:t>+</a:t>
            </a:r>
            <a:r>
              <a:rPr dirty="0" sz="800" spc="-5" u="sng">
                <a:latin typeface="Arial"/>
                <a:cs typeface="Arial"/>
              </a:rPr>
              <a:t>1</a:t>
            </a:r>
            <a:r>
              <a:rPr dirty="0" sz="800" spc="65" u="sng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08481" y="3045548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5844" y="2959671"/>
            <a:ext cx="169672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80160" algn="l"/>
              </a:tabLst>
            </a:pPr>
            <a:r>
              <a:rPr dirty="0" sz="1050" spc="-5">
                <a:latin typeface="Arial"/>
                <a:cs typeface="Arial"/>
              </a:rPr>
              <a:t>and note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that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	</a:t>
            </a:r>
            <a:r>
              <a:rPr dirty="0" sz="1050" spc="195" b="1">
                <a:latin typeface="Arial"/>
                <a:cs typeface="Arial"/>
              </a:rPr>
              <a:t>Σ</a:t>
            </a:r>
            <a:r>
              <a:rPr dirty="0" sz="1050" spc="-135" b="1">
                <a:latin typeface="Arial"/>
                <a:cs typeface="Arial"/>
              </a:rPr>
              <a:t> </a:t>
            </a:r>
            <a:r>
              <a:rPr dirty="0" sz="1050" spc="-10" i="1">
                <a:latin typeface="Meiryo"/>
                <a:cs typeface="Meiryo"/>
              </a:rPr>
              <a:t>→ </a:t>
            </a:r>
            <a:r>
              <a:rPr dirty="0" sz="1050" spc="-5" b="1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96592" y="3018548"/>
            <a:ext cx="2800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" i="1">
                <a:latin typeface="Arial"/>
                <a:cs typeface="Arial"/>
              </a:rPr>
              <a:t>m</a:t>
            </a:r>
            <a:r>
              <a:rPr dirty="0" sz="800" spc="15" i="1">
                <a:latin typeface="Meiryo"/>
                <a:cs typeface="Meiryo"/>
              </a:rPr>
              <a:t>×</a:t>
            </a:r>
            <a:r>
              <a:rPr dirty="0" sz="800" spc="-5" i="1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97658" y="2959671"/>
            <a:ext cx="68262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as </a:t>
            </a:r>
            <a:r>
              <a:rPr dirty="0" sz="1050" spc="-5" i="1">
                <a:latin typeface="Arial"/>
                <a:cs typeface="Arial"/>
              </a:rPr>
              <a:t>n </a:t>
            </a:r>
            <a:r>
              <a:rPr dirty="0" sz="1050" spc="-10" i="1">
                <a:latin typeface="Meiryo"/>
                <a:cs typeface="Meiryo"/>
              </a:rPr>
              <a:t>→</a:t>
            </a:r>
            <a:r>
              <a:rPr dirty="0" sz="1050" spc="-105" i="1">
                <a:latin typeface="Meiryo"/>
                <a:cs typeface="Meiryo"/>
              </a:rPr>
              <a:t> </a:t>
            </a:r>
            <a:r>
              <a:rPr dirty="0" sz="1050" spc="-10" i="1">
                <a:latin typeface="Meiryo"/>
                <a:cs typeface="Meiryo"/>
              </a:rPr>
              <a:t>∞</a:t>
            </a:r>
            <a:r>
              <a:rPr dirty="0" sz="1050" spc="-1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61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262" y="29006"/>
            <a:ext cx="10496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 Linear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75184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9557" y="2828899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5300" y="227431"/>
            <a:ext cx="4332605" cy="272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0">
                <a:solidFill>
                  <a:srgbClr val="790019"/>
                </a:solidFill>
                <a:latin typeface="Arial"/>
                <a:cs typeface="Arial"/>
              </a:rPr>
              <a:t>Comparing </a:t>
            </a:r>
            <a:r>
              <a:rPr dirty="0" sz="1400" spc="-200" b="1">
                <a:solidFill>
                  <a:srgbClr val="790019"/>
                </a:solidFill>
                <a:latin typeface="Arial"/>
                <a:cs typeface="Arial"/>
              </a:rPr>
              <a:t>Σ</a:t>
            </a:r>
            <a:r>
              <a:rPr dirty="0" baseline="13888" sz="2100" spc="-300">
                <a:solidFill>
                  <a:srgbClr val="790019"/>
                </a:solidFill>
                <a:latin typeface="Arial"/>
                <a:cs typeface="Arial"/>
              </a:rPr>
              <a:t>ˆ  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and</a:t>
            </a:r>
            <a:r>
              <a:rPr dirty="0" sz="1400" spc="-2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-200" b="1">
                <a:solidFill>
                  <a:srgbClr val="790019"/>
                </a:solidFill>
                <a:latin typeface="Arial"/>
                <a:cs typeface="Arial"/>
              </a:rPr>
              <a:t>Σ</a:t>
            </a:r>
            <a:r>
              <a:rPr dirty="0" baseline="13888" sz="2100" spc="-300">
                <a:solidFill>
                  <a:srgbClr val="790019"/>
                </a:solidFill>
                <a:latin typeface="Arial"/>
                <a:cs typeface="Arial"/>
              </a:rPr>
              <a:t>˜</a:t>
            </a:r>
            <a:endParaRPr baseline="13888"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Reminder: the </a:t>
            </a:r>
            <a:r>
              <a:rPr dirty="0" sz="1050" spc="-10">
                <a:latin typeface="Arial"/>
                <a:cs typeface="Arial"/>
              </a:rPr>
              <a:t>MSSCPE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10">
                <a:latin typeface="Arial"/>
                <a:cs typeface="Arial"/>
              </a:rPr>
              <a:t>MLE </a:t>
            </a:r>
            <a:r>
              <a:rPr dirty="0" sz="1050" spc="-5">
                <a:latin typeface="Arial"/>
                <a:cs typeface="Arial"/>
              </a:rPr>
              <a:t>of </a:t>
            </a:r>
            <a:r>
              <a:rPr dirty="0" sz="1050" spc="195" b="1">
                <a:latin typeface="Arial"/>
                <a:cs typeface="Arial"/>
              </a:rPr>
              <a:t>Σ </a:t>
            </a:r>
            <a:r>
              <a:rPr dirty="0" sz="1050" spc="-5">
                <a:latin typeface="Arial"/>
                <a:cs typeface="Arial"/>
              </a:rPr>
              <a:t>are </a:t>
            </a:r>
            <a:r>
              <a:rPr dirty="0" sz="1050" spc="-15">
                <a:latin typeface="Arial"/>
                <a:cs typeface="Arial"/>
              </a:rPr>
              <a:t>given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by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algn="ctr" marL="85090">
              <a:lnSpc>
                <a:spcPct val="100000"/>
              </a:lnSpc>
            </a:pPr>
            <a:r>
              <a:rPr dirty="0" sz="1050" spc="-320" b="1">
                <a:latin typeface="Arial"/>
                <a:cs typeface="Arial"/>
              </a:rPr>
              <a:t>Σ</a:t>
            </a:r>
            <a:r>
              <a:rPr dirty="0" baseline="13227" sz="1575" spc="-480">
                <a:latin typeface="Lucida Sans Unicode"/>
                <a:cs typeface="Lucida Sans Unicode"/>
              </a:rPr>
              <a:t>ˆ                                    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40" b="1">
                <a:latin typeface="Arial"/>
                <a:cs typeface="Arial"/>
              </a:rPr>
              <a:t>Y</a:t>
            </a:r>
            <a:r>
              <a:rPr dirty="0" baseline="31250" sz="1200" spc="-60" i="1">
                <a:latin typeface="Meiryo"/>
                <a:cs typeface="Meiryo"/>
              </a:rPr>
              <a:t>t</a:t>
            </a:r>
            <a:r>
              <a:rPr dirty="0" baseline="31250" sz="1200" spc="-75" i="1">
                <a:latin typeface="Meiryo"/>
                <a:cs typeface="Meiryo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I</a:t>
            </a:r>
            <a:r>
              <a:rPr dirty="0" baseline="-10416" sz="1200" spc="22" i="1">
                <a:latin typeface="Arial"/>
                <a:cs typeface="Arial"/>
              </a:rPr>
              <a:t>n</a:t>
            </a:r>
            <a:r>
              <a:rPr dirty="0" baseline="-10416" sz="1200" spc="104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25" b="1">
                <a:latin typeface="Arial"/>
                <a:cs typeface="Arial"/>
              </a:rPr>
              <a:t>H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r>
              <a:rPr dirty="0" sz="1050" spc="-155">
                <a:latin typeface="Lucida Sans Unicode"/>
                <a:cs typeface="Lucida Sans Unicode"/>
              </a:rPr>
              <a:t> </a:t>
            </a:r>
            <a:r>
              <a:rPr dirty="0" sz="1050" spc="20" b="1">
                <a:latin typeface="Arial"/>
                <a:cs typeface="Arial"/>
              </a:rPr>
              <a:t>Y</a:t>
            </a:r>
            <a:r>
              <a:rPr dirty="0" sz="1050" spc="20" i="1">
                <a:latin typeface="Verdana"/>
                <a:cs typeface="Verdana"/>
              </a:rPr>
              <a:t>/</a:t>
            </a:r>
            <a:r>
              <a:rPr dirty="0" sz="1050" spc="20">
                <a:latin typeface="Lucida Sans Unicode"/>
                <a:cs typeface="Lucida Sans Unicode"/>
              </a:rPr>
              <a:t>(</a:t>
            </a:r>
            <a:r>
              <a:rPr dirty="0" sz="1050" spc="20" i="1">
                <a:latin typeface="Arial"/>
                <a:cs typeface="Arial"/>
              </a:rPr>
              <a:t>n</a:t>
            </a:r>
            <a:r>
              <a:rPr dirty="0" sz="1050" spc="-4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-5" i="1">
                <a:latin typeface="Arial"/>
                <a:cs typeface="Arial"/>
              </a:rPr>
              <a:t>p</a:t>
            </a:r>
            <a:r>
              <a:rPr dirty="0" sz="1050" spc="-25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25">
                <a:latin typeface="Arial"/>
                <a:cs typeface="Arial"/>
              </a:rPr>
              <a:t>1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 marL="1311275">
              <a:lnSpc>
                <a:spcPct val="100000"/>
              </a:lnSpc>
              <a:spcBef>
                <a:spcPts val="495"/>
              </a:spcBef>
            </a:pPr>
            <a:r>
              <a:rPr dirty="0" sz="1050" spc="-320" b="1">
                <a:latin typeface="Arial"/>
                <a:cs typeface="Arial"/>
              </a:rPr>
              <a:t>Σ</a:t>
            </a:r>
            <a:r>
              <a:rPr dirty="0" baseline="13227" sz="1575" spc="-480">
                <a:latin typeface="Lucida Sans Unicode"/>
                <a:cs typeface="Lucida Sans Unicode"/>
              </a:rPr>
              <a:t>˜                                  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40" b="1">
                <a:latin typeface="Arial"/>
                <a:cs typeface="Arial"/>
              </a:rPr>
              <a:t>Y</a:t>
            </a:r>
            <a:r>
              <a:rPr dirty="0" baseline="31250" sz="1200" spc="-60" i="1">
                <a:latin typeface="Meiryo"/>
                <a:cs typeface="Meiryo"/>
              </a:rPr>
              <a:t>t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I</a:t>
            </a:r>
            <a:r>
              <a:rPr dirty="0" baseline="-10416" sz="1200" spc="22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25" b="1">
                <a:latin typeface="Arial"/>
                <a:cs typeface="Arial"/>
              </a:rPr>
              <a:t>H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r>
              <a:rPr dirty="0" sz="1050" spc="-220">
                <a:latin typeface="Lucida Sans Unicode"/>
                <a:cs typeface="Lucida Sans Unicode"/>
              </a:rPr>
              <a:t> </a:t>
            </a:r>
            <a:r>
              <a:rPr dirty="0" sz="1050" spc="10" b="1">
                <a:latin typeface="Arial"/>
                <a:cs typeface="Arial"/>
              </a:rPr>
              <a:t>Y</a:t>
            </a:r>
            <a:r>
              <a:rPr dirty="0" sz="1050" spc="10" i="1">
                <a:latin typeface="Verdana"/>
                <a:cs typeface="Verdana"/>
              </a:rPr>
              <a:t>/</a:t>
            </a:r>
            <a:r>
              <a:rPr dirty="0" sz="1050" spc="10" i="1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1050" spc="-20">
                <a:latin typeface="Arial"/>
                <a:cs typeface="Arial"/>
              </a:rPr>
              <a:t>From </a:t>
            </a:r>
            <a:r>
              <a:rPr dirty="0" sz="1050" spc="-5">
                <a:latin typeface="Arial"/>
                <a:cs typeface="Arial"/>
              </a:rPr>
              <a:t>the definitions of </a:t>
            </a:r>
            <a:r>
              <a:rPr dirty="0" sz="1050" spc="-320" b="1">
                <a:latin typeface="Arial"/>
                <a:cs typeface="Arial"/>
              </a:rPr>
              <a:t>Σ</a:t>
            </a:r>
            <a:r>
              <a:rPr dirty="0" baseline="13227" sz="1575" spc="-480">
                <a:latin typeface="Lucida Sans Unicode"/>
                <a:cs typeface="Lucida Sans Unicode"/>
              </a:rPr>
              <a:t>ˆ                                    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320" b="1">
                <a:latin typeface="Arial"/>
                <a:cs typeface="Arial"/>
              </a:rPr>
              <a:t>Σ</a:t>
            </a:r>
            <a:r>
              <a:rPr dirty="0" baseline="13227" sz="1575" spc="-480">
                <a:latin typeface="Lucida Sans Unicode"/>
                <a:cs typeface="Lucida Sans Unicode"/>
              </a:rPr>
              <a:t>˜                                     </a:t>
            </a:r>
            <a:r>
              <a:rPr dirty="0" sz="1050" spc="-15">
                <a:latin typeface="Arial"/>
                <a:cs typeface="Arial"/>
              </a:rPr>
              <a:t>we </a:t>
            </a:r>
            <a:r>
              <a:rPr dirty="0" sz="1050" spc="-20">
                <a:latin typeface="Arial"/>
                <a:cs typeface="Arial"/>
              </a:rPr>
              <a:t>have</a:t>
            </a:r>
            <a:r>
              <a:rPr dirty="0" sz="1050" spc="9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that</a:t>
            </a:r>
            <a:endParaRPr sz="1050">
              <a:latin typeface="Arial"/>
              <a:cs typeface="Arial"/>
            </a:endParaRPr>
          </a:p>
          <a:p>
            <a:pPr algn="ctr" marL="71120">
              <a:lnSpc>
                <a:spcPct val="100000"/>
              </a:lnSpc>
              <a:spcBef>
                <a:spcPts val="1130"/>
              </a:spcBef>
              <a:tabLst>
                <a:tab pos="788035" algn="l"/>
              </a:tabLst>
            </a:pPr>
            <a:r>
              <a:rPr dirty="0" sz="1050" spc="-190" i="1">
                <a:latin typeface="Verdana"/>
                <a:cs typeface="Verdana"/>
              </a:rPr>
              <a:t>σ</a:t>
            </a:r>
            <a:r>
              <a:rPr dirty="0" sz="1050" spc="-190">
                <a:latin typeface="Lucida Sans Unicode"/>
                <a:cs typeface="Lucida Sans Unicode"/>
              </a:rPr>
              <a:t>˜</a:t>
            </a:r>
            <a:r>
              <a:rPr dirty="0" baseline="-13888" sz="1200" spc="-284" i="1">
                <a:latin typeface="Arial"/>
                <a:cs typeface="Arial"/>
              </a:rPr>
              <a:t>kk            </a:t>
            </a:r>
            <a:r>
              <a:rPr dirty="0" baseline="-13888" sz="1200" spc="-254" i="1">
                <a:latin typeface="Arial"/>
                <a:cs typeface="Arial"/>
              </a:rPr>
              <a:t> </a:t>
            </a:r>
            <a:r>
              <a:rPr dirty="0" sz="1050" spc="-55" i="1">
                <a:latin typeface="Verdana"/>
                <a:cs typeface="Verdana"/>
              </a:rPr>
              <a:t>&lt;</a:t>
            </a:r>
            <a:r>
              <a:rPr dirty="0" sz="1050" spc="-65" i="1">
                <a:latin typeface="Verdana"/>
                <a:cs typeface="Verdana"/>
              </a:rPr>
              <a:t> </a:t>
            </a:r>
            <a:r>
              <a:rPr dirty="0" sz="1050" spc="-190" i="1">
                <a:latin typeface="Verdana"/>
                <a:cs typeface="Verdana"/>
              </a:rPr>
              <a:t>σ</a:t>
            </a:r>
            <a:r>
              <a:rPr dirty="0" sz="1050" spc="-190">
                <a:latin typeface="Lucida Sans Unicode"/>
                <a:cs typeface="Lucida Sans Unicode"/>
              </a:rPr>
              <a:t>ˆ</a:t>
            </a:r>
            <a:r>
              <a:rPr dirty="0" baseline="-13888" sz="1200" spc="-284" i="1">
                <a:latin typeface="Arial"/>
                <a:cs typeface="Arial"/>
              </a:rPr>
              <a:t>kk	</a:t>
            </a:r>
            <a:r>
              <a:rPr dirty="0" sz="1050" spc="-15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all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k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where </a:t>
            </a:r>
            <a:r>
              <a:rPr dirty="0" sz="1050" spc="-190" i="1">
                <a:latin typeface="Verdana"/>
                <a:cs typeface="Verdana"/>
              </a:rPr>
              <a:t>σ</a:t>
            </a:r>
            <a:r>
              <a:rPr dirty="0" sz="1050" spc="-190">
                <a:latin typeface="Lucida Sans Unicode"/>
                <a:cs typeface="Lucida Sans Unicode"/>
              </a:rPr>
              <a:t>ˆ</a:t>
            </a:r>
            <a:r>
              <a:rPr dirty="0" baseline="-13888" sz="1200" spc="-284" i="1">
                <a:latin typeface="Arial"/>
                <a:cs typeface="Arial"/>
              </a:rPr>
              <a:t>kk           </a:t>
            </a:r>
            <a:r>
              <a:rPr dirty="0" baseline="-13888" sz="1200" spc="-240" i="1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190" i="1">
                <a:latin typeface="Verdana"/>
                <a:cs typeface="Verdana"/>
              </a:rPr>
              <a:t>σ</a:t>
            </a:r>
            <a:r>
              <a:rPr dirty="0" sz="1050" spc="-190">
                <a:latin typeface="Lucida Sans Unicode"/>
                <a:cs typeface="Lucida Sans Unicode"/>
              </a:rPr>
              <a:t>˜</a:t>
            </a:r>
            <a:r>
              <a:rPr dirty="0" baseline="-13888" sz="1200" spc="-284" i="1">
                <a:latin typeface="Arial"/>
                <a:cs typeface="Arial"/>
              </a:rPr>
              <a:t>kk           </a:t>
            </a:r>
            <a:r>
              <a:rPr dirty="0" baseline="-13888" sz="1200" spc="-240" i="1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denote the </a:t>
            </a:r>
            <a:r>
              <a:rPr dirty="0" sz="1050" spc="-5" i="1">
                <a:latin typeface="Arial"/>
                <a:cs typeface="Arial"/>
              </a:rPr>
              <a:t>k </a:t>
            </a:r>
            <a:r>
              <a:rPr dirty="0" sz="1050" spc="-5">
                <a:latin typeface="Arial"/>
                <a:cs typeface="Arial"/>
              </a:rPr>
              <a:t>-th diagonals of </a:t>
            </a:r>
            <a:r>
              <a:rPr dirty="0" sz="1050" spc="-320" b="1">
                <a:latin typeface="Arial"/>
                <a:cs typeface="Arial"/>
              </a:rPr>
              <a:t>Σ</a:t>
            </a:r>
            <a:r>
              <a:rPr dirty="0" baseline="13227" sz="1575" spc="-480">
                <a:latin typeface="Lucida Sans Unicode"/>
                <a:cs typeface="Lucida Sans Unicode"/>
              </a:rPr>
              <a:t>ˆ                                     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320" b="1">
                <a:latin typeface="Arial"/>
                <a:cs typeface="Arial"/>
              </a:rPr>
              <a:t>Σ</a:t>
            </a:r>
            <a:r>
              <a:rPr dirty="0" baseline="13227" sz="1575" spc="-480">
                <a:latin typeface="Lucida Sans Unicode"/>
                <a:cs typeface="Lucida Sans Unicode"/>
              </a:rPr>
              <a:t>˜             </a:t>
            </a:r>
            <a:r>
              <a:rPr dirty="0" sz="1050" spc="-5">
                <a:latin typeface="Arial"/>
                <a:cs typeface="Arial"/>
              </a:rPr>
              <a:t>,</a:t>
            </a:r>
            <a:r>
              <a:rPr dirty="0" sz="1050" spc="-70">
                <a:latin typeface="Arial"/>
                <a:cs typeface="Arial"/>
              </a:rPr>
              <a:t> </a:t>
            </a:r>
            <a:r>
              <a:rPr dirty="0" sz="1050" spc="-15">
                <a:latin typeface="Arial"/>
                <a:cs typeface="Arial"/>
              </a:rPr>
              <a:t>respectively.</a:t>
            </a:r>
            <a:endParaRPr sz="105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330"/>
              </a:spcBef>
            </a:pPr>
            <a:r>
              <a:rPr dirty="0" sz="1050" spc="-10">
                <a:latin typeface="Arial"/>
                <a:cs typeface="Arial"/>
              </a:rPr>
              <a:t>MLE </a:t>
            </a:r>
            <a:r>
              <a:rPr dirty="0" sz="1050" spc="-5">
                <a:latin typeface="Arial"/>
                <a:cs typeface="Arial"/>
              </a:rPr>
              <a:t>produces smaller estimates of the error</a:t>
            </a:r>
            <a:r>
              <a:rPr dirty="0" sz="1050" spc="8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variances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4" action="ppaction://hlinksldjump"/>
              </a:rPr>
              <a:t>Multivariate Linear</a:t>
            </a:r>
            <a:r>
              <a:rPr dirty="0" spc="-20">
                <a:hlinkClick r:id="rId4" action="ppaction://hlinksldjump"/>
              </a:rPr>
              <a:t> </a:t>
            </a:r>
            <a:r>
              <a:rPr dirty="0" spc="-5">
                <a:hlinkClick r:id="rId4" action="ppaction://hlinksldjump"/>
              </a:rPr>
              <a:t>Regression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61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193421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Parameter</a:t>
            </a:r>
            <a:r>
              <a:rPr dirty="0" sz="600" spc="-7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Estimated Error </a:t>
            </a:r>
            <a:r>
              <a:rPr dirty="0" spc="10"/>
              <a:t>Covariance </a:t>
            </a:r>
            <a:r>
              <a:rPr dirty="0" spc="15"/>
              <a:t>Matrix </a:t>
            </a:r>
            <a:r>
              <a:rPr dirty="0" spc="10"/>
              <a:t>in</a:t>
            </a:r>
            <a:r>
              <a:rPr dirty="0" spc="-50"/>
              <a:t> </a:t>
            </a:r>
            <a:r>
              <a:rPr dirty="0" spc="20"/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838885"/>
            <a:ext cx="3062605" cy="1099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n &lt;-</a:t>
            </a:r>
            <a:r>
              <a:rPr dirty="0" sz="800" spc="-7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nrow(Y)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p &lt;- nrow(coef(mvmod)) -</a:t>
            </a:r>
            <a:r>
              <a:rPr dirty="0" sz="800" spc="-3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SSCP.E &lt;- crossprod(Y -</a:t>
            </a:r>
            <a:r>
              <a:rPr dirty="0" sz="800" spc="2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mvmod$fitted.values)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SigmaHat &lt;- SSCP.E / (n - p -</a:t>
            </a:r>
            <a:r>
              <a:rPr dirty="0" sz="800" spc="-3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1)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SigmaTilde &lt;- SSCP.E /</a:t>
            </a:r>
            <a:r>
              <a:rPr dirty="0" sz="800" spc="-4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n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</a:t>
            </a:r>
            <a:r>
              <a:rPr dirty="0" sz="800" spc="-8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SigmaHat</a:t>
            </a:r>
            <a:endParaRPr sz="800">
              <a:latin typeface="Courier New"/>
              <a:cs typeface="Courier New"/>
            </a:endParaRPr>
          </a:p>
          <a:p>
            <a:pPr marL="12700" marR="5080" indent="789305">
              <a:lnSpc>
                <a:spcPts val="950"/>
              </a:lnSpc>
              <a:spcBef>
                <a:spcPts val="30"/>
              </a:spcBef>
              <a:tabLst>
                <a:tab pos="437515" algn="l"/>
                <a:tab pos="1409065" algn="l"/>
                <a:tab pos="2259330" algn="l"/>
                <a:tab pos="2927350" algn="l"/>
              </a:tabLst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mpg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disp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hp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wt 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mpg	7.8680094  -53.27166 -19.7015979</a:t>
            </a:r>
            <a:r>
              <a:rPr dirty="0" sz="800" spc="2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-0.6575443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1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disp -53.2716607 2504.87095 425.1328988</a:t>
            </a:r>
            <a:r>
              <a:rPr dirty="0" sz="800" spc="3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18.1065416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1920633"/>
            <a:ext cx="2393950" cy="257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  <a:tabLst>
                <a:tab pos="316230" algn="l"/>
              </a:tabLst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hp	-19.7015979  425.13290 577.2703337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  <a:tabLst>
                <a:tab pos="376555" algn="l"/>
                <a:tab pos="1166495" algn="l"/>
                <a:tab pos="1834514" algn="l"/>
              </a:tabLst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wt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-0.6575443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18.10654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0.4662491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15863" y="1920633"/>
            <a:ext cx="572135" cy="257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0.4662491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0.2573503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2161019"/>
            <a:ext cx="3001645" cy="738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</a:t>
            </a:r>
            <a:r>
              <a:rPr dirty="0" sz="800" spc="-7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SigmaTilde</a:t>
            </a:r>
            <a:endParaRPr sz="800">
              <a:latin typeface="Courier New"/>
              <a:cs typeface="Courier New"/>
            </a:endParaRPr>
          </a:p>
          <a:p>
            <a:pPr marL="12700" marR="5080" indent="728345">
              <a:lnSpc>
                <a:spcPts val="950"/>
              </a:lnSpc>
              <a:spcBef>
                <a:spcPts val="30"/>
              </a:spcBef>
              <a:tabLst>
                <a:tab pos="437515" algn="l"/>
                <a:tab pos="1348740" algn="l"/>
                <a:tab pos="2199005" algn="l"/>
                <a:tab pos="2867025" algn="l"/>
              </a:tabLst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mpg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disp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hp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wt 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mpg	6.638633  -44.94796 -16.6232233</a:t>
            </a:r>
            <a:r>
              <a:rPr dirty="0" sz="800" spc="1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-0.5548030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1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disp -44.947964 2113.48487 358.7058833</a:t>
            </a:r>
            <a:r>
              <a:rPr dirty="0" sz="800" spc="3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15.2773945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  <a:tabLst>
                <a:tab pos="316230" algn="l"/>
              </a:tabLst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hp	-16.623223  358.70588 487.0718440 </a:t>
            </a:r>
            <a:r>
              <a:rPr dirty="0" sz="800" spc="2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0.3933977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  <a:tabLst>
                <a:tab pos="376555" algn="l"/>
                <a:tab pos="1105535" algn="l"/>
                <a:tab pos="1773555" algn="l"/>
              </a:tabLst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wt	-0.554803	15.27739	0.3933977</a:t>
            </a:r>
            <a:r>
              <a:rPr dirty="0" sz="800" spc="43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0.2171394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61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202882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Expected </a:t>
            </a:r>
            <a:r>
              <a:rPr dirty="0" spc="-5"/>
              <a:t>Value </a:t>
            </a:r>
            <a:r>
              <a:rPr dirty="0" spc="10"/>
              <a:t>of </a:t>
            </a:r>
            <a:r>
              <a:rPr dirty="0" spc="15"/>
              <a:t>Least Squares</a:t>
            </a:r>
            <a:r>
              <a:rPr dirty="0" spc="-40"/>
              <a:t> </a:t>
            </a:r>
            <a:r>
              <a:rPr dirty="0" spc="15"/>
              <a:t>Coefficients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1056106"/>
            <a:ext cx="3669665" cy="151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-10">
                <a:latin typeface="Arial"/>
                <a:cs typeface="Arial"/>
              </a:rPr>
              <a:t>expected </a:t>
            </a:r>
            <a:r>
              <a:rPr dirty="0" sz="1050" spc="-15">
                <a:latin typeface="Arial"/>
                <a:cs typeface="Arial"/>
              </a:rPr>
              <a:t>value </a:t>
            </a:r>
            <a:r>
              <a:rPr dirty="0" sz="1050" spc="-5">
                <a:latin typeface="Arial"/>
                <a:cs typeface="Arial"/>
              </a:rPr>
              <a:t>of the estimated coefficients is </a:t>
            </a:r>
            <a:r>
              <a:rPr dirty="0" sz="1050" spc="-15">
                <a:latin typeface="Arial"/>
                <a:cs typeface="Arial"/>
              </a:rPr>
              <a:t>given</a:t>
            </a:r>
            <a:r>
              <a:rPr dirty="0" sz="1050" spc="135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by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1475105">
              <a:lnSpc>
                <a:spcPct val="100000"/>
              </a:lnSpc>
            </a:pPr>
            <a:r>
              <a:rPr dirty="0" sz="1050" spc="-10" i="1">
                <a:latin typeface="Arial"/>
                <a:cs typeface="Arial"/>
              </a:rPr>
              <a:t>E</a:t>
            </a:r>
            <a:r>
              <a:rPr dirty="0" sz="1050" spc="-195" i="1">
                <a:latin typeface="Arial"/>
                <a:cs typeface="Arial"/>
              </a:rPr>
              <a:t> </a:t>
            </a:r>
            <a:r>
              <a:rPr dirty="0" sz="1050" spc="-250">
                <a:latin typeface="Lucida Sans Unicode"/>
                <a:cs typeface="Lucida Sans Unicode"/>
              </a:rPr>
              <a:t>(</a:t>
            </a:r>
            <a:r>
              <a:rPr dirty="0" sz="1050" spc="-250" b="1">
                <a:latin typeface="Arial"/>
                <a:cs typeface="Arial"/>
              </a:rPr>
              <a:t>B</a:t>
            </a:r>
            <a:r>
              <a:rPr dirty="0" baseline="15873" sz="1575" spc="-375">
                <a:latin typeface="Lucida Sans Unicode"/>
                <a:cs typeface="Lucida Sans Unicode"/>
              </a:rPr>
              <a:t>ˆ</a:t>
            </a:r>
            <a:r>
              <a:rPr dirty="0" baseline="15873" sz="1575" spc="-337">
                <a:latin typeface="Lucida Sans Unicode"/>
                <a:cs typeface="Lucida Sans Unicode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10" i="1">
                <a:latin typeface="Arial"/>
                <a:cs typeface="Arial"/>
              </a:rPr>
              <a:t>E</a:t>
            </a:r>
            <a:r>
              <a:rPr dirty="0" sz="1050" spc="-195" i="1">
                <a:latin typeface="Arial"/>
                <a:cs typeface="Arial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[(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baseline="31250" sz="1200" i="1">
                <a:latin typeface="Meiryo"/>
                <a:cs typeface="Meiryo"/>
              </a:rPr>
              <a:t>t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sz="1050">
                <a:latin typeface="Lucida Sans Unicode"/>
                <a:cs typeface="Lucida Sans Unicode"/>
              </a:rPr>
              <a:t>)</a:t>
            </a:r>
            <a:r>
              <a:rPr dirty="0" baseline="31250" sz="1200" i="1">
                <a:latin typeface="Meiryo"/>
                <a:cs typeface="Meiryo"/>
              </a:rPr>
              <a:t>−</a:t>
            </a:r>
            <a:r>
              <a:rPr dirty="0" baseline="31250" sz="1200">
                <a:latin typeface="Arial"/>
                <a:cs typeface="Arial"/>
              </a:rPr>
              <a:t>1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baseline="31250" sz="1200" i="1">
                <a:latin typeface="Meiryo"/>
                <a:cs typeface="Meiryo"/>
              </a:rPr>
              <a:t>t</a:t>
            </a:r>
            <a:r>
              <a:rPr dirty="0" sz="1050" b="1">
                <a:latin typeface="Arial"/>
                <a:cs typeface="Arial"/>
              </a:rPr>
              <a:t>Y</a:t>
            </a:r>
            <a:r>
              <a:rPr dirty="0" sz="1050">
                <a:latin typeface="Lucida Sans Unicode"/>
                <a:cs typeface="Lucida Sans Unicode"/>
              </a:rPr>
              <a:t>]</a:t>
            </a:r>
            <a:endParaRPr sz="1050">
              <a:latin typeface="Lucida Sans Unicode"/>
              <a:cs typeface="Lucida Sans Unicode"/>
            </a:endParaRPr>
          </a:p>
          <a:p>
            <a:pPr marL="1826895">
              <a:lnSpc>
                <a:spcPct val="100000"/>
              </a:lnSpc>
              <a:spcBef>
                <a:spcPts val="500"/>
              </a:spcBef>
            </a:pP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31250" sz="1200" spc="15" i="1">
                <a:latin typeface="Meiryo"/>
                <a:cs typeface="Meiryo"/>
              </a:rPr>
              <a:t>t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baseline="31250" sz="1200" spc="15" i="1">
                <a:latin typeface="Meiryo"/>
                <a:cs typeface="Meiryo"/>
              </a:rPr>
              <a:t>−</a:t>
            </a:r>
            <a:r>
              <a:rPr dirty="0" baseline="31250" sz="1200" spc="15">
                <a:latin typeface="Arial"/>
                <a:cs typeface="Arial"/>
              </a:rPr>
              <a:t>1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31250" sz="1200" spc="15" i="1">
                <a:latin typeface="Meiryo"/>
                <a:cs typeface="Meiryo"/>
              </a:rPr>
              <a:t>t</a:t>
            </a:r>
            <a:r>
              <a:rPr dirty="0" sz="1050" spc="10" i="1">
                <a:latin typeface="Arial"/>
                <a:cs typeface="Arial"/>
              </a:rPr>
              <a:t>E</a:t>
            </a:r>
            <a:r>
              <a:rPr dirty="0" sz="1050" spc="-260" i="1">
                <a:latin typeface="Arial"/>
                <a:cs typeface="Arial"/>
              </a:rPr>
              <a:t> </a:t>
            </a:r>
            <a:r>
              <a:rPr dirty="0" sz="1050" spc="35">
                <a:latin typeface="Lucida Sans Unicode"/>
                <a:cs typeface="Lucida Sans Unicode"/>
              </a:rPr>
              <a:t>(</a:t>
            </a:r>
            <a:r>
              <a:rPr dirty="0" sz="1050" spc="35" b="1">
                <a:latin typeface="Arial"/>
                <a:cs typeface="Arial"/>
              </a:rPr>
              <a:t>Y</a:t>
            </a:r>
            <a:r>
              <a:rPr dirty="0" sz="1050" spc="3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 marL="1826895">
              <a:lnSpc>
                <a:spcPct val="100000"/>
              </a:lnSpc>
              <a:spcBef>
                <a:spcPts val="500"/>
              </a:spcBef>
            </a:pP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baseline="31250" sz="1200" spc="7" i="1">
                <a:latin typeface="Meiryo"/>
                <a:cs typeface="Meiryo"/>
              </a:rPr>
              <a:t>t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sz="1050" spc="5">
                <a:latin typeface="Lucida Sans Unicode"/>
                <a:cs typeface="Lucida Sans Unicode"/>
              </a:rPr>
              <a:t>)</a:t>
            </a:r>
            <a:r>
              <a:rPr dirty="0" baseline="31250" sz="1200" spc="7" i="1">
                <a:latin typeface="Meiryo"/>
                <a:cs typeface="Meiryo"/>
              </a:rPr>
              <a:t>−</a:t>
            </a:r>
            <a:r>
              <a:rPr dirty="0" baseline="31250" sz="1200" spc="7">
                <a:latin typeface="Arial"/>
                <a:cs typeface="Arial"/>
              </a:rPr>
              <a:t>1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baseline="31250" sz="1200" spc="7" i="1">
                <a:latin typeface="Meiryo"/>
                <a:cs typeface="Meiryo"/>
              </a:rPr>
              <a:t>t</a:t>
            </a:r>
            <a:r>
              <a:rPr dirty="0" sz="1050" spc="5" b="1">
                <a:latin typeface="Arial"/>
                <a:cs typeface="Arial"/>
              </a:rPr>
              <a:t>XB</a:t>
            </a:r>
            <a:endParaRPr sz="1050">
              <a:latin typeface="Arial"/>
              <a:cs typeface="Arial"/>
            </a:endParaRPr>
          </a:p>
          <a:p>
            <a:pPr algn="ctr" marL="230504">
              <a:lnSpc>
                <a:spcPct val="100000"/>
              </a:lnSpc>
              <a:spcBef>
                <a:spcPts val="330"/>
              </a:spcBef>
            </a:pP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125">
                <a:latin typeface="Lucida Sans Unicode"/>
                <a:cs typeface="Lucida Sans Unicode"/>
              </a:rPr>
              <a:t> </a:t>
            </a:r>
            <a:r>
              <a:rPr dirty="0" sz="1050" spc="-10" b="1">
                <a:latin typeface="Arial"/>
                <a:cs typeface="Arial"/>
              </a:rPr>
              <a:t>B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5">
                <a:latin typeface="Arial"/>
                <a:cs typeface="Arial"/>
              </a:rPr>
              <a:t>so </a:t>
            </a:r>
            <a:r>
              <a:rPr dirty="0" sz="1050" spc="-405" b="1">
                <a:latin typeface="Arial"/>
                <a:cs typeface="Arial"/>
              </a:rPr>
              <a:t>B</a:t>
            </a:r>
            <a:r>
              <a:rPr dirty="0" baseline="15873" sz="1575" spc="-607">
                <a:latin typeface="Lucida Sans Unicode"/>
                <a:cs typeface="Lucida Sans Unicode"/>
              </a:rPr>
              <a:t>ˆ</a:t>
            </a:r>
            <a:r>
              <a:rPr dirty="0" baseline="15873" sz="1575" spc="112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Arial"/>
                <a:cs typeface="Arial"/>
              </a:rPr>
              <a:t>is an unbiased estimator of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B</a:t>
            </a:r>
            <a:r>
              <a:rPr dirty="0" sz="1050" spc="-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61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202882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0"/>
              <a:t>Covariance </a:t>
            </a:r>
            <a:r>
              <a:rPr dirty="0" spc="15"/>
              <a:t>Matrix </a:t>
            </a:r>
            <a:r>
              <a:rPr dirty="0" spc="10"/>
              <a:t>of </a:t>
            </a:r>
            <a:r>
              <a:rPr dirty="0" spc="15"/>
              <a:t>Least Squares</a:t>
            </a:r>
            <a:r>
              <a:rPr dirty="0" spc="-35"/>
              <a:t> </a:t>
            </a:r>
            <a:r>
              <a:rPr dirty="0" spc="15"/>
              <a:t>Coefficients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727570"/>
            <a:ext cx="3978910" cy="2342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-10">
                <a:latin typeface="Arial"/>
                <a:cs typeface="Arial"/>
              </a:rPr>
              <a:t>covariance </a:t>
            </a:r>
            <a:r>
              <a:rPr dirty="0" sz="1050" spc="-5">
                <a:latin typeface="Arial"/>
                <a:cs typeface="Arial"/>
              </a:rPr>
              <a:t>matrix of the estimated coefficients is </a:t>
            </a:r>
            <a:r>
              <a:rPr dirty="0" sz="1050" spc="-15">
                <a:latin typeface="Arial"/>
                <a:cs typeface="Arial"/>
              </a:rPr>
              <a:t>given</a:t>
            </a:r>
            <a:r>
              <a:rPr dirty="0" sz="1050" spc="135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by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384175">
              <a:lnSpc>
                <a:spcPct val="100000"/>
              </a:lnSpc>
            </a:pPr>
            <a:r>
              <a:rPr dirty="0" sz="1050" spc="-95" i="1">
                <a:latin typeface="Arial"/>
                <a:cs typeface="Arial"/>
              </a:rPr>
              <a:t>V</a:t>
            </a:r>
            <a:r>
              <a:rPr dirty="0" sz="1050" spc="-95" i="1">
                <a:latin typeface="Meiryo"/>
                <a:cs typeface="Meiryo"/>
              </a:rPr>
              <a:t>{</a:t>
            </a:r>
            <a:r>
              <a:rPr dirty="0" sz="1050" spc="-95">
                <a:latin typeface="Arial"/>
                <a:cs typeface="Arial"/>
              </a:rPr>
              <a:t>vec</a:t>
            </a:r>
            <a:r>
              <a:rPr dirty="0" sz="1050" spc="-95">
                <a:latin typeface="Lucida Sans Unicode"/>
                <a:cs typeface="Lucida Sans Unicode"/>
              </a:rPr>
              <a:t>(</a:t>
            </a:r>
            <a:r>
              <a:rPr dirty="0" sz="1050" spc="-95" b="1">
                <a:latin typeface="Arial"/>
                <a:cs typeface="Arial"/>
              </a:rPr>
              <a:t>B</a:t>
            </a:r>
            <a:r>
              <a:rPr dirty="0" baseline="15873" sz="1575" spc="-142">
                <a:latin typeface="Lucida Sans Unicode"/>
                <a:cs typeface="Lucida Sans Unicode"/>
              </a:rPr>
              <a:t>ˆ </a:t>
            </a:r>
            <a:r>
              <a:rPr dirty="0" baseline="31250" sz="1200" spc="-37" i="1">
                <a:latin typeface="Meiryo"/>
                <a:cs typeface="Meiryo"/>
              </a:rPr>
              <a:t>t</a:t>
            </a:r>
            <a:r>
              <a:rPr dirty="0" sz="1050" spc="-25">
                <a:latin typeface="Lucida Sans Unicode"/>
                <a:cs typeface="Lucida Sans Unicode"/>
              </a:rPr>
              <a:t>)</a:t>
            </a:r>
            <a:r>
              <a:rPr dirty="0" sz="1050" spc="-25" i="1">
                <a:latin typeface="Meiryo"/>
                <a:cs typeface="Meiryo"/>
              </a:rPr>
              <a:t>}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240">
                <a:latin typeface="Lucida Sans Unicode"/>
                <a:cs typeface="Lucida Sans Unicode"/>
              </a:rPr>
              <a:t> </a:t>
            </a:r>
            <a:r>
              <a:rPr dirty="0" sz="1050" spc="5" i="1">
                <a:latin typeface="Arial"/>
                <a:cs typeface="Arial"/>
              </a:rPr>
              <a:t>V</a:t>
            </a:r>
            <a:r>
              <a:rPr dirty="0" sz="1050" spc="5" i="1">
                <a:latin typeface="Meiryo"/>
                <a:cs typeface="Meiryo"/>
              </a:rPr>
              <a:t>{</a:t>
            </a:r>
            <a:r>
              <a:rPr dirty="0" sz="1050" spc="5">
                <a:latin typeface="Arial"/>
                <a:cs typeface="Arial"/>
              </a:rPr>
              <a:t>vec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Y</a:t>
            </a:r>
            <a:r>
              <a:rPr dirty="0" baseline="31250" sz="1200" spc="7" i="1">
                <a:latin typeface="Meiryo"/>
                <a:cs typeface="Meiryo"/>
              </a:rPr>
              <a:t>t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baseline="31250" sz="1200" spc="7" i="1">
                <a:latin typeface="Meiryo"/>
                <a:cs typeface="Meiryo"/>
              </a:rPr>
              <a:t>t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sz="1050" spc="5">
                <a:latin typeface="Lucida Sans Unicode"/>
                <a:cs typeface="Lucida Sans Unicode"/>
              </a:rPr>
              <a:t>)</a:t>
            </a:r>
            <a:r>
              <a:rPr dirty="0" baseline="31250" sz="1200" spc="7" i="1">
                <a:latin typeface="Meiryo"/>
                <a:cs typeface="Meiryo"/>
              </a:rPr>
              <a:t>−</a:t>
            </a:r>
            <a:r>
              <a:rPr dirty="0" baseline="31250" sz="1200" spc="7">
                <a:latin typeface="Arial"/>
                <a:cs typeface="Arial"/>
              </a:rPr>
              <a:t>1</a:t>
            </a:r>
            <a:r>
              <a:rPr dirty="0" sz="1050" spc="5">
                <a:latin typeface="Lucida Sans Unicode"/>
                <a:cs typeface="Lucida Sans Unicode"/>
              </a:rPr>
              <a:t>)</a:t>
            </a:r>
            <a:r>
              <a:rPr dirty="0" sz="1050" spc="5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  <a:p>
            <a:pPr marL="1127125">
              <a:lnSpc>
                <a:spcPct val="100000"/>
              </a:lnSpc>
              <a:spcBef>
                <a:spcPts val="500"/>
              </a:spcBef>
            </a:pP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i="1">
                <a:latin typeface="Arial"/>
                <a:cs typeface="Arial"/>
              </a:rPr>
              <a:t>V</a:t>
            </a:r>
            <a:r>
              <a:rPr dirty="0" sz="1050" i="1">
                <a:latin typeface="Meiryo"/>
                <a:cs typeface="Meiryo"/>
              </a:rPr>
              <a:t>{</a:t>
            </a:r>
            <a:r>
              <a:rPr dirty="0" sz="1050">
                <a:latin typeface="Lucida Sans Unicode"/>
                <a:cs typeface="Lucida Sans Unicode"/>
              </a:rPr>
              <a:t>[(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baseline="31250" sz="1200" i="1">
                <a:latin typeface="Meiryo"/>
                <a:cs typeface="Meiryo"/>
              </a:rPr>
              <a:t>t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sz="1050">
                <a:latin typeface="Lucida Sans Unicode"/>
                <a:cs typeface="Lucida Sans Unicode"/>
              </a:rPr>
              <a:t>)</a:t>
            </a:r>
            <a:r>
              <a:rPr dirty="0" baseline="31250" sz="1200" i="1">
                <a:latin typeface="Meiryo"/>
                <a:cs typeface="Meiryo"/>
              </a:rPr>
              <a:t>−</a:t>
            </a:r>
            <a:r>
              <a:rPr dirty="0" baseline="31250" sz="1200">
                <a:latin typeface="Arial"/>
                <a:cs typeface="Arial"/>
              </a:rPr>
              <a:t>1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baseline="31250" sz="1200" i="1">
                <a:latin typeface="Meiryo"/>
                <a:cs typeface="Meiryo"/>
              </a:rPr>
              <a:t>t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-5" b="1">
                <a:latin typeface="Arial"/>
                <a:cs typeface="Arial"/>
              </a:rPr>
              <a:t>I</a:t>
            </a:r>
            <a:r>
              <a:rPr dirty="0" baseline="-10416" sz="1200" spc="-7" i="1">
                <a:latin typeface="Arial"/>
                <a:cs typeface="Arial"/>
              </a:rPr>
              <a:t>m</a:t>
            </a:r>
            <a:r>
              <a:rPr dirty="0" sz="1050" spc="-5">
                <a:latin typeface="Lucida Sans Unicode"/>
                <a:cs typeface="Lucida Sans Unicode"/>
              </a:rPr>
              <a:t>]</a:t>
            </a:r>
            <a:r>
              <a:rPr dirty="0" sz="1050" spc="-5">
                <a:latin typeface="Arial"/>
                <a:cs typeface="Arial"/>
              </a:rPr>
              <a:t>vec</a:t>
            </a:r>
            <a:r>
              <a:rPr dirty="0" sz="1050" spc="-5">
                <a:latin typeface="Lucida Sans Unicode"/>
                <a:cs typeface="Lucida Sans Unicode"/>
              </a:rPr>
              <a:t>(</a:t>
            </a:r>
            <a:r>
              <a:rPr dirty="0" sz="1050" spc="-5" b="1">
                <a:latin typeface="Arial"/>
                <a:cs typeface="Arial"/>
              </a:rPr>
              <a:t>Y</a:t>
            </a:r>
            <a:r>
              <a:rPr dirty="0" baseline="31250" sz="1200" spc="-7" i="1">
                <a:latin typeface="Meiryo"/>
                <a:cs typeface="Meiryo"/>
              </a:rPr>
              <a:t>t</a:t>
            </a:r>
            <a:r>
              <a:rPr dirty="0" sz="1050" spc="-5">
                <a:latin typeface="Lucida Sans Unicode"/>
                <a:cs typeface="Lucida Sans Unicode"/>
              </a:rPr>
              <a:t>)</a:t>
            </a:r>
            <a:r>
              <a:rPr dirty="0" sz="1050" spc="-5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  <a:p>
            <a:pPr marL="1127125">
              <a:lnSpc>
                <a:spcPct val="100000"/>
              </a:lnSpc>
              <a:spcBef>
                <a:spcPts val="500"/>
              </a:spcBef>
            </a:pP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>
                <a:latin typeface="Lucida Sans Unicode"/>
                <a:cs typeface="Lucida Sans Unicode"/>
              </a:rPr>
              <a:t>[(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baseline="31250" sz="1200" i="1">
                <a:latin typeface="Meiryo"/>
                <a:cs typeface="Meiryo"/>
              </a:rPr>
              <a:t>t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sz="1050">
                <a:latin typeface="Lucida Sans Unicode"/>
                <a:cs typeface="Lucida Sans Unicode"/>
              </a:rPr>
              <a:t>)</a:t>
            </a:r>
            <a:r>
              <a:rPr dirty="0" baseline="31250" sz="1200" i="1">
                <a:latin typeface="Meiryo"/>
                <a:cs typeface="Meiryo"/>
              </a:rPr>
              <a:t>−</a:t>
            </a:r>
            <a:r>
              <a:rPr dirty="0" baseline="31250" sz="1200">
                <a:latin typeface="Arial"/>
                <a:cs typeface="Arial"/>
              </a:rPr>
              <a:t>1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baseline="31250" sz="1200" i="1">
                <a:latin typeface="Meiryo"/>
                <a:cs typeface="Meiryo"/>
              </a:rPr>
              <a:t>t </a:t>
            </a:r>
            <a:r>
              <a:rPr dirty="0" sz="1050" spc="-35" i="1">
                <a:latin typeface="Meiryo"/>
                <a:cs typeface="Meiryo"/>
              </a:rPr>
              <a:t>⊗ </a:t>
            </a:r>
            <a:r>
              <a:rPr dirty="0" sz="1050" b="1">
                <a:latin typeface="Arial"/>
                <a:cs typeface="Arial"/>
              </a:rPr>
              <a:t>I</a:t>
            </a:r>
            <a:r>
              <a:rPr dirty="0" baseline="-10416" sz="1200" i="1">
                <a:latin typeface="Arial"/>
                <a:cs typeface="Arial"/>
              </a:rPr>
              <a:t>m</a:t>
            </a:r>
            <a:r>
              <a:rPr dirty="0" sz="1050">
                <a:latin typeface="Lucida Sans Unicode"/>
                <a:cs typeface="Lucida Sans Unicode"/>
              </a:rPr>
              <a:t>]</a:t>
            </a:r>
            <a:r>
              <a:rPr dirty="0" sz="1050" i="1">
                <a:latin typeface="Arial"/>
                <a:cs typeface="Arial"/>
              </a:rPr>
              <a:t>V</a:t>
            </a:r>
            <a:r>
              <a:rPr dirty="0" sz="1050" i="1">
                <a:latin typeface="Meiryo"/>
                <a:cs typeface="Meiryo"/>
              </a:rPr>
              <a:t>{</a:t>
            </a:r>
            <a:r>
              <a:rPr dirty="0" sz="1050">
                <a:latin typeface="Arial"/>
                <a:cs typeface="Arial"/>
              </a:rPr>
              <a:t>vec</a:t>
            </a:r>
            <a:r>
              <a:rPr dirty="0" sz="1050">
                <a:latin typeface="Lucida Sans Unicode"/>
                <a:cs typeface="Lucida Sans Unicode"/>
              </a:rPr>
              <a:t>(</a:t>
            </a:r>
            <a:r>
              <a:rPr dirty="0" sz="1050" b="1">
                <a:latin typeface="Arial"/>
                <a:cs typeface="Arial"/>
              </a:rPr>
              <a:t>Y</a:t>
            </a:r>
            <a:r>
              <a:rPr dirty="0" baseline="31250" sz="1200" i="1">
                <a:latin typeface="Meiryo"/>
                <a:cs typeface="Meiryo"/>
              </a:rPr>
              <a:t>t</a:t>
            </a:r>
            <a:r>
              <a:rPr dirty="0" sz="1050">
                <a:latin typeface="Lucida Sans Unicode"/>
                <a:cs typeface="Lucida Sans Unicode"/>
              </a:rPr>
              <a:t>)</a:t>
            </a:r>
            <a:r>
              <a:rPr dirty="0" sz="1050" i="1">
                <a:latin typeface="Meiryo"/>
                <a:cs typeface="Meiryo"/>
              </a:rPr>
              <a:t>}</a:t>
            </a:r>
            <a:r>
              <a:rPr dirty="0" sz="1050">
                <a:latin typeface="Lucida Sans Unicode"/>
                <a:cs typeface="Lucida Sans Unicode"/>
              </a:rPr>
              <a:t>[(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baseline="31250" sz="1200" i="1">
                <a:latin typeface="Meiryo"/>
                <a:cs typeface="Meiryo"/>
              </a:rPr>
              <a:t>t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sz="1050">
                <a:latin typeface="Lucida Sans Unicode"/>
                <a:cs typeface="Lucida Sans Unicode"/>
              </a:rPr>
              <a:t>)</a:t>
            </a:r>
            <a:r>
              <a:rPr dirty="0" baseline="31250" sz="1200" i="1">
                <a:latin typeface="Meiryo"/>
                <a:cs typeface="Meiryo"/>
              </a:rPr>
              <a:t>−</a:t>
            </a:r>
            <a:r>
              <a:rPr dirty="0" baseline="31250" sz="1200">
                <a:latin typeface="Arial"/>
                <a:cs typeface="Arial"/>
              </a:rPr>
              <a:t>1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baseline="31250" sz="1200" i="1">
                <a:latin typeface="Meiryo"/>
                <a:cs typeface="Meiryo"/>
              </a:rPr>
              <a:t>t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204" i="1">
                <a:latin typeface="Meiryo"/>
                <a:cs typeface="Meiryo"/>
              </a:rPr>
              <a:t> </a:t>
            </a:r>
            <a:r>
              <a:rPr dirty="0" sz="1050" spc="-15" b="1">
                <a:latin typeface="Arial"/>
                <a:cs typeface="Arial"/>
              </a:rPr>
              <a:t>I</a:t>
            </a:r>
            <a:r>
              <a:rPr dirty="0" baseline="-10416" sz="1200" spc="-22" i="1">
                <a:latin typeface="Arial"/>
                <a:cs typeface="Arial"/>
              </a:rPr>
              <a:t>m</a:t>
            </a:r>
            <a:r>
              <a:rPr dirty="0" sz="1050" spc="-15">
                <a:latin typeface="Lucida Sans Unicode"/>
                <a:cs typeface="Lucida Sans Unicode"/>
              </a:rPr>
              <a:t>]</a:t>
            </a:r>
            <a:r>
              <a:rPr dirty="0" baseline="31250" sz="1200" spc="-22" i="1">
                <a:latin typeface="Meiryo"/>
                <a:cs typeface="Meiryo"/>
              </a:rPr>
              <a:t>t</a:t>
            </a:r>
            <a:endParaRPr baseline="31250" sz="1200">
              <a:latin typeface="Meiryo"/>
              <a:cs typeface="Meiryo"/>
            </a:endParaRPr>
          </a:p>
          <a:p>
            <a:pPr marL="1127125">
              <a:lnSpc>
                <a:spcPct val="100000"/>
              </a:lnSpc>
              <a:spcBef>
                <a:spcPts val="500"/>
              </a:spcBef>
            </a:pP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>
                <a:latin typeface="Lucida Sans Unicode"/>
                <a:cs typeface="Lucida Sans Unicode"/>
              </a:rPr>
              <a:t>[(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baseline="31250" sz="1200" i="1">
                <a:latin typeface="Meiryo"/>
                <a:cs typeface="Meiryo"/>
              </a:rPr>
              <a:t>t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sz="1050">
                <a:latin typeface="Lucida Sans Unicode"/>
                <a:cs typeface="Lucida Sans Unicode"/>
              </a:rPr>
              <a:t>)</a:t>
            </a:r>
            <a:r>
              <a:rPr dirty="0" baseline="31250" sz="1200" i="1">
                <a:latin typeface="Meiryo"/>
                <a:cs typeface="Meiryo"/>
              </a:rPr>
              <a:t>−</a:t>
            </a:r>
            <a:r>
              <a:rPr dirty="0" baseline="31250" sz="1200">
                <a:latin typeface="Arial"/>
                <a:cs typeface="Arial"/>
              </a:rPr>
              <a:t>1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baseline="31250" sz="1200" i="1">
                <a:latin typeface="Meiryo"/>
                <a:cs typeface="Meiryo"/>
              </a:rPr>
              <a:t>t </a:t>
            </a:r>
            <a:r>
              <a:rPr dirty="0" sz="1050" spc="-35" i="1">
                <a:latin typeface="Meiryo"/>
                <a:cs typeface="Meiryo"/>
              </a:rPr>
              <a:t>⊗ </a:t>
            </a:r>
            <a:r>
              <a:rPr dirty="0" sz="1050" spc="-5" b="1">
                <a:latin typeface="Arial"/>
                <a:cs typeface="Arial"/>
              </a:rPr>
              <a:t>I</a:t>
            </a:r>
            <a:r>
              <a:rPr dirty="0" baseline="-10416" sz="1200" spc="-7" i="1">
                <a:latin typeface="Arial"/>
                <a:cs typeface="Arial"/>
              </a:rPr>
              <a:t>m</a:t>
            </a:r>
            <a:r>
              <a:rPr dirty="0" sz="1050" spc="-5">
                <a:latin typeface="Lucida Sans Unicode"/>
                <a:cs typeface="Lucida Sans Unicode"/>
              </a:rPr>
              <a:t>][</a:t>
            </a:r>
            <a:r>
              <a:rPr dirty="0" sz="1050" spc="-5" b="1">
                <a:latin typeface="Arial"/>
                <a:cs typeface="Arial"/>
              </a:rPr>
              <a:t>I</a:t>
            </a:r>
            <a:r>
              <a:rPr dirty="0" baseline="-10416" sz="1200" spc="-7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⊗ </a:t>
            </a:r>
            <a:r>
              <a:rPr dirty="0" sz="1050" spc="15" b="1">
                <a:latin typeface="Arial"/>
                <a:cs typeface="Arial"/>
              </a:rPr>
              <a:t>Σ</a:t>
            </a:r>
            <a:r>
              <a:rPr dirty="0" sz="1050" spc="15">
                <a:latin typeface="Lucida Sans Unicode"/>
                <a:cs typeface="Lucida Sans Unicode"/>
              </a:rPr>
              <a:t>][</a:t>
            </a:r>
            <a:r>
              <a:rPr dirty="0" sz="1050" spc="15" b="1">
                <a:latin typeface="Arial"/>
                <a:cs typeface="Arial"/>
              </a:rPr>
              <a:t>X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X</a:t>
            </a:r>
            <a:r>
              <a:rPr dirty="0" baseline="31250" sz="1200" spc="22" i="1">
                <a:latin typeface="Meiryo"/>
                <a:cs typeface="Meiryo"/>
              </a:rPr>
              <a:t>t</a:t>
            </a:r>
            <a:r>
              <a:rPr dirty="0" sz="1050" spc="15" b="1">
                <a:latin typeface="Arial"/>
                <a:cs typeface="Arial"/>
              </a:rPr>
              <a:t>X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r>
              <a:rPr dirty="0" baseline="31250" sz="1200" spc="22" i="1">
                <a:latin typeface="Meiryo"/>
                <a:cs typeface="Meiryo"/>
              </a:rPr>
              <a:t>−</a:t>
            </a:r>
            <a:r>
              <a:rPr dirty="0" baseline="31250" sz="1200" spc="22">
                <a:latin typeface="Arial"/>
                <a:cs typeface="Arial"/>
              </a:rPr>
              <a:t>1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40" i="1">
                <a:latin typeface="Meiryo"/>
                <a:cs typeface="Meiryo"/>
              </a:rPr>
              <a:t> </a:t>
            </a:r>
            <a:r>
              <a:rPr dirty="0" sz="1050" spc="5" b="1">
                <a:latin typeface="Arial"/>
                <a:cs typeface="Arial"/>
              </a:rPr>
              <a:t>I</a:t>
            </a:r>
            <a:r>
              <a:rPr dirty="0" baseline="-10416" sz="1200" spc="7" i="1">
                <a:latin typeface="Arial"/>
                <a:cs typeface="Arial"/>
              </a:rPr>
              <a:t>m</a:t>
            </a:r>
            <a:r>
              <a:rPr dirty="0" sz="1050" spc="5">
                <a:latin typeface="Lucida Sans Unicode"/>
                <a:cs typeface="Lucida Sans Unicode"/>
              </a:rPr>
              <a:t>]</a:t>
            </a:r>
            <a:endParaRPr sz="1050">
              <a:latin typeface="Lucida Sans Unicode"/>
              <a:cs typeface="Lucida Sans Unicode"/>
            </a:endParaRPr>
          </a:p>
          <a:p>
            <a:pPr marL="1127125">
              <a:lnSpc>
                <a:spcPct val="100000"/>
              </a:lnSpc>
              <a:spcBef>
                <a:spcPts val="500"/>
              </a:spcBef>
            </a:pP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>
                <a:latin typeface="Lucida Sans Unicode"/>
                <a:cs typeface="Lucida Sans Unicode"/>
              </a:rPr>
              <a:t>[(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baseline="31250" sz="1200" i="1">
                <a:latin typeface="Meiryo"/>
                <a:cs typeface="Meiryo"/>
              </a:rPr>
              <a:t>t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sz="1050">
                <a:latin typeface="Lucida Sans Unicode"/>
                <a:cs typeface="Lucida Sans Unicode"/>
              </a:rPr>
              <a:t>)</a:t>
            </a:r>
            <a:r>
              <a:rPr dirty="0" baseline="31250" sz="1200" i="1">
                <a:latin typeface="Meiryo"/>
                <a:cs typeface="Meiryo"/>
              </a:rPr>
              <a:t>−</a:t>
            </a:r>
            <a:r>
              <a:rPr dirty="0" baseline="31250" sz="1200">
                <a:latin typeface="Arial"/>
                <a:cs typeface="Arial"/>
              </a:rPr>
              <a:t>1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baseline="31250" sz="1200" i="1">
                <a:latin typeface="Meiryo"/>
                <a:cs typeface="Meiryo"/>
              </a:rPr>
              <a:t>t </a:t>
            </a:r>
            <a:r>
              <a:rPr dirty="0" sz="1050" spc="-35" i="1">
                <a:latin typeface="Meiryo"/>
                <a:cs typeface="Meiryo"/>
              </a:rPr>
              <a:t>⊗ </a:t>
            </a:r>
            <a:r>
              <a:rPr dirty="0" sz="1050" spc="5" b="1">
                <a:latin typeface="Arial"/>
                <a:cs typeface="Arial"/>
              </a:rPr>
              <a:t>I</a:t>
            </a:r>
            <a:r>
              <a:rPr dirty="0" baseline="-10416" sz="1200" spc="7" i="1">
                <a:latin typeface="Arial"/>
                <a:cs typeface="Arial"/>
              </a:rPr>
              <a:t>m</a:t>
            </a:r>
            <a:r>
              <a:rPr dirty="0" sz="1050" spc="5">
                <a:latin typeface="Lucida Sans Unicode"/>
                <a:cs typeface="Lucida Sans Unicode"/>
              </a:rPr>
              <a:t>][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baseline="31250" sz="1200" spc="7" i="1">
                <a:latin typeface="Meiryo"/>
                <a:cs typeface="Meiryo"/>
              </a:rPr>
              <a:t>t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sz="1050" spc="5">
                <a:latin typeface="Lucida Sans Unicode"/>
                <a:cs typeface="Lucida Sans Unicode"/>
              </a:rPr>
              <a:t>)</a:t>
            </a:r>
            <a:r>
              <a:rPr dirty="0" baseline="31250" sz="1200" spc="7" i="1">
                <a:latin typeface="Meiryo"/>
                <a:cs typeface="Meiryo"/>
              </a:rPr>
              <a:t>−</a:t>
            </a:r>
            <a:r>
              <a:rPr dirty="0" baseline="31250" sz="1200" spc="7">
                <a:latin typeface="Arial"/>
                <a:cs typeface="Arial"/>
              </a:rPr>
              <a:t>1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60" i="1">
                <a:latin typeface="Meiryo"/>
                <a:cs typeface="Meiryo"/>
              </a:rPr>
              <a:t> </a:t>
            </a:r>
            <a:r>
              <a:rPr dirty="0" sz="1050" spc="75" b="1">
                <a:latin typeface="Arial"/>
                <a:cs typeface="Arial"/>
              </a:rPr>
              <a:t>Σ</a:t>
            </a:r>
            <a:r>
              <a:rPr dirty="0" sz="1050" spc="75">
                <a:latin typeface="Lucida Sans Unicode"/>
                <a:cs typeface="Lucida Sans Unicode"/>
              </a:rPr>
              <a:t>]</a:t>
            </a:r>
            <a:endParaRPr sz="1050">
              <a:latin typeface="Lucida Sans Unicode"/>
              <a:cs typeface="Lucida Sans Unicode"/>
            </a:endParaRPr>
          </a:p>
          <a:p>
            <a:pPr marL="1127125">
              <a:lnSpc>
                <a:spcPct val="100000"/>
              </a:lnSpc>
              <a:spcBef>
                <a:spcPts val="500"/>
              </a:spcBef>
            </a:pP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31250" sz="1200" spc="15" i="1">
                <a:latin typeface="Meiryo"/>
                <a:cs typeface="Meiryo"/>
              </a:rPr>
              <a:t>t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baseline="31250" sz="1200" spc="15" i="1">
                <a:latin typeface="Meiryo"/>
                <a:cs typeface="Meiryo"/>
              </a:rPr>
              <a:t>−</a:t>
            </a:r>
            <a:r>
              <a:rPr dirty="0" baseline="31250" sz="1200" spc="15">
                <a:latin typeface="Arial"/>
                <a:cs typeface="Arial"/>
              </a:rPr>
              <a:t>1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5" i="1">
                <a:latin typeface="Meiryo"/>
                <a:cs typeface="Meiryo"/>
              </a:rPr>
              <a:t> </a:t>
            </a:r>
            <a:r>
              <a:rPr dirty="0" sz="1050" spc="195" b="1">
                <a:latin typeface="Arial"/>
                <a:cs typeface="Arial"/>
              </a:rPr>
              <a:t>Σ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Note: </a:t>
            </a:r>
            <a:r>
              <a:rPr dirty="0" sz="1050" spc="-15">
                <a:latin typeface="Arial"/>
                <a:cs typeface="Arial"/>
              </a:rPr>
              <a:t>we </a:t>
            </a:r>
            <a:r>
              <a:rPr dirty="0" sz="1050" spc="-5">
                <a:latin typeface="Arial"/>
                <a:cs typeface="Arial"/>
              </a:rPr>
              <a:t>could also write </a:t>
            </a:r>
            <a:r>
              <a:rPr dirty="0" sz="1050" spc="-95" i="1">
                <a:latin typeface="Arial"/>
                <a:cs typeface="Arial"/>
              </a:rPr>
              <a:t>V</a:t>
            </a:r>
            <a:r>
              <a:rPr dirty="0" sz="1050" spc="-95" i="1">
                <a:latin typeface="Meiryo"/>
                <a:cs typeface="Meiryo"/>
              </a:rPr>
              <a:t>{</a:t>
            </a:r>
            <a:r>
              <a:rPr dirty="0" sz="1050" spc="-95">
                <a:latin typeface="Arial"/>
                <a:cs typeface="Arial"/>
              </a:rPr>
              <a:t>vec</a:t>
            </a:r>
            <a:r>
              <a:rPr dirty="0" sz="1050" spc="-95">
                <a:latin typeface="Lucida Sans Unicode"/>
                <a:cs typeface="Lucida Sans Unicode"/>
              </a:rPr>
              <a:t>(</a:t>
            </a:r>
            <a:r>
              <a:rPr dirty="0" sz="1050" spc="-95" b="1">
                <a:latin typeface="Arial"/>
                <a:cs typeface="Arial"/>
              </a:rPr>
              <a:t>B</a:t>
            </a:r>
            <a:r>
              <a:rPr dirty="0" baseline="15873" sz="1575" spc="-142">
                <a:latin typeface="Lucida Sans Unicode"/>
                <a:cs typeface="Lucida Sans Unicode"/>
              </a:rPr>
              <a:t>ˆ </a:t>
            </a:r>
            <a:r>
              <a:rPr dirty="0" sz="1050" spc="-25">
                <a:latin typeface="Lucida Sans Unicode"/>
                <a:cs typeface="Lucida Sans Unicode"/>
              </a:rPr>
              <a:t>)</a:t>
            </a:r>
            <a:r>
              <a:rPr dirty="0" sz="1050" spc="-25" i="1">
                <a:latin typeface="Meiryo"/>
                <a:cs typeface="Meiryo"/>
              </a:rPr>
              <a:t>}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195" b="1">
                <a:latin typeface="Arial"/>
                <a:cs typeface="Arial"/>
              </a:rPr>
              <a:t>Σ</a:t>
            </a:r>
            <a:r>
              <a:rPr dirty="0" sz="1050" spc="-140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 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27777" sz="1200" spc="15" i="1">
                <a:latin typeface="Meiryo"/>
                <a:cs typeface="Meiryo"/>
              </a:rPr>
              <a:t>t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baseline="27777" sz="1200" spc="15" i="1">
                <a:latin typeface="Meiryo"/>
                <a:cs typeface="Meiryo"/>
              </a:rPr>
              <a:t>−</a:t>
            </a:r>
            <a:r>
              <a:rPr dirty="0" baseline="27777" sz="1200" spc="15">
                <a:latin typeface="Arial"/>
                <a:cs typeface="Arial"/>
              </a:rPr>
              <a:t>1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61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262" y="29006"/>
            <a:ext cx="10496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 Linear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8464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9557" y="1045095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9557" y="1255128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5300" y="227431"/>
            <a:ext cx="4288790" cy="2289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0">
                <a:solidFill>
                  <a:srgbClr val="790019"/>
                </a:solidFill>
                <a:latin typeface="Arial"/>
                <a:cs typeface="Arial"/>
              </a:rPr>
              <a:t>Distribution of</a:t>
            </a:r>
            <a:r>
              <a:rPr dirty="0" sz="1400" spc="-5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Coefficients</a:t>
            </a:r>
            <a:endParaRPr sz="1400">
              <a:latin typeface="Arial"/>
              <a:cs typeface="Arial"/>
            </a:endParaRPr>
          </a:p>
          <a:p>
            <a:pPr marL="43180" marR="5080">
              <a:lnSpc>
                <a:spcPct val="102600"/>
              </a:lnSpc>
              <a:spcBef>
                <a:spcPts val="1240"/>
              </a:spcBef>
            </a:pPr>
            <a:r>
              <a:rPr dirty="0" sz="1050" spc="-5">
                <a:latin typeface="Arial"/>
                <a:cs typeface="Arial"/>
              </a:rPr>
              <a:t>The estimated </a:t>
            </a:r>
            <a:r>
              <a:rPr dirty="0" sz="1050" spc="-10">
                <a:latin typeface="Arial"/>
                <a:cs typeface="Arial"/>
              </a:rPr>
              <a:t>regression </a:t>
            </a:r>
            <a:r>
              <a:rPr dirty="0" sz="1050" spc="-5">
                <a:latin typeface="Arial"/>
                <a:cs typeface="Arial"/>
              </a:rPr>
              <a:t>coefficients are a linear function of </a:t>
            </a:r>
            <a:r>
              <a:rPr dirty="0" sz="1050" spc="-10" b="1">
                <a:latin typeface="Arial"/>
                <a:cs typeface="Arial"/>
              </a:rPr>
              <a:t>Y </a:t>
            </a:r>
            <a:r>
              <a:rPr dirty="0" sz="1050" spc="-5">
                <a:latin typeface="Arial"/>
                <a:cs typeface="Arial"/>
              </a:rPr>
              <a:t>so </a:t>
            </a:r>
            <a:r>
              <a:rPr dirty="0" sz="1050" spc="-15">
                <a:latin typeface="Arial"/>
                <a:cs typeface="Arial"/>
              </a:rPr>
              <a:t>we  know </a:t>
            </a:r>
            <a:r>
              <a:rPr dirty="0" sz="1050" spc="-5">
                <a:latin typeface="Arial"/>
                <a:cs typeface="Arial"/>
              </a:rPr>
              <a:t>that </a:t>
            </a:r>
            <a:r>
              <a:rPr dirty="0" sz="1050" spc="-405" b="1">
                <a:latin typeface="Arial"/>
                <a:cs typeface="Arial"/>
              </a:rPr>
              <a:t>B</a:t>
            </a:r>
            <a:r>
              <a:rPr dirty="0" baseline="15873" sz="1575" spc="-607">
                <a:latin typeface="Lucida Sans Unicode"/>
                <a:cs typeface="Lucida Sans Unicode"/>
              </a:rPr>
              <a:t>ˆ</a:t>
            </a:r>
            <a:r>
              <a:rPr dirty="0" baseline="15873" sz="1575" spc="142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Arial"/>
                <a:cs typeface="Arial"/>
              </a:rPr>
              <a:t>follows </a:t>
            </a:r>
            <a:r>
              <a:rPr dirty="0" sz="1050" spc="-5">
                <a:latin typeface="Arial"/>
                <a:cs typeface="Arial"/>
              </a:rPr>
              <a:t>a </a:t>
            </a:r>
            <a:r>
              <a:rPr dirty="0" sz="1050" spc="-10">
                <a:latin typeface="Arial"/>
                <a:cs typeface="Arial"/>
              </a:rPr>
              <a:t>multivariate </a:t>
            </a:r>
            <a:r>
              <a:rPr dirty="0" sz="1050" spc="-5">
                <a:latin typeface="Arial"/>
                <a:cs typeface="Arial"/>
              </a:rPr>
              <a:t>normal</a:t>
            </a:r>
            <a:r>
              <a:rPr dirty="0" sz="1050" spc="14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distribution.</a:t>
            </a:r>
            <a:endParaRPr sz="105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330"/>
              </a:spcBef>
            </a:pPr>
            <a:r>
              <a:rPr dirty="0" sz="1050" spc="-135">
                <a:latin typeface="Arial"/>
                <a:cs typeface="Arial"/>
              </a:rPr>
              <a:t>vec</a:t>
            </a:r>
            <a:r>
              <a:rPr dirty="0" sz="1050" spc="-135">
                <a:latin typeface="Lucida Sans Unicode"/>
                <a:cs typeface="Lucida Sans Unicode"/>
              </a:rPr>
              <a:t>(</a:t>
            </a:r>
            <a:r>
              <a:rPr dirty="0" sz="1050" spc="-135" b="1">
                <a:latin typeface="Arial"/>
                <a:cs typeface="Arial"/>
              </a:rPr>
              <a:t>B</a:t>
            </a:r>
            <a:r>
              <a:rPr dirty="0" baseline="15873" sz="1575" spc="-202">
                <a:latin typeface="Lucida Sans Unicode"/>
                <a:cs typeface="Lucida Sans Unicode"/>
              </a:rPr>
              <a:t>ˆ</a:t>
            </a:r>
            <a:r>
              <a:rPr dirty="0" baseline="15873" sz="1575" spc="-330">
                <a:latin typeface="Lucida Sans Unicode"/>
                <a:cs typeface="Lucida Sans Unicode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∼</a:t>
            </a:r>
            <a:r>
              <a:rPr dirty="0" sz="1050" spc="-60" i="1">
                <a:latin typeface="Meiryo"/>
                <a:cs typeface="Meiryo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N</a:t>
            </a:r>
            <a:r>
              <a:rPr dirty="0" sz="1050" spc="-10">
                <a:latin typeface="Lucida Sans Unicode"/>
                <a:cs typeface="Lucida Sans Unicode"/>
              </a:rPr>
              <a:t>[</a:t>
            </a:r>
            <a:r>
              <a:rPr dirty="0" sz="1050" spc="-10">
                <a:latin typeface="Arial"/>
                <a:cs typeface="Arial"/>
              </a:rPr>
              <a:t>vec</a:t>
            </a:r>
            <a:r>
              <a:rPr dirty="0" sz="1050" spc="-10">
                <a:latin typeface="Lucida Sans Unicode"/>
                <a:cs typeface="Lucida Sans Unicode"/>
              </a:rPr>
              <a:t>(</a:t>
            </a:r>
            <a:r>
              <a:rPr dirty="0" sz="1050" spc="-10" b="1">
                <a:latin typeface="Arial"/>
                <a:cs typeface="Arial"/>
              </a:rPr>
              <a:t>B</a:t>
            </a:r>
            <a:r>
              <a:rPr dirty="0" sz="1050" spc="-10">
                <a:latin typeface="Lucida Sans Unicode"/>
                <a:cs typeface="Lucida Sans Unicode"/>
              </a:rPr>
              <a:t>)</a:t>
            </a:r>
            <a:r>
              <a:rPr dirty="0" sz="1050" spc="-10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195" b="1">
                <a:latin typeface="Arial"/>
                <a:cs typeface="Arial"/>
              </a:rPr>
              <a:t>Σ</a:t>
            </a:r>
            <a:r>
              <a:rPr dirty="0" sz="1050" spc="-55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27777" sz="1200" spc="15" i="1">
                <a:latin typeface="Meiryo"/>
                <a:cs typeface="Meiryo"/>
              </a:rPr>
              <a:t>t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baseline="27777" sz="1200" spc="15" i="1">
                <a:latin typeface="Meiryo"/>
                <a:cs typeface="Meiryo"/>
              </a:rPr>
              <a:t>−</a:t>
            </a:r>
            <a:r>
              <a:rPr dirty="0" baseline="27777" sz="1200" spc="15">
                <a:latin typeface="Arial"/>
                <a:cs typeface="Arial"/>
              </a:rPr>
              <a:t>1</a:t>
            </a:r>
            <a:r>
              <a:rPr dirty="0" sz="1050" spc="10">
                <a:latin typeface="Lucida Sans Unicode"/>
                <a:cs typeface="Lucida Sans Unicode"/>
              </a:rPr>
              <a:t>]</a:t>
            </a:r>
            <a:endParaRPr sz="1050">
              <a:latin typeface="Lucida Sans Unicode"/>
              <a:cs typeface="Lucida Sans Unicode"/>
            </a:endParaRPr>
          </a:p>
          <a:p>
            <a:pPr marL="320040">
              <a:lnSpc>
                <a:spcPct val="100000"/>
              </a:lnSpc>
              <a:spcBef>
                <a:spcPts val="330"/>
              </a:spcBef>
            </a:pPr>
            <a:r>
              <a:rPr dirty="0" sz="1050" spc="-135">
                <a:latin typeface="Arial"/>
                <a:cs typeface="Arial"/>
              </a:rPr>
              <a:t>vec</a:t>
            </a:r>
            <a:r>
              <a:rPr dirty="0" sz="1050" spc="-135">
                <a:latin typeface="Lucida Sans Unicode"/>
                <a:cs typeface="Lucida Sans Unicode"/>
              </a:rPr>
              <a:t>(</a:t>
            </a:r>
            <a:r>
              <a:rPr dirty="0" sz="1050" spc="-135" b="1">
                <a:latin typeface="Arial"/>
                <a:cs typeface="Arial"/>
              </a:rPr>
              <a:t>B</a:t>
            </a:r>
            <a:r>
              <a:rPr dirty="0" baseline="15873" sz="1575" spc="-202">
                <a:latin typeface="Lucida Sans Unicode"/>
                <a:cs typeface="Lucida Sans Unicode"/>
              </a:rPr>
              <a:t>ˆ</a:t>
            </a:r>
            <a:r>
              <a:rPr dirty="0" baseline="15873" sz="1575" spc="-330">
                <a:latin typeface="Lucida Sans Unicode"/>
                <a:cs typeface="Lucida Sans Unicode"/>
              </a:rPr>
              <a:t> </a:t>
            </a:r>
            <a:r>
              <a:rPr dirty="0" baseline="27777" sz="1200" spc="22" i="1">
                <a:latin typeface="Meiryo"/>
                <a:cs typeface="Meiryo"/>
              </a:rPr>
              <a:t>t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∼</a:t>
            </a:r>
            <a:r>
              <a:rPr dirty="0" sz="1050" spc="-60" i="1">
                <a:latin typeface="Meiryo"/>
                <a:cs typeface="Meiryo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N</a:t>
            </a:r>
            <a:r>
              <a:rPr dirty="0" sz="1050" spc="-10">
                <a:latin typeface="Lucida Sans Unicode"/>
                <a:cs typeface="Lucida Sans Unicode"/>
              </a:rPr>
              <a:t>[</a:t>
            </a:r>
            <a:r>
              <a:rPr dirty="0" sz="1050" spc="-10">
                <a:latin typeface="Arial"/>
                <a:cs typeface="Arial"/>
              </a:rPr>
              <a:t>vec</a:t>
            </a:r>
            <a:r>
              <a:rPr dirty="0" sz="1050" spc="-10">
                <a:latin typeface="Lucida Sans Unicode"/>
                <a:cs typeface="Lucida Sans Unicode"/>
              </a:rPr>
              <a:t>(</a:t>
            </a:r>
            <a:r>
              <a:rPr dirty="0" sz="1050" spc="-10" b="1">
                <a:latin typeface="Arial"/>
                <a:cs typeface="Arial"/>
              </a:rPr>
              <a:t>B</a:t>
            </a:r>
            <a:r>
              <a:rPr dirty="0" baseline="27777" sz="1200" spc="-15" i="1">
                <a:latin typeface="Meiryo"/>
                <a:cs typeface="Meiryo"/>
              </a:rPr>
              <a:t>t</a:t>
            </a:r>
            <a:r>
              <a:rPr dirty="0" sz="1050" spc="-10">
                <a:latin typeface="Lucida Sans Unicode"/>
                <a:cs typeface="Lucida Sans Unicode"/>
              </a:rPr>
              <a:t>)</a:t>
            </a:r>
            <a:r>
              <a:rPr dirty="0" sz="1050" spc="-10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27777" sz="1200" spc="15" i="1">
                <a:latin typeface="Meiryo"/>
                <a:cs typeface="Meiryo"/>
              </a:rPr>
              <a:t>t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baseline="27777" sz="1200" spc="15" i="1">
                <a:latin typeface="Meiryo"/>
                <a:cs typeface="Meiryo"/>
              </a:rPr>
              <a:t>−</a:t>
            </a:r>
            <a:r>
              <a:rPr dirty="0" baseline="27777" sz="1200" spc="15">
                <a:latin typeface="Arial"/>
                <a:cs typeface="Arial"/>
              </a:rPr>
              <a:t>1</a:t>
            </a:r>
            <a:r>
              <a:rPr dirty="0" baseline="27777" sz="1200" spc="97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75" b="1">
                <a:latin typeface="Arial"/>
                <a:cs typeface="Arial"/>
              </a:rPr>
              <a:t>Σ</a:t>
            </a:r>
            <a:r>
              <a:rPr dirty="0" sz="1050" spc="75">
                <a:latin typeface="Lucida Sans Unicode"/>
                <a:cs typeface="Lucida Sans Unicode"/>
              </a:rPr>
              <a:t>]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-10">
                <a:latin typeface="Arial"/>
                <a:cs typeface="Arial"/>
              </a:rPr>
              <a:t>covariance between two </a:t>
            </a:r>
            <a:r>
              <a:rPr dirty="0" sz="1050" spc="-5">
                <a:latin typeface="Arial"/>
                <a:cs typeface="Arial"/>
              </a:rPr>
              <a:t>columns of </a:t>
            </a:r>
            <a:r>
              <a:rPr dirty="0" sz="1050" spc="-405" b="1">
                <a:latin typeface="Arial"/>
                <a:cs typeface="Arial"/>
              </a:rPr>
              <a:t>B</a:t>
            </a:r>
            <a:r>
              <a:rPr dirty="0" baseline="15873" sz="1575" spc="-607">
                <a:latin typeface="Lucida Sans Unicode"/>
                <a:cs typeface="Lucida Sans Unicode"/>
              </a:rPr>
              <a:t>ˆ</a:t>
            </a:r>
            <a:r>
              <a:rPr dirty="0" baseline="15873" sz="1575" spc="127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Arial"/>
                <a:cs typeface="Arial"/>
              </a:rPr>
              <a:t>has the</a:t>
            </a:r>
            <a:r>
              <a:rPr dirty="0" sz="1050" spc="10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form</a:t>
            </a:r>
            <a:endParaRPr sz="1050">
              <a:latin typeface="Arial"/>
              <a:cs typeface="Arial"/>
            </a:endParaRPr>
          </a:p>
          <a:p>
            <a:pPr marL="1433830">
              <a:lnSpc>
                <a:spcPct val="100000"/>
              </a:lnSpc>
              <a:spcBef>
                <a:spcPts val="1130"/>
              </a:spcBef>
            </a:pPr>
            <a:r>
              <a:rPr dirty="0" sz="1050" spc="-95">
                <a:latin typeface="Arial"/>
                <a:cs typeface="Arial"/>
              </a:rPr>
              <a:t>Cov</a:t>
            </a:r>
            <a:r>
              <a:rPr dirty="0" sz="1050" spc="-95">
                <a:latin typeface="Lucida Sans Unicode"/>
                <a:cs typeface="Lucida Sans Unicode"/>
              </a:rPr>
              <a:t>(</a:t>
            </a:r>
            <a:r>
              <a:rPr dirty="0" sz="1050" spc="-95" b="1">
                <a:latin typeface="Arial"/>
                <a:cs typeface="Arial"/>
              </a:rPr>
              <a:t>b</a:t>
            </a:r>
            <a:r>
              <a:rPr dirty="0" baseline="15873" sz="1575" spc="-142">
                <a:latin typeface="Lucida Sans Unicode"/>
                <a:cs typeface="Lucida Sans Unicode"/>
              </a:rPr>
              <a:t>ˆ</a:t>
            </a:r>
            <a:r>
              <a:rPr dirty="0" baseline="-13888" sz="1200" spc="-142" i="1">
                <a:latin typeface="Arial"/>
                <a:cs typeface="Arial"/>
              </a:rPr>
              <a:t>k </a:t>
            </a:r>
            <a:r>
              <a:rPr dirty="0" sz="1050" spc="-95" i="1">
                <a:latin typeface="Verdana"/>
                <a:cs typeface="Verdana"/>
              </a:rPr>
              <a:t>, </a:t>
            </a:r>
            <a:r>
              <a:rPr dirty="0" sz="1050" spc="-190" b="1">
                <a:latin typeface="Arial"/>
                <a:cs typeface="Arial"/>
              </a:rPr>
              <a:t>b</a:t>
            </a:r>
            <a:r>
              <a:rPr dirty="0" baseline="15873" sz="1575" spc="-284">
                <a:latin typeface="Lucida Sans Unicode"/>
                <a:cs typeface="Lucida Sans Unicode"/>
              </a:rPr>
              <a:t>ˆ</a:t>
            </a:r>
            <a:r>
              <a:rPr dirty="0" baseline="-13888" sz="1200" spc="-284" i="1">
                <a:latin typeface="Arial"/>
                <a:cs typeface="Arial"/>
              </a:rPr>
              <a:t>A</a:t>
            </a:r>
            <a:r>
              <a:rPr dirty="0" sz="1050" spc="-190">
                <a:latin typeface="Lucida Sans Unicode"/>
                <a:cs typeface="Lucida Sans Unicode"/>
              </a:rPr>
              <a:t>)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35" i="1">
                <a:latin typeface="Verdana"/>
                <a:cs typeface="Verdana"/>
              </a:rPr>
              <a:t>σ</a:t>
            </a:r>
            <a:r>
              <a:rPr dirty="0" baseline="-13888" sz="1200" spc="-52" i="1">
                <a:latin typeface="Arial"/>
                <a:cs typeface="Arial"/>
              </a:rPr>
              <a:t>k</a:t>
            </a:r>
            <a:r>
              <a:rPr dirty="0" baseline="-13888" sz="1200" spc="-247" i="1">
                <a:latin typeface="Arial"/>
                <a:cs typeface="Arial"/>
              </a:rPr>
              <a:t> </a:t>
            </a:r>
            <a:r>
              <a:rPr dirty="0" baseline="-13888" sz="1200" spc="-7" i="1">
                <a:latin typeface="Arial"/>
                <a:cs typeface="Arial"/>
              </a:rPr>
              <a:t>A</a:t>
            </a:r>
            <a:r>
              <a:rPr dirty="0" sz="1050" spc="-5">
                <a:latin typeface="Lucida Sans Unicode"/>
                <a:cs typeface="Lucida Sans Unicode"/>
              </a:rPr>
              <a:t>(</a:t>
            </a:r>
            <a:r>
              <a:rPr dirty="0" sz="1050" spc="-5" b="1">
                <a:latin typeface="Arial"/>
                <a:cs typeface="Arial"/>
              </a:rPr>
              <a:t>X</a:t>
            </a:r>
            <a:r>
              <a:rPr dirty="0" baseline="31250" sz="1200" spc="-7" i="1">
                <a:latin typeface="Meiryo"/>
                <a:cs typeface="Meiryo"/>
              </a:rPr>
              <a:t>t</a:t>
            </a:r>
            <a:r>
              <a:rPr dirty="0" sz="1050" spc="-5" b="1">
                <a:latin typeface="Arial"/>
                <a:cs typeface="Arial"/>
              </a:rPr>
              <a:t>X</a:t>
            </a:r>
            <a:r>
              <a:rPr dirty="0" sz="1050" spc="-5">
                <a:latin typeface="Lucida Sans Unicode"/>
                <a:cs typeface="Lucida Sans Unicode"/>
              </a:rPr>
              <a:t>)</a:t>
            </a:r>
            <a:r>
              <a:rPr dirty="0" baseline="31250" sz="1200" spc="-7" i="1">
                <a:latin typeface="Meiryo"/>
                <a:cs typeface="Meiryo"/>
              </a:rPr>
              <a:t>−</a:t>
            </a:r>
            <a:r>
              <a:rPr dirty="0" baseline="31250" sz="1200" spc="-7">
                <a:latin typeface="Arial"/>
                <a:cs typeface="Arial"/>
              </a:rPr>
              <a:t>1</a:t>
            </a:r>
            <a:endParaRPr baseline="31250" sz="12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1130"/>
              </a:spcBef>
            </a:pPr>
            <a:r>
              <a:rPr dirty="0" sz="1050" spc="-5">
                <a:latin typeface="Arial"/>
                <a:cs typeface="Arial"/>
              </a:rPr>
              <a:t>and the </a:t>
            </a:r>
            <a:r>
              <a:rPr dirty="0" sz="1050" spc="-10">
                <a:latin typeface="Arial"/>
                <a:cs typeface="Arial"/>
              </a:rPr>
              <a:t>covariance between two rows </a:t>
            </a:r>
            <a:r>
              <a:rPr dirty="0" sz="1050" spc="-5">
                <a:latin typeface="Arial"/>
                <a:cs typeface="Arial"/>
              </a:rPr>
              <a:t>of </a:t>
            </a:r>
            <a:r>
              <a:rPr dirty="0" sz="1050" spc="-405" b="1">
                <a:latin typeface="Arial"/>
                <a:cs typeface="Arial"/>
              </a:rPr>
              <a:t>B</a:t>
            </a:r>
            <a:r>
              <a:rPr dirty="0" baseline="15873" sz="1575" spc="-607">
                <a:latin typeface="Lucida Sans Unicode"/>
                <a:cs typeface="Lucida Sans Unicode"/>
              </a:rPr>
              <a:t>ˆ</a:t>
            </a:r>
            <a:r>
              <a:rPr dirty="0" baseline="15873" sz="1575" spc="127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Arial"/>
                <a:cs typeface="Arial"/>
              </a:rPr>
              <a:t>has the</a:t>
            </a:r>
            <a:r>
              <a:rPr dirty="0" sz="1050" spc="13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form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3748" y="2726893"/>
            <a:ext cx="104139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gj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2531" y="2642222"/>
            <a:ext cx="1483360" cy="20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95">
                <a:latin typeface="Arial"/>
                <a:cs typeface="Arial"/>
              </a:rPr>
              <a:t>Cov</a:t>
            </a:r>
            <a:r>
              <a:rPr dirty="0" sz="1050" spc="-95">
                <a:latin typeface="Lucida Sans Unicode"/>
                <a:cs typeface="Lucida Sans Unicode"/>
              </a:rPr>
              <a:t>(</a:t>
            </a:r>
            <a:r>
              <a:rPr dirty="0" sz="1050" spc="-95" b="1">
                <a:latin typeface="Arial"/>
                <a:cs typeface="Arial"/>
              </a:rPr>
              <a:t>b</a:t>
            </a:r>
            <a:r>
              <a:rPr dirty="0" baseline="15873" sz="1575" spc="-142">
                <a:latin typeface="Lucida Sans Unicode"/>
                <a:cs typeface="Lucida Sans Unicode"/>
              </a:rPr>
              <a:t>ˆ</a:t>
            </a:r>
            <a:r>
              <a:rPr dirty="0" baseline="-10416" sz="1200" spc="-142" i="1">
                <a:latin typeface="Arial"/>
                <a:cs typeface="Arial"/>
              </a:rPr>
              <a:t>g </a:t>
            </a:r>
            <a:r>
              <a:rPr dirty="0" sz="1050" spc="-95" i="1">
                <a:latin typeface="Verdana"/>
                <a:cs typeface="Verdana"/>
              </a:rPr>
              <a:t>, </a:t>
            </a:r>
            <a:r>
              <a:rPr dirty="0" sz="1050" spc="-229" b="1">
                <a:latin typeface="Arial"/>
                <a:cs typeface="Arial"/>
              </a:rPr>
              <a:t>b</a:t>
            </a:r>
            <a:r>
              <a:rPr dirty="0" baseline="15873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j</a:t>
            </a:r>
            <a:r>
              <a:rPr dirty="0" baseline="-13888" sz="1200" spc="-172" i="1">
                <a:latin typeface="Arial"/>
                <a:cs typeface="Arial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r>
              <a:rPr dirty="0" sz="1050" spc="-204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40">
                <a:latin typeface="Lucida Sans Unicode"/>
                <a:cs typeface="Lucida Sans Unicode"/>
              </a:rPr>
              <a:t>(</a:t>
            </a:r>
            <a:r>
              <a:rPr dirty="0" sz="1050" spc="40" b="1">
                <a:latin typeface="Arial"/>
                <a:cs typeface="Arial"/>
              </a:rPr>
              <a:t>X</a:t>
            </a:r>
            <a:r>
              <a:rPr dirty="0" baseline="31250" sz="1200" spc="60" i="1">
                <a:latin typeface="Meiryo"/>
                <a:cs typeface="Meiryo"/>
              </a:rPr>
              <a:t>t</a:t>
            </a:r>
            <a:r>
              <a:rPr dirty="0" sz="1050" spc="40" b="1">
                <a:latin typeface="Arial"/>
                <a:cs typeface="Arial"/>
              </a:rPr>
              <a:t>X</a:t>
            </a:r>
            <a:r>
              <a:rPr dirty="0" sz="1050" spc="40">
                <a:latin typeface="Lucida Sans Unicode"/>
                <a:cs typeface="Lucida Sans Unicode"/>
              </a:rPr>
              <a:t>)</a:t>
            </a:r>
            <a:r>
              <a:rPr dirty="0" baseline="31250" sz="1200" spc="60" i="1">
                <a:latin typeface="Meiryo"/>
                <a:cs typeface="Meiryo"/>
              </a:rPr>
              <a:t>−</a:t>
            </a:r>
            <a:r>
              <a:rPr dirty="0" baseline="31250" sz="1200" spc="60">
                <a:latin typeface="Arial"/>
                <a:cs typeface="Arial"/>
              </a:rPr>
              <a:t>1</a:t>
            </a:r>
            <a:r>
              <a:rPr dirty="0" sz="1050" spc="40" b="1">
                <a:latin typeface="Arial"/>
                <a:cs typeface="Arial"/>
              </a:rPr>
              <a:t>Σ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683" y="3078188"/>
            <a:ext cx="104139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gj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2993529"/>
            <a:ext cx="3411854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where 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27777" sz="1200" spc="15" i="1">
                <a:latin typeface="Meiryo"/>
                <a:cs typeface="Meiryo"/>
              </a:rPr>
              <a:t>t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baseline="31250" sz="1200" spc="15" i="1">
                <a:latin typeface="Meiryo"/>
                <a:cs typeface="Meiryo"/>
              </a:rPr>
              <a:t>−</a:t>
            </a:r>
            <a:r>
              <a:rPr dirty="0" baseline="31250" sz="1200" spc="15">
                <a:latin typeface="Arial"/>
                <a:cs typeface="Arial"/>
              </a:rPr>
              <a:t>1 </a:t>
            </a:r>
            <a:r>
              <a:rPr dirty="0" sz="1050" spc="-5">
                <a:latin typeface="Arial"/>
                <a:cs typeface="Arial"/>
              </a:rPr>
              <a:t>denotes the 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i="1">
                <a:latin typeface="Arial"/>
                <a:cs typeface="Arial"/>
              </a:rPr>
              <a:t>g</a:t>
            </a:r>
            <a:r>
              <a:rPr dirty="0" sz="1050" spc="5" i="1">
                <a:latin typeface="Verdana"/>
                <a:cs typeface="Verdana"/>
              </a:rPr>
              <a:t>, </a:t>
            </a:r>
            <a:r>
              <a:rPr dirty="0" sz="1050" spc="-5" i="1">
                <a:latin typeface="Arial"/>
                <a:cs typeface="Arial"/>
              </a:rPr>
              <a:t>j</a:t>
            </a:r>
            <a:r>
              <a:rPr dirty="0" sz="1050" spc="-215" i="1">
                <a:latin typeface="Arial"/>
                <a:cs typeface="Arial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sz="1050" spc="10">
                <a:latin typeface="Arial"/>
                <a:cs typeface="Arial"/>
              </a:rPr>
              <a:t>-th </a:t>
            </a:r>
            <a:r>
              <a:rPr dirty="0" sz="1050" spc="-5">
                <a:latin typeface="Arial"/>
                <a:cs typeface="Arial"/>
              </a:rPr>
              <a:t>element of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X</a:t>
            </a:r>
            <a:r>
              <a:rPr dirty="0" baseline="27777" sz="1200" spc="22" i="1">
                <a:latin typeface="Meiryo"/>
                <a:cs typeface="Meiryo"/>
              </a:rPr>
              <a:t>t</a:t>
            </a:r>
            <a:r>
              <a:rPr dirty="0" sz="1050" spc="15" b="1">
                <a:latin typeface="Arial"/>
                <a:cs typeface="Arial"/>
              </a:rPr>
              <a:t>X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r>
              <a:rPr dirty="0" baseline="27777" sz="1200" spc="22" i="1">
                <a:latin typeface="Meiryo"/>
                <a:cs typeface="Meiryo"/>
              </a:rPr>
              <a:t>−</a:t>
            </a:r>
            <a:r>
              <a:rPr dirty="0" baseline="27777" sz="1200" spc="22">
                <a:latin typeface="Arial"/>
                <a:cs typeface="Arial"/>
              </a:rPr>
              <a:t>1</a:t>
            </a:r>
            <a:r>
              <a:rPr dirty="0" sz="1050" spc="1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5" action="ppaction://hlinksldjump"/>
              </a:rPr>
              <a:t>Multivariate Linear</a:t>
            </a:r>
            <a:r>
              <a:rPr dirty="0" spc="-20">
                <a:hlinkClick r:id="rId5" action="ppaction://hlinksldjump"/>
              </a:rPr>
              <a:t> </a:t>
            </a:r>
            <a:r>
              <a:rPr dirty="0" spc="-5">
                <a:hlinkClick r:id="rId5" action="ppaction://hlinksldjump"/>
              </a:rPr>
              <a:t>Regression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61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202882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Expectation and </a:t>
            </a:r>
            <a:r>
              <a:rPr dirty="0" spc="10"/>
              <a:t>Covariance of Fitted</a:t>
            </a:r>
            <a:r>
              <a:rPr dirty="0" spc="-35"/>
              <a:t> </a:t>
            </a:r>
            <a:r>
              <a:rPr dirty="0"/>
              <a:t>Values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580161"/>
            <a:ext cx="3561079" cy="271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-10">
                <a:latin typeface="Arial"/>
                <a:cs typeface="Arial"/>
              </a:rPr>
              <a:t>expected </a:t>
            </a:r>
            <a:r>
              <a:rPr dirty="0" sz="1050" spc="-15">
                <a:latin typeface="Arial"/>
                <a:cs typeface="Arial"/>
              </a:rPr>
              <a:t>value </a:t>
            </a:r>
            <a:r>
              <a:rPr dirty="0" sz="1050" spc="-5">
                <a:latin typeface="Arial"/>
                <a:cs typeface="Arial"/>
              </a:rPr>
              <a:t>of the fitted </a:t>
            </a:r>
            <a:r>
              <a:rPr dirty="0" sz="1050" spc="-10">
                <a:latin typeface="Arial"/>
                <a:cs typeface="Arial"/>
              </a:rPr>
              <a:t>values </a:t>
            </a:r>
            <a:r>
              <a:rPr dirty="0" sz="1050" spc="-5">
                <a:latin typeface="Arial"/>
                <a:cs typeface="Arial"/>
              </a:rPr>
              <a:t>is </a:t>
            </a:r>
            <a:r>
              <a:rPr dirty="0" sz="1050" spc="-15">
                <a:latin typeface="Arial"/>
                <a:cs typeface="Arial"/>
              </a:rPr>
              <a:t>given</a:t>
            </a:r>
            <a:r>
              <a:rPr dirty="0" sz="1050" spc="135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by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algn="ctr" marL="795020">
              <a:lnSpc>
                <a:spcPct val="100000"/>
              </a:lnSpc>
            </a:pPr>
            <a:r>
              <a:rPr dirty="0" sz="1050" spc="-10" i="1">
                <a:latin typeface="Arial"/>
                <a:cs typeface="Arial"/>
              </a:rPr>
              <a:t>E</a:t>
            </a:r>
            <a:r>
              <a:rPr dirty="0" sz="1050" spc="-195" i="1">
                <a:latin typeface="Arial"/>
                <a:cs typeface="Arial"/>
              </a:rPr>
              <a:t> </a:t>
            </a:r>
            <a:r>
              <a:rPr dirty="0" sz="1050" spc="-240">
                <a:latin typeface="Lucida Sans Unicode"/>
                <a:cs typeface="Lucida Sans Unicode"/>
              </a:rPr>
              <a:t>(</a:t>
            </a:r>
            <a:r>
              <a:rPr dirty="0" sz="1050" spc="-240" b="1">
                <a:latin typeface="Arial"/>
                <a:cs typeface="Arial"/>
              </a:rPr>
              <a:t>Y</a:t>
            </a:r>
            <a:r>
              <a:rPr dirty="0" baseline="15873" sz="1575" spc="-359">
                <a:latin typeface="Lucida Sans Unicode"/>
                <a:cs typeface="Lucida Sans Unicode"/>
              </a:rPr>
              <a:t>ˆ</a:t>
            </a:r>
            <a:r>
              <a:rPr dirty="0" baseline="15873" sz="1575" spc="-375">
                <a:latin typeface="Lucida Sans Unicode"/>
                <a:cs typeface="Lucida Sans Unicode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10" i="1">
                <a:latin typeface="Arial"/>
                <a:cs typeface="Arial"/>
              </a:rPr>
              <a:t>E</a:t>
            </a:r>
            <a:r>
              <a:rPr dirty="0" sz="1050" spc="-195" i="1">
                <a:latin typeface="Arial"/>
                <a:cs typeface="Arial"/>
              </a:rPr>
              <a:t> </a:t>
            </a:r>
            <a:r>
              <a:rPr dirty="0" sz="1050" spc="-190">
                <a:latin typeface="Lucida Sans Unicode"/>
                <a:cs typeface="Lucida Sans Unicode"/>
              </a:rPr>
              <a:t>(</a:t>
            </a:r>
            <a:r>
              <a:rPr dirty="0" sz="1050" spc="-190" b="1">
                <a:latin typeface="Arial"/>
                <a:cs typeface="Arial"/>
              </a:rPr>
              <a:t>XB</a:t>
            </a:r>
            <a:r>
              <a:rPr dirty="0" baseline="15873" sz="1575" spc="-284">
                <a:latin typeface="Lucida Sans Unicode"/>
                <a:cs typeface="Lucida Sans Unicode"/>
              </a:rPr>
              <a:t>ˆ</a:t>
            </a:r>
            <a:r>
              <a:rPr dirty="0" baseline="15873" sz="1575" spc="-330">
                <a:latin typeface="Lucida Sans Unicode"/>
                <a:cs typeface="Lucida Sans Unicode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10" b="1">
                <a:latin typeface="Arial"/>
                <a:cs typeface="Arial"/>
              </a:rPr>
              <a:t>X</a:t>
            </a:r>
            <a:r>
              <a:rPr dirty="0" sz="1050" spc="-10" i="1">
                <a:latin typeface="Arial"/>
                <a:cs typeface="Arial"/>
              </a:rPr>
              <a:t>E</a:t>
            </a:r>
            <a:r>
              <a:rPr dirty="0" sz="1050" spc="-195" i="1">
                <a:latin typeface="Arial"/>
                <a:cs typeface="Arial"/>
              </a:rPr>
              <a:t> </a:t>
            </a:r>
            <a:r>
              <a:rPr dirty="0" sz="1050" spc="-250">
                <a:latin typeface="Lucida Sans Unicode"/>
                <a:cs typeface="Lucida Sans Unicode"/>
              </a:rPr>
              <a:t>(</a:t>
            </a:r>
            <a:r>
              <a:rPr dirty="0" sz="1050" spc="-250" b="1">
                <a:latin typeface="Arial"/>
                <a:cs typeface="Arial"/>
              </a:rPr>
              <a:t>B</a:t>
            </a:r>
            <a:r>
              <a:rPr dirty="0" baseline="15873" sz="1575" spc="-375">
                <a:latin typeface="Lucida Sans Unicode"/>
                <a:cs typeface="Lucida Sans Unicode"/>
              </a:rPr>
              <a:t>ˆ</a:t>
            </a:r>
            <a:r>
              <a:rPr dirty="0" baseline="15873" sz="1575" spc="-330">
                <a:latin typeface="Lucida Sans Unicode"/>
                <a:cs typeface="Lucida Sans Unicode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10" b="1">
                <a:latin typeface="Arial"/>
                <a:cs typeface="Arial"/>
              </a:rPr>
              <a:t>XB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050" spc="-5">
                <a:latin typeface="Arial"/>
                <a:cs typeface="Arial"/>
              </a:rPr>
              <a:t>and the </a:t>
            </a:r>
            <a:r>
              <a:rPr dirty="0" sz="1050" spc="-10">
                <a:latin typeface="Arial"/>
                <a:cs typeface="Arial"/>
              </a:rPr>
              <a:t>covariance </a:t>
            </a:r>
            <a:r>
              <a:rPr dirty="0" sz="1050" spc="-5">
                <a:latin typeface="Arial"/>
                <a:cs typeface="Arial"/>
              </a:rPr>
              <a:t>matrix has the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form</a:t>
            </a:r>
            <a:endParaRPr sz="1050">
              <a:latin typeface="Arial"/>
              <a:cs typeface="Arial"/>
            </a:endParaRPr>
          </a:p>
          <a:p>
            <a:pPr algn="ctr" marR="234315">
              <a:lnSpc>
                <a:spcPct val="100000"/>
              </a:lnSpc>
              <a:spcBef>
                <a:spcPts val="930"/>
              </a:spcBef>
            </a:pPr>
            <a:r>
              <a:rPr dirty="0" sz="1050" spc="-95" i="1">
                <a:latin typeface="Arial"/>
                <a:cs typeface="Arial"/>
              </a:rPr>
              <a:t>V</a:t>
            </a:r>
            <a:r>
              <a:rPr dirty="0" sz="1050" spc="-95" i="1">
                <a:latin typeface="Meiryo"/>
                <a:cs typeface="Meiryo"/>
              </a:rPr>
              <a:t>{</a:t>
            </a:r>
            <a:r>
              <a:rPr dirty="0" sz="1050" spc="-95">
                <a:latin typeface="Arial"/>
                <a:cs typeface="Arial"/>
              </a:rPr>
              <a:t>vec</a:t>
            </a:r>
            <a:r>
              <a:rPr dirty="0" sz="1050" spc="-95">
                <a:latin typeface="Lucida Sans Unicode"/>
                <a:cs typeface="Lucida Sans Unicode"/>
              </a:rPr>
              <a:t>(</a:t>
            </a:r>
            <a:r>
              <a:rPr dirty="0" sz="1050" spc="-95" b="1">
                <a:latin typeface="Arial"/>
                <a:cs typeface="Arial"/>
              </a:rPr>
              <a:t>Y</a:t>
            </a:r>
            <a:r>
              <a:rPr dirty="0" baseline="15873" sz="1575" spc="-142">
                <a:latin typeface="Lucida Sans Unicode"/>
                <a:cs typeface="Lucida Sans Unicode"/>
              </a:rPr>
              <a:t>ˆ</a:t>
            </a:r>
            <a:r>
              <a:rPr dirty="0" baseline="15873" sz="1575" spc="-375">
                <a:latin typeface="Lucida Sans Unicode"/>
                <a:cs typeface="Lucida Sans Unicode"/>
              </a:rPr>
              <a:t> </a:t>
            </a:r>
            <a:r>
              <a:rPr dirty="0" baseline="31250" sz="1200" spc="-37" i="1">
                <a:latin typeface="Meiryo"/>
                <a:cs typeface="Meiryo"/>
              </a:rPr>
              <a:t>t</a:t>
            </a:r>
            <a:r>
              <a:rPr dirty="0" sz="1050" spc="-25">
                <a:latin typeface="Lucida Sans Unicode"/>
                <a:cs typeface="Lucida Sans Unicode"/>
              </a:rPr>
              <a:t>)</a:t>
            </a:r>
            <a:r>
              <a:rPr dirty="0" sz="1050" spc="-25" i="1">
                <a:latin typeface="Meiryo"/>
                <a:cs typeface="Meiryo"/>
              </a:rPr>
              <a:t>}</a:t>
            </a:r>
            <a:r>
              <a:rPr dirty="0" sz="1050" spc="-75" i="1">
                <a:latin typeface="Meiryo"/>
                <a:cs typeface="Meiryo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95" i="1">
                <a:latin typeface="Arial"/>
                <a:cs typeface="Arial"/>
              </a:rPr>
              <a:t>V</a:t>
            </a:r>
            <a:r>
              <a:rPr dirty="0" sz="1050" spc="-95" i="1">
                <a:latin typeface="Meiryo"/>
                <a:cs typeface="Meiryo"/>
              </a:rPr>
              <a:t>{</a:t>
            </a:r>
            <a:r>
              <a:rPr dirty="0" sz="1050" spc="-95">
                <a:latin typeface="Arial"/>
                <a:cs typeface="Arial"/>
              </a:rPr>
              <a:t>vec</a:t>
            </a:r>
            <a:r>
              <a:rPr dirty="0" sz="1050" spc="-95">
                <a:latin typeface="Lucida Sans Unicode"/>
                <a:cs typeface="Lucida Sans Unicode"/>
              </a:rPr>
              <a:t>(</a:t>
            </a:r>
            <a:r>
              <a:rPr dirty="0" sz="1050" spc="-95" b="1">
                <a:latin typeface="Arial"/>
                <a:cs typeface="Arial"/>
              </a:rPr>
              <a:t>B</a:t>
            </a:r>
            <a:r>
              <a:rPr dirty="0" baseline="15873" sz="1575" spc="-142">
                <a:latin typeface="Lucida Sans Unicode"/>
                <a:cs typeface="Lucida Sans Unicode"/>
              </a:rPr>
              <a:t>ˆ</a:t>
            </a:r>
            <a:r>
              <a:rPr dirty="0" baseline="15873" sz="1575" spc="-337">
                <a:latin typeface="Lucida Sans Unicode"/>
                <a:cs typeface="Lucida Sans Unicode"/>
              </a:rPr>
              <a:t> </a:t>
            </a:r>
            <a:r>
              <a:rPr dirty="0" baseline="31250" sz="1200" spc="-30" i="1">
                <a:latin typeface="Meiryo"/>
                <a:cs typeface="Meiryo"/>
              </a:rPr>
              <a:t>t</a:t>
            </a:r>
            <a:r>
              <a:rPr dirty="0" sz="1050" spc="-20" b="1">
                <a:latin typeface="Arial"/>
                <a:cs typeface="Arial"/>
              </a:rPr>
              <a:t>X</a:t>
            </a:r>
            <a:r>
              <a:rPr dirty="0" baseline="31250" sz="1200" spc="-30" i="1">
                <a:latin typeface="Meiryo"/>
                <a:cs typeface="Meiryo"/>
              </a:rPr>
              <a:t>t</a:t>
            </a:r>
            <a:r>
              <a:rPr dirty="0" sz="1050" spc="-20">
                <a:latin typeface="Lucida Sans Unicode"/>
                <a:cs typeface="Lucida Sans Unicode"/>
              </a:rPr>
              <a:t>)</a:t>
            </a:r>
            <a:r>
              <a:rPr dirty="0" sz="1050" spc="-20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  <a:p>
            <a:pPr marL="1537335">
              <a:lnSpc>
                <a:spcPct val="100000"/>
              </a:lnSpc>
              <a:spcBef>
                <a:spcPts val="530"/>
              </a:spcBef>
            </a:pP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20" i="1">
                <a:latin typeface="Arial"/>
                <a:cs typeface="Arial"/>
              </a:rPr>
              <a:t>V</a:t>
            </a:r>
            <a:r>
              <a:rPr dirty="0" sz="1050" spc="20" i="1">
                <a:latin typeface="Meiryo"/>
                <a:cs typeface="Meiryo"/>
              </a:rPr>
              <a:t>{</a:t>
            </a:r>
            <a:r>
              <a:rPr dirty="0" sz="1050" spc="20">
                <a:latin typeface="Lucida Sans Unicode"/>
                <a:cs typeface="Lucida Sans Unicode"/>
              </a:rPr>
              <a:t>(</a:t>
            </a:r>
            <a:r>
              <a:rPr dirty="0" sz="1050" spc="20" b="1">
                <a:latin typeface="Arial"/>
                <a:cs typeface="Arial"/>
              </a:rPr>
              <a:t>X</a:t>
            </a:r>
            <a:r>
              <a:rPr dirty="0" sz="1050" spc="-70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35" i="1">
                <a:latin typeface="Meiryo"/>
                <a:cs typeface="Meiryo"/>
              </a:rPr>
              <a:t> </a:t>
            </a:r>
            <a:r>
              <a:rPr dirty="0" sz="1050" spc="-75" b="1">
                <a:latin typeface="Arial"/>
                <a:cs typeface="Arial"/>
              </a:rPr>
              <a:t>I</a:t>
            </a:r>
            <a:r>
              <a:rPr dirty="0" baseline="-10416" sz="1200" spc="-112" i="1">
                <a:latin typeface="Arial"/>
                <a:cs typeface="Arial"/>
              </a:rPr>
              <a:t>m</a:t>
            </a:r>
            <a:r>
              <a:rPr dirty="0" sz="1050" spc="-75">
                <a:latin typeface="Lucida Sans Unicode"/>
                <a:cs typeface="Lucida Sans Unicode"/>
              </a:rPr>
              <a:t>)</a:t>
            </a:r>
            <a:r>
              <a:rPr dirty="0" sz="1050" spc="-75">
                <a:latin typeface="Arial"/>
                <a:cs typeface="Arial"/>
              </a:rPr>
              <a:t>vec</a:t>
            </a:r>
            <a:r>
              <a:rPr dirty="0" sz="1050" spc="-75">
                <a:latin typeface="Lucida Sans Unicode"/>
                <a:cs typeface="Lucida Sans Unicode"/>
              </a:rPr>
              <a:t>(</a:t>
            </a:r>
            <a:r>
              <a:rPr dirty="0" sz="1050" spc="-75" b="1">
                <a:latin typeface="Arial"/>
                <a:cs typeface="Arial"/>
              </a:rPr>
              <a:t>B</a:t>
            </a:r>
            <a:r>
              <a:rPr dirty="0" baseline="15873" sz="1575" spc="-112">
                <a:latin typeface="Lucida Sans Unicode"/>
                <a:cs typeface="Lucida Sans Unicode"/>
              </a:rPr>
              <a:t>ˆ</a:t>
            </a:r>
            <a:r>
              <a:rPr dirty="0" baseline="15873" sz="1575" spc="-337">
                <a:latin typeface="Lucida Sans Unicode"/>
                <a:cs typeface="Lucida Sans Unicode"/>
              </a:rPr>
              <a:t> </a:t>
            </a:r>
            <a:r>
              <a:rPr dirty="0" baseline="31250" sz="1200" spc="-37" i="1">
                <a:latin typeface="Meiryo"/>
                <a:cs typeface="Meiryo"/>
              </a:rPr>
              <a:t>t</a:t>
            </a:r>
            <a:r>
              <a:rPr dirty="0" sz="1050" spc="-25">
                <a:latin typeface="Lucida Sans Unicode"/>
                <a:cs typeface="Lucida Sans Unicode"/>
              </a:rPr>
              <a:t>)</a:t>
            </a:r>
            <a:r>
              <a:rPr dirty="0" sz="1050" spc="-25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  <a:p>
            <a:pPr marL="1537335">
              <a:lnSpc>
                <a:spcPct val="100000"/>
              </a:lnSpc>
              <a:spcBef>
                <a:spcPts val="530"/>
              </a:spcBef>
            </a:pP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b="1">
                <a:latin typeface="Arial"/>
                <a:cs typeface="Arial"/>
              </a:rPr>
              <a:t>X</a:t>
            </a:r>
            <a:r>
              <a:rPr dirty="0" sz="1050" spc="-60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5" i="1">
                <a:latin typeface="Meiryo"/>
                <a:cs typeface="Meiryo"/>
              </a:rPr>
              <a:t> </a:t>
            </a:r>
            <a:r>
              <a:rPr dirty="0" sz="1050" spc="-60" b="1">
                <a:latin typeface="Arial"/>
                <a:cs typeface="Arial"/>
              </a:rPr>
              <a:t>I</a:t>
            </a:r>
            <a:r>
              <a:rPr dirty="0" baseline="-10416" sz="1200" spc="-89" i="1">
                <a:latin typeface="Arial"/>
                <a:cs typeface="Arial"/>
              </a:rPr>
              <a:t>m</a:t>
            </a:r>
            <a:r>
              <a:rPr dirty="0" sz="1050" spc="-60">
                <a:latin typeface="Lucida Sans Unicode"/>
                <a:cs typeface="Lucida Sans Unicode"/>
              </a:rPr>
              <a:t>)</a:t>
            </a:r>
            <a:r>
              <a:rPr dirty="0" sz="1050" spc="-60" i="1">
                <a:latin typeface="Arial"/>
                <a:cs typeface="Arial"/>
              </a:rPr>
              <a:t>V</a:t>
            </a:r>
            <a:r>
              <a:rPr dirty="0" sz="1050" spc="-60" i="1">
                <a:latin typeface="Meiryo"/>
                <a:cs typeface="Meiryo"/>
              </a:rPr>
              <a:t>{</a:t>
            </a:r>
            <a:r>
              <a:rPr dirty="0" sz="1050" spc="-60">
                <a:latin typeface="Arial"/>
                <a:cs typeface="Arial"/>
              </a:rPr>
              <a:t>vec</a:t>
            </a:r>
            <a:r>
              <a:rPr dirty="0" sz="1050" spc="-60">
                <a:latin typeface="Lucida Sans Unicode"/>
                <a:cs typeface="Lucida Sans Unicode"/>
              </a:rPr>
              <a:t>(</a:t>
            </a:r>
            <a:r>
              <a:rPr dirty="0" sz="1050" spc="-60" b="1">
                <a:latin typeface="Arial"/>
                <a:cs typeface="Arial"/>
              </a:rPr>
              <a:t>B</a:t>
            </a:r>
            <a:r>
              <a:rPr dirty="0" baseline="15873" sz="1575" spc="-89">
                <a:latin typeface="Lucida Sans Unicode"/>
                <a:cs typeface="Lucida Sans Unicode"/>
              </a:rPr>
              <a:t>ˆ</a:t>
            </a:r>
            <a:r>
              <a:rPr dirty="0" baseline="15873" sz="1575" spc="-330">
                <a:latin typeface="Lucida Sans Unicode"/>
                <a:cs typeface="Lucida Sans Unicode"/>
              </a:rPr>
              <a:t> </a:t>
            </a:r>
            <a:r>
              <a:rPr dirty="0" baseline="31250" sz="1200" spc="-7" i="1">
                <a:latin typeface="Meiryo"/>
                <a:cs typeface="Meiryo"/>
              </a:rPr>
              <a:t>t</a:t>
            </a:r>
            <a:r>
              <a:rPr dirty="0" sz="1050" spc="-5">
                <a:latin typeface="Lucida Sans Unicode"/>
                <a:cs typeface="Lucida Sans Unicode"/>
              </a:rPr>
              <a:t>)</a:t>
            </a:r>
            <a:r>
              <a:rPr dirty="0" sz="1050" spc="-5" i="1">
                <a:latin typeface="Meiryo"/>
                <a:cs typeface="Meiryo"/>
              </a:rPr>
              <a:t>}</a:t>
            </a:r>
            <a:r>
              <a:rPr dirty="0" sz="1050" spc="-5">
                <a:latin typeface="Lucida Sans Unicode"/>
                <a:cs typeface="Lucida Sans Unicode"/>
              </a:rPr>
              <a:t>(</a:t>
            </a:r>
            <a:r>
              <a:rPr dirty="0" sz="1050" spc="-5" b="1">
                <a:latin typeface="Arial"/>
                <a:cs typeface="Arial"/>
              </a:rPr>
              <a:t>X</a:t>
            </a:r>
            <a:r>
              <a:rPr dirty="0" sz="1050" spc="-60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5" i="1">
                <a:latin typeface="Meiryo"/>
                <a:cs typeface="Meiryo"/>
              </a:rPr>
              <a:t> </a:t>
            </a:r>
            <a:r>
              <a:rPr dirty="0" sz="1050" spc="10" b="1">
                <a:latin typeface="Arial"/>
                <a:cs typeface="Arial"/>
              </a:rPr>
              <a:t>I</a:t>
            </a:r>
            <a:r>
              <a:rPr dirty="0" baseline="-10416" sz="1200" spc="15" i="1">
                <a:latin typeface="Arial"/>
                <a:cs typeface="Arial"/>
              </a:rPr>
              <a:t>m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baseline="31250" sz="1200" spc="15" i="1">
                <a:latin typeface="Meiryo"/>
                <a:cs typeface="Meiryo"/>
              </a:rPr>
              <a:t>t</a:t>
            </a:r>
            <a:endParaRPr baseline="31250" sz="1200">
              <a:latin typeface="Meiryo"/>
              <a:cs typeface="Meiryo"/>
            </a:endParaRPr>
          </a:p>
          <a:p>
            <a:pPr marL="1537335">
              <a:lnSpc>
                <a:spcPct val="100000"/>
              </a:lnSpc>
              <a:spcBef>
                <a:spcPts val="500"/>
              </a:spcBef>
            </a:pP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b="1">
                <a:latin typeface="Arial"/>
                <a:cs typeface="Arial"/>
              </a:rPr>
              <a:t>X</a:t>
            </a:r>
            <a:r>
              <a:rPr dirty="0" sz="1050" spc="-60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5" i="1">
                <a:latin typeface="Meiryo"/>
                <a:cs typeface="Meiryo"/>
              </a:rPr>
              <a:t> </a:t>
            </a:r>
            <a:r>
              <a:rPr dirty="0" sz="1050" spc="15" b="1">
                <a:latin typeface="Arial"/>
                <a:cs typeface="Arial"/>
              </a:rPr>
              <a:t>I</a:t>
            </a:r>
            <a:r>
              <a:rPr dirty="0" baseline="-10416" sz="1200" spc="22" i="1">
                <a:latin typeface="Arial"/>
                <a:cs typeface="Arial"/>
              </a:rPr>
              <a:t>m</a:t>
            </a:r>
            <a:r>
              <a:rPr dirty="0" sz="1050" spc="15">
                <a:latin typeface="Lucida Sans Unicode"/>
                <a:cs typeface="Lucida Sans Unicode"/>
              </a:rPr>
              <a:t>)[(</a:t>
            </a:r>
            <a:r>
              <a:rPr dirty="0" sz="1050" spc="15" b="1">
                <a:latin typeface="Arial"/>
                <a:cs typeface="Arial"/>
              </a:rPr>
              <a:t>X</a:t>
            </a:r>
            <a:r>
              <a:rPr dirty="0" baseline="31250" sz="1200" spc="22" i="1">
                <a:latin typeface="Meiryo"/>
                <a:cs typeface="Meiryo"/>
              </a:rPr>
              <a:t>t</a:t>
            </a:r>
            <a:r>
              <a:rPr dirty="0" sz="1050" spc="15" b="1">
                <a:latin typeface="Arial"/>
                <a:cs typeface="Arial"/>
              </a:rPr>
              <a:t>X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r>
              <a:rPr dirty="0" baseline="31250" sz="1200" spc="22" i="1">
                <a:latin typeface="Meiryo"/>
                <a:cs typeface="Meiryo"/>
              </a:rPr>
              <a:t>−</a:t>
            </a:r>
            <a:r>
              <a:rPr dirty="0" baseline="31250" sz="1200" spc="22">
                <a:latin typeface="Arial"/>
                <a:cs typeface="Arial"/>
              </a:rPr>
              <a:t>1</a:t>
            </a:r>
            <a:r>
              <a:rPr dirty="0" baseline="31250" sz="1200" spc="89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5" i="1">
                <a:latin typeface="Meiryo"/>
                <a:cs typeface="Meiryo"/>
              </a:rPr>
              <a:t> </a:t>
            </a:r>
            <a:r>
              <a:rPr dirty="0" sz="1050" spc="50" b="1">
                <a:latin typeface="Arial"/>
                <a:cs typeface="Arial"/>
              </a:rPr>
              <a:t>Σ</a:t>
            </a:r>
            <a:r>
              <a:rPr dirty="0" sz="1050" spc="50">
                <a:latin typeface="Lucida Sans Unicode"/>
                <a:cs typeface="Lucida Sans Unicode"/>
              </a:rPr>
              <a:t>](</a:t>
            </a:r>
            <a:r>
              <a:rPr dirty="0" sz="1050" spc="50" b="1">
                <a:latin typeface="Arial"/>
                <a:cs typeface="Arial"/>
              </a:rPr>
              <a:t>X</a:t>
            </a:r>
            <a:r>
              <a:rPr dirty="0" sz="1050" spc="-60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5" i="1">
                <a:latin typeface="Meiryo"/>
                <a:cs typeface="Meiryo"/>
              </a:rPr>
              <a:t> </a:t>
            </a:r>
            <a:r>
              <a:rPr dirty="0" sz="1050" spc="10" b="1">
                <a:latin typeface="Arial"/>
                <a:cs typeface="Arial"/>
              </a:rPr>
              <a:t>I</a:t>
            </a:r>
            <a:r>
              <a:rPr dirty="0" baseline="-10416" sz="1200" spc="15" i="1">
                <a:latin typeface="Arial"/>
                <a:cs typeface="Arial"/>
              </a:rPr>
              <a:t>m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baseline="31250" sz="1200" spc="15" i="1">
                <a:latin typeface="Meiryo"/>
                <a:cs typeface="Meiryo"/>
              </a:rPr>
              <a:t>t</a:t>
            </a:r>
            <a:endParaRPr baseline="31250" sz="1200">
              <a:latin typeface="Meiryo"/>
              <a:cs typeface="Meiryo"/>
            </a:endParaRPr>
          </a:p>
          <a:p>
            <a:pPr marL="1537335">
              <a:lnSpc>
                <a:spcPct val="100000"/>
              </a:lnSpc>
              <a:spcBef>
                <a:spcPts val="500"/>
              </a:spcBef>
            </a:pP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baseline="31250" sz="1200" spc="7" i="1">
                <a:latin typeface="Meiryo"/>
                <a:cs typeface="Meiryo"/>
              </a:rPr>
              <a:t>t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sz="1050" spc="5">
                <a:latin typeface="Lucida Sans Unicode"/>
                <a:cs typeface="Lucida Sans Unicode"/>
              </a:rPr>
              <a:t>)</a:t>
            </a:r>
            <a:r>
              <a:rPr dirty="0" baseline="31250" sz="1200" spc="7" i="1">
                <a:latin typeface="Meiryo"/>
                <a:cs typeface="Meiryo"/>
              </a:rPr>
              <a:t>−</a:t>
            </a:r>
            <a:r>
              <a:rPr dirty="0" baseline="31250" sz="1200" spc="7">
                <a:latin typeface="Arial"/>
                <a:cs typeface="Arial"/>
              </a:rPr>
              <a:t>1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baseline="31250" sz="1200" spc="7" i="1">
                <a:latin typeface="Meiryo"/>
                <a:cs typeface="Meiryo"/>
              </a:rPr>
              <a:t>t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85" i="1">
                <a:latin typeface="Meiryo"/>
                <a:cs typeface="Meiryo"/>
              </a:rPr>
              <a:t> </a:t>
            </a:r>
            <a:r>
              <a:rPr dirty="0" sz="1050" spc="195" b="1">
                <a:latin typeface="Arial"/>
                <a:cs typeface="Arial"/>
              </a:rPr>
              <a:t>Σ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Note: </a:t>
            </a:r>
            <a:r>
              <a:rPr dirty="0" sz="1050" spc="-15">
                <a:latin typeface="Arial"/>
                <a:cs typeface="Arial"/>
              </a:rPr>
              <a:t>we </a:t>
            </a:r>
            <a:r>
              <a:rPr dirty="0" sz="1050" spc="-5">
                <a:latin typeface="Arial"/>
                <a:cs typeface="Arial"/>
              </a:rPr>
              <a:t>could also write </a:t>
            </a:r>
            <a:r>
              <a:rPr dirty="0" sz="1050" spc="-95" i="1">
                <a:latin typeface="Arial"/>
                <a:cs typeface="Arial"/>
              </a:rPr>
              <a:t>V</a:t>
            </a:r>
            <a:r>
              <a:rPr dirty="0" sz="1050" spc="-95" i="1">
                <a:latin typeface="Meiryo"/>
                <a:cs typeface="Meiryo"/>
              </a:rPr>
              <a:t>{</a:t>
            </a:r>
            <a:r>
              <a:rPr dirty="0" sz="1050" spc="-95">
                <a:latin typeface="Arial"/>
                <a:cs typeface="Arial"/>
              </a:rPr>
              <a:t>vec</a:t>
            </a:r>
            <a:r>
              <a:rPr dirty="0" sz="1050" spc="-95">
                <a:latin typeface="Lucida Sans Unicode"/>
                <a:cs typeface="Lucida Sans Unicode"/>
              </a:rPr>
              <a:t>(</a:t>
            </a:r>
            <a:r>
              <a:rPr dirty="0" sz="1050" spc="-95" b="1">
                <a:latin typeface="Arial"/>
                <a:cs typeface="Arial"/>
              </a:rPr>
              <a:t>Y</a:t>
            </a:r>
            <a:r>
              <a:rPr dirty="0" baseline="15873" sz="1575" spc="-142">
                <a:latin typeface="Lucida Sans Unicode"/>
                <a:cs typeface="Lucida Sans Unicode"/>
              </a:rPr>
              <a:t>ˆ </a:t>
            </a:r>
            <a:r>
              <a:rPr dirty="0" sz="1050" spc="-25">
                <a:latin typeface="Lucida Sans Unicode"/>
                <a:cs typeface="Lucida Sans Unicode"/>
              </a:rPr>
              <a:t>)</a:t>
            </a:r>
            <a:r>
              <a:rPr dirty="0" sz="1050" spc="-25" i="1">
                <a:latin typeface="Meiryo"/>
                <a:cs typeface="Meiryo"/>
              </a:rPr>
              <a:t>}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195" b="1">
                <a:latin typeface="Arial"/>
                <a:cs typeface="Arial"/>
              </a:rPr>
              <a:t>Σ</a:t>
            </a:r>
            <a:r>
              <a:rPr dirty="0" sz="1050" spc="-160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 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baseline="27777" sz="1200" spc="7" i="1">
                <a:latin typeface="Meiryo"/>
                <a:cs typeface="Meiryo"/>
              </a:rPr>
              <a:t>t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sz="1050" spc="5">
                <a:latin typeface="Lucida Sans Unicode"/>
                <a:cs typeface="Lucida Sans Unicode"/>
              </a:rPr>
              <a:t>)</a:t>
            </a:r>
            <a:r>
              <a:rPr dirty="0" baseline="27777" sz="1200" spc="7" i="1">
                <a:latin typeface="Meiryo"/>
                <a:cs typeface="Meiryo"/>
              </a:rPr>
              <a:t>−</a:t>
            </a:r>
            <a:r>
              <a:rPr dirty="0" baseline="27777" sz="1200" spc="7">
                <a:latin typeface="Arial"/>
                <a:cs typeface="Arial"/>
              </a:rPr>
              <a:t>1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baseline="27777" sz="1200" spc="7" i="1">
                <a:latin typeface="Meiryo"/>
                <a:cs typeface="Meiryo"/>
              </a:rPr>
              <a:t>t</a:t>
            </a:r>
            <a:endParaRPr baseline="27777" sz="1200">
              <a:latin typeface="Meiryo"/>
              <a:cs typeface="Meiry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61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262" y="29006"/>
            <a:ext cx="10496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 Linear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8464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9557" y="1001153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9557" y="1211186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5300" y="227431"/>
            <a:ext cx="4340225" cy="3054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0">
                <a:solidFill>
                  <a:srgbClr val="790019"/>
                </a:solidFill>
                <a:latin typeface="Arial"/>
                <a:cs typeface="Arial"/>
              </a:rPr>
              <a:t>Distribution of Fitted</a:t>
            </a:r>
            <a:r>
              <a:rPr dirty="0" sz="1400" spc="-3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790019"/>
                </a:solidFill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  <a:p>
            <a:pPr marL="43180" marR="5080">
              <a:lnSpc>
                <a:spcPct val="102699"/>
              </a:lnSpc>
              <a:spcBef>
                <a:spcPts val="890"/>
              </a:spcBef>
            </a:pPr>
            <a:r>
              <a:rPr dirty="0" sz="1050" spc="-5">
                <a:latin typeface="Arial"/>
                <a:cs typeface="Arial"/>
              </a:rPr>
              <a:t>The fitted </a:t>
            </a:r>
            <a:r>
              <a:rPr dirty="0" sz="1050" spc="-10">
                <a:latin typeface="Arial"/>
                <a:cs typeface="Arial"/>
              </a:rPr>
              <a:t>values </a:t>
            </a:r>
            <a:r>
              <a:rPr dirty="0" sz="1050" spc="-5">
                <a:latin typeface="Arial"/>
                <a:cs typeface="Arial"/>
              </a:rPr>
              <a:t>are a linear function of </a:t>
            </a:r>
            <a:r>
              <a:rPr dirty="0" sz="1050" spc="-10" b="1">
                <a:latin typeface="Arial"/>
                <a:cs typeface="Arial"/>
              </a:rPr>
              <a:t>Y </a:t>
            </a:r>
            <a:r>
              <a:rPr dirty="0" sz="1050" spc="-5">
                <a:latin typeface="Arial"/>
                <a:cs typeface="Arial"/>
              </a:rPr>
              <a:t>so </a:t>
            </a:r>
            <a:r>
              <a:rPr dirty="0" sz="1050" spc="-15">
                <a:latin typeface="Arial"/>
                <a:cs typeface="Arial"/>
              </a:rPr>
              <a:t>we know </a:t>
            </a:r>
            <a:r>
              <a:rPr dirty="0" sz="1050" spc="-5">
                <a:latin typeface="Arial"/>
                <a:cs typeface="Arial"/>
              </a:rPr>
              <a:t>that </a:t>
            </a:r>
            <a:r>
              <a:rPr dirty="0" sz="1050" spc="-385" b="1">
                <a:latin typeface="Arial"/>
                <a:cs typeface="Arial"/>
              </a:rPr>
              <a:t>Y</a:t>
            </a:r>
            <a:r>
              <a:rPr dirty="0" baseline="15873" sz="1575" spc="-577">
                <a:latin typeface="Lucida Sans Unicode"/>
                <a:cs typeface="Lucida Sans Unicode"/>
              </a:rPr>
              <a:t>ˆ</a:t>
            </a:r>
            <a:r>
              <a:rPr dirty="0" baseline="15873" sz="1575" spc="82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Arial"/>
                <a:cs typeface="Arial"/>
              </a:rPr>
              <a:t>follows </a:t>
            </a:r>
            <a:r>
              <a:rPr dirty="0" sz="1050" spc="-5">
                <a:latin typeface="Arial"/>
                <a:cs typeface="Arial"/>
              </a:rPr>
              <a:t>a  </a:t>
            </a:r>
            <a:r>
              <a:rPr dirty="0" sz="1050" spc="-10">
                <a:latin typeface="Arial"/>
                <a:cs typeface="Arial"/>
              </a:rPr>
              <a:t>multivariate </a:t>
            </a:r>
            <a:r>
              <a:rPr dirty="0" sz="1050" spc="-5">
                <a:latin typeface="Arial"/>
                <a:cs typeface="Arial"/>
              </a:rPr>
              <a:t>normal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distribution.</a:t>
            </a:r>
            <a:endParaRPr sz="1050">
              <a:latin typeface="Arial"/>
              <a:cs typeface="Arial"/>
            </a:endParaRPr>
          </a:p>
          <a:p>
            <a:pPr algn="ctr" marR="950594">
              <a:lnSpc>
                <a:spcPct val="100000"/>
              </a:lnSpc>
              <a:spcBef>
                <a:spcPts val="330"/>
              </a:spcBef>
            </a:pPr>
            <a:r>
              <a:rPr dirty="0" sz="1050" spc="-130">
                <a:latin typeface="Arial"/>
                <a:cs typeface="Arial"/>
              </a:rPr>
              <a:t>vec</a:t>
            </a:r>
            <a:r>
              <a:rPr dirty="0" sz="1050" spc="-130">
                <a:latin typeface="Lucida Sans Unicode"/>
                <a:cs typeface="Lucida Sans Unicode"/>
              </a:rPr>
              <a:t>(</a:t>
            </a:r>
            <a:r>
              <a:rPr dirty="0" sz="1050" spc="-130" b="1">
                <a:latin typeface="Arial"/>
                <a:cs typeface="Arial"/>
              </a:rPr>
              <a:t>Y</a:t>
            </a:r>
            <a:r>
              <a:rPr dirty="0" baseline="15873" sz="1575" spc="-195">
                <a:latin typeface="Lucida Sans Unicode"/>
                <a:cs typeface="Lucida Sans Unicode"/>
              </a:rPr>
              <a:t>ˆ</a:t>
            </a:r>
            <a:r>
              <a:rPr dirty="0" baseline="15873" sz="1575" spc="-375">
                <a:latin typeface="Lucida Sans Unicode"/>
                <a:cs typeface="Lucida Sans Unicode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∼</a:t>
            </a:r>
            <a:r>
              <a:rPr dirty="0" sz="1050" spc="-65" i="1">
                <a:latin typeface="Meiryo"/>
                <a:cs typeface="Meiryo"/>
              </a:rPr>
              <a:t> </a:t>
            </a:r>
            <a:r>
              <a:rPr dirty="0" sz="1050" spc="-15">
                <a:latin typeface="Times New Roman"/>
                <a:cs typeface="Times New Roman"/>
              </a:rPr>
              <a:t>N</a:t>
            </a:r>
            <a:r>
              <a:rPr dirty="0" sz="1050" spc="-15">
                <a:latin typeface="Lucida Sans Unicode"/>
                <a:cs typeface="Lucida Sans Unicode"/>
              </a:rPr>
              <a:t>[(</a:t>
            </a:r>
            <a:r>
              <a:rPr dirty="0" sz="1050" spc="-15" b="1">
                <a:latin typeface="Arial"/>
                <a:cs typeface="Arial"/>
              </a:rPr>
              <a:t>B</a:t>
            </a:r>
            <a:r>
              <a:rPr dirty="0" baseline="27777" sz="1200" spc="-22" i="1">
                <a:latin typeface="Meiryo"/>
                <a:cs typeface="Meiryo"/>
              </a:rPr>
              <a:t>t</a:t>
            </a:r>
            <a:r>
              <a:rPr dirty="0" baseline="27777" sz="1200" spc="15" i="1">
                <a:latin typeface="Meiryo"/>
                <a:cs typeface="Meiryo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5" i="1">
                <a:latin typeface="Meiryo"/>
                <a:cs typeface="Meiryo"/>
              </a:rPr>
              <a:t> </a:t>
            </a:r>
            <a:r>
              <a:rPr dirty="0" sz="1050" spc="10" b="1">
                <a:latin typeface="Arial"/>
                <a:cs typeface="Arial"/>
              </a:rPr>
              <a:t>I</a:t>
            </a:r>
            <a:r>
              <a:rPr dirty="0" baseline="-10416" sz="1200" spc="15" i="1">
                <a:latin typeface="Arial"/>
                <a:cs typeface="Arial"/>
              </a:rPr>
              <a:t>n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sz="1050" spc="10">
                <a:latin typeface="Arial"/>
                <a:cs typeface="Arial"/>
              </a:rPr>
              <a:t>vec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sz="1050" spc="10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195" b="1">
                <a:latin typeface="Arial"/>
                <a:cs typeface="Arial"/>
              </a:rPr>
              <a:t>Σ</a:t>
            </a:r>
            <a:r>
              <a:rPr dirty="0" sz="1050" spc="-60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5" i="1">
                <a:latin typeface="Meiryo"/>
                <a:cs typeface="Meiryo"/>
              </a:rPr>
              <a:t> 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baseline="27777" sz="1200" spc="7" i="1">
                <a:latin typeface="Meiryo"/>
                <a:cs typeface="Meiryo"/>
              </a:rPr>
              <a:t>t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sz="1050" spc="5">
                <a:latin typeface="Lucida Sans Unicode"/>
                <a:cs typeface="Lucida Sans Unicode"/>
              </a:rPr>
              <a:t>)</a:t>
            </a:r>
            <a:r>
              <a:rPr dirty="0" baseline="27777" sz="1200" spc="7" i="1">
                <a:latin typeface="Meiryo"/>
                <a:cs typeface="Meiryo"/>
              </a:rPr>
              <a:t>−</a:t>
            </a:r>
            <a:r>
              <a:rPr dirty="0" baseline="27777" sz="1200" spc="7">
                <a:latin typeface="Arial"/>
                <a:cs typeface="Arial"/>
              </a:rPr>
              <a:t>1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baseline="27777" sz="1200" spc="7" i="1">
                <a:latin typeface="Meiryo"/>
                <a:cs typeface="Meiryo"/>
              </a:rPr>
              <a:t>t</a:t>
            </a:r>
            <a:r>
              <a:rPr dirty="0" sz="1050" spc="5">
                <a:latin typeface="Lucida Sans Unicode"/>
                <a:cs typeface="Lucida Sans Unicode"/>
              </a:rPr>
              <a:t>]</a:t>
            </a:r>
            <a:endParaRPr sz="1050">
              <a:latin typeface="Lucida Sans Unicode"/>
              <a:cs typeface="Lucida Sans Unicode"/>
            </a:endParaRPr>
          </a:p>
          <a:p>
            <a:pPr algn="ctr" marR="880110">
              <a:lnSpc>
                <a:spcPct val="100000"/>
              </a:lnSpc>
              <a:spcBef>
                <a:spcPts val="330"/>
              </a:spcBef>
            </a:pPr>
            <a:r>
              <a:rPr dirty="0" sz="1050" spc="-130">
                <a:latin typeface="Arial"/>
                <a:cs typeface="Arial"/>
              </a:rPr>
              <a:t>vec</a:t>
            </a:r>
            <a:r>
              <a:rPr dirty="0" sz="1050" spc="-130">
                <a:latin typeface="Lucida Sans Unicode"/>
                <a:cs typeface="Lucida Sans Unicode"/>
              </a:rPr>
              <a:t>(</a:t>
            </a:r>
            <a:r>
              <a:rPr dirty="0" sz="1050" spc="-130" b="1">
                <a:latin typeface="Arial"/>
                <a:cs typeface="Arial"/>
              </a:rPr>
              <a:t>Y</a:t>
            </a:r>
            <a:r>
              <a:rPr dirty="0" baseline="15873" sz="1575" spc="-195">
                <a:latin typeface="Lucida Sans Unicode"/>
                <a:cs typeface="Lucida Sans Unicode"/>
              </a:rPr>
              <a:t>ˆ</a:t>
            </a:r>
            <a:r>
              <a:rPr dirty="0" baseline="15873" sz="1575" spc="-367">
                <a:latin typeface="Lucida Sans Unicode"/>
                <a:cs typeface="Lucida Sans Unicode"/>
              </a:rPr>
              <a:t> </a:t>
            </a:r>
            <a:r>
              <a:rPr dirty="0" baseline="27777" sz="1200" spc="22" i="1">
                <a:latin typeface="Meiryo"/>
                <a:cs typeface="Meiryo"/>
              </a:rPr>
              <a:t>t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∼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N</a:t>
            </a:r>
            <a:r>
              <a:rPr dirty="0" sz="1050">
                <a:latin typeface="Lucida Sans Unicode"/>
                <a:cs typeface="Lucida Sans Unicode"/>
              </a:rPr>
              <a:t>[(</a:t>
            </a:r>
            <a:r>
              <a:rPr dirty="0" sz="1050" b="1">
                <a:latin typeface="Arial"/>
                <a:cs typeface="Arial"/>
              </a:rPr>
              <a:t>I</a:t>
            </a:r>
            <a:r>
              <a:rPr dirty="0" baseline="-10416" sz="1200" i="1">
                <a:latin typeface="Arial"/>
                <a:cs typeface="Arial"/>
              </a:rPr>
              <a:t>n</a:t>
            </a:r>
            <a:r>
              <a:rPr dirty="0" baseline="-10416" sz="1200" spc="12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14" i="1">
                <a:latin typeface="Meiryo"/>
                <a:cs typeface="Meiryo"/>
              </a:rPr>
              <a:t> </a:t>
            </a:r>
            <a:r>
              <a:rPr dirty="0" sz="1050" spc="-5" b="1">
                <a:latin typeface="Arial"/>
                <a:cs typeface="Arial"/>
              </a:rPr>
              <a:t>B</a:t>
            </a:r>
            <a:r>
              <a:rPr dirty="0" baseline="27777" sz="1200" spc="-7" i="1">
                <a:latin typeface="Meiryo"/>
                <a:cs typeface="Meiryo"/>
              </a:rPr>
              <a:t>t</a:t>
            </a:r>
            <a:r>
              <a:rPr dirty="0" sz="1050" spc="-5">
                <a:latin typeface="Lucida Sans Unicode"/>
                <a:cs typeface="Lucida Sans Unicode"/>
              </a:rPr>
              <a:t>)</a:t>
            </a:r>
            <a:r>
              <a:rPr dirty="0" sz="1050" spc="-5">
                <a:latin typeface="Arial"/>
                <a:cs typeface="Arial"/>
              </a:rPr>
              <a:t>vec</a:t>
            </a:r>
            <a:r>
              <a:rPr dirty="0" sz="1050" spc="-5">
                <a:latin typeface="Lucida Sans Unicode"/>
                <a:cs typeface="Lucida Sans Unicode"/>
              </a:rPr>
              <a:t>(</a:t>
            </a:r>
            <a:r>
              <a:rPr dirty="0" sz="1050" spc="-5" b="1">
                <a:latin typeface="Arial"/>
                <a:cs typeface="Arial"/>
              </a:rPr>
              <a:t>X</a:t>
            </a:r>
            <a:r>
              <a:rPr dirty="0" baseline="27777" sz="1200" spc="-7" i="1">
                <a:latin typeface="Meiryo"/>
                <a:cs typeface="Meiryo"/>
              </a:rPr>
              <a:t>t</a:t>
            </a:r>
            <a:r>
              <a:rPr dirty="0" sz="1050" spc="-5">
                <a:latin typeface="Lucida Sans Unicode"/>
                <a:cs typeface="Lucida Sans Unicode"/>
              </a:rPr>
              <a:t>)</a:t>
            </a:r>
            <a:r>
              <a:rPr dirty="0" sz="1050" spc="-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baseline="27777" sz="1200" spc="7" i="1">
                <a:latin typeface="Meiryo"/>
                <a:cs typeface="Meiryo"/>
              </a:rPr>
              <a:t>t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sz="1050" spc="5">
                <a:latin typeface="Lucida Sans Unicode"/>
                <a:cs typeface="Lucida Sans Unicode"/>
              </a:rPr>
              <a:t>)</a:t>
            </a:r>
            <a:r>
              <a:rPr dirty="0" baseline="27777" sz="1200" spc="7" i="1">
                <a:latin typeface="Meiryo"/>
                <a:cs typeface="Meiryo"/>
              </a:rPr>
              <a:t>−</a:t>
            </a:r>
            <a:r>
              <a:rPr dirty="0" baseline="27777" sz="1200" spc="7">
                <a:latin typeface="Arial"/>
                <a:cs typeface="Arial"/>
              </a:rPr>
              <a:t>1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baseline="27777" sz="1200" spc="7" i="1">
                <a:latin typeface="Meiryo"/>
                <a:cs typeface="Meiryo"/>
              </a:rPr>
              <a:t>t</a:t>
            </a:r>
            <a:r>
              <a:rPr dirty="0" baseline="27777" sz="1200" spc="30" i="1">
                <a:latin typeface="Meiryo"/>
                <a:cs typeface="Meiryo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14" i="1">
                <a:latin typeface="Meiryo"/>
                <a:cs typeface="Meiryo"/>
              </a:rPr>
              <a:t> </a:t>
            </a:r>
            <a:r>
              <a:rPr dirty="0" sz="1050" spc="75" b="1">
                <a:latin typeface="Arial"/>
                <a:cs typeface="Arial"/>
              </a:rPr>
              <a:t>Σ</a:t>
            </a:r>
            <a:r>
              <a:rPr dirty="0" sz="1050" spc="75">
                <a:latin typeface="Lucida Sans Unicode"/>
                <a:cs typeface="Lucida Sans Unicode"/>
              </a:rPr>
              <a:t>]</a:t>
            </a:r>
            <a:endParaRPr sz="1050">
              <a:latin typeface="Lucida Sans Unicode"/>
              <a:cs typeface="Lucida Sans Unicode"/>
            </a:endParaRPr>
          </a:p>
          <a:p>
            <a:pPr marL="43180">
              <a:lnSpc>
                <a:spcPct val="100000"/>
              </a:lnSpc>
              <a:spcBef>
                <a:spcPts val="330"/>
              </a:spcBef>
            </a:pPr>
            <a:r>
              <a:rPr dirty="0" sz="1050" spc="-5">
                <a:latin typeface="Arial"/>
                <a:cs typeface="Arial"/>
              </a:rPr>
              <a:t>where </a:t>
            </a:r>
            <a:r>
              <a:rPr dirty="0" sz="1050" spc="-10">
                <a:latin typeface="Lucida Sans Unicode"/>
                <a:cs typeface="Lucida Sans Unicode"/>
              </a:rPr>
              <a:t>(</a:t>
            </a:r>
            <a:r>
              <a:rPr dirty="0" sz="1050" spc="-10" b="1">
                <a:latin typeface="Arial"/>
                <a:cs typeface="Arial"/>
              </a:rPr>
              <a:t>B</a:t>
            </a:r>
            <a:r>
              <a:rPr dirty="0" baseline="27777" sz="1200" spc="-15" i="1">
                <a:latin typeface="Meiryo"/>
                <a:cs typeface="Meiryo"/>
              </a:rPr>
              <a:t>t </a:t>
            </a:r>
            <a:r>
              <a:rPr dirty="0" sz="1050" spc="-35" i="1">
                <a:latin typeface="Meiryo"/>
                <a:cs typeface="Meiryo"/>
              </a:rPr>
              <a:t>⊗ </a:t>
            </a:r>
            <a:r>
              <a:rPr dirty="0" sz="1050" spc="20" b="1">
                <a:latin typeface="Arial"/>
                <a:cs typeface="Arial"/>
              </a:rPr>
              <a:t>I</a:t>
            </a:r>
            <a:r>
              <a:rPr dirty="0" baseline="-10416" sz="1200" spc="30" i="1">
                <a:latin typeface="Arial"/>
                <a:cs typeface="Arial"/>
              </a:rPr>
              <a:t>n</a:t>
            </a:r>
            <a:r>
              <a:rPr dirty="0" sz="1050" spc="20">
                <a:latin typeface="Lucida Sans Unicode"/>
                <a:cs typeface="Lucida Sans Unicode"/>
              </a:rPr>
              <a:t>)</a:t>
            </a:r>
            <a:r>
              <a:rPr dirty="0" sz="1050" spc="20">
                <a:latin typeface="Arial"/>
                <a:cs typeface="Arial"/>
              </a:rPr>
              <a:t>vec</a:t>
            </a:r>
            <a:r>
              <a:rPr dirty="0" sz="1050" spc="20">
                <a:latin typeface="Lucida Sans Unicode"/>
                <a:cs typeface="Lucida Sans Unicode"/>
              </a:rPr>
              <a:t>(</a:t>
            </a:r>
            <a:r>
              <a:rPr dirty="0" sz="1050" spc="20" b="1">
                <a:latin typeface="Arial"/>
                <a:cs typeface="Arial"/>
              </a:rPr>
              <a:t>X</a:t>
            </a:r>
            <a:r>
              <a:rPr dirty="0" sz="1050" spc="20">
                <a:latin typeface="Lucida Sans Unicode"/>
                <a:cs typeface="Lucida Sans Unicode"/>
              </a:rPr>
              <a:t>)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5">
                <a:latin typeface="Arial"/>
                <a:cs typeface="Arial"/>
              </a:rPr>
              <a:t>vec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XB</a:t>
            </a:r>
            <a:r>
              <a:rPr dirty="0" sz="1050" spc="5">
                <a:latin typeface="Lucida Sans Unicode"/>
                <a:cs typeface="Lucida Sans Unicode"/>
              </a:rPr>
              <a:t>)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I</a:t>
            </a:r>
            <a:r>
              <a:rPr dirty="0" baseline="-10416" sz="1200" spc="22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⊗ </a:t>
            </a:r>
            <a:r>
              <a:rPr dirty="0" sz="1050" spc="5" b="1">
                <a:latin typeface="Arial"/>
                <a:cs typeface="Arial"/>
              </a:rPr>
              <a:t>B</a:t>
            </a:r>
            <a:r>
              <a:rPr dirty="0" baseline="27777" sz="1200" spc="7" i="1">
                <a:latin typeface="Meiryo"/>
                <a:cs typeface="Meiryo"/>
              </a:rPr>
              <a:t>t</a:t>
            </a:r>
            <a:r>
              <a:rPr dirty="0" sz="1050" spc="5">
                <a:latin typeface="Lucida Sans Unicode"/>
                <a:cs typeface="Lucida Sans Unicode"/>
              </a:rPr>
              <a:t>)</a:t>
            </a:r>
            <a:r>
              <a:rPr dirty="0" sz="1050" spc="5">
                <a:latin typeface="Arial"/>
                <a:cs typeface="Arial"/>
              </a:rPr>
              <a:t>vec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baseline="27777" sz="1200" spc="7" i="1">
                <a:latin typeface="Meiryo"/>
                <a:cs typeface="Meiryo"/>
              </a:rPr>
              <a:t>t</a:t>
            </a:r>
            <a:r>
              <a:rPr dirty="0" sz="1050" spc="5">
                <a:latin typeface="Lucida Sans Unicode"/>
                <a:cs typeface="Lucida Sans Unicode"/>
              </a:rPr>
              <a:t>)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15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Arial"/>
                <a:cs typeface="Arial"/>
              </a:rPr>
              <a:t>vec</a:t>
            </a:r>
            <a:r>
              <a:rPr dirty="0" sz="1050">
                <a:latin typeface="Lucida Sans Unicode"/>
                <a:cs typeface="Lucida Sans Unicode"/>
              </a:rPr>
              <a:t>(</a:t>
            </a:r>
            <a:r>
              <a:rPr dirty="0" sz="1050" b="1">
                <a:latin typeface="Arial"/>
                <a:cs typeface="Arial"/>
              </a:rPr>
              <a:t>B</a:t>
            </a:r>
            <a:r>
              <a:rPr dirty="0" baseline="27777" sz="1200" i="1">
                <a:latin typeface="Meiryo"/>
                <a:cs typeface="Meiryo"/>
              </a:rPr>
              <a:t>t</a:t>
            </a:r>
            <a:r>
              <a:rPr dirty="0" sz="1050" b="1">
                <a:latin typeface="Arial"/>
                <a:cs typeface="Arial"/>
              </a:rPr>
              <a:t>X</a:t>
            </a:r>
            <a:r>
              <a:rPr dirty="0" baseline="27777" sz="1200" i="1">
                <a:latin typeface="Meiryo"/>
                <a:cs typeface="Meiryo"/>
              </a:rPr>
              <a:t>t</a:t>
            </a:r>
            <a:r>
              <a:rPr dirty="0" sz="1050">
                <a:latin typeface="Lucida Sans Unicode"/>
                <a:cs typeface="Lucida Sans Unicode"/>
              </a:rPr>
              <a:t>)</a:t>
            </a:r>
            <a:r>
              <a:rPr dirty="0" sz="105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815"/>
              </a:spcBef>
            </a:pP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-10">
                <a:latin typeface="Arial"/>
                <a:cs typeface="Arial"/>
              </a:rPr>
              <a:t>covariance between two </a:t>
            </a:r>
            <a:r>
              <a:rPr dirty="0" sz="1050" spc="-5">
                <a:latin typeface="Arial"/>
                <a:cs typeface="Arial"/>
              </a:rPr>
              <a:t>columns of </a:t>
            </a:r>
            <a:r>
              <a:rPr dirty="0" sz="1050" spc="-385" b="1">
                <a:latin typeface="Arial"/>
                <a:cs typeface="Arial"/>
              </a:rPr>
              <a:t>Y</a:t>
            </a:r>
            <a:r>
              <a:rPr dirty="0" baseline="15873" sz="1575" spc="-577">
                <a:latin typeface="Lucida Sans Unicode"/>
                <a:cs typeface="Lucida Sans Unicode"/>
              </a:rPr>
              <a:t>ˆ</a:t>
            </a:r>
            <a:r>
              <a:rPr dirty="0" baseline="15873" sz="1575" spc="82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Arial"/>
                <a:cs typeface="Arial"/>
              </a:rPr>
              <a:t>has the</a:t>
            </a:r>
            <a:r>
              <a:rPr dirty="0" sz="1050" spc="10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form</a:t>
            </a:r>
            <a:endParaRPr sz="1050">
              <a:latin typeface="Arial"/>
              <a:cs typeface="Arial"/>
            </a:endParaRPr>
          </a:p>
          <a:p>
            <a:pPr algn="ctr" marL="71120">
              <a:lnSpc>
                <a:spcPct val="100000"/>
              </a:lnSpc>
              <a:spcBef>
                <a:spcPts val="1130"/>
              </a:spcBef>
            </a:pPr>
            <a:r>
              <a:rPr dirty="0" sz="1050" spc="-95">
                <a:latin typeface="Arial"/>
                <a:cs typeface="Arial"/>
              </a:rPr>
              <a:t>Cov</a:t>
            </a:r>
            <a:r>
              <a:rPr dirty="0" sz="1050" spc="-95">
                <a:latin typeface="Lucida Sans Unicode"/>
                <a:cs typeface="Lucida Sans Unicode"/>
              </a:rPr>
              <a:t>(</a:t>
            </a:r>
            <a:r>
              <a:rPr dirty="0" sz="1050" spc="-95" b="1">
                <a:latin typeface="Arial"/>
                <a:cs typeface="Arial"/>
              </a:rPr>
              <a:t>y</a:t>
            </a:r>
            <a:r>
              <a:rPr dirty="0" baseline="5291" sz="1575" spc="-142">
                <a:latin typeface="Lucida Sans Unicode"/>
                <a:cs typeface="Lucida Sans Unicode"/>
              </a:rPr>
              <a:t>ˆ</a:t>
            </a:r>
            <a:r>
              <a:rPr dirty="0" baseline="-13888" sz="1200" spc="-142" i="1">
                <a:latin typeface="Arial"/>
                <a:cs typeface="Arial"/>
              </a:rPr>
              <a:t>k</a:t>
            </a:r>
            <a:r>
              <a:rPr dirty="0" baseline="-13888" sz="1200" spc="-157" i="1">
                <a:latin typeface="Arial"/>
                <a:cs typeface="Arial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200" i="1">
                <a:latin typeface="Verdana"/>
                <a:cs typeface="Verdana"/>
              </a:rPr>
              <a:t> </a:t>
            </a:r>
            <a:r>
              <a:rPr dirty="0" sz="1050" spc="-190" b="1">
                <a:latin typeface="Arial"/>
                <a:cs typeface="Arial"/>
              </a:rPr>
              <a:t>y</a:t>
            </a:r>
            <a:r>
              <a:rPr dirty="0" baseline="5291" sz="1575" spc="-284">
                <a:latin typeface="Lucida Sans Unicode"/>
                <a:cs typeface="Lucida Sans Unicode"/>
              </a:rPr>
              <a:t>ˆ</a:t>
            </a:r>
            <a:r>
              <a:rPr dirty="0" baseline="-13888" sz="1200" spc="-284" i="1">
                <a:latin typeface="Arial"/>
                <a:cs typeface="Arial"/>
              </a:rPr>
              <a:t>A</a:t>
            </a:r>
            <a:r>
              <a:rPr dirty="0" sz="1050" spc="-190">
                <a:latin typeface="Lucida Sans Unicode"/>
                <a:cs typeface="Lucida Sans Unicode"/>
              </a:rPr>
              <a:t>) 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Verdana"/>
                <a:cs typeface="Verdana"/>
              </a:rPr>
              <a:t>σ</a:t>
            </a:r>
            <a:r>
              <a:rPr dirty="0" baseline="-13888" sz="1200" spc="-52" i="1">
                <a:latin typeface="Arial"/>
                <a:cs typeface="Arial"/>
              </a:rPr>
              <a:t>k</a:t>
            </a:r>
            <a:r>
              <a:rPr dirty="0" baseline="-13888" sz="1200" spc="-225" i="1">
                <a:latin typeface="Arial"/>
                <a:cs typeface="Arial"/>
              </a:rPr>
              <a:t> </a:t>
            </a:r>
            <a:r>
              <a:rPr dirty="0" baseline="-13888" sz="1200" spc="-15" i="1">
                <a:latin typeface="Arial"/>
                <a:cs typeface="Arial"/>
              </a:rPr>
              <a:t>A</a:t>
            </a:r>
            <a:r>
              <a:rPr dirty="0" sz="1050" spc="-10" b="1">
                <a:latin typeface="Arial"/>
                <a:cs typeface="Arial"/>
              </a:rPr>
              <a:t>X</a:t>
            </a:r>
            <a:r>
              <a:rPr dirty="0" sz="1050" spc="-10">
                <a:latin typeface="Lucida Sans Unicode"/>
                <a:cs typeface="Lucida Sans Unicode"/>
              </a:rPr>
              <a:t>(</a:t>
            </a:r>
            <a:r>
              <a:rPr dirty="0" sz="1050" spc="-10" b="1">
                <a:latin typeface="Arial"/>
                <a:cs typeface="Arial"/>
              </a:rPr>
              <a:t>X</a:t>
            </a:r>
            <a:r>
              <a:rPr dirty="0" baseline="31250" sz="1200" spc="-15" i="1">
                <a:latin typeface="Meiryo"/>
                <a:cs typeface="Meiryo"/>
              </a:rPr>
              <a:t>t</a:t>
            </a:r>
            <a:r>
              <a:rPr dirty="0" sz="1050" spc="-10" b="1">
                <a:latin typeface="Arial"/>
                <a:cs typeface="Arial"/>
              </a:rPr>
              <a:t>X</a:t>
            </a:r>
            <a:r>
              <a:rPr dirty="0" sz="1050" spc="-10">
                <a:latin typeface="Lucida Sans Unicode"/>
                <a:cs typeface="Lucida Sans Unicode"/>
              </a:rPr>
              <a:t>)</a:t>
            </a:r>
            <a:r>
              <a:rPr dirty="0" baseline="31250" sz="1200" spc="-15" i="1">
                <a:latin typeface="Meiryo"/>
                <a:cs typeface="Meiryo"/>
              </a:rPr>
              <a:t>−</a:t>
            </a:r>
            <a:r>
              <a:rPr dirty="0" baseline="31250" sz="1200" spc="-15">
                <a:latin typeface="Arial"/>
                <a:cs typeface="Arial"/>
              </a:rPr>
              <a:t>1</a:t>
            </a:r>
            <a:r>
              <a:rPr dirty="0" sz="1050" spc="-10" b="1">
                <a:latin typeface="Arial"/>
                <a:cs typeface="Arial"/>
              </a:rPr>
              <a:t>X</a:t>
            </a:r>
            <a:r>
              <a:rPr dirty="0" baseline="31250" sz="1200" spc="-15" i="1">
                <a:latin typeface="Meiryo"/>
                <a:cs typeface="Meiryo"/>
              </a:rPr>
              <a:t>t</a:t>
            </a:r>
            <a:endParaRPr baseline="31250" sz="1200">
              <a:latin typeface="Meiryo"/>
              <a:cs typeface="Meiryo"/>
            </a:endParaRPr>
          </a:p>
          <a:p>
            <a:pPr marL="43180">
              <a:lnSpc>
                <a:spcPct val="100000"/>
              </a:lnSpc>
              <a:spcBef>
                <a:spcPts val="1130"/>
              </a:spcBef>
            </a:pPr>
            <a:r>
              <a:rPr dirty="0" sz="1050" spc="-5">
                <a:latin typeface="Arial"/>
                <a:cs typeface="Arial"/>
              </a:rPr>
              <a:t>and the </a:t>
            </a:r>
            <a:r>
              <a:rPr dirty="0" sz="1050" spc="-10">
                <a:latin typeface="Arial"/>
                <a:cs typeface="Arial"/>
              </a:rPr>
              <a:t>covariance between two rows </a:t>
            </a:r>
            <a:r>
              <a:rPr dirty="0" sz="1050" spc="-5">
                <a:latin typeface="Arial"/>
                <a:cs typeface="Arial"/>
              </a:rPr>
              <a:t>of </a:t>
            </a:r>
            <a:r>
              <a:rPr dirty="0" sz="1050" spc="-385" b="1">
                <a:latin typeface="Arial"/>
                <a:cs typeface="Arial"/>
              </a:rPr>
              <a:t>Y</a:t>
            </a:r>
            <a:r>
              <a:rPr dirty="0" baseline="15873" sz="1575" spc="-577">
                <a:latin typeface="Lucida Sans Unicode"/>
                <a:cs typeface="Lucida Sans Unicode"/>
              </a:rPr>
              <a:t>ˆ</a:t>
            </a:r>
            <a:r>
              <a:rPr dirty="0" baseline="15873" sz="1575" spc="82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Arial"/>
                <a:cs typeface="Arial"/>
              </a:rPr>
              <a:t>has the</a:t>
            </a:r>
            <a:r>
              <a:rPr dirty="0" sz="1050" spc="12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form</a:t>
            </a:r>
            <a:endParaRPr sz="1050">
              <a:latin typeface="Arial"/>
              <a:cs typeface="Arial"/>
            </a:endParaRPr>
          </a:p>
          <a:p>
            <a:pPr algn="ctr" marL="77470">
              <a:lnSpc>
                <a:spcPct val="100000"/>
              </a:lnSpc>
              <a:spcBef>
                <a:spcPts val="1130"/>
              </a:spcBef>
            </a:pPr>
            <a:r>
              <a:rPr dirty="0" sz="1050" spc="-95">
                <a:latin typeface="Arial"/>
                <a:cs typeface="Arial"/>
              </a:rPr>
              <a:t>Cov</a:t>
            </a:r>
            <a:r>
              <a:rPr dirty="0" sz="1050" spc="-95">
                <a:latin typeface="Lucida Sans Unicode"/>
                <a:cs typeface="Lucida Sans Unicode"/>
              </a:rPr>
              <a:t>(</a:t>
            </a:r>
            <a:r>
              <a:rPr dirty="0" sz="1050" spc="-95" b="1">
                <a:latin typeface="Arial"/>
                <a:cs typeface="Arial"/>
              </a:rPr>
              <a:t>y</a:t>
            </a:r>
            <a:r>
              <a:rPr dirty="0" baseline="5291" sz="1575" spc="-142">
                <a:latin typeface="Lucida Sans Unicode"/>
                <a:cs typeface="Lucida Sans Unicode"/>
              </a:rPr>
              <a:t>ˆ</a:t>
            </a:r>
            <a:r>
              <a:rPr dirty="0" baseline="-10416" sz="1200" spc="-142" i="1">
                <a:latin typeface="Arial"/>
                <a:cs typeface="Arial"/>
              </a:rPr>
              <a:t>g</a:t>
            </a:r>
            <a:r>
              <a:rPr dirty="0" baseline="-10416" sz="1200" spc="-202" i="1">
                <a:latin typeface="Arial"/>
                <a:cs typeface="Arial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200" i="1">
                <a:latin typeface="Verdana"/>
                <a:cs typeface="Verdana"/>
              </a:rPr>
              <a:t> </a:t>
            </a:r>
            <a:r>
              <a:rPr dirty="0" sz="1050" spc="-229" b="1">
                <a:latin typeface="Arial"/>
                <a:cs typeface="Arial"/>
              </a:rPr>
              <a:t>y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j</a:t>
            </a:r>
            <a:r>
              <a:rPr dirty="0" baseline="-13888" sz="1200" spc="-172" i="1">
                <a:latin typeface="Arial"/>
                <a:cs typeface="Arial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 i="1">
                <a:latin typeface="Arial"/>
                <a:cs typeface="Arial"/>
              </a:rPr>
              <a:t>gj</a:t>
            </a:r>
            <a:r>
              <a:rPr dirty="0" baseline="-13888" sz="1200" spc="-172" i="1">
                <a:latin typeface="Arial"/>
                <a:cs typeface="Arial"/>
              </a:rPr>
              <a:t> </a:t>
            </a:r>
            <a:r>
              <a:rPr dirty="0" sz="1050" spc="195" b="1">
                <a:latin typeface="Arial"/>
                <a:cs typeface="Arial"/>
              </a:rPr>
              <a:t>Σ</a:t>
            </a:r>
            <a:endParaRPr sz="105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1130"/>
              </a:spcBef>
            </a:pPr>
            <a:r>
              <a:rPr dirty="0" sz="1050" spc="-5">
                <a:latin typeface="Arial"/>
                <a:cs typeface="Arial"/>
              </a:rPr>
              <a:t>where </a:t>
            </a: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 i="1">
                <a:latin typeface="Arial"/>
                <a:cs typeface="Arial"/>
              </a:rPr>
              <a:t>gj </a:t>
            </a:r>
            <a:r>
              <a:rPr dirty="0" sz="1050" spc="-5">
                <a:latin typeface="Arial"/>
                <a:cs typeface="Arial"/>
              </a:rPr>
              <a:t>denotes the 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i="1">
                <a:latin typeface="Arial"/>
                <a:cs typeface="Arial"/>
              </a:rPr>
              <a:t>g</a:t>
            </a:r>
            <a:r>
              <a:rPr dirty="0" sz="1050" spc="5" i="1">
                <a:latin typeface="Verdana"/>
                <a:cs typeface="Verdana"/>
              </a:rPr>
              <a:t>, </a:t>
            </a:r>
            <a:r>
              <a:rPr dirty="0" sz="1050" spc="-5" i="1">
                <a:latin typeface="Arial"/>
                <a:cs typeface="Arial"/>
              </a:rPr>
              <a:t>j 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sz="1050" spc="10">
                <a:latin typeface="Arial"/>
                <a:cs typeface="Arial"/>
              </a:rPr>
              <a:t>-th </a:t>
            </a:r>
            <a:r>
              <a:rPr dirty="0" sz="1050" spc="-5">
                <a:latin typeface="Arial"/>
                <a:cs typeface="Arial"/>
              </a:rPr>
              <a:t>element of </a:t>
            </a:r>
            <a:r>
              <a:rPr dirty="0" sz="1050" spc="-10" b="1">
                <a:latin typeface="Arial"/>
                <a:cs typeface="Arial"/>
              </a:rPr>
              <a:t>H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175">
                <a:latin typeface="Lucida Sans Unicode"/>
                <a:cs typeface="Lucida Sans Unicode"/>
              </a:rPr>
              <a:t> 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27777" sz="1200" spc="15" i="1">
                <a:latin typeface="Meiryo"/>
                <a:cs typeface="Meiryo"/>
              </a:rPr>
              <a:t>t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baseline="27777" sz="1200" spc="15" i="1">
                <a:latin typeface="Meiryo"/>
                <a:cs typeface="Meiryo"/>
              </a:rPr>
              <a:t>−</a:t>
            </a:r>
            <a:r>
              <a:rPr dirty="0" baseline="27777" sz="1200" spc="15">
                <a:latin typeface="Arial"/>
                <a:cs typeface="Arial"/>
              </a:rPr>
              <a:t>1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27777" sz="1200" spc="15" i="1">
                <a:latin typeface="Meiryo"/>
                <a:cs typeface="Meiryo"/>
              </a:rPr>
              <a:t>t</a:t>
            </a:r>
            <a:r>
              <a:rPr dirty="0" sz="1050" spc="1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5" action="ppaction://hlinksldjump"/>
              </a:rPr>
              <a:t>Multivariate Linear</a:t>
            </a:r>
            <a:r>
              <a:rPr dirty="0" spc="-20">
                <a:hlinkClick r:id="rId5" action="ppaction://hlinksldjump"/>
              </a:rPr>
              <a:t> </a:t>
            </a:r>
            <a:r>
              <a:rPr dirty="0" spc="-5">
                <a:hlinkClick r:id="rId5" action="ppaction://hlinksldjump"/>
              </a:rPr>
              <a:t>Regression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61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56" y="29006"/>
            <a:ext cx="92329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 Linear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10337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Model Form and</a:t>
            </a:r>
            <a:r>
              <a:rPr dirty="0" sz="600" spc="-2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Assumptions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211328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0">
                <a:solidFill>
                  <a:srgbClr val="790019"/>
                </a:solidFill>
                <a:latin typeface="Arial"/>
                <a:cs typeface="Arial"/>
              </a:rPr>
              <a:t>MLR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Model:</a:t>
            </a:r>
            <a:r>
              <a:rPr dirty="0" sz="1400" spc="4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Assumptions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705" y="1010793"/>
            <a:ext cx="134416" cy="13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6705" y="1220825"/>
            <a:ext cx="134416" cy="134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6705" y="1478153"/>
            <a:ext cx="134416" cy="1344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56336" y="1412328"/>
            <a:ext cx="13271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Times New Roman"/>
                <a:cs typeface="Times New Roman"/>
              </a:rPr>
              <a:t>iid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6705" y="1688185"/>
            <a:ext cx="134416" cy="1344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5844" y="775360"/>
            <a:ext cx="4112260" cy="1087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The fundamental assumptions of the </a:t>
            </a:r>
            <a:r>
              <a:rPr dirty="0" sz="1050" spc="-10">
                <a:latin typeface="Arial"/>
                <a:cs typeface="Arial"/>
              </a:rPr>
              <a:t>MLR </a:t>
            </a:r>
            <a:r>
              <a:rPr dirty="0" sz="1050" spc="-5">
                <a:latin typeface="Arial"/>
                <a:cs typeface="Arial"/>
              </a:rPr>
              <a:t>model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are: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050" spc="-5">
                <a:latin typeface="Arial"/>
                <a:cs typeface="Arial"/>
              </a:rPr>
              <a:t>Relationship </a:t>
            </a:r>
            <a:r>
              <a:rPr dirty="0" sz="1050" spc="-10">
                <a:latin typeface="Arial"/>
                <a:cs typeface="Arial"/>
              </a:rPr>
              <a:t>between </a:t>
            </a:r>
            <a:r>
              <a:rPr dirty="0" sz="1050" spc="-5" i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j 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10" i="1">
                <a:latin typeface="Arial"/>
                <a:cs typeface="Arial"/>
              </a:rPr>
              <a:t>Y  </a:t>
            </a:r>
            <a:r>
              <a:rPr dirty="0" sz="1050" spc="-10">
                <a:latin typeface="Arial"/>
                <a:cs typeface="Arial"/>
              </a:rPr>
              <a:t>is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linear</a:t>
            </a:r>
            <a:r>
              <a:rPr dirty="0" sz="1050" spc="-10">
                <a:latin typeface="Arial"/>
                <a:cs typeface="Arial"/>
              </a:rPr>
              <a:t>(given </a:t>
            </a:r>
            <a:r>
              <a:rPr dirty="0" sz="1050" spc="-5">
                <a:latin typeface="Arial"/>
                <a:cs typeface="Arial"/>
              </a:rPr>
              <a:t>other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predictors)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050" spc="-5" i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ij 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  </a:t>
            </a:r>
            <a:r>
              <a:rPr dirty="0" sz="1050" spc="-5">
                <a:latin typeface="Arial"/>
                <a:cs typeface="Arial"/>
              </a:rPr>
              <a:t>are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observed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random variables</a:t>
            </a:r>
            <a:r>
              <a:rPr dirty="0" sz="1050" spc="-10">
                <a:latin typeface="Arial"/>
                <a:cs typeface="Arial"/>
              </a:rPr>
              <a:t>(known</a:t>
            </a:r>
            <a:r>
              <a:rPr dirty="0" sz="1050" spc="-5">
                <a:latin typeface="Arial"/>
                <a:cs typeface="Arial"/>
              </a:rPr>
              <a:t> constants)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705"/>
              </a:spcBef>
            </a:pPr>
            <a:r>
              <a:rPr dirty="0" sz="1050" spc="-5" i="1">
                <a:latin typeface="Arial"/>
                <a:cs typeface="Arial"/>
              </a:rPr>
              <a:t>e</a:t>
            </a:r>
            <a:r>
              <a:rPr dirty="0" baseline="-13888" sz="1200" spc="-7" i="1">
                <a:latin typeface="Arial"/>
                <a:cs typeface="Arial"/>
              </a:rPr>
              <a:t>i </a:t>
            </a:r>
            <a:r>
              <a:rPr dirty="0" sz="1050" spc="-35" i="1">
                <a:latin typeface="Meiryo"/>
                <a:cs typeface="Meiryo"/>
              </a:rPr>
              <a:t>∼ </a:t>
            </a:r>
            <a:r>
              <a:rPr dirty="0" sz="1050" spc="-15">
                <a:latin typeface="Times New Roman"/>
                <a:cs typeface="Times New Roman"/>
              </a:rPr>
              <a:t>N</a:t>
            </a:r>
            <a:r>
              <a:rPr dirty="0" sz="1050" spc="-15">
                <a:latin typeface="Lucida Sans Unicode"/>
                <a:cs typeface="Lucida Sans Unicode"/>
              </a:rPr>
              <a:t>(</a:t>
            </a:r>
            <a:r>
              <a:rPr dirty="0" sz="1050" spc="-15">
                <a:latin typeface="Arial"/>
                <a:cs typeface="Arial"/>
              </a:rPr>
              <a:t>0</a:t>
            </a:r>
            <a:r>
              <a:rPr dirty="0" sz="1050" spc="-15" i="1">
                <a:latin typeface="Verdana"/>
                <a:cs typeface="Verdana"/>
              </a:rPr>
              <a:t>, </a:t>
            </a:r>
            <a:r>
              <a:rPr dirty="0" sz="1050" spc="20" i="1">
                <a:latin typeface="Verdana"/>
                <a:cs typeface="Verdana"/>
              </a:rPr>
              <a:t>σ</a:t>
            </a:r>
            <a:r>
              <a:rPr dirty="0" baseline="27777" sz="1200" spc="30">
                <a:latin typeface="Arial"/>
                <a:cs typeface="Arial"/>
              </a:rPr>
              <a:t>2</a:t>
            </a:r>
            <a:r>
              <a:rPr dirty="0" sz="1050" spc="20">
                <a:latin typeface="Lucida Sans Unicode"/>
                <a:cs typeface="Lucida Sans Unicode"/>
              </a:rPr>
              <a:t>) </a:t>
            </a:r>
            <a:r>
              <a:rPr dirty="0" sz="1050" spc="-5">
                <a:latin typeface="Arial"/>
                <a:cs typeface="Arial"/>
              </a:rPr>
              <a:t>is an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unobserved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random</a:t>
            </a:r>
            <a:r>
              <a:rPr dirty="0" sz="1050" spc="-4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variable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050" spc="-20" i="1">
                <a:latin typeface="Arial"/>
                <a:cs typeface="Arial"/>
              </a:rPr>
              <a:t>b</a:t>
            </a:r>
            <a:r>
              <a:rPr dirty="0" baseline="-13888" sz="1200" spc="-30">
                <a:latin typeface="Arial"/>
                <a:cs typeface="Arial"/>
              </a:rPr>
              <a:t>0</a:t>
            </a:r>
            <a:r>
              <a:rPr dirty="0" sz="1050" spc="-20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20" i="1">
                <a:latin typeface="Arial"/>
                <a:cs typeface="Arial"/>
              </a:rPr>
              <a:t>b</a:t>
            </a:r>
            <a:r>
              <a:rPr dirty="0" baseline="-13888" sz="1200" spc="-30">
                <a:latin typeface="Arial"/>
                <a:cs typeface="Arial"/>
              </a:rPr>
              <a:t>1</a:t>
            </a:r>
            <a:r>
              <a:rPr dirty="0" sz="1050" spc="-20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0416" sz="1200" spc="-7" i="1">
                <a:latin typeface="Arial"/>
                <a:cs typeface="Arial"/>
              </a:rPr>
              <a:t>p</a:t>
            </a:r>
            <a:r>
              <a:rPr dirty="0" baseline="-10416" sz="1200" spc="209" i="1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are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unknown</a:t>
            </a:r>
            <a:r>
              <a:rPr dirty="0" sz="105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constants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6705" y="1941906"/>
            <a:ext cx="134416" cy="134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26084" y="1979002"/>
            <a:ext cx="127698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8650" algn="l"/>
                <a:tab pos="1207770" algn="l"/>
              </a:tabLst>
            </a:pPr>
            <a:r>
              <a:rPr dirty="0" sz="800" spc="-5" i="1">
                <a:latin typeface="Arial"/>
                <a:cs typeface="Arial"/>
              </a:rPr>
              <a:t>i</a:t>
            </a:r>
            <a:r>
              <a:rPr dirty="0" sz="800" spc="-5" i="1">
                <a:latin typeface="Arial"/>
                <a:cs typeface="Arial"/>
              </a:rPr>
              <a:t>   </a:t>
            </a:r>
            <a:r>
              <a:rPr dirty="0" sz="800" spc="75" i="1">
                <a:latin typeface="Arial"/>
                <a:cs typeface="Arial"/>
              </a:rPr>
              <a:t> </a:t>
            </a:r>
            <a:r>
              <a:rPr dirty="0" sz="800" spc="55" i="1">
                <a:latin typeface="Arial"/>
                <a:cs typeface="Arial"/>
              </a:rPr>
              <a:t>i</a:t>
            </a:r>
            <a:r>
              <a:rPr dirty="0" sz="800" spc="-5">
                <a:latin typeface="Arial"/>
                <a:cs typeface="Arial"/>
              </a:rPr>
              <a:t>1</a:t>
            </a:r>
            <a:r>
              <a:rPr dirty="0" sz="800">
                <a:latin typeface="Arial"/>
                <a:cs typeface="Arial"/>
              </a:rPr>
              <a:t>	</a:t>
            </a:r>
            <a:r>
              <a:rPr dirty="0" sz="800" spc="-5" i="1">
                <a:latin typeface="Arial"/>
                <a:cs typeface="Arial"/>
              </a:rPr>
              <a:t>ip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932" y="1916506"/>
            <a:ext cx="154495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i="1">
                <a:latin typeface="Arial"/>
                <a:cs typeface="Arial"/>
              </a:rPr>
              <a:t>y </a:t>
            </a:r>
            <a:r>
              <a:rPr dirty="0" sz="1050" spc="-90" i="1">
                <a:latin typeface="Meiryo"/>
                <a:cs typeface="Meiryo"/>
              </a:rPr>
              <a:t>|</a:t>
            </a:r>
            <a:r>
              <a:rPr dirty="0" sz="1050" spc="-90" i="1">
                <a:latin typeface="Arial"/>
                <a:cs typeface="Arial"/>
              </a:rPr>
              <a:t>x    </a:t>
            </a:r>
            <a:r>
              <a:rPr dirty="0" sz="1050" spc="-95" i="1">
                <a:latin typeface="Verdana"/>
                <a:cs typeface="Verdana"/>
              </a:rPr>
              <a:t>, . . . , </a:t>
            </a:r>
            <a:r>
              <a:rPr dirty="0" sz="1050" spc="-5" i="1">
                <a:latin typeface="Arial"/>
                <a:cs typeface="Arial"/>
              </a:rPr>
              <a:t>x  </a:t>
            </a:r>
            <a:r>
              <a:rPr dirty="0" sz="1050" spc="60">
                <a:latin typeface="Lucida Sans Unicode"/>
                <a:cs typeface="Lucida Sans Unicode"/>
              </a:rPr>
              <a:t>) </a:t>
            </a:r>
            <a:r>
              <a:rPr dirty="0" sz="1050" spc="-35" i="1">
                <a:latin typeface="Meiryo"/>
                <a:cs typeface="Meiryo"/>
              </a:rPr>
              <a:t>∼ </a:t>
            </a:r>
            <a:r>
              <a:rPr dirty="0" sz="1050" spc="15">
                <a:latin typeface="Times New Roman"/>
                <a:cs typeface="Times New Roman"/>
              </a:rPr>
              <a:t>N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i="1">
                <a:latin typeface="Arial"/>
                <a:cs typeface="Arial"/>
              </a:rPr>
              <a:t>b</a:t>
            </a:r>
            <a:r>
              <a:rPr dirty="0" sz="1050" spc="-25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53171" y="1812594"/>
            <a:ext cx="17208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80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22450" y="1885581"/>
            <a:ext cx="85915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89305" algn="l"/>
              </a:tabLst>
            </a:pPr>
            <a:r>
              <a:rPr dirty="0" baseline="3472" sz="1200" spc="-7">
                <a:latin typeface="Times New Roman"/>
                <a:cs typeface="Times New Roman"/>
              </a:rPr>
              <a:t>ind</a:t>
            </a:r>
            <a:r>
              <a:rPr dirty="0" baseline="3472" sz="1200" spc="-7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99411" y="2001177"/>
            <a:ext cx="19685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5" i="1">
                <a:latin typeface="Arial"/>
                <a:cs typeface="Arial"/>
              </a:rPr>
              <a:t>j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76906" y="1979002"/>
            <a:ext cx="17716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j </a:t>
            </a:r>
            <a:r>
              <a:rPr dirty="0" sz="800" spc="130" i="1">
                <a:latin typeface="Arial"/>
                <a:cs typeface="Arial"/>
              </a:rPr>
              <a:t> </a:t>
            </a:r>
            <a:r>
              <a:rPr dirty="0" sz="800" spc="-5" i="1">
                <a:latin typeface="Arial"/>
                <a:cs typeface="Arial"/>
              </a:rPr>
              <a:t>ij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89263" y="1904326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99881" y="1916506"/>
            <a:ext cx="53149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b x  </a:t>
            </a:r>
            <a:r>
              <a:rPr dirty="0" sz="1050" spc="-95" i="1">
                <a:latin typeface="Verdana"/>
                <a:cs typeface="Verdana"/>
              </a:rPr>
              <a:t>, </a:t>
            </a:r>
            <a:r>
              <a:rPr dirty="0" sz="1050" spc="-70" i="1">
                <a:latin typeface="Verdana"/>
                <a:cs typeface="Verdana"/>
              </a:rPr>
              <a:t>σ</a:t>
            </a:r>
            <a:r>
              <a:rPr dirty="0" sz="1050" spc="-130" i="1">
                <a:latin typeface="Verdana"/>
                <a:cs typeface="Verdana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2932" y="2088578"/>
            <a:ext cx="184150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note: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homogeneity of</a:t>
            </a:r>
            <a:r>
              <a:rPr dirty="0" sz="1050" spc="-3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variance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844" y="2597922"/>
            <a:ext cx="4032250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050" spc="-5">
                <a:latin typeface="Arial"/>
                <a:cs typeface="Arial"/>
              </a:rPr>
              <a:t>Note: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 i="1">
                <a:latin typeface="Arial"/>
                <a:cs typeface="Arial"/>
              </a:rPr>
              <a:t>j </a:t>
            </a:r>
            <a:r>
              <a:rPr dirty="0" sz="1050" spc="-5">
                <a:latin typeface="Arial"/>
                <a:cs typeface="Arial"/>
              </a:rPr>
              <a:t>is </a:t>
            </a:r>
            <a:r>
              <a:rPr dirty="0" sz="1050" spc="-10">
                <a:latin typeface="Arial"/>
                <a:cs typeface="Arial"/>
              </a:rPr>
              <a:t>expected </a:t>
            </a:r>
            <a:r>
              <a:rPr dirty="0" sz="1050" spc="-5">
                <a:latin typeface="Arial"/>
                <a:cs typeface="Arial"/>
              </a:rPr>
              <a:t>increase in </a:t>
            </a:r>
            <a:r>
              <a:rPr dirty="0" sz="1050" spc="-10" i="1">
                <a:latin typeface="Arial"/>
                <a:cs typeface="Arial"/>
              </a:rPr>
              <a:t>Y </a:t>
            </a:r>
            <a:r>
              <a:rPr dirty="0" sz="1050" spc="-15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1-unit increase in </a:t>
            </a:r>
            <a:r>
              <a:rPr dirty="0" sz="1050" spc="-5" i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j </a:t>
            </a:r>
            <a:r>
              <a:rPr dirty="0" sz="1050" spc="-5">
                <a:latin typeface="Arial"/>
                <a:cs typeface="Arial"/>
              </a:rPr>
              <a:t>with all  other predictor </a:t>
            </a:r>
            <a:r>
              <a:rPr dirty="0" sz="1050" spc="-10">
                <a:latin typeface="Arial"/>
                <a:cs typeface="Arial"/>
              </a:rPr>
              <a:t>variables </a:t>
            </a:r>
            <a:r>
              <a:rPr dirty="0" sz="1050" spc="-5">
                <a:latin typeface="Arial"/>
                <a:cs typeface="Arial"/>
              </a:rPr>
              <a:t>held constant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8" action="ppaction://hlinksldjump"/>
              </a:rPr>
              <a:t>Multivariate Linear</a:t>
            </a:r>
            <a:r>
              <a:rPr dirty="0" spc="-20">
                <a:hlinkClick r:id="rId8" action="ppaction://hlinksldjump"/>
              </a:rPr>
              <a:t> </a:t>
            </a:r>
            <a:r>
              <a:rPr dirty="0" spc="-5">
                <a:hlinkClick r:id="rId8" action="ppaction://hlinksldjump"/>
              </a:rPr>
              <a:t>Regression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61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202882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Expectation and </a:t>
            </a:r>
            <a:r>
              <a:rPr dirty="0" spc="10"/>
              <a:t>Covariance of</a:t>
            </a:r>
            <a:r>
              <a:rPr dirty="0" spc="-40"/>
              <a:t> </a:t>
            </a:r>
            <a:r>
              <a:rPr dirty="0" spc="15"/>
              <a:t>Residuals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617321"/>
            <a:ext cx="4099560" cy="2618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-10">
                <a:latin typeface="Arial"/>
                <a:cs typeface="Arial"/>
              </a:rPr>
              <a:t>expected </a:t>
            </a:r>
            <a:r>
              <a:rPr dirty="0" sz="1050" spc="-15">
                <a:latin typeface="Arial"/>
                <a:cs typeface="Arial"/>
              </a:rPr>
              <a:t>value </a:t>
            </a:r>
            <a:r>
              <a:rPr dirty="0" sz="1050" spc="-5">
                <a:latin typeface="Arial"/>
                <a:cs typeface="Arial"/>
              </a:rPr>
              <a:t>of the residuals is </a:t>
            </a:r>
            <a:r>
              <a:rPr dirty="0" sz="1050" spc="-15">
                <a:latin typeface="Arial"/>
                <a:cs typeface="Arial"/>
              </a:rPr>
              <a:t>given</a:t>
            </a:r>
            <a:r>
              <a:rPr dirty="0" sz="1050" spc="110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by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algn="ctr" marL="248285">
              <a:lnSpc>
                <a:spcPct val="100000"/>
              </a:lnSpc>
            </a:pPr>
            <a:r>
              <a:rPr dirty="0" sz="1050" spc="-10" i="1">
                <a:latin typeface="Arial"/>
                <a:cs typeface="Arial"/>
              </a:rPr>
              <a:t>E</a:t>
            </a:r>
            <a:r>
              <a:rPr dirty="0" sz="1050" spc="-190" i="1">
                <a:latin typeface="Arial"/>
                <a:cs typeface="Arial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b="1">
                <a:latin typeface="Arial"/>
                <a:cs typeface="Arial"/>
              </a:rPr>
              <a:t>Y</a:t>
            </a:r>
            <a:r>
              <a:rPr dirty="0" sz="1050" spc="-50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14" i="1">
                <a:latin typeface="Meiryo"/>
                <a:cs typeface="Meiryo"/>
              </a:rPr>
              <a:t> </a:t>
            </a:r>
            <a:r>
              <a:rPr dirty="0" sz="1050" spc="-385" b="1">
                <a:latin typeface="Arial"/>
                <a:cs typeface="Arial"/>
              </a:rPr>
              <a:t>Y</a:t>
            </a:r>
            <a:r>
              <a:rPr dirty="0" baseline="15873" sz="1575" spc="-577">
                <a:latin typeface="Lucida Sans Unicode"/>
                <a:cs typeface="Lucida Sans Unicode"/>
              </a:rPr>
              <a:t>ˆ</a:t>
            </a:r>
            <a:r>
              <a:rPr dirty="0" baseline="15873" sz="1575" spc="-367">
                <a:latin typeface="Lucida Sans Unicode"/>
                <a:cs typeface="Lucida Sans Unicode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r>
              <a:rPr dirty="0" sz="1050" spc="-30">
                <a:latin typeface="Lucida Sans Unicode"/>
                <a:cs typeface="Lucida Sans Unicode"/>
              </a:rPr>
              <a:t> = </a:t>
            </a:r>
            <a:r>
              <a:rPr dirty="0" sz="1050" spc="-10" i="1">
                <a:latin typeface="Arial"/>
                <a:cs typeface="Arial"/>
              </a:rPr>
              <a:t>E</a:t>
            </a:r>
            <a:r>
              <a:rPr dirty="0" sz="1050" spc="-190" i="1">
                <a:latin typeface="Arial"/>
                <a:cs typeface="Arial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([</a:t>
            </a:r>
            <a:r>
              <a:rPr dirty="0" sz="1050" b="1">
                <a:latin typeface="Arial"/>
                <a:cs typeface="Arial"/>
              </a:rPr>
              <a:t>I</a:t>
            </a:r>
            <a:r>
              <a:rPr dirty="0" baseline="-10416" sz="1200" i="1">
                <a:latin typeface="Arial"/>
                <a:cs typeface="Arial"/>
              </a:rPr>
              <a:t>n</a:t>
            </a:r>
            <a:r>
              <a:rPr dirty="0" baseline="-10416" sz="1200" spc="12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14" i="1">
                <a:latin typeface="Meiryo"/>
                <a:cs typeface="Meiryo"/>
              </a:rPr>
              <a:t> </a:t>
            </a:r>
            <a:r>
              <a:rPr dirty="0" sz="1050" b="1">
                <a:latin typeface="Arial"/>
                <a:cs typeface="Arial"/>
              </a:rPr>
              <a:t>H</a:t>
            </a:r>
            <a:r>
              <a:rPr dirty="0" sz="1050">
                <a:latin typeface="Lucida Sans Unicode"/>
                <a:cs typeface="Lucida Sans Unicode"/>
              </a:rPr>
              <a:t>]</a:t>
            </a:r>
            <a:r>
              <a:rPr dirty="0" sz="1050" b="1">
                <a:latin typeface="Arial"/>
                <a:cs typeface="Arial"/>
              </a:rPr>
              <a:t>Y</a:t>
            </a:r>
            <a:r>
              <a:rPr dirty="0" sz="1050">
                <a:latin typeface="Lucida Sans Unicode"/>
                <a:cs typeface="Lucida Sans Unicode"/>
              </a:rPr>
              <a:t>)</a:t>
            </a:r>
            <a:r>
              <a:rPr dirty="0" sz="1050" spc="-30">
                <a:latin typeface="Lucida Sans Unicode"/>
                <a:cs typeface="Lucida Sans Unicode"/>
              </a:rPr>
              <a:t> =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I</a:t>
            </a:r>
            <a:r>
              <a:rPr dirty="0" baseline="-10416" sz="1200" spc="22" i="1">
                <a:latin typeface="Arial"/>
                <a:cs typeface="Arial"/>
              </a:rPr>
              <a:t>n</a:t>
            </a:r>
            <a:r>
              <a:rPr dirty="0" baseline="-10416" sz="1200" spc="12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14" i="1">
                <a:latin typeface="Meiryo"/>
                <a:cs typeface="Meiryo"/>
              </a:rPr>
              <a:t> </a:t>
            </a:r>
            <a:r>
              <a:rPr dirty="0" sz="1050" spc="15" b="1">
                <a:latin typeface="Arial"/>
                <a:cs typeface="Arial"/>
              </a:rPr>
              <a:t>H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r>
              <a:rPr dirty="0" sz="1050" spc="15" i="1">
                <a:latin typeface="Arial"/>
                <a:cs typeface="Arial"/>
              </a:rPr>
              <a:t>E</a:t>
            </a:r>
            <a:r>
              <a:rPr dirty="0" sz="1050" spc="-190" i="1">
                <a:latin typeface="Arial"/>
                <a:cs typeface="Arial"/>
              </a:rPr>
              <a:t> </a:t>
            </a:r>
            <a:r>
              <a:rPr dirty="0" sz="1050" spc="35">
                <a:latin typeface="Lucida Sans Unicode"/>
                <a:cs typeface="Lucida Sans Unicode"/>
              </a:rPr>
              <a:t>(</a:t>
            </a:r>
            <a:r>
              <a:rPr dirty="0" sz="1050" spc="35" b="1">
                <a:latin typeface="Arial"/>
                <a:cs typeface="Arial"/>
              </a:rPr>
              <a:t>Y</a:t>
            </a:r>
            <a:r>
              <a:rPr dirty="0" sz="1050" spc="35">
                <a:latin typeface="Lucida Sans Unicode"/>
                <a:cs typeface="Lucida Sans Unicode"/>
              </a:rPr>
              <a:t>)</a:t>
            </a:r>
            <a:r>
              <a:rPr dirty="0" sz="1050" spc="-30">
                <a:latin typeface="Lucida Sans Unicode"/>
                <a:cs typeface="Lucida Sans Unicode"/>
              </a:rPr>
              <a:t> =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I</a:t>
            </a:r>
            <a:r>
              <a:rPr dirty="0" baseline="-10416" sz="1200" spc="22" i="1">
                <a:latin typeface="Arial"/>
                <a:cs typeface="Arial"/>
              </a:rPr>
              <a:t>n</a:t>
            </a:r>
            <a:r>
              <a:rPr dirty="0" baseline="-10416" sz="1200" spc="12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14" i="1">
                <a:latin typeface="Meiryo"/>
                <a:cs typeface="Meiryo"/>
              </a:rPr>
              <a:t> </a:t>
            </a:r>
            <a:r>
              <a:rPr dirty="0" sz="1050" spc="10" b="1">
                <a:latin typeface="Arial"/>
                <a:cs typeface="Arial"/>
              </a:rPr>
              <a:t>H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sz="1050" spc="10" b="1">
                <a:latin typeface="Arial"/>
                <a:cs typeface="Arial"/>
              </a:rPr>
              <a:t>XB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b="1">
                <a:latin typeface="Arial"/>
                <a:cs typeface="Arial"/>
              </a:rPr>
              <a:t>0</a:t>
            </a:r>
            <a:r>
              <a:rPr dirty="0" baseline="-10416" sz="1200" i="1">
                <a:latin typeface="Arial"/>
                <a:cs typeface="Arial"/>
              </a:rPr>
              <a:t>n</a:t>
            </a:r>
            <a:r>
              <a:rPr dirty="0" baseline="-10416" sz="1200" i="1">
                <a:latin typeface="Meiryo"/>
                <a:cs typeface="Meiryo"/>
              </a:rPr>
              <a:t>×</a:t>
            </a:r>
            <a:r>
              <a:rPr dirty="0" baseline="-10416" sz="1200" i="1">
                <a:latin typeface="Arial"/>
                <a:cs typeface="Arial"/>
              </a:rPr>
              <a:t>m</a:t>
            </a:r>
            <a:endParaRPr baseline="-1041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050" spc="-5">
                <a:latin typeface="Arial"/>
                <a:cs typeface="Arial"/>
              </a:rPr>
              <a:t>and the </a:t>
            </a:r>
            <a:r>
              <a:rPr dirty="0" sz="1050" spc="-10">
                <a:latin typeface="Arial"/>
                <a:cs typeface="Arial"/>
              </a:rPr>
              <a:t>covariance </a:t>
            </a:r>
            <a:r>
              <a:rPr dirty="0" sz="1050" spc="-5">
                <a:latin typeface="Arial"/>
                <a:cs typeface="Arial"/>
              </a:rPr>
              <a:t>matrix has the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form</a:t>
            </a:r>
            <a:endParaRPr sz="105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930"/>
              </a:spcBef>
            </a:pPr>
            <a:r>
              <a:rPr dirty="0" sz="1050" spc="-95" i="1">
                <a:latin typeface="Arial"/>
                <a:cs typeface="Arial"/>
              </a:rPr>
              <a:t>V</a:t>
            </a:r>
            <a:r>
              <a:rPr dirty="0" sz="1050" spc="-95" i="1">
                <a:latin typeface="Meiryo"/>
                <a:cs typeface="Meiryo"/>
              </a:rPr>
              <a:t>{</a:t>
            </a:r>
            <a:r>
              <a:rPr dirty="0" sz="1050" spc="-95">
                <a:latin typeface="Arial"/>
                <a:cs typeface="Arial"/>
              </a:rPr>
              <a:t>vec</a:t>
            </a:r>
            <a:r>
              <a:rPr dirty="0" sz="1050" spc="-95">
                <a:latin typeface="Lucida Sans Unicode"/>
                <a:cs typeface="Lucida Sans Unicode"/>
              </a:rPr>
              <a:t>(</a:t>
            </a:r>
            <a:r>
              <a:rPr dirty="0" sz="1050" spc="-95" b="1">
                <a:latin typeface="Arial"/>
                <a:cs typeface="Arial"/>
              </a:rPr>
              <a:t>E</a:t>
            </a:r>
            <a:r>
              <a:rPr dirty="0" baseline="15873" sz="1575" spc="-142">
                <a:latin typeface="Lucida Sans Unicode"/>
                <a:cs typeface="Lucida Sans Unicode"/>
              </a:rPr>
              <a:t>ˆ </a:t>
            </a:r>
            <a:r>
              <a:rPr dirty="0" baseline="31250" sz="1200" spc="-37" i="1">
                <a:latin typeface="Meiryo"/>
                <a:cs typeface="Meiryo"/>
              </a:rPr>
              <a:t>t</a:t>
            </a:r>
            <a:r>
              <a:rPr dirty="0" sz="1050" spc="-25">
                <a:latin typeface="Lucida Sans Unicode"/>
                <a:cs typeface="Lucida Sans Unicode"/>
              </a:rPr>
              <a:t>)</a:t>
            </a:r>
            <a:r>
              <a:rPr dirty="0" sz="1050" spc="-25" i="1">
                <a:latin typeface="Meiryo"/>
                <a:cs typeface="Meiryo"/>
              </a:rPr>
              <a:t>}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5" i="1">
                <a:latin typeface="Arial"/>
                <a:cs typeface="Arial"/>
              </a:rPr>
              <a:t>V</a:t>
            </a:r>
            <a:r>
              <a:rPr dirty="0" sz="1050" spc="-5" i="1">
                <a:latin typeface="Meiryo"/>
                <a:cs typeface="Meiryo"/>
              </a:rPr>
              <a:t>{</a:t>
            </a:r>
            <a:r>
              <a:rPr dirty="0" sz="1050" spc="-5">
                <a:latin typeface="Arial"/>
                <a:cs typeface="Arial"/>
              </a:rPr>
              <a:t>vec</a:t>
            </a:r>
            <a:r>
              <a:rPr dirty="0" sz="1050" spc="-5">
                <a:latin typeface="Lucida Sans Unicode"/>
                <a:cs typeface="Lucida Sans Unicode"/>
              </a:rPr>
              <a:t>(</a:t>
            </a:r>
            <a:r>
              <a:rPr dirty="0" sz="1050" spc="-5" b="1">
                <a:latin typeface="Arial"/>
                <a:cs typeface="Arial"/>
              </a:rPr>
              <a:t>Y</a:t>
            </a:r>
            <a:r>
              <a:rPr dirty="0" baseline="31250" sz="1200" spc="-7" i="1">
                <a:latin typeface="Meiryo"/>
                <a:cs typeface="Meiryo"/>
              </a:rPr>
              <a:t>t</a:t>
            </a:r>
            <a:r>
              <a:rPr dirty="0" sz="1050" spc="-5">
                <a:latin typeface="Lucida Sans Unicode"/>
                <a:cs typeface="Lucida Sans Unicode"/>
              </a:rPr>
              <a:t>[</a:t>
            </a:r>
            <a:r>
              <a:rPr dirty="0" sz="1050" spc="-5" b="1">
                <a:latin typeface="Arial"/>
                <a:cs typeface="Arial"/>
              </a:rPr>
              <a:t>I</a:t>
            </a:r>
            <a:r>
              <a:rPr dirty="0" baseline="-10416" sz="1200" spc="-7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229" i="1">
                <a:latin typeface="Meiryo"/>
                <a:cs typeface="Meiryo"/>
              </a:rPr>
              <a:t> </a:t>
            </a:r>
            <a:r>
              <a:rPr dirty="0" sz="1050" spc="-25" b="1">
                <a:latin typeface="Arial"/>
                <a:cs typeface="Arial"/>
              </a:rPr>
              <a:t>H</a:t>
            </a:r>
            <a:r>
              <a:rPr dirty="0" sz="1050" spc="-25">
                <a:latin typeface="Lucida Sans Unicode"/>
                <a:cs typeface="Lucida Sans Unicode"/>
              </a:rPr>
              <a:t>])</a:t>
            </a:r>
            <a:r>
              <a:rPr dirty="0" sz="1050" spc="-25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  <a:p>
            <a:pPr marL="1263650">
              <a:lnSpc>
                <a:spcPct val="100000"/>
              </a:lnSpc>
              <a:spcBef>
                <a:spcPts val="330"/>
              </a:spcBef>
            </a:pP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5" i="1">
                <a:latin typeface="Arial"/>
                <a:cs typeface="Arial"/>
              </a:rPr>
              <a:t>V</a:t>
            </a:r>
            <a:r>
              <a:rPr dirty="0" sz="1050" spc="5" i="1">
                <a:latin typeface="Meiryo"/>
                <a:cs typeface="Meiryo"/>
              </a:rPr>
              <a:t>{</a:t>
            </a:r>
            <a:r>
              <a:rPr dirty="0" sz="1050" spc="5">
                <a:latin typeface="Lucida Sans Unicode"/>
                <a:cs typeface="Lucida Sans Unicode"/>
              </a:rPr>
              <a:t>([</a:t>
            </a:r>
            <a:r>
              <a:rPr dirty="0" sz="1050" spc="5" b="1">
                <a:latin typeface="Arial"/>
                <a:cs typeface="Arial"/>
              </a:rPr>
              <a:t>I</a:t>
            </a:r>
            <a:r>
              <a:rPr dirty="0" baseline="-10416" sz="1200" spc="7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25" b="1">
                <a:latin typeface="Arial"/>
                <a:cs typeface="Arial"/>
              </a:rPr>
              <a:t>H</a:t>
            </a:r>
            <a:r>
              <a:rPr dirty="0" sz="1050" spc="-25">
                <a:latin typeface="Lucida Sans Unicode"/>
                <a:cs typeface="Lucida Sans Unicode"/>
              </a:rPr>
              <a:t>]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254" i="1">
                <a:latin typeface="Meiryo"/>
                <a:cs typeface="Meiryo"/>
              </a:rPr>
              <a:t> </a:t>
            </a:r>
            <a:r>
              <a:rPr dirty="0" sz="1050" spc="5" b="1">
                <a:latin typeface="Arial"/>
                <a:cs typeface="Arial"/>
              </a:rPr>
              <a:t>I</a:t>
            </a:r>
            <a:r>
              <a:rPr dirty="0" baseline="-10416" sz="1200" spc="7" i="1">
                <a:latin typeface="Arial"/>
                <a:cs typeface="Arial"/>
              </a:rPr>
              <a:t>m</a:t>
            </a:r>
            <a:r>
              <a:rPr dirty="0" sz="1050" spc="5">
                <a:latin typeface="Lucida Sans Unicode"/>
                <a:cs typeface="Lucida Sans Unicode"/>
              </a:rPr>
              <a:t>)</a:t>
            </a:r>
            <a:r>
              <a:rPr dirty="0" sz="1050" spc="5">
                <a:latin typeface="Arial"/>
                <a:cs typeface="Arial"/>
              </a:rPr>
              <a:t>vec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Y</a:t>
            </a:r>
            <a:r>
              <a:rPr dirty="0" baseline="31250" sz="1200" spc="7" i="1">
                <a:latin typeface="Meiryo"/>
                <a:cs typeface="Meiryo"/>
              </a:rPr>
              <a:t>t</a:t>
            </a:r>
            <a:r>
              <a:rPr dirty="0" sz="1050" spc="5">
                <a:latin typeface="Lucida Sans Unicode"/>
                <a:cs typeface="Lucida Sans Unicode"/>
              </a:rPr>
              <a:t>)</a:t>
            </a:r>
            <a:r>
              <a:rPr dirty="0" sz="1050" spc="5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  <a:p>
            <a:pPr marL="1263650">
              <a:lnSpc>
                <a:spcPct val="100000"/>
              </a:lnSpc>
              <a:spcBef>
                <a:spcPts val="330"/>
              </a:spcBef>
            </a:pP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([</a:t>
            </a:r>
            <a:r>
              <a:rPr dirty="0" sz="1050" b="1">
                <a:latin typeface="Arial"/>
                <a:cs typeface="Arial"/>
              </a:rPr>
              <a:t>I</a:t>
            </a:r>
            <a:r>
              <a:rPr dirty="0" baseline="-10416" sz="1200" i="1">
                <a:latin typeface="Arial"/>
                <a:cs typeface="Arial"/>
              </a:rPr>
              <a:t>n</a:t>
            </a:r>
            <a:r>
              <a:rPr dirty="0" baseline="-10416" sz="1200" spc="104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-25" b="1">
                <a:latin typeface="Arial"/>
                <a:cs typeface="Arial"/>
              </a:rPr>
              <a:t>H</a:t>
            </a:r>
            <a:r>
              <a:rPr dirty="0" sz="1050" spc="-25">
                <a:latin typeface="Lucida Sans Unicode"/>
                <a:cs typeface="Lucida Sans Unicode"/>
              </a:rPr>
              <a:t>]</a:t>
            </a:r>
            <a:r>
              <a:rPr dirty="0" sz="1050" spc="-95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5" b="1">
                <a:latin typeface="Arial"/>
                <a:cs typeface="Arial"/>
              </a:rPr>
              <a:t>I</a:t>
            </a:r>
            <a:r>
              <a:rPr dirty="0" baseline="-10416" sz="1200" spc="7" i="1">
                <a:latin typeface="Arial"/>
                <a:cs typeface="Arial"/>
              </a:rPr>
              <a:t>m</a:t>
            </a:r>
            <a:r>
              <a:rPr dirty="0" sz="1050" spc="5">
                <a:latin typeface="Lucida Sans Unicode"/>
                <a:cs typeface="Lucida Sans Unicode"/>
              </a:rPr>
              <a:t>)</a:t>
            </a:r>
            <a:r>
              <a:rPr dirty="0" sz="1050" spc="5" i="1">
                <a:latin typeface="Arial"/>
                <a:cs typeface="Arial"/>
              </a:rPr>
              <a:t>V</a:t>
            </a:r>
            <a:r>
              <a:rPr dirty="0" sz="1050" spc="5" i="1">
                <a:latin typeface="Meiryo"/>
                <a:cs typeface="Meiryo"/>
              </a:rPr>
              <a:t>{</a:t>
            </a:r>
            <a:r>
              <a:rPr dirty="0" sz="1050" spc="5">
                <a:latin typeface="Arial"/>
                <a:cs typeface="Arial"/>
              </a:rPr>
              <a:t>vec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Y</a:t>
            </a:r>
            <a:r>
              <a:rPr dirty="0" baseline="31250" sz="1200" spc="7" i="1">
                <a:latin typeface="Meiryo"/>
                <a:cs typeface="Meiryo"/>
              </a:rPr>
              <a:t>t</a:t>
            </a:r>
            <a:r>
              <a:rPr dirty="0" sz="1050" spc="5">
                <a:latin typeface="Lucida Sans Unicode"/>
                <a:cs typeface="Lucida Sans Unicode"/>
              </a:rPr>
              <a:t>)</a:t>
            </a:r>
            <a:r>
              <a:rPr dirty="0" sz="1050" spc="5" i="1">
                <a:latin typeface="Meiryo"/>
                <a:cs typeface="Meiryo"/>
              </a:rPr>
              <a:t>}</a:t>
            </a:r>
            <a:r>
              <a:rPr dirty="0" sz="1050" spc="5">
                <a:latin typeface="Lucida Sans Unicode"/>
                <a:cs typeface="Lucida Sans Unicode"/>
              </a:rPr>
              <a:t>([</a:t>
            </a:r>
            <a:r>
              <a:rPr dirty="0" sz="1050" spc="5" b="1">
                <a:latin typeface="Arial"/>
                <a:cs typeface="Arial"/>
              </a:rPr>
              <a:t>I</a:t>
            </a:r>
            <a:r>
              <a:rPr dirty="0" baseline="-10416" sz="1200" spc="7" i="1">
                <a:latin typeface="Arial"/>
                <a:cs typeface="Arial"/>
              </a:rPr>
              <a:t>n</a:t>
            </a:r>
            <a:r>
              <a:rPr dirty="0" baseline="-10416" sz="1200" spc="104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-25" b="1">
                <a:latin typeface="Arial"/>
                <a:cs typeface="Arial"/>
              </a:rPr>
              <a:t>H</a:t>
            </a:r>
            <a:r>
              <a:rPr dirty="0" sz="1050" spc="-25">
                <a:latin typeface="Lucida Sans Unicode"/>
                <a:cs typeface="Lucida Sans Unicode"/>
              </a:rPr>
              <a:t>]</a:t>
            </a:r>
            <a:r>
              <a:rPr dirty="0" sz="1050" spc="-95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40" b="1">
                <a:latin typeface="Arial"/>
                <a:cs typeface="Arial"/>
              </a:rPr>
              <a:t>I</a:t>
            </a:r>
            <a:r>
              <a:rPr dirty="0" baseline="-10416" sz="1200" spc="60" i="1">
                <a:latin typeface="Arial"/>
                <a:cs typeface="Arial"/>
              </a:rPr>
              <a:t>m</a:t>
            </a:r>
            <a:r>
              <a:rPr dirty="0" sz="1050" spc="40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 marL="1263650">
              <a:lnSpc>
                <a:spcPct val="100000"/>
              </a:lnSpc>
              <a:spcBef>
                <a:spcPts val="330"/>
              </a:spcBef>
            </a:pP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([</a:t>
            </a:r>
            <a:r>
              <a:rPr dirty="0" sz="1050" b="1">
                <a:latin typeface="Arial"/>
                <a:cs typeface="Arial"/>
              </a:rPr>
              <a:t>I</a:t>
            </a:r>
            <a:r>
              <a:rPr dirty="0" baseline="-10416" sz="1200" i="1">
                <a:latin typeface="Arial"/>
                <a:cs typeface="Arial"/>
              </a:rPr>
              <a:t>n</a:t>
            </a:r>
            <a:r>
              <a:rPr dirty="0" baseline="-10416" sz="1200" spc="112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-25" b="1">
                <a:latin typeface="Arial"/>
                <a:cs typeface="Arial"/>
              </a:rPr>
              <a:t>H</a:t>
            </a:r>
            <a:r>
              <a:rPr dirty="0" sz="1050" spc="-25">
                <a:latin typeface="Lucida Sans Unicode"/>
                <a:cs typeface="Lucida Sans Unicode"/>
              </a:rPr>
              <a:t>]</a:t>
            </a:r>
            <a:r>
              <a:rPr dirty="0" sz="1050" spc="-95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10" b="1">
                <a:latin typeface="Arial"/>
                <a:cs typeface="Arial"/>
              </a:rPr>
              <a:t>I</a:t>
            </a:r>
            <a:r>
              <a:rPr dirty="0" baseline="-10416" sz="1200" spc="15" i="1">
                <a:latin typeface="Arial"/>
                <a:cs typeface="Arial"/>
              </a:rPr>
              <a:t>m</a:t>
            </a:r>
            <a:r>
              <a:rPr dirty="0" sz="1050" spc="10">
                <a:latin typeface="Lucida Sans Unicode"/>
                <a:cs typeface="Lucida Sans Unicode"/>
              </a:rPr>
              <a:t>)[</a:t>
            </a:r>
            <a:r>
              <a:rPr dirty="0" sz="1050" spc="10" b="1">
                <a:latin typeface="Arial"/>
                <a:cs typeface="Arial"/>
              </a:rPr>
              <a:t>I</a:t>
            </a:r>
            <a:r>
              <a:rPr dirty="0" baseline="-10416" sz="1200" spc="15" i="1">
                <a:latin typeface="Arial"/>
                <a:cs typeface="Arial"/>
              </a:rPr>
              <a:t>n</a:t>
            </a:r>
            <a:r>
              <a:rPr dirty="0" baseline="-10416" sz="1200" spc="112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25" b="1">
                <a:latin typeface="Arial"/>
                <a:cs typeface="Arial"/>
              </a:rPr>
              <a:t>Σ</a:t>
            </a:r>
            <a:r>
              <a:rPr dirty="0" sz="1050" spc="25">
                <a:latin typeface="Lucida Sans Unicode"/>
                <a:cs typeface="Lucida Sans Unicode"/>
              </a:rPr>
              <a:t>]([</a:t>
            </a:r>
            <a:r>
              <a:rPr dirty="0" sz="1050" spc="25" b="1">
                <a:latin typeface="Arial"/>
                <a:cs typeface="Arial"/>
              </a:rPr>
              <a:t>I</a:t>
            </a:r>
            <a:r>
              <a:rPr dirty="0" baseline="-10416" sz="1200" spc="37" i="1">
                <a:latin typeface="Arial"/>
                <a:cs typeface="Arial"/>
              </a:rPr>
              <a:t>n</a:t>
            </a:r>
            <a:r>
              <a:rPr dirty="0" baseline="-10416" sz="1200" spc="112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-25" b="1">
                <a:latin typeface="Arial"/>
                <a:cs typeface="Arial"/>
              </a:rPr>
              <a:t>H</a:t>
            </a:r>
            <a:r>
              <a:rPr dirty="0" sz="1050" spc="-25">
                <a:latin typeface="Lucida Sans Unicode"/>
                <a:cs typeface="Lucida Sans Unicode"/>
              </a:rPr>
              <a:t>]</a:t>
            </a:r>
            <a:r>
              <a:rPr dirty="0" sz="1050" spc="-95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40" b="1">
                <a:latin typeface="Arial"/>
                <a:cs typeface="Arial"/>
              </a:rPr>
              <a:t>I</a:t>
            </a:r>
            <a:r>
              <a:rPr dirty="0" baseline="-10416" sz="1200" spc="60" i="1">
                <a:latin typeface="Arial"/>
                <a:cs typeface="Arial"/>
              </a:rPr>
              <a:t>m</a:t>
            </a:r>
            <a:r>
              <a:rPr dirty="0" sz="1050" spc="40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 marL="1263650">
              <a:lnSpc>
                <a:spcPct val="100000"/>
              </a:lnSpc>
              <a:spcBef>
                <a:spcPts val="330"/>
              </a:spcBef>
            </a:pP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I</a:t>
            </a:r>
            <a:r>
              <a:rPr dirty="0" baseline="-10416" sz="1200" spc="22" i="1">
                <a:latin typeface="Arial"/>
                <a:cs typeface="Arial"/>
              </a:rPr>
              <a:t>n</a:t>
            </a:r>
            <a:r>
              <a:rPr dirty="0" baseline="-10416" sz="1200" spc="89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30" i="1">
                <a:latin typeface="Meiryo"/>
                <a:cs typeface="Meiryo"/>
              </a:rPr>
              <a:t> </a:t>
            </a:r>
            <a:r>
              <a:rPr dirty="0" sz="1050" spc="25" b="1">
                <a:latin typeface="Arial"/>
                <a:cs typeface="Arial"/>
              </a:rPr>
              <a:t>H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r>
              <a:rPr dirty="0" sz="1050" spc="-105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30" i="1">
                <a:latin typeface="Meiryo"/>
                <a:cs typeface="Meiryo"/>
              </a:rPr>
              <a:t> </a:t>
            </a:r>
            <a:r>
              <a:rPr dirty="0" sz="1050" spc="195" b="1">
                <a:latin typeface="Arial"/>
                <a:cs typeface="Arial"/>
              </a:rPr>
              <a:t>Σ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Note: </a:t>
            </a:r>
            <a:r>
              <a:rPr dirty="0" sz="1050" spc="-15">
                <a:latin typeface="Arial"/>
                <a:cs typeface="Arial"/>
              </a:rPr>
              <a:t>we </a:t>
            </a:r>
            <a:r>
              <a:rPr dirty="0" sz="1050" spc="-5">
                <a:latin typeface="Arial"/>
                <a:cs typeface="Arial"/>
              </a:rPr>
              <a:t>could also write </a:t>
            </a:r>
            <a:r>
              <a:rPr dirty="0" sz="1050" spc="-95" i="1">
                <a:latin typeface="Arial"/>
                <a:cs typeface="Arial"/>
              </a:rPr>
              <a:t>V</a:t>
            </a:r>
            <a:r>
              <a:rPr dirty="0" sz="1050" spc="-95" i="1">
                <a:latin typeface="Meiryo"/>
                <a:cs typeface="Meiryo"/>
              </a:rPr>
              <a:t>{</a:t>
            </a:r>
            <a:r>
              <a:rPr dirty="0" sz="1050" spc="-95">
                <a:latin typeface="Arial"/>
                <a:cs typeface="Arial"/>
              </a:rPr>
              <a:t>vec</a:t>
            </a:r>
            <a:r>
              <a:rPr dirty="0" sz="1050" spc="-95">
                <a:latin typeface="Lucida Sans Unicode"/>
                <a:cs typeface="Lucida Sans Unicode"/>
              </a:rPr>
              <a:t>(</a:t>
            </a:r>
            <a:r>
              <a:rPr dirty="0" sz="1050" spc="-95" b="1">
                <a:latin typeface="Arial"/>
                <a:cs typeface="Arial"/>
              </a:rPr>
              <a:t>E</a:t>
            </a:r>
            <a:r>
              <a:rPr dirty="0" baseline="15873" sz="1575" spc="-142">
                <a:latin typeface="Lucida Sans Unicode"/>
                <a:cs typeface="Lucida Sans Unicode"/>
              </a:rPr>
              <a:t>ˆ </a:t>
            </a:r>
            <a:r>
              <a:rPr dirty="0" sz="1050" spc="-25">
                <a:latin typeface="Lucida Sans Unicode"/>
                <a:cs typeface="Lucida Sans Unicode"/>
              </a:rPr>
              <a:t>)</a:t>
            </a:r>
            <a:r>
              <a:rPr dirty="0" sz="1050" spc="-25" i="1">
                <a:latin typeface="Meiryo"/>
                <a:cs typeface="Meiryo"/>
              </a:rPr>
              <a:t>}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195" b="1">
                <a:latin typeface="Arial"/>
                <a:cs typeface="Arial"/>
              </a:rPr>
              <a:t>Σ</a:t>
            </a:r>
            <a:r>
              <a:rPr dirty="0" sz="1050" spc="-165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I</a:t>
            </a:r>
            <a:r>
              <a:rPr dirty="0" baseline="-10416" sz="1200" spc="22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25" b="1">
                <a:latin typeface="Arial"/>
                <a:cs typeface="Arial"/>
              </a:rPr>
              <a:t>H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48494" y="3345160"/>
            <a:ext cx="1172210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</a:rPr>
              <a:t>Updated 16-Jan-2017   :   Slide</a:t>
            </a:r>
            <a:r>
              <a:rPr dirty="0" sz="600" spc="-6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</a:rPr>
              <a:t>70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262" y="29006"/>
            <a:ext cx="10496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 Linear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8464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9557" y="106998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9557" y="1280020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5300" y="227431"/>
            <a:ext cx="4344670" cy="295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0">
                <a:solidFill>
                  <a:srgbClr val="790019"/>
                </a:solidFill>
                <a:latin typeface="Arial"/>
                <a:cs typeface="Arial"/>
              </a:rPr>
              <a:t>Distribution of</a:t>
            </a:r>
            <a:r>
              <a:rPr dirty="0" sz="1400" spc="-3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Residuals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43180" marR="191135">
              <a:lnSpc>
                <a:spcPct val="102600"/>
              </a:lnSpc>
            </a:pPr>
            <a:r>
              <a:rPr dirty="0" sz="1050" spc="-5">
                <a:latin typeface="Arial"/>
                <a:cs typeface="Arial"/>
              </a:rPr>
              <a:t>The residuals are a linear function of </a:t>
            </a:r>
            <a:r>
              <a:rPr dirty="0" sz="1050" spc="-10" b="1">
                <a:latin typeface="Arial"/>
                <a:cs typeface="Arial"/>
              </a:rPr>
              <a:t>Y </a:t>
            </a:r>
            <a:r>
              <a:rPr dirty="0" sz="1050" spc="-5">
                <a:latin typeface="Arial"/>
                <a:cs typeface="Arial"/>
              </a:rPr>
              <a:t>so </a:t>
            </a:r>
            <a:r>
              <a:rPr dirty="0" sz="1050" spc="-15">
                <a:latin typeface="Arial"/>
                <a:cs typeface="Arial"/>
              </a:rPr>
              <a:t>we know </a:t>
            </a:r>
            <a:r>
              <a:rPr dirty="0" sz="1050" spc="-5">
                <a:latin typeface="Arial"/>
                <a:cs typeface="Arial"/>
              </a:rPr>
              <a:t>that </a:t>
            </a:r>
            <a:r>
              <a:rPr dirty="0" sz="1050" spc="-385" b="1">
                <a:latin typeface="Arial"/>
                <a:cs typeface="Arial"/>
              </a:rPr>
              <a:t>E</a:t>
            </a:r>
            <a:r>
              <a:rPr dirty="0" baseline="15873" sz="1575" spc="-577">
                <a:latin typeface="Lucida Sans Unicode"/>
                <a:cs typeface="Lucida Sans Unicode"/>
              </a:rPr>
              <a:t>ˆ</a:t>
            </a:r>
            <a:r>
              <a:rPr dirty="0" baseline="15873" sz="1575" spc="82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Arial"/>
                <a:cs typeface="Arial"/>
              </a:rPr>
              <a:t>follows </a:t>
            </a:r>
            <a:r>
              <a:rPr dirty="0" sz="1050" spc="-5">
                <a:latin typeface="Arial"/>
                <a:cs typeface="Arial"/>
              </a:rPr>
              <a:t>a  </a:t>
            </a:r>
            <a:r>
              <a:rPr dirty="0" sz="1050" spc="-10">
                <a:latin typeface="Arial"/>
                <a:cs typeface="Arial"/>
              </a:rPr>
              <a:t>multivariate </a:t>
            </a:r>
            <a:r>
              <a:rPr dirty="0" sz="1050" spc="-5">
                <a:latin typeface="Arial"/>
                <a:cs typeface="Arial"/>
              </a:rPr>
              <a:t>normal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distribution.</a:t>
            </a:r>
            <a:endParaRPr sz="105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330"/>
              </a:spcBef>
            </a:pPr>
            <a:r>
              <a:rPr dirty="0" sz="1050" spc="-130">
                <a:latin typeface="Arial"/>
                <a:cs typeface="Arial"/>
              </a:rPr>
              <a:t>vec</a:t>
            </a:r>
            <a:r>
              <a:rPr dirty="0" sz="1050" spc="-130">
                <a:latin typeface="Lucida Sans Unicode"/>
                <a:cs typeface="Lucida Sans Unicode"/>
              </a:rPr>
              <a:t>(</a:t>
            </a:r>
            <a:r>
              <a:rPr dirty="0" sz="1050" spc="-130" b="1">
                <a:latin typeface="Arial"/>
                <a:cs typeface="Arial"/>
              </a:rPr>
              <a:t>E</a:t>
            </a:r>
            <a:r>
              <a:rPr dirty="0" baseline="15873" sz="1575" spc="-195">
                <a:latin typeface="Lucida Sans Unicode"/>
                <a:cs typeface="Lucida Sans Unicode"/>
              </a:rPr>
              <a:t>ˆ</a:t>
            </a:r>
            <a:r>
              <a:rPr dirty="0" baseline="15873" sz="1575" spc="-375">
                <a:latin typeface="Lucida Sans Unicode"/>
                <a:cs typeface="Lucida Sans Unicode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∼</a:t>
            </a:r>
            <a:r>
              <a:rPr dirty="0" sz="1050" spc="-60" i="1">
                <a:latin typeface="Meiryo"/>
                <a:cs typeface="Meiryo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N</a:t>
            </a:r>
            <a:r>
              <a:rPr dirty="0" sz="1050" spc="-20">
                <a:latin typeface="Lucida Sans Unicode"/>
                <a:cs typeface="Lucida Sans Unicode"/>
              </a:rPr>
              <a:t>[</a:t>
            </a:r>
            <a:r>
              <a:rPr dirty="0" sz="1050" spc="-20" b="1">
                <a:latin typeface="Arial"/>
                <a:cs typeface="Arial"/>
              </a:rPr>
              <a:t>0</a:t>
            </a:r>
            <a:r>
              <a:rPr dirty="0" baseline="-10416" sz="1200" spc="-30" i="1">
                <a:latin typeface="Arial"/>
                <a:cs typeface="Arial"/>
              </a:rPr>
              <a:t>mn</a:t>
            </a:r>
            <a:r>
              <a:rPr dirty="0" sz="1050" spc="-20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195" b="1">
                <a:latin typeface="Arial"/>
                <a:cs typeface="Arial"/>
              </a:rPr>
              <a:t>Σ</a:t>
            </a:r>
            <a:r>
              <a:rPr dirty="0" sz="1050" spc="-55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I</a:t>
            </a:r>
            <a:r>
              <a:rPr dirty="0" baseline="-10416" sz="1200" spc="22" i="1">
                <a:latin typeface="Arial"/>
                <a:cs typeface="Arial"/>
              </a:rPr>
              <a:t>n</a:t>
            </a:r>
            <a:r>
              <a:rPr dirty="0" baseline="-10416" sz="1200" spc="112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b="1">
                <a:latin typeface="Arial"/>
                <a:cs typeface="Arial"/>
              </a:rPr>
              <a:t>H</a:t>
            </a:r>
            <a:r>
              <a:rPr dirty="0" sz="1050">
                <a:latin typeface="Lucida Sans Unicode"/>
                <a:cs typeface="Lucida Sans Unicode"/>
              </a:rPr>
              <a:t>)]</a:t>
            </a:r>
            <a:endParaRPr sz="1050">
              <a:latin typeface="Lucida Sans Unicode"/>
              <a:cs typeface="Lucida Sans Unicode"/>
            </a:endParaRPr>
          </a:p>
          <a:p>
            <a:pPr marL="320040">
              <a:lnSpc>
                <a:spcPct val="100000"/>
              </a:lnSpc>
              <a:spcBef>
                <a:spcPts val="330"/>
              </a:spcBef>
            </a:pPr>
            <a:r>
              <a:rPr dirty="0" sz="1050" spc="-130">
                <a:latin typeface="Arial"/>
                <a:cs typeface="Arial"/>
              </a:rPr>
              <a:t>vec</a:t>
            </a:r>
            <a:r>
              <a:rPr dirty="0" sz="1050" spc="-130">
                <a:latin typeface="Lucida Sans Unicode"/>
                <a:cs typeface="Lucida Sans Unicode"/>
              </a:rPr>
              <a:t>(</a:t>
            </a:r>
            <a:r>
              <a:rPr dirty="0" sz="1050" spc="-130" b="1">
                <a:latin typeface="Arial"/>
                <a:cs typeface="Arial"/>
              </a:rPr>
              <a:t>E</a:t>
            </a:r>
            <a:r>
              <a:rPr dirty="0" baseline="15873" sz="1575" spc="-195">
                <a:latin typeface="Lucida Sans Unicode"/>
                <a:cs typeface="Lucida Sans Unicode"/>
              </a:rPr>
              <a:t>ˆ</a:t>
            </a:r>
            <a:r>
              <a:rPr dirty="0" baseline="15873" sz="1575" spc="-375">
                <a:latin typeface="Lucida Sans Unicode"/>
                <a:cs typeface="Lucida Sans Unicode"/>
              </a:rPr>
              <a:t> </a:t>
            </a:r>
            <a:r>
              <a:rPr dirty="0" baseline="27777" sz="1200" spc="22" i="1">
                <a:latin typeface="Meiryo"/>
                <a:cs typeface="Meiryo"/>
              </a:rPr>
              <a:t>t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∼</a:t>
            </a:r>
            <a:r>
              <a:rPr dirty="0" sz="1050" spc="-60" i="1">
                <a:latin typeface="Meiryo"/>
                <a:cs typeface="Meiryo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N</a:t>
            </a:r>
            <a:r>
              <a:rPr dirty="0" sz="1050" spc="-20">
                <a:latin typeface="Lucida Sans Unicode"/>
                <a:cs typeface="Lucida Sans Unicode"/>
              </a:rPr>
              <a:t>[</a:t>
            </a:r>
            <a:r>
              <a:rPr dirty="0" sz="1050" spc="-20" b="1">
                <a:latin typeface="Arial"/>
                <a:cs typeface="Arial"/>
              </a:rPr>
              <a:t>0</a:t>
            </a:r>
            <a:r>
              <a:rPr dirty="0" baseline="-10416" sz="1200" spc="-30" i="1">
                <a:latin typeface="Arial"/>
                <a:cs typeface="Arial"/>
              </a:rPr>
              <a:t>mn</a:t>
            </a:r>
            <a:r>
              <a:rPr dirty="0" sz="1050" spc="-20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I</a:t>
            </a:r>
            <a:r>
              <a:rPr dirty="0" baseline="-10416" sz="1200" spc="22" i="1">
                <a:latin typeface="Arial"/>
                <a:cs typeface="Arial"/>
              </a:rPr>
              <a:t>n</a:t>
            </a:r>
            <a:r>
              <a:rPr dirty="0" baseline="-10416" sz="1200" spc="112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25" b="1">
                <a:latin typeface="Arial"/>
                <a:cs typeface="Arial"/>
              </a:rPr>
              <a:t>H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r>
              <a:rPr dirty="0" sz="1050" spc="-95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75" b="1">
                <a:latin typeface="Arial"/>
                <a:cs typeface="Arial"/>
              </a:rPr>
              <a:t>Σ</a:t>
            </a:r>
            <a:r>
              <a:rPr dirty="0" sz="1050" spc="75">
                <a:latin typeface="Lucida Sans Unicode"/>
                <a:cs typeface="Lucida Sans Unicode"/>
              </a:rPr>
              <a:t>]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-10">
                <a:latin typeface="Arial"/>
                <a:cs typeface="Arial"/>
              </a:rPr>
              <a:t>covariance between two </a:t>
            </a:r>
            <a:r>
              <a:rPr dirty="0" sz="1050" spc="-5">
                <a:latin typeface="Arial"/>
                <a:cs typeface="Arial"/>
              </a:rPr>
              <a:t>columns of </a:t>
            </a:r>
            <a:r>
              <a:rPr dirty="0" sz="1050" spc="-385" b="1">
                <a:latin typeface="Arial"/>
                <a:cs typeface="Arial"/>
              </a:rPr>
              <a:t>E</a:t>
            </a:r>
            <a:r>
              <a:rPr dirty="0" baseline="15873" sz="1575" spc="-577">
                <a:latin typeface="Lucida Sans Unicode"/>
                <a:cs typeface="Lucida Sans Unicode"/>
              </a:rPr>
              <a:t>ˆ</a:t>
            </a:r>
            <a:r>
              <a:rPr dirty="0" baseline="15873" sz="1575" spc="82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Arial"/>
                <a:cs typeface="Arial"/>
              </a:rPr>
              <a:t>has the</a:t>
            </a:r>
            <a:r>
              <a:rPr dirty="0" sz="1050" spc="10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form</a:t>
            </a:r>
            <a:endParaRPr sz="1050">
              <a:latin typeface="Arial"/>
              <a:cs typeface="Arial"/>
            </a:endParaRPr>
          </a:p>
          <a:p>
            <a:pPr algn="ctr" marL="72390">
              <a:lnSpc>
                <a:spcPct val="100000"/>
              </a:lnSpc>
              <a:spcBef>
                <a:spcPts val="1130"/>
              </a:spcBef>
            </a:pPr>
            <a:r>
              <a:rPr dirty="0" sz="1050" spc="-95">
                <a:latin typeface="Arial"/>
                <a:cs typeface="Arial"/>
              </a:rPr>
              <a:t>Cov</a:t>
            </a:r>
            <a:r>
              <a:rPr dirty="0" sz="1050" spc="-95">
                <a:latin typeface="Lucida Sans Unicode"/>
                <a:cs typeface="Lucida Sans Unicode"/>
              </a:rPr>
              <a:t>(</a:t>
            </a:r>
            <a:r>
              <a:rPr dirty="0" sz="1050" spc="-95" b="1">
                <a:latin typeface="Arial"/>
                <a:cs typeface="Arial"/>
              </a:rPr>
              <a:t>e</a:t>
            </a:r>
            <a:r>
              <a:rPr dirty="0" baseline="5291" sz="1575" spc="-142">
                <a:latin typeface="Lucida Sans Unicode"/>
                <a:cs typeface="Lucida Sans Unicode"/>
              </a:rPr>
              <a:t>ˆ</a:t>
            </a:r>
            <a:r>
              <a:rPr dirty="0" baseline="-13888" sz="1200" spc="-142" i="1">
                <a:latin typeface="Arial"/>
                <a:cs typeface="Arial"/>
              </a:rPr>
              <a:t>k </a:t>
            </a:r>
            <a:r>
              <a:rPr dirty="0" sz="1050" spc="-95" i="1">
                <a:latin typeface="Verdana"/>
                <a:cs typeface="Verdana"/>
              </a:rPr>
              <a:t>, </a:t>
            </a:r>
            <a:r>
              <a:rPr dirty="0" sz="1050" spc="-190" b="1">
                <a:latin typeface="Arial"/>
                <a:cs typeface="Arial"/>
              </a:rPr>
              <a:t>e</a:t>
            </a:r>
            <a:r>
              <a:rPr dirty="0" baseline="5291" sz="1575" spc="-284">
                <a:latin typeface="Lucida Sans Unicode"/>
                <a:cs typeface="Lucida Sans Unicode"/>
              </a:rPr>
              <a:t>ˆ</a:t>
            </a:r>
            <a:r>
              <a:rPr dirty="0" baseline="-13888" sz="1200" spc="-284" i="1">
                <a:latin typeface="Arial"/>
                <a:cs typeface="Arial"/>
              </a:rPr>
              <a:t>A</a:t>
            </a:r>
            <a:r>
              <a:rPr dirty="0" sz="1050" spc="-190">
                <a:latin typeface="Lucida Sans Unicode"/>
                <a:cs typeface="Lucida Sans Unicode"/>
              </a:rPr>
              <a:t>)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35" i="1">
                <a:latin typeface="Verdana"/>
                <a:cs typeface="Verdana"/>
              </a:rPr>
              <a:t>σ</a:t>
            </a:r>
            <a:r>
              <a:rPr dirty="0" baseline="-13888" sz="1200" spc="-52" i="1">
                <a:latin typeface="Arial"/>
                <a:cs typeface="Arial"/>
              </a:rPr>
              <a:t>k </a:t>
            </a:r>
            <a:r>
              <a:rPr dirty="0" baseline="-13888" sz="1200" spc="-37" i="1">
                <a:latin typeface="Arial"/>
                <a:cs typeface="Arial"/>
              </a:rPr>
              <a:t>A</a:t>
            </a:r>
            <a:r>
              <a:rPr dirty="0" sz="1050" spc="-25">
                <a:latin typeface="Lucida Sans Unicode"/>
                <a:cs typeface="Lucida Sans Unicode"/>
              </a:rPr>
              <a:t>(</a:t>
            </a:r>
            <a:r>
              <a:rPr dirty="0" sz="1050" spc="-25" b="1">
                <a:latin typeface="Arial"/>
                <a:cs typeface="Arial"/>
              </a:rPr>
              <a:t>I</a:t>
            </a:r>
            <a:r>
              <a:rPr dirty="0" baseline="-10416" sz="1200" spc="-37" i="1">
                <a:latin typeface="Arial"/>
                <a:cs typeface="Arial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254" i="1">
                <a:latin typeface="Meiryo"/>
                <a:cs typeface="Meiryo"/>
              </a:rPr>
              <a:t> </a:t>
            </a:r>
            <a:r>
              <a:rPr dirty="0" sz="1050" spc="25" b="1">
                <a:latin typeface="Arial"/>
                <a:cs typeface="Arial"/>
              </a:rPr>
              <a:t>H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 marL="43180">
              <a:lnSpc>
                <a:spcPct val="100000"/>
              </a:lnSpc>
              <a:spcBef>
                <a:spcPts val="1130"/>
              </a:spcBef>
            </a:pPr>
            <a:r>
              <a:rPr dirty="0" sz="1050" spc="-5">
                <a:latin typeface="Arial"/>
                <a:cs typeface="Arial"/>
              </a:rPr>
              <a:t>and the </a:t>
            </a:r>
            <a:r>
              <a:rPr dirty="0" sz="1050" spc="-10">
                <a:latin typeface="Arial"/>
                <a:cs typeface="Arial"/>
              </a:rPr>
              <a:t>covariance between two rows </a:t>
            </a:r>
            <a:r>
              <a:rPr dirty="0" sz="1050" spc="-5">
                <a:latin typeface="Arial"/>
                <a:cs typeface="Arial"/>
              </a:rPr>
              <a:t>of </a:t>
            </a:r>
            <a:r>
              <a:rPr dirty="0" sz="1050" spc="-385" b="1">
                <a:latin typeface="Arial"/>
                <a:cs typeface="Arial"/>
              </a:rPr>
              <a:t>E</a:t>
            </a:r>
            <a:r>
              <a:rPr dirty="0" baseline="15873" sz="1575" spc="-577">
                <a:latin typeface="Lucida Sans Unicode"/>
                <a:cs typeface="Lucida Sans Unicode"/>
              </a:rPr>
              <a:t>ˆ</a:t>
            </a:r>
            <a:r>
              <a:rPr dirty="0" baseline="15873" sz="1575" spc="82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Arial"/>
                <a:cs typeface="Arial"/>
              </a:rPr>
              <a:t>has the</a:t>
            </a:r>
            <a:r>
              <a:rPr dirty="0" sz="1050" spc="12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form</a:t>
            </a:r>
            <a:endParaRPr sz="1050">
              <a:latin typeface="Arial"/>
              <a:cs typeface="Arial"/>
            </a:endParaRPr>
          </a:p>
          <a:p>
            <a:pPr algn="ctr" marL="72390">
              <a:lnSpc>
                <a:spcPct val="100000"/>
              </a:lnSpc>
              <a:spcBef>
                <a:spcPts val="1130"/>
              </a:spcBef>
            </a:pPr>
            <a:r>
              <a:rPr dirty="0" sz="1050" spc="-95">
                <a:latin typeface="Arial"/>
                <a:cs typeface="Arial"/>
              </a:rPr>
              <a:t>Cov</a:t>
            </a:r>
            <a:r>
              <a:rPr dirty="0" sz="1050" spc="-95">
                <a:latin typeface="Lucida Sans Unicode"/>
                <a:cs typeface="Lucida Sans Unicode"/>
              </a:rPr>
              <a:t>(</a:t>
            </a:r>
            <a:r>
              <a:rPr dirty="0" sz="1050" spc="-95" b="1">
                <a:latin typeface="Arial"/>
                <a:cs typeface="Arial"/>
              </a:rPr>
              <a:t>e</a:t>
            </a:r>
            <a:r>
              <a:rPr dirty="0" baseline="5291" sz="1575" spc="-142">
                <a:latin typeface="Lucida Sans Unicode"/>
                <a:cs typeface="Lucida Sans Unicode"/>
              </a:rPr>
              <a:t>ˆ</a:t>
            </a:r>
            <a:r>
              <a:rPr dirty="0" baseline="-10416" sz="1200" spc="-142" i="1">
                <a:latin typeface="Arial"/>
                <a:cs typeface="Arial"/>
              </a:rPr>
              <a:t>g </a:t>
            </a:r>
            <a:r>
              <a:rPr dirty="0" sz="1050" spc="-95" i="1">
                <a:latin typeface="Verdana"/>
                <a:cs typeface="Verdana"/>
              </a:rPr>
              <a:t>, </a:t>
            </a:r>
            <a:r>
              <a:rPr dirty="0" sz="1050" spc="-229" b="1">
                <a:latin typeface="Arial"/>
                <a:cs typeface="Arial"/>
              </a:rPr>
              <a:t>e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j</a:t>
            </a:r>
            <a:r>
              <a:rPr dirty="0" baseline="-13888" sz="1200" spc="-165" i="1">
                <a:latin typeface="Arial"/>
                <a:cs typeface="Arial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r>
              <a:rPr dirty="0" sz="1050" spc="-22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(</a:t>
            </a:r>
            <a:r>
              <a:rPr dirty="0" sz="1050" spc="-30" i="1">
                <a:latin typeface="Verdana"/>
                <a:cs typeface="Verdana"/>
              </a:rPr>
              <a:t>δ</a:t>
            </a:r>
            <a:r>
              <a:rPr dirty="0" baseline="-13888" sz="1200" spc="-44" i="1">
                <a:latin typeface="Arial"/>
                <a:cs typeface="Arial"/>
              </a:rPr>
              <a:t>gj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 i="1">
                <a:latin typeface="Arial"/>
                <a:cs typeface="Arial"/>
              </a:rPr>
              <a:t>gj </a:t>
            </a:r>
            <a:r>
              <a:rPr dirty="0" sz="1050" spc="125">
                <a:latin typeface="Lucida Sans Unicode"/>
                <a:cs typeface="Lucida Sans Unicode"/>
              </a:rPr>
              <a:t>)</a:t>
            </a:r>
            <a:r>
              <a:rPr dirty="0" sz="1050" spc="125" b="1">
                <a:latin typeface="Arial"/>
                <a:cs typeface="Arial"/>
              </a:rPr>
              <a:t>Σ</a:t>
            </a:r>
            <a:endParaRPr sz="105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1130"/>
              </a:spcBef>
            </a:pPr>
            <a:r>
              <a:rPr dirty="0" sz="1050" spc="-5">
                <a:latin typeface="Arial"/>
                <a:cs typeface="Arial"/>
              </a:rPr>
              <a:t>where </a:t>
            </a:r>
            <a:r>
              <a:rPr dirty="0" sz="1050" spc="-60" i="1">
                <a:latin typeface="Verdana"/>
                <a:cs typeface="Verdana"/>
              </a:rPr>
              <a:t>δ</a:t>
            </a:r>
            <a:r>
              <a:rPr dirty="0" baseline="-13888" sz="1200" spc="-89" i="1">
                <a:latin typeface="Arial"/>
                <a:cs typeface="Arial"/>
              </a:rPr>
              <a:t>gj  </a:t>
            </a:r>
            <a:r>
              <a:rPr dirty="0" sz="1050" spc="-5">
                <a:latin typeface="Arial"/>
                <a:cs typeface="Arial"/>
              </a:rPr>
              <a:t>is a </a:t>
            </a:r>
            <a:r>
              <a:rPr dirty="0" sz="1050" spc="-15">
                <a:latin typeface="Arial"/>
                <a:cs typeface="Arial"/>
              </a:rPr>
              <a:t>Kronecker’s </a:t>
            </a:r>
            <a:r>
              <a:rPr dirty="0" sz="1050" spc="-180" i="1">
                <a:latin typeface="Verdana"/>
                <a:cs typeface="Verdana"/>
              </a:rPr>
              <a:t>δ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 i="1">
                <a:latin typeface="Arial"/>
                <a:cs typeface="Arial"/>
              </a:rPr>
              <a:t>gj  </a:t>
            </a:r>
            <a:r>
              <a:rPr dirty="0" sz="1050" spc="-5">
                <a:latin typeface="Arial"/>
                <a:cs typeface="Arial"/>
              </a:rPr>
              <a:t>denotes the 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i="1">
                <a:latin typeface="Arial"/>
                <a:cs typeface="Arial"/>
              </a:rPr>
              <a:t>g</a:t>
            </a:r>
            <a:r>
              <a:rPr dirty="0" sz="1050" spc="5" i="1">
                <a:latin typeface="Verdana"/>
                <a:cs typeface="Verdana"/>
              </a:rPr>
              <a:t>, </a:t>
            </a:r>
            <a:r>
              <a:rPr dirty="0" sz="1050" spc="-5" i="1">
                <a:latin typeface="Arial"/>
                <a:cs typeface="Arial"/>
              </a:rPr>
              <a:t>j 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sz="1050" spc="10">
                <a:latin typeface="Arial"/>
                <a:cs typeface="Arial"/>
              </a:rPr>
              <a:t>-th </a:t>
            </a:r>
            <a:r>
              <a:rPr dirty="0" sz="1050" spc="-5">
                <a:latin typeface="Arial"/>
                <a:cs typeface="Arial"/>
              </a:rPr>
              <a:t>element of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H</a:t>
            </a:r>
            <a:r>
              <a:rPr dirty="0" sz="1050" spc="-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5" action="ppaction://hlinksldjump"/>
              </a:rPr>
              <a:t>Multivariate Linear</a:t>
            </a:r>
            <a:r>
              <a:rPr dirty="0" spc="-20">
                <a:hlinkClick r:id="rId5" action="ppaction://hlinksldjump"/>
              </a:rPr>
              <a:t> </a:t>
            </a:r>
            <a:r>
              <a:rPr dirty="0" spc="-5">
                <a:hlinkClick r:id="rId5" action="ppaction://hlinksldjump"/>
              </a:rPr>
              <a:t>Regression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73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262" y="29006"/>
            <a:ext cx="10496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 Linear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8464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4123690" cy="272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5">
                <a:solidFill>
                  <a:srgbClr val="790019"/>
                </a:solidFill>
                <a:latin typeface="Arial"/>
                <a:cs typeface="Arial"/>
              </a:rPr>
              <a:t>Summary </a:t>
            </a:r>
            <a:r>
              <a:rPr dirty="0" sz="1400" spc="10">
                <a:solidFill>
                  <a:srgbClr val="790019"/>
                </a:solidFill>
                <a:latin typeface="Arial"/>
                <a:cs typeface="Arial"/>
              </a:rPr>
              <a:t>of</a:t>
            </a:r>
            <a:r>
              <a:rPr dirty="0" sz="1400" spc="-8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Results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1055"/>
              </a:spcBef>
            </a:pPr>
            <a:r>
              <a:rPr dirty="0" sz="1050" spc="-15">
                <a:latin typeface="Arial"/>
                <a:cs typeface="Arial"/>
              </a:rPr>
              <a:t>Given </a:t>
            </a:r>
            <a:r>
              <a:rPr dirty="0" sz="1050" spc="-5">
                <a:latin typeface="Arial"/>
                <a:cs typeface="Arial"/>
              </a:rPr>
              <a:t>the model </a:t>
            </a:r>
            <a:r>
              <a:rPr dirty="0" sz="1050" spc="-10">
                <a:latin typeface="Arial"/>
                <a:cs typeface="Arial"/>
              </a:rPr>
              <a:t>assumptions, </a:t>
            </a:r>
            <a:r>
              <a:rPr dirty="0" sz="1050" spc="-15">
                <a:latin typeface="Arial"/>
                <a:cs typeface="Arial"/>
              </a:rPr>
              <a:t>we</a:t>
            </a:r>
            <a:r>
              <a:rPr dirty="0" sz="1050" spc="65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have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198245">
              <a:lnSpc>
                <a:spcPct val="100000"/>
              </a:lnSpc>
            </a:pPr>
            <a:r>
              <a:rPr dirty="0" sz="1050" spc="-135">
                <a:latin typeface="Arial"/>
                <a:cs typeface="Arial"/>
              </a:rPr>
              <a:t>vec</a:t>
            </a:r>
            <a:r>
              <a:rPr dirty="0" sz="1050" spc="-135">
                <a:latin typeface="Lucida Sans Unicode"/>
                <a:cs typeface="Lucida Sans Unicode"/>
              </a:rPr>
              <a:t>(</a:t>
            </a:r>
            <a:r>
              <a:rPr dirty="0" sz="1050" spc="-135" b="1">
                <a:latin typeface="Arial"/>
                <a:cs typeface="Arial"/>
              </a:rPr>
              <a:t>B</a:t>
            </a:r>
            <a:r>
              <a:rPr dirty="0" baseline="15873" sz="1575" spc="-202">
                <a:latin typeface="Lucida Sans Unicode"/>
                <a:cs typeface="Lucida Sans Unicode"/>
              </a:rPr>
              <a:t>ˆ</a:t>
            </a:r>
            <a:r>
              <a:rPr dirty="0" baseline="15873" sz="1575" spc="-330">
                <a:latin typeface="Lucida Sans Unicode"/>
                <a:cs typeface="Lucida Sans Unicode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∼</a:t>
            </a:r>
            <a:r>
              <a:rPr dirty="0" sz="1050" spc="-60" i="1">
                <a:latin typeface="Meiryo"/>
                <a:cs typeface="Meiryo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N</a:t>
            </a:r>
            <a:r>
              <a:rPr dirty="0" sz="1050" spc="-10">
                <a:latin typeface="Lucida Sans Unicode"/>
                <a:cs typeface="Lucida Sans Unicode"/>
              </a:rPr>
              <a:t>[</a:t>
            </a:r>
            <a:r>
              <a:rPr dirty="0" sz="1050" spc="-10">
                <a:latin typeface="Arial"/>
                <a:cs typeface="Arial"/>
              </a:rPr>
              <a:t>vec</a:t>
            </a:r>
            <a:r>
              <a:rPr dirty="0" sz="1050" spc="-10">
                <a:latin typeface="Lucida Sans Unicode"/>
                <a:cs typeface="Lucida Sans Unicode"/>
              </a:rPr>
              <a:t>(</a:t>
            </a:r>
            <a:r>
              <a:rPr dirty="0" sz="1050" spc="-10" b="1">
                <a:latin typeface="Arial"/>
                <a:cs typeface="Arial"/>
              </a:rPr>
              <a:t>B</a:t>
            </a:r>
            <a:r>
              <a:rPr dirty="0" sz="1050" spc="-10">
                <a:latin typeface="Lucida Sans Unicode"/>
                <a:cs typeface="Lucida Sans Unicode"/>
              </a:rPr>
              <a:t>)</a:t>
            </a:r>
            <a:r>
              <a:rPr dirty="0" sz="1050" spc="-10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195" b="1">
                <a:latin typeface="Arial"/>
                <a:cs typeface="Arial"/>
              </a:rPr>
              <a:t>Σ</a:t>
            </a:r>
            <a:r>
              <a:rPr dirty="0" sz="1050" spc="-55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baseline="31250" sz="1200" spc="15" i="1">
                <a:latin typeface="Meiryo"/>
                <a:cs typeface="Meiryo"/>
              </a:rPr>
              <a:t>t</a:t>
            </a:r>
            <a:r>
              <a:rPr dirty="0" sz="1050" spc="10" b="1">
                <a:latin typeface="Arial"/>
                <a:cs typeface="Arial"/>
              </a:rPr>
              <a:t>X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baseline="31250" sz="1200" spc="15" i="1">
                <a:latin typeface="Meiryo"/>
                <a:cs typeface="Meiryo"/>
              </a:rPr>
              <a:t>−</a:t>
            </a:r>
            <a:r>
              <a:rPr dirty="0" baseline="31250" sz="1200" spc="15">
                <a:latin typeface="Arial"/>
                <a:cs typeface="Arial"/>
              </a:rPr>
              <a:t>1</a:t>
            </a:r>
            <a:r>
              <a:rPr dirty="0" sz="1050" spc="10">
                <a:latin typeface="Lucida Sans Unicode"/>
                <a:cs typeface="Lucida Sans Unicode"/>
              </a:rPr>
              <a:t>]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1205865">
              <a:lnSpc>
                <a:spcPct val="100000"/>
              </a:lnSpc>
            </a:pPr>
            <a:r>
              <a:rPr dirty="0" sz="1050" spc="-130">
                <a:latin typeface="Arial"/>
                <a:cs typeface="Arial"/>
              </a:rPr>
              <a:t>vec</a:t>
            </a:r>
            <a:r>
              <a:rPr dirty="0" sz="1050" spc="-130">
                <a:latin typeface="Lucida Sans Unicode"/>
                <a:cs typeface="Lucida Sans Unicode"/>
              </a:rPr>
              <a:t>(</a:t>
            </a:r>
            <a:r>
              <a:rPr dirty="0" sz="1050" spc="-130" b="1">
                <a:latin typeface="Arial"/>
                <a:cs typeface="Arial"/>
              </a:rPr>
              <a:t>Y</a:t>
            </a:r>
            <a:r>
              <a:rPr dirty="0" baseline="15873" sz="1575" spc="-195">
                <a:latin typeface="Lucida Sans Unicode"/>
                <a:cs typeface="Lucida Sans Unicode"/>
              </a:rPr>
              <a:t>ˆ</a:t>
            </a:r>
            <a:r>
              <a:rPr dirty="0" baseline="15873" sz="1575" spc="-375">
                <a:latin typeface="Lucida Sans Unicode"/>
                <a:cs typeface="Lucida Sans Unicode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∼</a:t>
            </a:r>
            <a:r>
              <a:rPr dirty="0" sz="1050" spc="-65" i="1">
                <a:latin typeface="Meiryo"/>
                <a:cs typeface="Meiryo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N</a:t>
            </a:r>
            <a:r>
              <a:rPr dirty="0" sz="1050" spc="-10">
                <a:latin typeface="Lucida Sans Unicode"/>
                <a:cs typeface="Lucida Sans Unicode"/>
              </a:rPr>
              <a:t>[</a:t>
            </a:r>
            <a:r>
              <a:rPr dirty="0" sz="1050" spc="-10">
                <a:latin typeface="Arial"/>
                <a:cs typeface="Arial"/>
              </a:rPr>
              <a:t>vec</a:t>
            </a:r>
            <a:r>
              <a:rPr dirty="0" sz="1050" spc="-10">
                <a:latin typeface="Lucida Sans Unicode"/>
                <a:cs typeface="Lucida Sans Unicode"/>
              </a:rPr>
              <a:t>(</a:t>
            </a:r>
            <a:r>
              <a:rPr dirty="0" sz="1050" spc="-10" b="1">
                <a:latin typeface="Arial"/>
                <a:cs typeface="Arial"/>
              </a:rPr>
              <a:t>XB</a:t>
            </a:r>
            <a:r>
              <a:rPr dirty="0" sz="1050" spc="-10">
                <a:latin typeface="Lucida Sans Unicode"/>
                <a:cs typeface="Lucida Sans Unicode"/>
              </a:rPr>
              <a:t>)</a:t>
            </a:r>
            <a:r>
              <a:rPr dirty="0" sz="1050" spc="-10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195" b="1">
                <a:latin typeface="Arial"/>
                <a:cs typeface="Arial"/>
              </a:rPr>
              <a:t>Σ</a:t>
            </a:r>
            <a:r>
              <a:rPr dirty="0" sz="1050" spc="-60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5" i="1">
                <a:latin typeface="Meiryo"/>
                <a:cs typeface="Meiryo"/>
              </a:rPr>
              <a:t> </a:t>
            </a:r>
            <a:r>
              <a:rPr dirty="0" sz="1050" spc="-25" b="1">
                <a:latin typeface="Arial"/>
                <a:cs typeface="Arial"/>
              </a:rPr>
              <a:t>H</a:t>
            </a:r>
            <a:r>
              <a:rPr dirty="0" sz="1050" spc="-25">
                <a:latin typeface="Lucida Sans Unicode"/>
                <a:cs typeface="Lucida Sans Unicode"/>
              </a:rPr>
              <a:t>]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1205865">
              <a:lnSpc>
                <a:spcPct val="100000"/>
              </a:lnSpc>
            </a:pPr>
            <a:r>
              <a:rPr dirty="0" sz="1050" spc="-130">
                <a:latin typeface="Arial"/>
                <a:cs typeface="Arial"/>
              </a:rPr>
              <a:t>vec</a:t>
            </a:r>
            <a:r>
              <a:rPr dirty="0" sz="1050" spc="-130">
                <a:latin typeface="Lucida Sans Unicode"/>
                <a:cs typeface="Lucida Sans Unicode"/>
              </a:rPr>
              <a:t>(</a:t>
            </a:r>
            <a:r>
              <a:rPr dirty="0" sz="1050" spc="-130" b="1">
                <a:latin typeface="Arial"/>
                <a:cs typeface="Arial"/>
              </a:rPr>
              <a:t>E</a:t>
            </a:r>
            <a:r>
              <a:rPr dirty="0" baseline="15873" sz="1575" spc="-195">
                <a:latin typeface="Lucida Sans Unicode"/>
                <a:cs typeface="Lucida Sans Unicode"/>
              </a:rPr>
              <a:t>ˆ</a:t>
            </a:r>
            <a:r>
              <a:rPr dirty="0" baseline="15873" sz="1575" spc="-375">
                <a:latin typeface="Lucida Sans Unicode"/>
                <a:cs typeface="Lucida Sans Unicode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)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∼</a:t>
            </a:r>
            <a:r>
              <a:rPr dirty="0" sz="1050" spc="-60" i="1">
                <a:latin typeface="Meiryo"/>
                <a:cs typeface="Meiryo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N</a:t>
            </a:r>
            <a:r>
              <a:rPr dirty="0" sz="1050" spc="-20">
                <a:latin typeface="Lucida Sans Unicode"/>
                <a:cs typeface="Lucida Sans Unicode"/>
              </a:rPr>
              <a:t>[</a:t>
            </a:r>
            <a:r>
              <a:rPr dirty="0" sz="1050" spc="-20" b="1">
                <a:latin typeface="Arial"/>
                <a:cs typeface="Arial"/>
              </a:rPr>
              <a:t>0</a:t>
            </a:r>
            <a:r>
              <a:rPr dirty="0" baseline="-10416" sz="1200" spc="-30" i="1">
                <a:latin typeface="Arial"/>
                <a:cs typeface="Arial"/>
              </a:rPr>
              <a:t>mn</a:t>
            </a:r>
            <a:r>
              <a:rPr dirty="0" sz="1050" spc="-20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195" b="1">
                <a:latin typeface="Arial"/>
                <a:cs typeface="Arial"/>
              </a:rPr>
              <a:t>Σ</a:t>
            </a:r>
            <a:r>
              <a:rPr dirty="0" sz="1050" spc="-55" b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I</a:t>
            </a:r>
            <a:r>
              <a:rPr dirty="0" baseline="-10416" sz="1200" spc="22" i="1">
                <a:latin typeface="Arial"/>
                <a:cs typeface="Arial"/>
              </a:rPr>
              <a:t>n</a:t>
            </a:r>
            <a:r>
              <a:rPr dirty="0" baseline="-10416" sz="1200" spc="112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b="1">
                <a:latin typeface="Arial"/>
                <a:cs typeface="Arial"/>
              </a:rPr>
              <a:t>H</a:t>
            </a:r>
            <a:r>
              <a:rPr dirty="0" sz="1050">
                <a:latin typeface="Lucida Sans Unicode"/>
                <a:cs typeface="Lucida Sans Unicode"/>
              </a:rPr>
              <a:t>)]</a:t>
            </a:r>
            <a:endParaRPr sz="1050">
              <a:latin typeface="Lucida Sans Unicode"/>
              <a:cs typeface="Lucida Sans Unicode"/>
            </a:endParaRPr>
          </a:p>
          <a:p>
            <a:pPr marL="43180">
              <a:lnSpc>
                <a:spcPct val="100000"/>
              </a:lnSpc>
              <a:spcBef>
                <a:spcPts val="1120"/>
              </a:spcBef>
            </a:pPr>
            <a:r>
              <a:rPr dirty="0" sz="1050" spc="-5">
                <a:latin typeface="Arial"/>
                <a:cs typeface="Arial"/>
              </a:rPr>
              <a:t>where </a:t>
            </a:r>
            <a:r>
              <a:rPr dirty="0" sz="1050" spc="5">
                <a:latin typeface="Arial"/>
                <a:cs typeface="Arial"/>
              </a:rPr>
              <a:t>vec</a:t>
            </a:r>
            <a:r>
              <a:rPr dirty="0" sz="1050" spc="5">
                <a:latin typeface="Lucida Sans Unicode"/>
                <a:cs typeface="Lucida Sans Unicode"/>
              </a:rPr>
              <a:t>(</a:t>
            </a:r>
            <a:r>
              <a:rPr dirty="0" sz="1050" spc="5" b="1">
                <a:latin typeface="Arial"/>
                <a:cs typeface="Arial"/>
              </a:rPr>
              <a:t>XB</a:t>
            </a:r>
            <a:r>
              <a:rPr dirty="0" sz="1050" spc="5">
                <a:latin typeface="Lucida Sans Unicode"/>
                <a:cs typeface="Lucida Sans Unicode"/>
              </a:rPr>
              <a:t>)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10">
                <a:latin typeface="Lucida Sans Unicode"/>
                <a:cs typeface="Lucida Sans Unicode"/>
              </a:rPr>
              <a:t>(</a:t>
            </a:r>
            <a:r>
              <a:rPr dirty="0" sz="1050" spc="-10" b="1">
                <a:latin typeface="Arial"/>
                <a:cs typeface="Arial"/>
              </a:rPr>
              <a:t>B</a:t>
            </a:r>
            <a:r>
              <a:rPr dirty="0" baseline="27777" sz="1200" spc="-15" i="1">
                <a:latin typeface="Meiryo"/>
                <a:cs typeface="Meiryo"/>
              </a:rPr>
              <a:t>t </a:t>
            </a:r>
            <a:r>
              <a:rPr dirty="0" sz="1050" spc="-35" i="1">
                <a:latin typeface="Meiryo"/>
                <a:cs typeface="Meiryo"/>
              </a:rPr>
              <a:t>⊗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15" b="1">
                <a:latin typeface="Arial"/>
                <a:cs typeface="Arial"/>
              </a:rPr>
              <a:t>I</a:t>
            </a:r>
            <a:r>
              <a:rPr dirty="0" baseline="-10416" sz="1200" spc="22" i="1">
                <a:latin typeface="Arial"/>
                <a:cs typeface="Arial"/>
              </a:rPr>
              <a:t>n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r>
              <a:rPr dirty="0" sz="1050" spc="15">
                <a:latin typeface="Arial"/>
                <a:cs typeface="Arial"/>
              </a:rPr>
              <a:t>vec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X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r>
              <a:rPr dirty="0" sz="1050" spc="1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815"/>
              </a:spcBef>
            </a:pPr>
            <a:r>
              <a:rPr dirty="0" sz="1050" spc="-20">
                <a:latin typeface="Arial"/>
                <a:cs typeface="Arial"/>
              </a:rPr>
              <a:t>Typically </a:t>
            </a:r>
            <a:r>
              <a:rPr dirty="0" sz="1050" spc="195" b="1">
                <a:latin typeface="Arial"/>
                <a:cs typeface="Arial"/>
              </a:rPr>
              <a:t>Σ </a:t>
            </a:r>
            <a:r>
              <a:rPr dirty="0" sz="1050" spc="-5">
                <a:latin typeface="Arial"/>
                <a:cs typeface="Arial"/>
              </a:rPr>
              <a:t>is </a:t>
            </a:r>
            <a:r>
              <a:rPr dirty="0" sz="1050" spc="-10">
                <a:latin typeface="Arial"/>
                <a:cs typeface="Arial"/>
              </a:rPr>
              <a:t>unknown, </a:t>
            </a:r>
            <a:r>
              <a:rPr dirty="0" sz="1050" spc="-5">
                <a:latin typeface="Arial"/>
                <a:cs typeface="Arial"/>
              </a:rPr>
              <a:t>so </a:t>
            </a:r>
            <a:r>
              <a:rPr dirty="0" sz="1050" spc="-15">
                <a:latin typeface="Arial"/>
                <a:cs typeface="Arial"/>
              </a:rPr>
              <a:t>we </a:t>
            </a:r>
            <a:r>
              <a:rPr dirty="0" sz="1050" spc="-5">
                <a:latin typeface="Arial"/>
                <a:cs typeface="Arial"/>
              </a:rPr>
              <a:t>use the </a:t>
            </a:r>
            <a:r>
              <a:rPr dirty="0" sz="1050" spc="-10">
                <a:latin typeface="Arial"/>
                <a:cs typeface="Arial"/>
              </a:rPr>
              <a:t>mean SSCP </a:t>
            </a:r>
            <a:r>
              <a:rPr dirty="0" sz="1050" spc="-5">
                <a:latin typeface="Arial"/>
                <a:cs typeface="Arial"/>
              </a:rPr>
              <a:t>error matrix </a:t>
            </a:r>
            <a:r>
              <a:rPr dirty="0" sz="1050" spc="-320" b="1">
                <a:latin typeface="Arial"/>
                <a:cs typeface="Arial"/>
              </a:rPr>
              <a:t>Σ</a:t>
            </a:r>
            <a:r>
              <a:rPr dirty="0" baseline="13227" sz="1575" spc="-480">
                <a:latin typeface="Lucida Sans Unicode"/>
                <a:cs typeface="Lucida Sans Unicode"/>
              </a:rPr>
              <a:t>ˆ              </a:t>
            </a:r>
            <a:r>
              <a:rPr dirty="0" baseline="13227" sz="1575" spc="-472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73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262" y="29006"/>
            <a:ext cx="10496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 Linear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8464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2065655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0">
                <a:solidFill>
                  <a:srgbClr val="790019"/>
                </a:solidFill>
                <a:latin typeface="Arial"/>
                <a:cs typeface="Arial"/>
              </a:rPr>
              <a:t>Coefficient Inference in</a:t>
            </a:r>
            <a:r>
              <a:rPr dirty="0" sz="1400" spc="-3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790019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571131"/>
            <a:ext cx="3062605" cy="1459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mvsum &lt;-</a:t>
            </a:r>
            <a:r>
              <a:rPr dirty="0" sz="800" spc="-4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summary(mvmod)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</a:t>
            </a:r>
            <a:r>
              <a:rPr dirty="0" sz="800" spc="-7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mvsum[[1]]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Call: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lm(formula = mpg ~ cyl + am + carb, data =</a:t>
            </a:r>
            <a:r>
              <a:rPr dirty="0" sz="800" spc="1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mtcars)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Residuals:</a:t>
            </a:r>
            <a:endParaRPr sz="800">
              <a:latin typeface="Courier New"/>
              <a:cs typeface="Courier New"/>
            </a:endParaRPr>
          </a:p>
          <a:p>
            <a:pPr marL="255270">
              <a:lnSpc>
                <a:spcPts val="944"/>
              </a:lnSpc>
              <a:tabLst>
                <a:tab pos="802005" algn="l"/>
                <a:tab pos="1773555" algn="l"/>
                <a:tab pos="2198370" algn="l"/>
              </a:tabLst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Min	1Q </a:t>
            </a:r>
            <a:r>
              <a:rPr dirty="0" sz="800" spc="1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Median	3Q	Max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-5.9074 -1.1723  0.2538  1.4851 </a:t>
            </a:r>
            <a:r>
              <a:rPr dirty="0" sz="800" spc="1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5.4728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Coefficients:</a:t>
            </a:r>
            <a:endParaRPr sz="800">
              <a:latin typeface="Courier New"/>
              <a:cs typeface="Courier New"/>
            </a:endParaRPr>
          </a:p>
          <a:p>
            <a:pPr marL="741045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Estimate Std. Error t value</a:t>
            </a:r>
            <a:r>
              <a:rPr dirty="0" sz="800" spc="-1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Pr(&gt;|t|)</a:t>
            </a:r>
            <a:endParaRPr sz="8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6319" y="2034869"/>
          <a:ext cx="3202940" cy="70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010"/>
                <a:gridCol w="637687"/>
                <a:gridCol w="576955"/>
                <a:gridCol w="1236881"/>
              </a:tblGrid>
              <a:tr h="121486">
                <a:tc>
                  <a:txBody>
                    <a:bodyPr/>
                    <a:lstStyle/>
                    <a:p>
                      <a:pPr marL="22225">
                        <a:lnSpc>
                          <a:spcPts val="79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(Intercept)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79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25.3203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79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1.2238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79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20.690  &lt; 2e-16</a:t>
                      </a:r>
                      <a:r>
                        <a:rPr dirty="0" sz="800" spc="-5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-10416" sz="1200" spc="-7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***</a:t>
                      </a:r>
                      <a:endParaRPr baseline="-10416"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20199">
                <a:tc>
                  <a:txBody>
                    <a:bodyPr/>
                    <a:lstStyle/>
                    <a:p>
                      <a:pPr marL="22225">
                        <a:lnSpc>
                          <a:spcPts val="78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cyl6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78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-3.5494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78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1.7296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78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-2.052 0.049959</a:t>
                      </a:r>
                      <a:r>
                        <a:rPr dirty="0" sz="800" spc="-6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-10416" sz="1200" spc="-7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baseline="-10416"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20205">
                <a:tc>
                  <a:txBody>
                    <a:bodyPr/>
                    <a:lstStyle/>
                    <a:p>
                      <a:pPr marL="22225">
                        <a:lnSpc>
                          <a:spcPts val="78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cyl8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78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-6.9046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78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1.8078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78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-3.819 0.000712</a:t>
                      </a:r>
                      <a:r>
                        <a:rPr dirty="0" sz="800" spc="-5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-10416" sz="1200" spc="-7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***</a:t>
                      </a:r>
                      <a:endParaRPr baseline="-10416"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20192">
                <a:tc>
                  <a:txBody>
                    <a:bodyPr/>
                    <a:lstStyle/>
                    <a:p>
                      <a:pPr marL="22225">
                        <a:lnSpc>
                          <a:spcPts val="78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am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78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4.2268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78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1.3499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78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3.131 0.004156</a:t>
                      </a:r>
                      <a:r>
                        <a:rPr dirty="0" sz="800" spc="-6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-10416" sz="1200" spc="-7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endParaRPr baseline="-10416"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20205">
                <a:tc>
                  <a:txBody>
                    <a:bodyPr/>
                    <a:lstStyle/>
                    <a:p>
                      <a:pPr marL="22225">
                        <a:lnSpc>
                          <a:spcPts val="78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carb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78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-1.1199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78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0.4354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78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-2.572 0.015923</a:t>
                      </a:r>
                      <a:r>
                        <a:rPr dirty="0" sz="800" spc="-6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-10416" sz="1200" spc="-7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baseline="-10416"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03763">
                <a:tc>
                  <a:txBody>
                    <a:bodyPr/>
                    <a:lstStyle/>
                    <a:p>
                      <a:pPr marL="22225">
                        <a:lnSpc>
                          <a:spcPts val="78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---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25844" y="2734716"/>
            <a:ext cx="3790950" cy="618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Signif. codes:  0 ‘</a:t>
            </a:r>
            <a:r>
              <a:rPr dirty="0" baseline="-10416" sz="1200" spc="-7">
                <a:solidFill>
                  <a:srgbClr val="790019"/>
                </a:solidFill>
                <a:latin typeface="Courier New"/>
                <a:cs typeface="Courier New"/>
              </a:rPr>
              <a:t>***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’ 0.001 ‘</a:t>
            </a:r>
            <a:r>
              <a:rPr dirty="0" baseline="-10416" sz="1200" spc="-7">
                <a:solidFill>
                  <a:srgbClr val="790019"/>
                </a:solidFill>
                <a:latin typeface="Courier New"/>
                <a:cs typeface="Courier New"/>
              </a:rPr>
              <a:t>**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’ 0.01 ‘</a:t>
            </a:r>
            <a:r>
              <a:rPr dirty="0" baseline="-10416" sz="1200" spc="-7">
                <a:solidFill>
                  <a:srgbClr val="790019"/>
                </a:solidFill>
                <a:latin typeface="Courier New"/>
                <a:cs typeface="Courier New"/>
              </a:rPr>
              <a:t>*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’ 0.05 ‘.’ 0.1 ‘ ’</a:t>
            </a:r>
            <a:r>
              <a:rPr dirty="0" sz="800" spc="5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1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368935">
              <a:lnSpc>
                <a:spcPts val="95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Residual standard error: 2.805 on 27 degrees of freedom  Multiple R-squared:  0.8113, Adjusted R-squared: </a:t>
            </a:r>
            <a:r>
              <a:rPr dirty="0" sz="800" spc="5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0.7834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1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F-statistic: 29.03 on 4 and 27 DF,  p-value:</a:t>
            </a:r>
            <a:r>
              <a:rPr dirty="0" sz="800" spc="4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1.991e-09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73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202882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0"/>
              <a:t>Coefficient Inference in </a:t>
            </a:r>
            <a:r>
              <a:rPr dirty="0" spc="20"/>
              <a:t>R</a:t>
            </a:r>
            <a:r>
              <a:rPr dirty="0" spc="5"/>
              <a:t> </a:t>
            </a:r>
            <a:r>
              <a:rPr dirty="0" spc="10"/>
              <a:t>(continued)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571131"/>
            <a:ext cx="3001645" cy="1459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mvsum &lt;-</a:t>
            </a:r>
            <a:r>
              <a:rPr dirty="0" sz="800" spc="-4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summary(mvmod)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</a:t>
            </a:r>
            <a:r>
              <a:rPr dirty="0" sz="800" spc="-7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mvsum[[3]]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Call: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lm(formula = hp ~ cyl + am + carb, data =</a:t>
            </a:r>
            <a:r>
              <a:rPr dirty="0" sz="800" spc="1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mtcars)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Residuals:</a:t>
            </a:r>
            <a:endParaRPr sz="800">
              <a:latin typeface="Courier New"/>
              <a:cs typeface="Courier New"/>
            </a:endParaRPr>
          </a:p>
          <a:p>
            <a:pPr marL="255270">
              <a:lnSpc>
                <a:spcPts val="944"/>
              </a:lnSpc>
              <a:tabLst>
                <a:tab pos="802005" algn="l"/>
                <a:tab pos="1773555" algn="l"/>
                <a:tab pos="2198370" algn="l"/>
              </a:tabLst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Min	1Q </a:t>
            </a:r>
            <a:r>
              <a:rPr dirty="0" sz="800" spc="1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Median	3Q	Max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-41.520 -17.941  -4.378  19.799 </a:t>
            </a:r>
            <a:r>
              <a:rPr dirty="0" sz="800" spc="1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41.292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Coefficients:</a:t>
            </a:r>
            <a:endParaRPr sz="800">
              <a:latin typeface="Courier New"/>
              <a:cs typeface="Courier New"/>
            </a:endParaRPr>
          </a:p>
          <a:p>
            <a:pPr marL="741045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Estimate Std. Error t value</a:t>
            </a:r>
            <a:r>
              <a:rPr dirty="0" sz="800" spc="-1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Pr(&gt;|t|)</a:t>
            </a:r>
            <a:endParaRPr sz="8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6319" y="2034869"/>
          <a:ext cx="3202940" cy="70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010"/>
                <a:gridCol w="607321"/>
                <a:gridCol w="637687"/>
                <a:gridCol w="1206515"/>
              </a:tblGrid>
              <a:tr h="121486">
                <a:tc>
                  <a:txBody>
                    <a:bodyPr/>
                    <a:lstStyle/>
                    <a:p>
                      <a:pPr marL="22225">
                        <a:lnSpc>
                          <a:spcPts val="79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(Intercept)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ts val="79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46.5201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ts val="79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10.4825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79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4.438 0.000138</a:t>
                      </a:r>
                      <a:r>
                        <a:rPr dirty="0" sz="800" spc="-5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-10416" sz="1200" spc="-7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***</a:t>
                      </a:r>
                      <a:endParaRPr baseline="-10416"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1340">
                <a:tc>
                  <a:txBody>
                    <a:bodyPr/>
                    <a:lstStyle/>
                    <a:p>
                      <a:pPr marL="22225">
                        <a:lnSpc>
                          <a:spcPts val="78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cyl6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ts val="78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0.9116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ts val="78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14.8146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78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0.062</a:t>
                      </a:r>
                      <a:r>
                        <a:rPr dirty="0" sz="800" spc="-6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0.951386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29063">
                <a:tc>
                  <a:txBody>
                    <a:bodyPr/>
                    <a:lstStyle/>
                    <a:p>
                      <a:pPr marL="2222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cyl8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87.5911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15.4851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5.656 5.25e-06</a:t>
                      </a:r>
                      <a:r>
                        <a:rPr dirty="0" sz="800" spc="-5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-10416" sz="1200" spc="-7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***</a:t>
                      </a:r>
                      <a:endParaRPr baseline="-10416"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1347">
                <a:tc>
                  <a:txBody>
                    <a:bodyPr/>
                    <a:lstStyle/>
                    <a:p>
                      <a:pPr marL="22225">
                        <a:lnSpc>
                          <a:spcPts val="78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am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ts val="78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4.4473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ts val="78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11.5629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78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0.385</a:t>
                      </a:r>
                      <a:r>
                        <a:rPr dirty="0" sz="800" spc="-6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0.703536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32840">
                <a:tc>
                  <a:txBody>
                    <a:bodyPr/>
                    <a:lstStyle/>
                    <a:p>
                      <a:pPr marL="22225">
                        <a:lnSpc>
                          <a:spcPts val="844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carb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2225">
                        <a:lnSpc>
                          <a:spcPts val="955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---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ts val="850"/>
                        </a:lnSpc>
                      </a:pPr>
                      <a:r>
                        <a:rPr dirty="0" sz="800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21.2765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080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3.7291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850"/>
                        </a:lnSpc>
                      </a:pPr>
                      <a:r>
                        <a:rPr dirty="0" sz="800" spc="-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5.706 4.61e-06</a:t>
                      </a:r>
                      <a:r>
                        <a:rPr dirty="0" sz="800" spc="-55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-10416" sz="1200" spc="-7">
                          <a:solidFill>
                            <a:srgbClr val="790019"/>
                          </a:solidFill>
                          <a:latin typeface="Courier New"/>
                          <a:cs typeface="Courier New"/>
                        </a:rPr>
                        <a:t>***</a:t>
                      </a:r>
                      <a:endParaRPr baseline="-10416"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25844" y="2734741"/>
            <a:ext cx="3790950" cy="618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Signif. codes:  0 ‘</a:t>
            </a:r>
            <a:r>
              <a:rPr dirty="0" baseline="-10416" sz="1200" spc="-7">
                <a:solidFill>
                  <a:srgbClr val="790019"/>
                </a:solidFill>
                <a:latin typeface="Courier New"/>
                <a:cs typeface="Courier New"/>
              </a:rPr>
              <a:t>***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’ 0.001 ‘</a:t>
            </a:r>
            <a:r>
              <a:rPr dirty="0" baseline="-10416" sz="1200" spc="-7">
                <a:solidFill>
                  <a:srgbClr val="790019"/>
                </a:solidFill>
                <a:latin typeface="Courier New"/>
                <a:cs typeface="Courier New"/>
              </a:rPr>
              <a:t>**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’ 0.01 ‘</a:t>
            </a:r>
            <a:r>
              <a:rPr dirty="0" baseline="-10416" sz="1200" spc="-7">
                <a:solidFill>
                  <a:srgbClr val="790019"/>
                </a:solidFill>
                <a:latin typeface="Courier New"/>
                <a:cs typeface="Courier New"/>
              </a:rPr>
              <a:t>*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’ 0.05 ‘.’ 0.1 ‘ ’</a:t>
            </a:r>
            <a:r>
              <a:rPr dirty="0" sz="800" spc="5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1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429895">
              <a:lnSpc>
                <a:spcPts val="95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Residual standard error: 24.03 on 27 degrees of freedom  Multiple R-squared:  0.893, Adjusted R-squared: </a:t>
            </a:r>
            <a:r>
              <a:rPr dirty="0" sz="800" spc="5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0.8772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1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F-statistic: 56.36 on 4 and 27 DF,  p-value:</a:t>
            </a:r>
            <a:r>
              <a:rPr dirty="0" sz="800" spc="4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1.023e-12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73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202882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0"/>
              <a:t>Inferences </a:t>
            </a:r>
            <a:r>
              <a:rPr dirty="0" spc="15"/>
              <a:t>about </a:t>
            </a:r>
            <a:r>
              <a:rPr dirty="0" spc="10"/>
              <a:t>Multiple</a:t>
            </a:r>
            <a:r>
              <a:rPr dirty="0" spc="-40"/>
              <a:t> </a:t>
            </a:r>
            <a:r>
              <a:rPr dirty="0" spc="-114" i="1">
                <a:latin typeface="Arial"/>
                <a:cs typeface="Arial"/>
              </a:rPr>
              <a:t>b</a:t>
            </a:r>
            <a:r>
              <a:rPr dirty="0" baseline="15873" sz="2100" spc="-172"/>
              <a:t>ˆ</a:t>
            </a:r>
            <a:r>
              <a:rPr dirty="0" baseline="-11111" sz="1500" spc="-172" i="1">
                <a:latin typeface="Arial"/>
                <a:cs typeface="Arial"/>
              </a:rPr>
              <a:t>jk</a:t>
            </a:r>
            <a:endParaRPr baseline="-11111"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604088"/>
            <a:ext cx="4138929" cy="762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>
                <a:latin typeface="Arial"/>
                <a:cs typeface="Arial"/>
              </a:rPr>
              <a:t>Assume </a:t>
            </a:r>
            <a:r>
              <a:rPr dirty="0" sz="1050" spc="-5">
                <a:latin typeface="Arial"/>
                <a:cs typeface="Arial"/>
              </a:rPr>
              <a:t>that </a:t>
            </a:r>
            <a:r>
              <a:rPr dirty="0" sz="1050" spc="-5" i="1">
                <a:latin typeface="Arial"/>
                <a:cs typeface="Arial"/>
              </a:rPr>
              <a:t>q </a:t>
            </a:r>
            <a:r>
              <a:rPr dirty="0" sz="1050" spc="-55" i="1">
                <a:latin typeface="Verdana"/>
                <a:cs typeface="Verdana"/>
              </a:rPr>
              <a:t>&lt; </a:t>
            </a:r>
            <a:r>
              <a:rPr dirty="0" sz="1050" spc="-5" i="1">
                <a:latin typeface="Arial"/>
                <a:cs typeface="Arial"/>
              </a:rPr>
              <a:t>p </a:t>
            </a:r>
            <a:r>
              <a:rPr dirty="0" sz="1050" spc="-5">
                <a:latin typeface="Arial"/>
                <a:cs typeface="Arial"/>
              </a:rPr>
              <a:t>and </a:t>
            </a:r>
            <a:r>
              <a:rPr dirty="0" sz="1050" spc="-10">
                <a:latin typeface="Arial"/>
                <a:cs typeface="Arial"/>
              </a:rPr>
              <a:t>want </a:t>
            </a:r>
            <a:r>
              <a:rPr dirty="0" sz="1050" spc="-5">
                <a:latin typeface="Arial"/>
                <a:cs typeface="Arial"/>
              </a:rPr>
              <a:t>to test if a reduced model is</a:t>
            </a:r>
            <a:r>
              <a:rPr dirty="0" sz="1050" spc="24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sufficient: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algn="ctr" marL="209550">
              <a:lnSpc>
                <a:spcPct val="100000"/>
              </a:lnSpc>
            </a:pPr>
            <a:r>
              <a:rPr dirty="0" baseline="10582" sz="1575" spc="-7" i="1">
                <a:latin typeface="Arial"/>
                <a:cs typeface="Arial"/>
              </a:rPr>
              <a:t>H</a:t>
            </a:r>
            <a:r>
              <a:rPr dirty="0" baseline="3472" sz="1200" spc="-7">
                <a:latin typeface="Arial"/>
                <a:cs typeface="Arial"/>
              </a:rPr>
              <a:t>0 </a:t>
            </a:r>
            <a:r>
              <a:rPr dirty="0" baseline="10582" sz="1575" spc="-67">
                <a:latin typeface="Lucida Sans Unicode"/>
                <a:cs typeface="Lucida Sans Unicode"/>
              </a:rPr>
              <a:t>: </a:t>
            </a:r>
            <a:r>
              <a:rPr dirty="0" baseline="10582" sz="1575" spc="-7" b="1">
                <a:latin typeface="Arial"/>
                <a:cs typeface="Arial"/>
              </a:rPr>
              <a:t>B</a:t>
            </a:r>
            <a:r>
              <a:rPr dirty="0" baseline="3472" sz="1200" spc="-7">
                <a:latin typeface="Arial"/>
                <a:cs typeface="Arial"/>
              </a:rPr>
              <a:t>2 </a:t>
            </a:r>
            <a:r>
              <a:rPr dirty="0" baseline="10582" sz="1575" spc="-44">
                <a:latin typeface="Lucida Sans Unicode"/>
                <a:cs typeface="Lucida Sans Unicode"/>
              </a:rPr>
              <a:t>=</a:t>
            </a:r>
            <a:r>
              <a:rPr dirty="0" baseline="10582" sz="1575" spc="254">
                <a:latin typeface="Lucida Sans Unicode"/>
                <a:cs typeface="Lucida Sans Unicode"/>
              </a:rPr>
              <a:t> </a:t>
            </a:r>
            <a:r>
              <a:rPr dirty="0" baseline="10582" sz="1575" spc="37" b="1">
                <a:latin typeface="Arial"/>
                <a:cs typeface="Arial"/>
              </a:rPr>
              <a:t>0</a:t>
            </a:r>
            <a:r>
              <a:rPr dirty="0" sz="800" spc="25">
                <a:latin typeface="Lucida Sans Unicode"/>
                <a:cs typeface="Lucida Sans Unicode"/>
              </a:rPr>
              <a:t>(</a:t>
            </a:r>
            <a:r>
              <a:rPr dirty="0" sz="800" spc="25" i="1">
                <a:latin typeface="Arial"/>
                <a:cs typeface="Arial"/>
              </a:rPr>
              <a:t>p</a:t>
            </a:r>
            <a:r>
              <a:rPr dirty="0" sz="800" spc="25" i="1">
                <a:latin typeface="Meiryo"/>
                <a:cs typeface="Meiryo"/>
              </a:rPr>
              <a:t>−</a:t>
            </a:r>
            <a:r>
              <a:rPr dirty="0" sz="800" spc="25" i="1">
                <a:latin typeface="Arial"/>
                <a:cs typeface="Arial"/>
              </a:rPr>
              <a:t>q</a:t>
            </a:r>
            <a:r>
              <a:rPr dirty="0" sz="800" spc="25">
                <a:latin typeface="Lucida Sans Unicode"/>
                <a:cs typeface="Lucida Sans Unicode"/>
              </a:rPr>
              <a:t>)</a:t>
            </a:r>
            <a:r>
              <a:rPr dirty="0" sz="800" spc="25" i="1">
                <a:latin typeface="Meiryo"/>
                <a:cs typeface="Meiryo"/>
              </a:rPr>
              <a:t>×</a:t>
            </a:r>
            <a:r>
              <a:rPr dirty="0" sz="800" spc="25" i="1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  <a:p>
            <a:pPr algn="ctr" marL="209550">
              <a:lnSpc>
                <a:spcPct val="100000"/>
              </a:lnSpc>
              <a:spcBef>
                <a:spcPts val="445"/>
              </a:spcBef>
            </a:pPr>
            <a:r>
              <a:rPr dirty="0" baseline="10582" sz="1575" spc="-7" i="1">
                <a:latin typeface="Arial"/>
                <a:cs typeface="Arial"/>
              </a:rPr>
              <a:t>H</a:t>
            </a:r>
            <a:r>
              <a:rPr dirty="0" baseline="3472" sz="1200" spc="-7">
                <a:latin typeface="Arial"/>
                <a:cs typeface="Arial"/>
              </a:rPr>
              <a:t>1 </a:t>
            </a:r>
            <a:r>
              <a:rPr dirty="0" baseline="10582" sz="1575" spc="-67">
                <a:latin typeface="Lucida Sans Unicode"/>
                <a:cs typeface="Lucida Sans Unicode"/>
              </a:rPr>
              <a:t>: </a:t>
            </a:r>
            <a:r>
              <a:rPr dirty="0" baseline="10582" sz="1575" spc="-7" b="1">
                <a:latin typeface="Arial"/>
                <a:cs typeface="Arial"/>
              </a:rPr>
              <a:t>B</a:t>
            </a:r>
            <a:r>
              <a:rPr dirty="0" baseline="3472" sz="1200" spc="-7">
                <a:latin typeface="Arial"/>
                <a:cs typeface="Arial"/>
              </a:rPr>
              <a:t>2 </a:t>
            </a:r>
            <a:r>
              <a:rPr dirty="0" baseline="10582" sz="1575" spc="-30" i="1">
                <a:latin typeface="Meiryo"/>
                <a:cs typeface="Meiryo"/>
              </a:rPr>
              <a:t>ƒ</a:t>
            </a:r>
            <a:r>
              <a:rPr dirty="0" baseline="10582" sz="1575" spc="-30">
                <a:latin typeface="Lucida Sans Unicode"/>
                <a:cs typeface="Lucida Sans Unicode"/>
              </a:rPr>
              <a:t>=</a:t>
            </a:r>
            <a:r>
              <a:rPr dirty="0" baseline="10582" sz="1575" spc="262">
                <a:latin typeface="Lucida Sans Unicode"/>
                <a:cs typeface="Lucida Sans Unicode"/>
              </a:rPr>
              <a:t> </a:t>
            </a:r>
            <a:r>
              <a:rPr dirty="0" baseline="10582" sz="1575" spc="37" b="1">
                <a:latin typeface="Arial"/>
                <a:cs typeface="Arial"/>
              </a:rPr>
              <a:t>0</a:t>
            </a:r>
            <a:r>
              <a:rPr dirty="0" sz="800" spc="25">
                <a:latin typeface="Lucida Sans Unicode"/>
                <a:cs typeface="Lucida Sans Unicode"/>
              </a:rPr>
              <a:t>(</a:t>
            </a:r>
            <a:r>
              <a:rPr dirty="0" sz="800" spc="25" i="1">
                <a:latin typeface="Arial"/>
                <a:cs typeface="Arial"/>
              </a:rPr>
              <a:t>p</a:t>
            </a:r>
            <a:r>
              <a:rPr dirty="0" sz="800" spc="25" i="1">
                <a:latin typeface="Meiryo"/>
                <a:cs typeface="Meiryo"/>
              </a:rPr>
              <a:t>−</a:t>
            </a:r>
            <a:r>
              <a:rPr dirty="0" sz="800" spc="25" i="1">
                <a:latin typeface="Arial"/>
                <a:cs typeface="Arial"/>
              </a:rPr>
              <a:t>q</a:t>
            </a:r>
            <a:r>
              <a:rPr dirty="0" sz="800" spc="25">
                <a:latin typeface="Lucida Sans Unicode"/>
                <a:cs typeface="Lucida Sans Unicode"/>
              </a:rPr>
              <a:t>)</a:t>
            </a:r>
            <a:r>
              <a:rPr dirty="0" sz="800" spc="25" i="1">
                <a:latin typeface="Meiryo"/>
                <a:cs typeface="Meiryo"/>
              </a:rPr>
              <a:t>×</a:t>
            </a:r>
            <a:r>
              <a:rPr dirty="0" sz="800" spc="25" i="1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1434134"/>
            <a:ext cx="40322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where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5617" y="1655089"/>
            <a:ext cx="27178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 b="1">
                <a:latin typeface="Arial"/>
                <a:cs typeface="Arial"/>
              </a:rPr>
              <a:t>B</a:t>
            </a:r>
            <a:r>
              <a:rPr dirty="0" sz="1050" spc="-85" b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0376" y="1459738"/>
            <a:ext cx="392430" cy="481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050" spc="245">
                <a:latin typeface="Arial"/>
                <a:cs typeface="Arial"/>
              </a:rPr>
              <a:t>.</a:t>
            </a:r>
            <a:r>
              <a:rPr dirty="0" baseline="-44973" sz="1575" spc="367" b="1">
                <a:latin typeface="Arial"/>
                <a:cs typeface="Arial"/>
              </a:rPr>
              <a:t>B</a:t>
            </a:r>
            <a:r>
              <a:rPr dirty="0" baseline="-72916" sz="1200" spc="367">
                <a:latin typeface="Arial"/>
                <a:cs typeface="Arial"/>
              </a:rPr>
              <a:t>1</a:t>
            </a:r>
            <a:r>
              <a:rPr dirty="0" sz="1050" spc="24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dirty="0" sz="1050" spc="-5" b="1">
                <a:latin typeface="Arial"/>
                <a:cs typeface="Arial"/>
              </a:rPr>
              <a:t>B</a:t>
            </a:r>
            <a:r>
              <a:rPr dirty="0" baseline="-13888" sz="1200" spc="-7">
                <a:latin typeface="Arial"/>
                <a:cs typeface="Arial"/>
              </a:rPr>
              <a:t>2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44" y="1989328"/>
            <a:ext cx="215392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is the partitioned coefficient</a:t>
            </a:r>
            <a:r>
              <a:rPr dirty="0" sz="1050" spc="55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vector.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2616886"/>
            <a:ext cx="418592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>
                <a:latin typeface="Arial"/>
                <a:cs typeface="Arial"/>
              </a:rPr>
              <a:t>Compare </a:t>
            </a:r>
            <a:r>
              <a:rPr dirty="0" sz="1050" spc="-5">
                <a:latin typeface="Arial"/>
                <a:cs typeface="Arial"/>
              </a:rPr>
              <a:t>the SSCP-Error </a:t>
            </a:r>
            <a:r>
              <a:rPr dirty="0" sz="1050" spc="-15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full and reduced </a:t>
            </a:r>
            <a:r>
              <a:rPr dirty="0" sz="1050" spc="-10">
                <a:latin typeface="Arial"/>
                <a:cs typeface="Arial"/>
              </a:rPr>
              <a:t>(constrained)</a:t>
            </a:r>
            <a:r>
              <a:rPr dirty="0" sz="1050" spc="14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models: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2788970"/>
            <a:ext cx="91122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(a) Full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Model: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3939" y="2788970"/>
            <a:ext cx="941705" cy="200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ik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>
                <a:latin typeface="Arial"/>
                <a:cs typeface="Arial"/>
              </a:rPr>
              <a:t>0</a:t>
            </a:r>
            <a:r>
              <a:rPr dirty="0" baseline="-13888" sz="1200" spc="-7" i="1">
                <a:latin typeface="Arial"/>
                <a:cs typeface="Arial"/>
              </a:rPr>
              <a:t>k 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235">
                <a:latin typeface="Lucida Sans Unicode"/>
                <a:cs typeface="Lucida Sans Unicode"/>
              </a:rPr>
              <a:t> </a:t>
            </a:r>
            <a:r>
              <a:rPr dirty="0" baseline="42328" sz="1575" spc="600">
                <a:latin typeface="Arial"/>
                <a:cs typeface="Arial"/>
              </a:rPr>
              <a:t>.</a:t>
            </a:r>
            <a:r>
              <a:rPr dirty="0" baseline="38194" sz="1200" spc="600" i="1">
                <a:latin typeface="Arial"/>
                <a:cs typeface="Arial"/>
              </a:rPr>
              <a:t>p</a:t>
            </a:r>
            <a:endParaRPr baseline="38194"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3513" y="2873629"/>
            <a:ext cx="19685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5" i="1">
                <a:latin typeface="Arial"/>
                <a:cs typeface="Arial"/>
              </a:rPr>
              <a:t>j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844" y="2992564"/>
            <a:ext cx="2244090" cy="200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(b) </a:t>
            </a:r>
            <a:r>
              <a:rPr dirty="0" sz="1050" spc="-10">
                <a:latin typeface="Arial"/>
                <a:cs typeface="Arial"/>
              </a:rPr>
              <a:t>Reduced </a:t>
            </a:r>
            <a:r>
              <a:rPr dirty="0" sz="1050" spc="-5">
                <a:latin typeface="Arial"/>
                <a:cs typeface="Arial"/>
              </a:rPr>
              <a:t>Model:  </a:t>
            </a: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ik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3888" sz="1200" spc="-7">
                <a:latin typeface="Arial"/>
                <a:cs typeface="Arial"/>
              </a:rPr>
              <a:t>0</a:t>
            </a:r>
            <a:r>
              <a:rPr dirty="0" baseline="-13888" sz="1200" spc="-7" i="1">
                <a:latin typeface="Arial"/>
                <a:cs typeface="Arial"/>
              </a:rPr>
              <a:t>k 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baseline="42328" sz="1575" spc="600">
                <a:latin typeface="Arial"/>
                <a:cs typeface="Arial"/>
              </a:rPr>
              <a:t>.</a:t>
            </a:r>
            <a:r>
              <a:rPr dirty="0" baseline="38194" sz="1200" spc="600" i="1">
                <a:latin typeface="Arial"/>
                <a:cs typeface="Arial"/>
              </a:rPr>
              <a:t>q</a:t>
            </a:r>
            <a:endParaRPr baseline="38194"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8133" y="3077235"/>
            <a:ext cx="19685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5" i="1">
                <a:latin typeface="Arial"/>
                <a:cs typeface="Arial"/>
              </a:rPr>
              <a:t>j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88603" y="2813367"/>
            <a:ext cx="656590" cy="379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15240">
              <a:lnSpc>
                <a:spcPct val="100000"/>
              </a:lnSpc>
            </a:pPr>
            <a:r>
              <a:rPr dirty="0" baseline="10582" sz="1575" spc="-7" i="1">
                <a:latin typeface="Arial"/>
                <a:cs typeface="Arial"/>
              </a:rPr>
              <a:t>b</a:t>
            </a:r>
            <a:r>
              <a:rPr dirty="0" sz="800" spc="-5" i="1">
                <a:latin typeface="Arial"/>
                <a:cs typeface="Arial"/>
              </a:rPr>
              <a:t>jk </a:t>
            </a:r>
            <a:r>
              <a:rPr dirty="0" baseline="10582" sz="1575" spc="-7" i="1">
                <a:latin typeface="Arial"/>
                <a:cs typeface="Arial"/>
              </a:rPr>
              <a:t>x</a:t>
            </a:r>
            <a:r>
              <a:rPr dirty="0" sz="800" spc="-5" i="1">
                <a:latin typeface="Arial"/>
                <a:cs typeface="Arial"/>
              </a:rPr>
              <a:t>ij </a:t>
            </a:r>
            <a:r>
              <a:rPr dirty="0" baseline="10582" sz="1575" spc="-44">
                <a:latin typeface="Lucida Sans Unicode"/>
                <a:cs typeface="Lucida Sans Unicode"/>
              </a:rPr>
              <a:t>+</a:t>
            </a:r>
            <a:r>
              <a:rPr dirty="0" baseline="10582" sz="1575" spc="-165">
                <a:latin typeface="Lucida Sans Unicode"/>
                <a:cs typeface="Lucida Sans Unicode"/>
              </a:rPr>
              <a:t> </a:t>
            </a:r>
            <a:r>
              <a:rPr dirty="0" baseline="10582" sz="1575" spc="-7" i="1">
                <a:latin typeface="Arial"/>
                <a:cs typeface="Arial"/>
              </a:rPr>
              <a:t>e</a:t>
            </a:r>
            <a:r>
              <a:rPr dirty="0" sz="800" spc="-5" i="1">
                <a:latin typeface="Arial"/>
                <a:cs typeface="Arial"/>
              </a:rPr>
              <a:t>ik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baseline="10582" sz="1575" spc="-7" i="1">
                <a:latin typeface="Arial"/>
                <a:cs typeface="Arial"/>
              </a:rPr>
              <a:t>b</a:t>
            </a:r>
            <a:r>
              <a:rPr dirty="0" sz="800" spc="-5" i="1">
                <a:latin typeface="Arial"/>
                <a:cs typeface="Arial"/>
              </a:rPr>
              <a:t>jk </a:t>
            </a:r>
            <a:r>
              <a:rPr dirty="0" baseline="10582" sz="1575" spc="-7" i="1">
                <a:latin typeface="Arial"/>
                <a:cs typeface="Arial"/>
              </a:rPr>
              <a:t>x</a:t>
            </a:r>
            <a:r>
              <a:rPr dirty="0" sz="800" spc="-5" i="1">
                <a:latin typeface="Arial"/>
                <a:cs typeface="Arial"/>
              </a:rPr>
              <a:t>ij </a:t>
            </a:r>
            <a:r>
              <a:rPr dirty="0" baseline="10582" sz="1575" spc="-44">
                <a:latin typeface="Lucida Sans Unicode"/>
                <a:cs typeface="Lucida Sans Unicode"/>
              </a:rPr>
              <a:t>+</a:t>
            </a:r>
            <a:r>
              <a:rPr dirty="0" baseline="10582" sz="1575" spc="-165">
                <a:latin typeface="Lucida Sans Unicode"/>
                <a:cs typeface="Lucida Sans Unicode"/>
              </a:rPr>
              <a:t> </a:t>
            </a:r>
            <a:r>
              <a:rPr dirty="0" baseline="10582" sz="1575" spc="-7" i="1">
                <a:latin typeface="Arial"/>
                <a:cs typeface="Arial"/>
              </a:rPr>
              <a:t>e</a:t>
            </a:r>
            <a:r>
              <a:rPr dirty="0" sz="800" spc="-5" i="1">
                <a:latin typeface="Arial"/>
                <a:cs typeface="Arial"/>
              </a:rPr>
              <a:t>ik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73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202882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0"/>
              <a:t>Inferences </a:t>
            </a:r>
            <a:r>
              <a:rPr dirty="0" spc="15"/>
              <a:t>about </a:t>
            </a:r>
            <a:r>
              <a:rPr dirty="0" spc="10"/>
              <a:t>Multiple </a:t>
            </a:r>
            <a:r>
              <a:rPr dirty="0" spc="-114" i="1">
                <a:latin typeface="Arial"/>
                <a:cs typeface="Arial"/>
              </a:rPr>
              <a:t>b</a:t>
            </a:r>
            <a:r>
              <a:rPr dirty="0" baseline="15873" sz="2100" spc="-172"/>
              <a:t>ˆ</a:t>
            </a:r>
            <a:r>
              <a:rPr dirty="0" baseline="-11111" sz="1500" spc="-172" i="1">
                <a:latin typeface="Arial"/>
                <a:cs typeface="Arial"/>
              </a:rPr>
              <a:t>jk  </a:t>
            </a:r>
            <a:r>
              <a:rPr dirty="0" baseline="-11111" sz="1500" spc="-89" i="1">
                <a:latin typeface="Arial"/>
                <a:cs typeface="Arial"/>
              </a:rPr>
              <a:t> </a:t>
            </a:r>
            <a:r>
              <a:rPr dirty="0" sz="1400" spc="10"/>
              <a:t>(continued)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553275"/>
            <a:ext cx="186182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>
                <a:latin typeface="Arial"/>
                <a:cs typeface="Arial"/>
              </a:rPr>
              <a:t>Likelihood </a:t>
            </a:r>
            <a:r>
              <a:rPr dirty="0" sz="1050" spc="-5">
                <a:latin typeface="Arial"/>
                <a:cs typeface="Arial"/>
              </a:rPr>
              <a:t>Ratio </a:t>
            </a:r>
            <a:r>
              <a:rPr dirty="0" sz="1050" spc="-40">
                <a:latin typeface="Arial"/>
                <a:cs typeface="Arial"/>
              </a:rPr>
              <a:t>Test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Statistic: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0367" y="895273"/>
            <a:ext cx="25654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0">
                <a:latin typeface="Lucida Sans Unicode"/>
                <a:cs typeface="Lucida Sans Unicode"/>
              </a:rPr>
              <a:t>Λ</a:t>
            </a:r>
            <a:r>
              <a:rPr dirty="0" sz="1050" spc="-12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4949" y="797610"/>
            <a:ext cx="1067435" cy="213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25">
                <a:latin typeface="Arial"/>
                <a:cs typeface="Arial"/>
              </a:rPr>
              <a:t>max</a:t>
            </a:r>
            <a:r>
              <a:rPr dirty="0" baseline="-13888" sz="1200" spc="37" b="1">
                <a:latin typeface="Arial"/>
                <a:cs typeface="Arial"/>
              </a:rPr>
              <a:t>B</a:t>
            </a:r>
            <a:r>
              <a:rPr dirty="0" baseline="-32407" sz="900" spc="37">
                <a:latin typeface="Arial"/>
                <a:cs typeface="Arial"/>
              </a:rPr>
              <a:t>1</a:t>
            </a:r>
            <a:r>
              <a:rPr dirty="0" baseline="-13888" sz="1200" spc="37" i="1">
                <a:latin typeface="Arial"/>
                <a:cs typeface="Arial"/>
              </a:rPr>
              <a:t>,</a:t>
            </a:r>
            <a:r>
              <a:rPr dirty="0" baseline="-13888" sz="1200" spc="37" b="1">
                <a:latin typeface="Arial"/>
                <a:cs typeface="Arial"/>
              </a:rPr>
              <a:t>Σ </a:t>
            </a:r>
            <a:r>
              <a:rPr dirty="0" sz="1050" i="1">
                <a:latin typeface="Arial"/>
                <a:cs typeface="Arial"/>
              </a:rPr>
              <a:t>L</a:t>
            </a:r>
            <a:r>
              <a:rPr dirty="0" sz="1050">
                <a:latin typeface="Lucida Sans Unicode"/>
                <a:cs typeface="Lucida Sans Unicode"/>
              </a:rPr>
              <a:t>(</a:t>
            </a:r>
            <a:r>
              <a:rPr dirty="0" sz="1050" b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050" i="1">
                <a:latin typeface="Verdana"/>
                <a:cs typeface="Verdana"/>
              </a:rPr>
              <a:t>,</a:t>
            </a:r>
            <a:r>
              <a:rPr dirty="0" sz="1050" spc="-285" i="1">
                <a:latin typeface="Verdana"/>
                <a:cs typeface="Verdana"/>
              </a:rPr>
              <a:t> </a:t>
            </a:r>
            <a:r>
              <a:rPr dirty="0" sz="1050" spc="125" b="1">
                <a:latin typeface="Arial"/>
                <a:cs typeface="Arial"/>
              </a:rPr>
              <a:t>Σ</a:t>
            </a:r>
            <a:r>
              <a:rPr dirty="0" sz="1050" spc="12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7649" y="1000328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 h="0">
                <a:moveTo>
                  <a:pt x="0" y="0"/>
                </a:moveTo>
                <a:lnTo>
                  <a:pt x="104209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60524" y="990307"/>
            <a:ext cx="956310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20">
                <a:latin typeface="Arial"/>
                <a:cs typeface="Arial"/>
              </a:rPr>
              <a:t>max</a:t>
            </a:r>
            <a:r>
              <a:rPr dirty="0" baseline="-13888" sz="1200" spc="30" b="1">
                <a:latin typeface="Arial"/>
                <a:cs typeface="Arial"/>
              </a:rPr>
              <a:t>B</a:t>
            </a:r>
            <a:r>
              <a:rPr dirty="0" baseline="-13888" sz="1200" spc="30" i="1">
                <a:latin typeface="Arial"/>
                <a:cs typeface="Arial"/>
              </a:rPr>
              <a:t>,</a:t>
            </a:r>
            <a:r>
              <a:rPr dirty="0" baseline="-13888" sz="1200" spc="30" b="1">
                <a:latin typeface="Arial"/>
                <a:cs typeface="Arial"/>
              </a:rPr>
              <a:t>Σ </a:t>
            </a:r>
            <a:r>
              <a:rPr dirty="0" sz="1050" spc="-15" i="1">
                <a:latin typeface="Arial"/>
                <a:cs typeface="Arial"/>
              </a:rPr>
              <a:t>L</a:t>
            </a:r>
            <a:r>
              <a:rPr dirty="0" sz="1050" spc="-15">
                <a:latin typeface="Lucida Sans Unicode"/>
                <a:cs typeface="Lucida Sans Unicode"/>
              </a:rPr>
              <a:t>(</a:t>
            </a:r>
            <a:r>
              <a:rPr dirty="0" sz="1050" spc="-15" b="1">
                <a:latin typeface="Arial"/>
                <a:cs typeface="Arial"/>
              </a:rPr>
              <a:t>B</a:t>
            </a:r>
            <a:r>
              <a:rPr dirty="0" sz="1050" spc="-15" i="1">
                <a:latin typeface="Verdana"/>
                <a:cs typeface="Verdana"/>
              </a:rPr>
              <a:t>,</a:t>
            </a:r>
            <a:r>
              <a:rPr dirty="0" sz="1050" spc="-254" i="1">
                <a:latin typeface="Verdana"/>
                <a:cs typeface="Verdana"/>
              </a:rPr>
              <a:t> </a:t>
            </a:r>
            <a:r>
              <a:rPr dirty="0" sz="1050" spc="125" b="1">
                <a:latin typeface="Arial"/>
                <a:cs typeface="Arial"/>
              </a:rPr>
              <a:t>Σ</a:t>
            </a:r>
            <a:r>
              <a:rPr dirty="0" sz="1050" spc="12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7689" y="1388694"/>
            <a:ext cx="214629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120" i="1">
                <a:latin typeface="Meiryo"/>
                <a:cs typeface="Meiryo"/>
              </a:rPr>
              <a:t>|</a:t>
            </a:r>
            <a:r>
              <a:rPr dirty="0" sz="800" spc="-380" b="1">
                <a:latin typeface="Arial"/>
                <a:cs typeface="Arial"/>
              </a:rPr>
              <a:t>Σ</a:t>
            </a:r>
            <a:r>
              <a:rPr dirty="0" baseline="13888" sz="1200" spc="-104">
                <a:latin typeface="Lucida Sans Unicode"/>
                <a:cs typeface="Lucida Sans Unicode"/>
              </a:rPr>
              <a:t>˜</a:t>
            </a:r>
            <a:r>
              <a:rPr dirty="0" baseline="13888" sz="1200" spc="-225">
                <a:latin typeface="Lucida Sans Unicode"/>
                <a:cs typeface="Lucida Sans Unicode"/>
              </a:rPr>
              <a:t> </a:t>
            </a:r>
            <a:r>
              <a:rPr dirty="0" baseline="-13888" sz="900" spc="52">
                <a:latin typeface="Arial"/>
                <a:cs typeface="Arial"/>
              </a:rPr>
              <a:t>1</a:t>
            </a:r>
            <a:r>
              <a:rPr dirty="0" sz="800" spc="-120" i="1">
                <a:latin typeface="Meiryo"/>
                <a:cs typeface="Meiryo"/>
              </a:rPr>
              <a:t>|</a:t>
            </a:r>
            <a:endParaRPr sz="800">
              <a:latin typeface="Meiryo"/>
              <a:cs typeface="Meiry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3519" y="1160449"/>
            <a:ext cx="724535" cy="309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50264" sz="1575" spc="-44">
                <a:latin typeface="Lucida Sans Unicode"/>
                <a:cs typeface="Lucida Sans Unicode"/>
              </a:rPr>
              <a:t>= </a:t>
            </a:r>
            <a:r>
              <a:rPr dirty="0" baseline="13227" sz="1575" spc="494">
                <a:latin typeface="Arial"/>
                <a:cs typeface="Arial"/>
              </a:rPr>
              <a:t>.</a:t>
            </a:r>
            <a:r>
              <a:rPr dirty="0" baseline="13227" sz="1575" spc="-112">
                <a:latin typeface="Arial"/>
                <a:cs typeface="Arial"/>
              </a:rPr>
              <a:t> </a:t>
            </a:r>
            <a:r>
              <a:rPr dirty="0" baseline="-31250" sz="1200" spc="-284" i="1" u="sng">
                <a:latin typeface="Meiryo"/>
                <a:cs typeface="Meiryo"/>
              </a:rPr>
              <a:t>|</a:t>
            </a:r>
            <a:r>
              <a:rPr dirty="0" baseline="-31250" sz="1200" spc="-284" b="1" u="sng">
                <a:latin typeface="Arial"/>
                <a:cs typeface="Arial"/>
              </a:rPr>
              <a:t>Σ</a:t>
            </a:r>
            <a:r>
              <a:rPr dirty="0" baseline="-17361" sz="1200" spc="-284" u="sng">
                <a:latin typeface="Lucida Sans Unicode"/>
                <a:cs typeface="Lucida Sans Unicode"/>
              </a:rPr>
              <a:t>˜  </a:t>
            </a:r>
            <a:r>
              <a:rPr dirty="0" baseline="-31250" sz="1200" spc="-179" i="1" u="sng">
                <a:latin typeface="Meiryo"/>
                <a:cs typeface="Meiryo"/>
              </a:rPr>
              <a:t>|  </a:t>
            </a:r>
            <a:r>
              <a:rPr dirty="0" baseline="13227" sz="1575" spc="195">
                <a:latin typeface="Arial"/>
                <a:cs typeface="Arial"/>
              </a:rPr>
              <a:t>.</a:t>
            </a:r>
            <a:r>
              <a:rPr dirty="0" sz="800" spc="130" i="1">
                <a:latin typeface="Arial"/>
                <a:cs typeface="Arial"/>
              </a:rPr>
              <a:t>n/</a:t>
            </a:r>
            <a:r>
              <a:rPr dirty="0" sz="800" spc="13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9557" y="1876666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9557" y="2079574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5844" y="1612201"/>
            <a:ext cx="3025775" cy="1080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where</a:t>
            </a:r>
            <a:endParaRPr sz="1050">
              <a:latin typeface="Arial"/>
              <a:cs typeface="Arial"/>
            </a:endParaRPr>
          </a:p>
          <a:p>
            <a:pPr algn="ctr" marR="1270">
              <a:lnSpc>
                <a:spcPct val="100000"/>
              </a:lnSpc>
              <a:spcBef>
                <a:spcPts val="285"/>
              </a:spcBef>
            </a:pPr>
            <a:r>
              <a:rPr dirty="0" sz="1050" spc="-320" b="1">
                <a:latin typeface="Arial"/>
                <a:cs typeface="Arial"/>
              </a:rPr>
              <a:t>Σ</a:t>
            </a:r>
            <a:r>
              <a:rPr dirty="0" baseline="13227" sz="1575" spc="-480">
                <a:latin typeface="Lucida Sans Unicode"/>
                <a:cs typeface="Lucida Sans Unicode"/>
              </a:rPr>
              <a:t>˜                                      </a:t>
            </a:r>
            <a:r>
              <a:rPr dirty="0" sz="1050" spc="-5">
                <a:latin typeface="Arial"/>
                <a:cs typeface="Arial"/>
              </a:rPr>
              <a:t>is the </a:t>
            </a:r>
            <a:r>
              <a:rPr dirty="0" sz="1050" spc="-10">
                <a:latin typeface="Arial"/>
                <a:cs typeface="Arial"/>
              </a:rPr>
              <a:t>MLE </a:t>
            </a:r>
            <a:r>
              <a:rPr dirty="0" sz="1050" spc="-5">
                <a:latin typeface="Arial"/>
                <a:cs typeface="Arial"/>
              </a:rPr>
              <a:t>of </a:t>
            </a:r>
            <a:r>
              <a:rPr dirty="0" sz="1050" spc="195" b="1">
                <a:latin typeface="Arial"/>
                <a:cs typeface="Arial"/>
              </a:rPr>
              <a:t>Σ </a:t>
            </a:r>
            <a:r>
              <a:rPr dirty="0" sz="1050" spc="-5">
                <a:latin typeface="Arial"/>
                <a:cs typeface="Arial"/>
              </a:rPr>
              <a:t>with </a:t>
            </a:r>
            <a:r>
              <a:rPr dirty="0" sz="1050" spc="-10" b="1">
                <a:latin typeface="Arial"/>
                <a:cs typeface="Arial"/>
              </a:rPr>
              <a:t>B</a:t>
            </a:r>
            <a:r>
              <a:rPr dirty="0" sz="1050" spc="-110" b="1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unconstrained</a:t>
            </a:r>
            <a:endParaRPr sz="1050">
              <a:latin typeface="Arial"/>
              <a:cs typeface="Arial"/>
            </a:endParaRPr>
          </a:p>
          <a:p>
            <a:pPr algn="ctr" marR="71120">
              <a:lnSpc>
                <a:spcPct val="100000"/>
              </a:lnSpc>
              <a:spcBef>
                <a:spcPts val="275"/>
              </a:spcBef>
            </a:pPr>
            <a:r>
              <a:rPr dirty="0" sz="1050" spc="-320" b="1">
                <a:latin typeface="Arial"/>
                <a:cs typeface="Arial"/>
              </a:rPr>
              <a:t>Σ</a:t>
            </a:r>
            <a:r>
              <a:rPr dirty="0" baseline="13227" sz="1575" spc="-480">
                <a:latin typeface="Lucida Sans Unicode"/>
                <a:cs typeface="Lucida Sans Unicode"/>
              </a:rPr>
              <a:t>˜             </a:t>
            </a:r>
            <a:r>
              <a:rPr dirty="0" baseline="-13888" sz="1200" spc="-7">
                <a:latin typeface="Arial"/>
                <a:cs typeface="Arial"/>
              </a:rPr>
              <a:t>1 </a:t>
            </a:r>
            <a:r>
              <a:rPr dirty="0" sz="1050" spc="-5">
                <a:latin typeface="Arial"/>
                <a:cs typeface="Arial"/>
              </a:rPr>
              <a:t>is the </a:t>
            </a:r>
            <a:r>
              <a:rPr dirty="0" sz="1050" spc="-10">
                <a:latin typeface="Arial"/>
                <a:cs typeface="Arial"/>
              </a:rPr>
              <a:t>MLE </a:t>
            </a:r>
            <a:r>
              <a:rPr dirty="0" sz="1050" spc="-5">
                <a:latin typeface="Arial"/>
                <a:cs typeface="Arial"/>
              </a:rPr>
              <a:t>of </a:t>
            </a:r>
            <a:r>
              <a:rPr dirty="0" sz="1050" spc="195" b="1">
                <a:latin typeface="Arial"/>
                <a:cs typeface="Arial"/>
              </a:rPr>
              <a:t>Σ </a:t>
            </a:r>
            <a:r>
              <a:rPr dirty="0" sz="1050" spc="-5">
                <a:latin typeface="Arial"/>
                <a:cs typeface="Arial"/>
              </a:rPr>
              <a:t>with </a:t>
            </a:r>
            <a:r>
              <a:rPr dirty="0" sz="1050" spc="-5" b="1">
                <a:latin typeface="Arial"/>
                <a:cs typeface="Arial"/>
              </a:rPr>
              <a:t>B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80">
                <a:latin typeface="Lucida Sans Unicode"/>
                <a:cs typeface="Lucida Sans Unicode"/>
              </a:rPr>
              <a:t> </a:t>
            </a:r>
            <a:r>
              <a:rPr dirty="0" sz="1050" spc="20" b="1">
                <a:latin typeface="Arial"/>
                <a:cs typeface="Arial"/>
              </a:rPr>
              <a:t>0</a:t>
            </a:r>
            <a:r>
              <a:rPr dirty="0" baseline="-13888" sz="1200" spc="30">
                <a:latin typeface="Lucida Sans Unicode"/>
                <a:cs typeface="Lucida Sans Unicode"/>
              </a:rPr>
              <a:t>(</a:t>
            </a:r>
            <a:r>
              <a:rPr dirty="0" baseline="-13888" sz="1200" spc="30" i="1">
                <a:latin typeface="Arial"/>
                <a:cs typeface="Arial"/>
              </a:rPr>
              <a:t>p</a:t>
            </a:r>
            <a:r>
              <a:rPr dirty="0" baseline="-13888" sz="1200" spc="30" i="1">
                <a:latin typeface="Meiryo"/>
                <a:cs typeface="Meiryo"/>
              </a:rPr>
              <a:t>−</a:t>
            </a:r>
            <a:r>
              <a:rPr dirty="0" baseline="-13888" sz="1200" spc="30">
                <a:latin typeface="Arial"/>
                <a:cs typeface="Arial"/>
              </a:rPr>
              <a:t>1</a:t>
            </a:r>
            <a:r>
              <a:rPr dirty="0" baseline="-13888" sz="1200" spc="30">
                <a:latin typeface="Lucida Sans Unicode"/>
                <a:cs typeface="Lucida Sans Unicode"/>
              </a:rPr>
              <a:t>)</a:t>
            </a:r>
            <a:r>
              <a:rPr dirty="0" baseline="-13888" sz="1200" spc="30" i="1">
                <a:latin typeface="Meiryo"/>
                <a:cs typeface="Meiryo"/>
              </a:rPr>
              <a:t>×</a:t>
            </a:r>
            <a:r>
              <a:rPr dirty="0" baseline="-13888" sz="1200" spc="30" i="1">
                <a:latin typeface="Arial"/>
                <a:cs typeface="Arial"/>
              </a:rPr>
              <a:t>m</a:t>
            </a:r>
            <a:endParaRPr baseline="-13888"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50" spc="-20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large </a:t>
            </a:r>
            <a:r>
              <a:rPr dirty="0" sz="1050" i="1">
                <a:latin typeface="Arial"/>
                <a:cs typeface="Arial"/>
              </a:rPr>
              <a:t>n</a:t>
            </a:r>
            <a:r>
              <a:rPr dirty="0" sz="1050">
                <a:latin typeface="Arial"/>
                <a:cs typeface="Arial"/>
              </a:rPr>
              <a:t>, </a:t>
            </a:r>
            <a:r>
              <a:rPr dirty="0" sz="1050" spc="-15">
                <a:latin typeface="Arial"/>
                <a:cs typeface="Arial"/>
              </a:rPr>
              <a:t>we </a:t>
            </a:r>
            <a:r>
              <a:rPr dirty="0" sz="1050" spc="-5">
                <a:latin typeface="Arial"/>
                <a:cs typeface="Arial"/>
              </a:rPr>
              <a:t>can use the modified test</a:t>
            </a:r>
            <a:r>
              <a:rPr dirty="0" sz="1050" spc="1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statistic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818" y="2805010"/>
            <a:ext cx="88265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75" i="1">
                <a:latin typeface="Meiryo"/>
                <a:cs typeface="Meiryo"/>
              </a:rPr>
              <a:t>−</a:t>
            </a:r>
            <a:r>
              <a:rPr dirty="0" sz="1050" spc="-75" i="1">
                <a:latin typeface="Verdana"/>
                <a:cs typeface="Verdana"/>
              </a:rPr>
              <a:t>ν </a:t>
            </a:r>
            <a:r>
              <a:rPr dirty="0" sz="1050" spc="10">
                <a:latin typeface="Arial"/>
                <a:cs typeface="Arial"/>
              </a:rPr>
              <a:t>log</a:t>
            </a:r>
            <a:r>
              <a:rPr dirty="0" sz="1050" spc="10">
                <a:latin typeface="Lucida Sans Unicode"/>
                <a:cs typeface="Lucida Sans Unicode"/>
              </a:rPr>
              <a:t>(Λ) </a:t>
            </a:r>
            <a:r>
              <a:rPr dirty="0" sz="1050" spc="-35" i="1">
                <a:latin typeface="Meiryo"/>
                <a:cs typeface="Meiryo"/>
              </a:rPr>
              <a:t>∼</a:t>
            </a:r>
            <a:r>
              <a:rPr dirty="0" sz="1050" spc="-225" i="1">
                <a:latin typeface="Meiryo"/>
                <a:cs typeface="Meiryo"/>
              </a:rPr>
              <a:t> </a:t>
            </a:r>
            <a:r>
              <a:rPr dirty="0" sz="1050" spc="30" i="1">
                <a:latin typeface="Verdana"/>
                <a:cs typeface="Verdana"/>
              </a:rPr>
              <a:t>χ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29573" y="2785897"/>
            <a:ext cx="399415" cy="268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865"/>
              </a:lnSpc>
            </a:pPr>
            <a:r>
              <a:rPr dirty="0" sz="800" spc="5" i="1">
                <a:latin typeface="Arial"/>
                <a:cs typeface="Arial"/>
              </a:rPr>
              <a:t>m</a:t>
            </a:r>
            <a:r>
              <a:rPr dirty="0" sz="800" spc="65">
                <a:latin typeface="Lucida Sans Unicode"/>
                <a:cs typeface="Lucida Sans Unicode"/>
              </a:rPr>
              <a:t>(</a:t>
            </a:r>
            <a:r>
              <a:rPr dirty="0" sz="800" spc="10" i="1">
                <a:latin typeface="Arial"/>
                <a:cs typeface="Arial"/>
              </a:rPr>
              <a:t>p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25" i="1">
                <a:latin typeface="Arial"/>
                <a:cs typeface="Arial"/>
              </a:rPr>
              <a:t>q</a:t>
            </a:r>
            <a:r>
              <a:rPr dirty="0" sz="800" spc="65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844" y="3102013"/>
            <a:ext cx="275526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where</a:t>
            </a:r>
            <a:r>
              <a:rPr dirty="0" sz="1050">
                <a:latin typeface="Arial"/>
                <a:cs typeface="Arial"/>
              </a:rPr>
              <a:t> </a:t>
            </a:r>
            <a:r>
              <a:rPr dirty="0" sz="1050" spc="-110" i="1">
                <a:latin typeface="Verdana"/>
                <a:cs typeface="Verdana"/>
              </a:rPr>
              <a:t>ν</a:t>
            </a:r>
            <a:r>
              <a:rPr dirty="0" sz="1050" spc="-10" i="1">
                <a:latin typeface="Verdana"/>
                <a:cs typeface="Verdana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5" i="1">
                <a:latin typeface="Arial"/>
                <a:cs typeface="Arial"/>
              </a:rPr>
              <a:t>n</a:t>
            </a:r>
            <a:r>
              <a:rPr dirty="0" sz="1050" spc="-4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-5" i="1">
                <a:latin typeface="Arial"/>
                <a:cs typeface="Arial"/>
              </a:rPr>
              <a:t>p</a:t>
            </a:r>
            <a:r>
              <a:rPr dirty="0" sz="1050" spc="-25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-5">
                <a:latin typeface="Arial"/>
                <a:cs typeface="Arial"/>
              </a:rPr>
              <a:t>1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(</a:t>
            </a:r>
            <a:r>
              <a:rPr dirty="0" sz="1050" spc="30">
                <a:latin typeface="Arial"/>
                <a:cs typeface="Arial"/>
              </a:rPr>
              <a:t>1</a:t>
            </a:r>
            <a:r>
              <a:rPr dirty="0" sz="1050" spc="30" i="1">
                <a:latin typeface="Verdana"/>
                <a:cs typeface="Verdana"/>
              </a:rPr>
              <a:t>/</a:t>
            </a:r>
            <a:r>
              <a:rPr dirty="0" sz="1050" spc="30">
                <a:latin typeface="Arial"/>
                <a:cs typeface="Arial"/>
              </a:rPr>
              <a:t>2</a:t>
            </a:r>
            <a:r>
              <a:rPr dirty="0" sz="1050" spc="30">
                <a:latin typeface="Lucida Sans Unicode"/>
                <a:cs typeface="Lucida Sans Unicode"/>
              </a:rPr>
              <a:t>)(</a:t>
            </a:r>
            <a:r>
              <a:rPr dirty="0" sz="1050" spc="30" i="1">
                <a:latin typeface="Arial"/>
                <a:cs typeface="Arial"/>
              </a:rPr>
              <a:t>m</a:t>
            </a:r>
            <a:r>
              <a:rPr dirty="0" sz="1050" spc="-35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-5" i="1">
                <a:latin typeface="Arial"/>
                <a:cs typeface="Arial"/>
              </a:rPr>
              <a:t>p</a:t>
            </a:r>
            <a:r>
              <a:rPr dirty="0" sz="1050" spc="-25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95">
                <a:latin typeface="Lucida Sans Unicode"/>
                <a:cs typeface="Lucida Sans Unicode"/>
              </a:rPr>
              <a:t> </a:t>
            </a:r>
            <a:r>
              <a:rPr dirty="0" sz="1050" spc="-5" i="1">
                <a:latin typeface="Arial"/>
                <a:cs typeface="Arial"/>
              </a:rPr>
              <a:t>q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9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Arial"/>
                <a:cs typeface="Arial"/>
              </a:rPr>
              <a:t>1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5" action="ppaction://hlinksldjump"/>
              </a:rPr>
              <a:t>Multivariate Linear</a:t>
            </a:r>
            <a:r>
              <a:rPr dirty="0" spc="-20">
                <a:hlinkClick r:id="rId5" action="ppaction://hlinksldjump"/>
              </a:rPr>
              <a:t> </a:t>
            </a:r>
            <a:r>
              <a:rPr dirty="0" spc="-5">
                <a:hlinkClick r:id="rId5" action="ppaction://hlinksldjump"/>
              </a:rPr>
              <a:t>Regression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73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262" y="29006"/>
            <a:ext cx="10496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 Linear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8464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4282440" cy="147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0">
                <a:solidFill>
                  <a:srgbClr val="790019"/>
                </a:solidFill>
                <a:latin typeface="Arial"/>
                <a:cs typeface="Arial"/>
              </a:rPr>
              <a:t>Some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Other </a:t>
            </a:r>
            <a:r>
              <a:rPr dirty="0" sz="1400" spc="-30">
                <a:solidFill>
                  <a:srgbClr val="790019"/>
                </a:solidFill>
                <a:latin typeface="Arial"/>
                <a:cs typeface="Arial"/>
              </a:rPr>
              <a:t>Test</a:t>
            </a:r>
            <a:r>
              <a:rPr dirty="0" sz="1400" spc="-5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790019"/>
                </a:solidFill>
                <a:latin typeface="Arial"/>
                <a:cs typeface="Arial"/>
              </a:rPr>
              <a:t>Statistics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Let </a:t>
            </a:r>
            <a:r>
              <a:rPr dirty="0" sz="1050" spc="-385" b="1">
                <a:latin typeface="Arial"/>
                <a:cs typeface="Arial"/>
              </a:rPr>
              <a:t>E</a:t>
            </a:r>
            <a:r>
              <a:rPr dirty="0" baseline="15873" sz="1575" spc="-577">
                <a:latin typeface="Lucida Sans Unicode"/>
                <a:cs typeface="Lucida Sans Unicode"/>
              </a:rPr>
              <a:t>˜</a:t>
            </a:r>
            <a:r>
              <a:rPr dirty="0" baseline="15873" sz="1575" spc="82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210" i="1">
                <a:latin typeface="Arial"/>
                <a:cs typeface="Arial"/>
              </a:rPr>
              <a:t>n</a:t>
            </a:r>
            <a:r>
              <a:rPr dirty="0" sz="1050" spc="-210" b="1">
                <a:latin typeface="Arial"/>
                <a:cs typeface="Arial"/>
              </a:rPr>
              <a:t>Σ</a:t>
            </a:r>
            <a:r>
              <a:rPr dirty="0" baseline="13227" sz="1575" spc="-315">
                <a:latin typeface="Lucida Sans Unicode"/>
                <a:cs typeface="Lucida Sans Unicode"/>
              </a:rPr>
              <a:t>˜    </a:t>
            </a:r>
            <a:r>
              <a:rPr dirty="0" sz="1050" spc="-5">
                <a:latin typeface="Arial"/>
                <a:cs typeface="Arial"/>
              </a:rPr>
              <a:t>denote the </a:t>
            </a:r>
            <a:r>
              <a:rPr dirty="0" sz="1050" spc="-10">
                <a:latin typeface="Arial"/>
                <a:cs typeface="Arial"/>
              </a:rPr>
              <a:t>SSCP </a:t>
            </a:r>
            <a:r>
              <a:rPr dirty="0" sz="1050" spc="-5">
                <a:latin typeface="Arial"/>
                <a:cs typeface="Arial"/>
              </a:rPr>
              <a:t>error matrix from the full model, and</a:t>
            </a:r>
            <a:r>
              <a:rPr dirty="0" sz="1050" spc="1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let</a:t>
            </a:r>
            <a:endParaRPr sz="105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35"/>
              </a:spcBef>
            </a:pPr>
            <a:r>
              <a:rPr dirty="0" sz="1050" spc="-405" b="1">
                <a:latin typeface="Arial"/>
                <a:cs typeface="Arial"/>
              </a:rPr>
              <a:t>H</a:t>
            </a:r>
            <a:r>
              <a:rPr dirty="0" baseline="15873" sz="1575" spc="-607">
                <a:latin typeface="Lucida Sans Unicode"/>
                <a:cs typeface="Lucida Sans Unicode"/>
              </a:rPr>
              <a:t>˜</a:t>
            </a:r>
            <a:r>
              <a:rPr dirty="0" baseline="15873" sz="1575" spc="13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145" i="1">
                <a:latin typeface="Arial"/>
                <a:cs typeface="Arial"/>
              </a:rPr>
              <a:t>n</a:t>
            </a:r>
            <a:r>
              <a:rPr dirty="0" sz="1050" spc="-145">
                <a:latin typeface="Lucida Sans Unicode"/>
                <a:cs typeface="Lucida Sans Unicode"/>
              </a:rPr>
              <a:t>(</a:t>
            </a:r>
            <a:r>
              <a:rPr dirty="0" sz="1050" spc="-145" b="1">
                <a:latin typeface="Arial"/>
                <a:cs typeface="Arial"/>
              </a:rPr>
              <a:t>Σ</a:t>
            </a:r>
            <a:r>
              <a:rPr dirty="0" baseline="13227" sz="1575" spc="-217">
                <a:latin typeface="Lucida Sans Unicode"/>
                <a:cs typeface="Lucida Sans Unicode"/>
              </a:rPr>
              <a:t>˜ </a:t>
            </a:r>
            <a:r>
              <a:rPr dirty="0" baseline="-13888" sz="1200" spc="-7">
                <a:latin typeface="Arial"/>
                <a:cs typeface="Arial"/>
              </a:rPr>
              <a:t>1 </a:t>
            </a:r>
            <a:r>
              <a:rPr dirty="0" sz="1050" spc="-35" i="1">
                <a:latin typeface="Meiryo"/>
                <a:cs typeface="Meiryo"/>
              </a:rPr>
              <a:t>− </a:t>
            </a:r>
            <a:r>
              <a:rPr dirty="0" sz="1050" spc="-320" b="1">
                <a:latin typeface="Arial"/>
                <a:cs typeface="Arial"/>
              </a:rPr>
              <a:t>Σ</a:t>
            </a:r>
            <a:r>
              <a:rPr dirty="0" baseline="13227" sz="1575" spc="-480">
                <a:latin typeface="Lucida Sans Unicode"/>
                <a:cs typeface="Lucida Sans Unicode"/>
              </a:rPr>
              <a:t>˜             </a:t>
            </a:r>
            <a:r>
              <a:rPr dirty="0" sz="1050" spc="60">
                <a:latin typeface="Lucida Sans Unicode"/>
                <a:cs typeface="Lucida Sans Unicode"/>
              </a:rPr>
              <a:t>) </a:t>
            </a:r>
            <a:r>
              <a:rPr dirty="0" sz="1050" spc="-5">
                <a:latin typeface="Arial"/>
                <a:cs typeface="Arial"/>
              </a:rPr>
              <a:t>denote the </a:t>
            </a:r>
            <a:r>
              <a:rPr dirty="0" sz="1050" spc="-10">
                <a:latin typeface="Arial"/>
                <a:cs typeface="Arial"/>
              </a:rPr>
              <a:t>hypothesis </a:t>
            </a:r>
            <a:r>
              <a:rPr dirty="0" sz="1050" spc="-5">
                <a:latin typeface="Arial"/>
                <a:cs typeface="Arial"/>
              </a:rPr>
              <a:t>(or </a:t>
            </a:r>
            <a:r>
              <a:rPr dirty="0" sz="1050" spc="-15">
                <a:latin typeface="Arial"/>
                <a:cs typeface="Arial"/>
              </a:rPr>
              <a:t>extra) </a:t>
            </a:r>
            <a:r>
              <a:rPr dirty="0" sz="1050" spc="-10">
                <a:latin typeface="Arial"/>
                <a:cs typeface="Arial"/>
              </a:rPr>
              <a:t>SSCP </a:t>
            </a:r>
            <a:r>
              <a:rPr dirty="0" sz="1050" spc="-5">
                <a:latin typeface="Arial"/>
                <a:cs typeface="Arial"/>
              </a:rPr>
              <a:t>error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matrix.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1050" spc="-40">
                <a:latin typeface="Arial"/>
                <a:cs typeface="Arial"/>
              </a:rPr>
              <a:t>Test </a:t>
            </a:r>
            <a:r>
              <a:rPr dirty="0" sz="1050" spc="-5">
                <a:latin typeface="Arial"/>
                <a:cs typeface="Arial"/>
              </a:rPr>
              <a:t>statistics </a:t>
            </a:r>
            <a:r>
              <a:rPr dirty="0" sz="1050" spc="-15">
                <a:latin typeface="Arial"/>
                <a:cs typeface="Arial"/>
              </a:rPr>
              <a:t>for </a:t>
            </a: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>
                <a:latin typeface="Arial"/>
                <a:cs typeface="Arial"/>
              </a:rPr>
              <a:t>0  </a:t>
            </a:r>
            <a:r>
              <a:rPr dirty="0" sz="1050" spc="-45">
                <a:latin typeface="Lucida Sans Unicode"/>
                <a:cs typeface="Lucida Sans Unicode"/>
              </a:rPr>
              <a:t>: </a:t>
            </a:r>
            <a:r>
              <a:rPr dirty="0" sz="1050" spc="-5" b="1">
                <a:latin typeface="Arial"/>
                <a:cs typeface="Arial"/>
              </a:rPr>
              <a:t>B</a:t>
            </a:r>
            <a:r>
              <a:rPr dirty="0" baseline="-13888" sz="1200" spc="-7">
                <a:latin typeface="Arial"/>
                <a:cs typeface="Arial"/>
              </a:rPr>
              <a:t>2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20" b="1">
                <a:latin typeface="Arial"/>
                <a:cs typeface="Arial"/>
              </a:rPr>
              <a:t>0</a:t>
            </a:r>
            <a:r>
              <a:rPr dirty="0" baseline="-13888" sz="1200" spc="30">
                <a:latin typeface="Lucida Sans Unicode"/>
                <a:cs typeface="Lucida Sans Unicode"/>
              </a:rPr>
              <a:t>(</a:t>
            </a:r>
            <a:r>
              <a:rPr dirty="0" baseline="-13888" sz="1200" spc="30" i="1">
                <a:latin typeface="Arial"/>
                <a:cs typeface="Arial"/>
              </a:rPr>
              <a:t>p</a:t>
            </a:r>
            <a:r>
              <a:rPr dirty="0" baseline="-13888" sz="1200" spc="30" i="1">
                <a:latin typeface="Meiryo"/>
                <a:cs typeface="Meiryo"/>
              </a:rPr>
              <a:t>−</a:t>
            </a:r>
            <a:r>
              <a:rPr dirty="0" baseline="-13888" sz="1200" spc="30">
                <a:latin typeface="Arial"/>
                <a:cs typeface="Arial"/>
              </a:rPr>
              <a:t>1</a:t>
            </a:r>
            <a:r>
              <a:rPr dirty="0" baseline="-13888" sz="1200" spc="30">
                <a:latin typeface="Lucida Sans Unicode"/>
                <a:cs typeface="Lucida Sans Unicode"/>
              </a:rPr>
              <a:t>)</a:t>
            </a:r>
            <a:r>
              <a:rPr dirty="0" baseline="-13888" sz="1200" spc="30" i="1">
                <a:latin typeface="Meiryo"/>
                <a:cs typeface="Meiryo"/>
              </a:rPr>
              <a:t>×</a:t>
            </a:r>
            <a:r>
              <a:rPr dirty="0" baseline="-13888" sz="1200" spc="30" i="1">
                <a:latin typeface="Arial"/>
                <a:cs typeface="Arial"/>
              </a:rPr>
              <a:t>m </a:t>
            </a:r>
            <a:r>
              <a:rPr dirty="0" sz="1050" spc="-10">
                <a:latin typeface="Arial"/>
                <a:cs typeface="Arial"/>
              </a:rPr>
              <a:t>versus </a:t>
            </a: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>
                <a:latin typeface="Arial"/>
                <a:cs typeface="Arial"/>
              </a:rPr>
              <a:t>1  </a:t>
            </a:r>
            <a:r>
              <a:rPr dirty="0" sz="1050" spc="-45">
                <a:latin typeface="Lucida Sans Unicode"/>
                <a:cs typeface="Lucida Sans Unicode"/>
              </a:rPr>
              <a:t>: </a:t>
            </a:r>
            <a:r>
              <a:rPr dirty="0" sz="1050" spc="-5" b="1">
                <a:latin typeface="Arial"/>
                <a:cs typeface="Arial"/>
              </a:rPr>
              <a:t>B</a:t>
            </a:r>
            <a:r>
              <a:rPr dirty="0" baseline="-13888" sz="1200" spc="-7">
                <a:latin typeface="Arial"/>
                <a:cs typeface="Arial"/>
              </a:rPr>
              <a:t>2  </a:t>
            </a:r>
            <a:r>
              <a:rPr dirty="0" sz="1050" spc="-20" i="1">
                <a:latin typeface="Meiryo"/>
                <a:cs typeface="Meiryo"/>
              </a:rPr>
              <a:t>ƒ</a:t>
            </a:r>
            <a:r>
              <a:rPr dirty="0" sz="1050" spc="-20">
                <a:latin typeface="Lucida Sans Unicode"/>
                <a:cs typeface="Lucida Sans Unicode"/>
              </a:rPr>
              <a:t>=</a:t>
            </a:r>
            <a:r>
              <a:rPr dirty="0" sz="1050" spc="-125">
                <a:latin typeface="Lucida Sans Unicode"/>
                <a:cs typeface="Lucida Sans Unicode"/>
              </a:rPr>
              <a:t> </a:t>
            </a:r>
            <a:r>
              <a:rPr dirty="0" sz="1050" spc="20" b="1">
                <a:latin typeface="Arial"/>
                <a:cs typeface="Arial"/>
              </a:rPr>
              <a:t>0</a:t>
            </a:r>
            <a:r>
              <a:rPr dirty="0" baseline="-13888" sz="1200" spc="30">
                <a:latin typeface="Lucida Sans Unicode"/>
                <a:cs typeface="Lucida Sans Unicode"/>
              </a:rPr>
              <a:t>(</a:t>
            </a:r>
            <a:r>
              <a:rPr dirty="0" baseline="-13888" sz="1200" spc="30" i="1">
                <a:latin typeface="Arial"/>
                <a:cs typeface="Arial"/>
              </a:rPr>
              <a:t>p</a:t>
            </a:r>
            <a:r>
              <a:rPr dirty="0" baseline="-13888" sz="1200" spc="30" i="1">
                <a:latin typeface="Meiryo"/>
                <a:cs typeface="Meiryo"/>
              </a:rPr>
              <a:t>−</a:t>
            </a:r>
            <a:r>
              <a:rPr dirty="0" baseline="-13888" sz="1200" spc="30">
                <a:latin typeface="Arial"/>
                <a:cs typeface="Arial"/>
              </a:rPr>
              <a:t>1</a:t>
            </a:r>
            <a:r>
              <a:rPr dirty="0" baseline="-13888" sz="1200" spc="30">
                <a:latin typeface="Lucida Sans Unicode"/>
                <a:cs typeface="Lucida Sans Unicode"/>
              </a:rPr>
              <a:t>)</a:t>
            </a:r>
            <a:r>
              <a:rPr dirty="0" baseline="-13888" sz="1200" spc="30" i="1">
                <a:latin typeface="Meiryo"/>
                <a:cs typeface="Meiryo"/>
              </a:rPr>
              <a:t>×</a:t>
            </a:r>
            <a:r>
              <a:rPr dirty="0" baseline="-13888" sz="1200" spc="30" i="1">
                <a:latin typeface="Arial"/>
                <a:cs typeface="Arial"/>
              </a:rPr>
              <a:t>m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9557" y="1791258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2932" y="1730895"/>
            <a:ext cx="121920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Wilks’ lambda =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baseline="42328" sz="1575" spc="120">
                <a:latin typeface="Arial"/>
                <a:cs typeface="Arial"/>
              </a:rPr>
              <a:t>Q</a:t>
            </a:r>
            <a:r>
              <a:rPr dirty="0" baseline="34722" sz="1200" spc="120" i="1">
                <a:latin typeface="Arial"/>
                <a:cs typeface="Arial"/>
              </a:rPr>
              <a:t>s</a:t>
            </a:r>
            <a:endParaRPr baseline="34722"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6123" y="1816773"/>
            <a:ext cx="452120" cy="151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472" sz="1200" spc="37" i="1">
                <a:latin typeface="Arial"/>
                <a:cs typeface="Arial"/>
              </a:rPr>
              <a:t>i</a:t>
            </a:r>
            <a:r>
              <a:rPr dirty="0" baseline="3472" sz="1200" spc="37">
                <a:latin typeface="Lucida Sans Unicode"/>
                <a:cs typeface="Lucida Sans Unicode"/>
              </a:rPr>
              <a:t>=</a:t>
            </a:r>
            <a:r>
              <a:rPr dirty="0" baseline="3472" sz="1200" spc="37">
                <a:latin typeface="Arial"/>
                <a:cs typeface="Arial"/>
              </a:rPr>
              <a:t>1</a:t>
            </a:r>
            <a:r>
              <a:rPr dirty="0" baseline="3472" sz="1200" spc="52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1</a:t>
            </a:r>
            <a:r>
              <a:rPr dirty="0" sz="800">
                <a:latin typeface="Lucida Sans Unicode"/>
                <a:cs typeface="Lucida Sans Unicode"/>
              </a:rPr>
              <a:t>+</a:t>
            </a:r>
            <a:r>
              <a:rPr dirty="0" sz="800" i="1">
                <a:latin typeface="Arial"/>
                <a:cs typeface="Arial"/>
              </a:rPr>
              <a:t>η</a:t>
            </a:r>
            <a:r>
              <a:rPr dirty="0" baseline="-13888" sz="900" i="1">
                <a:latin typeface="Arial"/>
                <a:cs typeface="Arial"/>
              </a:rPr>
              <a:t>i</a:t>
            </a:r>
            <a:endParaRPr baseline="-13888"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1782" y="1676349"/>
            <a:ext cx="41084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u="sng">
                <a:latin typeface="Times New Roman"/>
                <a:cs typeface="Times New Roman"/>
              </a:rPr>
              <a:t> </a:t>
            </a:r>
            <a:r>
              <a:rPr dirty="0" sz="800" spc="-5" u="sng">
                <a:latin typeface="Times New Roman"/>
                <a:cs typeface="Times New Roman"/>
              </a:rPr>
              <a:t> </a:t>
            </a:r>
            <a:r>
              <a:rPr dirty="0" sz="800" spc="55" u="sng">
                <a:latin typeface="Times New Roman"/>
                <a:cs typeface="Times New Roman"/>
              </a:rPr>
              <a:t> </a:t>
            </a:r>
            <a:r>
              <a:rPr dirty="0" sz="800" spc="-5" u="sng">
                <a:latin typeface="Arial"/>
                <a:cs typeface="Arial"/>
              </a:rPr>
              <a:t>1   </a:t>
            </a:r>
            <a:r>
              <a:rPr dirty="0" sz="800" spc="110" u="sng">
                <a:latin typeface="Arial"/>
                <a:cs typeface="Arial"/>
              </a:rPr>
              <a:t> </a:t>
            </a:r>
            <a:r>
              <a:rPr dirty="0" baseline="-23809" sz="1575" spc="-44">
                <a:latin typeface="Lucida Sans Unicode"/>
                <a:cs typeface="Lucida Sans Unicode"/>
              </a:rPr>
              <a:t>=</a:t>
            </a:r>
            <a:endParaRPr baseline="-23809" sz="1575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8799" y="1700745"/>
            <a:ext cx="1530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120" i="1">
                <a:latin typeface="Meiryo"/>
                <a:cs typeface="Meiryo"/>
              </a:rPr>
              <a:t>|</a:t>
            </a:r>
            <a:r>
              <a:rPr dirty="0" sz="800" spc="-484" b="1">
                <a:latin typeface="Arial"/>
                <a:cs typeface="Arial"/>
              </a:rPr>
              <a:t>E</a:t>
            </a:r>
            <a:r>
              <a:rPr dirty="0" baseline="13888" sz="1200" spc="-30">
                <a:latin typeface="Lucida Sans Unicode"/>
                <a:cs typeface="Lucida Sans Unicode"/>
              </a:rPr>
              <a:t>˜</a:t>
            </a:r>
            <a:r>
              <a:rPr dirty="0" sz="800" spc="-120" i="1">
                <a:latin typeface="Meiryo"/>
                <a:cs typeface="Meiryo"/>
              </a:rPr>
              <a:t>|</a:t>
            </a:r>
            <a:endParaRPr sz="800">
              <a:latin typeface="Meiryo"/>
              <a:cs typeface="Meiry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13127" y="1835962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 h="0">
                <a:moveTo>
                  <a:pt x="0" y="0"/>
                </a:moveTo>
                <a:lnTo>
                  <a:pt x="28399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200427" y="1838185"/>
            <a:ext cx="30988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120" i="1">
                <a:latin typeface="Meiryo"/>
                <a:cs typeface="Meiryo"/>
              </a:rPr>
              <a:t>|</a:t>
            </a:r>
            <a:r>
              <a:rPr dirty="0" sz="800" spc="-484" b="1">
                <a:latin typeface="Arial"/>
                <a:cs typeface="Arial"/>
              </a:rPr>
              <a:t>E</a:t>
            </a:r>
            <a:r>
              <a:rPr dirty="0" baseline="13888" sz="1200" spc="-30">
                <a:latin typeface="Lucida Sans Unicode"/>
                <a:cs typeface="Lucida Sans Unicode"/>
              </a:rPr>
              <a:t>˜</a:t>
            </a:r>
            <a:r>
              <a:rPr dirty="0" sz="800" spc="20">
                <a:latin typeface="Lucida Sans Unicode"/>
                <a:cs typeface="Lucida Sans Unicode"/>
              </a:rPr>
              <a:t>+</a:t>
            </a:r>
            <a:r>
              <a:rPr dirty="0" sz="800" spc="-505" b="1">
                <a:latin typeface="Arial"/>
                <a:cs typeface="Arial"/>
              </a:rPr>
              <a:t>H</a:t>
            </a:r>
            <a:r>
              <a:rPr dirty="0" baseline="13888" sz="1200" spc="-104">
                <a:latin typeface="Lucida Sans Unicode"/>
                <a:cs typeface="Lucida Sans Unicode"/>
              </a:rPr>
              <a:t>˜</a:t>
            </a:r>
            <a:r>
              <a:rPr dirty="0" baseline="13888" sz="1200" spc="-270">
                <a:latin typeface="Lucida Sans Unicode"/>
                <a:cs typeface="Lucida Sans Unicode"/>
              </a:rPr>
              <a:t> </a:t>
            </a:r>
            <a:r>
              <a:rPr dirty="0" sz="800" spc="-120" i="1">
                <a:latin typeface="Meiryo"/>
                <a:cs typeface="Meiryo"/>
              </a:rPr>
              <a:t>|</a:t>
            </a:r>
            <a:endParaRPr sz="800">
              <a:latin typeface="Meiryo"/>
              <a:cs typeface="Meiry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9557" y="2066607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2932" y="2006257"/>
            <a:ext cx="258000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63015" algn="l"/>
              </a:tabLst>
            </a:pPr>
            <a:r>
              <a:rPr dirty="0" sz="1050" spc="-15">
                <a:latin typeface="Arial"/>
                <a:cs typeface="Arial"/>
              </a:rPr>
              <a:t>Pillai’s </a:t>
            </a:r>
            <a:r>
              <a:rPr dirty="0" sz="1050" spc="-10">
                <a:latin typeface="Arial"/>
                <a:cs typeface="Arial"/>
              </a:rPr>
              <a:t>trace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=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baseline="42328" sz="1575" spc="600">
                <a:latin typeface="Arial"/>
                <a:cs typeface="Arial"/>
              </a:rPr>
              <a:t>.</a:t>
            </a:r>
            <a:r>
              <a:rPr dirty="0" baseline="34722" sz="1200" spc="600" i="1">
                <a:latin typeface="Arial"/>
                <a:cs typeface="Arial"/>
              </a:rPr>
              <a:t>s	</a:t>
            </a:r>
            <a:r>
              <a:rPr dirty="0" baseline="34722" sz="1200" spc="-15" i="1" u="sng">
                <a:latin typeface="Arial"/>
                <a:cs typeface="Arial"/>
              </a:rPr>
              <a:t>η</a:t>
            </a:r>
            <a:r>
              <a:rPr dirty="0" baseline="32407" sz="900" spc="-15" i="1" u="sng">
                <a:latin typeface="Arial"/>
                <a:cs typeface="Arial"/>
              </a:rPr>
              <a:t>i     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170">
                <a:latin typeface="Times New Roman"/>
                <a:cs typeface="Times New Roman"/>
              </a:rPr>
              <a:t>tr</a:t>
            </a:r>
            <a:r>
              <a:rPr dirty="0" sz="1050" spc="-170">
                <a:latin typeface="Lucida Sans Unicode"/>
                <a:cs typeface="Lucida Sans Unicode"/>
              </a:rPr>
              <a:t>[</a:t>
            </a:r>
            <a:r>
              <a:rPr dirty="0" sz="1050" spc="-170" b="1">
                <a:latin typeface="Arial"/>
                <a:cs typeface="Arial"/>
              </a:rPr>
              <a:t>H</a:t>
            </a:r>
            <a:r>
              <a:rPr dirty="0" baseline="15873" sz="1575" spc="-254">
                <a:latin typeface="Lucida Sans Unicode"/>
                <a:cs typeface="Lucida Sans Unicode"/>
              </a:rPr>
              <a:t>˜ </a:t>
            </a:r>
            <a:r>
              <a:rPr dirty="0" sz="1050" spc="-240">
                <a:latin typeface="Lucida Sans Unicode"/>
                <a:cs typeface="Lucida Sans Unicode"/>
              </a:rPr>
              <a:t>(</a:t>
            </a:r>
            <a:r>
              <a:rPr dirty="0" sz="1050" spc="-240" b="1">
                <a:latin typeface="Arial"/>
                <a:cs typeface="Arial"/>
              </a:rPr>
              <a:t>E</a:t>
            </a:r>
            <a:r>
              <a:rPr dirty="0" baseline="15873" sz="1575" spc="-359">
                <a:latin typeface="Lucida Sans Unicode"/>
                <a:cs typeface="Lucida Sans Unicode"/>
              </a:rPr>
              <a:t>˜   </a:t>
            </a:r>
            <a:r>
              <a:rPr dirty="0" sz="1050" spc="-30">
                <a:latin typeface="Lucida Sans Unicode"/>
                <a:cs typeface="Lucida Sans Unicode"/>
              </a:rPr>
              <a:t>+ </a:t>
            </a:r>
            <a:r>
              <a:rPr dirty="0" sz="1050" spc="-405" b="1">
                <a:latin typeface="Arial"/>
                <a:cs typeface="Arial"/>
              </a:rPr>
              <a:t>H</a:t>
            </a:r>
            <a:r>
              <a:rPr dirty="0" baseline="15873" sz="1575" spc="-607">
                <a:latin typeface="Lucida Sans Unicode"/>
                <a:cs typeface="Lucida Sans Unicode"/>
              </a:rPr>
              <a:t>˜</a:t>
            </a:r>
            <a:r>
              <a:rPr dirty="0" baseline="15873" sz="1575" spc="-427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r>
              <a:rPr dirty="0" baseline="27777" sz="1200" spc="22" i="1">
                <a:latin typeface="Meiryo"/>
                <a:cs typeface="Meiryo"/>
              </a:rPr>
              <a:t>−</a:t>
            </a:r>
            <a:r>
              <a:rPr dirty="0" baseline="27777" sz="1200" spc="22">
                <a:latin typeface="Arial"/>
                <a:cs typeface="Arial"/>
              </a:rPr>
              <a:t>1</a:t>
            </a:r>
            <a:r>
              <a:rPr dirty="0" sz="1050" spc="15">
                <a:latin typeface="Lucida Sans Unicode"/>
                <a:cs typeface="Lucida Sans Unicode"/>
              </a:rPr>
              <a:t>]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9557" y="2314930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062911" y="2333637"/>
            <a:ext cx="19685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5" i="1">
                <a:latin typeface="Arial"/>
                <a:cs typeface="Arial"/>
              </a:rPr>
              <a:t>i</a:t>
            </a:r>
            <a:r>
              <a:rPr dirty="0" sz="800" spc="20">
                <a:latin typeface="Lucida Sans Unicode"/>
                <a:cs typeface="Lucida Sans Unicode"/>
              </a:rPr>
              <a:t>=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932" y="2092134"/>
            <a:ext cx="2730500" cy="359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200660">
              <a:lnSpc>
                <a:spcPct val="100000"/>
              </a:lnSpc>
            </a:pPr>
            <a:r>
              <a:rPr dirty="0" baseline="3472" sz="1200" spc="37" i="1">
                <a:latin typeface="Arial"/>
                <a:cs typeface="Arial"/>
              </a:rPr>
              <a:t>i</a:t>
            </a:r>
            <a:r>
              <a:rPr dirty="0" baseline="3472" sz="1200" spc="37">
                <a:latin typeface="Lucida Sans Unicode"/>
                <a:cs typeface="Lucida Sans Unicode"/>
              </a:rPr>
              <a:t>=</a:t>
            </a:r>
            <a:r>
              <a:rPr dirty="0" baseline="3472" sz="1200" spc="37">
                <a:latin typeface="Arial"/>
                <a:cs typeface="Arial"/>
              </a:rPr>
              <a:t>1</a:t>
            </a:r>
            <a:r>
              <a:rPr dirty="0" baseline="3472" sz="1200" spc="52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1</a:t>
            </a:r>
            <a:r>
              <a:rPr dirty="0" sz="800">
                <a:latin typeface="Lucida Sans Unicode"/>
                <a:cs typeface="Lucida Sans Unicode"/>
              </a:rPr>
              <a:t>+</a:t>
            </a:r>
            <a:r>
              <a:rPr dirty="0" sz="800" i="1">
                <a:latin typeface="Arial"/>
                <a:cs typeface="Arial"/>
              </a:rPr>
              <a:t>η</a:t>
            </a:r>
            <a:r>
              <a:rPr dirty="0" baseline="-13888" sz="900" i="1">
                <a:latin typeface="Arial"/>
                <a:cs typeface="Arial"/>
              </a:rPr>
              <a:t>i</a:t>
            </a:r>
            <a:endParaRPr baseline="-13888"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1872614" algn="l"/>
              </a:tabLst>
            </a:pPr>
            <a:r>
              <a:rPr dirty="0" sz="1050" spc="-10">
                <a:latin typeface="Arial"/>
                <a:cs typeface="Arial"/>
              </a:rPr>
              <a:t>Hotelling-Lawley trace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=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baseline="42328" sz="1575" spc="600">
                <a:latin typeface="Arial"/>
                <a:cs typeface="Arial"/>
              </a:rPr>
              <a:t>.</a:t>
            </a:r>
            <a:r>
              <a:rPr dirty="0" baseline="34722" sz="1200" spc="600" i="1">
                <a:latin typeface="Arial"/>
                <a:cs typeface="Arial"/>
              </a:rPr>
              <a:t>s	</a:t>
            </a:r>
            <a:r>
              <a:rPr dirty="0" sz="1050" spc="-75" i="1">
                <a:latin typeface="Verdana"/>
                <a:cs typeface="Verdana"/>
              </a:rPr>
              <a:t>η</a:t>
            </a:r>
            <a:r>
              <a:rPr dirty="0" baseline="-10416" sz="1200" spc="-112" i="1">
                <a:latin typeface="Arial"/>
                <a:cs typeface="Arial"/>
              </a:rPr>
              <a:t>s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150">
                <a:latin typeface="Times New Roman"/>
                <a:cs typeface="Times New Roman"/>
              </a:rPr>
              <a:t>tr</a:t>
            </a:r>
            <a:r>
              <a:rPr dirty="0" sz="1050" spc="-150">
                <a:latin typeface="Lucida Sans Unicode"/>
                <a:cs typeface="Lucida Sans Unicode"/>
              </a:rPr>
              <a:t>(</a:t>
            </a:r>
            <a:r>
              <a:rPr dirty="0" sz="1050" spc="-150" b="1">
                <a:latin typeface="Arial"/>
                <a:cs typeface="Arial"/>
              </a:rPr>
              <a:t>H</a:t>
            </a:r>
            <a:r>
              <a:rPr dirty="0" baseline="15873" sz="1575" spc="-225">
                <a:latin typeface="Lucida Sans Unicode"/>
                <a:cs typeface="Lucida Sans Unicode"/>
              </a:rPr>
              <a:t>˜</a:t>
            </a:r>
            <a:r>
              <a:rPr dirty="0" baseline="15873" sz="1575" spc="-322">
                <a:latin typeface="Lucida Sans Unicode"/>
                <a:cs typeface="Lucida Sans Unicode"/>
              </a:rPr>
              <a:t> </a:t>
            </a:r>
            <a:r>
              <a:rPr dirty="0" sz="1050" spc="-385" b="1">
                <a:latin typeface="Arial"/>
                <a:cs typeface="Arial"/>
              </a:rPr>
              <a:t>E</a:t>
            </a:r>
            <a:r>
              <a:rPr dirty="0" baseline="15873" sz="1575" spc="-577">
                <a:latin typeface="Lucida Sans Unicode"/>
                <a:cs typeface="Lucida Sans Unicode"/>
              </a:rPr>
              <a:t>˜</a:t>
            </a:r>
            <a:r>
              <a:rPr dirty="0" baseline="15873" sz="1575" spc="-382">
                <a:latin typeface="Lucida Sans Unicode"/>
                <a:cs typeface="Lucida Sans Unicode"/>
              </a:rPr>
              <a:t> </a:t>
            </a:r>
            <a:r>
              <a:rPr dirty="0" baseline="27777" sz="1200" spc="60" i="1">
                <a:latin typeface="Meiryo"/>
                <a:cs typeface="Meiryo"/>
              </a:rPr>
              <a:t>−</a:t>
            </a:r>
            <a:r>
              <a:rPr dirty="0" baseline="27777" sz="1200" spc="60">
                <a:latin typeface="Arial"/>
                <a:cs typeface="Arial"/>
              </a:rPr>
              <a:t>1</a:t>
            </a:r>
            <a:r>
              <a:rPr dirty="0" sz="1050" spc="40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9557" y="2524963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02932" y="2464600"/>
            <a:ext cx="159131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5">
                <a:latin typeface="Arial"/>
                <a:cs typeface="Arial"/>
              </a:rPr>
              <a:t>Roy’s </a:t>
            </a:r>
            <a:r>
              <a:rPr dirty="0" sz="1050" spc="-10">
                <a:latin typeface="Arial"/>
                <a:cs typeface="Arial"/>
              </a:rPr>
              <a:t>greatest </a:t>
            </a:r>
            <a:r>
              <a:rPr dirty="0" sz="1050" spc="-5">
                <a:latin typeface="Arial"/>
                <a:cs typeface="Arial"/>
              </a:rPr>
              <a:t>root =  </a:t>
            </a:r>
            <a:r>
              <a:rPr dirty="0" sz="1050" spc="135">
                <a:latin typeface="Arial"/>
                <a:cs typeface="Arial"/>
              </a:rPr>
              <a:t> </a:t>
            </a:r>
            <a:r>
              <a:rPr dirty="0" baseline="34722" sz="1200" spc="-22" i="1" u="sng">
                <a:latin typeface="Arial"/>
                <a:cs typeface="Arial"/>
              </a:rPr>
              <a:t>η</a:t>
            </a:r>
            <a:r>
              <a:rPr dirty="0" baseline="32407" sz="900" spc="-22" u="sng">
                <a:latin typeface="Arial"/>
                <a:cs typeface="Arial"/>
              </a:rPr>
              <a:t>1</a:t>
            </a:r>
            <a:r>
              <a:rPr dirty="0" baseline="32407" sz="900" spc="-104" u="sng">
                <a:latin typeface="Arial"/>
                <a:cs typeface="Arial"/>
              </a:rPr>
              <a:t> </a:t>
            </a:r>
            <a:endParaRPr baseline="32407"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5844" y="2550477"/>
            <a:ext cx="4075429" cy="391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605155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1</a:t>
            </a:r>
            <a:r>
              <a:rPr dirty="0" sz="800">
                <a:latin typeface="Lucida Sans Unicode"/>
                <a:cs typeface="Lucida Sans Unicode"/>
              </a:rPr>
              <a:t>+</a:t>
            </a:r>
            <a:r>
              <a:rPr dirty="0" sz="800" i="1">
                <a:latin typeface="Arial"/>
                <a:cs typeface="Arial"/>
              </a:rPr>
              <a:t>η</a:t>
            </a:r>
            <a:r>
              <a:rPr dirty="0" baseline="-13888" sz="900">
                <a:latin typeface="Arial"/>
                <a:cs typeface="Arial"/>
              </a:rPr>
              <a:t>1</a:t>
            </a:r>
            <a:endParaRPr baseline="-13888"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50" spc="-5">
                <a:latin typeface="Arial"/>
                <a:cs typeface="Arial"/>
              </a:rPr>
              <a:t>where </a:t>
            </a:r>
            <a:r>
              <a:rPr dirty="0" sz="1050" spc="-75" i="1">
                <a:latin typeface="Verdana"/>
                <a:cs typeface="Verdana"/>
              </a:rPr>
              <a:t>η</a:t>
            </a:r>
            <a:r>
              <a:rPr dirty="0" baseline="-13888" sz="1200" spc="-112">
                <a:latin typeface="Arial"/>
                <a:cs typeface="Arial"/>
              </a:rPr>
              <a:t>1  </a:t>
            </a:r>
            <a:r>
              <a:rPr dirty="0" sz="1050" spc="-40" i="1">
                <a:latin typeface="Meiryo"/>
                <a:cs typeface="Meiryo"/>
              </a:rPr>
              <a:t>≥ </a:t>
            </a:r>
            <a:r>
              <a:rPr dirty="0" sz="1050" spc="-75" i="1">
                <a:latin typeface="Verdana"/>
                <a:cs typeface="Verdana"/>
              </a:rPr>
              <a:t>η</a:t>
            </a:r>
            <a:r>
              <a:rPr dirty="0" baseline="-13888" sz="1200" spc="-112">
                <a:latin typeface="Arial"/>
                <a:cs typeface="Arial"/>
              </a:rPr>
              <a:t>2  </a:t>
            </a:r>
            <a:r>
              <a:rPr dirty="0" sz="1050" spc="-40" i="1">
                <a:latin typeface="Meiryo"/>
                <a:cs typeface="Meiryo"/>
              </a:rPr>
              <a:t>≥ </a:t>
            </a:r>
            <a:r>
              <a:rPr dirty="0" sz="1050" spc="-80" i="1">
                <a:latin typeface="Meiryo"/>
                <a:cs typeface="Meiryo"/>
              </a:rPr>
              <a:t>· · · </a:t>
            </a:r>
            <a:r>
              <a:rPr dirty="0" sz="1050" spc="-40" i="1">
                <a:latin typeface="Meiryo"/>
                <a:cs typeface="Meiryo"/>
              </a:rPr>
              <a:t>≥ </a:t>
            </a:r>
            <a:r>
              <a:rPr dirty="0" sz="1050" spc="-75" i="1">
                <a:latin typeface="Verdana"/>
                <a:cs typeface="Verdana"/>
              </a:rPr>
              <a:t>η</a:t>
            </a:r>
            <a:r>
              <a:rPr dirty="0" baseline="-10416" sz="1200" spc="-112" i="1">
                <a:latin typeface="Arial"/>
                <a:cs typeface="Arial"/>
              </a:rPr>
              <a:t>s  </a:t>
            </a:r>
            <a:r>
              <a:rPr dirty="0" sz="1050" spc="-5">
                <a:latin typeface="Arial"/>
                <a:cs typeface="Arial"/>
              </a:rPr>
              <a:t>denote the </a:t>
            </a:r>
            <a:r>
              <a:rPr dirty="0" sz="1050" spc="-10">
                <a:latin typeface="Arial"/>
                <a:cs typeface="Arial"/>
              </a:rPr>
              <a:t>nonzero eigenvalues </a:t>
            </a:r>
            <a:r>
              <a:rPr dirty="0" sz="1050" spc="-5">
                <a:latin typeface="Arial"/>
                <a:cs typeface="Arial"/>
              </a:rPr>
              <a:t>of </a:t>
            </a:r>
            <a:r>
              <a:rPr dirty="0" sz="1050" spc="-405" b="1">
                <a:latin typeface="Arial"/>
                <a:cs typeface="Arial"/>
              </a:rPr>
              <a:t>H</a:t>
            </a:r>
            <a:r>
              <a:rPr dirty="0" baseline="15873" sz="1575" spc="-607">
                <a:latin typeface="Lucida Sans Unicode"/>
                <a:cs typeface="Lucida Sans Unicode"/>
              </a:rPr>
              <a:t>˜</a:t>
            </a:r>
            <a:r>
              <a:rPr dirty="0" baseline="15873" sz="1575" spc="-330">
                <a:latin typeface="Lucida Sans Unicode"/>
                <a:cs typeface="Lucida Sans Unicode"/>
              </a:rPr>
              <a:t> </a:t>
            </a:r>
            <a:r>
              <a:rPr dirty="0" sz="1050" spc="-385" b="1">
                <a:latin typeface="Arial"/>
                <a:cs typeface="Arial"/>
              </a:rPr>
              <a:t>E</a:t>
            </a:r>
            <a:r>
              <a:rPr dirty="0" baseline="15873" sz="1575" spc="-577">
                <a:latin typeface="Lucida Sans Unicode"/>
                <a:cs typeface="Lucida Sans Unicode"/>
              </a:rPr>
              <a:t>˜</a:t>
            </a:r>
            <a:r>
              <a:rPr dirty="0" baseline="15873" sz="1575" spc="-300">
                <a:latin typeface="Lucida Sans Unicode"/>
                <a:cs typeface="Lucida Sans Unicode"/>
              </a:rPr>
              <a:t> </a:t>
            </a:r>
            <a:r>
              <a:rPr dirty="0" baseline="27777" sz="1200" spc="7" i="1">
                <a:latin typeface="Meiryo"/>
                <a:cs typeface="Meiryo"/>
              </a:rPr>
              <a:t>−</a:t>
            </a:r>
            <a:r>
              <a:rPr dirty="0" baseline="27777" sz="1200" spc="7">
                <a:latin typeface="Arial"/>
                <a:cs typeface="Arial"/>
              </a:rPr>
              <a:t>1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7" action="ppaction://hlinksldjump"/>
              </a:rPr>
              <a:t>Multivariate Linear</a:t>
            </a:r>
            <a:r>
              <a:rPr dirty="0" spc="-20">
                <a:hlinkClick r:id="rId7" action="ppaction://hlinksldjump"/>
              </a:rPr>
              <a:t> </a:t>
            </a:r>
            <a:r>
              <a:rPr dirty="0" spc="-5">
                <a:hlinkClick r:id="rId7" action="ppaction://hlinksldjump"/>
              </a:rPr>
              <a:t>Regression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73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202882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Testing </a:t>
            </a:r>
            <a:r>
              <a:rPr dirty="0" spc="15"/>
              <a:t>a Reduced </a:t>
            </a:r>
            <a:r>
              <a:rPr dirty="0" spc="10"/>
              <a:t>Multivariate </a:t>
            </a:r>
            <a:r>
              <a:rPr dirty="0" spc="15"/>
              <a:t>Linear Model </a:t>
            </a:r>
            <a:r>
              <a:rPr dirty="0" spc="10"/>
              <a:t>in</a:t>
            </a:r>
            <a:r>
              <a:rPr dirty="0" spc="-10"/>
              <a:t> </a:t>
            </a:r>
            <a:r>
              <a:rPr dirty="0" spc="20"/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564896"/>
            <a:ext cx="1938655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&gt; mvmod0 &lt;- lm(Y ~ am + carb,</a:t>
            </a:r>
            <a:r>
              <a:rPr dirty="0" sz="600" spc="1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data=mtcars)</a:t>
            </a:r>
            <a:endParaRPr sz="600">
              <a:latin typeface="Courier New"/>
              <a:cs typeface="Courier New"/>
            </a:endParaRPr>
          </a:p>
          <a:p>
            <a:pPr marL="12700" marR="278130">
              <a:lnSpc>
                <a:spcPts val="700"/>
              </a:lnSpc>
              <a:spcBef>
                <a:spcPts val="25"/>
              </a:spcBef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&gt; anova(mvmod, mvmod0, test="Wilks")  Analysis of Variance</a:t>
            </a:r>
            <a:r>
              <a:rPr dirty="0" sz="600" spc="-2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Table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1055" y="1096302"/>
            <a:ext cx="29908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Pr(&gt;F)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924255"/>
            <a:ext cx="2348865" cy="367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052195">
              <a:lnSpc>
                <a:spcPts val="70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Model 1: Y ~ cyl + am + carb  Model 2: Y ~ am +</a:t>
            </a:r>
            <a:r>
              <a:rPr dirty="0" sz="600" spc="-5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carb</a:t>
            </a:r>
            <a:endParaRPr sz="600">
              <a:latin typeface="Courier New"/>
              <a:cs typeface="Courier New"/>
            </a:endParaRPr>
          </a:p>
          <a:p>
            <a:pPr marL="103505">
              <a:lnSpc>
                <a:spcPts val="665"/>
              </a:lnSpc>
              <a:tabLst>
                <a:tab pos="1059815" algn="l"/>
              </a:tabLst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Res.Df</a:t>
            </a:r>
            <a:r>
              <a:rPr dirty="0" sz="600" spc="1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Df</a:t>
            </a:r>
            <a:r>
              <a:rPr dirty="0" sz="600" spc="1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Gen.var.	Wilks approx F num Df den</a:t>
            </a:r>
            <a:r>
              <a:rPr dirty="0" sz="600" spc="-3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Df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  <a:tabLst>
                <a:tab pos="285750" algn="l"/>
                <a:tab pos="650240" algn="l"/>
              </a:tabLst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	27	29.862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7760" y="1273429"/>
            <a:ext cx="754380" cy="119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48 2.525e-07</a:t>
            </a:r>
            <a:r>
              <a:rPr dirty="0" sz="600" spc="-5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***</a:t>
            </a:r>
            <a:endParaRPr baseline="-9259"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44" y="1273429"/>
            <a:ext cx="203009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  <a:tabLst>
                <a:tab pos="285750" algn="l"/>
                <a:tab pos="650240" algn="l"/>
                <a:tab pos="1424305" algn="l"/>
                <a:tab pos="1971039" algn="l"/>
              </a:tabLst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2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29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2</a:t>
            </a:r>
            <a:r>
              <a:rPr dirty="0" sz="600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43.692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0.16395</a:t>
            </a:r>
            <a:r>
              <a:rPr dirty="0" sz="600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8.8181</a:t>
            </a:r>
            <a:r>
              <a:rPr dirty="0" sz="600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8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---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1450556"/>
            <a:ext cx="2849880" cy="372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Signif. codes:  0 ‘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***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’ 0.001 ‘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**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’ 0.01 ‘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’ 0.05 ‘.’ 0.1 ‘ ’</a:t>
            </a:r>
            <a:r>
              <a:rPr dirty="0" sz="600" spc="7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Times New Roman"/>
              <a:cs typeface="Times New Roman"/>
            </a:endParaRPr>
          </a:p>
          <a:p>
            <a:pPr marL="12700" marR="1143635">
              <a:lnSpc>
                <a:spcPts val="700"/>
              </a:lnSpc>
              <a:spcBef>
                <a:spcPts val="5"/>
              </a:spcBef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&gt; anova(mvmod, mvmod0, test="Pillai")  Analysis of Variance</a:t>
            </a:r>
            <a:r>
              <a:rPr dirty="0" sz="600" spc="-2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Table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5505" y="2070519"/>
            <a:ext cx="29908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Pr(&gt;F)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844" y="1898459"/>
            <a:ext cx="2303145" cy="367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007110">
              <a:lnSpc>
                <a:spcPts val="70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Model 1: Y ~ cyl + am + carb  Model 2: Y ~ am +</a:t>
            </a:r>
            <a:r>
              <a:rPr dirty="0" sz="600" spc="-5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carb</a:t>
            </a:r>
            <a:endParaRPr sz="600">
              <a:latin typeface="Courier New"/>
              <a:cs typeface="Courier New"/>
            </a:endParaRPr>
          </a:p>
          <a:p>
            <a:pPr marL="103505">
              <a:lnSpc>
                <a:spcPts val="66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Res.Df Df Gen.var. Pillai approx F num Df den</a:t>
            </a:r>
            <a:r>
              <a:rPr dirty="0" sz="600" spc="3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Df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  <a:tabLst>
                <a:tab pos="285750" algn="l"/>
                <a:tab pos="650240" algn="l"/>
              </a:tabLst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	27	29.862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2211" y="2247658"/>
            <a:ext cx="754380" cy="119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50 6.593e-06</a:t>
            </a:r>
            <a:r>
              <a:rPr dirty="0" sz="600" spc="-5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***</a:t>
            </a:r>
            <a:endParaRPr baseline="-9259"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844" y="2247658"/>
            <a:ext cx="198437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  <a:tabLst>
                <a:tab pos="285750" algn="l"/>
                <a:tab pos="650240" algn="l"/>
                <a:tab pos="1378585" algn="l"/>
                <a:tab pos="1925320" algn="l"/>
              </a:tabLst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2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29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2</a:t>
            </a:r>
            <a:r>
              <a:rPr dirty="0" sz="600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43.692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1.0323</a:t>
            </a:r>
            <a:r>
              <a:rPr dirty="0" sz="600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6.6672</a:t>
            </a:r>
            <a:r>
              <a:rPr dirty="0" sz="600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8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---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844" y="2424798"/>
            <a:ext cx="3851910" cy="903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Signif. codes:  0 ‘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***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’ 0.001 ‘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**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’ 0.01 ‘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’ 0.05 ‘.’ 0.1 ‘ ’</a:t>
            </a:r>
            <a:r>
              <a:rPr dirty="0" sz="600" spc="7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&gt; Etilde &lt;- n 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</a:t>
            </a:r>
            <a:r>
              <a:rPr dirty="0" baseline="-9259" sz="900" spc="-44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SigmaTilde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9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&gt; SigmaTilde1 &lt;- crossprod(Y - mvmod0$fitted.values) /</a:t>
            </a:r>
            <a:r>
              <a:rPr dirty="0" sz="600" spc="7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n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9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&gt; Htilde &lt;- n 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(SigmaTilde1 -</a:t>
            </a:r>
            <a:r>
              <a:rPr dirty="0" sz="600" spc="2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SigmaTilde)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9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&gt; HEi &lt;- Htilde %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% solve(Etilde)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9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&gt; HEi.values &lt;-</a:t>
            </a:r>
            <a:r>
              <a:rPr dirty="0" sz="60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eigen(HEi)$values</a:t>
            </a:r>
            <a:endParaRPr sz="600">
              <a:latin typeface="Courier New"/>
              <a:cs typeface="Courier New"/>
            </a:endParaRPr>
          </a:p>
          <a:p>
            <a:pPr marL="194310" marR="5080" indent="-182245">
              <a:lnSpc>
                <a:spcPts val="700"/>
              </a:lnSpc>
              <a:spcBef>
                <a:spcPts val="25"/>
              </a:spcBef>
              <a:tabLst>
                <a:tab pos="604520" algn="l"/>
              </a:tabLst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&gt; c(Wilks = prod(1 / (1 + HEi.values)), Pillai = sum(HEi.values / (1 + HEi.values)))  Wilks	Pillai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0.1639527</a:t>
            </a:r>
            <a:r>
              <a:rPr dirty="0" sz="600" spc="-4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1.0322975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73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262" y="29006"/>
            <a:ext cx="10496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 Linear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84645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00" y="227431"/>
            <a:ext cx="4252595" cy="1087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0">
                <a:solidFill>
                  <a:srgbClr val="790019"/>
                </a:solidFill>
                <a:latin typeface="Arial"/>
                <a:cs typeface="Arial"/>
              </a:rPr>
              <a:t>Interval</a:t>
            </a:r>
            <a:r>
              <a:rPr dirty="0" sz="1400" spc="-5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Estimation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Idea: </a:t>
            </a:r>
            <a:r>
              <a:rPr dirty="0" sz="1050" spc="-10">
                <a:latin typeface="Arial"/>
                <a:cs typeface="Arial"/>
              </a:rPr>
              <a:t>estimate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expected </a:t>
            </a:r>
            <a:r>
              <a:rPr dirty="0" sz="1050" spc="-15">
                <a:solidFill>
                  <a:srgbClr val="790019"/>
                </a:solidFill>
                <a:latin typeface="Arial"/>
                <a:cs typeface="Arial"/>
              </a:rPr>
              <a:t>value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of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response</a:t>
            </a:r>
            <a:r>
              <a:rPr dirty="0" sz="1050" spc="-10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a </a:t>
            </a:r>
            <a:r>
              <a:rPr dirty="0" sz="1050" spc="-15">
                <a:latin typeface="Arial"/>
                <a:cs typeface="Arial"/>
              </a:rPr>
              <a:t>given </a:t>
            </a:r>
            <a:r>
              <a:rPr dirty="0" sz="1050" spc="-5">
                <a:latin typeface="Arial"/>
                <a:cs typeface="Arial"/>
              </a:rPr>
              <a:t>predictor</a:t>
            </a:r>
            <a:r>
              <a:rPr dirty="0" sz="1050" spc="28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score.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1050" spc="-15">
                <a:latin typeface="Arial"/>
                <a:cs typeface="Arial"/>
              </a:rPr>
              <a:t>Given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h</a:t>
            </a:r>
            <a:r>
              <a:rPr dirty="0" baseline="-13888" sz="1200" spc="217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15">
                <a:latin typeface="Lucida Sans Unicode"/>
                <a:cs typeface="Lucida Sans Unicode"/>
              </a:rPr>
              <a:t>(</a:t>
            </a:r>
            <a:r>
              <a:rPr dirty="0" sz="1050" spc="-15">
                <a:latin typeface="Arial"/>
                <a:cs typeface="Arial"/>
              </a:rPr>
              <a:t>1</a:t>
            </a:r>
            <a:r>
              <a:rPr dirty="0" sz="1050" spc="-1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15" i="1">
                <a:latin typeface="Arial"/>
                <a:cs typeface="Arial"/>
              </a:rPr>
              <a:t>x</a:t>
            </a:r>
            <a:r>
              <a:rPr dirty="0" baseline="-13888" sz="1200" spc="-22" i="1">
                <a:latin typeface="Arial"/>
                <a:cs typeface="Arial"/>
              </a:rPr>
              <a:t>h</a:t>
            </a:r>
            <a:r>
              <a:rPr dirty="0" baseline="-13888" sz="1200" spc="-22">
                <a:latin typeface="Arial"/>
                <a:cs typeface="Arial"/>
              </a:rPr>
              <a:t>1</a:t>
            </a:r>
            <a:r>
              <a:rPr dirty="0" sz="1050" spc="-1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5" i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hp</a:t>
            </a:r>
            <a:r>
              <a:rPr dirty="0" baseline="-13888" sz="1200" spc="-232" i="1">
                <a:latin typeface="Arial"/>
                <a:cs typeface="Arial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)</a:t>
            </a:r>
            <a:r>
              <a:rPr dirty="0" sz="1050" spc="30">
                <a:latin typeface="Arial"/>
                <a:cs typeface="Arial"/>
              </a:rPr>
              <a:t>,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15">
                <a:latin typeface="Arial"/>
                <a:cs typeface="Arial"/>
              </a:rPr>
              <a:t>we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have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229" b="1">
                <a:latin typeface="Arial"/>
                <a:cs typeface="Arial"/>
              </a:rPr>
              <a:t>y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h</a:t>
            </a:r>
            <a:r>
              <a:rPr dirty="0" baseline="-13888" sz="1200" spc="217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110">
                <a:latin typeface="Lucida Sans Unicode"/>
                <a:cs typeface="Lucida Sans Unicode"/>
              </a:rPr>
              <a:t>(</a:t>
            </a:r>
            <a:r>
              <a:rPr dirty="0" sz="1050" spc="-110" i="1">
                <a:latin typeface="Arial"/>
                <a:cs typeface="Arial"/>
              </a:rPr>
              <a:t>y</a:t>
            </a:r>
            <a:r>
              <a:rPr dirty="0" baseline="5291" sz="1575" spc="-165">
                <a:latin typeface="Lucida Sans Unicode"/>
                <a:cs typeface="Lucida Sans Unicode"/>
              </a:rPr>
              <a:t>ˆ</a:t>
            </a:r>
            <a:r>
              <a:rPr dirty="0" baseline="-13888" sz="1200" spc="-165" i="1">
                <a:latin typeface="Arial"/>
                <a:cs typeface="Arial"/>
              </a:rPr>
              <a:t>h</a:t>
            </a:r>
            <a:r>
              <a:rPr dirty="0" baseline="-13888" sz="1200" spc="-165">
                <a:latin typeface="Arial"/>
                <a:cs typeface="Arial"/>
              </a:rPr>
              <a:t>1</a:t>
            </a:r>
            <a:r>
              <a:rPr dirty="0" sz="1050" spc="-110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175" i="1">
                <a:latin typeface="Arial"/>
                <a:cs typeface="Arial"/>
              </a:rPr>
              <a:t>y</a:t>
            </a:r>
            <a:r>
              <a:rPr dirty="0" baseline="5291" sz="1575" spc="-262">
                <a:latin typeface="Lucida Sans Unicode"/>
                <a:cs typeface="Lucida Sans Unicode"/>
              </a:rPr>
              <a:t>ˆ</a:t>
            </a:r>
            <a:r>
              <a:rPr dirty="0" baseline="-13888" sz="1200" spc="-262" i="1">
                <a:latin typeface="Arial"/>
                <a:cs typeface="Arial"/>
              </a:rPr>
              <a:t>hk </a:t>
            </a:r>
            <a:r>
              <a:rPr dirty="0" baseline="-13888" sz="1200" spc="-217" i="1">
                <a:latin typeface="Arial"/>
                <a:cs typeface="Arial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)</a:t>
            </a:r>
            <a:r>
              <a:rPr dirty="0" baseline="27777" sz="1200" spc="-15" i="1">
                <a:latin typeface="Meiryo"/>
                <a:cs typeface="Meiryo"/>
              </a:rPr>
              <a:t>t</a:t>
            </a:r>
            <a:r>
              <a:rPr dirty="0" baseline="27777" sz="1200" spc="120" i="1">
                <a:latin typeface="Meiryo"/>
                <a:cs typeface="Meiryo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405" b="1">
                <a:latin typeface="Arial"/>
                <a:cs typeface="Arial"/>
              </a:rPr>
              <a:t>B</a:t>
            </a:r>
            <a:r>
              <a:rPr dirty="0" baseline="15873" sz="1575" spc="-607">
                <a:latin typeface="Lucida Sans Unicode"/>
                <a:cs typeface="Lucida Sans Unicode"/>
              </a:rPr>
              <a:t>ˆ</a:t>
            </a:r>
            <a:r>
              <a:rPr dirty="0" baseline="15873" sz="1575" spc="-322">
                <a:latin typeface="Lucida Sans Unicode"/>
                <a:cs typeface="Lucida Sans Unicode"/>
              </a:rPr>
              <a:t> </a:t>
            </a:r>
            <a:r>
              <a:rPr dirty="0" baseline="27777" sz="1200" spc="7" i="1">
                <a:latin typeface="Meiryo"/>
                <a:cs typeface="Meiryo"/>
              </a:rPr>
              <a:t>t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baseline="-13888" sz="1200" spc="7" i="1">
                <a:latin typeface="Arial"/>
                <a:cs typeface="Arial"/>
              </a:rPr>
              <a:t>h</a:t>
            </a:r>
            <a:r>
              <a:rPr dirty="0" sz="1050" spc="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1942" y="1672221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6537" y="1577937"/>
            <a:ext cx="87312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7660" algn="l"/>
                <a:tab pos="538480" algn="l"/>
                <a:tab pos="720090" algn="l"/>
              </a:tabLst>
            </a:pPr>
            <a:r>
              <a:rPr dirty="0" sz="800" spc="-75" i="1">
                <a:latin typeface="Meiryo"/>
                <a:cs typeface="Meiryo"/>
              </a:rPr>
              <a:t>t</a:t>
            </a:r>
            <a:r>
              <a:rPr dirty="0" sz="800" spc="-75" i="1">
                <a:latin typeface="Meiryo"/>
                <a:cs typeface="Meiryo"/>
              </a:rPr>
              <a:t>	</a:t>
            </a:r>
            <a:r>
              <a:rPr dirty="0" sz="800" spc="-75" i="1">
                <a:latin typeface="Meiryo"/>
                <a:cs typeface="Meiryo"/>
              </a:rPr>
              <a:t>t</a:t>
            </a:r>
            <a:r>
              <a:rPr dirty="0" sz="800" spc="-75" i="1">
                <a:latin typeface="Meiryo"/>
                <a:cs typeface="Meiryo"/>
              </a:rPr>
              <a:t>	</a:t>
            </a:r>
            <a:r>
              <a:rPr dirty="0" sz="800" spc="-75" i="1">
                <a:latin typeface="Meiryo"/>
                <a:cs typeface="Meiryo"/>
              </a:rPr>
              <a:t>t</a:t>
            </a:r>
            <a:r>
              <a:rPr dirty="0" sz="800" spc="-75" i="1">
                <a:latin typeface="Meiryo"/>
                <a:cs typeface="Meiryo"/>
              </a:rPr>
              <a:t>	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3592" y="1652613"/>
            <a:ext cx="151574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8015" algn="l"/>
                <a:tab pos="1446530" algn="l"/>
              </a:tabLst>
            </a:pPr>
            <a:r>
              <a:rPr dirty="0" sz="800" spc="-5" i="1">
                <a:latin typeface="Arial"/>
                <a:cs typeface="Arial"/>
              </a:rPr>
              <a:t>h</a:t>
            </a:r>
            <a:r>
              <a:rPr dirty="0" sz="800" spc="-5" i="1">
                <a:latin typeface="Arial"/>
                <a:cs typeface="Arial"/>
              </a:rPr>
              <a:t>	</a:t>
            </a:r>
            <a:r>
              <a:rPr dirty="0" sz="800" spc="-5" i="1">
                <a:latin typeface="Arial"/>
                <a:cs typeface="Arial"/>
              </a:rPr>
              <a:t>h</a:t>
            </a:r>
            <a:r>
              <a:rPr dirty="0" sz="800" spc="-5" i="1">
                <a:latin typeface="Arial"/>
                <a:cs typeface="Arial"/>
              </a:rPr>
              <a:t>	</a:t>
            </a:r>
            <a:r>
              <a:rPr dirty="0" sz="800" spc="-5" i="1"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44" y="1590116"/>
            <a:ext cx="3961129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047239" algn="l"/>
              </a:tabLst>
            </a:pPr>
            <a:r>
              <a:rPr dirty="0" sz="1050" spc="-5">
                <a:latin typeface="Arial"/>
                <a:cs typeface="Arial"/>
              </a:rPr>
              <a:t>Note that </a:t>
            </a:r>
            <a:r>
              <a:rPr dirty="0" sz="1050" spc="-355" b="1">
                <a:latin typeface="Arial"/>
                <a:cs typeface="Arial"/>
              </a:rPr>
              <a:t>y</a:t>
            </a:r>
            <a:r>
              <a:rPr dirty="0" baseline="5291" sz="1575" spc="-532">
                <a:latin typeface="Lucida Sans Unicode"/>
                <a:cs typeface="Lucida Sans Unicode"/>
              </a:rPr>
              <a:t>ˆ</a:t>
            </a:r>
            <a:r>
              <a:rPr dirty="0" baseline="5291" sz="1575" spc="757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∼ </a:t>
            </a:r>
            <a:r>
              <a:rPr dirty="0" sz="1050" spc="15">
                <a:latin typeface="Times New Roman"/>
                <a:cs typeface="Times New Roman"/>
              </a:rPr>
              <a:t>N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B </a:t>
            </a:r>
            <a:r>
              <a:rPr dirty="0" sz="1050" spc="-5" b="1">
                <a:latin typeface="Arial"/>
                <a:cs typeface="Arial"/>
              </a:rPr>
              <a:t>x  </a:t>
            </a:r>
            <a:r>
              <a:rPr dirty="0" sz="1050" spc="-95" i="1">
                <a:latin typeface="Verdana"/>
                <a:cs typeface="Verdana"/>
              </a:rPr>
              <a:t>, </a:t>
            </a:r>
            <a:r>
              <a:rPr dirty="0" sz="1050" spc="-5" b="1">
                <a:latin typeface="Arial"/>
                <a:cs typeface="Arial"/>
              </a:rPr>
              <a:t>x</a:t>
            </a:r>
            <a:r>
              <a:rPr dirty="0" sz="1050" spc="40" b="1">
                <a:latin typeface="Arial"/>
                <a:cs typeface="Arial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b="1">
                <a:latin typeface="Arial"/>
                <a:cs typeface="Arial"/>
              </a:rPr>
              <a:t>X</a:t>
            </a:r>
            <a:r>
              <a:rPr dirty="0" sz="1050" spc="-15" b="1">
                <a:latin typeface="Arial"/>
                <a:cs typeface="Arial"/>
              </a:rPr>
              <a:t> </a:t>
            </a:r>
            <a:r>
              <a:rPr dirty="0" sz="1050" spc="25" b="1">
                <a:latin typeface="Arial"/>
                <a:cs typeface="Arial"/>
              </a:rPr>
              <a:t>X</a:t>
            </a:r>
            <a:r>
              <a:rPr dirty="0" sz="1050" spc="25">
                <a:latin typeface="Lucida Sans Unicode"/>
                <a:cs typeface="Lucida Sans Unicode"/>
              </a:rPr>
              <a:t>)	</a:t>
            </a:r>
            <a:r>
              <a:rPr dirty="0" sz="1050" spc="-5" b="1">
                <a:latin typeface="Arial"/>
                <a:cs typeface="Arial"/>
              </a:rPr>
              <a:t>x </a:t>
            </a:r>
            <a:r>
              <a:rPr dirty="0" sz="1050" spc="125" b="1">
                <a:latin typeface="Arial"/>
                <a:cs typeface="Arial"/>
              </a:rPr>
              <a:t>Σ</a:t>
            </a:r>
            <a:r>
              <a:rPr dirty="0" sz="1050" spc="125">
                <a:latin typeface="Lucida Sans Unicode"/>
                <a:cs typeface="Lucida Sans Unicode"/>
              </a:rPr>
              <a:t>) </a:t>
            </a:r>
            <a:r>
              <a:rPr dirty="0" sz="1050" spc="-5">
                <a:latin typeface="Arial"/>
                <a:cs typeface="Arial"/>
              </a:rPr>
              <a:t>from our </a:t>
            </a:r>
            <a:r>
              <a:rPr dirty="0" sz="1050" spc="-10">
                <a:latin typeface="Arial"/>
                <a:cs typeface="Arial"/>
              </a:rPr>
              <a:t>previous</a:t>
            </a:r>
            <a:r>
              <a:rPr dirty="0" sz="1050" spc="5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results.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2065858"/>
            <a:ext cx="313817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5">
                <a:latin typeface="Arial"/>
                <a:cs typeface="Arial"/>
              </a:rPr>
              <a:t>We </a:t>
            </a:r>
            <a:r>
              <a:rPr dirty="0" sz="1050" spc="-5">
                <a:latin typeface="Arial"/>
                <a:cs typeface="Arial"/>
              </a:rPr>
              <a:t>can test </a:t>
            </a: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>
                <a:latin typeface="Arial"/>
                <a:cs typeface="Arial"/>
              </a:rPr>
              <a:t>0 </a:t>
            </a:r>
            <a:r>
              <a:rPr dirty="0" sz="1050" spc="-45">
                <a:latin typeface="Lucida Sans Unicode"/>
                <a:cs typeface="Lucida Sans Unicode"/>
              </a:rPr>
              <a:t>: </a:t>
            </a:r>
            <a:r>
              <a:rPr dirty="0" sz="1050" spc="30">
                <a:latin typeface="Times New Roman"/>
                <a:cs typeface="Times New Roman"/>
              </a:rPr>
              <a:t>E</a:t>
            </a:r>
            <a:r>
              <a:rPr dirty="0" sz="1050" spc="30">
                <a:latin typeface="Lucida Sans Unicode"/>
                <a:cs typeface="Lucida Sans Unicode"/>
              </a:rPr>
              <a:t>(</a:t>
            </a:r>
            <a:r>
              <a:rPr dirty="0" sz="1050" spc="30" b="1">
                <a:latin typeface="Arial"/>
                <a:cs typeface="Arial"/>
              </a:rPr>
              <a:t>y</a:t>
            </a:r>
            <a:r>
              <a:rPr dirty="0" baseline="-13888" sz="1200" spc="44" i="1">
                <a:latin typeface="Arial"/>
                <a:cs typeface="Arial"/>
              </a:rPr>
              <a:t>h</a:t>
            </a:r>
            <a:r>
              <a:rPr dirty="0" sz="1050" spc="30">
                <a:latin typeface="Lucida Sans Unicode"/>
                <a:cs typeface="Lucida Sans Unicode"/>
              </a:rPr>
              <a:t>)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40" b="1">
                <a:latin typeface="Arial"/>
                <a:cs typeface="Arial"/>
              </a:rPr>
              <a:t>y</a:t>
            </a:r>
            <a:r>
              <a:rPr dirty="0" baseline="27777" sz="1200" spc="-60" i="1">
                <a:latin typeface="Meiryo"/>
                <a:cs typeface="Meiryo"/>
              </a:rPr>
              <a:t>∗ </a:t>
            </a:r>
            <a:r>
              <a:rPr dirty="0" sz="1050" spc="-10">
                <a:latin typeface="Arial"/>
                <a:cs typeface="Arial"/>
              </a:rPr>
              <a:t>versus </a:t>
            </a: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>
                <a:latin typeface="Arial"/>
                <a:cs typeface="Arial"/>
              </a:rPr>
              <a:t>1 </a:t>
            </a:r>
            <a:r>
              <a:rPr dirty="0" sz="1050" spc="-45">
                <a:latin typeface="Lucida Sans Unicode"/>
                <a:cs typeface="Lucida Sans Unicode"/>
              </a:rPr>
              <a:t>: </a:t>
            </a:r>
            <a:r>
              <a:rPr dirty="0" sz="1050" spc="30">
                <a:latin typeface="Times New Roman"/>
                <a:cs typeface="Times New Roman"/>
              </a:rPr>
              <a:t>E</a:t>
            </a:r>
            <a:r>
              <a:rPr dirty="0" sz="1050" spc="30">
                <a:latin typeface="Lucida Sans Unicode"/>
                <a:cs typeface="Lucida Sans Unicode"/>
              </a:rPr>
              <a:t>(</a:t>
            </a:r>
            <a:r>
              <a:rPr dirty="0" sz="1050" spc="30" b="1">
                <a:latin typeface="Arial"/>
                <a:cs typeface="Arial"/>
              </a:rPr>
              <a:t>y</a:t>
            </a:r>
            <a:r>
              <a:rPr dirty="0" baseline="-13888" sz="1200" spc="44" i="1">
                <a:latin typeface="Arial"/>
                <a:cs typeface="Arial"/>
              </a:rPr>
              <a:t>h</a:t>
            </a:r>
            <a:r>
              <a:rPr dirty="0" sz="1050" spc="30">
                <a:latin typeface="Lucida Sans Unicode"/>
                <a:cs typeface="Lucida Sans Unicode"/>
              </a:rPr>
              <a:t>) </a:t>
            </a:r>
            <a:r>
              <a:rPr dirty="0" sz="1050" spc="-20" i="1">
                <a:latin typeface="Meiryo"/>
                <a:cs typeface="Meiryo"/>
              </a:rPr>
              <a:t>ƒ</a:t>
            </a:r>
            <a:r>
              <a:rPr dirty="0" sz="1050" spc="-20">
                <a:latin typeface="Lucida Sans Unicode"/>
                <a:cs typeface="Lucida Sans Unicode"/>
              </a:rPr>
              <a:t>= </a:t>
            </a:r>
            <a:r>
              <a:rPr dirty="0" sz="1050" spc="45">
                <a:latin typeface="Lucida Sans Unicode"/>
                <a:cs typeface="Lucida Sans Unicode"/>
              </a:rPr>
              <a:t> </a:t>
            </a:r>
            <a:r>
              <a:rPr dirty="0" sz="1050" spc="-40" b="1">
                <a:latin typeface="Arial"/>
                <a:cs typeface="Arial"/>
              </a:rPr>
              <a:t>y</a:t>
            </a:r>
            <a:r>
              <a:rPr dirty="0" baseline="27777" sz="1200" spc="-60" i="1">
                <a:latin typeface="Meiryo"/>
                <a:cs typeface="Meiryo"/>
              </a:rPr>
              <a:t>∗</a:t>
            </a:r>
            <a:endParaRPr baseline="27777" sz="1200">
              <a:latin typeface="Meiryo"/>
              <a:cs typeface="Meiry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5261" y="2147963"/>
            <a:ext cx="1501140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31925" algn="l"/>
              </a:tabLst>
            </a:pPr>
            <a:r>
              <a:rPr dirty="0" sz="800" spc="-5" i="1">
                <a:latin typeface="Arial"/>
                <a:cs typeface="Arial"/>
              </a:rPr>
              <a:t>h</a:t>
            </a:r>
            <a:r>
              <a:rPr dirty="0" sz="800" spc="-5" i="1">
                <a:latin typeface="Arial"/>
                <a:cs typeface="Arial"/>
              </a:rPr>
              <a:t>	</a:t>
            </a:r>
            <a:r>
              <a:rPr dirty="0" sz="800" spc="-5" i="1"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9557" y="2437892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2932" y="2377528"/>
            <a:ext cx="33845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 i="1">
                <a:latin typeface="Arial"/>
                <a:cs typeface="Arial"/>
              </a:rPr>
              <a:t>T </a:t>
            </a:r>
            <a:r>
              <a:rPr dirty="0" baseline="27777" sz="1200" spc="-7">
                <a:latin typeface="Arial"/>
                <a:cs typeface="Arial"/>
              </a:rPr>
              <a:t>2</a:t>
            </a:r>
            <a:r>
              <a:rPr dirty="0" baseline="27777" sz="1200" spc="-135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7282" y="2353462"/>
            <a:ext cx="52832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05" b="1">
                <a:latin typeface="Arial"/>
                <a:cs typeface="Arial"/>
              </a:rPr>
              <a:t>B</a:t>
            </a:r>
            <a:r>
              <a:rPr dirty="0" baseline="13888" sz="1200" spc="-104">
                <a:latin typeface="Lucida Sans Unicode"/>
                <a:cs typeface="Lucida Sans Unicode"/>
              </a:rPr>
              <a:t>ˆ</a:t>
            </a:r>
            <a:r>
              <a:rPr dirty="0" baseline="13888" sz="1200" spc="-270">
                <a:latin typeface="Lucida Sans Unicode"/>
                <a:cs typeface="Lucida Sans Unicode"/>
              </a:rPr>
              <a:t> </a:t>
            </a:r>
            <a:r>
              <a:rPr dirty="0" baseline="27777" sz="900" spc="97" i="1">
                <a:latin typeface="Arial"/>
                <a:cs typeface="Arial"/>
              </a:rPr>
              <a:t>r</a:t>
            </a:r>
            <a:r>
              <a:rPr dirty="0" sz="800" spc="-5" b="1">
                <a:latin typeface="Arial"/>
                <a:cs typeface="Arial"/>
              </a:rPr>
              <a:t>x</a:t>
            </a:r>
            <a:r>
              <a:rPr dirty="0" baseline="-13888" sz="900" spc="75" i="1">
                <a:latin typeface="Arial"/>
                <a:cs typeface="Arial"/>
              </a:rPr>
              <a:t>h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 b="1">
                <a:latin typeface="Arial"/>
                <a:cs typeface="Arial"/>
              </a:rPr>
              <a:t>B</a:t>
            </a:r>
            <a:r>
              <a:rPr dirty="0" baseline="27777" sz="900" spc="97" i="1">
                <a:latin typeface="Arial"/>
                <a:cs typeface="Arial"/>
              </a:rPr>
              <a:t>r</a:t>
            </a:r>
            <a:r>
              <a:rPr dirty="0" sz="800" spc="-5" b="1">
                <a:latin typeface="Arial"/>
                <a:cs typeface="Arial"/>
              </a:rPr>
              <a:t>x</a:t>
            </a:r>
            <a:r>
              <a:rPr dirty="0" baseline="-13888" sz="900" spc="-7" i="1">
                <a:latin typeface="Arial"/>
                <a:cs typeface="Arial"/>
              </a:rPr>
              <a:t>h</a:t>
            </a:r>
            <a:endParaRPr baseline="-13888"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84047" y="2482596"/>
            <a:ext cx="702310" cy="0"/>
          </a:xfrm>
          <a:custGeom>
            <a:avLst/>
            <a:gdLst/>
            <a:ahLst/>
            <a:cxnLst/>
            <a:rect l="l" t="t" r="r" b="b"/>
            <a:pathLst>
              <a:path w="702310" h="0">
                <a:moveTo>
                  <a:pt x="0" y="0"/>
                </a:moveTo>
                <a:lnTo>
                  <a:pt x="70199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71347" y="2362288"/>
            <a:ext cx="14097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210" i="1">
                <a:latin typeface="Meiryo"/>
                <a:cs typeface="Meiryo"/>
              </a:rPr>
              <a:t>√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99502" y="2499220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3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86802" y="2457602"/>
            <a:ext cx="109855" cy="173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7361" sz="1200" spc="-7" b="1">
                <a:latin typeface="Arial"/>
                <a:cs typeface="Arial"/>
              </a:rPr>
              <a:t>x</a:t>
            </a:r>
            <a:r>
              <a:rPr dirty="0" sz="600" spc="15" i="1">
                <a:latin typeface="Arial"/>
                <a:cs typeface="Arial"/>
              </a:rPr>
              <a:t>r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02194" y="2489047"/>
            <a:ext cx="284480" cy="130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15" i="1">
                <a:latin typeface="Arial"/>
                <a:cs typeface="Arial"/>
              </a:rPr>
              <a:t>r   </a:t>
            </a:r>
            <a:r>
              <a:rPr dirty="0" sz="600" spc="100" i="1">
                <a:latin typeface="Arial"/>
                <a:cs typeface="Arial"/>
              </a:rPr>
              <a:t> </a:t>
            </a:r>
            <a:r>
              <a:rPr dirty="0" sz="600" spc="110" i="1">
                <a:latin typeface="Arial"/>
                <a:cs typeface="Arial"/>
              </a:rPr>
              <a:t>−</a:t>
            </a:r>
            <a:r>
              <a:rPr dirty="0" sz="600" spc="11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3076" y="2492476"/>
            <a:ext cx="54864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7777" sz="900" spc="-7" i="1">
                <a:latin typeface="Arial"/>
                <a:cs typeface="Arial"/>
              </a:rPr>
              <a:t>h </a:t>
            </a:r>
            <a:r>
              <a:rPr dirty="0" sz="800" spc="30">
                <a:latin typeface="Lucida Sans Unicode"/>
                <a:cs typeface="Lucida Sans Unicode"/>
              </a:rPr>
              <a:t>(</a:t>
            </a:r>
            <a:r>
              <a:rPr dirty="0" sz="800" spc="30" b="1">
                <a:latin typeface="Arial"/>
                <a:cs typeface="Arial"/>
              </a:rPr>
              <a:t>X X</a:t>
            </a:r>
            <a:r>
              <a:rPr dirty="0" sz="800" spc="30">
                <a:latin typeface="Lucida Sans Unicode"/>
                <a:cs typeface="Lucida Sans Unicode"/>
              </a:rPr>
              <a:t>) </a:t>
            </a:r>
            <a:r>
              <a:rPr dirty="0" sz="800" spc="254">
                <a:latin typeface="Lucida Sans Unicode"/>
                <a:cs typeface="Lucida Sans Unicode"/>
              </a:rPr>
              <a:t> </a:t>
            </a:r>
            <a:r>
              <a:rPr dirty="0" sz="800" spc="-5" b="1">
                <a:latin typeface="Arial"/>
                <a:cs typeface="Arial"/>
              </a:rPr>
              <a:t>x</a:t>
            </a:r>
            <a:r>
              <a:rPr dirty="0" baseline="-13888" sz="900" spc="-7" i="1">
                <a:latin typeface="Arial"/>
                <a:cs typeface="Arial"/>
              </a:rPr>
              <a:t>h</a:t>
            </a:r>
            <a:endParaRPr baseline="-13888"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90497" y="2254808"/>
            <a:ext cx="5461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75" i="1">
                <a:latin typeface="Meiryo"/>
                <a:cs typeface="Meiryo"/>
              </a:rPr>
              <a:t>t</a:t>
            </a:r>
            <a:endParaRPr sz="800">
              <a:latin typeface="Meiryo"/>
              <a:cs typeface="Meiry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69491" y="2342896"/>
            <a:ext cx="9525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25">
                <a:latin typeface="Lucida Sans Unicode"/>
                <a:cs typeface="Lucida Sans Unicode"/>
              </a:rPr>
              <a:t>ˆ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9082" y="2377528"/>
            <a:ext cx="135890" cy="186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95" b="1">
                <a:latin typeface="Arial"/>
                <a:cs typeface="Arial"/>
              </a:rPr>
              <a:t>Σ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4176" y="2182177"/>
            <a:ext cx="140208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46455" algn="l"/>
                <a:tab pos="1286510" algn="l"/>
              </a:tabLst>
            </a:pPr>
            <a:r>
              <a:rPr dirty="0" sz="1050" spc="470">
                <a:latin typeface="Arial"/>
                <a:cs typeface="Arial"/>
              </a:rPr>
              <a:t>.	.	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59152" y="2359482"/>
            <a:ext cx="91059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94970" algn="l"/>
              </a:tabLst>
            </a:pP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>
                <a:latin typeface="Arial"/>
                <a:cs typeface="Arial"/>
              </a:rPr>
              <a:t>1</a:t>
            </a:r>
            <a:r>
              <a:rPr dirty="0" sz="800" spc="-5">
                <a:latin typeface="Arial"/>
                <a:cs typeface="Arial"/>
              </a:rPr>
              <a:t>	</a:t>
            </a:r>
            <a:r>
              <a:rPr dirty="0" baseline="3472" sz="1200" spc="-757" b="1">
                <a:latin typeface="Arial"/>
                <a:cs typeface="Arial"/>
              </a:rPr>
              <a:t>B</a:t>
            </a:r>
            <a:r>
              <a:rPr dirty="0" baseline="17361" sz="1200" spc="-104">
                <a:latin typeface="Lucida Sans Unicode"/>
                <a:cs typeface="Lucida Sans Unicode"/>
              </a:rPr>
              <a:t>ˆ</a:t>
            </a:r>
            <a:r>
              <a:rPr dirty="0" baseline="17361" sz="1200" spc="-270">
                <a:latin typeface="Lucida Sans Unicode"/>
                <a:cs typeface="Lucida Sans Unicode"/>
              </a:rPr>
              <a:t> </a:t>
            </a:r>
            <a:r>
              <a:rPr dirty="0" baseline="32407" sz="900" spc="97" i="1">
                <a:latin typeface="Arial"/>
                <a:cs typeface="Arial"/>
              </a:rPr>
              <a:t>r</a:t>
            </a:r>
            <a:r>
              <a:rPr dirty="0" baseline="3472" sz="1200" spc="-7" b="1">
                <a:latin typeface="Arial"/>
                <a:cs typeface="Arial"/>
              </a:rPr>
              <a:t>x</a:t>
            </a:r>
            <a:r>
              <a:rPr dirty="0" baseline="-9259" sz="900" spc="75" i="1">
                <a:latin typeface="Arial"/>
                <a:cs typeface="Arial"/>
              </a:rPr>
              <a:t>h</a:t>
            </a:r>
            <a:r>
              <a:rPr dirty="0" baseline="3472" sz="1200" spc="22" i="1">
                <a:latin typeface="Meiryo"/>
                <a:cs typeface="Meiryo"/>
              </a:rPr>
              <a:t>−</a:t>
            </a:r>
            <a:r>
              <a:rPr dirty="0" baseline="3472" sz="1200" spc="-7" b="1">
                <a:latin typeface="Arial"/>
                <a:cs typeface="Arial"/>
              </a:rPr>
              <a:t>B</a:t>
            </a:r>
            <a:r>
              <a:rPr dirty="0" baseline="32407" sz="900" spc="97" i="1">
                <a:latin typeface="Arial"/>
                <a:cs typeface="Arial"/>
              </a:rPr>
              <a:t>r</a:t>
            </a:r>
            <a:r>
              <a:rPr dirty="0" baseline="3472" sz="1200" spc="-7" b="1">
                <a:latin typeface="Arial"/>
                <a:cs typeface="Arial"/>
              </a:rPr>
              <a:t>x</a:t>
            </a:r>
            <a:r>
              <a:rPr dirty="0" baseline="-9259" sz="900" spc="-7" i="1">
                <a:latin typeface="Arial"/>
                <a:cs typeface="Arial"/>
              </a:rPr>
              <a:t>h</a:t>
            </a:r>
            <a:endParaRPr baseline="-9259" sz="9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58364" y="2482596"/>
            <a:ext cx="702310" cy="0"/>
          </a:xfrm>
          <a:custGeom>
            <a:avLst/>
            <a:gdLst/>
            <a:ahLst/>
            <a:cxnLst/>
            <a:rect l="l" t="t" r="r" b="b"/>
            <a:pathLst>
              <a:path w="702310" h="0">
                <a:moveTo>
                  <a:pt x="0" y="0"/>
                </a:moveTo>
                <a:lnTo>
                  <a:pt x="70199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145664" y="2362288"/>
            <a:ext cx="14097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210" i="1">
                <a:latin typeface="Meiryo"/>
                <a:cs typeface="Meiryo"/>
              </a:rPr>
              <a:t>√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73820" y="2499220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3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317394" y="2489047"/>
            <a:ext cx="443865" cy="130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1450" algn="l"/>
              </a:tabLst>
            </a:pPr>
            <a:r>
              <a:rPr dirty="0" baseline="4629" sz="900" spc="22" i="1">
                <a:latin typeface="Arial"/>
                <a:cs typeface="Arial"/>
              </a:rPr>
              <a:t>r	</a:t>
            </a:r>
            <a:r>
              <a:rPr dirty="0" sz="600" spc="15" i="1">
                <a:latin typeface="Arial"/>
                <a:cs typeface="Arial"/>
              </a:rPr>
              <a:t>r   </a:t>
            </a:r>
            <a:r>
              <a:rPr dirty="0" sz="600" spc="100" i="1">
                <a:latin typeface="Arial"/>
                <a:cs typeface="Arial"/>
              </a:rPr>
              <a:t> </a:t>
            </a:r>
            <a:r>
              <a:rPr dirty="0" sz="600" spc="110" i="1">
                <a:latin typeface="Arial"/>
                <a:cs typeface="Arial"/>
              </a:rPr>
              <a:t>−</a:t>
            </a:r>
            <a:r>
              <a:rPr dirty="0" sz="600" spc="11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61120" y="2492476"/>
            <a:ext cx="60452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b="1">
                <a:latin typeface="Arial"/>
                <a:cs typeface="Arial"/>
              </a:rPr>
              <a:t>x</a:t>
            </a:r>
            <a:r>
              <a:rPr dirty="0" baseline="-27777" sz="900" spc="-7" i="1">
                <a:latin typeface="Arial"/>
                <a:cs typeface="Arial"/>
              </a:rPr>
              <a:t>h </a:t>
            </a:r>
            <a:r>
              <a:rPr dirty="0" sz="800" spc="30">
                <a:latin typeface="Lucida Sans Unicode"/>
                <a:cs typeface="Lucida Sans Unicode"/>
              </a:rPr>
              <a:t>(</a:t>
            </a:r>
            <a:r>
              <a:rPr dirty="0" sz="800" spc="30" b="1">
                <a:latin typeface="Arial"/>
                <a:cs typeface="Arial"/>
              </a:rPr>
              <a:t>X X</a:t>
            </a:r>
            <a:r>
              <a:rPr dirty="0" sz="800" spc="30">
                <a:latin typeface="Lucida Sans Unicode"/>
                <a:cs typeface="Lucida Sans Unicode"/>
              </a:rPr>
              <a:t>) </a:t>
            </a:r>
            <a:r>
              <a:rPr dirty="0" sz="800" spc="254">
                <a:latin typeface="Lucida Sans Unicode"/>
                <a:cs typeface="Lucida Sans Unicode"/>
              </a:rPr>
              <a:t> </a:t>
            </a:r>
            <a:r>
              <a:rPr dirty="0" sz="800" spc="-5" b="1">
                <a:latin typeface="Arial"/>
                <a:cs typeface="Arial"/>
              </a:rPr>
              <a:t>x</a:t>
            </a:r>
            <a:r>
              <a:rPr dirty="0" baseline="-13888" sz="900" spc="-7" i="1">
                <a:latin typeface="Arial"/>
                <a:cs typeface="Arial"/>
              </a:rPr>
              <a:t>h</a:t>
            </a:r>
            <a:endParaRPr baseline="-13888"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03308" y="2377528"/>
            <a:ext cx="13335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5" i="1">
                <a:latin typeface="Meiryo"/>
                <a:cs typeface="Meiryo"/>
              </a:rPr>
              <a:t>∼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62833" y="2182177"/>
            <a:ext cx="869315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10"/>
              </a:lnSpc>
              <a:tabLst>
                <a:tab pos="314325" algn="l"/>
                <a:tab pos="855980" algn="l"/>
              </a:tabLst>
            </a:pPr>
            <a:r>
              <a:rPr dirty="0" sz="1050" spc="470">
                <a:latin typeface="Arial"/>
                <a:cs typeface="Arial"/>
              </a:rPr>
              <a:t>.	</a:t>
            </a:r>
            <a:r>
              <a:rPr dirty="0" sz="1050" spc="459" u="sng">
                <a:latin typeface="Times New Roman"/>
                <a:cs typeface="Times New Roman"/>
              </a:rPr>
              <a:t> </a:t>
            </a:r>
            <a:r>
              <a:rPr dirty="0" sz="1050" spc="470" u="sng">
                <a:latin typeface="Times New Roman"/>
                <a:cs typeface="Times New Roman"/>
              </a:rPr>
              <a:t>	</a:t>
            </a:r>
            <a:endParaRPr sz="1050">
              <a:latin typeface="Times New Roman"/>
              <a:cs typeface="Times New Roman"/>
            </a:endParaRPr>
          </a:p>
          <a:p>
            <a:pPr marL="314325">
              <a:lnSpc>
                <a:spcPts val="950"/>
              </a:lnSpc>
            </a:pPr>
            <a:r>
              <a:rPr dirty="0" sz="800" spc="25" i="1">
                <a:latin typeface="Arial"/>
                <a:cs typeface="Arial"/>
              </a:rPr>
              <a:t>m</a:t>
            </a:r>
            <a:r>
              <a:rPr dirty="0" sz="800" spc="25">
                <a:latin typeface="Lucida Sans Unicode"/>
                <a:cs typeface="Lucida Sans Unicode"/>
              </a:rPr>
              <a:t>(</a:t>
            </a:r>
            <a:r>
              <a:rPr dirty="0" sz="800" spc="25" i="1">
                <a:latin typeface="Arial"/>
                <a:cs typeface="Arial"/>
              </a:rPr>
              <a:t>n</a:t>
            </a:r>
            <a:r>
              <a:rPr dirty="0" sz="800" spc="25" i="1">
                <a:latin typeface="Meiryo"/>
                <a:cs typeface="Meiryo"/>
              </a:rPr>
              <a:t>−</a:t>
            </a:r>
            <a:r>
              <a:rPr dirty="0" sz="800" spc="25" i="1">
                <a:latin typeface="Arial"/>
                <a:cs typeface="Arial"/>
              </a:rPr>
              <a:t>p</a:t>
            </a:r>
            <a:r>
              <a:rPr dirty="0" sz="800" spc="25" i="1">
                <a:latin typeface="Meiryo"/>
                <a:cs typeface="Meiryo"/>
              </a:rPr>
              <a:t>−</a:t>
            </a:r>
            <a:r>
              <a:rPr dirty="0" sz="800" spc="25">
                <a:latin typeface="Arial"/>
                <a:cs typeface="Arial"/>
              </a:rPr>
              <a:t>1</a:t>
            </a:r>
            <a:r>
              <a:rPr dirty="0" sz="800" spc="25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34689" y="2463406"/>
            <a:ext cx="3943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0" i="1">
                <a:latin typeface="Arial"/>
                <a:cs typeface="Arial"/>
              </a:rPr>
              <a:t>n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10" i="1">
                <a:latin typeface="Arial"/>
                <a:cs typeface="Arial"/>
              </a:rPr>
              <a:t>p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 i="1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90480" y="2377528"/>
            <a:ext cx="110489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 i="1">
                <a:latin typeface="Arial"/>
                <a:cs typeface="Arial"/>
              </a:rPr>
              <a:t>F</a:t>
            </a:r>
            <a:endParaRPr sz="10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75138" y="2443822"/>
            <a:ext cx="59626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" i="1">
                <a:latin typeface="Arial"/>
                <a:cs typeface="Arial"/>
              </a:rPr>
              <a:t>m</a:t>
            </a:r>
            <a:r>
              <a:rPr dirty="0" sz="800" spc="10" i="1">
                <a:latin typeface="Arial"/>
                <a:cs typeface="Arial"/>
              </a:rPr>
              <a:t>,</a:t>
            </a:r>
            <a:r>
              <a:rPr dirty="0" sz="800" spc="65">
                <a:latin typeface="Lucida Sans Unicode"/>
                <a:cs typeface="Lucida Sans Unicode"/>
              </a:rPr>
              <a:t>(</a:t>
            </a:r>
            <a:r>
              <a:rPr dirty="0" sz="800" spc="0" i="1">
                <a:latin typeface="Arial"/>
                <a:cs typeface="Arial"/>
              </a:rPr>
              <a:t>n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10" i="1">
                <a:latin typeface="Arial"/>
                <a:cs typeface="Arial"/>
              </a:rPr>
              <a:t>p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5" i="1">
                <a:latin typeface="Arial"/>
                <a:cs typeface="Arial"/>
              </a:rPr>
              <a:t>m</a:t>
            </a:r>
            <a:r>
              <a:rPr dirty="0" sz="800" spc="65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9557" y="2724035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02932" y="2663672"/>
            <a:ext cx="251714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100(1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i="1">
                <a:latin typeface="Verdana"/>
                <a:cs typeface="Verdana"/>
              </a:rPr>
              <a:t>α</a:t>
            </a:r>
            <a:r>
              <a:rPr dirty="0" sz="1050">
                <a:latin typeface="Arial"/>
                <a:cs typeface="Arial"/>
              </a:rPr>
              <a:t>)%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simultaneous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CI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15">
                <a:latin typeface="Arial"/>
                <a:cs typeface="Arial"/>
              </a:rPr>
              <a:t>for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10" i="1">
                <a:latin typeface="Arial"/>
                <a:cs typeface="Arial"/>
              </a:rPr>
              <a:t>E</a:t>
            </a:r>
            <a:r>
              <a:rPr dirty="0" sz="1050" spc="-195" i="1">
                <a:latin typeface="Arial"/>
                <a:cs typeface="Arial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i="1">
                <a:latin typeface="Arial"/>
                <a:cs typeface="Arial"/>
              </a:rPr>
              <a:t>y</a:t>
            </a:r>
            <a:r>
              <a:rPr dirty="0" baseline="-13888" sz="1200" spc="15" i="1">
                <a:latin typeface="Arial"/>
                <a:cs typeface="Arial"/>
              </a:rPr>
              <a:t>hk</a:t>
            </a:r>
            <a:r>
              <a:rPr dirty="0" baseline="-13888" sz="1200" spc="-150" i="1">
                <a:latin typeface="Arial"/>
                <a:cs typeface="Arial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)</a:t>
            </a:r>
            <a:r>
              <a:rPr dirty="0" sz="1050" spc="3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2932" y="2884970"/>
            <a:ext cx="35687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75" i="1">
                <a:latin typeface="Arial"/>
                <a:cs typeface="Arial"/>
              </a:rPr>
              <a:t>y</a:t>
            </a:r>
            <a:r>
              <a:rPr dirty="0" baseline="5291" sz="1575" spc="-262">
                <a:latin typeface="Lucida Sans Unicode"/>
                <a:cs typeface="Lucida Sans Unicode"/>
              </a:rPr>
              <a:t>ˆ</a:t>
            </a:r>
            <a:r>
              <a:rPr dirty="0" baseline="-13888" sz="1200" spc="-262" i="1">
                <a:latin typeface="Arial"/>
                <a:cs typeface="Arial"/>
              </a:rPr>
              <a:t>hk      </a:t>
            </a:r>
            <a:r>
              <a:rPr dirty="0" sz="1050" spc="-35" i="1">
                <a:latin typeface="Meiryo"/>
                <a:cs typeface="Meiryo"/>
              </a:rPr>
              <a:t>±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6177" y="2858973"/>
            <a:ext cx="1202690" cy="0"/>
          </a:xfrm>
          <a:custGeom>
            <a:avLst/>
            <a:gdLst/>
            <a:ahLst/>
            <a:cxnLst/>
            <a:rect l="l" t="t" r="r" b="b"/>
            <a:pathLst>
              <a:path w="1202689" h="0">
                <a:moveTo>
                  <a:pt x="0" y="0"/>
                </a:moveTo>
                <a:lnTo>
                  <a:pt x="120237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64933" y="2816720"/>
            <a:ext cx="690245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9682" sz="1575" spc="1117">
                <a:latin typeface="Arial"/>
                <a:cs typeface="Arial"/>
              </a:rPr>
              <a:t>.</a:t>
            </a:r>
            <a:r>
              <a:rPr dirty="0" baseline="39682" sz="1575" spc="-262">
                <a:latin typeface="Arial"/>
                <a:cs typeface="Arial"/>
              </a:rPr>
              <a:t> </a:t>
            </a:r>
            <a:r>
              <a:rPr dirty="0" sz="800" spc="5" i="1" u="sng">
                <a:latin typeface="Arial"/>
                <a:cs typeface="Arial"/>
              </a:rPr>
              <a:t>m</a:t>
            </a:r>
            <a:r>
              <a:rPr dirty="0" sz="800" spc="65" u="sng">
                <a:latin typeface="Lucida Sans Unicode"/>
                <a:cs typeface="Lucida Sans Unicode"/>
              </a:rPr>
              <a:t>(</a:t>
            </a:r>
            <a:r>
              <a:rPr dirty="0" sz="800" spc="0" i="1" u="sng">
                <a:latin typeface="Arial"/>
                <a:cs typeface="Arial"/>
              </a:rPr>
              <a:t>n</a:t>
            </a:r>
            <a:r>
              <a:rPr dirty="0" sz="800" spc="15" i="1" u="sng">
                <a:latin typeface="Meiryo"/>
                <a:cs typeface="Meiryo"/>
              </a:rPr>
              <a:t>−</a:t>
            </a:r>
            <a:r>
              <a:rPr dirty="0" sz="800" spc="10" i="1" u="sng">
                <a:latin typeface="Arial"/>
                <a:cs typeface="Arial"/>
              </a:rPr>
              <a:t>p</a:t>
            </a:r>
            <a:r>
              <a:rPr dirty="0" sz="800" spc="15" i="1" u="sng">
                <a:latin typeface="Meiryo"/>
                <a:cs typeface="Meiryo"/>
              </a:rPr>
              <a:t>−</a:t>
            </a:r>
            <a:r>
              <a:rPr dirty="0" sz="800" spc="-5" u="sng">
                <a:latin typeface="Arial"/>
                <a:cs typeface="Arial"/>
              </a:rPr>
              <a:t>1</a:t>
            </a:r>
            <a:r>
              <a:rPr dirty="0" sz="800" spc="65" u="sng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88618" y="2913164"/>
            <a:ext cx="1136650" cy="227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0416" sz="1200" spc="15" i="1">
                <a:latin typeface="Arial"/>
                <a:cs typeface="Arial"/>
              </a:rPr>
              <a:t>n</a:t>
            </a:r>
            <a:r>
              <a:rPr dirty="0" baseline="-10416" sz="1200" spc="15" i="1">
                <a:latin typeface="Meiryo"/>
                <a:cs typeface="Meiryo"/>
              </a:rPr>
              <a:t>−</a:t>
            </a:r>
            <a:r>
              <a:rPr dirty="0" baseline="-10416" sz="1200" spc="15" i="1">
                <a:latin typeface="Arial"/>
                <a:cs typeface="Arial"/>
              </a:rPr>
              <a:t>p</a:t>
            </a:r>
            <a:r>
              <a:rPr dirty="0" baseline="-10416" sz="1200" spc="15" i="1">
                <a:latin typeface="Meiryo"/>
                <a:cs typeface="Meiryo"/>
              </a:rPr>
              <a:t>−</a:t>
            </a:r>
            <a:r>
              <a:rPr dirty="0" baseline="-10416" sz="1200" spc="15" i="1">
                <a:latin typeface="Arial"/>
                <a:cs typeface="Arial"/>
              </a:rPr>
              <a:t>m </a:t>
            </a:r>
            <a:r>
              <a:rPr dirty="0" baseline="-10416" sz="1200" spc="232" i="1">
                <a:latin typeface="Arial"/>
                <a:cs typeface="Arial"/>
              </a:rPr>
              <a:t> </a:t>
            </a:r>
            <a:r>
              <a:rPr dirty="0" baseline="10582" sz="1575" spc="30" i="1">
                <a:latin typeface="Arial"/>
                <a:cs typeface="Arial"/>
              </a:rPr>
              <a:t>F</a:t>
            </a:r>
            <a:r>
              <a:rPr dirty="0" sz="800" spc="20" i="1">
                <a:latin typeface="Arial"/>
                <a:cs typeface="Arial"/>
              </a:rPr>
              <a:t>m,</a:t>
            </a:r>
            <a:r>
              <a:rPr dirty="0" sz="800" spc="20">
                <a:latin typeface="Lucida Sans Unicode"/>
                <a:cs typeface="Lucida Sans Unicode"/>
              </a:rPr>
              <a:t>(</a:t>
            </a:r>
            <a:r>
              <a:rPr dirty="0" sz="800" spc="20" i="1">
                <a:latin typeface="Arial"/>
                <a:cs typeface="Arial"/>
              </a:rPr>
              <a:t>n</a:t>
            </a:r>
            <a:r>
              <a:rPr dirty="0" sz="800" spc="20" i="1">
                <a:latin typeface="Meiryo"/>
                <a:cs typeface="Meiryo"/>
              </a:rPr>
              <a:t>−</a:t>
            </a:r>
            <a:r>
              <a:rPr dirty="0" sz="800" spc="20" i="1">
                <a:latin typeface="Arial"/>
                <a:cs typeface="Arial"/>
              </a:rPr>
              <a:t>p</a:t>
            </a:r>
            <a:r>
              <a:rPr dirty="0" sz="800" spc="20" i="1">
                <a:latin typeface="Meiryo"/>
                <a:cs typeface="Meiryo"/>
              </a:rPr>
              <a:t>−</a:t>
            </a:r>
            <a:r>
              <a:rPr dirty="0" sz="800" spc="20" i="1">
                <a:latin typeface="Arial"/>
                <a:cs typeface="Arial"/>
              </a:rPr>
              <a:t>m</a:t>
            </a:r>
            <a:r>
              <a:rPr dirty="0" sz="800" spc="20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05850" y="2726791"/>
            <a:ext cx="114935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1130">
              <a:lnSpc>
                <a:spcPts val="660"/>
              </a:lnSpc>
              <a:tabLst>
                <a:tab pos="1136015" algn="l"/>
              </a:tabLst>
            </a:pPr>
            <a:r>
              <a:rPr dirty="0" sz="1050" spc="-5" u="sng">
                <a:latin typeface="Times New Roman"/>
                <a:cs typeface="Times New Roman"/>
              </a:rPr>
              <a:t> </a:t>
            </a:r>
            <a:r>
              <a:rPr dirty="0" sz="1050" spc="-5" u="sng">
                <a:latin typeface="Times New Roman"/>
                <a:cs typeface="Times New Roman"/>
              </a:rPr>
              <a:t>	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660"/>
              </a:lnSpc>
            </a:pPr>
            <a:r>
              <a:rPr dirty="0" sz="1050" spc="74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44394" y="2837256"/>
            <a:ext cx="132080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1164" sz="1575" spc="-7" b="1">
                <a:latin typeface="Arial"/>
                <a:cs typeface="Arial"/>
              </a:rPr>
              <a:t>x</a:t>
            </a:r>
            <a:r>
              <a:rPr dirty="0" sz="800" spc="-75" i="1">
                <a:latin typeface="Meiryo"/>
                <a:cs typeface="Meiryo"/>
              </a:rPr>
              <a:t>t</a:t>
            </a:r>
            <a:endParaRPr sz="800">
              <a:latin typeface="Meiryo"/>
              <a:cs typeface="Meiry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21420" y="2884970"/>
            <a:ext cx="782320" cy="222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4305" sz="1200" spc="30" i="1">
                <a:latin typeface="Arial"/>
                <a:cs typeface="Arial"/>
              </a:rPr>
              <a:t>h</a:t>
            </a:r>
            <a:r>
              <a:rPr dirty="0" sz="1050" spc="20">
                <a:latin typeface="Lucida Sans Unicode"/>
                <a:cs typeface="Lucida Sans Unicode"/>
              </a:rPr>
              <a:t>(</a:t>
            </a:r>
            <a:r>
              <a:rPr dirty="0" sz="1050" spc="20" b="1">
                <a:latin typeface="Arial"/>
                <a:cs typeface="Arial"/>
              </a:rPr>
              <a:t>X</a:t>
            </a:r>
            <a:r>
              <a:rPr dirty="0" baseline="20833" sz="1200" spc="30" i="1">
                <a:latin typeface="Meiryo"/>
                <a:cs typeface="Meiryo"/>
              </a:rPr>
              <a:t>t</a:t>
            </a:r>
            <a:r>
              <a:rPr dirty="0" sz="1050" spc="20" b="1">
                <a:latin typeface="Arial"/>
                <a:cs typeface="Arial"/>
              </a:rPr>
              <a:t>X</a:t>
            </a:r>
            <a:r>
              <a:rPr dirty="0" sz="1050" spc="20">
                <a:latin typeface="Lucida Sans Unicode"/>
                <a:cs typeface="Lucida Sans Unicode"/>
              </a:rPr>
              <a:t>)</a:t>
            </a:r>
            <a:r>
              <a:rPr dirty="0" baseline="20833" sz="1200" spc="30" i="1">
                <a:latin typeface="Meiryo"/>
                <a:cs typeface="Meiryo"/>
              </a:rPr>
              <a:t>−</a:t>
            </a:r>
            <a:r>
              <a:rPr dirty="0" baseline="20833" sz="1200" spc="30">
                <a:latin typeface="Arial"/>
                <a:cs typeface="Arial"/>
              </a:rPr>
              <a:t>1</a:t>
            </a:r>
            <a:r>
              <a:rPr dirty="0" sz="1050" spc="20" b="1">
                <a:latin typeface="Arial"/>
                <a:cs typeface="Arial"/>
              </a:rPr>
              <a:t>x</a:t>
            </a:r>
            <a:r>
              <a:rPr dirty="0" sz="1050" spc="135" b="1">
                <a:latin typeface="Arial"/>
                <a:cs typeface="Arial"/>
              </a:rPr>
              <a:t> </a:t>
            </a:r>
            <a:r>
              <a:rPr dirty="0" sz="1050" spc="-380" i="1">
                <a:latin typeface="Verdana"/>
                <a:cs typeface="Verdana"/>
              </a:rPr>
              <a:t>σ</a:t>
            </a:r>
            <a:r>
              <a:rPr dirty="0" sz="1050" spc="-380">
                <a:latin typeface="Lucida Sans Unicode"/>
                <a:cs typeface="Lucida Sans Unicode"/>
              </a:rPr>
              <a:t>ˆ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37052" y="2947466"/>
            <a:ext cx="270510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h </a:t>
            </a:r>
            <a:r>
              <a:rPr dirty="0" sz="800" spc="150" i="1">
                <a:latin typeface="Arial"/>
                <a:cs typeface="Arial"/>
              </a:rPr>
              <a:t> </a:t>
            </a:r>
            <a:r>
              <a:rPr dirty="0" sz="800" spc="-5" i="1">
                <a:latin typeface="Arial"/>
                <a:cs typeface="Arial"/>
              </a:rPr>
              <a:t>kk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5" action="ppaction://hlinksldjump"/>
              </a:rPr>
              <a:t>Multivariate Linear</a:t>
            </a:r>
            <a:r>
              <a:rPr dirty="0" spc="-20">
                <a:hlinkClick r:id="rId5" action="ppaction://hlinksldjump"/>
              </a:rPr>
              <a:t> </a:t>
            </a:r>
            <a:r>
              <a:rPr dirty="0" spc="-5">
                <a:hlinkClick r:id="rId5" action="ppaction://hlinksldjump"/>
              </a:rPr>
              <a:t>Regression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73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056" y="29006"/>
            <a:ext cx="92329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 Linear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0708" y="29006"/>
            <a:ext cx="10337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Model Form and</a:t>
            </a:r>
            <a:r>
              <a:rPr dirty="0" sz="600" spc="-2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Assumptions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9557" y="1733283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9557" y="1944725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9557" y="2483726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9557" y="2693759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5300" y="227431"/>
            <a:ext cx="4139565" cy="2635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0">
                <a:solidFill>
                  <a:srgbClr val="790019"/>
                </a:solidFill>
                <a:latin typeface="Arial"/>
                <a:cs typeface="Arial"/>
              </a:rPr>
              <a:t>MLR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Model: Matrix</a:t>
            </a:r>
            <a:r>
              <a:rPr dirty="0" sz="1400" spc="3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790019"/>
                </a:solidFill>
                <a:latin typeface="Arial"/>
                <a:cs typeface="Arial"/>
              </a:rPr>
              <a:t>Form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-10">
                <a:latin typeface="Arial"/>
                <a:cs typeface="Arial"/>
              </a:rPr>
              <a:t>multiple </a:t>
            </a:r>
            <a:r>
              <a:rPr dirty="0" sz="1050" spc="-5">
                <a:latin typeface="Arial"/>
                <a:cs typeface="Arial"/>
              </a:rPr>
              <a:t>linear </a:t>
            </a:r>
            <a:r>
              <a:rPr dirty="0" sz="1050" spc="-10">
                <a:latin typeface="Arial"/>
                <a:cs typeface="Arial"/>
              </a:rPr>
              <a:t>regression </a:t>
            </a:r>
            <a:r>
              <a:rPr dirty="0" sz="1050" spc="-5">
                <a:latin typeface="Arial"/>
                <a:cs typeface="Arial"/>
              </a:rPr>
              <a:t>model has the</a:t>
            </a:r>
            <a:r>
              <a:rPr dirty="0" sz="1050" spc="11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form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algn="ctr" marL="277495">
              <a:lnSpc>
                <a:spcPct val="100000"/>
              </a:lnSpc>
            </a:pPr>
            <a:r>
              <a:rPr dirty="0" sz="1050" spc="-5" b="1">
                <a:latin typeface="Arial"/>
                <a:cs typeface="Arial"/>
              </a:rPr>
              <a:t>y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10" b="1">
                <a:latin typeface="Arial"/>
                <a:cs typeface="Arial"/>
              </a:rPr>
              <a:t>Xb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200">
                <a:latin typeface="Lucida Sans Unicode"/>
                <a:cs typeface="Lucida Sans Unicode"/>
              </a:rPr>
              <a:t> </a:t>
            </a:r>
            <a:r>
              <a:rPr dirty="0" sz="1050" spc="-5" b="1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where</a:t>
            </a:r>
            <a:endParaRPr sz="105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330"/>
              </a:spcBef>
            </a:pPr>
            <a:r>
              <a:rPr dirty="0" sz="1050" spc="-5" b="1">
                <a:latin typeface="Arial"/>
                <a:cs typeface="Arial"/>
              </a:rPr>
              <a:t>y</a:t>
            </a:r>
            <a:r>
              <a:rPr dirty="0" sz="1050" spc="5" b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(</a:t>
            </a:r>
            <a:r>
              <a:rPr dirty="0" sz="1050" i="1">
                <a:latin typeface="Arial"/>
                <a:cs typeface="Arial"/>
              </a:rPr>
              <a:t>y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050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10" i="1">
                <a:latin typeface="Arial"/>
                <a:cs typeface="Arial"/>
              </a:rPr>
              <a:t>y</a:t>
            </a:r>
            <a:r>
              <a:rPr dirty="0" baseline="-10416" sz="1200" spc="15" i="1">
                <a:latin typeface="Arial"/>
                <a:cs typeface="Arial"/>
              </a:rPr>
              <a:t>n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baseline="27777" sz="1200" spc="15" i="1">
                <a:latin typeface="Meiryo"/>
                <a:cs typeface="Meiryo"/>
              </a:rPr>
              <a:t>t</a:t>
            </a:r>
            <a:r>
              <a:rPr dirty="0" baseline="27777" sz="1200" spc="104" i="1">
                <a:latin typeface="Meiryo"/>
                <a:cs typeface="Meiryo"/>
              </a:rPr>
              <a:t> </a:t>
            </a:r>
            <a:r>
              <a:rPr dirty="0" sz="1050" spc="-155" i="1">
                <a:latin typeface="Meiryo"/>
                <a:cs typeface="Meiryo"/>
              </a:rPr>
              <a:t>∈</a:t>
            </a:r>
            <a:r>
              <a:rPr dirty="0" sz="1050" spc="-60" i="1">
                <a:latin typeface="Meiryo"/>
                <a:cs typeface="Meiryo"/>
              </a:rPr>
              <a:t> </a:t>
            </a:r>
            <a:r>
              <a:rPr dirty="0" sz="1050" spc="-5">
                <a:latin typeface="Arial"/>
                <a:cs typeface="Arial"/>
              </a:rPr>
              <a:t>R</a:t>
            </a:r>
            <a:r>
              <a:rPr dirty="0" baseline="27777" sz="1200" spc="-7" i="1">
                <a:latin typeface="Arial"/>
                <a:cs typeface="Arial"/>
              </a:rPr>
              <a:t>n</a:t>
            </a:r>
            <a:r>
              <a:rPr dirty="0" baseline="27777" sz="1200" spc="202" i="1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is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n</a:t>
            </a:r>
            <a:r>
              <a:rPr dirty="0" sz="1050" spc="-4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×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-5">
                <a:latin typeface="Arial"/>
                <a:cs typeface="Arial"/>
              </a:rPr>
              <a:t>1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response</a:t>
            </a:r>
            <a:r>
              <a:rPr dirty="0" sz="1050" spc="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vector</a:t>
            </a:r>
            <a:endParaRPr sz="105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345"/>
              </a:spcBef>
            </a:pPr>
            <a:r>
              <a:rPr dirty="0" sz="1050" spc="-10" b="1">
                <a:latin typeface="Arial"/>
                <a:cs typeface="Arial"/>
              </a:rPr>
              <a:t>X</a:t>
            </a:r>
            <a:r>
              <a:rPr dirty="0" sz="1050" spc="10" b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25">
                <a:latin typeface="Lucida Sans Unicode"/>
                <a:cs typeface="Lucida Sans Unicode"/>
              </a:rPr>
              <a:t>[</a:t>
            </a:r>
            <a:r>
              <a:rPr dirty="0" sz="1050" spc="-25" b="1">
                <a:latin typeface="Arial"/>
                <a:cs typeface="Arial"/>
              </a:rPr>
              <a:t>1</a:t>
            </a:r>
            <a:r>
              <a:rPr dirty="0" baseline="-10416" sz="1200" spc="-37" i="1">
                <a:latin typeface="Arial"/>
                <a:cs typeface="Arial"/>
              </a:rPr>
              <a:t>n</a:t>
            </a:r>
            <a:r>
              <a:rPr dirty="0" sz="1050" spc="-2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20" b="1">
                <a:latin typeface="Arial"/>
                <a:cs typeface="Arial"/>
              </a:rPr>
              <a:t>x</a:t>
            </a:r>
            <a:r>
              <a:rPr dirty="0" baseline="-13888" sz="1200" spc="-30">
                <a:latin typeface="Arial"/>
                <a:cs typeface="Arial"/>
              </a:rPr>
              <a:t>1</a:t>
            </a:r>
            <a:r>
              <a:rPr dirty="0" sz="1050" spc="-20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5" b="1">
                <a:latin typeface="Arial"/>
                <a:cs typeface="Arial"/>
              </a:rPr>
              <a:t>x</a:t>
            </a:r>
            <a:r>
              <a:rPr dirty="0" baseline="-10416" sz="1200" spc="-7" i="1">
                <a:latin typeface="Arial"/>
                <a:cs typeface="Arial"/>
              </a:rPr>
              <a:t>p</a:t>
            </a:r>
            <a:r>
              <a:rPr dirty="0" baseline="-10416" sz="1200" spc="-232" i="1">
                <a:latin typeface="Arial"/>
                <a:cs typeface="Arial"/>
              </a:rPr>
              <a:t> </a:t>
            </a:r>
            <a:r>
              <a:rPr dirty="0" sz="1050" spc="-45">
                <a:latin typeface="Lucida Sans Unicode"/>
                <a:cs typeface="Lucida Sans Unicode"/>
              </a:rPr>
              <a:t>]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155" i="1">
                <a:latin typeface="Meiryo"/>
                <a:cs typeface="Meiryo"/>
              </a:rPr>
              <a:t>∈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 spc="20">
                <a:latin typeface="Arial"/>
                <a:cs typeface="Arial"/>
              </a:rPr>
              <a:t>R</a:t>
            </a:r>
            <a:r>
              <a:rPr dirty="0" baseline="27777" sz="1200" spc="30" i="1">
                <a:latin typeface="Arial"/>
                <a:cs typeface="Arial"/>
              </a:rPr>
              <a:t>n</a:t>
            </a:r>
            <a:r>
              <a:rPr dirty="0" baseline="27777" sz="1200" spc="30" i="1">
                <a:latin typeface="Meiryo"/>
                <a:cs typeface="Meiryo"/>
              </a:rPr>
              <a:t>×</a:t>
            </a:r>
            <a:r>
              <a:rPr dirty="0" baseline="27777" sz="1200" spc="30">
                <a:latin typeface="Lucida Sans Unicode"/>
                <a:cs typeface="Lucida Sans Unicode"/>
              </a:rPr>
              <a:t>(</a:t>
            </a:r>
            <a:r>
              <a:rPr dirty="0" baseline="27777" sz="1200" spc="30" i="1">
                <a:latin typeface="Arial"/>
                <a:cs typeface="Arial"/>
              </a:rPr>
              <a:t>p</a:t>
            </a:r>
            <a:r>
              <a:rPr dirty="0" baseline="27777" sz="1200" spc="30">
                <a:latin typeface="Lucida Sans Unicode"/>
                <a:cs typeface="Lucida Sans Unicode"/>
              </a:rPr>
              <a:t>+</a:t>
            </a:r>
            <a:r>
              <a:rPr dirty="0" baseline="27777" sz="1200" spc="30">
                <a:latin typeface="Arial"/>
                <a:cs typeface="Arial"/>
              </a:rPr>
              <a:t>1</a:t>
            </a:r>
            <a:r>
              <a:rPr dirty="0" baseline="27777" sz="1200" spc="30">
                <a:latin typeface="Lucida Sans Unicode"/>
                <a:cs typeface="Lucida Sans Unicode"/>
              </a:rPr>
              <a:t>)</a:t>
            </a:r>
            <a:r>
              <a:rPr dirty="0" baseline="27777" sz="1200" spc="15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Arial"/>
                <a:cs typeface="Arial"/>
              </a:rPr>
              <a:t>is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n</a:t>
            </a:r>
            <a:r>
              <a:rPr dirty="0" sz="1050" spc="-35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×</a:t>
            </a:r>
            <a:r>
              <a:rPr dirty="0" sz="1050" spc="-114" i="1">
                <a:latin typeface="Meiryo"/>
                <a:cs typeface="Meiryo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i="1">
                <a:latin typeface="Arial"/>
                <a:cs typeface="Arial"/>
              </a:rPr>
              <a:t>p</a:t>
            </a:r>
            <a:r>
              <a:rPr dirty="0" sz="1050" spc="-20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9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Arial"/>
                <a:cs typeface="Arial"/>
              </a:rPr>
              <a:t>1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design</a:t>
            </a:r>
            <a:r>
              <a:rPr dirty="0" sz="1050" spc="1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matrix</a:t>
            </a:r>
            <a:endParaRPr sz="1050">
              <a:latin typeface="Arial"/>
              <a:cs typeface="Arial"/>
            </a:endParaRPr>
          </a:p>
          <a:p>
            <a:pPr marL="596900" indent="-132080">
              <a:lnSpc>
                <a:spcPts val="1200"/>
              </a:lnSpc>
              <a:spcBef>
                <a:spcPts val="175"/>
              </a:spcBef>
              <a:buClr>
                <a:srgbClr val="790019"/>
              </a:buClr>
              <a:buFont typeface="Meiryo"/>
              <a:buChar char="•"/>
              <a:tabLst>
                <a:tab pos="597535" algn="l"/>
              </a:tabLst>
            </a:pPr>
            <a:r>
              <a:rPr dirty="0" sz="1000" spc="-5" b="1">
                <a:latin typeface="Arial"/>
                <a:cs typeface="Arial"/>
              </a:rPr>
              <a:t>1</a:t>
            </a:r>
            <a:r>
              <a:rPr dirty="0" baseline="-11904" sz="1050" spc="-7" i="1">
                <a:latin typeface="Arial"/>
                <a:cs typeface="Arial"/>
              </a:rPr>
              <a:t>n </a:t>
            </a:r>
            <a:r>
              <a:rPr dirty="0" sz="1000" spc="-5">
                <a:latin typeface="Arial"/>
                <a:cs typeface="Arial"/>
              </a:rPr>
              <a:t>is an </a:t>
            </a:r>
            <a:r>
              <a:rPr dirty="0" sz="1000" spc="-5" i="1">
                <a:latin typeface="Arial"/>
                <a:cs typeface="Arial"/>
              </a:rPr>
              <a:t>n </a:t>
            </a:r>
            <a:r>
              <a:rPr dirty="0" sz="1000" spc="-30" i="1">
                <a:latin typeface="Meiryo"/>
                <a:cs typeface="Meiryo"/>
              </a:rPr>
              <a:t>× </a:t>
            </a:r>
            <a:r>
              <a:rPr dirty="0" sz="1000" spc="-5">
                <a:latin typeface="Arial"/>
                <a:cs typeface="Arial"/>
              </a:rPr>
              <a:t>1 </a:t>
            </a:r>
            <a:r>
              <a:rPr dirty="0" sz="1000" spc="-10">
                <a:latin typeface="Arial"/>
                <a:cs typeface="Arial"/>
              </a:rPr>
              <a:t>vector </a:t>
            </a:r>
            <a:r>
              <a:rPr dirty="0" sz="1000" spc="-5">
                <a:latin typeface="Arial"/>
                <a:cs typeface="Arial"/>
              </a:rPr>
              <a:t>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ones</a:t>
            </a:r>
            <a:endParaRPr sz="1000">
              <a:latin typeface="Arial"/>
              <a:cs typeface="Arial"/>
            </a:endParaRPr>
          </a:p>
          <a:p>
            <a:pPr marL="596900" indent="-132080">
              <a:lnSpc>
                <a:spcPts val="1200"/>
              </a:lnSpc>
              <a:buClr>
                <a:srgbClr val="790019"/>
              </a:buClr>
              <a:buFont typeface="Meiryo"/>
              <a:buChar char="•"/>
              <a:tabLst>
                <a:tab pos="597535" algn="l"/>
              </a:tabLst>
            </a:pPr>
            <a:r>
              <a:rPr dirty="0" sz="1000" spc="-5" b="1">
                <a:latin typeface="Arial"/>
                <a:cs typeface="Arial"/>
              </a:rPr>
              <a:t>x</a:t>
            </a:r>
            <a:r>
              <a:rPr dirty="0" baseline="-11904" sz="1050" spc="-7" i="1">
                <a:latin typeface="Arial"/>
                <a:cs typeface="Arial"/>
              </a:rPr>
              <a:t>j </a:t>
            </a:r>
            <a:r>
              <a:rPr dirty="0" baseline="-11904" sz="1050" i="1">
                <a:latin typeface="Arial"/>
                <a:cs typeface="Arial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=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 spc="10">
                <a:latin typeface="Lucida Sans Unicode"/>
                <a:cs typeface="Lucida Sans Unicode"/>
              </a:rPr>
              <a:t>(</a:t>
            </a:r>
            <a:r>
              <a:rPr dirty="0" sz="1000" spc="10" i="1">
                <a:latin typeface="Arial"/>
                <a:cs typeface="Arial"/>
              </a:rPr>
              <a:t>x</a:t>
            </a:r>
            <a:r>
              <a:rPr dirty="0" baseline="-11904" sz="1050" spc="15">
                <a:latin typeface="Arial"/>
                <a:cs typeface="Arial"/>
              </a:rPr>
              <a:t>1</a:t>
            </a:r>
            <a:r>
              <a:rPr dirty="0" baseline="-11904" sz="1050" spc="15" i="1">
                <a:latin typeface="Arial"/>
                <a:cs typeface="Arial"/>
              </a:rPr>
              <a:t>j</a:t>
            </a:r>
            <a:r>
              <a:rPr dirty="0" baseline="-11904" sz="1050" spc="-135" i="1">
                <a:latin typeface="Arial"/>
                <a:cs typeface="Arial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,</a:t>
            </a:r>
            <a:r>
              <a:rPr dirty="0" sz="1000" spc="-185" i="1">
                <a:latin typeface="Verdana"/>
                <a:cs typeface="Verdana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.</a:t>
            </a:r>
            <a:r>
              <a:rPr dirty="0" sz="1000" spc="-190" i="1">
                <a:latin typeface="Verdana"/>
                <a:cs typeface="Verdana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.</a:t>
            </a:r>
            <a:r>
              <a:rPr dirty="0" sz="1000" spc="-185" i="1">
                <a:latin typeface="Verdana"/>
                <a:cs typeface="Verdana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.</a:t>
            </a:r>
            <a:r>
              <a:rPr dirty="0" sz="1000" spc="-185" i="1">
                <a:latin typeface="Verdana"/>
                <a:cs typeface="Verdana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,</a:t>
            </a:r>
            <a:r>
              <a:rPr dirty="0" sz="1000" spc="-190" i="1">
                <a:latin typeface="Verdana"/>
                <a:cs typeface="Verdana"/>
              </a:rPr>
              <a:t> </a:t>
            </a:r>
            <a:r>
              <a:rPr dirty="0" sz="1000" spc="-5" i="1">
                <a:latin typeface="Arial"/>
                <a:cs typeface="Arial"/>
              </a:rPr>
              <a:t>x</a:t>
            </a:r>
            <a:r>
              <a:rPr dirty="0" baseline="-11904" sz="1050" spc="-7" i="1">
                <a:latin typeface="Arial"/>
                <a:cs typeface="Arial"/>
              </a:rPr>
              <a:t>nj</a:t>
            </a:r>
            <a:r>
              <a:rPr dirty="0" baseline="-11904" sz="1050" spc="-127" i="1">
                <a:latin typeface="Arial"/>
                <a:cs typeface="Arial"/>
              </a:rPr>
              <a:t> </a:t>
            </a:r>
            <a:r>
              <a:rPr dirty="0" sz="1000" spc="25">
                <a:latin typeface="Lucida Sans Unicode"/>
                <a:cs typeface="Lucida Sans Unicode"/>
              </a:rPr>
              <a:t>)</a:t>
            </a:r>
            <a:r>
              <a:rPr dirty="0" baseline="27777" sz="1050" spc="37" i="1">
                <a:latin typeface="Arial"/>
                <a:cs typeface="Arial"/>
              </a:rPr>
              <a:t>r</a:t>
            </a:r>
            <a:r>
              <a:rPr dirty="0" baseline="27777" sz="1050" spc="195" i="1">
                <a:latin typeface="Arial"/>
                <a:cs typeface="Arial"/>
              </a:rPr>
              <a:t> </a:t>
            </a:r>
            <a:r>
              <a:rPr dirty="0" sz="1000" spc="-145" i="1">
                <a:latin typeface="Meiryo"/>
                <a:cs typeface="Meiryo"/>
              </a:rPr>
              <a:t>∈</a:t>
            </a:r>
            <a:r>
              <a:rPr dirty="0" sz="1000" spc="-65" i="1">
                <a:latin typeface="Meiryo"/>
                <a:cs typeface="Meiryo"/>
              </a:rPr>
              <a:t> 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baseline="27777" sz="1050" spc="-7" i="1">
                <a:latin typeface="Arial"/>
                <a:cs typeface="Arial"/>
              </a:rPr>
              <a:t>n</a:t>
            </a:r>
            <a:r>
              <a:rPr dirty="0" baseline="27777" sz="1050" spc="209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is </a:t>
            </a:r>
            <a:r>
              <a:rPr dirty="0" sz="1000" spc="20" i="1">
                <a:latin typeface="Arial"/>
                <a:cs typeface="Arial"/>
              </a:rPr>
              <a:t>j</a:t>
            </a:r>
            <a:r>
              <a:rPr dirty="0" sz="1000" spc="20">
                <a:latin typeface="Arial"/>
                <a:cs typeface="Arial"/>
              </a:rPr>
              <a:t>-th</a:t>
            </a:r>
            <a:r>
              <a:rPr dirty="0" sz="1000" spc="-5">
                <a:latin typeface="Arial"/>
                <a:cs typeface="Arial"/>
              </a:rPr>
              <a:t> predictor </a:t>
            </a:r>
            <a:r>
              <a:rPr dirty="0" sz="1000" spc="-10">
                <a:latin typeface="Arial"/>
                <a:cs typeface="Arial"/>
              </a:rPr>
              <a:t>vector</a:t>
            </a:r>
            <a:r>
              <a:rPr dirty="0" sz="1000" spc="-5">
                <a:latin typeface="Arial"/>
                <a:cs typeface="Arial"/>
              </a:rPr>
              <a:t> (</a:t>
            </a:r>
            <a:r>
              <a:rPr dirty="0" sz="1000" spc="-5" i="1">
                <a:latin typeface="Arial"/>
                <a:cs typeface="Arial"/>
              </a:rPr>
              <a:t>n</a:t>
            </a:r>
            <a:r>
              <a:rPr dirty="0" sz="1000" spc="-40" i="1">
                <a:latin typeface="Arial"/>
                <a:cs typeface="Arial"/>
              </a:rPr>
              <a:t> </a:t>
            </a:r>
            <a:r>
              <a:rPr dirty="0" sz="1000" spc="-30" i="1">
                <a:latin typeface="Meiryo"/>
                <a:cs typeface="Meiryo"/>
              </a:rPr>
              <a:t>×</a:t>
            </a:r>
            <a:r>
              <a:rPr dirty="0" sz="1000" spc="-120" i="1">
                <a:latin typeface="Meiryo"/>
                <a:cs typeface="Meiryo"/>
              </a:rPr>
              <a:t> </a:t>
            </a:r>
            <a:r>
              <a:rPr dirty="0" sz="1000" spc="-5">
                <a:latin typeface="Arial"/>
                <a:cs typeface="Arial"/>
              </a:rPr>
              <a:t>1)</a:t>
            </a:r>
            <a:endParaRPr sz="100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350"/>
              </a:spcBef>
            </a:pPr>
            <a:r>
              <a:rPr dirty="0" sz="1050" spc="-10" b="1">
                <a:latin typeface="Arial"/>
                <a:cs typeface="Arial"/>
              </a:rPr>
              <a:t>b</a:t>
            </a:r>
            <a:r>
              <a:rPr dirty="0" sz="1050" spc="10" b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>
                <a:latin typeface="Lucida Sans Unicode"/>
                <a:cs typeface="Lucida Sans Unicode"/>
              </a:rPr>
              <a:t>(</a:t>
            </a:r>
            <a:r>
              <a:rPr dirty="0" sz="105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0</a:t>
            </a:r>
            <a:r>
              <a:rPr dirty="0" sz="1050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20" i="1">
                <a:latin typeface="Arial"/>
                <a:cs typeface="Arial"/>
              </a:rPr>
              <a:t>b</a:t>
            </a:r>
            <a:r>
              <a:rPr dirty="0" baseline="-13888" sz="1200" spc="-30">
                <a:latin typeface="Arial"/>
                <a:cs typeface="Arial"/>
              </a:rPr>
              <a:t>1</a:t>
            </a:r>
            <a:r>
              <a:rPr dirty="0" sz="1050" spc="-20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0416" sz="1200" spc="-7" i="1">
                <a:latin typeface="Arial"/>
                <a:cs typeface="Arial"/>
              </a:rPr>
              <a:t>p</a:t>
            </a:r>
            <a:r>
              <a:rPr dirty="0" baseline="-10416" sz="1200" spc="-232" i="1">
                <a:latin typeface="Arial"/>
                <a:cs typeface="Arial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)</a:t>
            </a:r>
            <a:r>
              <a:rPr dirty="0" baseline="27777" sz="1200" spc="-15" i="1">
                <a:latin typeface="Meiryo"/>
                <a:cs typeface="Meiryo"/>
              </a:rPr>
              <a:t>t</a:t>
            </a:r>
            <a:r>
              <a:rPr dirty="0" baseline="27777" sz="1200" spc="120" i="1">
                <a:latin typeface="Meiryo"/>
                <a:cs typeface="Meiryo"/>
              </a:rPr>
              <a:t> </a:t>
            </a:r>
            <a:r>
              <a:rPr dirty="0" sz="1050" spc="-155" i="1">
                <a:latin typeface="Meiryo"/>
                <a:cs typeface="Meiryo"/>
              </a:rPr>
              <a:t>∈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 spc="5">
                <a:latin typeface="Arial"/>
                <a:cs typeface="Arial"/>
              </a:rPr>
              <a:t>R</a:t>
            </a:r>
            <a:r>
              <a:rPr dirty="0" baseline="27777" sz="1200" spc="7" i="1">
                <a:latin typeface="Arial"/>
                <a:cs typeface="Arial"/>
              </a:rPr>
              <a:t>p</a:t>
            </a:r>
            <a:r>
              <a:rPr dirty="0" baseline="27777" sz="1200" spc="7">
                <a:latin typeface="Lucida Sans Unicode"/>
                <a:cs typeface="Lucida Sans Unicode"/>
              </a:rPr>
              <a:t>+</a:t>
            </a:r>
            <a:r>
              <a:rPr dirty="0" baseline="27777" sz="1200" spc="7">
                <a:latin typeface="Arial"/>
                <a:cs typeface="Arial"/>
              </a:rPr>
              <a:t>1</a:t>
            </a:r>
            <a:r>
              <a:rPr dirty="0" baseline="27777" sz="1200" spc="187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is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 i="1">
                <a:latin typeface="Arial"/>
                <a:cs typeface="Arial"/>
              </a:rPr>
              <a:t>p</a:t>
            </a:r>
            <a:r>
              <a:rPr dirty="0" sz="1050" spc="-20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9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Arial"/>
                <a:cs typeface="Arial"/>
              </a:rPr>
              <a:t>1</a:t>
            </a:r>
            <a:r>
              <a:rPr dirty="0" sz="1050" spc="25">
                <a:latin typeface="Lucida Sans Unicode"/>
                <a:cs typeface="Lucida Sans Unicode"/>
              </a:rPr>
              <a:t>)</a:t>
            </a:r>
            <a:r>
              <a:rPr dirty="0" sz="1050" spc="-90">
                <a:latin typeface="Lucida Sans Unicode"/>
                <a:cs typeface="Lucida Sans Unicode"/>
              </a:rPr>
              <a:t> </a:t>
            </a:r>
            <a:r>
              <a:rPr dirty="0" sz="1050" spc="-35" i="1">
                <a:latin typeface="Meiryo"/>
                <a:cs typeface="Meiryo"/>
              </a:rPr>
              <a:t>×</a:t>
            </a:r>
            <a:r>
              <a:rPr dirty="0" sz="1050" spc="-114" i="1">
                <a:latin typeface="Meiryo"/>
                <a:cs typeface="Meiryo"/>
              </a:rPr>
              <a:t> </a:t>
            </a:r>
            <a:r>
              <a:rPr dirty="0" sz="1050" spc="-10">
                <a:latin typeface="Arial"/>
                <a:cs typeface="Arial"/>
              </a:rPr>
              <a:t>1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vector</a:t>
            </a:r>
            <a:r>
              <a:rPr dirty="0" sz="1050" spc="1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of</a:t>
            </a:r>
            <a:r>
              <a:rPr dirty="0" sz="1050" spc="10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coefficients</a:t>
            </a:r>
            <a:endParaRPr sz="105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330"/>
              </a:spcBef>
            </a:pPr>
            <a:r>
              <a:rPr dirty="0" sz="1050" spc="-5" b="1">
                <a:latin typeface="Arial"/>
                <a:cs typeface="Arial"/>
              </a:rPr>
              <a:t>e</a:t>
            </a:r>
            <a:r>
              <a:rPr dirty="0" sz="1050" spc="5" b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(</a:t>
            </a:r>
            <a:r>
              <a:rPr dirty="0" sz="1050" i="1">
                <a:latin typeface="Arial"/>
                <a:cs typeface="Arial"/>
              </a:rPr>
              <a:t>e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050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10" i="1">
                <a:latin typeface="Arial"/>
                <a:cs typeface="Arial"/>
              </a:rPr>
              <a:t>e</a:t>
            </a:r>
            <a:r>
              <a:rPr dirty="0" baseline="-10416" sz="1200" spc="15" i="1">
                <a:latin typeface="Arial"/>
                <a:cs typeface="Arial"/>
              </a:rPr>
              <a:t>n</a:t>
            </a:r>
            <a:r>
              <a:rPr dirty="0" sz="1050" spc="10">
                <a:latin typeface="Lucida Sans Unicode"/>
                <a:cs typeface="Lucida Sans Unicode"/>
              </a:rPr>
              <a:t>)</a:t>
            </a:r>
            <a:r>
              <a:rPr dirty="0" baseline="27777" sz="1200" spc="15" i="1">
                <a:latin typeface="Meiryo"/>
                <a:cs typeface="Meiryo"/>
              </a:rPr>
              <a:t>t</a:t>
            </a:r>
            <a:r>
              <a:rPr dirty="0" baseline="27777" sz="1200" spc="112" i="1">
                <a:latin typeface="Meiryo"/>
                <a:cs typeface="Meiryo"/>
              </a:rPr>
              <a:t> </a:t>
            </a:r>
            <a:r>
              <a:rPr dirty="0" sz="1050" spc="-155" i="1">
                <a:latin typeface="Meiryo"/>
                <a:cs typeface="Meiryo"/>
              </a:rPr>
              <a:t>∈</a:t>
            </a:r>
            <a:r>
              <a:rPr dirty="0" sz="1050" spc="-60" i="1">
                <a:latin typeface="Meiryo"/>
                <a:cs typeface="Meiryo"/>
              </a:rPr>
              <a:t> </a:t>
            </a:r>
            <a:r>
              <a:rPr dirty="0" sz="1050" spc="-5">
                <a:latin typeface="Arial"/>
                <a:cs typeface="Arial"/>
              </a:rPr>
              <a:t>R</a:t>
            </a:r>
            <a:r>
              <a:rPr dirty="0" baseline="27777" sz="1200" spc="-7" i="1">
                <a:latin typeface="Arial"/>
                <a:cs typeface="Arial"/>
              </a:rPr>
              <a:t>n</a:t>
            </a:r>
            <a:r>
              <a:rPr dirty="0" baseline="27777" sz="1200" spc="202" i="1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is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n</a:t>
            </a:r>
            <a:r>
              <a:rPr dirty="0" sz="1050" spc="-40" i="1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×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spc="-5">
                <a:latin typeface="Arial"/>
                <a:cs typeface="Arial"/>
              </a:rPr>
              <a:t>1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error</a:t>
            </a:r>
            <a:r>
              <a:rPr dirty="0" sz="1050" spc="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vector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7" action="ppaction://hlinksldjump"/>
              </a:rPr>
              <a:t>Multivariate Linear</a:t>
            </a:r>
            <a:r>
              <a:rPr dirty="0" spc="-20">
                <a:hlinkClick r:id="rId7" action="ppaction://hlinksldjump"/>
              </a:rPr>
              <a:t> </a:t>
            </a:r>
            <a:r>
              <a:rPr dirty="0" spc="-5">
                <a:hlinkClick r:id="rId7" action="ppaction://hlinksldjump"/>
              </a:rPr>
              <a:t>Regression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61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202882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Predicting </a:t>
            </a:r>
            <a:r>
              <a:rPr dirty="0" spc="10"/>
              <a:t>New</a:t>
            </a:r>
            <a:r>
              <a:rPr dirty="0" spc="-75"/>
              <a:t> </a:t>
            </a:r>
            <a:r>
              <a:rPr dirty="0" spc="15"/>
              <a:t>Observations</a:t>
            </a:r>
          </a:p>
        </p:txBody>
      </p:sp>
      <p:sp>
        <p:nvSpPr>
          <p:cNvPr id="6" name="object 6"/>
          <p:cNvSpPr/>
          <p:nvPr/>
        </p:nvSpPr>
        <p:spPr>
          <a:xfrm>
            <a:off x="269557" y="817562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9557" y="989838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9557" y="1575282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9557" y="1747558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5844" y="553275"/>
            <a:ext cx="4234815" cy="1334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Idea: estimate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observed </a:t>
            </a:r>
            <a:r>
              <a:rPr dirty="0" sz="1050" spc="-15">
                <a:solidFill>
                  <a:srgbClr val="790019"/>
                </a:solidFill>
                <a:latin typeface="Arial"/>
                <a:cs typeface="Arial"/>
              </a:rPr>
              <a:t>value </a:t>
            </a:r>
            <a:r>
              <a:rPr dirty="0" sz="1050" spc="-5">
                <a:solidFill>
                  <a:srgbClr val="790019"/>
                </a:solidFill>
                <a:latin typeface="Arial"/>
                <a:cs typeface="Arial"/>
              </a:rPr>
              <a:t>of </a:t>
            </a:r>
            <a:r>
              <a:rPr dirty="0" sz="1050" spc="-10">
                <a:solidFill>
                  <a:srgbClr val="790019"/>
                </a:solidFill>
                <a:latin typeface="Arial"/>
                <a:cs typeface="Arial"/>
              </a:rPr>
              <a:t>response</a:t>
            </a:r>
            <a:r>
              <a:rPr dirty="0" sz="1050" spc="-10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a </a:t>
            </a:r>
            <a:r>
              <a:rPr dirty="0" sz="1050" spc="-15">
                <a:latin typeface="Arial"/>
                <a:cs typeface="Arial"/>
              </a:rPr>
              <a:t>given </a:t>
            </a:r>
            <a:r>
              <a:rPr dirty="0" sz="1050" spc="-5">
                <a:latin typeface="Arial"/>
                <a:cs typeface="Arial"/>
              </a:rPr>
              <a:t>predictor</a:t>
            </a:r>
            <a:r>
              <a:rPr dirty="0" sz="1050" spc="229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score.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85"/>
              </a:spcBef>
            </a:pPr>
            <a:r>
              <a:rPr dirty="0" sz="1050" spc="-5">
                <a:latin typeface="Arial"/>
                <a:cs typeface="Arial"/>
              </a:rPr>
              <a:t>Note: interested in actual </a:t>
            </a:r>
            <a:r>
              <a:rPr dirty="0" sz="1050" spc="-229" b="1">
                <a:latin typeface="Arial"/>
                <a:cs typeface="Arial"/>
              </a:rPr>
              <a:t>y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h</a:t>
            </a:r>
            <a:r>
              <a:rPr dirty="0" baseline="-13888" sz="1200" spc="202" i="1">
                <a:latin typeface="Arial"/>
                <a:cs typeface="Arial"/>
              </a:rPr>
              <a:t> </a:t>
            </a:r>
            <a:r>
              <a:rPr dirty="0" sz="1050" spc="-15">
                <a:latin typeface="Arial"/>
                <a:cs typeface="Arial"/>
              </a:rPr>
              <a:t>value </a:t>
            </a:r>
            <a:r>
              <a:rPr dirty="0" sz="1050" spc="-5">
                <a:latin typeface="Arial"/>
                <a:cs typeface="Arial"/>
              </a:rPr>
              <a:t>instead of</a:t>
            </a:r>
            <a:r>
              <a:rPr dirty="0" sz="1050" spc="160">
                <a:latin typeface="Arial"/>
                <a:cs typeface="Arial"/>
              </a:rPr>
              <a:t> </a:t>
            </a:r>
            <a:r>
              <a:rPr dirty="0" sz="1050" spc="-85">
                <a:latin typeface="Times New Roman"/>
                <a:cs typeface="Times New Roman"/>
              </a:rPr>
              <a:t>E</a:t>
            </a:r>
            <a:r>
              <a:rPr dirty="0" sz="1050" spc="-85">
                <a:latin typeface="Lucida Sans Unicode"/>
                <a:cs typeface="Lucida Sans Unicode"/>
              </a:rPr>
              <a:t>(</a:t>
            </a:r>
            <a:r>
              <a:rPr dirty="0" sz="1050" spc="-85" b="1">
                <a:latin typeface="Arial"/>
                <a:cs typeface="Arial"/>
              </a:rPr>
              <a:t>y</a:t>
            </a:r>
            <a:r>
              <a:rPr dirty="0" baseline="5291" sz="1575" spc="-127">
                <a:latin typeface="Lucida Sans Unicode"/>
                <a:cs typeface="Lucida Sans Unicode"/>
              </a:rPr>
              <a:t>ˆ</a:t>
            </a:r>
            <a:r>
              <a:rPr dirty="0" baseline="-13888" sz="1200" spc="-127" i="1">
                <a:latin typeface="Arial"/>
                <a:cs typeface="Arial"/>
              </a:rPr>
              <a:t>h</a:t>
            </a:r>
            <a:r>
              <a:rPr dirty="0" sz="1050" spc="-85">
                <a:latin typeface="Lucida Sans Unicode"/>
                <a:cs typeface="Lucida Sans Unicode"/>
              </a:rPr>
              <a:t>)</a:t>
            </a:r>
            <a:endParaRPr sz="1050">
              <a:latin typeface="Lucida Sans Unicode"/>
              <a:cs typeface="Lucida Sans Unicode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050" spc="-15">
                <a:latin typeface="Arial"/>
                <a:cs typeface="Arial"/>
              </a:rPr>
              <a:t>Given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h</a:t>
            </a:r>
            <a:r>
              <a:rPr dirty="0" baseline="-13888" sz="1200" spc="217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15">
                <a:latin typeface="Lucida Sans Unicode"/>
                <a:cs typeface="Lucida Sans Unicode"/>
              </a:rPr>
              <a:t>(</a:t>
            </a:r>
            <a:r>
              <a:rPr dirty="0" sz="1050" spc="-15">
                <a:latin typeface="Arial"/>
                <a:cs typeface="Arial"/>
              </a:rPr>
              <a:t>1</a:t>
            </a:r>
            <a:r>
              <a:rPr dirty="0" sz="1050" spc="-1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15" i="1">
                <a:latin typeface="Arial"/>
                <a:cs typeface="Arial"/>
              </a:rPr>
              <a:t>x</a:t>
            </a:r>
            <a:r>
              <a:rPr dirty="0" baseline="-13888" sz="1200" spc="-22" i="1">
                <a:latin typeface="Arial"/>
                <a:cs typeface="Arial"/>
              </a:rPr>
              <a:t>h</a:t>
            </a:r>
            <a:r>
              <a:rPr dirty="0" baseline="-13888" sz="1200" spc="-22">
                <a:latin typeface="Arial"/>
                <a:cs typeface="Arial"/>
              </a:rPr>
              <a:t>1</a:t>
            </a:r>
            <a:r>
              <a:rPr dirty="0" sz="1050" spc="-1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0" i="1">
                <a:latin typeface="Verdana"/>
                <a:cs typeface="Verdana"/>
              </a:rPr>
              <a:t> </a:t>
            </a:r>
            <a:r>
              <a:rPr dirty="0" sz="1050" spc="-5" i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hp</a:t>
            </a:r>
            <a:r>
              <a:rPr dirty="0" baseline="-13888" sz="1200" spc="-232" i="1">
                <a:latin typeface="Arial"/>
                <a:cs typeface="Arial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)</a:t>
            </a:r>
            <a:r>
              <a:rPr dirty="0" sz="1050" spc="30">
                <a:latin typeface="Arial"/>
                <a:cs typeface="Arial"/>
              </a:rPr>
              <a:t>,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fitted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15">
                <a:latin typeface="Arial"/>
                <a:cs typeface="Arial"/>
              </a:rPr>
              <a:t>value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is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still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229" b="1">
                <a:latin typeface="Arial"/>
                <a:cs typeface="Arial"/>
              </a:rPr>
              <a:t>y</a:t>
            </a:r>
            <a:r>
              <a:rPr dirty="0" baseline="5291" sz="1575" spc="-345">
                <a:latin typeface="Lucida Sans Unicode"/>
                <a:cs typeface="Lucida Sans Unicode"/>
              </a:rPr>
              <a:t>ˆ</a:t>
            </a:r>
            <a:r>
              <a:rPr dirty="0" baseline="-13888" sz="1200" spc="-345" i="1">
                <a:latin typeface="Arial"/>
                <a:cs typeface="Arial"/>
              </a:rPr>
              <a:t>h</a:t>
            </a:r>
            <a:r>
              <a:rPr dirty="0" baseline="-13888" sz="1200" spc="217" i="1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405" b="1">
                <a:latin typeface="Arial"/>
                <a:cs typeface="Arial"/>
              </a:rPr>
              <a:t>B</a:t>
            </a:r>
            <a:r>
              <a:rPr dirty="0" baseline="15873" sz="1575" spc="-607">
                <a:latin typeface="Lucida Sans Unicode"/>
                <a:cs typeface="Lucida Sans Unicode"/>
              </a:rPr>
              <a:t>ˆ</a:t>
            </a:r>
            <a:r>
              <a:rPr dirty="0" baseline="15873" sz="1575" spc="-322">
                <a:latin typeface="Lucida Sans Unicode"/>
                <a:cs typeface="Lucida Sans Unicode"/>
              </a:rPr>
              <a:t> </a:t>
            </a:r>
            <a:r>
              <a:rPr dirty="0" baseline="27777" sz="1200" spc="7" i="1">
                <a:latin typeface="Meiryo"/>
                <a:cs typeface="Meiryo"/>
              </a:rPr>
              <a:t>t</a:t>
            </a:r>
            <a:r>
              <a:rPr dirty="0" sz="1050" spc="5" b="1">
                <a:latin typeface="Arial"/>
                <a:cs typeface="Arial"/>
              </a:rPr>
              <a:t>x</a:t>
            </a:r>
            <a:r>
              <a:rPr dirty="0" baseline="-13888" sz="1200" spc="7" i="1">
                <a:latin typeface="Arial"/>
                <a:cs typeface="Arial"/>
              </a:rPr>
              <a:t>h</a:t>
            </a:r>
            <a:r>
              <a:rPr dirty="0" sz="1050" spc="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289560" marR="205104" indent="-277495">
              <a:lnSpc>
                <a:spcPct val="104600"/>
              </a:lnSpc>
            </a:pPr>
            <a:r>
              <a:rPr dirty="0" sz="1050" spc="-10">
                <a:latin typeface="Arial"/>
                <a:cs typeface="Arial"/>
              </a:rPr>
              <a:t>When </a:t>
            </a:r>
            <a:r>
              <a:rPr dirty="0" sz="1050" spc="-5">
                <a:latin typeface="Arial"/>
                <a:cs typeface="Arial"/>
              </a:rPr>
              <a:t>predicting a </a:t>
            </a:r>
            <a:r>
              <a:rPr dirty="0" sz="1050" spc="-15">
                <a:latin typeface="Arial"/>
                <a:cs typeface="Arial"/>
              </a:rPr>
              <a:t>new </a:t>
            </a:r>
            <a:r>
              <a:rPr dirty="0" sz="1050" spc="-5">
                <a:latin typeface="Arial"/>
                <a:cs typeface="Arial"/>
              </a:rPr>
              <a:t>observation, there are </a:t>
            </a:r>
            <a:r>
              <a:rPr dirty="0" sz="1050" spc="-10">
                <a:latin typeface="Arial"/>
                <a:cs typeface="Arial"/>
              </a:rPr>
              <a:t>two </a:t>
            </a:r>
            <a:r>
              <a:rPr dirty="0" sz="1050" spc="-5">
                <a:latin typeface="Arial"/>
                <a:cs typeface="Arial"/>
              </a:rPr>
              <a:t>uncertainties:  location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of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distribution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of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20" i="1">
                <a:latin typeface="Arial"/>
                <a:cs typeface="Arial"/>
              </a:rPr>
              <a:t>Y</a:t>
            </a:r>
            <a:r>
              <a:rPr dirty="0" baseline="-13888" sz="1200" spc="-30">
                <a:latin typeface="Arial"/>
                <a:cs typeface="Arial"/>
              </a:rPr>
              <a:t>1</a:t>
            </a:r>
            <a:r>
              <a:rPr dirty="0" sz="1050" spc="-20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baseline="-10416" sz="1200" spc="-7" i="1">
                <a:latin typeface="Arial"/>
                <a:cs typeface="Arial"/>
              </a:rPr>
              <a:t>m</a:t>
            </a:r>
            <a:r>
              <a:rPr dirty="0" baseline="-10416" sz="1200" spc="209" i="1">
                <a:latin typeface="Arial"/>
                <a:cs typeface="Arial"/>
              </a:rPr>
              <a:t> </a:t>
            </a:r>
            <a:r>
              <a:rPr dirty="0" sz="1050" spc="-15">
                <a:latin typeface="Arial"/>
                <a:cs typeface="Arial"/>
              </a:rPr>
              <a:t>for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20" i="1">
                <a:latin typeface="Arial"/>
                <a:cs typeface="Arial"/>
              </a:rPr>
              <a:t>X</a:t>
            </a:r>
            <a:r>
              <a:rPr dirty="0" baseline="-13888" sz="1200" spc="-30">
                <a:latin typeface="Arial"/>
                <a:cs typeface="Arial"/>
              </a:rPr>
              <a:t>1</a:t>
            </a:r>
            <a:r>
              <a:rPr dirty="0" sz="1050" spc="-20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5" i="1">
                <a:latin typeface="Arial"/>
                <a:cs typeface="Arial"/>
              </a:rPr>
              <a:t>X</a:t>
            </a:r>
            <a:r>
              <a:rPr dirty="0" baseline="-10416" sz="1200" spc="-7" i="1">
                <a:latin typeface="Arial"/>
                <a:cs typeface="Arial"/>
              </a:rPr>
              <a:t>p</a:t>
            </a:r>
            <a:r>
              <a:rPr dirty="0" baseline="-10416" sz="1200" spc="-240" i="1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,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i.e.,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10" i="1">
                <a:latin typeface="Arial"/>
                <a:cs typeface="Arial"/>
              </a:rPr>
              <a:t>V</a:t>
            </a:r>
            <a:r>
              <a:rPr dirty="0" sz="1050" spc="-155" i="1">
                <a:latin typeface="Arial"/>
                <a:cs typeface="Arial"/>
              </a:rPr>
              <a:t> </a:t>
            </a:r>
            <a:r>
              <a:rPr dirty="0" sz="1050" spc="-100">
                <a:latin typeface="Lucida Sans Unicode"/>
                <a:cs typeface="Lucida Sans Unicode"/>
              </a:rPr>
              <a:t>(</a:t>
            </a:r>
            <a:r>
              <a:rPr dirty="0" sz="1050" spc="-100" b="1">
                <a:latin typeface="Arial"/>
                <a:cs typeface="Arial"/>
              </a:rPr>
              <a:t>y</a:t>
            </a:r>
            <a:r>
              <a:rPr dirty="0" baseline="5291" sz="1575" spc="-150">
                <a:latin typeface="Lucida Sans Unicode"/>
                <a:cs typeface="Lucida Sans Unicode"/>
              </a:rPr>
              <a:t>ˆ</a:t>
            </a:r>
            <a:r>
              <a:rPr dirty="0" baseline="-13888" sz="1200" spc="-150" i="1">
                <a:latin typeface="Arial"/>
                <a:cs typeface="Arial"/>
              </a:rPr>
              <a:t>h</a:t>
            </a:r>
            <a:r>
              <a:rPr dirty="0" sz="1050" spc="-100">
                <a:latin typeface="Lucida Sans Unicode"/>
                <a:cs typeface="Lucida Sans Unicode"/>
              </a:rPr>
              <a:t>)  </a:t>
            </a:r>
            <a:r>
              <a:rPr dirty="0" sz="1050" spc="-5">
                <a:latin typeface="Arial"/>
                <a:cs typeface="Arial"/>
              </a:rPr>
              <a:t>variability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within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distribution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of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20" i="1">
                <a:latin typeface="Arial"/>
                <a:cs typeface="Arial"/>
              </a:rPr>
              <a:t>Y</a:t>
            </a:r>
            <a:r>
              <a:rPr dirty="0" baseline="-13888" sz="1200" spc="-30">
                <a:latin typeface="Arial"/>
                <a:cs typeface="Arial"/>
              </a:rPr>
              <a:t>1</a:t>
            </a:r>
            <a:r>
              <a:rPr dirty="0" sz="1050" spc="-20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.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-95" i="1">
                <a:latin typeface="Verdana"/>
                <a:cs typeface="Verdana"/>
              </a:rPr>
              <a:t>,</a:t>
            </a:r>
            <a:r>
              <a:rPr dirty="0" sz="1050" spc="-195" i="1">
                <a:latin typeface="Verdana"/>
                <a:cs typeface="Verdana"/>
              </a:rPr>
              <a:t> </a:t>
            </a:r>
            <a:r>
              <a:rPr dirty="0" sz="1050" spc="15" i="1">
                <a:latin typeface="Arial"/>
                <a:cs typeface="Arial"/>
              </a:rPr>
              <a:t>Y</a:t>
            </a:r>
            <a:r>
              <a:rPr dirty="0" baseline="-10416" sz="1200" spc="22" i="1">
                <a:latin typeface="Arial"/>
                <a:cs typeface="Arial"/>
              </a:rPr>
              <a:t>m</a:t>
            </a:r>
            <a:r>
              <a:rPr dirty="0" sz="1050" spc="15">
                <a:latin typeface="Arial"/>
                <a:cs typeface="Arial"/>
              </a:rPr>
              <a:t>,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i.e.,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195" b="1">
                <a:latin typeface="Arial"/>
                <a:cs typeface="Arial"/>
              </a:rPr>
              <a:t>Σ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2068715"/>
            <a:ext cx="275336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5">
                <a:latin typeface="Arial"/>
                <a:cs typeface="Arial"/>
              </a:rPr>
              <a:t>We </a:t>
            </a:r>
            <a:r>
              <a:rPr dirty="0" sz="1050" spc="-5">
                <a:latin typeface="Arial"/>
                <a:cs typeface="Arial"/>
              </a:rPr>
              <a:t>can test </a:t>
            </a: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>
                <a:latin typeface="Arial"/>
                <a:cs typeface="Arial"/>
              </a:rPr>
              <a:t>0 </a:t>
            </a:r>
            <a:r>
              <a:rPr dirty="0" sz="1050" spc="-45">
                <a:latin typeface="Lucida Sans Unicode"/>
                <a:cs typeface="Lucida Sans Unicode"/>
              </a:rPr>
              <a:t>: </a:t>
            </a:r>
            <a:r>
              <a:rPr dirty="0" sz="1050" spc="-5" b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h 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40" b="1">
                <a:latin typeface="Arial"/>
                <a:cs typeface="Arial"/>
              </a:rPr>
              <a:t>y</a:t>
            </a:r>
            <a:r>
              <a:rPr dirty="0" baseline="27777" sz="1200" spc="-60" i="1">
                <a:latin typeface="Meiryo"/>
                <a:cs typeface="Meiryo"/>
              </a:rPr>
              <a:t>∗  </a:t>
            </a:r>
            <a:r>
              <a:rPr dirty="0" sz="1050" spc="-10">
                <a:latin typeface="Arial"/>
                <a:cs typeface="Arial"/>
              </a:rPr>
              <a:t>versus </a:t>
            </a:r>
            <a:r>
              <a:rPr dirty="0" sz="1050" spc="-5" i="1">
                <a:latin typeface="Arial"/>
                <a:cs typeface="Arial"/>
              </a:rPr>
              <a:t>H</a:t>
            </a:r>
            <a:r>
              <a:rPr dirty="0" baseline="-13888" sz="1200" spc="-7">
                <a:latin typeface="Arial"/>
                <a:cs typeface="Arial"/>
              </a:rPr>
              <a:t>1 </a:t>
            </a:r>
            <a:r>
              <a:rPr dirty="0" sz="1050" spc="-45">
                <a:latin typeface="Lucida Sans Unicode"/>
                <a:cs typeface="Lucida Sans Unicode"/>
              </a:rPr>
              <a:t>: </a:t>
            </a:r>
            <a:r>
              <a:rPr dirty="0" sz="1050" spc="-5" b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h  </a:t>
            </a:r>
            <a:r>
              <a:rPr dirty="0" sz="1050" spc="-20" i="1">
                <a:latin typeface="Meiryo"/>
                <a:cs typeface="Meiryo"/>
              </a:rPr>
              <a:t>ƒ</a:t>
            </a:r>
            <a:r>
              <a:rPr dirty="0" sz="1050" spc="-20">
                <a:latin typeface="Lucida Sans Unicode"/>
                <a:cs typeface="Lucida Sans Unicode"/>
              </a:rPr>
              <a:t>=</a:t>
            </a:r>
            <a:r>
              <a:rPr dirty="0" sz="1050" spc="65">
                <a:latin typeface="Lucida Sans Unicode"/>
                <a:cs typeface="Lucida Sans Unicode"/>
              </a:rPr>
              <a:t> </a:t>
            </a:r>
            <a:r>
              <a:rPr dirty="0" sz="1050" spc="-40" b="1">
                <a:latin typeface="Arial"/>
                <a:cs typeface="Arial"/>
              </a:rPr>
              <a:t>y</a:t>
            </a:r>
            <a:r>
              <a:rPr dirty="0" baseline="27777" sz="1200" spc="-60" i="1">
                <a:latin typeface="Meiryo"/>
                <a:cs typeface="Meiryo"/>
              </a:rPr>
              <a:t>∗</a:t>
            </a:r>
            <a:endParaRPr baseline="27777" sz="1200">
              <a:latin typeface="Meiryo"/>
              <a:cs typeface="Meiry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2856" y="2150821"/>
            <a:ext cx="130873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39520" algn="l"/>
              </a:tabLst>
            </a:pPr>
            <a:r>
              <a:rPr dirty="0" sz="800" spc="-5" i="1">
                <a:latin typeface="Arial"/>
                <a:cs typeface="Arial"/>
              </a:rPr>
              <a:t>h</a:t>
            </a:r>
            <a:r>
              <a:rPr dirty="0" sz="800" spc="-5" i="1">
                <a:latin typeface="Arial"/>
                <a:cs typeface="Arial"/>
              </a:rPr>
              <a:t>	</a:t>
            </a:r>
            <a:r>
              <a:rPr dirty="0" sz="800" spc="-5" i="1"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9557" y="2409278"/>
            <a:ext cx="76809" cy="768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2932" y="2348915"/>
            <a:ext cx="33845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 i="1">
                <a:latin typeface="Arial"/>
                <a:cs typeface="Arial"/>
              </a:rPr>
              <a:t>T </a:t>
            </a:r>
            <a:r>
              <a:rPr dirty="0" baseline="27777" sz="1200" spc="-7">
                <a:latin typeface="Arial"/>
                <a:cs typeface="Arial"/>
              </a:rPr>
              <a:t>2</a:t>
            </a:r>
            <a:r>
              <a:rPr dirty="0" baseline="27777" sz="1200" spc="-135">
                <a:latin typeface="Arial"/>
                <a:cs typeface="Arial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=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4176" y="2153564"/>
            <a:ext cx="12763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47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7234" y="2324849"/>
            <a:ext cx="52832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05" b="1">
                <a:latin typeface="Arial"/>
                <a:cs typeface="Arial"/>
              </a:rPr>
              <a:t>B</a:t>
            </a:r>
            <a:r>
              <a:rPr dirty="0" baseline="13888" sz="1200" spc="-104">
                <a:latin typeface="Lucida Sans Unicode"/>
                <a:cs typeface="Lucida Sans Unicode"/>
              </a:rPr>
              <a:t>ˆ</a:t>
            </a:r>
            <a:r>
              <a:rPr dirty="0" baseline="13888" sz="1200" spc="-270">
                <a:latin typeface="Lucida Sans Unicode"/>
                <a:cs typeface="Lucida Sans Unicode"/>
              </a:rPr>
              <a:t> </a:t>
            </a:r>
            <a:r>
              <a:rPr dirty="0" baseline="27777" sz="900" spc="97" i="1">
                <a:latin typeface="Arial"/>
                <a:cs typeface="Arial"/>
              </a:rPr>
              <a:t>r</a:t>
            </a:r>
            <a:r>
              <a:rPr dirty="0" sz="800" spc="-5" b="1">
                <a:latin typeface="Arial"/>
                <a:cs typeface="Arial"/>
              </a:rPr>
              <a:t>x</a:t>
            </a:r>
            <a:r>
              <a:rPr dirty="0" baseline="-13888" sz="900" spc="75" i="1">
                <a:latin typeface="Arial"/>
                <a:cs typeface="Arial"/>
              </a:rPr>
              <a:t>h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5" b="1">
                <a:latin typeface="Arial"/>
                <a:cs typeface="Arial"/>
              </a:rPr>
              <a:t>B</a:t>
            </a:r>
            <a:r>
              <a:rPr dirty="0" baseline="27777" sz="900" spc="97" i="1">
                <a:latin typeface="Arial"/>
                <a:cs typeface="Arial"/>
              </a:rPr>
              <a:t>r</a:t>
            </a:r>
            <a:r>
              <a:rPr dirty="0" sz="800" spc="-5" b="1">
                <a:latin typeface="Arial"/>
                <a:cs typeface="Arial"/>
              </a:rPr>
              <a:t>x</a:t>
            </a:r>
            <a:r>
              <a:rPr dirty="0" baseline="-13888" sz="900" spc="-7" i="1">
                <a:latin typeface="Arial"/>
                <a:cs typeface="Arial"/>
              </a:rPr>
              <a:t>h</a:t>
            </a:r>
            <a:endParaRPr baseline="-13888" sz="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4047" y="2453982"/>
            <a:ext cx="842010" cy="0"/>
          </a:xfrm>
          <a:custGeom>
            <a:avLst/>
            <a:gdLst/>
            <a:ahLst/>
            <a:cxnLst/>
            <a:rect l="l" t="t" r="r" b="b"/>
            <a:pathLst>
              <a:path w="842010" h="0">
                <a:moveTo>
                  <a:pt x="0" y="0"/>
                </a:moveTo>
                <a:lnTo>
                  <a:pt x="84190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71347" y="2333675"/>
            <a:ext cx="14097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210" i="1">
                <a:latin typeface="Meiryo"/>
                <a:cs typeface="Meiryo"/>
              </a:rPr>
              <a:t>√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99502" y="2470607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 h="0">
                <a:moveTo>
                  <a:pt x="0" y="0"/>
                </a:moveTo>
                <a:lnTo>
                  <a:pt x="72646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83005" y="2526703"/>
            <a:ext cx="6794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 i="1">
                <a:latin typeface="Arial"/>
                <a:cs typeface="Arial"/>
              </a:rPr>
              <a:t>h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86802" y="2463863"/>
            <a:ext cx="744855" cy="151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">
                <a:latin typeface="Arial"/>
                <a:cs typeface="Arial"/>
              </a:rPr>
              <a:t>1</a:t>
            </a:r>
            <a:r>
              <a:rPr dirty="0" sz="800" spc="5">
                <a:latin typeface="Lucida Sans Unicode"/>
                <a:cs typeface="Lucida Sans Unicode"/>
              </a:rPr>
              <a:t>+</a:t>
            </a:r>
            <a:r>
              <a:rPr dirty="0" sz="800" spc="5" b="1">
                <a:latin typeface="Arial"/>
                <a:cs typeface="Arial"/>
              </a:rPr>
              <a:t>x</a:t>
            </a:r>
            <a:r>
              <a:rPr dirty="0" baseline="23148" sz="900" spc="7" i="1">
                <a:latin typeface="Arial"/>
                <a:cs typeface="Arial"/>
              </a:rPr>
              <a:t>r</a:t>
            </a:r>
            <a:r>
              <a:rPr dirty="0" baseline="23148" sz="900" spc="-97" i="1">
                <a:latin typeface="Arial"/>
                <a:cs typeface="Arial"/>
              </a:rPr>
              <a:t> </a:t>
            </a:r>
            <a:r>
              <a:rPr dirty="0" sz="800" spc="50">
                <a:latin typeface="Lucida Sans Unicode"/>
                <a:cs typeface="Lucida Sans Unicode"/>
              </a:rPr>
              <a:t>(</a:t>
            </a:r>
            <a:r>
              <a:rPr dirty="0" sz="800" spc="50" b="1">
                <a:latin typeface="Arial"/>
                <a:cs typeface="Arial"/>
              </a:rPr>
              <a:t>X</a:t>
            </a:r>
            <a:r>
              <a:rPr dirty="0" baseline="23148" sz="900" spc="75" i="1">
                <a:latin typeface="Arial"/>
                <a:cs typeface="Arial"/>
              </a:rPr>
              <a:t>r</a:t>
            </a:r>
            <a:r>
              <a:rPr dirty="0" sz="800" spc="50" b="1">
                <a:latin typeface="Arial"/>
                <a:cs typeface="Arial"/>
              </a:rPr>
              <a:t>X</a:t>
            </a:r>
            <a:r>
              <a:rPr dirty="0" sz="800" spc="50">
                <a:latin typeface="Lucida Sans Unicode"/>
                <a:cs typeface="Lucida Sans Unicode"/>
              </a:rPr>
              <a:t>)</a:t>
            </a:r>
            <a:r>
              <a:rPr dirty="0" baseline="23148" sz="900" spc="75" i="1">
                <a:latin typeface="Arial"/>
                <a:cs typeface="Arial"/>
              </a:rPr>
              <a:t>−</a:t>
            </a:r>
            <a:r>
              <a:rPr dirty="0" baseline="23148" sz="900" spc="75">
                <a:latin typeface="Arial"/>
                <a:cs typeface="Arial"/>
              </a:rPr>
              <a:t>1</a:t>
            </a:r>
            <a:r>
              <a:rPr dirty="0" sz="800" spc="50" b="1">
                <a:latin typeface="Arial"/>
                <a:cs typeface="Arial"/>
              </a:rPr>
              <a:t>x</a:t>
            </a:r>
            <a:r>
              <a:rPr dirty="0" baseline="-13888" sz="900" spc="75" i="1">
                <a:latin typeface="Arial"/>
                <a:cs typeface="Arial"/>
              </a:rPr>
              <a:t>h</a:t>
            </a:r>
            <a:endParaRPr baseline="-13888"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0425" y="2226195"/>
            <a:ext cx="5461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75" i="1">
                <a:latin typeface="Meiryo"/>
                <a:cs typeface="Meiryo"/>
              </a:rPr>
              <a:t>t</a:t>
            </a:r>
            <a:endParaRPr sz="800">
              <a:latin typeface="Meiryo"/>
              <a:cs typeface="Meiry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89010" y="2292769"/>
            <a:ext cx="219075" cy="242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3809" sz="1575" spc="292" b="1">
                <a:latin typeface="Arial"/>
                <a:cs typeface="Arial"/>
              </a:rPr>
              <a:t>Σ</a:t>
            </a:r>
            <a:r>
              <a:rPr dirty="0" sz="800" spc="15" i="1">
                <a:latin typeface="Meiryo"/>
                <a:cs typeface="Meiryo"/>
              </a:rPr>
              <a:t>−</a:t>
            </a:r>
            <a:endParaRPr sz="800">
              <a:latin typeface="Meiryo"/>
              <a:cs typeface="Meiry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8444" y="2153564"/>
            <a:ext cx="567690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470">
                <a:latin typeface="Arial"/>
                <a:cs typeface="Arial"/>
              </a:rPr>
              <a:t>. </a:t>
            </a:r>
            <a:r>
              <a:rPr dirty="0" baseline="-66137" sz="1575" spc="-187">
                <a:latin typeface="Lucida Sans Unicode"/>
                <a:cs typeface="Lucida Sans Unicode"/>
              </a:rPr>
              <a:t>ˆ   </a:t>
            </a:r>
            <a:r>
              <a:rPr dirty="0" baseline="-76388" sz="1200" spc="-7">
                <a:latin typeface="Arial"/>
                <a:cs typeface="Arial"/>
              </a:rPr>
              <a:t>1</a:t>
            </a:r>
            <a:r>
              <a:rPr dirty="0" baseline="-76388" sz="1200" spc="-52">
                <a:latin typeface="Arial"/>
                <a:cs typeface="Arial"/>
              </a:rPr>
              <a:t> </a:t>
            </a:r>
            <a:r>
              <a:rPr dirty="0" sz="1050" spc="47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61145" y="2298166"/>
            <a:ext cx="414020" cy="147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72745" algn="l"/>
              </a:tabLst>
            </a:pPr>
            <a:r>
              <a:rPr dirty="0" sz="800" spc="-70">
                <a:latin typeface="Lucida Sans Unicode"/>
                <a:cs typeface="Lucida Sans Unicode"/>
              </a:rPr>
              <a:t>ˆ</a:t>
            </a:r>
            <a:r>
              <a:rPr dirty="0" sz="800" spc="-180">
                <a:latin typeface="Lucida Sans Unicode"/>
                <a:cs typeface="Lucida Sans Unicode"/>
              </a:rPr>
              <a:t> </a:t>
            </a:r>
            <a:r>
              <a:rPr dirty="0" baseline="4629" sz="900" spc="22" i="1">
                <a:latin typeface="Arial"/>
                <a:cs typeface="Arial"/>
              </a:rPr>
              <a:t>r</a:t>
            </a:r>
            <a:r>
              <a:rPr dirty="0" baseline="4629" sz="900" i="1">
                <a:latin typeface="Arial"/>
                <a:cs typeface="Arial"/>
              </a:rPr>
              <a:t>	</a:t>
            </a:r>
            <a:r>
              <a:rPr dirty="0" baseline="4629" sz="900" spc="22" i="1">
                <a:latin typeface="Arial"/>
                <a:cs typeface="Arial"/>
              </a:rPr>
              <a:t>r</a:t>
            </a:r>
            <a:endParaRPr baseline="4629"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51493" y="2324849"/>
            <a:ext cx="48577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b="1">
                <a:latin typeface="Arial"/>
                <a:cs typeface="Arial"/>
              </a:rPr>
              <a:t>B x  </a:t>
            </a:r>
            <a:r>
              <a:rPr dirty="0" sz="800" spc="5" i="1">
                <a:latin typeface="Meiryo"/>
                <a:cs typeface="Meiryo"/>
              </a:rPr>
              <a:t>−</a:t>
            </a:r>
            <a:r>
              <a:rPr dirty="0" sz="800" spc="5" b="1">
                <a:latin typeface="Arial"/>
                <a:cs typeface="Arial"/>
              </a:rPr>
              <a:t>B</a:t>
            </a:r>
            <a:r>
              <a:rPr dirty="0" sz="800" spc="-4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14942" y="2369464"/>
            <a:ext cx="36449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9245" algn="l"/>
              </a:tabLst>
            </a:pPr>
            <a:r>
              <a:rPr dirty="0" sz="600" spc="-5" i="1">
                <a:latin typeface="Arial"/>
                <a:cs typeface="Arial"/>
              </a:rPr>
              <a:t>h</a:t>
            </a:r>
            <a:r>
              <a:rPr dirty="0" sz="600" spc="-5" i="1">
                <a:latin typeface="Arial"/>
                <a:cs typeface="Arial"/>
              </a:rPr>
              <a:t>	</a:t>
            </a:r>
            <a:r>
              <a:rPr dirty="0" sz="600" spc="-5" i="1">
                <a:latin typeface="Arial"/>
                <a:cs typeface="Arial"/>
              </a:rPr>
              <a:t>h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298293" y="2453982"/>
            <a:ext cx="842010" cy="0"/>
          </a:xfrm>
          <a:custGeom>
            <a:avLst/>
            <a:gdLst/>
            <a:ahLst/>
            <a:cxnLst/>
            <a:rect l="l" t="t" r="r" b="b"/>
            <a:pathLst>
              <a:path w="842010" h="0">
                <a:moveTo>
                  <a:pt x="0" y="0"/>
                </a:moveTo>
                <a:lnTo>
                  <a:pt x="84190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285593" y="2333675"/>
            <a:ext cx="14097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210" i="1">
                <a:latin typeface="Meiryo"/>
                <a:cs typeface="Meiryo"/>
              </a:rPr>
              <a:t>√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13749" y="2470607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 h="0">
                <a:moveTo>
                  <a:pt x="0" y="0"/>
                </a:moveTo>
                <a:lnTo>
                  <a:pt x="72646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597251" y="2526703"/>
            <a:ext cx="67945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 i="1">
                <a:latin typeface="Arial"/>
                <a:cs typeface="Arial"/>
              </a:rPr>
              <a:t>h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01049" y="2463863"/>
            <a:ext cx="744855" cy="151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">
                <a:latin typeface="Arial"/>
                <a:cs typeface="Arial"/>
              </a:rPr>
              <a:t>1</a:t>
            </a:r>
            <a:r>
              <a:rPr dirty="0" sz="800" spc="5">
                <a:latin typeface="Lucida Sans Unicode"/>
                <a:cs typeface="Lucida Sans Unicode"/>
              </a:rPr>
              <a:t>+</a:t>
            </a:r>
            <a:r>
              <a:rPr dirty="0" sz="800" spc="5" b="1">
                <a:latin typeface="Arial"/>
                <a:cs typeface="Arial"/>
              </a:rPr>
              <a:t>x</a:t>
            </a:r>
            <a:r>
              <a:rPr dirty="0" baseline="23148" sz="900" spc="7" i="1">
                <a:latin typeface="Arial"/>
                <a:cs typeface="Arial"/>
              </a:rPr>
              <a:t>r</a:t>
            </a:r>
            <a:r>
              <a:rPr dirty="0" baseline="23148" sz="900" spc="-97" i="1">
                <a:latin typeface="Arial"/>
                <a:cs typeface="Arial"/>
              </a:rPr>
              <a:t> </a:t>
            </a:r>
            <a:r>
              <a:rPr dirty="0" sz="800" spc="50">
                <a:latin typeface="Lucida Sans Unicode"/>
                <a:cs typeface="Lucida Sans Unicode"/>
              </a:rPr>
              <a:t>(</a:t>
            </a:r>
            <a:r>
              <a:rPr dirty="0" sz="800" spc="50" b="1">
                <a:latin typeface="Arial"/>
                <a:cs typeface="Arial"/>
              </a:rPr>
              <a:t>X</a:t>
            </a:r>
            <a:r>
              <a:rPr dirty="0" baseline="23148" sz="900" spc="75" i="1">
                <a:latin typeface="Arial"/>
                <a:cs typeface="Arial"/>
              </a:rPr>
              <a:t>r</a:t>
            </a:r>
            <a:r>
              <a:rPr dirty="0" sz="800" spc="50" b="1">
                <a:latin typeface="Arial"/>
                <a:cs typeface="Arial"/>
              </a:rPr>
              <a:t>X</a:t>
            </a:r>
            <a:r>
              <a:rPr dirty="0" sz="800" spc="50">
                <a:latin typeface="Lucida Sans Unicode"/>
                <a:cs typeface="Lucida Sans Unicode"/>
              </a:rPr>
              <a:t>)</a:t>
            </a:r>
            <a:r>
              <a:rPr dirty="0" baseline="23148" sz="900" spc="75" i="1">
                <a:latin typeface="Arial"/>
                <a:cs typeface="Arial"/>
              </a:rPr>
              <a:t>−</a:t>
            </a:r>
            <a:r>
              <a:rPr dirty="0" baseline="23148" sz="900" spc="75">
                <a:latin typeface="Arial"/>
                <a:cs typeface="Arial"/>
              </a:rPr>
              <a:t>1</a:t>
            </a:r>
            <a:r>
              <a:rPr dirty="0" sz="800" spc="50" b="1">
                <a:latin typeface="Arial"/>
                <a:cs typeface="Arial"/>
              </a:rPr>
              <a:t>x</a:t>
            </a:r>
            <a:r>
              <a:rPr dirty="0" baseline="-13888" sz="900" spc="75" i="1">
                <a:latin typeface="Arial"/>
                <a:cs typeface="Arial"/>
              </a:rPr>
              <a:t>h</a:t>
            </a:r>
            <a:endParaRPr baseline="-13888"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42691" y="2153564"/>
            <a:ext cx="12763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47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83153" y="2348915"/>
            <a:ext cx="13335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5" i="1">
                <a:latin typeface="Meiryo"/>
                <a:cs typeface="Meiryo"/>
              </a:rPr>
              <a:t>∼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8122" y="2607208"/>
            <a:ext cx="53594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" i="1" u="sng">
                <a:latin typeface="Arial"/>
                <a:cs typeface="Arial"/>
              </a:rPr>
              <a:t>m</a:t>
            </a:r>
            <a:r>
              <a:rPr dirty="0" sz="800" spc="65" u="sng">
                <a:latin typeface="Lucida Sans Unicode"/>
                <a:cs typeface="Lucida Sans Unicode"/>
              </a:rPr>
              <a:t>(</a:t>
            </a:r>
            <a:r>
              <a:rPr dirty="0" sz="800" spc="0" i="1" u="sng">
                <a:latin typeface="Arial"/>
                <a:cs typeface="Arial"/>
              </a:rPr>
              <a:t>n</a:t>
            </a:r>
            <a:r>
              <a:rPr dirty="0" sz="800" spc="15" i="1" u="sng">
                <a:latin typeface="Meiryo"/>
                <a:cs typeface="Meiryo"/>
              </a:rPr>
              <a:t>−</a:t>
            </a:r>
            <a:r>
              <a:rPr dirty="0" sz="800" spc="10" i="1" u="sng">
                <a:latin typeface="Arial"/>
                <a:cs typeface="Arial"/>
              </a:rPr>
              <a:t>p</a:t>
            </a:r>
            <a:r>
              <a:rPr dirty="0" sz="800" spc="15" i="1" u="sng">
                <a:latin typeface="Meiryo"/>
                <a:cs typeface="Meiryo"/>
              </a:rPr>
              <a:t>−</a:t>
            </a:r>
            <a:r>
              <a:rPr dirty="0" sz="800" spc="-5" u="sng">
                <a:latin typeface="Arial"/>
                <a:cs typeface="Arial"/>
              </a:rPr>
              <a:t>1</a:t>
            </a:r>
            <a:r>
              <a:rPr dirty="0" sz="800" spc="65" u="sng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8086" y="2665552"/>
            <a:ext cx="1136650" cy="227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0416" sz="1200" spc="15" i="1">
                <a:latin typeface="Arial"/>
                <a:cs typeface="Arial"/>
              </a:rPr>
              <a:t>n</a:t>
            </a:r>
            <a:r>
              <a:rPr dirty="0" baseline="-10416" sz="1200" spc="15" i="1">
                <a:latin typeface="Meiryo"/>
                <a:cs typeface="Meiryo"/>
              </a:rPr>
              <a:t>−</a:t>
            </a:r>
            <a:r>
              <a:rPr dirty="0" baseline="-10416" sz="1200" spc="15" i="1">
                <a:latin typeface="Arial"/>
                <a:cs typeface="Arial"/>
              </a:rPr>
              <a:t>p</a:t>
            </a:r>
            <a:r>
              <a:rPr dirty="0" baseline="-10416" sz="1200" spc="15" i="1">
                <a:latin typeface="Meiryo"/>
                <a:cs typeface="Meiryo"/>
              </a:rPr>
              <a:t>−</a:t>
            </a:r>
            <a:r>
              <a:rPr dirty="0" baseline="-10416" sz="1200" spc="15" i="1">
                <a:latin typeface="Arial"/>
                <a:cs typeface="Arial"/>
              </a:rPr>
              <a:t>m </a:t>
            </a:r>
            <a:r>
              <a:rPr dirty="0" baseline="-10416" sz="1200" spc="232" i="1">
                <a:latin typeface="Arial"/>
                <a:cs typeface="Arial"/>
              </a:rPr>
              <a:t> </a:t>
            </a:r>
            <a:r>
              <a:rPr dirty="0" baseline="10582" sz="1575" spc="30" i="1">
                <a:latin typeface="Arial"/>
                <a:cs typeface="Arial"/>
              </a:rPr>
              <a:t>F</a:t>
            </a:r>
            <a:r>
              <a:rPr dirty="0" sz="800" spc="20" i="1">
                <a:latin typeface="Arial"/>
                <a:cs typeface="Arial"/>
              </a:rPr>
              <a:t>m,</a:t>
            </a:r>
            <a:r>
              <a:rPr dirty="0" sz="800" spc="20">
                <a:latin typeface="Lucida Sans Unicode"/>
                <a:cs typeface="Lucida Sans Unicode"/>
              </a:rPr>
              <a:t>(</a:t>
            </a:r>
            <a:r>
              <a:rPr dirty="0" sz="800" spc="20" i="1">
                <a:latin typeface="Arial"/>
                <a:cs typeface="Arial"/>
              </a:rPr>
              <a:t>n</a:t>
            </a:r>
            <a:r>
              <a:rPr dirty="0" sz="800" spc="20" i="1">
                <a:latin typeface="Meiryo"/>
                <a:cs typeface="Meiryo"/>
              </a:rPr>
              <a:t>−</a:t>
            </a:r>
            <a:r>
              <a:rPr dirty="0" sz="800" spc="20" i="1">
                <a:latin typeface="Arial"/>
                <a:cs typeface="Arial"/>
              </a:rPr>
              <a:t>p</a:t>
            </a:r>
            <a:r>
              <a:rPr dirty="0" sz="800" spc="20" i="1">
                <a:latin typeface="Meiryo"/>
                <a:cs typeface="Meiryo"/>
              </a:rPr>
              <a:t>−</a:t>
            </a:r>
            <a:r>
              <a:rPr dirty="0" sz="800" spc="20" i="1">
                <a:latin typeface="Arial"/>
                <a:cs typeface="Arial"/>
              </a:rPr>
              <a:t>m</a:t>
            </a:r>
            <a:r>
              <a:rPr dirty="0" sz="800" spc="20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9557" y="2883560"/>
            <a:ext cx="76809" cy="76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02932" y="2823197"/>
            <a:ext cx="250952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100(1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-35" i="1">
                <a:latin typeface="Meiryo"/>
                <a:cs typeface="Meiryo"/>
              </a:rPr>
              <a:t>−</a:t>
            </a:r>
            <a:r>
              <a:rPr dirty="0" sz="1050" spc="-120" i="1">
                <a:latin typeface="Meiryo"/>
                <a:cs typeface="Meiryo"/>
              </a:rPr>
              <a:t> </a:t>
            </a:r>
            <a:r>
              <a:rPr dirty="0" sz="1050" i="1">
                <a:latin typeface="Verdana"/>
                <a:cs typeface="Verdana"/>
              </a:rPr>
              <a:t>α</a:t>
            </a:r>
            <a:r>
              <a:rPr dirty="0" sz="1050">
                <a:latin typeface="Arial"/>
                <a:cs typeface="Arial"/>
              </a:rPr>
              <a:t>)%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simultaneous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PI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15">
                <a:latin typeface="Arial"/>
                <a:cs typeface="Arial"/>
              </a:rPr>
              <a:t>for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10" i="1">
                <a:latin typeface="Arial"/>
                <a:cs typeface="Arial"/>
              </a:rPr>
              <a:t>E</a:t>
            </a:r>
            <a:r>
              <a:rPr dirty="0" sz="1050" spc="-195" i="1">
                <a:latin typeface="Arial"/>
                <a:cs typeface="Arial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(</a:t>
            </a:r>
            <a:r>
              <a:rPr dirty="0" sz="1050" spc="10" i="1">
                <a:latin typeface="Arial"/>
                <a:cs typeface="Arial"/>
              </a:rPr>
              <a:t>y</a:t>
            </a:r>
            <a:r>
              <a:rPr dirty="0" baseline="-13888" sz="1200" spc="15" i="1">
                <a:latin typeface="Arial"/>
                <a:cs typeface="Arial"/>
              </a:rPr>
              <a:t>hk</a:t>
            </a:r>
            <a:r>
              <a:rPr dirty="0" baseline="-13888" sz="1200" spc="-150" i="1">
                <a:latin typeface="Arial"/>
                <a:cs typeface="Arial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)</a:t>
            </a:r>
            <a:r>
              <a:rPr dirty="0" sz="1050" spc="3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2932" y="3044494"/>
            <a:ext cx="35687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75" i="1">
                <a:latin typeface="Arial"/>
                <a:cs typeface="Arial"/>
              </a:rPr>
              <a:t>y</a:t>
            </a:r>
            <a:r>
              <a:rPr dirty="0" baseline="5291" sz="1575" spc="-262">
                <a:latin typeface="Lucida Sans Unicode"/>
                <a:cs typeface="Lucida Sans Unicode"/>
              </a:rPr>
              <a:t>ˆ</a:t>
            </a:r>
            <a:r>
              <a:rPr dirty="0" baseline="-13888" sz="1200" spc="-262" i="1">
                <a:latin typeface="Arial"/>
                <a:cs typeface="Arial"/>
              </a:rPr>
              <a:t>hk      </a:t>
            </a:r>
            <a:r>
              <a:rPr dirty="0" sz="1050" spc="-35" i="1">
                <a:latin typeface="Meiryo"/>
                <a:cs typeface="Meiryo"/>
              </a:rPr>
              <a:t>±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6177" y="3018497"/>
            <a:ext cx="1399540" cy="0"/>
          </a:xfrm>
          <a:custGeom>
            <a:avLst/>
            <a:gdLst/>
            <a:ahLst/>
            <a:cxnLst/>
            <a:rect l="l" t="t" r="r" b="b"/>
            <a:pathLst>
              <a:path w="1399539" h="0">
                <a:moveTo>
                  <a:pt x="0" y="0"/>
                </a:moveTo>
                <a:lnTo>
                  <a:pt x="139927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64933" y="2976245"/>
            <a:ext cx="690245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9682" sz="1575" spc="1117">
                <a:latin typeface="Arial"/>
                <a:cs typeface="Arial"/>
              </a:rPr>
              <a:t>.</a:t>
            </a:r>
            <a:r>
              <a:rPr dirty="0" baseline="39682" sz="1575" spc="-262">
                <a:latin typeface="Arial"/>
                <a:cs typeface="Arial"/>
              </a:rPr>
              <a:t> </a:t>
            </a:r>
            <a:r>
              <a:rPr dirty="0" sz="800" spc="5" i="1" u="sng">
                <a:latin typeface="Arial"/>
                <a:cs typeface="Arial"/>
              </a:rPr>
              <a:t>m</a:t>
            </a:r>
            <a:r>
              <a:rPr dirty="0" sz="800" spc="65" u="sng">
                <a:latin typeface="Lucida Sans Unicode"/>
                <a:cs typeface="Lucida Sans Unicode"/>
              </a:rPr>
              <a:t>(</a:t>
            </a:r>
            <a:r>
              <a:rPr dirty="0" sz="800" spc="0" i="1" u="sng">
                <a:latin typeface="Arial"/>
                <a:cs typeface="Arial"/>
              </a:rPr>
              <a:t>n</a:t>
            </a:r>
            <a:r>
              <a:rPr dirty="0" sz="800" spc="15" i="1" u="sng">
                <a:latin typeface="Meiryo"/>
                <a:cs typeface="Meiryo"/>
              </a:rPr>
              <a:t>−</a:t>
            </a:r>
            <a:r>
              <a:rPr dirty="0" sz="800" spc="10" i="1" u="sng">
                <a:latin typeface="Arial"/>
                <a:cs typeface="Arial"/>
              </a:rPr>
              <a:t>p</a:t>
            </a:r>
            <a:r>
              <a:rPr dirty="0" sz="800" spc="15" i="1" u="sng">
                <a:latin typeface="Meiryo"/>
                <a:cs typeface="Meiryo"/>
              </a:rPr>
              <a:t>−</a:t>
            </a:r>
            <a:r>
              <a:rPr dirty="0" sz="800" spc="-5" u="sng">
                <a:latin typeface="Arial"/>
                <a:cs typeface="Arial"/>
              </a:rPr>
              <a:t>1</a:t>
            </a:r>
            <a:r>
              <a:rPr dirty="0" sz="800" spc="65" u="sng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88618" y="3072688"/>
            <a:ext cx="1339850" cy="227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0416" sz="1200" spc="15" i="1">
                <a:latin typeface="Arial"/>
                <a:cs typeface="Arial"/>
              </a:rPr>
              <a:t>n</a:t>
            </a:r>
            <a:r>
              <a:rPr dirty="0" baseline="-10416" sz="1200" spc="15" i="1">
                <a:latin typeface="Meiryo"/>
                <a:cs typeface="Meiryo"/>
              </a:rPr>
              <a:t>−</a:t>
            </a:r>
            <a:r>
              <a:rPr dirty="0" baseline="-10416" sz="1200" spc="15" i="1">
                <a:latin typeface="Arial"/>
                <a:cs typeface="Arial"/>
              </a:rPr>
              <a:t>p</a:t>
            </a:r>
            <a:r>
              <a:rPr dirty="0" baseline="-10416" sz="1200" spc="15" i="1">
                <a:latin typeface="Meiryo"/>
                <a:cs typeface="Meiryo"/>
              </a:rPr>
              <a:t>−</a:t>
            </a:r>
            <a:r>
              <a:rPr dirty="0" baseline="-10416" sz="1200" spc="15" i="1">
                <a:latin typeface="Arial"/>
                <a:cs typeface="Arial"/>
              </a:rPr>
              <a:t>m </a:t>
            </a:r>
            <a:r>
              <a:rPr dirty="0" baseline="-10416" sz="1200" spc="232" i="1">
                <a:latin typeface="Arial"/>
                <a:cs typeface="Arial"/>
              </a:rPr>
              <a:t> </a:t>
            </a:r>
            <a:r>
              <a:rPr dirty="0" baseline="10582" sz="1575" spc="44" i="1">
                <a:latin typeface="Arial"/>
                <a:cs typeface="Arial"/>
              </a:rPr>
              <a:t>F</a:t>
            </a:r>
            <a:r>
              <a:rPr dirty="0" sz="800" spc="30" i="1">
                <a:latin typeface="Arial"/>
                <a:cs typeface="Arial"/>
              </a:rPr>
              <a:t>m,</a:t>
            </a:r>
            <a:r>
              <a:rPr dirty="0" sz="800" spc="30">
                <a:latin typeface="Lucida Sans Unicode"/>
                <a:cs typeface="Lucida Sans Unicode"/>
              </a:rPr>
              <a:t>(</a:t>
            </a:r>
            <a:r>
              <a:rPr dirty="0" sz="800" spc="30" i="1">
                <a:latin typeface="Arial"/>
                <a:cs typeface="Arial"/>
              </a:rPr>
              <a:t>n</a:t>
            </a:r>
            <a:r>
              <a:rPr dirty="0" sz="800" spc="30" i="1">
                <a:latin typeface="Meiryo"/>
                <a:cs typeface="Meiryo"/>
              </a:rPr>
              <a:t>−</a:t>
            </a:r>
            <a:r>
              <a:rPr dirty="0" sz="800" spc="30" i="1">
                <a:latin typeface="Arial"/>
                <a:cs typeface="Arial"/>
              </a:rPr>
              <a:t>p</a:t>
            </a:r>
            <a:r>
              <a:rPr dirty="0" sz="800" spc="30" i="1">
                <a:latin typeface="Meiryo"/>
                <a:cs typeface="Meiryo"/>
              </a:rPr>
              <a:t>−</a:t>
            </a:r>
            <a:r>
              <a:rPr dirty="0" sz="800" spc="30" i="1">
                <a:latin typeface="Arial"/>
                <a:cs typeface="Arial"/>
              </a:rPr>
              <a:t>m</a:t>
            </a:r>
            <a:r>
              <a:rPr dirty="0" sz="800" spc="30">
                <a:latin typeface="Lucida Sans Unicode"/>
                <a:cs typeface="Lucida Sans Unicode"/>
              </a:rPr>
              <a:t>)</a:t>
            </a:r>
            <a:r>
              <a:rPr dirty="0" baseline="10582" sz="1575" spc="44">
                <a:latin typeface="Lucida Sans Unicode"/>
                <a:cs typeface="Lucida Sans Unicode"/>
              </a:rPr>
              <a:t>(</a:t>
            </a:r>
            <a:r>
              <a:rPr dirty="0" baseline="10582" sz="1575" spc="44" i="1">
                <a:latin typeface="Verdana"/>
                <a:cs typeface="Verdana"/>
              </a:rPr>
              <a:t>α</a:t>
            </a:r>
            <a:r>
              <a:rPr dirty="0" baseline="10582" sz="1575" spc="44">
                <a:latin typeface="Lucida Sans Unicode"/>
                <a:cs typeface="Lucida Sans Unicode"/>
              </a:rPr>
              <a:t>)</a:t>
            </a:r>
            <a:endParaRPr baseline="10582" sz="1575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02751" y="2886329"/>
            <a:ext cx="16446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4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453995" y="3023247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 h="0">
                <a:moveTo>
                  <a:pt x="0" y="0"/>
                </a:moveTo>
                <a:lnTo>
                  <a:pt x="130793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818561" y="3129165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 i="1"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94557" y="3042577"/>
            <a:ext cx="8191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41295" y="3044494"/>
            <a:ext cx="1316990" cy="20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25">
                <a:latin typeface="Lucida Sans Unicode"/>
                <a:cs typeface="Lucida Sans Unicode"/>
              </a:rPr>
              <a:t>(</a:t>
            </a:r>
            <a:r>
              <a:rPr dirty="0" sz="1050" spc="25">
                <a:latin typeface="Arial"/>
                <a:cs typeface="Arial"/>
              </a:rPr>
              <a:t>1 </a:t>
            </a:r>
            <a:r>
              <a:rPr dirty="0" sz="1050" spc="-30">
                <a:latin typeface="Lucida Sans Unicode"/>
                <a:cs typeface="Lucida Sans Unicode"/>
              </a:rPr>
              <a:t>+ </a:t>
            </a:r>
            <a:r>
              <a:rPr dirty="0" sz="1050" spc="-40" b="1">
                <a:latin typeface="Arial"/>
                <a:cs typeface="Arial"/>
              </a:rPr>
              <a:t>x</a:t>
            </a:r>
            <a:r>
              <a:rPr dirty="0" baseline="27777" sz="1200" spc="-60" i="1">
                <a:latin typeface="Meiryo"/>
                <a:cs typeface="Meiryo"/>
              </a:rPr>
              <a:t>t </a:t>
            </a:r>
            <a:r>
              <a:rPr dirty="0" sz="1050" spc="15">
                <a:latin typeface="Lucida Sans Unicode"/>
                <a:cs typeface="Lucida Sans Unicode"/>
              </a:rPr>
              <a:t>(</a:t>
            </a:r>
            <a:r>
              <a:rPr dirty="0" sz="1050" spc="15" b="1">
                <a:latin typeface="Arial"/>
                <a:cs typeface="Arial"/>
              </a:rPr>
              <a:t>X</a:t>
            </a:r>
            <a:r>
              <a:rPr dirty="0" baseline="20833" sz="1200" spc="22" i="1">
                <a:latin typeface="Meiryo"/>
                <a:cs typeface="Meiryo"/>
              </a:rPr>
              <a:t>t</a:t>
            </a:r>
            <a:r>
              <a:rPr dirty="0" sz="1050" spc="15" b="1">
                <a:latin typeface="Arial"/>
                <a:cs typeface="Arial"/>
              </a:rPr>
              <a:t>X</a:t>
            </a:r>
            <a:r>
              <a:rPr dirty="0" sz="1050" spc="15">
                <a:latin typeface="Lucida Sans Unicode"/>
                <a:cs typeface="Lucida Sans Unicode"/>
              </a:rPr>
              <a:t>)</a:t>
            </a:r>
            <a:r>
              <a:rPr dirty="0" baseline="20833" sz="1200" spc="22" i="1">
                <a:latin typeface="Meiryo"/>
                <a:cs typeface="Meiryo"/>
              </a:rPr>
              <a:t>−</a:t>
            </a:r>
            <a:r>
              <a:rPr dirty="0" baseline="20833" sz="1200" spc="75" i="1">
                <a:latin typeface="Meiryo"/>
                <a:cs typeface="Meiryo"/>
              </a:rPr>
              <a:t> </a:t>
            </a:r>
            <a:r>
              <a:rPr dirty="0" sz="1050" spc="-90" b="1">
                <a:latin typeface="Arial"/>
                <a:cs typeface="Arial"/>
              </a:rPr>
              <a:t>x</a:t>
            </a:r>
            <a:r>
              <a:rPr dirty="0" baseline="-13888" sz="1200" spc="-135" i="1">
                <a:latin typeface="Arial"/>
                <a:cs typeface="Arial"/>
              </a:rPr>
              <a:t>h</a:t>
            </a:r>
            <a:r>
              <a:rPr dirty="0" sz="1050" spc="-90">
                <a:latin typeface="Lucida Sans Unicode"/>
                <a:cs typeface="Lucida Sans Unicode"/>
              </a:rPr>
              <a:t>)</a:t>
            </a:r>
            <a:r>
              <a:rPr dirty="0" sz="1050" spc="-90" i="1">
                <a:latin typeface="Verdana"/>
                <a:cs typeface="Verdana"/>
              </a:rPr>
              <a:t>σ</a:t>
            </a:r>
            <a:r>
              <a:rPr dirty="0" sz="1050" spc="-90">
                <a:latin typeface="Lucida Sans Unicode"/>
                <a:cs typeface="Lucida Sans Unicode"/>
              </a:rPr>
              <a:t>ˆ</a:t>
            </a:r>
            <a:r>
              <a:rPr dirty="0" baseline="-13888" sz="1200" spc="-135" i="1">
                <a:latin typeface="Arial"/>
                <a:cs typeface="Arial"/>
              </a:rPr>
              <a:t>kk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9" action="ppaction://hlinksldjump"/>
              </a:rPr>
              <a:t>Multivariate Linear</a:t>
            </a:r>
            <a:r>
              <a:rPr dirty="0" spc="-20">
                <a:hlinkClick r:id="rId9" action="ppaction://hlinksldjump"/>
              </a:rPr>
              <a:t> </a:t>
            </a:r>
            <a:r>
              <a:rPr dirty="0" spc="-5">
                <a:hlinkClick r:id="rId9" action="ppaction://hlinksldjump"/>
              </a:rPr>
              <a:t>Regression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3348494" y="3345160"/>
            <a:ext cx="1172210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z="600" spc="-5">
                <a:solidFill>
                  <a:srgbClr val="790019"/>
                </a:solidFill>
                <a:latin typeface="Arial"/>
                <a:cs typeface="Arial"/>
              </a:rPr>
              <a:t>Updated 16-Jan-2017   :   Slide</a:t>
            </a:r>
            <a:r>
              <a:rPr dirty="0" sz="600" spc="-65">
                <a:solidFill>
                  <a:srgbClr val="790019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</a:rPr>
              <a:t>80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202882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Confidence and Prediction </a:t>
            </a:r>
            <a:r>
              <a:rPr dirty="0" spc="10"/>
              <a:t>Intervals in</a:t>
            </a:r>
            <a:r>
              <a:rPr dirty="0" spc="-40"/>
              <a:t> </a:t>
            </a:r>
            <a:r>
              <a:rPr dirty="0" spc="20"/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996391"/>
            <a:ext cx="4216400" cy="1573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Note: </a:t>
            </a:r>
            <a:r>
              <a:rPr dirty="0" sz="1050" spc="-10">
                <a:latin typeface="Arial"/>
                <a:cs typeface="Arial"/>
              </a:rPr>
              <a:t>R </a:t>
            </a:r>
            <a:r>
              <a:rPr dirty="0" sz="1050" spc="-5">
                <a:latin typeface="Arial"/>
                <a:cs typeface="Arial"/>
              </a:rPr>
              <a:t>does not </a:t>
            </a:r>
            <a:r>
              <a:rPr dirty="0" sz="1050" spc="-15">
                <a:latin typeface="Arial"/>
                <a:cs typeface="Arial"/>
              </a:rPr>
              <a:t>yet </a:t>
            </a:r>
            <a:r>
              <a:rPr dirty="0" sz="1050" spc="-20">
                <a:latin typeface="Arial"/>
                <a:cs typeface="Arial"/>
              </a:rPr>
              <a:t>have </a:t>
            </a:r>
            <a:r>
              <a:rPr dirty="0" sz="1050" spc="-5">
                <a:latin typeface="Arial"/>
                <a:cs typeface="Arial"/>
              </a:rPr>
              <a:t>this</a:t>
            </a:r>
            <a:r>
              <a:rPr dirty="0" sz="1050" spc="14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capability!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955"/>
              </a:lnSpc>
              <a:spcBef>
                <a:spcPts val="525"/>
              </a:spcBef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# confidence</a:t>
            </a:r>
            <a:r>
              <a:rPr dirty="0" sz="800" spc="-4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interval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newdata &lt;- data.frame(cyl=factor(6, levels=c(4,6,8)), am=1,</a:t>
            </a:r>
            <a:r>
              <a:rPr dirty="0" sz="800" spc="9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carb=4)</a:t>
            </a:r>
            <a:endParaRPr sz="800">
              <a:latin typeface="Courier New"/>
              <a:cs typeface="Courier New"/>
            </a:endParaRPr>
          </a:p>
          <a:p>
            <a:pPr marL="437515" marR="1280160" indent="-425450">
              <a:lnSpc>
                <a:spcPts val="950"/>
              </a:lnSpc>
              <a:spcBef>
                <a:spcPts val="30"/>
              </a:spcBef>
              <a:tabLst>
                <a:tab pos="923290" algn="l"/>
                <a:tab pos="1530350" algn="l"/>
                <a:tab pos="2077085" algn="l"/>
              </a:tabLst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predict(mvmod, newdata, interval="confidence")  mpg	disp	hp	wt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1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1 21.51824 159.2707 136.985 2.631108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# prediction</a:t>
            </a:r>
            <a:r>
              <a:rPr dirty="0" sz="800" spc="-4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interval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newdata &lt;- data.frame(cyl=factor(6, levels=c(4,6,8)), am=1,</a:t>
            </a:r>
            <a:r>
              <a:rPr dirty="0" sz="800" spc="9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carb=4)</a:t>
            </a:r>
            <a:endParaRPr sz="800">
              <a:latin typeface="Courier New"/>
              <a:cs typeface="Courier New"/>
            </a:endParaRPr>
          </a:p>
          <a:p>
            <a:pPr marL="437515" marR="1280160" indent="-425450">
              <a:lnSpc>
                <a:spcPts val="950"/>
              </a:lnSpc>
              <a:spcBef>
                <a:spcPts val="30"/>
              </a:spcBef>
              <a:tabLst>
                <a:tab pos="923290" algn="l"/>
                <a:tab pos="1530350" algn="l"/>
                <a:tab pos="2077085" algn="l"/>
              </a:tabLst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predict(mvmod, newdata, interval="prediction")  mpg	disp	hp	wt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1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1 21.51824 159.2707 136.985 2.631108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81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202882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20"/>
              <a:t>R </a:t>
            </a:r>
            <a:r>
              <a:rPr dirty="0" spc="15"/>
              <a:t>Function </a:t>
            </a:r>
            <a:r>
              <a:rPr dirty="0" spc="-5"/>
              <a:t>for </a:t>
            </a:r>
            <a:r>
              <a:rPr dirty="0" spc="10"/>
              <a:t>Multivariate </a:t>
            </a:r>
            <a:r>
              <a:rPr dirty="0" spc="15"/>
              <a:t>Regression CIs and</a:t>
            </a:r>
            <a:r>
              <a:rPr dirty="0" spc="-40"/>
              <a:t> </a:t>
            </a:r>
            <a:r>
              <a:rPr dirty="0" spc="15"/>
              <a:t>PIs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619899"/>
            <a:ext cx="3487420" cy="2586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pred.mlm &lt;- function(object, newdata,</a:t>
            </a:r>
            <a:r>
              <a:rPr dirty="0" sz="600" spc="5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level=0.95,</a:t>
            </a:r>
            <a:endParaRPr sz="600">
              <a:latin typeface="Courier New"/>
              <a:cs typeface="Courier New"/>
            </a:endParaRPr>
          </a:p>
          <a:p>
            <a:pPr marL="103505" marR="506095" indent="864869">
              <a:lnSpc>
                <a:spcPts val="700"/>
              </a:lnSpc>
              <a:spcBef>
                <a:spcPts val="25"/>
              </a:spcBef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interval = c("confidence", "prediction")){  form &lt;- as.formula(paste("~",as.character(formula(object))[3]))  xnew &lt;- model.matrix(form,</a:t>
            </a:r>
            <a:r>
              <a:rPr dirty="0" sz="600" spc="1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newdata)</a:t>
            </a:r>
            <a:endParaRPr sz="600">
              <a:latin typeface="Courier New"/>
              <a:cs typeface="Courier New"/>
            </a:endParaRPr>
          </a:p>
          <a:p>
            <a:pPr marL="103505">
              <a:lnSpc>
                <a:spcPts val="66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fit &lt;- predict(object, newdata)</a:t>
            </a:r>
            <a:endParaRPr sz="600">
              <a:latin typeface="Courier New"/>
              <a:cs typeface="Courier New"/>
            </a:endParaRPr>
          </a:p>
          <a:p>
            <a:pPr marL="103505" marR="2099945">
              <a:lnSpc>
                <a:spcPts val="700"/>
              </a:lnSpc>
              <a:spcBef>
                <a:spcPts val="25"/>
              </a:spcBef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Y &lt;- model.frame(object)[,1]  X &lt;-</a:t>
            </a:r>
            <a:r>
              <a:rPr dirty="0" sz="600" spc="-2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model.matrix(object)</a:t>
            </a:r>
            <a:endParaRPr sz="600">
              <a:latin typeface="Courier New"/>
              <a:cs typeface="Courier New"/>
            </a:endParaRPr>
          </a:p>
          <a:p>
            <a:pPr marL="103505">
              <a:lnSpc>
                <a:spcPts val="66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n &lt;-</a:t>
            </a:r>
            <a:r>
              <a:rPr dirty="0" sz="600" spc="-7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nrow(Y)</a:t>
            </a:r>
            <a:endParaRPr sz="600">
              <a:latin typeface="Courier New"/>
              <a:cs typeface="Courier New"/>
            </a:endParaRPr>
          </a:p>
          <a:p>
            <a:pPr marL="103505">
              <a:lnSpc>
                <a:spcPts val="69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m &lt;-</a:t>
            </a:r>
            <a:r>
              <a:rPr dirty="0" sz="600" spc="-7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ncol(Y)</a:t>
            </a:r>
            <a:endParaRPr sz="600">
              <a:latin typeface="Courier New"/>
              <a:cs typeface="Courier New"/>
            </a:endParaRPr>
          </a:p>
          <a:p>
            <a:pPr marL="103505">
              <a:lnSpc>
                <a:spcPts val="69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p &lt;- ncol(X) -</a:t>
            </a:r>
            <a:r>
              <a:rPr dirty="0" sz="600" spc="-6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</a:t>
            </a:r>
            <a:endParaRPr sz="600">
              <a:latin typeface="Courier New"/>
              <a:cs typeface="Courier New"/>
            </a:endParaRPr>
          </a:p>
          <a:p>
            <a:pPr marL="103505" marR="506095">
              <a:lnSpc>
                <a:spcPts val="700"/>
              </a:lnSpc>
              <a:spcBef>
                <a:spcPts val="25"/>
              </a:spcBef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sigmas &lt;- colSums((Y - object$fitted.values)^2) / (n - p - 1)  fit.var &lt;- diag(xnew %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% tcrossprod(solve(crossprod(X)), xnew))  if(interval[1]=="prediction") fit.var &lt;- fit.var +</a:t>
            </a:r>
            <a:r>
              <a:rPr dirty="0" sz="600" spc="6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</a:t>
            </a:r>
            <a:endParaRPr sz="600">
              <a:latin typeface="Courier New"/>
              <a:cs typeface="Courier New"/>
            </a:endParaRPr>
          </a:p>
          <a:p>
            <a:pPr marL="103505">
              <a:lnSpc>
                <a:spcPts val="66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const &lt;- qf(level, df1=m, df2=n-p-m) 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m 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(n - p - 1) / (n - p -</a:t>
            </a:r>
            <a:r>
              <a:rPr dirty="0" sz="600" spc="7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m)</a:t>
            </a:r>
            <a:endParaRPr sz="600">
              <a:latin typeface="Courier New"/>
              <a:cs typeface="Courier New"/>
            </a:endParaRPr>
          </a:p>
          <a:p>
            <a:pPr marL="103505" marR="1370965">
              <a:lnSpc>
                <a:spcPts val="700"/>
              </a:lnSpc>
              <a:spcBef>
                <a:spcPts val="25"/>
              </a:spcBef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vmat &lt;- (n/(n-p-1)) 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outer(fit.var, sigmas)  lwr &lt;- fit - sqrt(const) 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</a:t>
            </a:r>
            <a:r>
              <a:rPr dirty="0" baseline="-9259" sz="900" spc="7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sqrt(vmat)</a:t>
            </a:r>
            <a:endParaRPr sz="600">
              <a:latin typeface="Courier New"/>
              <a:cs typeface="Courier New"/>
            </a:endParaRPr>
          </a:p>
          <a:p>
            <a:pPr marL="103505">
              <a:lnSpc>
                <a:spcPts val="66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upr &lt;- fit + sqrt(const) </a:t>
            </a:r>
            <a:r>
              <a:rPr dirty="0" baseline="-9259" sz="900" spc="-7">
                <a:solidFill>
                  <a:srgbClr val="790019"/>
                </a:solidFill>
                <a:latin typeface="Courier New"/>
                <a:cs typeface="Courier New"/>
              </a:rPr>
              <a:t>*</a:t>
            </a:r>
            <a:r>
              <a:rPr dirty="0" baseline="-9259" sz="900" spc="7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sqrt(vmat)</a:t>
            </a:r>
            <a:endParaRPr sz="600">
              <a:latin typeface="Courier New"/>
              <a:cs typeface="Courier New"/>
            </a:endParaRPr>
          </a:p>
          <a:p>
            <a:pPr marL="103505">
              <a:lnSpc>
                <a:spcPts val="69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if(nrow(xnew)==1L){</a:t>
            </a:r>
            <a:endParaRPr sz="600">
              <a:latin typeface="Courier New"/>
              <a:cs typeface="Courier New"/>
            </a:endParaRPr>
          </a:p>
          <a:p>
            <a:pPr marL="194310" marR="1553210">
              <a:lnSpc>
                <a:spcPts val="700"/>
              </a:lnSpc>
              <a:spcBef>
                <a:spcPts val="25"/>
              </a:spcBef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ci &lt;- rbind(fit, lwr, upr)  rownames(ci) &lt;- c("fit", "lwr",</a:t>
            </a:r>
            <a:r>
              <a:rPr dirty="0" sz="600" spc="1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"upr")</a:t>
            </a:r>
            <a:endParaRPr sz="600">
              <a:latin typeface="Courier New"/>
              <a:cs typeface="Courier New"/>
            </a:endParaRPr>
          </a:p>
          <a:p>
            <a:pPr marL="103505">
              <a:lnSpc>
                <a:spcPts val="66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} else</a:t>
            </a:r>
            <a:r>
              <a:rPr dirty="0" sz="600" spc="-8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ts val="69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ci &lt;- array(0, dim=c(nrow(xnew), m,</a:t>
            </a:r>
            <a:r>
              <a:rPr dirty="0" sz="600" spc="1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3))</a:t>
            </a:r>
            <a:endParaRPr sz="600">
              <a:latin typeface="Courier New"/>
              <a:cs typeface="Courier New"/>
            </a:endParaRPr>
          </a:p>
          <a:p>
            <a:pPr marL="194310" marR="5080">
              <a:lnSpc>
                <a:spcPts val="700"/>
              </a:lnSpc>
              <a:spcBef>
                <a:spcPts val="25"/>
              </a:spcBef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dimnames(ci) &lt;- list(1:nrow(xnew), colnames(Y), c("fit", "lwr", "upr") )  ci[,,1] &lt;-</a:t>
            </a:r>
            <a:r>
              <a:rPr dirty="0" sz="600" spc="-6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fit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ts val="66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ci[,,2] &lt;-</a:t>
            </a:r>
            <a:r>
              <a:rPr dirty="0" sz="600" spc="-6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lwr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ts val="69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ci[,,3] &lt;-</a:t>
            </a:r>
            <a:r>
              <a:rPr dirty="0" sz="600" spc="-6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upr</a:t>
            </a:r>
            <a:endParaRPr sz="600">
              <a:latin typeface="Courier New"/>
              <a:cs typeface="Courier New"/>
            </a:endParaRPr>
          </a:p>
          <a:p>
            <a:pPr marL="103505">
              <a:lnSpc>
                <a:spcPts val="69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103505">
              <a:lnSpc>
                <a:spcPts val="69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ci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81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202882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Confidence and Prediction </a:t>
            </a:r>
            <a:r>
              <a:rPr dirty="0" spc="10"/>
              <a:t>Intervals in </a:t>
            </a:r>
            <a:r>
              <a:rPr dirty="0" spc="20"/>
              <a:t>R</a:t>
            </a:r>
            <a:r>
              <a:rPr dirty="0" spc="5"/>
              <a:t> (revisited)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881354"/>
            <a:ext cx="4216400" cy="1940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# confidence</a:t>
            </a:r>
            <a:r>
              <a:rPr dirty="0" sz="800" spc="-5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interval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newdata &lt;- data.frame(cyl=factor(6, levels=c(4,6,8)), am=1,</a:t>
            </a:r>
            <a:r>
              <a:rPr dirty="0" sz="800" spc="9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carb=4)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pred.mlm(mvmod,</a:t>
            </a:r>
            <a:r>
              <a:rPr dirty="0" sz="800" spc="-3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newdata)</a:t>
            </a:r>
            <a:endParaRPr sz="800">
              <a:latin typeface="Courier New"/>
              <a:cs typeface="Courier New"/>
            </a:endParaRPr>
          </a:p>
          <a:p>
            <a:pPr marL="12700" marR="1765935" indent="546100">
              <a:lnSpc>
                <a:spcPts val="950"/>
              </a:lnSpc>
              <a:spcBef>
                <a:spcPts val="30"/>
              </a:spcBef>
              <a:tabLst>
                <a:tab pos="1044575" algn="l"/>
                <a:tab pos="1773555" algn="l"/>
                <a:tab pos="2320290" algn="l"/>
              </a:tabLst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mpg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disp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hp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wt 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fit 21.51824 159.2707 136.98500</a:t>
            </a:r>
            <a:r>
              <a:rPr dirty="0" sz="800" spc="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2.631108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1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lwr 16.65593  72.5141  95.33649</a:t>
            </a:r>
            <a:r>
              <a:rPr dirty="0" sz="800" spc="1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1.751736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upr 26.38055 246.0273 178.63351</a:t>
            </a:r>
            <a:r>
              <a:rPr dirty="0" sz="800" spc="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3.510479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  <a:spcBef>
                <a:spcPts val="5"/>
              </a:spcBef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# prediction</a:t>
            </a:r>
            <a:r>
              <a:rPr dirty="0" sz="800" spc="-5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interval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newdata &lt;- data.frame(cyl=factor(6, levels=c(4,6,8)), am=1,</a:t>
            </a:r>
            <a:r>
              <a:rPr dirty="0" sz="800" spc="9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carb=4)</a:t>
            </a:r>
            <a:endParaRPr sz="800">
              <a:latin typeface="Courier New"/>
              <a:cs typeface="Courier New"/>
            </a:endParaRPr>
          </a:p>
          <a:p>
            <a:pPr marL="619760" marR="1219200" indent="-607695">
              <a:lnSpc>
                <a:spcPts val="950"/>
              </a:lnSpc>
              <a:spcBef>
                <a:spcPts val="30"/>
              </a:spcBef>
              <a:tabLst>
                <a:tab pos="1166495" algn="l"/>
                <a:tab pos="1894839" algn="l"/>
                <a:tab pos="2502535" algn="l"/>
              </a:tabLst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&gt; pred.mlm(mvmod, newdata, interval="prediction")  mpg	disp	hp	wt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10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fit 21.518240 159.27070 136.98500</a:t>
            </a:r>
            <a:r>
              <a:rPr dirty="0" sz="800" spc="1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2.6311076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lwr  9.680053 -51.95435  35.58397</a:t>
            </a:r>
            <a:r>
              <a:rPr dirty="0" sz="800" spc="2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0.4901152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upr 33.356426 370.49576 238.38603</a:t>
            </a:r>
            <a:r>
              <a:rPr dirty="0" sz="800" spc="1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790019"/>
                </a:solidFill>
                <a:latin typeface="Courier New"/>
                <a:cs typeface="Courier New"/>
              </a:rPr>
              <a:t>4.7720999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81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8262" y="29006"/>
            <a:ext cx="202882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Multivariate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Inference and</a:t>
            </a:r>
            <a:r>
              <a:rPr dirty="0" sz="600" spc="-40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Confidence and Prediction </a:t>
            </a:r>
            <a:r>
              <a:rPr dirty="0" spc="10"/>
              <a:t>Intervals in </a:t>
            </a:r>
            <a:r>
              <a:rPr dirty="0" spc="20"/>
              <a:t>R </a:t>
            </a:r>
            <a:r>
              <a:rPr dirty="0" spc="5"/>
              <a:t>(revisited</a:t>
            </a:r>
            <a:r>
              <a:rPr dirty="0" spc="-15"/>
              <a:t> </a:t>
            </a:r>
            <a:r>
              <a:rPr dirty="0" spc="15"/>
              <a:t>2)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800379"/>
            <a:ext cx="4124960" cy="9918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# confidence interval (multiple new</a:t>
            </a:r>
            <a:r>
              <a:rPr dirty="0" sz="600" spc="5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observations)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9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&gt; newdata &lt;- data.frame(cyl=factor(c(4,6,8), levels=c(4,6,8)), am=c(0,1,1),</a:t>
            </a:r>
            <a:r>
              <a:rPr dirty="0" sz="600" spc="19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carb=c(2,4,6))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9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&gt; pred.mlm(mvmod,</a:t>
            </a:r>
            <a:r>
              <a:rPr dirty="0" sz="600" spc="-2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newdata)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, ,</a:t>
            </a:r>
            <a:r>
              <a:rPr dirty="0" sz="600" spc="-9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fit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Times New Roman"/>
              <a:cs typeface="Times New Roman"/>
            </a:endParaRPr>
          </a:p>
          <a:p>
            <a:pPr marL="12700" marR="2373630" indent="318770">
              <a:lnSpc>
                <a:spcPts val="700"/>
              </a:lnSpc>
              <a:spcBef>
                <a:spcPts val="5"/>
              </a:spcBef>
              <a:tabLst>
                <a:tab pos="695325" algn="l"/>
                <a:tab pos="1242060" algn="l"/>
                <a:tab pos="1652270" algn="l"/>
              </a:tabLst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mpg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disp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hp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wt 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1 23.08059 137.7774  89.07313</a:t>
            </a:r>
            <a:r>
              <a:rPr dirty="0" sz="600" spc="1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3.111033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6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2 21.51824 159.2707 136.98500</a:t>
            </a:r>
            <a:r>
              <a:rPr dirty="0" sz="600" spc="1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2.631108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3 15.92331 319.8707 266.21745</a:t>
            </a:r>
            <a:r>
              <a:rPr dirty="0" sz="600" spc="1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3.557519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, ,</a:t>
            </a:r>
            <a:r>
              <a:rPr dirty="0" sz="600" spc="-9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lwr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5676" y="1863191"/>
            <a:ext cx="52705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2275" algn="l"/>
              </a:tabLst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hp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wt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868271"/>
            <a:ext cx="481330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18770">
              <a:lnSpc>
                <a:spcPts val="70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mpg 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</a:t>
            </a:r>
            <a:r>
              <a:rPr dirty="0" sz="600" spc="-7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17.76982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2</a:t>
            </a:r>
            <a:r>
              <a:rPr dirty="0" sz="600" spc="-7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16.65593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436" y="1868271"/>
            <a:ext cx="344805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36525">
              <a:lnSpc>
                <a:spcPts val="70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disp  43.0190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72.5141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2379" y="1951761"/>
            <a:ext cx="8001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43.58324</a:t>
            </a:r>
            <a:r>
              <a:rPr dirty="0" sz="600" spc="-5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2.150555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95.33649</a:t>
            </a:r>
            <a:r>
              <a:rPr dirty="0" sz="600" spc="-5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1.751736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2128901"/>
            <a:ext cx="1756410" cy="726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3 10.65231 225.8219 221.06824</a:t>
            </a:r>
            <a:r>
              <a:rPr dirty="0" sz="600" spc="15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2.604233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, ,</a:t>
            </a:r>
            <a:r>
              <a:rPr dirty="0" sz="600" spc="-9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upr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Times New Roman"/>
              <a:cs typeface="Times New Roman"/>
            </a:endParaRPr>
          </a:p>
          <a:p>
            <a:pPr marL="12700" marR="50165" indent="318770">
              <a:lnSpc>
                <a:spcPts val="700"/>
              </a:lnSpc>
              <a:spcBef>
                <a:spcPts val="5"/>
              </a:spcBef>
              <a:tabLst>
                <a:tab pos="695325" algn="l"/>
                <a:tab pos="1196340" algn="l"/>
                <a:tab pos="1606550" algn="l"/>
              </a:tabLst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mpg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disp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hp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wt 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1 28.39137 232.5359 134.5630</a:t>
            </a:r>
            <a:r>
              <a:rPr dirty="0" sz="600" spc="1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4.071512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65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2 26.38055 246.0273 178.6335</a:t>
            </a:r>
            <a:r>
              <a:rPr dirty="0" sz="600" spc="1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3.510479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3 21.19431 413.9195 311.3667</a:t>
            </a:r>
            <a:r>
              <a:rPr dirty="0" sz="600" spc="10">
                <a:solidFill>
                  <a:srgbClr val="790019"/>
                </a:solidFill>
                <a:latin typeface="Courier New"/>
                <a:cs typeface="Courier New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Courier New"/>
                <a:cs typeface="Courier New"/>
              </a:rPr>
              <a:t>4.510804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81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65100"/>
          </a:xfrm>
          <a:custGeom>
            <a:avLst/>
            <a:gdLst/>
            <a:ahLst/>
            <a:cxnLst/>
            <a:rect l="l" t="t" r="r" b="b"/>
            <a:pathLst>
              <a:path w="2304415" h="165100">
                <a:moveTo>
                  <a:pt x="0" y="164769"/>
                </a:moveTo>
                <a:lnTo>
                  <a:pt x="2303995" y="164769"/>
                </a:lnTo>
                <a:lnTo>
                  <a:pt x="2303995" y="0"/>
                </a:lnTo>
                <a:lnTo>
                  <a:pt x="0" y="0"/>
                </a:lnTo>
                <a:lnTo>
                  <a:pt x="0" y="164769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4056" y="29006"/>
            <a:ext cx="2090420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8705" algn="l"/>
              </a:tabLst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Multiple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Linear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Regression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Model Form and</a:t>
            </a:r>
            <a:r>
              <a:rPr dirty="0" sz="600" spc="-2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790019"/>
                </a:solidFill>
                <a:latin typeface="Arial"/>
                <a:cs typeface="Arial"/>
                <a:hlinkClick r:id="rId2" action="ppaction://hlinksldjump"/>
              </a:rPr>
              <a:t>Assumptions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757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20"/>
              <a:t>MLR </a:t>
            </a:r>
            <a:r>
              <a:rPr dirty="0" spc="15"/>
              <a:t>Model: Matrix Form (another</a:t>
            </a:r>
            <a:r>
              <a:rPr dirty="0" spc="45"/>
              <a:t> </a:t>
            </a:r>
            <a:r>
              <a:rPr dirty="0" spc="10"/>
              <a:t>look)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844" y="912774"/>
            <a:ext cx="3721100" cy="488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Matrix </a:t>
            </a:r>
            <a:r>
              <a:rPr dirty="0" sz="1050" spc="-10">
                <a:latin typeface="Arial"/>
                <a:cs typeface="Arial"/>
              </a:rPr>
              <a:t>form </a:t>
            </a:r>
            <a:r>
              <a:rPr dirty="0" sz="1050" spc="-5">
                <a:latin typeface="Arial"/>
                <a:cs typeface="Arial"/>
              </a:rPr>
              <a:t>writes </a:t>
            </a:r>
            <a:r>
              <a:rPr dirty="0" sz="1050" spc="-10">
                <a:latin typeface="Arial"/>
                <a:cs typeface="Arial"/>
              </a:rPr>
              <a:t>MLR </a:t>
            </a:r>
            <a:r>
              <a:rPr dirty="0" sz="1050" spc="-5">
                <a:latin typeface="Arial"/>
                <a:cs typeface="Arial"/>
              </a:rPr>
              <a:t>model </a:t>
            </a:r>
            <a:r>
              <a:rPr dirty="0" sz="1050" spc="-15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all </a:t>
            </a:r>
            <a:r>
              <a:rPr dirty="0" sz="1050" spc="-5" i="1">
                <a:latin typeface="Arial"/>
                <a:cs typeface="Arial"/>
              </a:rPr>
              <a:t>n </a:t>
            </a:r>
            <a:r>
              <a:rPr dirty="0" sz="1050" spc="-5">
                <a:latin typeface="Arial"/>
                <a:cs typeface="Arial"/>
              </a:rPr>
              <a:t>points</a:t>
            </a:r>
            <a:r>
              <a:rPr dirty="0" sz="1050" spc="21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simultaneously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 marL="925194">
              <a:lnSpc>
                <a:spcPct val="100000"/>
              </a:lnSpc>
            </a:pPr>
            <a:r>
              <a:rPr dirty="0" sz="1050" spc="-5" b="1">
                <a:latin typeface="Arial"/>
                <a:cs typeface="Arial"/>
              </a:rPr>
              <a:t>y </a:t>
            </a:r>
            <a:r>
              <a:rPr dirty="0" sz="1050" spc="-30">
                <a:latin typeface="Lucida Sans Unicode"/>
                <a:cs typeface="Lucida Sans Unicode"/>
              </a:rPr>
              <a:t>= </a:t>
            </a:r>
            <a:r>
              <a:rPr dirty="0" sz="1050" spc="-10" b="1">
                <a:latin typeface="Arial"/>
                <a:cs typeface="Arial"/>
              </a:rPr>
              <a:t>Xb </a:t>
            </a:r>
            <a:r>
              <a:rPr dirty="0" sz="1050" spc="-30">
                <a:latin typeface="Lucida Sans Unicode"/>
                <a:cs typeface="Lucida Sans Unicode"/>
              </a:rPr>
              <a:t>+</a:t>
            </a:r>
            <a:r>
              <a:rPr dirty="0" sz="1050" spc="-200">
                <a:latin typeface="Lucida Sans Unicode"/>
                <a:cs typeface="Lucida Sans Unicode"/>
              </a:rPr>
              <a:t> </a:t>
            </a:r>
            <a:r>
              <a:rPr dirty="0" sz="1050" spc="-5" b="1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914" y="1784540"/>
            <a:ext cx="40195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65">
                <a:latin typeface="Arial"/>
                <a:cs typeface="Arial"/>
              </a:rPr>
              <a:t></a:t>
            </a:r>
            <a:r>
              <a:rPr dirty="0" baseline="-13227" sz="1575" spc="-7" i="1">
                <a:latin typeface="Arial"/>
                <a:cs typeface="Arial"/>
              </a:rPr>
              <a:t>y</a:t>
            </a:r>
            <a:r>
              <a:rPr dirty="0" baseline="-31250" sz="1200" spc="75">
                <a:latin typeface="Arial"/>
                <a:cs typeface="Arial"/>
              </a:rPr>
              <a:t>2</a:t>
            </a:r>
            <a:r>
              <a:rPr dirty="0" sz="1050" spc="160">
                <a:latin typeface="Arial"/>
                <a:cs typeface="Arial"/>
              </a:rPr>
              <a:t>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914" y="1867661"/>
            <a:ext cx="40195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67335" algn="l"/>
              </a:tabLst>
            </a:pPr>
            <a:r>
              <a:rPr dirty="0" sz="1050" spc="160">
                <a:latin typeface="Arial"/>
                <a:cs typeface="Arial"/>
              </a:rPr>
              <a:t> 	</a:t>
            </a:r>
            <a:r>
              <a:rPr dirty="0" sz="1050">
                <a:latin typeface="Arial"/>
                <a:cs typeface="Arial"/>
              </a:rPr>
              <a:t> </a:t>
            </a:r>
            <a:r>
              <a:rPr dirty="0" sz="1050" spc="160">
                <a:latin typeface="Arial"/>
                <a:cs typeface="Arial"/>
              </a:rPr>
              <a:t>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0632" y="1867611"/>
            <a:ext cx="14668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60">
                <a:latin typeface="Arial"/>
                <a:cs typeface="Arial"/>
              </a:rPr>
              <a:t>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914" y="2205697"/>
            <a:ext cx="707390" cy="397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67335" algn="l"/>
                <a:tab pos="572770" algn="l"/>
              </a:tabLst>
            </a:pPr>
            <a:r>
              <a:rPr dirty="0" sz="1050" spc="160">
                <a:latin typeface="Arial"/>
                <a:cs typeface="Arial"/>
              </a:rPr>
              <a:t>	 	</a:t>
            </a:r>
            <a:r>
              <a:rPr dirty="0" sz="1050">
                <a:latin typeface="Arial"/>
                <a:cs typeface="Arial"/>
              </a:rPr>
              <a:t> </a:t>
            </a:r>
            <a:r>
              <a:rPr dirty="0" sz="1050" spc="160">
                <a:latin typeface="Arial"/>
                <a:cs typeface="Arial"/>
              </a:rPr>
              <a:t></a:t>
            </a:r>
            <a:endParaRPr sz="1050">
              <a:latin typeface="Arial"/>
              <a:cs typeface="Arial"/>
            </a:endParaRPr>
          </a:p>
          <a:p>
            <a:pPr marL="133350">
              <a:lnSpc>
                <a:spcPct val="100000"/>
              </a:lnSpc>
              <a:spcBef>
                <a:spcPts val="260"/>
              </a:spcBef>
            </a:pP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baseline="-10416" sz="1200" spc="-7" i="1">
                <a:latin typeface="Arial"/>
                <a:cs typeface="Arial"/>
              </a:rPr>
              <a:t>n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914" y="1540687"/>
            <a:ext cx="784860" cy="306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72770" algn="l"/>
              </a:tabLst>
            </a:pPr>
            <a:r>
              <a:rPr dirty="0" sz="1050" spc="95">
                <a:latin typeface="Arial"/>
                <a:cs typeface="Arial"/>
              </a:rPr>
              <a:t></a:t>
            </a:r>
            <a:r>
              <a:rPr dirty="0" baseline="-44973" sz="1575" spc="142" i="1">
                <a:latin typeface="Arial"/>
                <a:cs typeface="Arial"/>
              </a:rPr>
              <a:t>y</a:t>
            </a:r>
            <a:r>
              <a:rPr dirty="0" baseline="-72916" sz="1200" spc="142">
                <a:latin typeface="Arial"/>
                <a:cs typeface="Arial"/>
              </a:rPr>
              <a:t>1</a:t>
            </a:r>
            <a:r>
              <a:rPr dirty="0" sz="1050" spc="95">
                <a:latin typeface="Arial"/>
                <a:cs typeface="Arial"/>
              </a:rPr>
              <a:t> 	</a:t>
            </a:r>
            <a:r>
              <a:rPr dirty="0" sz="1050">
                <a:latin typeface="Arial"/>
                <a:cs typeface="Arial"/>
              </a:rPr>
              <a:t> </a:t>
            </a:r>
            <a:r>
              <a:rPr dirty="0" sz="1050" spc="80">
                <a:latin typeface="Arial"/>
                <a:cs typeface="Arial"/>
              </a:rPr>
              <a:t></a:t>
            </a:r>
            <a:r>
              <a:rPr dirty="0" baseline="-44973" sz="1575" spc="120">
                <a:latin typeface="Arial"/>
                <a:cs typeface="Arial"/>
              </a:rPr>
              <a:t>1</a:t>
            </a:r>
            <a:endParaRPr baseline="-44973" sz="157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0632" y="1784489"/>
            <a:ext cx="224154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60">
                <a:latin typeface="Arial"/>
                <a:cs typeface="Arial"/>
              </a:rPr>
              <a:t></a:t>
            </a:r>
            <a:r>
              <a:rPr dirty="0" baseline="-13227" sz="1575" spc="-7">
                <a:latin typeface="Arial"/>
                <a:cs typeface="Arial"/>
              </a:rPr>
              <a:t>1</a:t>
            </a:r>
            <a:endParaRPr baseline="-13227" sz="157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8123" y="1646859"/>
            <a:ext cx="187325" cy="401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80" i="1">
                <a:latin typeface="Meiryo"/>
                <a:cs typeface="Meiryo"/>
              </a:rPr>
              <a:t>·</a:t>
            </a:r>
            <a:r>
              <a:rPr dirty="0" sz="1050" spc="-225" i="1">
                <a:latin typeface="Meiryo"/>
                <a:cs typeface="Meiryo"/>
              </a:rPr>
              <a:t> </a:t>
            </a:r>
            <a:r>
              <a:rPr dirty="0" sz="1050" spc="-80" i="1">
                <a:latin typeface="Meiryo"/>
                <a:cs typeface="Meiryo"/>
              </a:rPr>
              <a:t>·</a:t>
            </a:r>
            <a:r>
              <a:rPr dirty="0" sz="1050" spc="-225" i="1">
                <a:latin typeface="Meiryo"/>
                <a:cs typeface="Meiryo"/>
              </a:rPr>
              <a:t> </a:t>
            </a:r>
            <a:r>
              <a:rPr dirty="0" sz="1050" spc="-80" i="1">
                <a:latin typeface="Meiryo"/>
                <a:cs typeface="Meiryo"/>
              </a:rPr>
              <a:t>·</a:t>
            </a:r>
            <a:endParaRPr sz="105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50" spc="-80" i="1">
                <a:latin typeface="Meiryo"/>
                <a:cs typeface="Meiryo"/>
              </a:rPr>
              <a:t>·</a:t>
            </a:r>
            <a:r>
              <a:rPr dirty="0" sz="1050" spc="-225" i="1">
                <a:latin typeface="Meiryo"/>
                <a:cs typeface="Meiryo"/>
              </a:rPr>
              <a:t> </a:t>
            </a:r>
            <a:r>
              <a:rPr dirty="0" sz="1050" spc="-80" i="1">
                <a:latin typeface="Meiryo"/>
                <a:cs typeface="Meiryo"/>
              </a:rPr>
              <a:t>·</a:t>
            </a:r>
            <a:r>
              <a:rPr dirty="0" sz="1050" spc="-225" i="1">
                <a:latin typeface="Meiryo"/>
                <a:cs typeface="Meiryo"/>
              </a:rPr>
              <a:t> </a:t>
            </a:r>
            <a:r>
              <a:rPr dirty="0" sz="1050" spc="-80" i="1">
                <a:latin typeface="Meiryo"/>
                <a:cs typeface="Meiryo"/>
              </a:rPr>
              <a:t>·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9914" y="1950783"/>
            <a:ext cx="78486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95">
                <a:latin typeface="Arial"/>
                <a:cs typeface="Arial"/>
              </a:rPr>
              <a:t></a:t>
            </a:r>
            <a:r>
              <a:rPr dirty="0" baseline="-15873" sz="1575" spc="142" i="1">
                <a:latin typeface="Arial"/>
                <a:cs typeface="Arial"/>
              </a:rPr>
              <a:t>y</a:t>
            </a:r>
            <a:r>
              <a:rPr dirty="0" baseline="-34722" sz="1200" spc="142">
                <a:latin typeface="Arial"/>
                <a:cs typeface="Arial"/>
              </a:rPr>
              <a:t>3</a:t>
            </a:r>
            <a:r>
              <a:rPr dirty="0" sz="1050" spc="95">
                <a:latin typeface="Arial"/>
                <a:cs typeface="Arial"/>
              </a:rPr>
              <a:t> </a:t>
            </a:r>
            <a:r>
              <a:rPr dirty="0" baseline="-31746" sz="1575" spc="-44">
                <a:latin typeface="Lucida Sans Unicode"/>
                <a:cs typeface="Lucida Sans Unicode"/>
              </a:rPr>
              <a:t>=  </a:t>
            </a:r>
            <a:r>
              <a:rPr dirty="0" sz="1050" spc="80">
                <a:latin typeface="Arial"/>
                <a:cs typeface="Arial"/>
              </a:rPr>
              <a:t></a:t>
            </a:r>
            <a:r>
              <a:rPr dirty="0" baseline="-15873" sz="1575" spc="120">
                <a:latin typeface="Arial"/>
                <a:cs typeface="Arial"/>
              </a:rPr>
              <a:t>1</a:t>
            </a:r>
            <a:endParaRPr baseline="-15873" sz="157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26260" y="1671256"/>
            <a:ext cx="523875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8930" algn="l"/>
              </a:tabLst>
            </a:pPr>
            <a:r>
              <a:rPr dirty="0" baseline="10582" sz="1575" spc="-7" i="1">
                <a:latin typeface="Arial"/>
                <a:cs typeface="Arial"/>
              </a:rPr>
              <a:t>x</a:t>
            </a:r>
            <a:r>
              <a:rPr dirty="0" sz="800" spc="-5">
                <a:latin typeface="Arial"/>
                <a:cs typeface="Arial"/>
              </a:rPr>
              <a:t>11</a:t>
            </a:r>
            <a:r>
              <a:rPr dirty="0" sz="800" spc="-5">
                <a:latin typeface="Arial"/>
                <a:cs typeface="Arial"/>
              </a:rPr>
              <a:t>	</a:t>
            </a:r>
            <a:r>
              <a:rPr dirty="0" baseline="10582" sz="1575" spc="-7" i="1">
                <a:latin typeface="Arial"/>
                <a:cs typeface="Arial"/>
              </a:rPr>
              <a:t>x</a:t>
            </a:r>
            <a:r>
              <a:rPr dirty="0" sz="800" spc="-5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328930" algn="l"/>
              </a:tabLst>
            </a:pPr>
            <a:r>
              <a:rPr dirty="0" baseline="10582" sz="1575" spc="-7" i="1">
                <a:latin typeface="Arial"/>
                <a:cs typeface="Arial"/>
              </a:rPr>
              <a:t>x</a:t>
            </a:r>
            <a:r>
              <a:rPr dirty="0" sz="800" spc="-5">
                <a:latin typeface="Arial"/>
                <a:cs typeface="Arial"/>
              </a:rPr>
              <a:t>21</a:t>
            </a:r>
            <a:r>
              <a:rPr dirty="0" sz="800" spc="-5">
                <a:latin typeface="Arial"/>
                <a:cs typeface="Arial"/>
              </a:rPr>
              <a:t>	</a:t>
            </a:r>
            <a:r>
              <a:rPr dirty="0" baseline="10582" sz="1575" spc="-7" i="1">
                <a:latin typeface="Arial"/>
                <a:cs typeface="Arial"/>
              </a:rPr>
              <a:t>x</a:t>
            </a:r>
            <a:r>
              <a:rPr dirty="0" sz="800" spc="-5">
                <a:latin typeface="Arial"/>
                <a:cs typeface="Arial"/>
              </a:rPr>
              <a:t>22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328930" algn="l"/>
              </a:tabLst>
            </a:pPr>
            <a:r>
              <a:rPr dirty="0" baseline="10582" sz="1575" spc="-7" i="1">
                <a:latin typeface="Arial"/>
                <a:cs typeface="Arial"/>
              </a:rPr>
              <a:t>x</a:t>
            </a:r>
            <a:r>
              <a:rPr dirty="0" sz="800" spc="-5">
                <a:latin typeface="Arial"/>
                <a:cs typeface="Arial"/>
              </a:rPr>
              <a:t>31</a:t>
            </a:r>
            <a:r>
              <a:rPr dirty="0" sz="800" spc="-5">
                <a:latin typeface="Arial"/>
                <a:cs typeface="Arial"/>
              </a:rPr>
              <a:t>	</a:t>
            </a:r>
            <a:r>
              <a:rPr dirty="0" baseline="10582" sz="1575" spc="-7" i="1">
                <a:latin typeface="Arial"/>
                <a:cs typeface="Arial"/>
              </a:rPr>
              <a:t>x</a:t>
            </a:r>
            <a:r>
              <a:rPr dirty="0" sz="800" spc="-5"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58123" y="1991004"/>
            <a:ext cx="18732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80" i="1">
                <a:latin typeface="Meiryo"/>
                <a:cs typeface="Meiryo"/>
              </a:rPr>
              <a:t>·</a:t>
            </a:r>
            <a:r>
              <a:rPr dirty="0" sz="1050" spc="-225" i="1">
                <a:latin typeface="Meiryo"/>
                <a:cs typeface="Meiryo"/>
              </a:rPr>
              <a:t> </a:t>
            </a:r>
            <a:r>
              <a:rPr dirty="0" sz="1050" spc="-80" i="1">
                <a:latin typeface="Meiryo"/>
                <a:cs typeface="Meiryo"/>
              </a:rPr>
              <a:t>·</a:t>
            </a:r>
            <a:r>
              <a:rPr dirty="0" sz="1050" spc="-225" i="1">
                <a:latin typeface="Meiryo"/>
                <a:cs typeface="Meiryo"/>
              </a:rPr>
              <a:t> </a:t>
            </a:r>
            <a:r>
              <a:rPr dirty="0" sz="1050" spc="-80" i="1">
                <a:latin typeface="Meiryo"/>
                <a:cs typeface="Meiryo"/>
              </a:rPr>
              <a:t>·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9914" y="2033905"/>
            <a:ext cx="765175" cy="334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72770" algn="l"/>
              </a:tabLst>
            </a:pPr>
            <a:r>
              <a:rPr dirty="0" sz="1050" spc="160">
                <a:latin typeface="Arial"/>
                <a:cs typeface="Arial"/>
              </a:rPr>
              <a:t></a:t>
            </a:r>
            <a:r>
              <a:rPr dirty="0" sz="1050" spc="80">
                <a:latin typeface="Arial"/>
                <a:cs typeface="Arial"/>
              </a:rPr>
              <a:t> </a:t>
            </a:r>
            <a:r>
              <a:rPr dirty="0" baseline="-42328" sz="1575" spc="-225">
                <a:latin typeface="Arial"/>
                <a:cs typeface="Arial"/>
              </a:rPr>
              <a:t>.</a:t>
            </a:r>
            <a:r>
              <a:rPr dirty="0" baseline="-63492" sz="1575" spc="-225">
                <a:latin typeface="Arial"/>
                <a:cs typeface="Arial"/>
              </a:rPr>
              <a:t>. </a:t>
            </a:r>
            <a:r>
              <a:rPr dirty="0" baseline="-63492" sz="1575" spc="-89">
                <a:latin typeface="Arial"/>
                <a:cs typeface="Arial"/>
              </a:rPr>
              <a:t> </a:t>
            </a:r>
            <a:r>
              <a:rPr dirty="0" sz="1050" spc="160">
                <a:latin typeface="Arial"/>
                <a:cs typeface="Arial"/>
              </a:rPr>
              <a:t>	  </a:t>
            </a:r>
            <a:r>
              <a:rPr dirty="0" baseline="-42328" sz="1575" spc="-225">
                <a:latin typeface="Arial"/>
                <a:cs typeface="Arial"/>
              </a:rPr>
              <a:t>.</a:t>
            </a:r>
            <a:r>
              <a:rPr dirty="0" baseline="-63492" sz="1575" spc="-225">
                <a:latin typeface="Arial"/>
                <a:cs typeface="Arial"/>
              </a:rPr>
              <a:t>.</a:t>
            </a:r>
            <a:endParaRPr baseline="-63492" sz="157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9914" y="2117026"/>
            <a:ext cx="765175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72770" algn="l"/>
              </a:tabLst>
            </a:pPr>
            <a:r>
              <a:rPr dirty="0" sz="1050" spc="160">
                <a:latin typeface="Arial"/>
                <a:cs typeface="Arial"/>
              </a:rPr>
              <a:t></a:t>
            </a:r>
            <a:r>
              <a:rPr dirty="0" sz="1050" spc="80">
                <a:latin typeface="Arial"/>
                <a:cs typeface="Arial"/>
              </a:rPr>
              <a:t> </a:t>
            </a:r>
            <a:r>
              <a:rPr dirty="0" baseline="-50264" sz="1575" spc="-7">
                <a:latin typeface="Arial"/>
                <a:cs typeface="Arial"/>
              </a:rPr>
              <a:t>.</a:t>
            </a:r>
            <a:r>
              <a:rPr dirty="0" baseline="-50264" sz="1575" spc="120">
                <a:latin typeface="Arial"/>
                <a:cs typeface="Arial"/>
              </a:rPr>
              <a:t> </a:t>
            </a:r>
            <a:r>
              <a:rPr dirty="0" sz="1050" spc="160">
                <a:latin typeface="Arial"/>
                <a:cs typeface="Arial"/>
              </a:rPr>
              <a:t>	  </a:t>
            </a:r>
            <a:r>
              <a:rPr dirty="0" baseline="-47619" sz="1575" spc="-7">
                <a:latin typeface="Arial"/>
                <a:cs typeface="Arial"/>
              </a:rPr>
              <a:t>.</a:t>
            </a:r>
            <a:endParaRPr baseline="-47619" sz="157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01076" y="2133231"/>
            <a:ext cx="380365" cy="234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8930" algn="l"/>
              </a:tabLst>
            </a:pPr>
            <a:r>
              <a:rPr dirty="0" sz="1050" spc="-5">
                <a:latin typeface="Arial"/>
                <a:cs typeface="Arial"/>
              </a:rPr>
              <a:t>.</a:t>
            </a:r>
            <a:r>
              <a:rPr dirty="0" sz="1050" spc="-5">
                <a:latin typeface="Arial"/>
                <a:cs typeface="Arial"/>
              </a:rPr>
              <a:t>	</a:t>
            </a:r>
            <a:r>
              <a:rPr dirty="0" sz="1050" spc="-310">
                <a:latin typeface="Arial"/>
                <a:cs typeface="Arial"/>
              </a:rPr>
              <a:t>.</a:t>
            </a:r>
            <a:r>
              <a:rPr dirty="0" baseline="-21164" sz="1575" spc="-7">
                <a:latin typeface="Arial"/>
                <a:cs typeface="Arial"/>
              </a:rPr>
              <a:t>.</a:t>
            </a:r>
            <a:endParaRPr baseline="-21164" sz="157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77313" y="2145881"/>
            <a:ext cx="6413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31224" y="2183841"/>
            <a:ext cx="118110" cy="222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.</a:t>
            </a:r>
            <a:r>
              <a:rPr dirty="0" sz="1050" spc="-175">
                <a:latin typeface="Arial"/>
                <a:cs typeface="Arial"/>
              </a:rPr>
              <a:t> </a:t>
            </a:r>
            <a:r>
              <a:rPr dirty="0" baseline="-15873" sz="1575" spc="-7">
                <a:latin typeface="Arial"/>
                <a:cs typeface="Arial"/>
              </a:rPr>
              <a:t>.</a:t>
            </a:r>
            <a:endParaRPr baseline="-15873" sz="157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21866" y="2406523"/>
            <a:ext cx="102870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25422" y="2234450"/>
            <a:ext cx="52578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tabLst>
                <a:tab pos="322580" algn="l"/>
              </a:tabLst>
            </a:pPr>
            <a:r>
              <a:rPr dirty="0" baseline="21164" sz="1575" spc="-225">
                <a:latin typeface="Arial"/>
                <a:cs typeface="Arial"/>
              </a:rPr>
              <a:t>.</a:t>
            </a:r>
            <a:r>
              <a:rPr dirty="0" sz="1050" spc="-150">
                <a:latin typeface="Arial"/>
                <a:cs typeface="Arial"/>
              </a:rPr>
              <a:t>.	</a:t>
            </a:r>
            <a:r>
              <a:rPr dirty="0" sz="1050" spc="-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  <a:tabLst>
                <a:tab pos="316230" algn="l"/>
              </a:tabLst>
            </a:pPr>
            <a:r>
              <a:rPr dirty="0" baseline="10582" sz="1575" spc="-7" i="1">
                <a:latin typeface="Arial"/>
                <a:cs typeface="Arial"/>
              </a:rPr>
              <a:t>x</a:t>
            </a:r>
            <a:r>
              <a:rPr dirty="0" sz="800" spc="0" i="1">
                <a:latin typeface="Arial"/>
                <a:cs typeface="Arial"/>
              </a:rPr>
              <a:t>n</a:t>
            </a:r>
            <a:r>
              <a:rPr dirty="0" sz="800" spc="-5">
                <a:latin typeface="Arial"/>
                <a:cs typeface="Arial"/>
              </a:rPr>
              <a:t>1</a:t>
            </a:r>
            <a:r>
              <a:rPr dirty="0" sz="800">
                <a:latin typeface="Arial"/>
                <a:cs typeface="Arial"/>
              </a:rPr>
              <a:t>	</a:t>
            </a:r>
            <a:r>
              <a:rPr dirty="0" baseline="10582" sz="1575" spc="-7" i="1">
                <a:latin typeface="Arial"/>
                <a:cs typeface="Arial"/>
              </a:rPr>
              <a:t>x</a:t>
            </a:r>
            <a:r>
              <a:rPr dirty="0" sz="800" spc="0" i="1">
                <a:latin typeface="Arial"/>
                <a:cs typeface="Arial"/>
              </a:rPr>
              <a:t>n</a:t>
            </a: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58123" y="2406523"/>
            <a:ext cx="18732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80" i="1">
                <a:latin typeface="Meiryo"/>
                <a:cs typeface="Meiryo"/>
              </a:rPr>
              <a:t>·</a:t>
            </a:r>
            <a:r>
              <a:rPr dirty="0" sz="1050" spc="-225" i="1">
                <a:latin typeface="Meiryo"/>
                <a:cs typeface="Meiryo"/>
              </a:rPr>
              <a:t> </a:t>
            </a:r>
            <a:r>
              <a:rPr dirty="0" sz="1050" spc="-80" i="1">
                <a:latin typeface="Meiryo"/>
                <a:cs typeface="Meiryo"/>
              </a:rPr>
              <a:t>·</a:t>
            </a:r>
            <a:r>
              <a:rPr dirty="0" sz="1050" spc="-225" i="1">
                <a:latin typeface="Meiryo"/>
                <a:cs typeface="Meiryo"/>
              </a:rPr>
              <a:t> </a:t>
            </a:r>
            <a:r>
              <a:rPr dirty="0" sz="1050" spc="-80" i="1">
                <a:latin typeface="Meiryo"/>
                <a:cs typeface="Meiryo"/>
              </a:rPr>
              <a:t>·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69375" y="2427300"/>
            <a:ext cx="207645" cy="175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7936" sz="1575" spc="-7" i="1">
                <a:latin typeface="Arial"/>
                <a:cs typeface="Arial"/>
              </a:rPr>
              <a:t>x</a:t>
            </a:r>
            <a:r>
              <a:rPr dirty="0" sz="800" spc="-5" i="1">
                <a:latin typeface="Arial"/>
                <a:cs typeface="Arial"/>
              </a:rPr>
              <a:t>np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25901" y="2406573"/>
            <a:ext cx="158750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b</a:t>
            </a:r>
            <a:r>
              <a:rPr dirty="0" baseline="-10416" sz="1200" spc="-7" i="1">
                <a:latin typeface="Arial"/>
                <a:cs typeface="Arial"/>
              </a:rPr>
              <a:t>p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69375" y="1540611"/>
            <a:ext cx="746125" cy="306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44973" sz="1575" spc="-7" i="1">
                <a:latin typeface="Arial"/>
                <a:cs typeface="Arial"/>
              </a:rPr>
              <a:t>x</a:t>
            </a:r>
            <a:r>
              <a:rPr dirty="0" baseline="-72916" sz="1200" spc="-7">
                <a:latin typeface="Arial"/>
                <a:cs typeface="Arial"/>
              </a:rPr>
              <a:t>1</a:t>
            </a:r>
            <a:r>
              <a:rPr dirty="0" baseline="-72916" sz="1200" spc="-7" i="1">
                <a:latin typeface="Arial"/>
                <a:cs typeface="Arial"/>
              </a:rPr>
              <a:t>p </a:t>
            </a:r>
            <a:r>
              <a:rPr dirty="0" sz="1050" spc="160">
                <a:latin typeface="Arial"/>
                <a:cs typeface="Arial"/>
              </a:rPr>
              <a:t>  </a:t>
            </a:r>
            <a:r>
              <a:rPr dirty="0" sz="1050" spc="95">
                <a:latin typeface="Arial"/>
                <a:cs typeface="Arial"/>
              </a:rPr>
              <a:t></a:t>
            </a:r>
            <a:r>
              <a:rPr dirty="0" baseline="-44973" sz="1575" spc="142" i="1">
                <a:latin typeface="Arial"/>
                <a:cs typeface="Arial"/>
              </a:rPr>
              <a:t>b</a:t>
            </a:r>
            <a:r>
              <a:rPr dirty="0" baseline="-72916" sz="1200" spc="142">
                <a:latin typeface="Arial"/>
                <a:cs typeface="Arial"/>
              </a:rPr>
              <a:t>0</a:t>
            </a:r>
            <a:r>
              <a:rPr dirty="0" sz="1050" spc="95">
                <a:latin typeface="Arial"/>
                <a:cs typeface="Arial"/>
              </a:rPr>
              <a:t>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69375" y="1784451"/>
            <a:ext cx="74612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3227" sz="1575" spc="-7" i="1">
                <a:latin typeface="Arial"/>
                <a:cs typeface="Arial"/>
              </a:rPr>
              <a:t>x</a:t>
            </a:r>
            <a:r>
              <a:rPr dirty="0" baseline="-31250" sz="1200" spc="-7">
                <a:latin typeface="Arial"/>
                <a:cs typeface="Arial"/>
              </a:rPr>
              <a:t>2</a:t>
            </a:r>
            <a:r>
              <a:rPr dirty="0" baseline="-31250" sz="1200" spc="-7" i="1">
                <a:latin typeface="Arial"/>
                <a:cs typeface="Arial"/>
              </a:rPr>
              <a:t>p </a:t>
            </a:r>
            <a:r>
              <a:rPr dirty="0" sz="1050" spc="160">
                <a:latin typeface="Arial"/>
                <a:cs typeface="Arial"/>
              </a:rPr>
              <a:t>  </a:t>
            </a:r>
            <a:r>
              <a:rPr dirty="0" sz="1050" spc="95">
                <a:latin typeface="Arial"/>
                <a:cs typeface="Arial"/>
              </a:rPr>
              <a:t></a:t>
            </a:r>
            <a:r>
              <a:rPr dirty="0" baseline="-13227" sz="1575" spc="142" i="1">
                <a:latin typeface="Arial"/>
                <a:cs typeface="Arial"/>
              </a:rPr>
              <a:t>b</a:t>
            </a:r>
            <a:r>
              <a:rPr dirty="0" baseline="-31250" sz="1200" spc="142">
                <a:latin typeface="Arial"/>
                <a:cs typeface="Arial"/>
              </a:rPr>
              <a:t>1</a:t>
            </a:r>
            <a:r>
              <a:rPr dirty="0" sz="1050" spc="95">
                <a:latin typeface="Arial"/>
                <a:cs typeface="Arial"/>
              </a:rPr>
              <a:t></a:t>
            </a:r>
            <a:endParaRPr sz="10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80155" y="2406624"/>
            <a:ext cx="158750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e</a:t>
            </a:r>
            <a:r>
              <a:rPr dirty="0" baseline="-10416" sz="1200" spc="-7" i="1">
                <a:latin typeface="Arial"/>
                <a:cs typeface="Arial"/>
              </a:rPr>
              <a:t>n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58933" y="1540687"/>
            <a:ext cx="409575" cy="306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65">
                <a:latin typeface="Arial"/>
                <a:cs typeface="Arial"/>
              </a:rPr>
              <a:t></a:t>
            </a:r>
            <a:r>
              <a:rPr dirty="0" baseline="-44973" sz="1575" spc="-7" i="1">
                <a:latin typeface="Arial"/>
                <a:cs typeface="Arial"/>
              </a:rPr>
              <a:t>e</a:t>
            </a:r>
            <a:r>
              <a:rPr dirty="0" baseline="-72916" sz="1200" spc="75">
                <a:latin typeface="Arial"/>
                <a:cs typeface="Arial"/>
              </a:rPr>
              <a:t>1</a:t>
            </a:r>
            <a:r>
              <a:rPr dirty="0" sz="1050" spc="160">
                <a:latin typeface="Arial"/>
                <a:cs typeface="Arial"/>
              </a:rPr>
              <a:t></a:t>
            </a:r>
            <a:endParaRPr sz="10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58933" y="1784527"/>
            <a:ext cx="40957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65">
                <a:latin typeface="Arial"/>
                <a:cs typeface="Arial"/>
              </a:rPr>
              <a:t></a:t>
            </a:r>
            <a:r>
              <a:rPr dirty="0" baseline="-13227" sz="1575" spc="-7" i="1">
                <a:latin typeface="Arial"/>
                <a:cs typeface="Arial"/>
              </a:rPr>
              <a:t>e</a:t>
            </a:r>
            <a:r>
              <a:rPr dirty="0" baseline="-31250" sz="1200" spc="75">
                <a:latin typeface="Arial"/>
                <a:cs typeface="Arial"/>
              </a:rPr>
              <a:t>2</a:t>
            </a:r>
            <a:r>
              <a:rPr dirty="0" sz="1050" spc="160">
                <a:latin typeface="Arial"/>
                <a:cs typeface="Arial"/>
              </a:rPr>
              <a:t></a:t>
            </a:r>
            <a:endParaRPr sz="10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60357" y="1867586"/>
            <a:ext cx="110807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0370" algn="l"/>
                <a:tab pos="711200" algn="l"/>
                <a:tab pos="973455" algn="l"/>
              </a:tabLst>
            </a:pPr>
            <a:r>
              <a:rPr dirty="0" sz="1050" spc="160">
                <a:latin typeface="Arial"/>
                <a:cs typeface="Arial"/>
              </a:rPr>
              <a:t>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60">
                <a:latin typeface="Arial"/>
                <a:cs typeface="Arial"/>
              </a:rPr>
              <a:t>		 	</a:t>
            </a:r>
            <a:r>
              <a:rPr dirty="0" sz="1050">
                <a:latin typeface="Arial"/>
                <a:cs typeface="Arial"/>
              </a:rPr>
              <a:t> </a:t>
            </a:r>
            <a:r>
              <a:rPr dirty="0" sz="1050" spc="160">
                <a:latin typeface="Arial"/>
                <a:cs typeface="Arial"/>
              </a:rPr>
              <a:t></a:t>
            </a:r>
            <a:endParaRPr sz="10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69375" y="1950720"/>
            <a:ext cx="1299210" cy="263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873" sz="1575" spc="-7" i="1">
                <a:latin typeface="Arial"/>
                <a:cs typeface="Arial"/>
              </a:rPr>
              <a:t>x</a:t>
            </a:r>
            <a:r>
              <a:rPr dirty="0" baseline="-34722" sz="1200" spc="-7">
                <a:latin typeface="Arial"/>
                <a:cs typeface="Arial"/>
              </a:rPr>
              <a:t>3</a:t>
            </a:r>
            <a:r>
              <a:rPr dirty="0" baseline="-34722" sz="1200" spc="-7" i="1">
                <a:latin typeface="Arial"/>
                <a:cs typeface="Arial"/>
              </a:rPr>
              <a:t>p </a:t>
            </a:r>
            <a:r>
              <a:rPr dirty="0" sz="1050" spc="160">
                <a:latin typeface="Arial"/>
                <a:cs typeface="Arial"/>
              </a:rPr>
              <a:t> </a:t>
            </a:r>
            <a:r>
              <a:rPr dirty="0" sz="1050" spc="95">
                <a:latin typeface="Arial"/>
                <a:cs typeface="Arial"/>
              </a:rPr>
              <a:t></a:t>
            </a:r>
            <a:r>
              <a:rPr dirty="0" baseline="-15873" sz="1575" spc="142" i="1">
                <a:latin typeface="Arial"/>
                <a:cs typeface="Arial"/>
              </a:rPr>
              <a:t>b</a:t>
            </a:r>
            <a:r>
              <a:rPr dirty="0" baseline="-34722" sz="1200" spc="142">
                <a:latin typeface="Arial"/>
                <a:cs typeface="Arial"/>
              </a:rPr>
              <a:t>2</a:t>
            </a:r>
            <a:r>
              <a:rPr dirty="0" sz="1050" spc="95">
                <a:latin typeface="Arial"/>
                <a:cs typeface="Arial"/>
              </a:rPr>
              <a:t> </a:t>
            </a:r>
            <a:r>
              <a:rPr dirty="0" baseline="-31746" sz="1575" spc="-44">
                <a:latin typeface="Lucida Sans Unicode"/>
                <a:cs typeface="Lucida Sans Unicode"/>
              </a:rPr>
              <a:t>+  </a:t>
            </a:r>
            <a:r>
              <a:rPr dirty="0" sz="1050" spc="95">
                <a:latin typeface="Arial"/>
                <a:cs typeface="Arial"/>
              </a:rPr>
              <a:t></a:t>
            </a:r>
            <a:r>
              <a:rPr dirty="0" baseline="-15873" sz="1575" spc="142" i="1">
                <a:latin typeface="Arial"/>
                <a:cs typeface="Arial"/>
              </a:rPr>
              <a:t>e</a:t>
            </a:r>
            <a:r>
              <a:rPr dirty="0" baseline="-34722" sz="1200" spc="142">
                <a:latin typeface="Arial"/>
                <a:cs typeface="Arial"/>
              </a:rPr>
              <a:t>3</a:t>
            </a:r>
            <a:r>
              <a:rPr dirty="0" sz="1050" spc="95">
                <a:latin typeface="Arial"/>
                <a:cs typeface="Arial"/>
              </a:rPr>
              <a:t></a:t>
            </a:r>
            <a:endParaRPr sz="10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45613" y="2033854"/>
            <a:ext cx="1223010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ct val="100000"/>
              </a:lnSpc>
              <a:tabLst>
                <a:tab pos="825500" algn="l"/>
              </a:tabLst>
            </a:pPr>
            <a:r>
              <a:rPr dirty="0" sz="1050" spc="160">
                <a:latin typeface="Arial"/>
                <a:cs typeface="Arial"/>
              </a:rPr>
              <a:t> </a:t>
            </a:r>
            <a:r>
              <a:rPr dirty="0" sz="1050" spc="-150">
                <a:latin typeface="Arial"/>
                <a:cs typeface="Arial"/>
              </a:rPr>
              <a:t> </a:t>
            </a:r>
            <a:r>
              <a:rPr dirty="0" baseline="-42328" sz="1575" spc="-225">
                <a:latin typeface="Arial"/>
                <a:cs typeface="Arial"/>
              </a:rPr>
              <a:t>.</a:t>
            </a:r>
            <a:r>
              <a:rPr dirty="0" baseline="-63492" sz="1575" spc="-225">
                <a:latin typeface="Arial"/>
                <a:cs typeface="Arial"/>
              </a:rPr>
              <a:t>. </a:t>
            </a:r>
            <a:r>
              <a:rPr dirty="0" baseline="-63492" sz="1575" spc="-37">
                <a:latin typeface="Arial"/>
                <a:cs typeface="Arial"/>
              </a:rPr>
              <a:t> </a:t>
            </a:r>
            <a:r>
              <a:rPr dirty="0" sz="1050" spc="160">
                <a:latin typeface="Arial"/>
                <a:cs typeface="Arial"/>
              </a:rPr>
              <a:t>	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baseline="-42328" sz="1575" spc="-225">
                <a:latin typeface="Arial"/>
                <a:cs typeface="Arial"/>
              </a:rPr>
              <a:t>.</a:t>
            </a:r>
            <a:r>
              <a:rPr dirty="0" baseline="-63492" sz="1575" spc="-225">
                <a:latin typeface="Arial"/>
                <a:cs typeface="Arial"/>
              </a:rPr>
              <a:t>. </a:t>
            </a:r>
            <a:r>
              <a:rPr dirty="0" baseline="-63492" sz="1575" spc="165">
                <a:latin typeface="Arial"/>
                <a:cs typeface="Arial"/>
              </a:rPr>
              <a:t> </a:t>
            </a:r>
            <a:r>
              <a:rPr dirty="0" sz="1050" spc="160">
                <a:latin typeface="Arial"/>
                <a:cs typeface="Arial"/>
              </a:rPr>
              <a:t>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dirty="0" sz="1050" spc="-5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45613" y="2116988"/>
            <a:ext cx="1223010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25500" algn="l"/>
              </a:tabLst>
            </a:pPr>
            <a:r>
              <a:rPr dirty="0" baseline="-7936" sz="1575" spc="-225">
                <a:latin typeface="Arial"/>
                <a:cs typeface="Arial"/>
              </a:rPr>
              <a:t>.</a:t>
            </a:r>
            <a:r>
              <a:rPr dirty="0" baseline="-29100" sz="1575" spc="-225">
                <a:latin typeface="Arial"/>
                <a:cs typeface="Arial"/>
              </a:rPr>
              <a:t>.    </a:t>
            </a:r>
            <a:r>
              <a:rPr dirty="0" sz="1050" spc="160">
                <a:latin typeface="Arial"/>
                <a:cs typeface="Arial"/>
              </a:rPr>
              <a:t> </a:t>
            </a:r>
            <a:r>
              <a:rPr dirty="0" sz="1050" spc="-114">
                <a:latin typeface="Arial"/>
                <a:cs typeface="Arial"/>
              </a:rPr>
              <a:t> </a:t>
            </a:r>
            <a:r>
              <a:rPr dirty="0" baseline="-50264" sz="1575" spc="-7">
                <a:latin typeface="Arial"/>
                <a:cs typeface="Arial"/>
              </a:rPr>
              <a:t>.</a:t>
            </a:r>
            <a:r>
              <a:rPr dirty="0" baseline="-50264" sz="1575" spc="172">
                <a:latin typeface="Arial"/>
                <a:cs typeface="Arial"/>
              </a:rPr>
              <a:t> </a:t>
            </a:r>
            <a:r>
              <a:rPr dirty="0" sz="1050" spc="160">
                <a:latin typeface="Arial"/>
                <a:cs typeface="Arial"/>
              </a:rPr>
              <a:t>	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baseline="-50264" sz="1575" spc="-7">
                <a:latin typeface="Arial"/>
                <a:cs typeface="Arial"/>
              </a:rPr>
              <a:t>. </a:t>
            </a:r>
            <a:r>
              <a:rPr dirty="0" baseline="-50264" sz="1575" spc="165">
                <a:latin typeface="Arial"/>
                <a:cs typeface="Arial"/>
              </a:rPr>
              <a:t> </a:t>
            </a:r>
            <a:r>
              <a:rPr dirty="0" sz="1050" spc="160">
                <a:latin typeface="Arial"/>
                <a:cs typeface="Arial"/>
              </a:rPr>
              <a:t></a:t>
            </a:r>
            <a:endParaRPr sz="10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60357" y="2205659"/>
            <a:ext cx="110807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0370" algn="l"/>
                <a:tab pos="711200" algn="l"/>
                <a:tab pos="973455" algn="l"/>
              </a:tabLst>
            </a:pPr>
            <a:r>
              <a:rPr dirty="0" sz="1050" spc="160">
                <a:latin typeface="Arial"/>
                <a:cs typeface="Arial"/>
              </a:rPr>
              <a:t>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60">
                <a:latin typeface="Arial"/>
                <a:cs typeface="Arial"/>
              </a:rPr>
              <a:t>		 	</a:t>
            </a:r>
            <a:r>
              <a:rPr dirty="0" sz="1050">
                <a:latin typeface="Arial"/>
                <a:cs typeface="Arial"/>
              </a:rPr>
              <a:t> </a:t>
            </a:r>
            <a:r>
              <a:rPr dirty="0" sz="1050" spc="160">
                <a:latin typeface="Arial"/>
                <a:cs typeface="Arial"/>
              </a:rPr>
              <a:t></a:t>
            </a:r>
            <a:endParaRPr sz="10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7900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/>
              <a:t>Nathaniel E. Helwig  (U of</a:t>
            </a:r>
            <a:r>
              <a:rPr dirty="0" spc="15"/>
              <a:t> </a:t>
            </a:r>
            <a:r>
              <a:rPr dirty="0" spc="-5"/>
              <a:t>Minnesota)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0"/>
              </a:lnSpc>
            </a:pPr>
            <a:r>
              <a:rPr dirty="0" spc="-5">
                <a:hlinkClick r:id="rId3" action="ppaction://hlinksldjump"/>
              </a:rPr>
              <a:t>Multivariate Linear</a:t>
            </a:r>
            <a:r>
              <a:rPr dirty="0" spc="-20">
                <a:hlinkClick r:id="rId3" action="ppaction://hlinksldjump"/>
              </a:rPr>
              <a:t> </a:t>
            </a:r>
            <a:r>
              <a:rPr dirty="0" spc="-5">
                <a:hlinkClick r:id="rId3" action="ppaction://hlinksldjump"/>
              </a:rPr>
              <a:t>Regression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610">
              <a:lnSpc>
                <a:spcPts val="680"/>
              </a:lnSpc>
            </a:pPr>
            <a:r>
              <a:rPr dirty="0" spc="-5"/>
              <a:t>Updated 16-Jan-2017   :   Slide</a:t>
            </a:r>
            <a:r>
              <a:rPr dirty="0" spc="-65"/>
              <a:t> </a:t>
            </a: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Nathaniel E. Helwig</dc:creator>
  <dc:title>Multivariate Linear Regression</dc:title>
  <dcterms:created xsi:type="dcterms:W3CDTF">2017-07-03T14:29:27Z</dcterms:created>
  <dcterms:modified xsi:type="dcterms:W3CDTF">2017-07-03T14:29:27Z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2017-01-16T00:00:00Z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2017-07-03T00:00:00Z</vt:filetime>
  </property>
</Properties>
</file>