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Proxima Nova"/>
      <p:regular r:id="rId19"/>
      <p:bold r:id="rId20"/>
      <p:italic r:id="rId21"/>
      <p:boldItalic r:id="rId22"/>
    </p:embeddedFon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22" Type="http://schemas.openxmlformats.org/officeDocument/2006/relationships/font" Target="fonts/ProximaNova-boldItalic.fntdata"/><Relationship Id="rId21" Type="http://schemas.openxmlformats.org/officeDocument/2006/relationships/font" Target="fonts/ProximaNova-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roximaNova-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ct val="100000"/>
              <a:buNone/>
              <a:defRPr sz="1600">
                <a:solidFill>
                  <a:schemeClr val="lt1"/>
                </a:solidFill>
              </a:defRPr>
            </a:lvl1pPr>
            <a:lvl2pPr lvl="1">
              <a:lnSpc>
                <a:spcPct val="100000"/>
              </a:lnSpc>
              <a:spcBef>
                <a:spcPts val="0"/>
              </a:spcBef>
              <a:spcAft>
                <a:spcPts val="0"/>
              </a:spcAft>
              <a:buClr>
                <a:schemeClr val="lt1"/>
              </a:buClr>
              <a:buSzPct val="100000"/>
              <a:buNone/>
              <a:defRPr sz="1600">
                <a:solidFill>
                  <a:schemeClr val="lt1"/>
                </a:solidFill>
              </a:defRPr>
            </a:lvl2pPr>
            <a:lvl3pPr lvl="2">
              <a:lnSpc>
                <a:spcPct val="100000"/>
              </a:lnSpc>
              <a:spcBef>
                <a:spcPts val="0"/>
              </a:spcBef>
              <a:spcAft>
                <a:spcPts val="0"/>
              </a:spcAft>
              <a:buClr>
                <a:schemeClr val="lt1"/>
              </a:buClr>
              <a:buSzPct val="100000"/>
              <a:buNone/>
              <a:defRPr sz="1600">
                <a:solidFill>
                  <a:schemeClr val="lt1"/>
                </a:solidFill>
              </a:defRPr>
            </a:lvl3pPr>
            <a:lvl4pPr lvl="3">
              <a:lnSpc>
                <a:spcPct val="100000"/>
              </a:lnSpc>
              <a:spcBef>
                <a:spcPts val="0"/>
              </a:spcBef>
              <a:spcAft>
                <a:spcPts val="0"/>
              </a:spcAft>
              <a:buClr>
                <a:schemeClr val="lt1"/>
              </a:buClr>
              <a:buSzPct val="100000"/>
              <a:buNone/>
              <a:defRPr sz="1600">
                <a:solidFill>
                  <a:schemeClr val="lt1"/>
                </a:solidFill>
              </a:defRPr>
            </a:lvl4pPr>
            <a:lvl5pPr lvl="4">
              <a:lnSpc>
                <a:spcPct val="100000"/>
              </a:lnSpc>
              <a:spcBef>
                <a:spcPts val="0"/>
              </a:spcBef>
              <a:spcAft>
                <a:spcPts val="0"/>
              </a:spcAft>
              <a:buClr>
                <a:schemeClr val="lt1"/>
              </a:buClr>
              <a:buSzPct val="100000"/>
              <a:buNone/>
              <a:defRPr sz="1600">
                <a:solidFill>
                  <a:schemeClr val="lt1"/>
                </a:solidFill>
              </a:defRPr>
            </a:lvl5pPr>
            <a:lvl6pPr lvl="5">
              <a:lnSpc>
                <a:spcPct val="100000"/>
              </a:lnSpc>
              <a:spcBef>
                <a:spcPts val="0"/>
              </a:spcBef>
              <a:spcAft>
                <a:spcPts val="0"/>
              </a:spcAft>
              <a:buClr>
                <a:schemeClr val="lt1"/>
              </a:buClr>
              <a:buSzPct val="100000"/>
              <a:buNone/>
              <a:defRPr sz="1600">
                <a:solidFill>
                  <a:schemeClr val="lt1"/>
                </a:solidFill>
              </a:defRPr>
            </a:lvl6pPr>
            <a:lvl7pPr lvl="6">
              <a:lnSpc>
                <a:spcPct val="100000"/>
              </a:lnSpc>
              <a:spcBef>
                <a:spcPts val="0"/>
              </a:spcBef>
              <a:spcAft>
                <a:spcPts val="0"/>
              </a:spcAft>
              <a:buClr>
                <a:schemeClr val="lt1"/>
              </a:buClr>
              <a:buSzPct val="100000"/>
              <a:buNone/>
              <a:defRPr sz="1600">
                <a:solidFill>
                  <a:schemeClr val="lt1"/>
                </a:solidFill>
              </a:defRPr>
            </a:lvl7pPr>
            <a:lvl8pPr lvl="7">
              <a:lnSpc>
                <a:spcPct val="100000"/>
              </a:lnSpc>
              <a:spcBef>
                <a:spcPts val="0"/>
              </a:spcBef>
              <a:spcAft>
                <a:spcPts val="0"/>
              </a:spcAft>
              <a:buClr>
                <a:schemeClr val="lt1"/>
              </a:buClr>
              <a:buSzPct val="100000"/>
              <a:buNone/>
              <a:defRPr sz="1600">
                <a:solidFill>
                  <a:schemeClr val="lt1"/>
                </a:solidFill>
              </a:defRPr>
            </a:lvl8pPr>
            <a:lvl9pPr lvl="8">
              <a:lnSpc>
                <a:spcPct val="100000"/>
              </a:lnSpc>
              <a:spcBef>
                <a:spcPts val="0"/>
              </a:spcBef>
              <a:spcAft>
                <a:spcPts val="0"/>
              </a:spcAft>
              <a:buClr>
                <a:schemeClr val="lt1"/>
              </a:buClr>
              <a:buSzPct val="1000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rIns="91425" wrap="square" tIns="91425"/>
          <a:lstStyle>
            <a:lvl1pPr lvl="0" algn="ctr">
              <a:spcBef>
                <a:spcPts val="0"/>
              </a:spcBef>
              <a:buClr>
                <a:schemeClr val="lt1"/>
              </a:buClr>
              <a:buSzPct val="100000"/>
              <a:defRPr sz="8000">
                <a:solidFill>
                  <a:schemeClr val="lt1"/>
                </a:solidFill>
              </a:defRPr>
            </a:lvl1pPr>
            <a:lvl2pPr lvl="1" algn="ctr">
              <a:spcBef>
                <a:spcPts val="0"/>
              </a:spcBef>
              <a:buClr>
                <a:schemeClr val="lt1"/>
              </a:buClr>
              <a:buSzPct val="100000"/>
              <a:defRPr sz="8000">
                <a:solidFill>
                  <a:schemeClr val="lt1"/>
                </a:solidFill>
              </a:defRPr>
            </a:lvl2pPr>
            <a:lvl3pPr lvl="2" algn="ctr">
              <a:spcBef>
                <a:spcPts val="0"/>
              </a:spcBef>
              <a:buClr>
                <a:schemeClr val="lt1"/>
              </a:buClr>
              <a:buSzPct val="100000"/>
              <a:defRPr sz="8000">
                <a:solidFill>
                  <a:schemeClr val="lt1"/>
                </a:solidFill>
              </a:defRPr>
            </a:lvl3pPr>
            <a:lvl4pPr lvl="3" algn="ctr">
              <a:spcBef>
                <a:spcPts val="0"/>
              </a:spcBef>
              <a:buClr>
                <a:schemeClr val="lt1"/>
              </a:buClr>
              <a:buSzPct val="100000"/>
              <a:defRPr sz="8000">
                <a:solidFill>
                  <a:schemeClr val="lt1"/>
                </a:solidFill>
              </a:defRPr>
            </a:lvl4pPr>
            <a:lvl5pPr lvl="4" algn="ctr">
              <a:spcBef>
                <a:spcPts val="0"/>
              </a:spcBef>
              <a:buClr>
                <a:schemeClr val="lt1"/>
              </a:buClr>
              <a:buSzPct val="100000"/>
              <a:defRPr sz="8000">
                <a:solidFill>
                  <a:schemeClr val="lt1"/>
                </a:solidFill>
              </a:defRPr>
            </a:lvl5pPr>
            <a:lvl6pPr lvl="5" algn="ctr">
              <a:spcBef>
                <a:spcPts val="0"/>
              </a:spcBef>
              <a:buClr>
                <a:schemeClr val="lt1"/>
              </a:buClr>
              <a:buSzPct val="100000"/>
              <a:defRPr sz="8000">
                <a:solidFill>
                  <a:schemeClr val="lt1"/>
                </a:solidFill>
              </a:defRPr>
            </a:lvl6pPr>
            <a:lvl7pPr lvl="6" algn="ctr">
              <a:spcBef>
                <a:spcPts val="0"/>
              </a:spcBef>
              <a:buClr>
                <a:schemeClr val="lt1"/>
              </a:buClr>
              <a:buSzPct val="100000"/>
              <a:defRPr sz="8000">
                <a:solidFill>
                  <a:schemeClr val="lt1"/>
                </a:solidFill>
              </a:defRPr>
            </a:lvl7pPr>
            <a:lvl8pPr lvl="7" algn="ctr">
              <a:spcBef>
                <a:spcPts val="0"/>
              </a:spcBef>
              <a:buClr>
                <a:schemeClr val="lt1"/>
              </a:buClr>
              <a:buSzPct val="100000"/>
              <a:defRPr sz="8000">
                <a:solidFill>
                  <a:schemeClr val="lt1"/>
                </a:solidFill>
              </a:defRPr>
            </a:lvl8pPr>
            <a:lvl9pPr lvl="8" algn="ctr">
              <a:spcBef>
                <a:spcPts val="0"/>
              </a:spcBef>
              <a:buClr>
                <a:schemeClr val="lt1"/>
              </a:buClr>
              <a:buSzPct val="100000"/>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rIns="91425" wrap="square"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rIns="91425" wrap="square" tIns="91425"/>
          <a:lstStyle>
            <a:lvl1pPr lvl="0">
              <a:lnSpc>
                <a:spcPct val="100000"/>
              </a:lnSpc>
              <a:spcBef>
                <a:spcPts val="0"/>
              </a:spcBef>
              <a:spcAft>
                <a:spcPts val="0"/>
              </a:spcAft>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2"/>
              </a:buClr>
              <a:buSzPct val="100000"/>
              <a:buFont typeface="Maven Pro"/>
              <a:buNone/>
              <a:defRPr b="1" sz="2800">
                <a:solidFill>
                  <a:schemeClr val="dk2"/>
                </a:solidFill>
                <a:latin typeface="Maven Pro"/>
                <a:ea typeface="Maven Pro"/>
                <a:cs typeface="Maven Pro"/>
                <a:sym typeface="Maven Pro"/>
              </a:defRPr>
            </a:lvl1pPr>
            <a:lvl2pPr lvl="1">
              <a:spcBef>
                <a:spcPts val="0"/>
              </a:spcBef>
              <a:buClr>
                <a:schemeClr val="dk2"/>
              </a:buClr>
              <a:buSzPct val="100000"/>
              <a:buFont typeface="Maven Pro"/>
              <a:buNone/>
              <a:defRPr b="1" sz="2800">
                <a:solidFill>
                  <a:schemeClr val="dk2"/>
                </a:solidFill>
                <a:latin typeface="Maven Pro"/>
                <a:ea typeface="Maven Pro"/>
                <a:cs typeface="Maven Pro"/>
                <a:sym typeface="Maven Pro"/>
              </a:defRPr>
            </a:lvl2pPr>
            <a:lvl3pPr lvl="2">
              <a:spcBef>
                <a:spcPts val="0"/>
              </a:spcBef>
              <a:buClr>
                <a:schemeClr val="dk2"/>
              </a:buClr>
              <a:buSzPct val="100000"/>
              <a:buFont typeface="Maven Pro"/>
              <a:buNone/>
              <a:defRPr b="1" sz="2800">
                <a:solidFill>
                  <a:schemeClr val="dk2"/>
                </a:solidFill>
                <a:latin typeface="Maven Pro"/>
                <a:ea typeface="Maven Pro"/>
                <a:cs typeface="Maven Pro"/>
                <a:sym typeface="Maven Pro"/>
              </a:defRPr>
            </a:lvl3pPr>
            <a:lvl4pPr lvl="3">
              <a:spcBef>
                <a:spcPts val="0"/>
              </a:spcBef>
              <a:buClr>
                <a:schemeClr val="dk2"/>
              </a:buClr>
              <a:buSzPct val="100000"/>
              <a:buFont typeface="Maven Pro"/>
              <a:buNone/>
              <a:defRPr b="1" sz="2800">
                <a:solidFill>
                  <a:schemeClr val="dk2"/>
                </a:solidFill>
                <a:latin typeface="Maven Pro"/>
                <a:ea typeface="Maven Pro"/>
                <a:cs typeface="Maven Pro"/>
                <a:sym typeface="Maven Pro"/>
              </a:defRPr>
            </a:lvl4pPr>
            <a:lvl5pPr lvl="4">
              <a:spcBef>
                <a:spcPts val="0"/>
              </a:spcBef>
              <a:buClr>
                <a:schemeClr val="dk2"/>
              </a:buClr>
              <a:buSzPct val="100000"/>
              <a:buFont typeface="Maven Pro"/>
              <a:buNone/>
              <a:defRPr b="1" sz="2800">
                <a:solidFill>
                  <a:schemeClr val="dk2"/>
                </a:solidFill>
                <a:latin typeface="Maven Pro"/>
                <a:ea typeface="Maven Pro"/>
                <a:cs typeface="Maven Pro"/>
                <a:sym typeface="Maven Pro"/>
              </a:defRPr>
            </a:lvl5pPr>
            <a:lvl6pPr lvl="5">
              <a:spcBef>
                <a:spcPts val="0"/>
              </a:spcBef>
              <a:buClr>
                <a:schemeClr val="dk2"/>
              </a:buClr>
              <a:buSzPct val="100000"/>
              <a:buFont typeface="Maven Pro"/>
              <a:buNone/>
              <a:defRPr b="1" sz="2800">
                <a:solidFill>
                  <a:schemeClr val="dk2"/>
                </a:solidFill>
                <a:latin typeface="Maven Pro"/>
                <a:ea typeface="Maven Pro"/>
                <a:cs typeface="Maven Pro"/>
                <a:sym typeface="Maven Pro"/>
              </a:defRPr>
            </a:lvl6pPr>
            <a:lvl7pPr lvl="6">
              <a:spcBef>
                <a:spcPts val="0"/>
              </a:spcBef>
              <a:buClr>
                <a:schemeClr val="dk2"/>
              </a:buClr>
              <a:buSzPct val="100000"/>
              <a:buFont typeface="Maven Pro"/>
              <a:buNone/>
              <a:defRPr b="1" sz="2800">
                <a:solidFill>
                  <a:schemeClr val="dk2"/>
                </a:solidFill>
                <a:latin typeface="Maven Pro"/>
                <a:ea typeface="Maven Pro"/>
                <a:cs typeface="Maven Pro"/>
                <a:sym typeface="Maven Pro"/>
              </a:defRPr>
            </a:lvl7pPr>
            <a:lvl8pPr lvl="7">
              <a:spcBef>
                <a:spcPts val="0"/>
              </a:spcBef>
              <a:buClr>
                <a:schemeClr val="dk2"/>
              </a:buClr>
              <a:buSzPct val="100000"/>
              <a:buFont typeface="Maven Pro"/>
              <a:buNone/>
              <a:defRPr b="1" sz="2800">
                <a:solidFill>
                  <a:schemeClr val="dk2"/>
                </a:solidFill>
                <a:latin typeface="Maven Pro"/>
                <a:ea typeface="Maven Pro"/>
                <a:cs typeface="Maven Pro"/>
                <a:sym typeface="Maven Pro"/>
              </a:defRPr>
            </a:lvl8pPr>
            <a:lvl9pPr lvl="8">
              <a:spcBef>
                <a:spcPts val="0"/>
              </a:spcBef>
              <a:buClr>
                <a:schemeClr val="dk2"/>
              </a:buClr>
              <a:buSzPct val="1000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Nunito"/>
              <a:buChar char="●"/>
              <a:defRPr sz="1300">
                <a:solidFill>
                  <a:schemeClr val="dk2"/>
                </a:solidFill>
                <a:latin typeface="Nunito"/>
                <a:ea typeface="Nunito"/>
                <a:cs typeface="Nunito"/>
                <a:sym typeface="Nunito"/>
              </a:defRPr>
            </a:lvl1pPr>
            <a:lvl2pPr lvl="1">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2pPr>
            <a:lvl3pPr lvl="2">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3pPr>
            <a:lvl4pPr lvl="3">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4pPr>
            <a:lvl5pPr lvl="4">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5pPr>
            <a:lvl6pPr lvl="5">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6pPr>
            <a:lvl7pPr lvl="6">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7pPr>
            <a:lvl8pPr lvl="7">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8pPr>
            <a:lvl9pPr lvl="8">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9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arxiv.org/abs/1406.2661" TargetMode="Externa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13"/>
            <a:ext cx="4255500" cy="1872900"/>
          </a:xfrm>
          <a:prstGeom prst="rect">
            <a:avLst/>
          </a:prstGeom>
        </p:spPr>
        <p:txBody>
          <a:bodyPr anchorCtr="0" anchor="ctr" bIns="91425" lIns="91425" rIns="91425" wrap="square" tIns="91425">
            <a:noAutofit/>
          </a:bodyPr>
          <a:lstStyle/>
          <a:p>
            <a:pPr lvl="0">
              <a:spcBef>
                <a:spcPts val="0"/>
              </a:spcBef>
              <a:buNone/>
            </a:pPr>
            <a:r>
              <a:rPr lang="en"/>
              <a:t>GAN: Generative Adversarial Nets</a:t>
            </a:r>
          </a:p>
        </p:txBody>
      </p:sp>
      <p:sp>
        <p:nvSpPr>
          <p:cNvPr id="278" name="Shape 278"/>
          <p:cNvSpPr txBox="1"/>
          <p:nvPr>
            <p:ph idx="1" type="subTitle"/>
          </p:nvPr>
        </p:nvSpPr>
        <p:spPr>
          <a:xfrm>
            <a:off x="824000" y="3596300"/>
            <a:ext cx="4255500" cy="695400"/>
          </a:xfrm>
          <a:prstGeom prst="rect">
            <a:avLst/>
          </a:prstGeom>
        </p:spPr>
        <p:txBody>
          <a:bodyPr anchorCtr="0" anchor="t" bIns="91425" lIns="91425" rIns="91425" wrap="square" tIns="91425">
            <a:noAutofit/>
          </a:bodyPr>
          <a:lstStyle/>
          <a:p>
            <a:pPr lvl="0">
              <a:spcBef>
                <a:spcPts val="0"/>
              </a:spcBef>
              <a:buNone/>
            </a:pPr>
            <a:r>
              <a:rPr lang="en"/>
              <a:t>Chen Zheng</a:t>
            </a:r>
          </a:p>
          <a:p>
            <a:pPr lvl="0">
              <a:spcBef>
                <a:spcPts val="0"/>
              </a:spcBef>
              <a:buNone/>
            </a:pPr>
            <a:r>
              <a:rPr lang="en"/>
              <a:t>czheng17@binghamton.edu</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nvSpPr>
        <p:spPr>
          <a:xfrm>
            <a:off x="718900" y="580175"/>
            <a:ext cx="5145900" cy="744000"/>
          </a:xfrm>
          <a:prstGeom prst="rect">
            <a:avLst/>
          </a:prstGeom>
          <a:noFill/>
          <a:ln>
            <a:noFill/>
          </a:ln>
        </p:spPr>
        <p:txBody>
          <a:bodyPr anchorCtr="0" anchor="t" bIns="91425" lIns="91425" rIns="91425" wrap="square" tIns="91425">
            <a:noAutofit/>
          </a:bodyPr>
          <a:lstStyle/>
          <a:p>
            <a:pPr lvl="0" rtl="0">
              <a:spcBef>
                <a:spcPts val="0"/>
              </a:spcBef>
              <a:buNone/>
            </a:pPr>
            <a:r>
              <a:rPr lang="en" sz="2400">
                <a:solidFill>
                  <a:srgbClr val="FFFFFF"/>
                </a:solidFill>
              </a:rPr>
              <a:t>Result between GAN and DCGAN</a:t>
            </a:r>
          </a:p>
        </p:txBody>
      </p:sp>
      <p:pic>
        <p:nvPicPr>
          <p:cNvPr id="341" name="Shape 341"/>
          <p:cNvPicPr preferRelativeResize="0"/>
          <p:nvPr/>
        </p:nvPicPr>
        <p:blipFill>
          <a:blip r:embed="rId3">
            <a:alphaModFix/>
          </a:blip>
          <a:stretch>
            <a:fillRect/>
          </a:stretch>
        </p:blipFill>
        <p:spPr>
          <a:xfrm>
            <a:off x="822975" y="1131925"/>
            <a:ext cx="7674648" cy="3837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nvSpPr>
        <p:spPr>
          <a:xfrm>
            <a:off x="479275" y="1374750"/>
            <a:ext cx="5448600" cy="3266700"/>
          </a:xfrm>
          <a:prstGeom prst="rect">
            <a:avLst/>
          </a:prstGeom>
          <a:noFill/>
          <a:ln>
            <a:noFill/>
          </a:ln>
        </p:spPr>
        <p:txBody>
          <a:bodyPr anchorCtr="0" anchor="t" bIns="91425" lIns="91425" rIns="91425" wrap="square" tIns="91425">
            <a:noAutofit/>
          </a:bodyPr>
          <a:lstStyle/>
          <a:p>
            <a:pPr lvl="0" rtl="0">
              <a:lnSpc>
                <a:spcPct val="160000"/>
              </a:lnSpc>
              <a:spcBef>
                <a:spcPts val="0"/>
              </a:spcBef>
              <a:buNone/>
            </a:pPr>
            <a:r>
              <a:rPr lang="en" sz="1200">
                <a:solidFill>
                  <a:srgbClr val="FFFFFF"/>
                </a:solidFill>
              </a:rPr>
              <a:t>One of the main problems related to GANs is their convergence. It is not guaranteed and despite the architecture refinement of the DCGAN, the training can still be quite unstable. </a:t>
            </a:r>
          </a:p>
          <a:p>
            <a:pPr lvl="0" rtl="0">
              <a:lnSpc>
                <a:spcPct val="160000"/>
              </a:lnSpc>
              <a:spcBef>
                <a:spcPts val="0"/>
              </a:spcBef>
              <a:buNone/>
            </a:pPr>
            <a:r>
              <a:t/>
            </a:r>
            <a:endParaRPr sz="1200">
              <a:solidFill>
                <a:srgbClr val="FFFFFF"/>
              </a:solidFill>
            </a:endParaRPr>
          </a:p>
          <a:p>
            <a:pPr lvl="0" rtl="0">
              <a:lnSpc>
                <a:spcPct val="160000"/>
              </a:lnSpc>
              <a:spcBef>
                <a:spcPts val="0"/>
              </a:spcBef>
              <a:buNone/>
            </a:pPr>
            <a:r>
              <a:rPr lang="en" sz="1200">
                <a:solidFill>
                  <a:srgbClr val="FFFFFF"/>
                </a:solidFill>
              </a:rPr>
              <a:t>Different enhancements on the GAN training. Here are some of them:</a:t>
            </a:r>
          </a:p>
          <a:p>
            <a:pPr lvl="0" rtl="0">
              <a:lnSpc>
                <a:spcPct val="160000"/>
              </a:lnSpc>
              <a:spcBef>
                <a:spcPts val="0"/>
              </a:spcBef>
              <a:buNone/>
            </a:pPr>
            <a:r>
              <a:t/>
            </a:r>
            <a:endParaRPr sz="1200">
              <a:solidFill>
                <a:srgbClr val="333333"/>
              </a:solidFill>
            </a:endParaRPr>
          </a:p>
          <a:p>
            <a:pPr lvl="0" rtl="0">
              <a:lnSpc>
                <a:spcPct val="160000"/>
              </a:lnSpc>
              <a:spcBef>
                <a:spcPts val="0"/>
              </a:spcBef>
              <a:buNone/>
            </a:pPr>
            <a:r>
              <a:rPr b="1" lang="en" sz="1800">
                <a:solidFill>
                  <a:srgbClr val="F3F3F3"/>
                </a:solidFill>
              </a:rPr>
              <a:t>Feature matching</a:t>
            </a:r>
          </a:p>
          <a:p>
            <a:pPr lvl="0" rtl="0">
              <a:lnSpc>
                <a:spcPct val="160000"/>
              </a:lnSpc>
              <a:spcBef>
                <a:spcPts val="0"/>
              </a:spcBef>
              <a:buNone/>
            </a:pPr>
            <a:r>
              <a:rPr b="1" lang="en" sz="1800">
                <a:solidFill>
                  <a:srgbClr val="F3F3F3"/>
                </a:solidFill>
              </a:rPr>
              <a:t>Historical averaging</a:t>
            </a:r>
          </a:p>
          <a:p>
            <a:pPr lvl="0" rtl="0">
              <a:lnSpc>
                <a:spcPct val="160000"/>
              </a:lnSpc>
              <a:spcBef>
                <a:spcPts val="0"/>
              </a:spcBef>
              <a:buNone/>
            </a:pPr>
            <a:r>
              <a:rPr b="1" lang="en" sz="1800">
                <a:solidFill>
                  <a:srgbClr val="F3F3F3"/>
                </a:solidFill>
              </a:rPr>
              <a:t>One-sided label smoothing</a:t>
            </a:r>
          </a:p>
          <a:p>
            <a:pPr lvl="0" rtl="0">
              <a:lnSpc>
                <a:spcPct val="160000"/>
              </a:lnSpc>
              <a:spcBef>
                <a:spcPts val="0"/>
              </a:spcBef>
              <a:buNone/>
            </a:pPr>
            <a:r>
              <a:rPr b="1" lang="en" sz="1800">
                <a:solidFill>
                  <a:srgbClr val="F3F3F3"/>
                </a:solidFill>
              </a:rPr>
              <a:t>Virtual batch normalization</a:t>
            </a:r>
          </a:p>
        </p:txBody>
      </p:sp>
      <p:sp>
        <p:nvSpPr>
          <p:cNvPr id="347" name="Shape 347"/>
          <p:cNvSpPr txBox="1"/>
          <p:nvPr/>
        </p:nvSpPr>
        <p:spPr>
          <a:xfrm>
            <a:off x="479275" y="416200"/>
            <a:ext cx="4338600" cy="655800"/>
          </a:xfrm>
          <a:prstGeom prst="rect">
            <a:avLst/>
          </a:prstGeom>
          <a:noFill/>
          <a:ln>
            <a:noFill/>
          </a:ln>
        </p:spPr>
        <p:txBody>
          <a:bodyPr anchorCtr="0" anchor="t" bIns="91425" lIns="91425" rIns="91425" wrap="square" tIns="91425">
            <a:noAutofit/>
          </a:bodyPr>
          <a:lstStyle/>
          <a:p>
            <a:pPr lvl="0" rtl="0">
              <a:spcBef>
                <a:spcPts val="0"/>
              </a:spcBef>
              <a:buNone/>
            </a:pPr>
            <a:r>
              <a:rPr lang="en" sz="1800">
                <a:solidFill>
                  <a:schemeClr val="lt1"/>
                </a:solidFill>
                <a:latin typeface="Proxima Nova"/>
                <a:ea typeface="Proxima Nova"/>
                <a:cs typeface="Proxima Nova"/>
                <a:sym typeface="Proxima Nova"/>
              </a:rPr>
              <a:t> </a:t>
            </a:r>
            <a:r>
              <a:rPr lang="en" sz="2400">
                <a:solidFill>
                  <a:schemeClr val="lt1"/>
                </a:solidFill>
                <a:latin typeface="Proxima Nova"/>
                <a:ea typeface="Proxima Nova"/>
                <a:cs typeface="Proxima Nova"/>
                <a:sym typeface="Proxima Nova"/>
              </a:rPr>
              <a:t>Improved DCGANs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nvSpPr>
        <p:spPr>
          <a:xfrm>
            <a:off x="163975" y="1097300"/>
            <a:ext cx="8475600" cy="3682800"/>
          </a:xfrm>
          <a:prstGeom prst="rect">
            <a:avLst/>
          </a:prstGeom>
          <a:noFill/>
          <a:ln>
            <a:noFill/>
          </a:ln>
        </p:spPr>
        <p:txBody>
          <a:bodyPr anchorCtr="0" anchor="t" bIns="91425" lIns="91425" rIns="91425" wrap="square" tIns="91425">
            <a:noAutofit/>
          </a:bodyPr>
          <a:lstStyle/>
          <a:p>
            <a:pPr indent="-165100" lvl="0" marL="457200" rtl="0">
              <a:lnSpc>
                <a:spcPct val="115000"/>
              </a:lnSpc>
              <a:spcBef>
                <a:spcPts val="800"/>
              </a:spcBef>
              <a:spcAft>
                <a:spcPts val="800"/>
              </a:spcAft>
              <a:buClr>
                <a:srgbClr val="F3F3F3"/>
              </a:buClr>
              <a:buSzPct val="100000"/>
              <a:buFont typeface="Nunito"/>
            </a:pPr>
            <a:r>
              <a:rPr b="1" lang="en" sz="1200">
                <a:solidFill>
                  <a:srgbClr val="F3F3F3"/>
                </a:solidFill>
                <a:latin typeface="Nunito"/>
                <a:ea typeface="Nunito"/>
                <a:cs typeface="Nunito"/>
                <a:sym typeface="Nunito"/>
              </a:rPr>
              <a:t>Feature matching</a:t>
            </a:r>
            <a:r>
              <a:rPr lang="en" sz="1200">
                <a:solidFill>
                  <a:srgbClr val="F3F3F3"/>
                </a:solidFill>
                <a:latin typeface="Nunito"/>
                <a:ea typeface="Nunito"/>
                <a:cs typeface="Nunito"/>
                <a:sym typeface="Nunito"/>
              </a:rPr>
              <a:t>: instead of having the generator trying to fool the discriminator as much as possible, they propose a new objective function. This objective requires the generator to generate data that matches the statistics of the real data. In this case, the discriminator is only used to specify which are the statistics worth matching.</a:t>
            </a:r>
          </a:p>
          <a:p>
            <a:pPr lvl="0" rtl="0">
              <a:lnSpc>
                <a:spcPct val="115000"/>
              </a:lnSpc>
              <a:spcBef>
                <a:spcPts val="800"/>
              </a:spcBef>
              <a:spcAft>
                <a:spcPts val="800"/>
              </a:spcAft>
              <a:buNone/>
            </a:pPr>
            <a:r>
              <a:t/>
            </a:r>
            <a:endParaRPr sz="1200">
              <a:solidFill>
                <a:srgbClr val="F3F3F3"/>
              </a:solidFill>
              <a:latin typeface="Nunito"/>
              <a:ea typeface="Nunito"/>
              <a:cs typeface="Nunito"/>
              <a:sym typeface="Nunito"/>
            </a:endParaRPr>
          </a:p>
          <a:p>
            <a:pPr indent="-165100" lvl="0" marL="457200" rtl="0">
              <a:lnSpc>
                <a:spcPct val="115000"/>
              </a:lnSpc>
              <a:spcBef>
                <a:spcPts val="800"/>
              </a:spcBef>
              <a:spcAft>
                <a:spcPts val="800"/>
              </a:spcAft>
              <a:buClr>
                <a:srgbClr val="F3F3F3"/>
              </a:buClr>
              <a:buSzPct val="100000"/>
              <a:buFont typeface="Nunito"/>
            </a:pPr>
            <a:r>
              <a:rPr b="1" lang="en" sz="1200">
                <a:solidFill>
                  <a:srgbClr val="F3F3F3"/>
                </a:solidFill>
                <a:latin typeface="Nunito"/>
                <a:ea typeface="Nunito"/>
                <a:cs typeface="Nunito"/>
                <a:sym typeface="Nunito"/>
              </a:rPr>
              <a:t>Historical averaging</a:t>
            </a:r>
            <a:r>
              <a:rPr lang="en" sz="1200">
                <a:solidFill>
                  <a:srgbClr val="F3F3F3"/>
                </a:solidFill>
                <a:latin typeface="Nunito"/>
                <a:ea typeface="Nunito"/>
                <a:cs typeface="Nunito"/>
                <a:sym typeface="Nunito"/>
              </a:rPr>
              <a:t>: when updating the parameters, also take into account their past values.</a:t>
            </a:r>
          </a:p>
          <a:p>
            <a:pPr lvl="0" rtl="0">
              <a:lnSpc>
                <a:spcPct val="115000"/>
              </a:lnSpc>
              <a:spcBef>
                <a:spcPts val="800"/>
              </a:spcBef>
              <a:spcAft>
                <a:spcPts val="800"/>
              </a:spcAft>
              <a:buNone/>
            </a:pPr>
            <a:r>
              <a:t/>
            </a:r>
            <a:endParaRPr sz="1200">
              <a:solidFill>
                <a:srgbClr val="F3F3F3"/>
              </a:solidFill>
              <a:latin typeface="Nunito"/>
              <a:ea typeface="Nunito"/>
              <a:cs typeface="Nunito"/>
              <a:sym typeface="Nunito"/>
            </a:endParaRPr>
          </a:p>
          <a:p>
            <a:pPr indent="-165100" lvl="0" marL="457200" rtl="0">
              <a:lnSpc>
                <a:spcPct val="115000"/>
              </a:lnSpc>
              <a:spcBef>
                <a:spcPts val="800"/>
              </a:spcBef>
              <a:spcAft>
                <a:spcPts val="800"/>
              </a:spcAft>
              <a:buClr>
                <a:srgbClr val="F3F3F3"/>
              </a:buClr>
              <a:buSzPct val="100000"/>
              <a:buFont typeface="Nunito"/>
            </a:pPr>
            <a:r>
              <a:rPr b="1" lang="en" sz="1200">
                <a:solidFill>
                  <a:srgbClr val="F3F3F3"/>
                </a:solidFill>
                <a:latin typeface="Nunito"/>
                <a:ea typeface="Nunito"/>
                <a:cs typeface="Nunito"/>
                <a:sym typeface="Nunito"/>
              </a:rPr>
              <a:t>One-sided label smoothing</a:t>
            </a:r>
            <a:r>
              <a:rPr lang="en" sz="1200">
                <a:solidFill>
                  <a:srgbClr val="F3F3F3"/>
                </a:solidFill>
                <a:latin typeface="Nunito"/>
                <a:ea typeface="Nunito"/>
                <a:cs typeface="Nunito"/>
                <a:sym typeface="Nunito"/>
              </a:rPr>
              <a:t>: this one is pretty easy: simply make your discriminator target output from [0=fake image, 1=real image] to [0=fake image, 0.9=real image]. Yeah, this improves the training.</a:t>
            </a:r>
          </a:p>
          <a:p>
            <a:pPr lvl="0" rtl="0">
              <a:lnSpc>
                <a:spcPct val="115000"/>
              </a:lnSpc>
              <a:spcBef>
                <a:spcPts val="800"/>
              </a:spcBef>
              <a:spcAft>
                <a:spcPts val="800"/>
              </a:spcAft>
              <a:buNone/>
            </a:pPr>
            <a:r>
              <a:t/>
            </a:r>
            <a:endParaRPr sz="1200">
              <a:solidFill>
                <a:srgbClr val="F3F3F3"/>
              </a:solidFill>
              <a:latin typeface="Nunito"/>
              <a:ea typeface="Nunito"/>
              <a:cs typeface="Nunito"/>
              <a:sym typeface="Nunito"/>
            </a:endParaRPr>
          </a:p>
          <a:p>
            <a:pPr indent="-165100" lvl="0" marL="457200" rtl="0">
              <a:lnSpc>
                <a:spcPct val="115000"/>
              </a:lnSpc>
              <a:spcBef>
                <a:spcPts val="800"/>
              </a:spcBef>
              <a:spcAft>
                <a:spcPts val="800"/>
              </a:spcAft>
              <a:buClr>
                <a:srgbClr val="F3F3F3"/>
              </a:buClr>
              <a:buSzPct val="100000"/>
              <a:buFont typeface="Nunito"/>
            </a:pPr>
            <a:r>
              <a:rPr b="1" lang="en" sz="1200">
                <a:solidFill>
                  <a:srgbClr val="F3F3F3"/>
                </a:solidFill>
                <a:latin typeface="Nunito"/>
                <a:ea typeface="Nunito"/>
                <a:cs typeface="Nunito"/>
                <a:sym typeface="Nunito"/>
              </a:rPr>
              <a:t>Virtual batch normalization</a:t>
            </a:r>
            <a:r>
              <a:rPr lang="en" sz="1200">
                <a:solidFill>
                  <a:srgbClr val="F3F3F3"/>
                </a:solidFill>
                <a:latin typeface="Nunito"/>
                <a:ea typeface="Nunito"/>
                <a:cs typeface="Nunito"/>
                <a:sym typeface="Nunito"/>
              </a:rPr>
              <a:t>: avoid dependency of data on the same batch by using statistics collected on a reference batch. It is computationally expensive, so it’s only used on the generator.</a:t>
            </a:r>
          </a:p>
          <a:p>
            <a:pPr lvl="0" rtl="0">
              <a:spcBef>
                <a:spcPts val="0"/>
              </a:spcBef>
              <a:buNone/>
            </a:pPr>
            <a:r>
              <a:t/>
            </a:r>
            <a:endParaRPr b="1" sz="3600">
              <a:solidFill>
                <a:schemeClr val="lt1"/>
              </a:solidFill>
              <a:latin typeface="Maven Pro"/>
              <a:ea typeface="Maven Pro"/>
              <a:cs typeface="Maven Pro"/>
              <a:sym typeface="Maven Pro"/>
            </a:endParaRPr>
          </a:p>
          <a:p>
            <a:pPr lvl="0">
              <a:spcBef>
                <a:spcPts val="0"/>
              </a:spcBef>
              <a:buNone/>
            </a:pPr>
            <a:r>
              <a:t/>
            </a:r>
            <a:endParaRPr/>
          </a:p>
        </p:txBody>
      </p:sp>
      <p:sp>
        <p:nvSpPr>
          <p:cNvPr id="353" name="Shape 353"/>
          <p:cNvSpPr txBox="1"/>
          <p:nvPr/>
        </p:nvSpPr>
        <p:spPr>
          <a:xfrm>
            <a:off x="554950" y="378375"/>
            <a:ext cx="4956600" cy="655800"/>
          </a:xfrm>
          <a:prstGeom prst="rect">
            <a:avLst/>
          </a:prstGeom>
          <a:noFill/>
          <a:ln>
            <a:noFill/>
          </a:ln>
        </p:spPr>
        <p:txBody>
          <a:bodyPr anchorCtr="0" anchor="t" bIns="91425" lIns="91425" rIns="91425" wrap="square" tIns="91425">
            <a:noAutofit/>
          </a:bodyPr>
          <a:lstStyle/>
          <a:p>
            <a:pPr lvl="0" rtl="0">
              <a:lnSpc>
                <a:spcPct val="116363"/>
              </a:lnSpc>
              <a:spcBef>
                <a:spcPts val="1400"/>
              </a:spcBef>
              <a:spcAft>
                <a:spcPts val="400"/>
              </a:spcAft>
              <a:buNone/>
            </a:pPr>
            <a:r>
              <a:rPr b="1" lang="en" sz="3000">
                <a:solidFill>
                  <a:srgbClr val="F3F3F3"/>
                </a:solidFill>
                <a:latin typeface="Nunito"/>
                <a:ea typeface="Nunito"/>
                <a:cs typeface="Nunito"/>
                <a:sym typeface="Nunito"/>
              </a:rPr>
              <a:t>Improved DCGANs</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nvSpPr>
        <p:spPr>
          <a:xfrm>
            <a:off x="441425" y="340525"/>
            <a:ext cx="4628700" cy="1072200"/>
          </a:xfrm>
          <a:prstGeom prst="rect">
            <a:avLst/>
          </a:prstGeom>
          <a:noFill/>
          <a:ln>
            <a:noFill/>
          </a:ln>
        </p:spPr>
        <p:txBody>
          <a:bodyPr anchorCtr="0" anchor="t" bIns="91425" lIns="91425" rIns="91425" wrap="square" tIns="91425">
            <a:noAutofit/>
          </a:bodyPr>
          <a:lstStyle/>
          <a:p>
            <a:pPr lvl="0">
              <a:spcBef>
                <a:spcPts val="0"/>
              </a:spcBef>
              <a:buNone/>
            </a:pPr>
            <a:r>
              <a:rPr lang="en" sz="2400">
                <a:solidFill>
                  <a:srgbClr val="F3F3F3"/>
                </a:solidFill>
              </a:rPr>
              <a:t>DCGAN VS. </a:t>
            </a:r>
            <a:r>
              <a:rPr lang="en" sz="2400">
                <a:solidFill>
                  <a:schemeClr val="lt1"/>
                </a:solidFill>
                <a:latin typeface="Proxima Nova"/>
                <a:ea typeface="Proxima Nova"/>
                <a:cs typeface="Proxima Nova"/>
                <a:sym typeface="Proxima Nova"/>
              </a:rPr>
              <a:t>Improved DCGANs</a:t>
            </a:r>
          </a:p>
          <a:p>
            <a:pPr lvl="0">
              <a:spcBef>
                <a:spcPts val="0"/>
              </a:spcBef>
              <a:buNone/>
            </a:pPr>
            <a:r>
              <a:t/>
            </a:r>
            <a:endParaRPr sz="2400">
              <a:solidFill>
                <a:srgbClr val="F3F3F3"/>
              </a:solidFill>
            </a:endParaRPr>
          </a:p>
        </p:txBody>
      </p:sp>
      <p:sp>
        <p:nvSpPr>
          <p:cNvPr id="359" name="Shape 359"/>
          <p:cNvSpPr txBox="1"/>
          <p:nvPr/>
        </p:nvSpPr>
        <p:spPr>
          <a:xfrm>
            <a:off x="580175" y="1185575"/>
            <a:ext cx="4994400" cy="1147800"/>
          </a:xfrm>
          <a:prstGeom prst="rect">
            <a:avLst/>
          </a:prstGeom>
          <a:noFill/>
          <a:ln>
            <a:noFill/>
          </a:ln>
        </p:spPr>
        <p:txBody>
          <a:bodyPr anchorCtr="0" anchor="t" bIns="91425" lIns="91425" rIns="91425" wrap="square" tIns="91425">
            <a:noAutofit/>
          </a:bodyPr>
          <a:lstStyle/>
          <a:p>
            <a:pPr lvl="0">
              <a:spcBef>
                <a:spcPts val="0"/>
              </a:spcBef>
              <a:buNone/>
            </a:pPr>
            <a:r>
              <a:rPr lang="en" sz="1200">
                <a:solidFill>
                  <a:srgbClr val="FFFFFF"/>
                </a:solidFill>
              </a:rPr>
              <a:t>All these techniques allow the model to be better at generating high resolution images, which is one of the weak points of GANs. As a comparison, see the difference between the original DCGAN and the improved DCGAN on 128x128 images:</a:t>
            </a:r>
          </a:p>
        </p:txBody>
      </p:sp>
      <p:pic>
        <p:nvPicPr>
          <p:cNvPr descr="屏幕快照 2017-08-31 下午9.47.38.png" id="360" name="Shape 360"/>
          <p:cNvPicPr preferRelativeResize="0"/>
          <p:nvPr/>
        </p:nvPicPr>
        <p:blipFill>
          <a:blip r:embed="rId3">
            <a:alphaModFix/>
          </a:blip>
          <a:stretch>
            <a:fillRect/>
          </a:stretch>
        </p:blipFill>
        <p:spPr>
          <a:xfrm>
            <a:off x="693700" y="2257600"/>
            <a:ext cx="2670050" cy="2699075"/>
          </a:xfrm>
          <a:prstGeom prst="rect">
            <a:avLst/>
          </a:prstGeom>
          <a:noFill/>
          <a:ln>
            <a:noFill/>
          </a:ln>
        </p:spPr>
      </p:pic>
      <p:pic>
        <p:nvPicPr>
          <p:cNvPr id="361" name="Shape 361"/>
          <p:cNvPicPr preferRelativeResize="0"/>
          <p:nvPr/>
        </p:nvPicPr>
        <p:blipFill>
          <a:blip r:embed="rId4">
            <a:alphaModFix/>
          </a:blip>
          <a:stretch>
            <a:fillRect/>
          </a:stretch>
        </p:blipFill>
        <p:spPr>
          <a:xfrm>
            <a:off x="3995075" y="2204450"/>
            <a:ext cx="2916525" cy="2699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ctrTitle"/>
          </p:nvPr>
        </p:nvSpPr>
        <p:spPr>
          <a:xfrm>
            <a:off x="824000" y="1613813"/>
            <a:ext cx="4255500" cy="1872900"/>
          </a:xfrm>
          <a:prstGeom prst="rect">
            <a:avLst/>
          </a:prstGeom>
        </p:spPr>
        <p:txBody>
          <a:bodyPr anchorCtr="0" anchor="ctr" bIns="91425" lIns="91425" rIns="91425" wrap="square" tIns="91425">
            <a:noAutofit/>
          </a:bodyPr>
          <a:lstStyle/>
          <a:p>
            <a:pPr lvl="0">
              <a:spcBef>
                <a:spcPts val="0"/>
              </a:spcBef>
              <a:buNone/>
            </a:pPr>
            <a:r>
              <a:rPr lang="en"/>
              <a:t>Thank you!</a:t>
            </a:r>
          </a:p>
        </p:txBody>
      </p:sp>
      <p:sp>
        <p:nvSpPr>
          <p:cNvPr id="367" name="Shape 367"/>
          <p:cNvSpPr txBox="1"/>
          <p:nvPr>
            <p:ph idx="1" type="subTitle"/>
          </p:nvPr>
        </p:nvSpPr>
        <p:spPr>
          <a:xfrm>
            <a:off x="824000" y="3596300"/>
            <a:ext cx="4255500" cy="695400"/>
          </a:xfrm>
          <a:prstGeom prst="rect">
            <a:avLst/>
          </a:prstGeom>
        </p:spPr>
        <p:txBody>
          <a:bodyPr anchorCtr="0" anchor="t" bIns="91425" lIns="91425" rIns="91425" wrap="square" tIns="91425">
            <a:noAutofit/>
          </a:bodyPr>
          <a:lstStyle/>
          <a:p>
            <a:pPr lvl="0">
              <a:spcBef>
                <a:spcPts val="0"/>
              </a:spcBef>
              <a:buNone/>
            </a:pPr>
            <a:r>
              <a:rPr lang="en"/>
              <a:t>Chen Zheng</a:t>
            </a:r>
          </a:p>
          <a:p>
            <a:pPr lvl="0">
              <a:spcBef>
                <a:spcPts val="0"/>
              </a:spcBef>
              <a:buNone/>
            </a:pPr>
            <a:r>
              <a:rPr lang="en"/>
              <a:t>czheng17@binghamton.edu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ctrTitle"/>
          </p:nvPr>
        </p:nvSpPr>
        <p:spPr>
          <a:xfrm>
            <a:off x="510450" y="1257300"/>
            <a:ext cx="8123100" cy="3207600"/>
          </a:xfrm>
          <a:prstGeom prst="rect">
            <a:avLst/>
          </a:prstGeom>
        </p:spPr>
        <p:txBody>
          <a:bodyPr anchorCtr="0" anchor="ctr" bIns="91425" lIns="91425" rIns="91425" wrap="square" tIns="91425">
            <a:noAutofit/>
          </a:bodyPr>
          <a:lstStyle/>
          <a:p>
            <a:pPr lvl="0">
              <a:spcBef>
                <a:spcPts val="0"/>
              </a:spcBef>
              <a:buNone/>
            </a:pPr>
            <a:r>
              <a:rPr b="0" lang="en" sz="1800">
                <a:latin typeface="Proxima Nova"/>
                <a:ea typeface="Proxima Nova"/>
                <a:cs typeface="Proxima Nova"/>
                <a:sym typeface="Proxima Nova"/>
              </a:rPr>
              <a:t>1. Understanding GANs</a:t>
            </a:r>
          </a:p>
          <a:p>
            <a:pPr lvl="0">
              <a:spcBef>
                <a:spcPts val="0"/>
              </a:spcBef>
              <a:buNone/>
            </a:pPr>
            <a:r>
              <a:rPr b="0" lang="en" sz="1800">
                <a:latin typeface="Proxima Nova"/>
                <a:ea typeface="Proxima Nova"/>
                <a:cs typeface="Proxima Nova"/>
                <a:sym typeface="Proxima Nova"/>
              </a:rPr>
              <a:t>2. GANs: the evolution</a:t>
            </a:r>
          </a:p>
          <a:p>
            <a:pPr lvl="0">
              <a:spcBef>
                <a:spcPts val="0"/>
              </a:spcBef>
              <a:buNone/>
            </a:pPr>
            <a:r>
              <a:rPr b="0" lang="en" sz="1800">
                <a:latin typeface="Proxima Nova"/>
                <a:ea typeface="Proxima Nova"/>
                <a:cs typeface="Proxima Nova"/>
                <a:sym typeface="Proxima Nova"/>
              </a:rPr>
              <a:t>3. DCGANs</a:t>
            </a:r>
          </a:p>
          <a:p>
            <a:pPr lvl="0" rtl="0">
              <a:spcBef>
                <a:spcPts val="0"/>
              </a:spcBef>
              <a:buNone/>
            </a:pPr>
            <a:r>
              <a:rPr b="0" lang="en" sz="1800">
                <a:latin typeface="Proxima Nova"/>
                <a:ea typeface="Proxima Nova"/>
                <a:cs typeface="Proxima Nova"/>
                <a:sym typeface="Proxima Nova"/>
              </a:rPr>
              <a:t>4. Improved DCGANs</a:t>
            </a:r>
          </a:p>
        </p:txBody>
      </p:sp>
      <p:pic>
        <p:nvPicPr>
          <p:cNvPr descr="result.png" id="284" name="Shape 284"/>
          <p:cNvPicPr preferRelativeResize="0"/>
          <p:nvPr/>
        </p:nvPicPr>
        <p:blipFill>
          <a:blip r:embed="rId3">
            <a:alphaModFix/>
          </a:blip>
          <a:stretch>
            <a:fillRect/>
          </a:stretch>
        </p:blipFill>
        <p:spPr>
          <a:xfrm>
            <a:off x="4981875" y="1083800"/>
            <a:ext cx="3554575" cy="3554575"/>
          </a:xfrm>
          <a:prstGeom prst="rect">
            <a:avLst/>
          </a:prstGeom>
          <a:noFill/>
          <a:ln>
            <a:noFill/>
          </a:ln>
        </p:spPr>
      </p:pic>
      <p:sp>
        <p:nvSpPr>
          <p:cNvPr id="285" name="Shape 285"/>
          <p:cNvSpPr txBox="1"/>
          <p:nvPr/>
        </p:nvSpPr>
        <p:spPr>
          <a:xfrm>
            <a:off x="554950" y="277475"/>
            <a:ext cx="3808800" cy="979800"/>
          </a:xfrm>
          <a:prstGeom prst="rect">
            <a:avLst/>
          </a:prstGeom>
          <a:noFill/>
          <a:ln>
            <a:noFill/>
          </a:ln>
        </p:spPr>
        <p:txBody>
          <a:bodyPr anchorCtr="0" anchor="t" bIns="91425" lIns="91425" rIns="91425" wrap="square" tIns="91425">
            <a:noAutofit/>
          </a:bodyPr>
          <a:lstStyle/>
          <a:p>
            <a:pPr lvl="0">
              <a:spcBef>
                <a:spcPts val="0"/>
              </a:spcBef>
              <a:buNone/>
            </a:pPr>
            <a:r>
              <a:rPr lang="en" sz="3000">
                <a:solidFill>
                  <a:srgbClr val="F3F3F3"/>
                </a:solidFill>
              </a:rPr>
              <a:t>INDEX</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ctrTitle"/>
          </p:nvPr>
        </p:nvSpPr>
        <p:spPr>
          <a:xfrm>
            <a:off x="142925" y="1193863"/>
            <a:ext cx="4255500" cy="1872900"/>
          </a:xfrm>
          <a:prstGeom prst="rect">
            <a:avLst/>
          </a:prstGeom>
        </p:spPr>
        <p:txBody>
          <a:bodyPr anchorCtr="0" anchor="ctr" bIns="91425" lIns="91425" rIns="91425" wrap="square" tIns="91425">
            <a:noAutofit/>
          </a:bodyPr>
          <a:lstStyle/>
          <a:p>
            <a:pPr lvl="0" rtl="0">
              <a:spcBef>
                <a:spcPts val="0"/>
              </a:spcBef>
              <a:buNone/>
            </a:pPr>
            <a:r>
              <a:rPr b="0" lang="en" sz="1200">
                <a:solidFill>
                  <a:srgbClr val="F3F3F3"/>
                </a:solidFill>
                <a:latin typeface="Arial"/>
                <a:ea typeface="Arial"/>
                <a:cs typeface="Arial"/>
                <a:sym typeface="Arial"/>
              </a:rPr>
              <a:t>GANs — originally proposed by </a:t>
            </a:r>
            <a:r>
              <a:rPr b="0" lang="en" sz="1200">
                <a:solidFill>
                  <a:srgbClr val="F3F3F3"/>
                </a:solidFill>
                <a:latin typeface="Arial"/>
                <a:ea typeface="Arial"/>
                <a:cs typeface="Arial"/>
                <a:sym typeface="Arial"/>
                <a:hlinkClick r:id="rId3"/>
              </a:rPr>
              <a:t>Ian Goodfellow</a:t>
            </a:r>
            <a:r>
              <a:rPr b="0" lang="en" sz="1200">
                <a:solidFill>
                  <a:srgbClr val="F3F3F3"/>
                </a:solidFill>
                <a:latin typeface="Arial"/>
                <a:ea typeface="Arial"/>
                <a:cs typeface="Arial"/>
                <a:sym typeface="Arial"/>
              </a:rPr>
              <a:t> — have two networks, a generator and a discriminator. They are both trained at the same time and compete again each other in a minimax game. The generator is trained to fool the discriminator creating realistic images, and the discriminator is trained not to be fooled by the generator.</a:t>
            </a:r>
          </a:p>
        </p:txBody>
      </p:sp>
      <p:sp>
        <p:nvSpPr>
          <p:cNvPr id="291" name="Shape 291"/>
          <p:cNvSpPr txBox="1"/>
          <p:nvPr>
            <p:ph idx="1" type="subTitle"/>
          </p:nvPr>
        </p:nvSpPr>
        <p:spPr>
          <a:xfrm>
            <a:off x="142925" y="317075"/>
            <a:ext cx="4255500" cy="695400"/>
          </a:xfrm>
          <a:prstGeom prst="rect">
            <a:avLst/>
          </a:prstGeom>
        </p:spPr>
        <p:txBody>
          <a:bodyPr anchorCtr="0" anchor="t" bIns="91425" lIns="91425" rIns="91425" wrap="square" tIns="91425">
            <a:noAutofit/>
          </a:bodyPr>
          <a:lstStyle/>
          <a:p>
            <a:pPr lvl="0" rtl="0">
              <a:spcBef>
                <a:spcPts val="0"/>
              </a:spcBef>
              <a:buNone/>
            </a:pPr>
            <a:r>
              <a:rPr lang="en" sz="3000">
                <a:latin typeface="Proxima Nova"/>
                <a:ea typeface="Proxima Nova"/>
                <a:cs typeface="Proxima Nova"/>
                <a:sym typeface="Proxima Nova"/>
              </a:rPr>
              <a:t>Understanding GANs</a:t>
            </a:r>
          </a:p>
        </p:txBody>
      </p:sp>
      <p:pic>
        <p:nvPicPr>
          <p:cNvPr id="292" name="Shape 292"/>
          <p:cNvPicPr preferRelativeResize="0"/>
          <p:nvPr/>
        </p:nvPicPr>
        <p:blipFill>
          <a:blip r:embed="rId4">
            <a:alphaModFix/>
          </a:blip>
          <a:stretch>
            <a:fillRect/>
          </a:stretch>
        </p:blipFill>
        <p:spPr>
          <a:xfrm>
            <a:off x="4459650" y="476600"/>
            <a:ext cx="4570850" cy="36957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ctrTitle"/>
          </p:nvPr>
        </p:nvSpPr>
        <p:spPr>
          <a:xfrm>
            <a:off x="824000" y="1613813"/>
            <a:ext cx="4255500" cy="18729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298" name="Shape 298"/>
          <p:cNvSpPr txBox="1"/>
          <p:nvPr>
            <p:ph idx="1" type="subTitle"/>
          </p:nvPr>
        </p:nvSpPr>
        <p:spPr>
          <a:xfrm>
            <a:off x="824000" y="3596300"/>
            <a:ext cx="4255500" cy="695400"/>
          </a:xfrm>
          <a:prstGeom prst="rect">
            <a:avLst/>
          </a:prstGeom>
        </p:spPr>
        <p:txBody>
          <a:bodyPr anchorCtr="0" anchor="t" bIns="91425" lIns="91425" rIns="91425" wrap="square" tIns="91425">
            <a:noAutofit/>
          </a:bodyPr>
          <a:lstStyle/>
          <a:p>
            <a:pPr lvl="0" rtl="0">
              <a:spcBef>
                <a:spcPts val="0"/>
              </a:spcBef>
              <a:buNone/>
            </a:pPr>
            <a:r>
              <a:t/>
            </a:r>
            <a:endParaRPr/>
          </a:p>
        </p:txBody>
      </p:sp>
      <p:pic>
        <p:nvPicPr>
          <p:cNvPr id="299" name="Shape 299"/>
          <p:cNvPicPr preferRelativeResize="0"/>
          <p:nvPr/>
        </p:nvPicPr>
        <p:blipFill>
          <a:blip r:embed="rId3">
            <a:alphaModFix/>
          </a:blip>
          <a:stretch>
            <a:fillRect/>
          </a:stretch>
        </p:blipFill>
        <p:spPr>
          <a:xfrm>
            <a:off x="411013" y="1200376"/>
            <a:ext cx="8511124" cy="1934825"/>
          </a:xfrm>
          <a:prstGeom prst="rect">
            <a:avLst/>
          </a:prstGeom>
          <a:noFill/>
          <a:ln>
            <a:noFill/>
          </a:ln>
        </p:spPr>
      </p:pic>
      <p:pic>
        <p:nvPicPr>
          <p:cNvPr id="300" name="Shape 300"/>
          <p:cNvPicPr preferRelativeResize="0"/>
          <p:nvPr/>
        </p:nvPicPr>
        <p:blipFill>
          <a:blip r:embed="rId4">
            <a:alphaModFix/>
          </a:blip>
          <a:stretch>
            <a:fillRect/>
          </a:stretch>
        </p:blipFill>
        <p:spPr>
          <a:xfrm>
            <a:off x="411025" y="3135200"/>
            <a:ext cx="8511101" cy="1029490"/>
          </a:xfrm>
          <a:prstGeom prst="rect">
            <a:avLst/>
          </a:prstGeom>
          <a:noFill/>
          <a:ln>
            <a:noFill/>
          </a:ln>
        </p:spPr>
      </p:pic>
      <p:sp>
        <p:nvSpPr>
          <p:cNvPr id="301" name="Shape 301"/>
          <p:cNvSpPr txBox="1"/>
          <p:nvPr>
            <p:ph idx="1" type="subTitle"/>
          </p:nvPr>
        </p:nvSpPr>
        <p:spPr>
          <a:xfrm>
            <a:off x="344725" y="317075"/>
            <a:ext cx="4255500" cy="695400"/>
          </a:xfrm>
          <a:prstGeom prst="rect">
            <a:avLst/>
          </a:prstGeom>
        </p:spPr>
        <p:txBody>
          <a:bodyPr anchorCtr="0" anchor="t" bIns="91425" lIns="91425" rIns="91425" wrap="square" tIns="91425">
            <a:noAutofit/>
          </a:bodyPr>
          <a:lstStyle/>
          <a:p>
            <a:pPr lvl="0" rtl="0">
              <a:spcBef>
                <a:spcPts val="0"/>
              </a:spcBef>
              <a:buNone/>
            </a:pPr>
            <a:r>
              <a:rPr lang="en" sz="3000">
                <a:latin typeface="Proxima Nova"/>
                <a:ea typeface="Proxima Nova"/>
                <a:cs typeface="Proxima Nova"/>
                <a:sym typeface="Proxima Nova"/>
              </a:rPr>
              <a:t>Understanding GANs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ctrTitle"/>
          </p:nvPr>
        </p:nvSpPr>
        <p:spPr>
          <a:xfrm>
            <a:off x="824000" y="1613813"/>
            <a:ext cx="4255500" cy="18729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307" name="Shape 307"/>
          <p:cNvSpPr txBox="1"/>
          <p:nvPr>
            <p:ph idx="1" type="subTitle"/>
          </p:nvPr>
        </p:nvSpPr>
        <p:spPr>
          <a:xfrm>
            <a:off x="824000" y="3596300"/>
            <a:ext cx="4255500" cy="695400"/>
          </a:xfrm>
          <a:prstGeom prst="rect">
            <a:avLst/>
          </a:prstGeom>
        </p:spPr>
        <p:txBody>
          <a:bodyPr anchorCtr="0" anchor="t" bIns="91425" lIns="91425" rIns="91425" wrap="square" tIns="91425">
            <a:noAutofit/>
          </a:bodyPr>
          <a:lstStyle/>
          <a:p>
            <a:pPr lvl="0" rtl="0">
              <a:spcBef>
                <a:spcPts val="0"/>
              </a:spcBef>
              <a:buNone/>
            </a:pPr>
            <a:r>
              <a:t/>
            </a:r>
            <a:endParaRPr/>
          </a:p>
        </p:txBody>
      </p:sp>
      <p:pic>
        <p:nvPicPr>
          <p:cNvPr descr="DCGAN.png" id="308" name="Shape 308"/>
          <p:cNvPicPr preferRelativeResize="0"/>
          <p:nvPr/>
        </p:nvPicPr>
        <p:blipFill>
          <a:blip r:embed="rId3">
            <a:alphaModFix/>
          </a:blip>
          <a:stretch>
            <a:fillRect/>
          </a:stretch>
        </p:blipFill>
        <p:spPr>
          <a:xfrm>
            <a:off x="353150" y="1508200"/>
            <a:ext cx="8580001" cy="3555675"/>
          </a:xfrm>
          <a:prstGeom prst="rect">
            <a:avLst/>
          </a:prstGeom>
          <a:noFill/>
          <a:ln>
            <a:noFill/>
          </a:ln>
        </p:spPr>
      </p:pic>
      <p:sp>
        <p:nvSpPr>
          <p:cNvPr id="309" name="Shape 309"/>
          <p:cNvSpPr txBox="1"/>
          <p:nvPr/>
        </p:nvSpPr>
        <p:spPr>
          <a:xfrm>
            <a:off x="277450" y="290075"/>
            <a:ext cx="5801700" cy="695400"/>
          </a:xfrm>
          <a:prstGeom prst="rect">
            <a:avLst/>
          </a:prstGeom>
          <a:noFill/>
          <a:ln>
            <a:noFill/>
          </a:ln>
        </p:spPr>
        <p:txBody>
          <a:bodyPr anchorCtr="0" anchor="t" bIns="91425" lIns="91425" rIns="91425" wrap="square" tIns="91425">
            <a:noAutofit/>
          </a:bodyPr>
          <a:lstStyle/>
          <a:p>
            <a:pPr lvl="0">
              <a:spcBef>
                <a:spcPts val="0"/>
              </a:spcBef>
              <a:buNone/>
            </a:pPr>
            <a:r>
              <a:rPr lang="en" sz="3000">
                <a:solidFill>
                  <a:srgbClr val="F3F3F3"/>
                </a:solidFill>
              </a:rPr>
              <a:t>The framework of DCGAN</a:t>
            </a:r>
          </a:p>
        </p:txBody>
      </p:sp>
      <p:sp>
        <p:nvSpPr>
          <p:cNvPr id="310" name="Shape 310"/>
          <p:cNvSpPr txBox="1"/>
          <p:nvPr/>
        </p:nvSpPr>
        <p:spPr>
          <a:xfrm>
            <a:off x="353200" y="985475"/>
            <a:ext cx="8580000" cy="436200"/>
          </a:xfrm>
          <a:prstGeom prst="rect">
            <a:avLst/>
          </a:prstGeom>
          <a:noFill/>
          <a:ln>
            <a:noFill/>
          </a:ln>
        </p:spPr>
        <p:txBody>
          <a:bodyPr anchorCtr="0" anchor="t" bIns="91425" lIns="91425" rIns="91425" wrap="square" tIns="91425">
            <a:noAutofit/>
          </a:bodyPr>
          <a:lstStyle/>
          <a:p>
            <a:pPr lvl="0">
              <a:spcBef>
                <a:spcPts val="0"/>
              </a:spcBef>
              <a:buNone/>
            </a:pPr>
            <a:r>
              <a:rPr lang="en" sz="1200">
                <a:solidFill>
                  <a:srgbClr val="F3F3F3"/>
                </a:solidFill>
              </a:rPr>
              <a:t>DCGANs were the first major improvement on the GAN architecture. They are more stable in terms of training and generate higher quality samples.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nvSpPr>
        <p:spPr>
          <a:xfrm>
            <a:off x="441400" y="302700"/>
            <a:ext cx="5801700" cy="695400"/>
          </a:xfrm>
          <a:prstGeom prst="rect">
            <a:avLst/>
          </a:prstGeom>
          <a:noFill/>
          <a:ln>
            <a:noFill/>
          </a:ln>
        </p:spPr>
        <p:txBody>
          <a:bodyPr anchorCtr="0" anchor="t" bIns="91425" lIns="91425" rIns="91425" wrap="square" tIns="91425">
            <a:noAutofit/>
          </a:bodyPr>
          <a:lstStyle/>
          <a:p>
            <a:pPr lvl="0" rtl="0">
              <a:spcBef>
                <a:spcPts val="0"/>
              </a:spcBef>
              <a:buNone/>
            </a:pPr>
            <a:r>
              <a:rPr lang="en" sz="3000">
                <a:solidFill>
                  <a:srgbClr val="F3F3F3"/>
                </a:solidFill>
              </a:rPr>
              <a:t>The framework of DCGAN</a:t>
            </a:r>
          </a:p>
        </p:txBody>
      </p:sp>
      <p:sp>
        <p:nvSpPr>
          <p:cNvPr id="316" name="Shape 316"/>
          <p:cNvSpPr txBox="1"/>
          <p:nvPr/>
        </p:nvSpPr>
        <p:spPr>
          <a:xfrm>
            <a:off x="378375" y="2005375"/>
            <a:ext cx="6381900" cy="2459400"/>
          </a:xfrm>
          <a:prstGeom prst="rect">
            <a:avLst/>
          </a:prstGeom>
          <a:noFill/>
          <a:ln>
            <a:noFill/>
          </a:ln>
        </p:spPr>
        <p:txBody>
          <a:bodyPr anchorCtr="0" anchor="t" bIns="91425" lIns="91425" rIns="91425" wrap="square" tIns="91425">
            <a:noAutofit/>
          </a:bodyPr>
          <a:lstStyle/>
          <a:p>
            <a:pPr indent="-342900" lvl="0" marL="457200" rtl="0">
              <a:lnSpc>
                <a:spcPct val="115000"/>
              </a:lnSpc>
              <a:spcBef>
                <a:spcPts val="800"/>
              </a:spcBef>
              <a:spcAft>
                <a:spcPts val="800"/>
              </a:spcAft>
              <a:buClr>
                <a:srgbClr val="F3F3F3"/>
              </a:buClr>
              <a:buSzPct val="100000"/>
            </a:pPr>
            <a:r>
              <a:rPr lang="en" sz="1800">
                <a:solidFill>
                  <a:srgbClr val="F3F3F3"/>
                </a:solidFill>
              </a:rPr>
              <a:t>Batch normalization is a must in both networks.</a:t>
            </a:r>
          </a:p>
          <a:p>
            <a:pPr indent="-342900" lvl="0" marL="457200" rtl="0">
              <a:lnSpc>
                <a:spcPct val="115000"/>
              </a:lnSpc>
              <a:spcBef>
                <a:spcPts val="800"/>
              </a:spcBef>
              <a:spcAft>
                <a:spcPts val="800"/>
              </a:spcAft>
              <a:buClr>
                <a:srgbClr val="F3F3F3"/>
              </a:buClr>
              <a:buSzPct val="100000"/>
            </a:pPr>
            <a:r>
              <a:rPr lang="en" sz="1800">
                <a:solidFill>
                  <a:srgbClr val="F3F3F3"/>
                </a:solidFill>
              </a:rPr>
              <a:t>Fully hidden connected layers are not a good idea.</a:t>
            </a:r>
          </a:p>
          <a:p>
            <a:pPr indent="-342900" lvl="0" marL="457200" rtl="0">
              <a:lnSpc>
                <a:spcPct val="115000"/>
              </a:lnSpc>
              <a:spcBef>
                <a:spcPts val="800"/>
              </a:spcBef>
              <a:spcAft>
                <a:spcPts val="800"/>
              </a:spcAft>
              <a:buClr>
                <a:srgbClr val="F3F3F3"/>
              </a:buClr>
              <a:buSzPct val="100000"/>
            </a:pPr>
            <a:r>
              <a:rPr lang="en" sz="1800">
                <a:solidFill>
                  <a:srgbClr val="F3F3F3"/>
                </a:solidFill>
              </a:rPr>
              <a:t>Avoid pooling, simply stride your convolutions!</a:t>
            </a:r>
          </a:p>
          <a:p>
            <a:pPr indent="-342900" lvl="0" marL="457200" rtl="0">
              <a:lnSpc>
                <a:spcPct val="115000"/>
              </a:lnSpc>
              <a:spcBef>
                <a:spcPts val="800"/>
              </a:spcBef>
              <a:spcAft>
                <a:spcPts val="800"/>
              </a:spcAft>
              <a:buClr>
                <a:srgbClr val="F3F3F3"/>
              </a:buClr>
              <a:buSzPct val="100000"/>
            </a:pPr>
            <a:r>
              <a:rPr lang="en" sz="1800">
                <a:solidFill>
                  <a:srgbClr val="F3F3F3"/>
                </a:solidFill>
              </a:rPr>
              <a:t>ReLU activations are your friend (</a:t>
            </a:r>
            <a:r>
              <a:rPr i="1" lang="en" sz="1800">
                <a:solidFill>
                  <a:srgbClr val="F3F3F3"/>
                </a:solidFill>
              </a:rPr>
              <a:t>almost</a:t>
            </a:r>
            <a:r>
              <a:rPr lang="en" sz="1800">
                <a:solidFill>
                  <a:srgbClr val="F3F3F3"/>
                </a:solidFill>
              </a:rPr>
              <a:t> always).</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ctrTitle"/>
          </p:nvPr>
        </p:nvSpPr>
        <p:spPr>
          <a:xfrm>
            <a:off x="824000" y="1613813"/>
            <a:ext cx="4255500" cy="1872900"/>
          </a:xfrm>
          <a:prstGeom prst="rect">
            <a:avLst/>
          </a:prstGeom>
        </p:spPr>
        <p:txBody>
          <a:bodyPr anchorCtr="0" anchor="ctr" bIns="91425" lIns="91425" rIns="91425" wrap="square" tIns="91425">
            <a:noAutofit/>
          </a:bodyPr>
          <a:lstStyle/>
          <a:p>
            <a:pPr lvl="0" rtl="0">
              <a:lnSpc>
                <a:spcPct val="115000"/>
              </a:lnSpc>
              <a:spcBef>
                <a:spcPts val="800"/>
              </a:spcBef>
              <a:spcAft>
                <a:spcPts val="800"/>
              </a:spcAft>
              <a:buNone/>
            </a:pPr>
            <a:r>
              <a:rPr b="0" lang="en" sz="3000">
                <a:solidFill>
                  <a:srgbClr val="F3F3F3"/>
                </a:solidFill>
                <a:latin typeface="Arial"/>
                <a:ea typeface="Arial"/>
                <a:cs typeface="Arial"/>
                <a:sym typeface="Arial"/>
              </a:rPr>
              <a:t>Batch normalization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nvSpPr>
        <p:spPr>
          <a:xfrm>
            <a:off x="718900" y="580175"/>
            <a:ext cx="5145900" cy="744000"/>
          </a:xfrm>
          <a:prstGeom prst="rect">
            <a:avLst/>
          </a:prstGeom>
          <a:noFill/>
          <a:ln>
            <a:noFill/>
          </a:ln>
        </p:spPr>
        <p:txBody>
          <a:bodyPr anchorCtr="0" anchor="t" bIns="91425" lIns="91425" rIns="91425" wrap="square" tIns="91425">
            <a:noAutofit/>
          </a:bodyPr>
          <a:lstStyle/>
          <a:p>
            <a:pPr lvl="0">
              <a:spcBef>
                <a:spcPts val="0"/>
              </a:spcBef>
              <a:buNone/>
            </a:pPr>
            <a:r>
              <a:rPr lang="en" sz="2400">
                <a:solidFill>
                  <a:srgbClr val="FFFFFF"/>
                </a:solidFill>
              </a:rPr>
              <a:t>Result between GAN and DCGAN</a:t>
            </a:r>
          </a:p>
        </p:txBody>
      </p:sp>
      <p:pic>
        <p:nvPicPr>
          <p:cNvPr descr="093.png" id="327" name="Shape 327"/>
          <p:cNvPicPr preferRelativeResize="0"/>
          <p:nvPr/>
        </p:nvPicPr>
        <p:blipFill>
          <a:blip r:embed="rId3">
            <a:alphaModFix/>
          </a:blip>
          <a:stretch>
            <a:fillRect/>
          </a:stretch>
        </p:blipFill>
        <p:spPr>
          <a:xfrm>
            <a:off x="718900" y="1422500"/>
            <a:ext cx="3200400" cy="3181350"/>
          </a:xfrm>
          <a:prstGeom prst="rect">
            <a:avLst/>
          </a:prstGeom>
          <a:noFill/>
          <a:ln>
            <a:noFill/>
          </a:ln>
        </p:spPr>
      </p:pic>
      <p:pic>
        <p:nvPicPr>
          <p:cNvPr descr="0122.png" id="328" name="Shape 328"/>
          <p:cNvPicPr preferRelativeResize="0"/>
          <p:nvPr/>
        </p:nvPicPr>
        <p:blipFill>
          <a:blip r:embed="rId4">
            <a:alphaModFix/>
          </a:blip>
          <a:stretch>
            <a:fillRect/>
          </a:stretch>
        </p:blipFill>
        <p:spPr>
          <a:xfrm>
            <a:off x="4485275" y="1422500"/>
            <a:ext cx="3200400" cy="318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nvSpPr>
        <p:spPr>
          <a:xfrm>
            <a:off x="718900" y="580175"/>
            <a:ext cx="5145900" cy="744000"/>
          </a:xfrm>
          <a:prstGeom prst="rect">
            <a:avLst/>
          </a:prstGeom>
          <a:noFill/>
          <a:ln>
            <a:noFill/>
          </a:ln>
        </p:spPr>
        <p:txBody>
          <a:bodyPr anchorCtr="0" anchor="t" bIns="91425" lIns="91425" rIns="91425" wrap="square" tIns="91425">
            <a:noAutofit/>
          </a:bodyPr>
          <a:lstStyle/>
          <a:p>
            <a:pPr lvl="0" rtl="0">
              <a:spcBef>
                <a:spcPts val="0"/>
              </a:spcBef>
              <a:buNone/>
            </a:pPr>
            <a:r>
              <a:rPr lang="en" sz="2400">
                <a:solidFill>
                  <a:srgbClr val="FFFFFF"/>
                </a:solidFill>
              </a:rPr>
              <a:t>Result between GAN and DCGAN</a:t>
            </a:r>
          </a:p>
        </p:txBody>
      </p:sp>
      <p:pic>
        <p:nvPicPr>
          <p:cNvPr descr="999.png" id="334" name="Shape 334"/>
          <p:cNvPicPr preferRelativeResize="0"/>
          <p:nvPr/>
        </p:nvPicPr>
        <p:blipFill>
          <a:blip r:embed="rId3">
            <a:alphaModFix/>
          </a:blip>
          <a:stretch>
            <a:fillRect/>
          </a:stretch>
        </p:blipFill>
        <p:spPr>
          <a:xfrm>
            <a:off x="827675" y="1422500"/>
            <a:ext cx="3200400" cy="3181350"/>
          </a:xfrm>
          <a:prstGeom prst="rect">
            <a:avLst/>
          </a:prstGeom>
          <a:noFill/>
          <a:ln>
            <a:noFill/>
          </a:ln>
        </p:spPr>
      </p:pic>
      <p:pic>
        <p:nvPicPr>
          <p:cNvPr id="335" name="Shape 335"/>
          <p:cNvPicPr preferRelativeResize="0"/>
          <p:nvPr/>
        </p:nvPicPr>
        <p:blipFill>
          <a:blip r:embed="rId4">
            <a:alphaModFix/>
          </a:blip>
          <a:stretch>
            <a:fillRect/>
          </a:stretch>
        </p:blipFill>
        <p:spPr>
          <a:xfrm>
            <a:off x="4655550" y="1422500"/>
            <a:ext cx="3200400" cy="3181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