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70" r:id="rId13"/>
    <p:sldId id="271" r:id="rId14"/>
    <p:sldId id="272" r:id="rId15"/>
    <p:sldId id="273" r:id="rId16"/>
    <p:sldId id="274" r:id="rId17"/>
    <p:sldId id="259" r:id="rId18"/>
    <p:sldId id="260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E4B5A-9F16-42A2-9970-BD11D6E6F4E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05D81-A8D8-4E5C-A416-030CAED21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9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 things first, what is Chips &amp; Circuits?</a:t>
            </a:r>
          </a:p>
          <a:p>
            <a:r>
              <a:rPr kumimoji="1" lang="en-US" altLang="zh-CN" dirty="0"/>
              <a:t>I’m pretty sure that every one of you has a laptop and a smart phone. And I’m going to need you to take them apart. Yes, just take them apart.</a:t>
            </a:r>
          </a:p>
          <a:p>
            <a:r>
              <a:rPr kumimoji="1" lang="en-US" altLang="zh-CN" dirty="0"/>
              <a:t>And you should be able to found chips, like this one here. </a:t>
            </a:r>
          </a:p>
          <a:p>
            <a:r>
              <a:rPr kumimoji="1" lang="en-US" altLang="zh-CN" dirty="0"/>
              <a:t>A chip is actually an integrated circuit, and we can consider it as a list of connectable gates. And this is basically a list of gates and 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77502-3263-E84D-A949-824BE2FDFC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36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Let’s look at a simple example here.</a:t>
            </a:r>
          </a:p>
          <a:p>
            <a:r>
              <a:rPr kumimoji="1" lang="en-US" altLang="zh-CN" dirty="0"/>
              <a:t>We have here, a grid with five gates ABCDE and a netlist. </a:t>
            </a:r>
          </a:p>
          <a:p>
            <a:r>
              <a:rPr kumimoji="1" lang="en-US" altLang="zh-CN" dirty="0"/>
              <a:t>A – B means there should a wire connecting A and B.</a:t>
            </a:r>
          </a:p>
          <a:p>
            <a:r>
              <a:rPr kumimoji="1" lang="en-US" altLang="zh-CN" dirty="0"/>
              <a:t>And this is the same for A and C, 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77502-3263-E84D-A949-824BE2FDFC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4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Given a netlist, we can lay down the wires in many different ways.</a:t>
            </a:r>
          </a:p>
          <a:p>
            <a:r>
              <a:rPr kumimoji="1" lang="en-US" altLang="zh-CN" dirty="0"/>
              <a:t>The wire connecting C and E can go like this, or like this.</a:t>
            </a:r>
          </a:p>
          <a:p>
            <a:r>
              <a:rPr kumimoji="1" lang="en-US" altLang="zh-CN" dirty="0"/>
              <a:t>The arrangement on the right, with a smaller total length of wires, is clearly better.</a:t>
            </a:r>
          </a:p>
          <a:p>
            <a:r>
              <a:rPr kumimoji="1" lang="en-US" altLang="zh-CN" dirty="0"/>
              <a:t>This can lead to a faster performance and lower expense.</a:t>
            </a:r>
          </a:p>
          <a:p>
            <a:r>
              <a:rPr kumimoji="1" lang="en-US" altLang="zh-CN" dirty="0"/>
              <a:t>So, the question is, how can we make good arrangements? And this is what we are trying to find out!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77502-3263-E84D-A949-824BE2FDFC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02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77502-3263-E84D-A949-824BE2FDFC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6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77502-3263-E84D-A949-824BE2FDFC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09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1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4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56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603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416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08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48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224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30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0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09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723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372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9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8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7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4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2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7EAE-CF18-414F-A020-E8BAC97DB8A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D167-03EA-4235-B40E-6E34F3FAB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6893-D9B0-744F-8A55-EAFE5B950B54}" type="datetimeFigureOut">
              <a:rPr kumimoji="1" lang="zh-CN" altLang="en-US" smtClean="0"/>
              <a:t>2018/11/30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DAE9-E20D-004F-AC5B-19EB3F0FC2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3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~zhongyuchen#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zhongyuchen/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8312D-45FF-CB4D-A26F-C8087A06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231" y="2707494"/>
            <a:ext cx="3705355" cy="1325563"/>
          </a:xfrm>
        </p:spPr>
        <p:txBody>
          <a:bodyPr/>
          <a:lstStyle/>
          <a:p>
            <a:r>
              <a:rPr lang="en" altLang="zh-CN" b="1" dirty="0"/>
              <a:t>Chips &amp; Circuits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43108" y="5050971"/>
            <a:ext cx="225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Tiancheng Guo</a:t>
            </a:r>
          </a:p>
          <a:p>
            <a:r>
              <a:rPr lang="en-US" altLang="zh-CN" sz="2400" dirty="0" err="1" smtClean="0"/>
              <a:t>Zhongyu</a:t>
            </a:r>
            <a:r>
              <a:rPr lang="en-US" altLang="zh-CN" sz="2400" dirty="0" smtClean="0"/>
              <a:t> Chen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4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53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44" y="1430215"/>
            <a:ext cx="11734568" cy="50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1825625"/>
            <a:ext cx="10839995" cy="4351338"/>
          </a:xfrm>
        </p:spPr>
        <p:txBody>
          <a:bodyPr>
            <a:noAutofit/>
          </a:bodyPr>
          <a:lstStyle/>
          <a:p>
            <a:r>
              <a:rPr lang="en-US" altLang="zh-CN" sz="2600" b="1" dirty="0" err="1"/>
              <a:t>Bfs</a:t>
            </a:r>
            <a:r>
              <a:rPr lang="en-US" altLang="zh-CN" sz="2600" b="1" dirty="0"/>
              <a:t> </a:t>
            </a:r>
            <a:endParaRPr lang="en-US" altLang="zh-CN" sz="2600" b="1" dirty="0" smtClean="0"/>
          </a:p>
          <a:p>
            <a:r>
              <a:rPr lang="en-US" altLang="zh-CN" sz="2600" b="1" dirty="0"/>
              <a:t>Start the project </a:t>
            </a:r>
            <a:endParaRPr lang="en-US" altLang="zh-CN" sz="2600" b="1" dirty="0" smtClean="0"/>
          </a:p>
          <a:p>
            <a:r>
              <a:rPr lang="en-US" altLang="zh-CN" sz="2600" b="1" dirty="0"/>
              <a:t>We random shuffle the sequence of point pairs, and try to add shortest path with </a:t>
            </a:r>
            <a:r>
              <a:rPr lang="en-US" altLang="zh-CN" sz="2600" b="1" dirty="0" err="1"/>
              <a:t>bfs</a:t>
            </a:r>
            <a:r>
              <a:rPr lang="en-US" altLang="zh-CN" sz="2600" b="1" dirty="0"/>
              <a:t> in order. </a:t>
            </a:r>
            <a:endParaRPr lang="en-US" altLang="zh-CN" sz="2600" b="1" dirty="0" smtClean="0"/>
          </a:p>
          <a:p>
            <a:r>
              <a:rPr lang="en-US" altLang="zh-CN" sz="2600" b="1" dirty="0"/>
              <a:t>Easy to get stuck with around 15 linked point pairs. </a:t>
            </a:r>
            <a:endParaRPr lang="en-US" altLang="zh-CN" sz="2600" b="1" dirty="0" smtClean="0"/>
          </a:p>
          <a:p>
            <a:r>
              <a:rPr lang="en-US" altLang="zh-CN" sz="2600" b="1" dirty="0"/>
              <a:t>Link around 15(no more than 20) point pairs for table 1 netlist 1. 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6539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Version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err="1" smtClean="0"/>
              <a:t>Bfs</a:t>
            </a:r>
            <a:r>
              <a:rPr lang="en-US" altLang="zh-CN" b="1" dirty="0" smtClean="0"/>
              <a:t> + Heuristic	</a:t>
            </a:r>
          </a:p>
          <a:p>
            <a:r>
              <a:rPr lang="en-US" altLang="zh-CN" b="1" dirty="0" smtClean="0"/>
              <a:t>Use a easy heuristic and enlarge the number of connected point pairs	</a:t>
            </a:r>
          </a:p>
          <a:p>
            <a:r>
              <a:rPr lang="en-US" altLang="zh-CN" b="1" dirty="0" smtClean="0"/>
              <a:t>We try to solve the confliction (as explained in "why is it difficult"). After </a:t>
            </a:r>
            <a:r>
              <a:rPr lang="en-US" altLang="zh-CN" b="1" dirty="0" err="1" smtClean="0"/>
              <a:t>caculating</a:t>
            </a:r>
            <a:r>
              <a:rPr lang="en-US" altLang="zh-CN" b="1" dirty="0" smtClean="0"/>
              <a:t> the degree required for each point, we sort the </a:t>
            </a:r>
            <a:r>
              <a:rPr lang="en-US" altLang="zh-CN" sz="3000" b="1" dirty="0" smtClean="0"/>
              <a:t>sequence</a:t>
            </a:r>
            <a:r>
              <a:rPr lang="en-US" altLang="zh-CN" b="1" dirty="0" smtClean="0"/>
              <a:t> of point pairs, which key is the number of max required degrees for two points each pair, in descending order. Then use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 to find the shortest path in order.	</a:t>
            </a:r>
          </a:p>
          <a:p>
            <a:r>
              <a:rPr lang="en-US" altLang="zh-CN" b="1" dirty="0" smtClean="0"/>
              <a:t>Easy to get stuck with around 20 linked point pairs	</a:t>
            </a:r>
          </a:p>
          <a:p>
            <a:r>
              <a:rPr lang="en-US" altLang="zh-CN" b="1" dirty="0" smtClean="0"/>
              <a:t>Link around 20(no more than 25) point pairs for table 1 netlist 1.</a:t>
            </a:r>
          </a:p>
        </p:txBody>
      </p:sp>
    </p:spTree>
    <p:extLst>
      <p:ext uri="{BB962C8B-B14F-4D97-AF65-F5344CB8AC3E}">
        <p14:creationId xmlns:p14="http://schemas.microsoft.com/office/powerpoint/2010/main" val="199022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Version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err="1"/>
              <a:t>Bfs</a:t>
            </a:r>
            <a:r>
              <a:rPr lang="en-US" altLang="zh-CN" b="1" dirty="0"/>
              <a:t> + </a:t>
            </a:r>
            <a:r>
              <a:rPr lang="en-US" altLang="zh-CN" b="1" dirty="0" smtClean="0"/>
              <a:t>Heuristic(</a:t>
            </a:r>
            <a:r>
              <a:rPr lang="en-US" altLang="zh-CN" b="1" dirty="0" err="1" smtClean="0"/>
              <a:t>Astar</a:t>
            </a:r>
            <a:r>
              <a:rPr lang="en-US" altLang="zh-CN" b="1" dirty="0" smtClean="0"/>
              <a:t>)</a:t>
            </a:r>
            <a:endParaRPr lang="en-US" altLang="zh-CN" dirty="0" smtClean="0"/>
          </a:p>
          <a:p>
            <a:r>
              <a:rPr lang="en-US" altLang="zh-CN" b="1" dirty="0" smtClean="0"/>
              <a:t>Once </a:t>
            </a:r>
            <a:r>
              <a:rPr lang="en-US" altLang="zh-CN" b="1" dirty="0"/>
              <a:t>stuck, attempt to delete one line and re add this line before adding the new line.</a:t>
            </a:r>
            <a:r>
              <a:rPr lang="en-US" altLang="zh-CN" dirty="0"/>
              <a:t> </a:t>
            </a:r>
            <a:r>
              <a:rPr lang="en-US" altLang="zh-CN" b="1" dirty="0"/>
              <a:t>Random shuffle the sequence of point pairs first. Once a conflict occurs, assume that at that time we intend to add line between A and B with </a:t>
            </a:r>
            <a:r>
              <a:rPr lang="en-US" altLang="zh-CN" b="1" dirty="0" err="1"/>
              <a:t>bfs</a:t>
            </a:r>
            <a:r>
              <a:rPr lang="en-US" altLang="zh-CN" b="1" dirty="0"/>
              <a:t>. The approach is that we delete one existed line next to A or B, and then add new line between A and B. After that, the deleted line will be added again. If getting stuck, revert to before the deleted state and try to delete another line.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With </a:t>
            </a:r>
            <a:r>
              <a:rPr lang="en-US" altLang="zh-CN" b="1" dirty="0"/>
              <a:t>more point pairs(other than table 1 netlist 1), we cannot find a </a:t>
            </a:r>
            <a:r>
              <a:rPr lang="en-US" altLang="zh-CN" b="1" dirty="0" smtClean="0"/>
              <a:t>solution.</a:t>
            </a:r>
          </a:p>
          <a:p>
            <a:r>
              <a:rPr lang="en-US" altLang="zh-CN" b="1" dirty="0" smtClean="0"/>
              <a:t>It </a:t>
            </a:r>
            <a:r>
              <a:rPr lang="en-US" altLang="zh-CN" b="1" dirty="0"/>
              <a:t>works for table 1 netlist 1 within seconds.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8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Version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b="1" dirty="0" err="1"/>
              <a:t>Bfs</a:t>
            </a:r>
            <a:r>
              <a:rPr lang="en-US" altLang="zh-CN" sz="2600" b="1" dirty="0"/>
              <a:t> + Heuristic(</a:t>
            </a:r>
            <a:r>
              <a:rPr lang="en-US" altLang="zh-CN" sz="2600" b="1" dirty="0" err="1"/>
              <a:t>Astar</a:t>
            </a:r>
            <a:r>
              <a:rPr lang="en-US" altLang="zh-CN" sz="2600" b="1" dirty="0"/>
              <a:t>)</a:t>
            </a:r>
            <a:r>
              <a:rPr lang="en-US" altLang="zh-CN" sz="2600" dirty="0"/>
              <a:t> </a:t>
            </a:r>
            <a:endParaRPr lang="en-US" altLang="zh-CN" sz="2600" dirty="0" smtClean="0"/>
          </a:p>
          <a:p>
            <a:r>
              <a:rPr lang="en-US" altLang="zh-CN" sz="2600" b="1" dirty="0" smtClean="0"/>
              <a:t>The </a:t>
            </a:r>
            <a:r>
              <a:rPr lang="en-US" altLang="zh-CN" sz="2600" b="1" dirty="0"/>
              <a:t>linking rules of </a:t>
            </a:r>
            <a:r>
              <a:rPr lang="en-US" altLang="zh-CN" sz="2600" b="1" dirty="0" err="1"/>
              <a:t>bfs</a:t>
            </a:r>
            <a:r>
              <a:rPr lang="en-US" altLang="zh-CN" sz="2600" b="1" dirty="0"/>
              <a:t> switch from same level first to go up </a:t>
            </a:r>
            <a:r>
              <a:rPr lang="en-US" altLang="zh-CN" sz="2600" b="1" dirty="0" smtClean="0"/>
              <a:t>first</a:t>
            </a:r>
            <a:r>
              <a:rPr lang="en-US" altLang="zh-CN" sz="2600" dirty="0" smtClean="0"/>
              <a:t>.</a:t>
            </a:r>
          </a:p>
          <a:p>
            <a:r>
              <a:rPr lang="en-US" altLang="zh-CN" sz="2600" b="1" dirty="0" smtClean="0"/>
              <a:t>As </a:t>
            </a:r>
            <a:r>
              <a:rPr lang="en-US" altLang="zh-CN" sz="2600" b="1" dirty="0"/>
              <a:t>the conflict frequently occurs in the level 0, we think about forcing each gate use the entrance form 1st level prior. Other methods are in line with version 3.</a:t>
            </a:r>
            <a:r>
              <a:rPr lang="en-US" altLang="zh-CN" sz="2600" dirty="0"/>
              <a:t> </a:t>
            </a:r>
          </a:p>
          <a:p>
            <a:r>
              <a:rPr lang="en-US" altLang="zh-CN" sz="2600" b="1" dirty="0" smtClean="0"/>
              <a:t>It </a:t>
            </a:r>
            <a:r>
              <a:rPr lang="en-US" altLang="zh-CN" sz="2600" b="1" dirty="0"/>
              <a:t>makes the cost larger. Also, finding a solution for table 1 netlist 2 takes a lot of time. Meanwhile, it cannot work for other 4 cases.</a:t>
            </a:r>
            <a:r>
              <a:rPr lang="en-US" altLang="zh-CN" sz="2600" dirty="0"/>
              <a:t> </a:t>
            </a:r>
            <a:endParaRPr lang="en-US" altLang="zh-CN" sz="2600" dirty="0" smtClean="0"/>
          </a:p>
          <a:p>
            <a:r>
              <a:rPr lang="en-US" altLang="zh-CN" sz="2600" b="1" dirty="0" smtClean="0"/>
              <a:t>It </a:t>
            </a:r>
            <a:r>
              <a:rPr lang="en-US" altLang="zh-CN" sz="2600" b="1" dirty="0"/>
              <a:t>works for table 1 netlist 1 within seconds, while taking minutes to find one solution for table 1 netlist 2</a:t>
            </a:r>
            <a:r>
              <a:rPr lang="en-US" altLang="zh-CN" sz="2600" dirty="0"/>
              <a:t>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5413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Version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err="1"/>
              <a:t>Spfa</a:t>
            </a:r>
            <a:r>
              <a:rPr lang="en-US" altLang="zh-CN" b="1" dirty="0"/>
              <a:t> + </a:t>
            </a:r>
            <a:r>
              <a:rPr lang="en-US" altLang="zh-CN" b="1" dirty="0" smtClean="0"/>
              <a:t>Heuristic(</a:t>
            </a:r>
            <a:r>
              <a:rPr lang="en-US" altLang="zh-CN" b="1" dirty="0" err="1" smtClean="0"/>
              <a:t>Astar</a:t>
            </a:r>
            <a:r>
              <a:rPr lang="en-US" altLang="zh-CN" b="1" dirty="0" smtClean="0"/>
              <a:t>)</a:t>
            </a:r>
            <a:endParaRPr lang="en-US" altLang="zh-CN" dirty="0" smtClean="0"/>
          </a:p>
          <a:p>
            <a:r>
              <a:rPr lang="en-US" altLang="zh-CN" b="1" dirty="0" err="1" smtClean="0"/>
              <a:t>Caculate</a:t>
            </a:r>
            <a:r>
              <a:rPr lang="en-US" altLang="zh-CN" b="1" dirty="0" smtClean="0"/>
              <a:t> </a:t>
            </a:r>
            <a:r>
              <a:rPr lang="en-US" altLang="zh-CN" b="1" dirty="0"/>
              <a:t>the value of each grid and use </a:t>
            </a:r>
            <a:r>
              <a:rPr lang="en-US" altLang="zh-CN" b="1" dirty="0" err="1"/>
              <a:t>spfa</a:t>
            </a:r>
            <a:r>
              <a:rPr lang="en-US" altLang="zh-CN" b="1" dirty="0"/>
              <a:t> to find shortest path instead of </a:t>
            </a:r>
            <a:r>
              <a:rPr lang="en-US" altLang="zh-CN" b="1" dirty="0" err="1" smtClean="0"/>
              <a:t>bfs</a:t>
            </a:r>
            <a:r>
              <a:rPr lang="en-US" altLang="zh-CN" b="1" dirty="0" smtClean="0"/>
              <a:t>.</a:t>
            </a:r>
            <a:endParaRPr lang="en-US" altLang="zh-CN" dirty="0" smtClean="0"/>
          </a:p>
          <a:p>
            <a:r>
              <a:rPr lang="en-US" altLang="zh-CN" b="1" dirty="0" smtClean="0"/>
              <a:t>Due </a:t>
            </a:r>
            <a:r>
              <a:rPr lang="en-US" altLang="zh-CN" b="1" dirty="0"/>
              <a:t>to the conflicts always happen near gates, a new method emerges, that assign the grid which enable the linking keep away from gates possible. To achieve this goal, we use an algorithm called SPFA(Similar to </a:t>
            </a:r>
            <a:r>
              <a:rPr lang="en-US" altLang="zh-CN" b="1" dirty="0" err="1"/>
              <a:t>Dijkstra</a:t>
            </a:r>
            <a:r>
              <a:rPr lang="en-US" altLang="zh-CN" b="1" dirty="0"/>
              <a:t>, an improvement of Bellman-Ford) to find the shortest way with weighted </a:t>
            </a:r>
            <a:r>
              <a:rPr lang="en-US" altLang="zh-CN" b="1" dirty="0" smtClean="0"/>
              <a:t>network.</a:t>
            </a:r>
            <a:endParaRPr lang="en-US" altLang="zh-CN" dirty="0" smtClean="0"/>
          </a:p>
          <a:p>
            <a:r>
              <a:rPr lang="en-US" altLang="zh-CN" b="1" dirty="0" smtClean="0"/>
              <a:t>The </a:t>
            </a:r>
            <a:r>
              <a:rPr lang="en-US" altLang="zh-CN" b="1" dirty="0"/>
              <a:t>complexity of </a:t>
            </a:r>
            <a:r>
              <a:rPr lang="en-US" altLang="zh-CN" b="1" dirty="0" err="1"/>
              <a:t>Spfa</a:t>
            </a:r>
            <a:r>
              <a:rPr lang="en-US" altLang="zh-CN" b="1" dirty="0"/>
              <a:t> is higher </a:t>
            </a:r>
            <a:r>
              <a:rPr lang="en-US" altLang="zh-CN" b="1" dirty="0" smtClean="0"/>
              <a:t>than </a:t>
            </a:r>
            <a:r>
              <a:rPr lang="en-US" altLang="zh-CN" b="1" dirty="0" err="1"/>
              <a:t>bfs</a:t>
            </a:r>
            <a:r>
              <a:rPr lang="en-US" altLang="zh-CN" b="1" dirty="0"/>
              <a:t>. 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It </a:t>
            </a:r>
            <a:r>
              <a:rPr lang="en-US" altLang="zh-CN" b="1" dirty="0"/>
              <a:t>works for table 1 netlist 1, table 1 netlist 2 within seconds, while taking minutes to find one solution for table 2 netlist 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33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Result, cost and explanations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results are deposited in the website: 	</a:t>
            </a:r>
            <a:r>
              <a:rPr lang="en-US" altLang="zh-CN" dirty="0" smtClean="0">
                <a:hlinkClick r:id="rId2"/>
              </a:rPr>
              <a:t>https://plot.ly/~zhongyuchen#/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X-Y format means the result is for table X, netlist 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8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biggest problem we encountered was that the line was blocked by other lines and could not find the way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Thus, the update of each version is to better avoid this problem, using degrees, deleting and adding method, top-first strategy and weighted network. </a:t>
            </a:r>
          </a:p>
          <a:p>
            <a:r>
              <a:rPr lang="en-US" altLang="zh-CN" dirty="0" smtClean="0"/>
              <a:t>The result is getting better step by step.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Reduce the cost of wires with existing solutions.</a:t>
            </a:r>
          </a:p>
          <a:p>
            <a:pPr lvl="1"/>
            <a:r>
              <a:rPr lang="en-US" altLang="zh-CN" dirty="0" smtClean="0"/>
              <a:t> Hill Climb (new heuristic method):</a:t>
            </a:r>
          </a:p>
          <a:p>
            <a:pPr lvl="2"/>
            <a:r>
              <a:rPr lang="en-US" altLang="zh-CN" dirty="0" smtClean="0"/>
              <a:t>Delete few random or longest paths and re-add them with different orders.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 Find solutions for rest cases and accelerate solution searching.</a:t>
            </a:r>
          </a:p>
          <a:p>
            <a:pPr lvl="1"/>
            <a:r>
              <a:rPr lang="en-US" altLang="zh-CN" dirty="0" smtClean="0"/>
              <a:t>Generic Algorithm (optimize the searching sequence of point pairs)</a:t>
            </a:r>
            <a:endParaRPr lang="en-US" altLang="zh-CN" dirty="0"/>
          </a:p>
          <a:p>
            <a:pPr lvl="2"/>
            <a:r>
              <a:rPr lang="en-US" altLang="zh-CN" dirty="0" smtClean="0"/>
              <a:t>Get 50 top </a:t>
            </a:r>
            <a:r>
              <a:rPr lang="en-US" altLang="zh-CN" smtClean="0"/>
              <a:t>sequences out of 5000 (judge </a:t>
            </a:r>
            <a:r>
              <a:rPr lang="en-US" altLang="zh-CN" dirty="0" smtClean="0"/>
              <a:t>by number of connected point pairs) as parents, and do cycle crossover to get better </a:t>
            </a:r>
            <a:r>
              <a:rPr lang="en-US" altLang="zh-CN" smtClean="0"/>
              <a:t>searching sequences.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87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C07A4-6A5A-3E41-91B0-DFB31CA3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</a:t>
            </a:r>
            <a:r>
              <a:rPr lang="en" altLang="zh-CN" dirty="0"/>
              <a:t>Chips &amp; Circuits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5513F3-226A-A344-83EA-88384AEDC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5538" y="2233615"/>
            <a:ext cx="3009898" cy="300989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4343EF3-7E34-4445-BB08-D96AEE0E6541}"/>
              </a:ext>
            </a:extLst>
          </p:cNvPr>
          <p:cNvSpPr txBox="1">
            <a:spLocks/>
          </p:cNvSpPr>
          <p:nvPr/>
        </p:nvSpPr>
        <p:spPr>
          <a:xfrm>
            <a:off x="5667376" y="2133602"/>
            <a:ext cx="4629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Chip: an integrated circuit</a:t>
            </a:r>
          </a:p>
          <a:p>
            <a:endParaRPr kumimoji="1"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 list of connectable gates</a:t>
            </a:r>
          </a:p>
          <a:p>
            <a:endParaRPr kumimoji="1"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 list of gates (gate list) and a list of wires (net list) that connect them</a:t>
            </a:r>
          </a:p>
          <a:p>
            <a:endParaRPr kumimoji="1"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lvl="1"/>
            <a:endParaRPr kumimoji="1"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7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55B2A-5677-7D41-A433-5EEB8A9B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example!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4AEAD-F93A-0A44-885B-B22ECDFD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7238861-AB1F-7E48-873C-7F4FAE8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8" y="2195512"/>
            <a:ext cx="2317751" cy="6257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F7D5B3-9767-6F4D-ABCA-1477DAB0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486" y="2495550"/>
            <a:ext cx="2920454" cy="24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0FA6A-4C91-FD4E-A958-7B83992B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arrangements?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E6C753-27F1-7841-8F4A-B50FE46C3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4490"/>
          <a:stretch/>
        </p:blipFill>
        <p:spPr>
          <a:xfrm>
            <a:off x="1524001" y="2137171"/>
            <a:ext cx="2317751" cy="28479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754AC1-1A58-274D-8D05-560F373E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4" y="2424112"/>
            <a:ext cx="2920454" cy="24725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F1F2BB-5C4B-9140-BF25-423ABF1F1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575" y="2429668"/>
            <a:ext cx="2913892" cy="2466976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61DD373-8614-824E-A625-2D24E7296B6C}"/>
              </a:ext>
            </a:extLst>
          </p:cNvPr>
          <p:cNvSpPr txBox="1">
            <a:spLocks/>
          </p:cNvSpPr>
          <p:nvPr/>
        </p:nvSpPr>
        <p:spPr>
          <a:xfrm>
            <a:off x="1829059" y="5630067"/>
            <a:ext cx="4696396" cy="93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smaller total length of wires  -&gt;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BBD882-0156-1044-9281-8F954409A221}"/>
              </a:ext>
            </a:extLst>
          </p:cNvPr>
          <p:cNvSpPr txBox="1">
            <a:spLocks/>
          </p:cNvSpPr>
          <p:nvPr/>
        </p:nvSpPr>
        <p:spPr>
          <a:xfrm>
            <a:off x="6512379" y="5428851"/>
            <a:ext cx="3786188" cy="933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faster performance </a:t>
            </a:r>
          </a:p>
          <a:p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lower expense</a:t>
            </a:r>
          </a:p>
        </p:txBody>
      </p:sp>
    </p:spTree>
    <p:extLst>
      <p:ext uri="{BB962C8B-B14F-4D97-AF65-F5344CB8AC3E}">
        <p14:creationId xmlns:p14="http://schemas.microsoft.com/office/powerpoint/2010/main" val="26246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71C4B-52DB-C94C-8D82-5E744713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18394-3BDB-A04C-A2B0-1115A2B3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Fixed gates at grid points</a:t>
            </a:r>
          </a:p>
          <a:p>
            <a:r>
              <a:rPr kumimoji="1" lang="en-US" altLang="zh-CN" dirty="0"/>
              <a:t>Fixed size</a:t>
            </a:r>
          </a:p>
          <a:p>
            <a:r>
              <a:rPr kumimoji="1" lang="en-US" altLang="zh-CN" dirty="0"/>
              <a:t>Given netlists</a:t>
            </a:r>
          </a:p>
          <a:p>
            <a:r>
              <a:rPr kumimoji="1" lang="en-US" altLang="zh-CN" dirty="0"/>
              <a:t>Manhattan style! </a:t>
            </a:r>
          </a:p>
          <a:p>
            <a:r>
              <a:rPr kumimoji="1" lang="en-US" altLang="zh-CN" dirty="0"/>
              <a:t>Wires don’t cross and don’t share grid intersection!</a:t>
            </a:r>
          </a:p>
          <a:p>
            <a:r>
              <a:rPr kumimoji="1" lang="en-US" altLang="zh-CN" dirty="0"/>
              <a:t>Distance: 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48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C65F-3FEF-134B-8D85-AB45E7A5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C7D6AC-BB5A-E741-A270-D95DEA77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2" y="1550986"/>
            <a:ext cx="4350246" cy="38218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25DA6-C750-D04C-AC84-BE8BF002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70" y="1290342"/>
            <a:ext cx="4657643" cy="408247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5BD3E27-86D1-B547-B250-393B950188B3}"/>
              </a:ext>
            </a:extLst>
          </p:cNvPr>
          <p:cNvSpPr txBox="1">
            <a:spLocks/>
          </p:cNvSpPr>
          <p:nvPr/>
        </p:nvSpPr>
        <p:spPr>
          <a:xfrm>
            <a:off x="1621379" y="5602654"/>
            <a:ext cx="4731797" cy="155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Grid 1: 25 gates, 13x18x8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netlist 1, 2, 3 (30, 40, 50 wires)</a:t>
            </a:r>
          </a:p>
          <a:p>
            <a:pPr marL="0" indent="0">
              <a:buNone/>
            </a:pPr>
            <a:endParaRPr kumimoji="1"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endParaRPr kumimoji="1"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EC913BF-3ED5-BF47-9ADD-5387379E158D}"/>
              </a:ext>
            </a:extLst>
          </p:cNvPr>
          <p:cNvSpPr txBox="1">
            <a:spLocks/>
          </p:cNvSpPr>
          <p:nvPr/>
        </p:nvSpPr>
        <p:spPr>
          <a:xfrm>
            <a:off x="6096000" y="5602654"/>
            <a:ext cx="5541016" cy="172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Grid 2: 50 gates, 17x18x8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netlist 4, 5, 6 (50, 60, 70 wires)</a:t>
            </a:r>
          </a:p>
          <a:p>
            <a:endParaRPr kumimoji="1"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2BF65AB-E3C8-EC40-992F-E36C787F823A}"/>
              </a:ext>
            </a:extLst>
          </p:cNvPr>
          <p:cNvSpPr txBox="1">
            <a:spLocks/>
          </p:cNvSpPr>
          <p:nvPr/>
        </p:nvSpPr>
        <p:spPr>
          <a:xfrm>
            <a:off x="6353176" y="6581711"/>
            <a:ext cx="4617497" cy="99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00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A214-1250-5742-81C2-21C14AC7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Costs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0A673-3EB6-CF4C-BD46-159F177B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642143"/>
          </a:xfrm>
        </p:spPr>
        <p:txBody>
          <a:bodyPr/>
          <a:lstStyle/>
          <a:p>
            <a:r>
              <a:rPr kumimoji="1" lang="en-US" altLang="zh-CN" dirty="0"/>
              <a:t>Upper bound: 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A940FA-3467-D740-A1F2-00235592FB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9348" y="2701607"/>
          <a:ext cx="7810002" cy="755968"/>
        </p:xfrm>
        <a:graphic>
          <a:graphicData uri="http://schemas.openxmlformats.org/drawingml/2006/table">
            <a:tbl>
              <a:tblPr/>
              <a:tblGrid>
                <a:gridCol w="1301667">
                  <a:extLst>
                    <a:ext uri="{9D8B030D-6E8A-4147-A177-3AD203B41FA5}">
                      <a16:colId xmlns:a16="http://schemas.microsoft.com/office/drawing/2014/main" val="280877184"/>
                    </a:ext>
                  </a:extLst>
                </a:gridCol>
                <a:gridCol w="1301667">
                  <a:extLst>
                    <a:ext uri="{9D8B030D-6E8A-4147-A177-3AD203B41FA5}">
                      <a16:colId xmlns:a16="http://schemas.microsoft.com/office/drawing/2014/main" val="564903985"/>
                    </a:ext>
                  </a:extLst>
                </a:gridCol>
                <a:gridCol w="1301667">
                  <a:extLst>
                    <a:ext uri="{9D8B030D-6E8A-4147-A177-3AD203B41FA5}">
                      <a16:colId xmlns:a16="http://schemas.microsoft.com/office/drawing/2014/main" val="1793869818"/>
                    </a:ext>
                  </a:extLst>
                </a:gridCol>
                <a:gridCol w="1301667">
                  <a:extLst>
                    <a:ext uri="{9D8B030D-6E8A-4147-A177-3AD203B41FA5}">
                      <a16:colId xmlns:a16="http://schemas.microsoft.com/office/drawing/2014/main" val="2019207092"/>
                    </a:ext>
                  </a:extLst>
                </a:gridCol>
                <a:gridCol w="1301667">
                  <a:extLst>
                    <a:ext uri="{9D8B030D-6E8A-4147-A177-3AD203B41FA5}">
                      <a16:colId xmlns:a16="http://schemas.microsoft.com/office/drawing/2014/main" val="1643529385"/>
                    </a:ext>
                  </a:extLst>
                </a:gridCol>
                <a:gridCol w="1301667">
                  <a:extLst>
                    <a:ext uri="{9D8B030D-6E8A-4147-A177-3AD203B41FA5}">
                      <a16:colId xmlns:a16="http://schemas.microsoft.com/office/drawing/2014/main" val="663432976"/>
                    </a:ext>
                  </a:extLst>
                </a:gridCol>
              </a:tblGrid>
              <a:tr h="377984">
                <a:tc>
                  <a:txBody>
                    <a:bodyPr/>
                    <a:lstStyle/>
                    <a:p>
                      <a:pPr algn="l" fontAlgn="ctr"/>
                      <a:r>
                        <a:rPr lang="e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netlist_1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netlist_2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netlist_3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netlist_4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netlist_5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netlist_6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80105"/>
                  </a:ext>
                </a:extLst>
              </a:tr>
              <a:tr h="37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1907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1927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1947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2498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2518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2538</a:t>
                      </a:r>
                    </a:p>
                  </a:txBody>
                  <a:tcPr marL="15019" marR="15019" marT="150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73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DD0B88-37D8-F34D-87E7-7BA244557C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90999" y="4966177"/>
          <a:ext cx="7886700" cy="749672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31741364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47604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356448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1450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075276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76009540"/>
                    </a:ext>
                  </a:extLst>
                </a:gridCol>
              </a:tblGrid>
              <a:tr h="374836">
                <a:tc>
                  <a:txBody>
                    <a:bodyPr/>
                    <a:lstStyle/>
                    <a:p>
                      <a:r>
                        <a:rPr lang="e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netlist_1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netlist_2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netlist_3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netlist_4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netlist_5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netlist_6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80734"/>
                  </a:ext>
                </a:extLst>
              </a:tr>
              <a:tr h="37483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291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341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475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600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578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761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04241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97D869-025E-EB47-9EDC-C1278EE11C2C}"/>
              </a:ext>
            </a:extLst>
          </p:cNvPr>
          <p:cNvSpPr txBox="1">
            <a:spLocks/>
          </p:cNvSpPr>
          <p:nvPr/>
        </p:nvSpPr>
        <p:spPr>
          <a:xfrm>
            <a:off x="2152650" y="397637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Lower bound: </a:t>
            </a:r>
            <a:endParaRPr kumimoji="1"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5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8356-6AAD-C64C-B47A-C8D79015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States base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6FCB1-1610-8B43-9183-15E62DE5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709740"/>
            <a:ext cx="4171950" cy="4351338"/>
          </a:xfrm>
        </p:spPr>
        <p:txBody>
          <a:bodyPr/>
          <a:lstStyle/>
          <a:p>
            <a:r>
              <a:rPr kumimoji="1" lang="en-US" altLang="zh-CN" dirty="0"/>
              <a:t>How many ways of connecting C and E?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Try to imagine a 17x18x8 grid with 50 gates and 70 connections!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 lot! It takes forever to brute force all the states!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8DB83F-7B17-2148-9A76-5960AF78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445058"/>
            <a:ext cx="3357564" cy="28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8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836B-8B94-E947-ABC5-871A25D3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Visualization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8A2C6-6A98-044E-A86F-E61CB2A8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4" y="1404939"/>
            <a:ext cx="5057776" cy="5324475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Plotly</a:t>
            </a:r>
            <a:r>
              <a:rPr kumimoji="1" lang="en-US" altLang="zh-CN" dirty="0"/>
              <a:t>: a python library for visualization</a:t>
            </a:r>
          </a:p>
          <a:p>
            <a:r>
              <a:rPr kumimoji="1" lang="en-US" altLang="zh-CN" dirty="0"/>
              <a:t>Bar chart, line chart, heat map, etc.</a:t>
            </a:r>
          </a:p>
          <a:p>
            <a:r>
              <a:rPr kumimoji="1" lang="en-US" altLang="zh-CN" dirty="0"/>
              <a:t>3D line plot!</a:t>
            </a:r>
          </a:p>
          <a:p>
            <a:pPr lvl="1"/>
            <a:r>
              <a:rPr kumimoji="1" lang="en-US" altLang="zh-CN" dirty="0"/>
              <a:t>Set up credentials</a:t>
            </a:r>
          </a:p>
          <a:p>
            <a:pPr lvl="1"/>
            <a:r>
              <a:rPr kumimoji="1" lang="en-US" altLang="zh-CN" dirty="0"/>
              <a:t>Trace</a:t>
            </a:r>
          </a:p>
          <a:p>
            <a:pPr lvl="1"/>
            <a:r>
              <a:rPr kumimoji="1" lang="en-US" altLang="zh-CN" dirty="0"/>
              <a:t>Layout</a:t>
            </a:r>
          </a:p>
          <a:p>
            <a:pPr lvl="1"/>
            <a:r>
              <a:rPr kumimoji="1" lang="en-US" altLang="zh-CN" dirty="0"/>
              <a:t>Generated on the website</a:t>
            </a:r>
          </a:p>
          <a:p>
            <a:r>
              <a:rPr kumimoji="1" lang="en-US" altLang="zh-CN" dirty="0"/>
              <a:t>Example: </a:t>
            </a:r>
            <a:r>
              <a:rPr kumimoji="1" lang="en-US" altLang="zh-CN" dirty="0">
                <a:hlinkClick r:id="rId3"/>
              </a:rPr>
              <a:t>https://plot.ly/~zhongyuchen/18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D1E07B-6B5E-EA46-B20E-E6F268075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977" y="1934375"/>
            <a:ext cx="2871660" cy="965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1546C4-E11E-904A-AD98-876D6AC0B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863" b="36320"/>
          <a:stretch/>
        </p:blipFill>
        <p:spPr>
          <a:xfrm>
            <a:off x="1847977" y="3328987"/>
            <a:ext cx="344599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1031</Words>
  <Application>Microsoft Office PowerPoint</Application>
  <PresentationFormat>宽屏</PresentationFormat>
  <Paragraphs>132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</vt:lpstr>
      <vt:lpstr>等线 Light</vt:lpstr>
      <vt:lpstr>Arial</vt:lpstr>
      <vt:lpstr>Calibri</vt:lpstr>
      <vt:lpstr>Calibri Light</vt:lpstr>
      <vt:lpstr>Office 主题​​</vt:lpstr>
      <vt:lpstr>1_Office 主题​​</vt:lpstr>
      <vt:lpstr>Chips &amp; Circuits</vt:lpstr>
      <vt:lpstr>What is Chips &amp; Circuits?</vt:lpstr>
      <vt:lpstr>A simple example!</vt:lpstr>
      <vt:lpstr>Good arrangements?</vt:lpstr>
      <vt:lpstr>Constraints</vt:lpstr>
      <vt:lpstr>Constraints</vt:lpstr>
      <vt:lpstr>Costs</vt:lpstr>
      <vt:lpstr>States base</vt:lpstr>
      <vt:lpstr>Visualization</vt:lpstr>
      <vt:lpstr>progress</vt:lpstr>
      <vt:lpstr>Version 1</vt:lpstr>
      <vt:lpstr>Version 2</vt:lpstr>
      <vt:lpstr>Version 3</vt:lpstr>
      <vt:lpstr>Version 4</vt:lpstr>
      <vt:lpstr>Version 5</vt:lpstr>
      <vt:lpstr>Result, cost and explanations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2018-11-29T23:17:02Z</dcterms:created>
  <dcterms:modified xsi:type="dcterms:W3CDTF">2018-11-30T11:51:27Z</dcterms:modified>
</cp:coreProperties>
</file>