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72" r:id="rId6"/>
    <p:sldId id="269" r:id="rId7"/>
    <p:sldId id="270" r:id="rId8"/>
    <p:sldId id="261" r:id="rId9"/>
    <p:sldId id="259" r:id="rId10"/>
    <p:sldId id="274" r:id="rId11"/>
    <p:sldId id="267" r:id="rId12"/>
    <p:sldId id="271" r:id="rId13"/>
    <p:sldId id="273" r:id="rId14"/>
    <p:sldId id="275" r:id="rId15"/>
    <p:sldId id="276" r:id="rId16"/>
    <p:sldId id="277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5774" autoAdjust="0"/>
  </p:normalViewPr>
  <p:slideViewPr>
    <p:cSldViewPr snapToGrid="0">
      <p:cViewPr varScale="1">
        <p:scale>
          <a:sx n="83" d="100"/>
          <a:sy n="83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47482-C08F-4BBD-AE60-5B21FD12150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719FA-0E55-415C-A910-D7FC56BA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4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8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6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6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71" y="2545872"/>
            <a:ext cx="8705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ic3.zhimg.com/80/v2-0ebf10188e8bc30d9f30992f74d85f72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17" y="580042"/>
            <a:ext cx="5226688" cy="54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2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处理多个连接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zh-CN" altLang="en-US" dirty="0"/>
              <a:t>多线程</a:t>
            </a:r>
            <a:endParaRPr lang="en-US" altLang="zh-CN" dirty="0"/>
          </a:p>
          <a:p>
            <a:r>
              <a:rPr lang="zh-CN" altLang="en-US" dirty="0"/>
              <a:t>线程池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多路复用技术</a:t>
            </a:r>
            <a:r>
              <a:rPr lang="en-US" altLang="zh-CN" dirty="0"/>
              <a:t>,select</a:t>
            </a:r>
          </a:p>
          <a:p>
            <a:r>
              <a:rPr lang="zh-CN" altLang="en-US" dirty="0"/>
              <a:t>其他异步框架，如</a:t>
            </a:r>
            <a:r>
              <a:rPr lang="en-US" altLang="zh-CN" dirty="0" err="1"/>
              <a:t>gevent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88" y="4995861"/>
            <a:ext cx="3657600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88" y="6116490"/>
            <a:ext cx="3686175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524" y="4995861"/>
            <a:ext cx="3390900" cy="52387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83092" y="1266939"/>
            <a:ext cx="9532592" cy="51730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child_connection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sock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"begin connecion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"begin connecion %d"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.settimeout(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50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获得一个连接，然后开始循环处理这个连接发送的信息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.recv(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"Get value %s from connection %d: 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(buf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"send welcome"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'welcome to server!'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elif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'0'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'please go out!'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"send refuse"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"close"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退出连接监听循环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except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socket.timeout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如果建立连接后，该连接在设定的时间内无数据发来，则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time out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'time out'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"closing connection %d"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当一个连接监听循环退出后，连接可以关掉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.close()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关闭连接，最后别忘了退出线程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thread.exit_thread()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7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__name__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"__main__"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"Server is starting"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sock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socket.socket(socket.AF_INET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socket.SOCK_STREAM)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sock.bind((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'127.0.0.1'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8998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soket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，绑定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IP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地址和端口号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sock.listen(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设置最大允许连接数，各连接和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server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的通信遵循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FIFO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"Server is listenting port 8001, with max connection 5"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循环轮询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socket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状态，等待访问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address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sock.accept()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当获取一个新连接时，启动一个新线程来处理这个连接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thread.start_new_thread(child_connection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connection))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5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84731" y="1241078"/>
            <a:ext cx="9121967" cy="561692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ThreadPoolManger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线程池管理器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初始化参数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Queue()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.thread_num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.__init_threading_pool(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.thread_num)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__init_threading_pool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初始化线程池，创建指定数量的线程池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i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ThreadManger(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thread.start()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add_job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func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*args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将任务放入队列，等待线程池阻塞读取，参数是被执行的函数和函数的参数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.work_queue.put((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func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ThreadManger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(Thread)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定义线程类，继承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threading.Thread"""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work_queue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work_queue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.daemon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True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run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启动线程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target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.work_queue.get()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target(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*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args)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.work_queue.task_done()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个线程的线程池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thread_pool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ThreadPoolManger(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http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请求，这里简单返回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200 hello world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7F"/>
                </a:solidFill>
                <a:effectLst/>
                <a:latin typeface="Hack" panose="020B0609030202020204" pitchFamily="49" charset="0"/>
              </a:rPr>
              <a:t>recv_data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.recv(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reply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b'HTTP/1.1 200 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\r\n\r\n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reply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+=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b'hello world'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'thread %s is running 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threading.current_thread().name)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.send(reply)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.close()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循环等待接收客户端请求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阻塞等待请求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s.accept()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一旦有请求了，把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扔到我们指定处理函数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处理，等待线程池分配线程处理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thread_pool.add_job(handle_request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*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s.close()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设计一个类</a:t>
            </a:r>
            <a:r>
              <a:rPr lang="en-US" altLang="zh-CN" sz="2400" b="1" dirty="0">
                <a:solidFill>
                  <a:srgbClr val="FF0000"/>
                </a:solidFill>
              </a:rPr>
              <a:t>http</a:t>
            </a:r>
            <a:r>
              <a:rPr lang="zh-CN" altLang="en-US" sz="2400" b="1" dirty="0">
                <a:solidFill>
                  <a:srgbClr val="FF0000"/>
                </a:solidFill>
              </a:rPr>
              <a:t>协议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服务器端保存一份学生名单，包括学号、照片、姓名等。名单的存放方式随意</a:t>
            </a:r>
            <a:endParaRPr lang="en-US" altLang="zh-CN" dirty="0"/>
          </a:p>
          <a:p>
            <a:r>
              <a:rPr lang="zh-CN" altLang="en-US" dirty="0"/>
              <a:t>客户端针对学生名单进行各类请求，如增加，删除，查看等，每种请求通过头部字段进行具体的要求。</a:t>
            </a:r>
          </a:p>
        </p:txBody>
      </p:sp>
    </p:spTree>
    <p:extLst>
      <p:ext uri="{BB962C8B-B14F-4D97-AF65-F5344CB8AC3E}">
        <p14:creationId xmlns:p14="http://schemas.microsoft.com/office/powerpoint/2010/main" val="139999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设计一个简单的文件传输协议</a:t>
            </a:r>
            <a:endParaRPr lang="en-US" altLang="zh-CN" dirty="0"/>
          </a:p>
          <a:p>
            <a:r>
              <a:rPr lang="zh-CN" altLang="en-US" dirty="0"/>
              <a:t>实现客户与服务器之间简单的文件传递，如</a:t>
            </a:r>
            <a:r>
              <a:rPr lang="en-US" altLang="zh-CN" dirty="0"/>
              <a:t>get/put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客户可以查询服务器存放文件的目录，自定义文件存放的目录等</a:t>
            </a:r>
          </a:p>
        </p:txBody>
      </p:sp>
    </p:spTree>
    <p:extLst>
      <p:ext uri="{BB962C8B-B14F-4D97-AF65-F5344CB8AC3E}">
        <p14:creationId xmlns:p14="http://schemas.microsoft.com/office/powerpoint/2010/main" val="113015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简单的小说阅读器的设计</a:t>
            </a:r>
            <a:endParaRPr lang="en-US" altLang="zh-CN" dirty="0"/>
          </a:p>
          <a:p>
            <a:r>
              <a:rPr lang="zh-CN" altLang="en-US" dirty="0"/>
              <a:t>服务器端保存小说文本（</a:t>
            </a:r>
            <a:r>
              <a:rPr lang="en-US" altLang="zh-CN" dirty="0"/>
              <a:t>txt</a:t>
            </a:r>
            <a:r>
              <a:rPr lang="zh-CN" altLang="en-US" dirty="0"/>
              <a:t>格式的即可）</a:t>
            </a:r>
            <a:endParaRPr lang="en-US" altLang="zh-CN" dirty="0"/>
          </a:p>
          <a:p>
            <a:r>
              <a:rPr lang="zh-CN" altLang="en-US" dirty="0"/>
              <a:t>客户可以打开对应的文本，翻页，翻章，跳页，书签，下载，关闭等</a:t>
            </a:r>
            <a:endParaRPr lang="en-US" altLang="zh-CN" dirty="0"/>
          </a:p>
          <a:p>
            <a:r>
              <a:rPr lang="zh-CN" altLang="en-US" dirty="0"/>
              <a:t>建议最好有图形界面，因为是</a:t>
            </a:r>
            <a:r>
              <a:rPr lang="en-US" altLang="zh-CN" dirty="0"/>
              <a:t>txt</a:t>
            </a:r>
            <a:r>
              <a:rPr lang="zh-CN" altLang="en-US" dirty="0"/>
              <a:t>格式，所谓的“页”可以通过规定每次内容包含的字节来规定</a:t>
            </a:r>
          </a:p>
        </p:txBody>
      </p:sp>
    </p:spTree>
    <p:extLst>
      <p:ext uri="{BB962C8B-B14F-4D97-AF65-F5344CB8AC3E}">
        <p14:creationId xmlns:p14="http://schemas.microsoft.com/office/powerpoint/2010/main" val="27894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240" y="906087"/>
            <a:ext cx="9584372" cy="5005135"/>
          </a:xfrm>
        </p:spPr>
        <p:txBody>
          <a:bodyPr/>
          <a:lstStyle/>
          <a:p>
            <a:r>
              <a:rPr lang="zh-CN" altLang="en-US" sz="2400" b="1" dirty="0"/>
              <a:t>设计一个具体的协议（建议是应用层协议），采用标准</a:t>
            </a:r>
            <a:r>
              <a:rPr lang="en-US" altLang="zh-CN" sz="2400" b="1" dirty="0" err="1"/>
              <a:t>SocketAPI</a:t>
            </a:r>
            <a:r>
              <a:rPr lang="zh-CN" altLang="en-US" sz="2400" b="1" dirty="0"/>
              <a:t>编程来实现协议的功能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协议的设计可以参考</a:t>
            </a:r>
            <a:r>
              <a:rPr lang="en-US" altLang="zh-CN" dirty="0"/>
              <a:t>http</a:t>
            </a:r>
            <a:r>
              <a:rPr lang="zh-CN" altLang="en-US" dirty="0"/>
              <a:t>等，语法语义相似</a:t>
            </a:r>
            <a:endParaRPr lang="en-US" altLang="zh-CN" dirty="0"/>
          </a:p>
          <a:p>
            <a:r>
              <a:rPr lang="zh-CN" altLang="en-US" dirty="0"/>
              <a:t>头部域自己设计，需要有完备的功能，服务器端要能理解客户端的各种请求，并有一定的错误处理机制</a:t>
            </a:r>
            <a:endParaRPr lang="en-US" altLang="zh-CN" dirty="0"/>
          </a:p>
          <a:p>
            <a:r>
              <a:rPr lang="zh-CN" altLang="en-US" dirty="0"/>
              <a:t>如无特殊情况，要求使用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如无特殊情况，不能使用额外封装的库</a:t>
            </a:r>
          </a:p>
        </p:txBody>
      </p:sp>
    </p:spTree>
    <p:extLst>
      <p:ext uri="{BB962C8B-B14F-4D97-AF65-F5344CB8AC3E}">
        <p14:creationId xmlns:p14="http://schemas.microsoft.com/office/powerpoint/2010/main" val="394283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68034" y="197011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设计一个简单的聊天系统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建议最好有图形界面</a:t>
            </a:r>
          </a:p>
        </p:txBody>
      </p:sp>
    </p:spTree>
    <p:extLst>
      <p:ext uri="{BB962C8B-B14F-4D97-AF65-F5344CB8AC3E}">
        <p14:creationId xmlns:p14="http://schemas.microsoft.com/office/powerpoint/2010/main" val="33385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按照规定自行设计</a:t>
            </a:r>
            <a:endParaRPr lang="en-US" altLang="zh-CN" dirty="0"/>
          </a:p>
          <a:p>
            <a:r>
              <a:rPr lang="zh-CN" altLang="en-US" dirty="0"/>
              <a:t>至多两人一组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2019.12.18</a:t>
            </a:r>
          </a:p>
          <a:p>
            <a:r>
              <a:rPr lang="zh-CN" altLang="en-US" dirty="0"/>
              <a:t>检查形式：机房检查代码运行情况，文档</a:t>
            </a:r>
            <a:endParaRPr lang="en-US" altLang="zh-CN" dirty="0"/>
          </a:p>
          <a:p>
            <a:r>
              <a:rPr lang="zh-CN" altLang="en-US" dirty="0"/>
              <a:t>建议有图形界面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提交内容：代码，设计文档</a:t>
            </a:r>
            <a:endParaRPr lang="en-US" altLang="zh-CN" dirty="0"/>
          </a:p>
          <a:p>
            <a:r>
              <a:rPr lang="zh-CN" altLang="en-US" dirty="0"/>
              <a:t>报告：程序的系统架构，组织结构、有什么功能，大致是怎么实现的</a:t>
            </a:r>
            <a:r>
              <a:rPr lang="en-US" altLang="zh-CN" dirty="0"/>
              <a:t>,</a:t>
            </a:r>
            <a:r>
              <a:rPr lang="zh-CN" altLang="en-US" dirty="0"/>
              <a:t>类似与一个设计说明</a:t>
            </a:r>
            <a:r>
              <a:rPr lang="en-US" altLang="zh-CN" dirty="0"/>
              <a:t>+</a:t>
            </a:r>
            <a:r>
              <a:rPr lang="zh-CN" altLang="en-US" dirty="0"/>
              <a:t>使用说明</a:t>
            </a:r>
          </a:p>
          <a:p>
            <a:r>
              <a:rPr lang="zh-CN" altLang="en-US" dirty="0"/>
              <a:t>大作业评分标准：交了作业</a:t>
            </a:r>
            <a:r>
              <a:rPr lang="en-US" altLang="zh-CN" dirty="0"/>
              <a:t>50</a:t>
            </a:r>
            <a:r>
              <a:rPr lang="zh-CN" altLang="en-US" dirty="0"/>
              <a:t>分；展示</a:t>
            </a:r>
            <a:r>
              <a:rPr lang="en-US" altLang="zh-CN" dirty="0"/>
              <a:t>10</a:t>
            </a:r>
            <a:r>
              <a:rPr lang="zh-CN" altLang="en-US" dirty="0"/>
              <a:t>分；</a:t>
            </a:r>
            <a:r>
              <a:rPr lang="en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10</a:t>
            </a:r>
            <a:r>
              <a:rPr lang="zh-CN" altLang="en-US" dirty="0"/>
              <a:t>分；界面</a:t>
            </a:r>
            <a:r>
              <a:rPr lang="en-US" altLang="zh-CN" dirty="0"/>
              <a:t>10</a:t>
            </a:r>
            <a:r>
              <a:rPr lang="zh-CN" altLang="en-US" dirty="0"/>
              <a:t>分；运行</a:t>
            </a:r>
            <a:r>
              <a:rPr lang="en-US" altLang="zh-CN" dirty="0"/>
              <a:t>10</a:t>
            </a:r>
            <a:r>
              <a:rPr lang="zh-CN" altLang="en-US" dirty="0"/>
              <a:t>分；功能</a:t>
            </a:r>
            <a:r>
              <a:rPr lang="en-US" altLang="zh-CN" dirty="0"/>
              <a:t>10</a:t>
            </a:r>
            <a:r>
              <a:rPr lang="zh-CN" altLang="en-US" dirty="0"/>
              <a:t>分。最终成绩</a:t>
            </a:r>
            <a:r>
              <a:rPr lang="en-US" altLang="zh-CN" dirty="0"/>
              <a:t>=</a:t>
            </a:r>
            <a:r>
              <a:rPr lang="zh-CN" altLang="en-US" dirty="0"/>
              <a:t>大作业*</a:t>
            </a:r>
            <a:r>
              <a:rPr lang="en-US" altLang="zh-CN" dirty="0"/>
              <a:t>40%+</a:t>
            </a:r>
            <a:r>
              <a:rPr lang="zh-CN" altLang="en-US" dirty="0"/>
              <a:t>平时成绩*</a:t>
            </a:r>
            <a:r>
              <a:rPr lang="en-US" altLang="zh-CN" dirty="0"/>
              <a:t>55%+</a:t>
            </a:r>
            <a:r>
              <a:rPr lang="zh-CN" altLang="en-US" dirty="0"/>
              <a:t>考勤</a:t>
            </a:r>
            <a:r>
              <a:rPr lang="en-US" altLang="zh-CN" dirty="0"/>
              <a:t>5%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41" y="624110"/>
            <a:ext cx="9491894" cy="56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socket()</a:t>
            </a:r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r>
              <a:rPr lang="zh-CN" altLang="en-US" dirty="0"/>
              <a:t>创建一个类型为 </a:t>
            </a:r>
            <a:r>
              <a:rPr lang="en-US" altLang="zh-CN" dirty="0" err="1"/>
              <a:t>socket.SOCK_STREAM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socket </a:t>
            </a:r>
            <a:r>
              <a:rPr lang="zh-CN" altLang="en-US" dirty="0"/>
              <a:t>对象，默认将使用 </a:t>
            </a:r>
            <a:r>
              <a:rPr lang="en-US" altLang="zh-CN" dirty="0"/>
              <a:t>Transmission Control Protocol(TCP) </a:t>
            </a:r>
            <a:r>
              <a:rPr lang="zh-CN" altLang="en-US" dirty="0"/>
              <a:t>协议，这基本上就是你想使用的默认值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socket.SOCK_DGRAM</a:t>
            </a:r>
            <a:r>
              <a:rPr lang="en-US" altLang="zh-CN" dirty="0"/>
              <a:t> </a:t>
            </a:r>
            <a:r>
              <a:rPr lang="zh-CN" altLang="en-US" dirty="0"/>
              <a:t>创建的 用户数据报协议</a:t>
            </a:r>
            <a:r>
              <a:rPr lang="en-US" altLang="zh-CN" dirty="0"/>
              <a:t>(UDP) Socket </a:t>
            </a:r>
            <a:r>
              <a:rPr lang="zh-CN" altLang="en-US" dirty="0"/>
              <a:t>是 不可靠 的，而且数据的读取写发送可以是 无序的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1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bind(address)</a:t>
            </a:r>
          </a:p>
          <a:p>
            <a:pPr marL="0" indent="0">
              <a:buNone/>
            </a:pPr>
            <a:r>
              <a:rPr lang="zh-CN" altLang="en-US" dirty="0"/>
              <a:t>绑定</a:t>
            </a:r>
            <a:r>
              <a:rPr lang="en-US" altLang="zh-CN" dirty="0"/>
              <a:t>IP</a:t>
            </a:r>
            <a:r>
              <a:rPr lang="zh-CN" altLang="en-US" dirty="0"/>
              <a:t>地址和端口号到</a:t>
            </a:r>
            <a:r>
              <a:rPr lang="en-US" altLang="zh-CN" dirty="0"/>
              <a:t>socket.</a:t>
            </a:r>
            <a:r>
              <a:rPr lang="zh-CN" altLang="en-US" dirty="0"/>
              <a:t> 在</a:t>
            </a:r>
            <a:r>
              <a:rPr lang="en-US" altLang="zh-CN" dirty="0"/>
              <a:t>AF_INET</a:t>
            </a:r>
            <a:r>
              <a:rPr lang="zh-CN" altLang="en-US" dirty="0"/>
              <a:t>下</a:t>
            </a:r>
            <a:r>
              <a:rPr lang="en-US" altLang="zh-CN" dirty="0"/>
              <a:t>,</a:t>
            </a:r>
            <a:r>
              <a:rPr lang="zh-CN" altLang="en-US" dirty="0"/>
              <a:t>以元组（</a:t>
            </a:r>
            <a:r>
              <a:rPr lang="en-US" altLang="zh-CN" dirty="0" err="1"/>
              <a:t>host,port</a:t>
            </a:r>
            <a:r>
              <a:rPr lang="zh-CN" altLang="en-US" dirty="0"/>
              <a:t>）的形式表示地址</a:t>
            </a:r>
            <a:endParaRPr lang="en-US" altLang="zh-CN" dirty="0"/>
          </a:p>
          <a:p>
            <a:r>
              <a:rPr lang="en-US" altLang="zh-CN" dirty="0"/>
              <a:t>listen(backlog)</a:t>
            </a:r>
          </a:p>
          <a:p>
            <a:pPr marL="0" indent="0">
              <a:buNone/>
            </a:pPr>
            <a:r>
              <a:rPr lang="zh-CN" altLang="en-US" dirty="0"/>
              <a:t>开始监听</a:t>
            </a:r>
            <a:r>
              <a:rPr lang="en-US" altLang="zh-CN" dirty="0"/>
              <a:t>TCP</a:t>
            </a:r>
            <a:r>
              <a:rPr lang="zh-CN" altLang="en-US" dirty="0"/>
              <a:t>传入连接。</a:t>
            </a:r>
            <a:r>
              <a:rPr lang="en-US" altLang="zh-CN" dirty="0"/>
              <a:t>backlog</a:t>
            </a:r>
            <a:r>
              <a:rPr lang="zh-CN" altLang="en-US" dirty="0"/>
              <a:t>指定在拒绝连接之前，操作系统可以挂起的最大连接数量。该值至少为</a:t>
            </a:r>
            <a:r>
              <a:rPr lang="en-US" altLang="zh-CN" dirty="0"/>
              <a:t>1</a:t>
            </a:r>
            <a:r>
              <a:rPr lang="zh-CN" altLang="en-US" dirty="0"/>
              <a:t>，大部分应用程序设为</a:t>
            </a:r>
            <a:r>
              <a:rPr lang="en-US" altLang="zh-CN" dirty="0"/>
              <a:t>5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r>
              <a:rPr lang="en-US" altLang="zh-CN" dirty="0"/>
              <a:t>accept()</a:t>
            </a:r>
          </a:p>
          <a:p>
            <a:pPr marL="0" indent="0">
              <a:buNone/>
            </a:pPr>
            <a:r>
              <a:rPr lang="zh-CN" altLang="en-US" dirty="0"/>
              <a:t>当一个客户端连接进来的时候，服务器调用</a:t>
            </a:r>
            <a:r>
              <a:rPr lang="en-US" altLang="zh-CN" dirty="0"/>
              <a:t>accept()</a:t>
            </a:r>
            <a:r>
              <a:rPr lang="zh-CN" altLang="en-US" dirty="0"/>
              <a:t>来接受此连接</a:t>
            </a:r>
            <a:r>
              <a:rPr lang="en-US" altLang="zh-CN" dirty="0"/>
              <a:t>.</a:t>
            </a:r>
            <a:r>
              <a:rPr lang="zh-CN" altLang="en-US" dirty="0"/>
              <a:t>接受</a:t>
            </a:r>
            <a:r>
              <a:rPr lang="en-US" altLang="zh-CN" dirty="0"/>
              <a:t>TCP</a:t>
            </a:r>
            <a:r>
              <a:rPr lang="zh-CN" altLang="en-US" dirty="0"/>
              <a:t>连接并返回（</a:t>
            </a:r>
            <a:r>
              <a:rPr lang="en-US" altLang="zh-CN" dirty="0" err="1"/>
              <a:t>conn,address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conn</a:t>
            </a:r>
            <a:r>
              <a:rPr lang="zh-CN" altLang="en-US" dirty="0"/>
              <a:t>是新的套接字对象，可以用来接收和发送数据。</a:t>
            </a:r>
            <a:r>
              <a:rPr lang="en-US" altLang="zh-CN" dirty="0"/>
              <a:t>address</a:t>
            </a:r>
            <a:r>
              <a:rPr lang="zh-CN" altLang="en-US" dirty="0"/>
              <a:t>是连接客户端的地址。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9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connect(address)</a:t>
            </a:r>
          </a:p>
          <a:p>
            <a:pPr marL="0" indent="0">
              <a:buNone/>
            </a:pPr>
            <a:r>
              <a:rPr lang="zh-CN" altLang="en-US" dirty="0"/>
              <a:t>客户端调用此函数来建立与服务器的连接，并开始三次握手。连接到</a:t>
            </a:r>
            <a:r>
              <a:rPr lang="en-US" altLang="zh-CN" dirty="0"/>
              <a:t>address</a:t>
            </a:r>
            <a:r>
              <a:rPr lang="zh-CN" altLang="en-US" dirty="0"/>
              <a:t>处的套接字。一般</a:t>
            </a:r>
            <a:r>
              <a:rPr lang="en-US" altLang="zh-CN" dirty="0"/>
              <a:t>address</a:t>
            </a:r>
            <a:r>
              <a:rPr lang="zh-CN" altLang="en-US" dirty="0"/>
              <a:t>的格式为元组（</a:t>
            </a:r>
            <a:r>
              <a:rPr lang="en-US" altLang="zh-CN" dirty="0" err="1"/>
              <a:t>hostname,port</a:t>
            </a:r>
            <a:r>
              <a:rPr lang="zh-CN" altLang="en-US" dirty="0"/>
              <a:t>），如果连接出错，返回</a:t>
            </a:r>
            <a:r>
              <a:rPr lang="en-US" altLang="zh-CN" dirty="0" err="1"/>
              <a:t>socket.error</a:t>
            </a:r>
            <a:r>
              <a:rPr lang="zh-CN" altLang="en-US" dirty="0"/>
              <a:t>错误。</a:t>
            </a:r>
            <a:endParaRPr lang="en-US" altLang="zh-CN" dirty="0"/>
          </a:p>
          <a:p>
            <a:r>
              <a:rPr lang="en-US" altLang="zh-CN" dirty="0" err="1"/>
              <a:t>connect_ex</a:t>
            </a:r>
            <a:r>
              <a:rPr lang="en-US" altLang="zh-CN" dirty="0"/>
              <a:t>(</a:t>
            </a:r>
            <a:r>
              <a:rPr lang="en-US" altLang="zh-CN" dirty="0" err="1"/>
              <a:t>adddress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功能与</a:t>
            </a:r>
            <a:r>
              <a:rPr lang="en-US" altLang="zh-CN" dirty="0"/>
              <a:t>connect(address)</a:t>
            </a:r>
            <a:r>
              <a:rPr lang="zh-CN" altLang="en-US" dirty="0"/>
              <a:t>相同，但是成功返回</a:t>
            </a:r>
            <a:r>
              <a:rPr lang="en-US" altLang="zh-CN" dirty="0"/>
              <a:t>0</a:t>
            </a:r>
            <a:r>
              <a:rPr lang="zh-CN" altLang="en-US" dirty="0"/>
              <a:t>，失败返回</a:t>
            </a:r>
            <a:r>
              <a:rPr lang="en-US" altLang="zh-CN" dirty="0"/>
              <a:t>error</a:t>
            </a:r>
            <a:r>
              <a:rPr lang="zh-CN" altLang="en-US" dirty="0"/>
              <a:t>的值。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7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send(string[,flag])</a:t>
            </a:r>
          </a:p>
          <a:p>
            <a:pPr marL="0" indent="0">
              <a:buNone/>
            </a:pPr>
            <a:r>
              <a:rPr lang="zh-CN" altLang="en-US" dirty="0"/>
              <a:t>服务器和客户端发送数据</a:t>
            </a:r>
            <a:r>
              <a:rPr lang="en-US" altLang="zh-CN" dirty="0"/>
              <a:t>.</a:t>
            </a:r>
            <a:r>
              <a:rPr lang="zh-CN" altLang="en-US" dirty="0"/>
              <a:t>发送</a:t>
            </a:r>
            <a:r>
              <a:rPr lang="en-US" altLang="zh-CN" dirty="0"/>
              <a:t>TCP</a:t>
            </a:r>
            <a:r>
              <a:rPr lang="zh-CN" altLang="en-US" dirty="0"/>
              <a:t>数据。将</a:t>
            </a:r>
            <a:r>
              <a:rPr lang="en-US" altLang="zh-CN" dirty="0"/>
              <a:t>string</a:t>
            </a:r>
            <a:r>
              <a:rPr lang="zh-CN" altLang="en-US" dirty="0"/>
              <a:t>中的数据发送到连接的套接字。返回值是要发送的字节数量，该数量可能小于</a:t>
            </a:r>
            <a:r>
              <a:rPr lang="en-US" altLang="zh-CN" dirty="0"/>
              <a:t>string</a:t>
            </a:r>
            <a:r>
              <a:rPr lang="zh-CN" altLang="en-US" dirty="0"/>
              <a:t>的字节大小。</a:t>
            </a:r>
            <a:endParaRPr lang="en-US" altLang="zh-CN" dirty="0"/>
          </a:p>
          <a:p>
            <a:r>
              <a:rPr lang="en-US" altLang="zh-CN" dirty="0" err="1"/>
              <a:t>sendall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完整发送</a:t>
            </a:r>
            <a:r>
              <a:rPr lang="en-US" altLang="zh-CN" dirty="0"/>
              <a:t>TCP</a:t>
            </a:r>
            <a:r>
              <a:rPr lang="zh-CN" altLang="en-US" dirty="0"/>
              <a:t>数据。将</a:t>
            </a:r>
            <a:r>
              <a:rPr lang="en-US" altLang="zh-CN" dirty="0"/>
              <a:t>string</a:t>
            </a:r>
            <a:r>
              <a:rPr lang="zh-CN" altLang="en-US" dirty="0"/>
              <a:t>中的数据发送到连接的套接字，但在返回之前会尝试发送所有数据。成功返回</a:t>
            </a:r>
            <a:r>
              <a:rPr lang="en-US" altLang="zh-CN" dirty="0"/>
              <a:t>None</a:t>
            </a:r>
            <a:r>
              <a:rPr lang="zh-CN" altLang="en-US" dirty="0"/>
              <a:t>，失败则抛出异常。</a:t>
            </a:r>
            <a:endParaRPr lang="en-US" altLang="zh-CN" dirty="0"/>
          </a:p>
          <a:p>
            <a:r>
              <a:rPr lang="en-US" altLang="zh-CN" dirty="0" err="1"/>
              <a:t>recv</a:t>
            </a:r>
            <a:r>
              <a:rPr lang="en-US" altLang="zh-CN" dirty="0"/>
              <a:t>(</a:t>
            </a:r>
            <a:r>
              <a:rPr lang="en-US" altLang="zh-CN" dirty="0" err="1"/>
              <a:t>bufsize</a:t>
            </a:r>
            <a:r>
              <a:rPr lang="en-US" altLang="zh-CN" dirty="0"/>
              <a:t>[,flag])</a:t>
            </a:r>
          </a:p>
          <a:p>
            <a:pPr marL="0" indent="0">
              <a:buNone/>
            </a:pPr>
            <a:r>
              <a:rPr lang="zh-CN" altLang="en-US" dirty="0"/>
              <a:t>服务器和客户端接收数据</a:t>
            </a:r>
            <a:r>
              <a:rPr lang="en-US" altLang="zh-CN" dirty="0"/>
              <a:t>,</a:t>
            </a:r>
            <a:r>
              <a:rPr lang="zh-CN" altLang="en-US" dirty="0"/>
              <a:t>接受</a:t>
            </a:r>
            <a:r>
              <a:rPr lang="en-US" altLang="zh-CN" dirty="0"/>
              <a:t>TCP</a:t>
            </a:r>
            <a:r>
              <a:rPr lang="zh-CN" altLang="en-US" dirty="0"/>
              <a:t>套接字的数据。数据以字符串形式返回，</a:t>
            </a:r>
            <a:r>
              <a:rPr lang="en-US" altLang="zh-CN" dirty="0" err="1"/>
              <a:t>bufsize</a:t>
            </a:r>
            <a:r>
              <a:rPr lang="zh-CN" altLang="en-US" dirty="0"/>
              <a:t>指定要接收的最大数据量。</a:t>
            </a:r>
            <a:r>
              <a:rPr lang="en-US" altLang="zh-CN" dirty="0"/>
              <a:t>flag</a:t>
            </a:r>
            <a:r>
              <a:rPr lang="zh-CN" altLang="en-US" dirty="0"/>
              <a:t>提供有关消息的其他信息，通常可以忽略。</a:t>
            </a:r>
            <a:endParaRPr lang="en-US" altLang="zh-CN" dirty="0"/>
          </a:p>
          <a:p>
            <a:r>
              <a:rPr lang="en-US" altLang="zh-CN" dirty="0"/>
              <a:t>close()</a:t>
            </a:r>
          </a:p>
          <a:p>
            <a:pPr marL="0" indent="0">
              <a:buNone/>
            </a:pPr>
            <a:r>
              <a:rPr lang="zh-CN" altLang="en-US" dirty="0"/>
              <a:t>关闭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7736" y="1905000"/>
            <a:ext cx="4800802" cy="4171604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altLang="zh-CN" sz="2100" b="1" dirty="0">
                <a:solidFill>
                  <a:srgbClr val="FF0000"/>
                </a:solidFill>
              </a:rPr>
              <a:t>TCP</a:t>
            </a:r>
            <a:r>
              <a:rPr lang="zh-CN" altLang="en-US" sz="2100" b="1" dirty="0">
                <a:solidFill>
                  <a:srgbClr val="FF0000"/>
                </a:solidFill>
              </a:rPr>
              <a:t>服务端：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创建套接字，绑定套接字到本地</a:t>
            </a:r>
            <a:r>
              <a:rPr lang="en-US" altLang="zh-CN" dirty="0"/>
              <a:t>IP</a:t>
            </a:r>
            <a:r>
              <a:rPr lang="zh-CN" altLang="en-US" dirty="0"/>
              <a:t>与端口</a:t>
            </a:r>
          </a:p>
          <a:p>
            <a:pPr marL="0" indent="0" latinLnBrk="1">
              <a:buNone/>
            </a:pPr>
            <a:r>
              <a:rPr lang="zh-CN" altLang="en-US" dirty="0"/>
              <a:t>   </a:t>
            </a:r>
            <a:r>
              <a:rPr lang="en-US" altLang="zh-CN" dirty="0"/>
              <a:t>	# 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socket.AF_INET,socket.SOCK_STREAM</a:t>
            </a:r>
            <a:r>
              <a:rPr lang="en-US" altLang="zh-CN" dirty="0"/>
              <a:t>) , </a:t>
            </a:r>
            <a:r>
              <a:rPr lang="en-US" altLang="zh-CN" dirty="0" err="1"/>
              <a:t>s.bind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开始监听连接                  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	#</a:t>
            </a:r>
            <a:r>
              <a:rPr lang="en-US" altLang="zh-CN" dirty="0" err="1"/>
              <a:t>s.listen</a:t>
            </a:r>
            <a:r>
              <a:rPr lang="en-US" altLang="zh-CN" dirty="0"/>
              <a:t>()</a:t>
            </a:r>
          </a:p>
          <a:p>
            <a:pPr latinLnBrk="1"/>
            <a:r>
              <a:rPr lang="zh-CN" altLang="en-US" dirty="0"/>
              <a:t>接受客户端的连接请求              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	#</a:t>
            </a:r>
            <a:r>
              <a:rPr lang="en-US" altLang="zh-CN" dirty="0" err="1"/>
              <a:t>s.accept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接收传来的数据，并发送给对方数据         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#</a:t>
            </a:r>
            <a:r>
              <a:rPr lang="en-US" altLang="zh-CN" dirty="0" err="1"/>
              <a:t>s.recv</a:t>
            </a:r>
            <a:r>
              <a:rPr lang="en-US" altLang="zh-CN" dirty="0"/>
              <a:t>() , </a:t>
            </a:r>
            <a:r>
              <a:rPr lang="en-US" altLang="zh-CN" dirty="0" err="1"/>
              <a:t>s.sendall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传输完毕后，关闭套接字                     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#</a:t>
            </a:r>
            <a:r>
              <a:rPr lang="en-US" altLang="zh-CN" dirty="0" err="1"/>
              <a:t>s.close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98965" y="1905000"/>
            <a:ext cx="4800802" cy="417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CN" sz="2100" b="1" dirty="0">
                <a:solidFill>
                  <a:srgbClr val="FF0000"/>
                </a:solidFill>
              </a:rPr>
              <a:t>TCP</a:t>
            </a:r>
            <a:r>
              <a:rPr lang="zh-CN" altLang="en-US" sz="2100" b="1" dirty="0">
                <a:solidFill>
                  <a:srgbClr val="FF0000"/>
                </a:solidFill>
              </a:rPr>
              <a:t>客户端：</a:t>
            </a:r>
          </a:p>
          <a:p>
            <a:pPr latinLnBrk="1">
              <a:lnSpc>
                <a:spcPct val="90000"/>
              </a:lnSpc>
            </a:pPr>
            <a:r>
              <a:rPr lang="en-US" altLang="zh-CN" sz="1500" dirty="0"/>
              <a:t> </a:t>
            </a:r>
            <a:r>
              <a:rPr lang="zh-CN" altLang="en-US" sz="1500" dirty="0"/>
              <a:t>创建套接字，连接远端地址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</a:t>
            </a:r>
            <a:r>
              <a:rPr lang="zh-CN" altLang="en-US" sz="1500" dirty="0"/>
              <a:t> </a:t>
            </a:r>
            <a:r>
              <a:rPr lang="en-US" altLang="zh-CN" sz="1500" dirty="0"/>
              <a:t># </a:t>
            </a:r>
            <a:r>
              <a:rPr lang="en-US" altLang="zh-CN" sz="1500" dirty="0" err="1"/>
              <a:t>socket.socket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socket.AF_INET,socket.SOCK_STREAM</a:t>
            </a:r>
            <a:r>
              <a:rPr lang="en-US" altLang="zh-CN" sz="1500" dirty="0"/>
              <a:t>) , </a:t>
            </a:r>
            <a:r>
              <a:rPr lang="en-US" altLang="zh-CN" sz="1500" dirty="0" err="1"/>
              <a:t>s.connect</a:t>
            </a:r>
            <a:r>
              <a:rPr lang="en-US" altLang="zh-CN" sz="1500" dirty="0"/>
              <a:t>()</a:t>
            </a:r>
          </a:p>
          <a:p>
            <a:pPr latinLnBrk="1">
              <a:lnSpc>
                <a:spcPct val="90000"/>
              </a:lnSpc>
            </a:pPr>
            <a:r>
              <a:rPr lang="en-US" altLang="zh-CN" sz="1500" dirty="0"/>
              <a:t> </a:t>
            </a:r>
            <a:r>
              <a:rPr lang="zh-CN" altLang="en-US" sz="1500" dirty="0"/>
              <a:t>连接后发送数据和接收数据          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# </a:t>
            </a:r>
            <a:r>
              <a:rPr lang="en-US" altLang="zh-CN" sz="1500" dirty="0" err="1"/>
              <a:t>s.sendall</a:t>
            </a:r>
            <a:r>
              <a:rPr lang="en-US" altLang="zh-CN" sz="1500" dirty="0"/>
              <a:t>(), </a:t>
            </a:r>
            <a:r>
              <a:rPr lang="en-US" altLang="zh-CN" sz="1500" dirty="0" err="1"/>
              <a:t>s.recv</a:t>
            </a:r>
            <a:r>
              <a:rPr lang="en-US" altLang="zh-CN" sz="1500" dirty="0"/>
              <a:t>()</a:t>
            </a:r>
          </a:p>
          <a:p>
            <a:pPr latinLnBrk="1">
              <a:lnSpc>
                <a:spcPct val="90000"/>
              </a:lnSpc>
            </a:pPr>
            <a:r>
              <a:rPr lang="zh-CN" altLang="en-US" sz="1500" dirty="0"/>
              <a:t>传输完毕后，关闭套接字          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#</a:t>
            </a:r>
            <a:r>
              <a:rPr lang="en-US" altLang="zh-CN" sz="1500" dirty="0" err="1"/>
              <a:t>s.close</a:t>
            </a:r>
            <a:r>
              <a:rPr lang="en-US" altLang="zh-CN" sz="1500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TCP Client and Server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0308" y="2099467"/>
            <a:ext cx="5194806" cy="297004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HOST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'127.0.0.1'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标准的回环地址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(localhost)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65432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监听的端口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非系统级的端口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1023)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socket.socket(socket.AF_INET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socket.SOCK_STREAM)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s.bind((HOST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PORT))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s.listen()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conn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s.accept()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'Connected by'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conn.recv(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not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conn.sendall(data)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4700" y="1632902"/>
            <a:ext cx="20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echo-server.py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0" y="5166743"/>
            <a:ext cx="4936888" cy="617111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633249" y="2099467"/>
            <a:ext cx="5242934" cy="195438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import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HOST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E6DB74"/>
                </a:solidFill>
                <a:latin typeface="Hack" panose="020B0609030202020204" pitchFamily="49" charset="0"/>
              </a:rPr>
              <a:t>'127.0.0.1'  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#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服务器的主机名或者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 IP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PORT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AE81FF"/>
                </a:solidFill>
                <a:latin typeface="Hack" panose="020B0609030202020204" pitchFamily="49" charset="0"/>
              </a:rPr>
              <a:t>65432        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#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服务器使用的端口</a:t>
            </a: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with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socket.socket(socket.AF_INET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socket.SOCK_STREAM) </a:t>
            </a: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as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:</a:t>
            </a:r>
            <a:b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   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s.connect((HOST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PORT))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    s.sendall(</a:t>
            </a:r>
            <a:r>
              <a:rPr lang="zh-CN" altLang="zh-CN" sz="1100" dirty="0">
                <a:solidFill>
                  <a:srgbClr val="A5C261"/>
                </a:solidFill>
                <a:latin typeface="Hack" panose="020B0609030202020204" pitchFamily="49" charset="0"/>
              </a:rPr>
              <a:t>b'Hello, world'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    data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s.recv(</a:t>
            </a:r>
            <a:r>
              <a:rPr lang="zh-CN" altLang="zh-CN" sz="1100" dirty="0">
                <a:solidFill>
                  <a:srgbClr val="AE81FF"/>
                </a:solidFill>
                <a:latin typeface="Hack" panose="020B0609030202020204" pitchFamily="49" charset="0"/>
              </a:rPr>
              <a:t>1024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66D9EF"/>
                </a:solidFill>
                <a:latin typeface="Hack" panose="020B0609030202020204" pitchFamily="49" charset="0"/>
              </a:rPr>
              <a:t>print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(</a:t>
            </a:r>
            <a:r>
              <a:rPr lang="zh-CN" altLang="zh-CN" sz="1100" dirty="0">
                <a:solidFill>
                  <a:srgbClr val="E6DB74"/>
                </a:solidFill>
                <a:latin typeface="Hack" panose="020B0609030202020204" pitchFamily="49" charset="0"/>
              </a:rPr>
              <a:t>'Received'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66D9EF"/>
                </a:solidFill>
                <a:latin typeface="Hack" panose="020B0609030202020204" pitchFamily="49" charset="0"/>
              </a:rPr>
              <a:t>repr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(data))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3249" y="1632902"/>
            <a:ext cx="20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echo-client.py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9" y="5166742"/>
            <a:ext cx="4912204" cy="6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210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823</Words>
  <Application>Microsoft Macintosh PowerPoint</Application>
  <PresentationFormat>宽屏</PresentationFormat>
  <Paragraphs>107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Hack</vt:lpstr>
      <vt:lpstr>Arial</vt:lpstr>
      <vt:lpstr>Century Gothic</vt:lpstr>
      <vt:lpstr>Wingdings 3</vt:lpstr>
      <vt:lpstr>丝状</vt:lpstr>
      <vt:lpstr>SOCKET编程实验</vt:lpstr>
      <vt:lpstr>PowerPoint 演示文稿</vt:lpstr>
      <vt:lpstr>PowerPoint 演示文稿</vt:lpstr>
      <vt:lpstr>SOCKET API</vt:lpstr>
      <vt:lpstr>Server API</vt:lpstr>
      <vt:lpstr>Client API</vt:lpstr>
      <vt:lpstr>Common API</vt:lpstr>
      <vt:lpstr>Socket编程思路</vt:lpstr>
      <vt:lpstr>A Simple TCP Client and Server</vt:lpstr>
      <vt:lpstr>错误处理</vt:lpstr>
      <vt:lpstr>PowerPoint 演示文稿</vt:lpstr>
      <vt:lpstr>处理多个连接</vt:lpstr>
      <vt:lpstr>多线程</vt:lpstr>
      <vt:lpstr>多线程</vt:lpstr>
      <vt:lpstr>线程池</vt:lpstr>
      <vt:lpstr>线程池</vt:lpstr>
      <vt:lpstr>题目1</vt:lpstr>
      <vt:lpstr>题目2</vt:lpstr>
      <vt:lpstr>题目3</vt:lpstr>
      <vt:lpstr>题目4</vt:lpstr>
      <vt:lpstr>项目提交要求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SOCKET编程实验</dc:title>
  <dc:creator>刘 凯</dc:creator>
  <cp:lastModifiedBy>Microsoft Office User</cp:lastModifiedBy>
  <cp:revision>32</cp:revision>
  <dcterms:created xsi:type="dcterms:W3CDTF">2018-12-05T02:09:34Z</dcterms:created>
  <dcterms:modified xsi:type="dcterms:W3CDTF">2019-12-28T18:04:45Z</dcterms:modified>
</cp:coreProperties>
</file>