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77" r:id="rId2"/>
    <p:sldId id="296" r:id="rId3"/>
    <p:sldId id="278" r:id="rId4"/>
    <p:sldId id="291" r:id="rId5"/>
    <p:sldId id="298" r:id="rId6"/>
    <p:sldId id="292" r:id="rId7"/>
    <p:sldId id="299" r:id="rId8"/>
    <p:sldId id="294" r:id="rId9"/>
    <p:sldId id="301" r:id="rId10"/>
    <p:sldId id="305" r:id="rId11"/>
    <p:sldId id="293" r:id="rId12"/>
    <p:sldId id="306" r:id="rId13"/>
    <p:sldId id="302" r:id="rId14"/>
    <p:sldId id="300" r:id="rId15"/>
    <p:sldId id="304" r:id="rId16"/>
    <p:sldId id="295" r:id="rId17"/>
    <p:sldId id="307" r:id="rId18"/>
    <p:sldId id="281" r:id="rId19"/>
    <p:sldId id="297" r:id="rId20"/>
    <p:sldId id="284" r:id="rId21"/>
    <p:sldId id="308" r:id="rId22"/>
    <p:sldId id="309" r:id="rId23"/>
    <p:sldId id="290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7C4"/>
    <a:srgbClr val="FFFFFF"/>
    <a:srgbClr val="E73A1C"/>
    <a:srgbClr val="0F1459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4" y="-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完成情况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老师的预期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  <c:pt idx="4">
                  <c:v>第五周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59-436C-A2E9-FFDA2C4DDB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我的预期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  <c:pt idx="4">
                  <c:v>第五周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59-436C-A2E9-FFDA2C4DDB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DDL前的期望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  <c:pt idx="4">
                  <c:v>第五周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59-436C-A2E9-FFDA2C4DDB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实际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  <c:pt idx="4">
                  <c:v>第五周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0.5</c:v>
                </c:pt>
                <c:pt idx="3">
                  <c:v>2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59-436C-A2E9-FFDA2C4DD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908336"/>
        <c:axId val="604905712"/>
      </c:lineChart>
      <c:catAx>
        <c:axId val="6049083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905712"/>
        <c:crosses val="autoZero"/>
        <c:auto val="1"/>
        <c:lblAlgn val="ctr"/>
        <c:lblOffset val="100"/>
        <c:noMultiLvlLbl val="0"/>
      </c:catAx>
      <c:valAx>
        <c:axId val="6049057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90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000" baseline="0"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0.70292</cdr:x>
      <cdr:y>0.22178</cdr:y>
    </cdr:from>
    <cdr:to>
      <cdr:x>0.70577</cdr:x>
      <cdr:y>0.89678</cdr:y>
    </cdr:to>
    <cdr:cxnSp macro="">
      <cdr:nvCxnSpPr>
        <cdr:cNvPr id="3" name="直接连接符 2"/>
        <cdr:cNvCxnSpPr/>
      </cdr:nvCxnSpPr>
      <cdr:spPr>
        <a:xfrm xmlns:a="http://schemas.openxmlformats.org/drawingml/2006/main" flipH="1">
          <a:off x="5713330" y="1201732"/>
          <a:ext cx="23149" cy="3657600"/>
        </a:xfrm>
        <a:prstGeom xmlns:a="http://schemas.openxmlformats.org/drawingml/2006/main" prst="line">
          <a:avLst/>
        </a:prstGeom>
        <a:solidFill xmlns:a="http://schemas.openxmlformats.org/drawingml/2006/main">
          <a:schemeClr val="bg1"/>
        </a:solidFill>
        <a:ln xmlns:a="http://schemas.openxmlformats.org/drawingml/2006/main" w="57150">
          <a:solidFill>
            <a:srgbClr val="FF0000"/>
          </a:solidFill>
          <a:headEnd type="none" w="med" len="med"/>
          <a:tailEnd type="none" w="med" len="med"/>
        </a:ln>
        <a:effectLst xmlns:a="http://schemas.openxmlformats.org/drawingml/2006/main">
          <a:glow rad="101600">
            <a:schemeClr val="accent3">
              <a:satMod val="175000"/>
              <a:alpha val="40000"/>
            </a:schemeClr>
          </a:glo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6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7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63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5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PLUS</a:t>
            </a:r>
            <a:r>
              <a:rPr lang="en-US" altLang="zh-CN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2578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获取更多优质模板（放映模式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31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2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8" r:id="rId3"/>
    <p:sldLayoutId id="2147483669" r:id="rId4"/>
    <p:sldLayoutId id="2147483650" r:id="rId5"/>
    <p:sldLayoutId id="2147483673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12" Type="http://schemas.openxmlformats.org/officeDocument/2006/relationships/image" Target="../media/image2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5" Type="http://schemas.openxmlformats.org/officeDocument/2006/relationships/image" Target="../media/image2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Relationship Id="rId1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7978" y="4203141"/>
            <a:ext cx="3066857" cy="707882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2"/>
                </a:solidFill>
              </a:rPr>
              <a:t>陈中钰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16</a:t>
            </a:r>
            <a:r>
              <a:rPr lang="zh-CN" altLang="en-US" sz="2000" dirty="0" smtClean="0">
                <a:solidFill>
                  <a:schemeClr val="tx2"/>
                </a:solidFill>
              </a:rPr>
              <a:t>级 计算机科学技术学院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87978" y="2355891"/>
            <a:ext cx="3117033" cy="3218874"/>
            <a:chOff x="3471636" y="1208762"/>
            <a:chExt cx="1181100" cy="2206004"/>
          </a:xfrm>
        </p:grpSpPr>
        <p:sp>
          <p:nvSpPr>
            <p:cNvPr id="6" name="矩形 5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noFill/>
            <a:ln>
              <a:solidFill>
                <a:srgbClr val="0F1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71636" y="1208762"/>
              <a:ext cx="1181100" cy="2206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</a:rPr>
                <a:t>Y86</a:t>
              </a:r>
            </a:p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</a:rPr>
                <a:t>Pipeline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1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22248" y="338433"/>
            <a:ext cx="3314496" cy="705645"/>
          </a:xfrm>
        </p:spPr>
        <p:txBody>
          <a:bodyPr/>
          <a:lstStyle/>
          <a:p>
            <a:r>
              <a:rPr lang="en-US" altLang="zh-CN" sz="3200" dirty="0" smtClean="0"/>
              <a:t>sequential update</a:t>
            </a:r>
            <a:endParaRPr lang="zh-CN" altLang="en-US" sz="3200" dirty="0"/>
          </a:p>
        </p:txBody>
      </p:sp>
      <p:sp>
        <p:nvSpPr>
          <p:cNvPr id="37" name="弧形 36"/>
          <p:cNvSpPr/>
          <p:nvPr/>
        </p:nvSpPr>
        <p:spPr>
          <a:xfrm rot="10800000">
            <a:off x="5212434" y="753964"/>
            <a:ext cx="2264215" cy="1937529"/>
          </a:xfrm>
          <a:prstGeom prst="arc">
            <a:avLst>
              <a:gd name="adj1" fmla="val 16569308"/>
              <a:gd name="adj2" fmla="val 21516044"/>
            </a:avLst>
          </a:prstGeom>
          <a:ln w="57150">
            <a:solidFill>
              <a:srgbClr val="FFFFFF"/>
            </a:solidFill>
            <a:headEnd type="none" w="med" len="med"/>
            <a:tailEnd type="triangle" w="med" len="med"/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74" y="1017628"/>
            <a:ext cx="4431297" cy="5578624"/>
          </a:xfrm>
          <a:prstGeom prst="rect">
            <a:avLst/>
          </a:prstGeom>
        </p:spPr>
      </p:pic>
      <p:grpSp>
        <p:nvGrpSpPr>
          <p:cNvPr id="182" name="组合 181"/>
          <p:cNvGrpSpPr/>
          <p:nvPr/>
        </p:nvGrpSpPr>
        <p:grpSpPr>
          <a:xfrm>
            <a:off x="6326270" y="3068858"/>
            <a:ext cx="2300757" cy="1044787"/>
            <a:chOff x="888096" y="1000203"/>
            <a:chExt cx="4259825" cy="944066"/>
          </a:xfrm>
        </p:grpSpPr>
        <p:sp>
          <p:nvSpPr>
            <p:cNvPr id="183" name="矩形 18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201" name="矩形 200"/>
          <p:cNvSpPr/>
          <p:nvPr/>
        </p:nvSpPr>
        <p:spPr>
          <a:xfrm>
            <a:off x="6418665" y="3186189"/>
            <a:ext cx="2056026" cy="830997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sequential</a:t>
            </a:r>
          </a:p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update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942550" y="2415878"/>
            <a:ext cx="2300757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8937345" y="4256717"/>
            <a:ext cx="2300757" cy="509896"/>
            <a:chOff x="888096" y="1000203"/>
            <a:chExt cx="4259825" cy="944066"/>
          </a:xfrm>
        </p:grpSpPr>
        <p:sp>
          <p:nvSpPr>
            <p:cNvPr id="216" name="矩形 2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8937345" y="3335932"/>
            <a:ext cx="2300757" cy="509896"/>
            <a:chOff x="888096" y="1000203"/>
            <a:chExt cx="4259825" cy="944066"/>
          </a:xfrm>
        </p:grpSpPr>
        <p:sp>
          <p:nvSpPr>
            <p:cNvPr id="222" name="矩形 22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cxnSp>
        <p:nvCxnSpPr>
          <p:cNvPr id="227" name="直接连接符 226"/>
          <p:cNvCxnSpPr/>
          <p:nvPr/>
        </p:nvCxnSpPr>
        <p:spPr>
          <a:xfrm>
            <a:off x="8766726" y="2690028"/>
            <a:ext cx="28107" cy="182673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8764703" y="2690028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8764703" y="4508668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8764703" y="3584743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8633273" y="3591252"/>
            <a:ext cx="12616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9076603" y="2496993"/>
            <a:ext cx="2061292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CC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8871025" y="4255210"/>
            <a:ext cx="2467181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memory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9076603" y="3405266"/>
            <a:ext cx="205602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registers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9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22248" y="338434"/>
            <a:ext cx="2104612" cy="410764"/>
          </a:xfrm>
        </p:spPr>
        <p:txBody>
          <a:bodyPr/>
          <a:lstStyle/>
          <a:p>
            <a:r>
              <a:rPr lang="en-US" altLang="zh-CN" sz="3200" dirty="0" smtClean="0"/>
              <a:t>five stages</a:t>
            </a:r>
            <a:endParaRPr lang="zh-CN" altLang="en-US" sz="3200" dirty="0"/>
          </a:p>
        </p:txBody>
      </p:sp>
      <p:grpSp>
        <p:nvGrpSpPr>
          <p:cNvPr id="9" name="组合 39"/>
          <p:cNvGrpSpPr>
            <a:grpSpLocks/>
          </p:cNvGrpSpPr>
          <p:nvPr/>
        </p:nvGrpSpPr>
        <p:grpSpPr bwMode="auto">
          <a:xfrm>
            <a:off x="3172100" y="3411743"/>
            <a:ext cx="964857" cy="872083"/>
            <a:chOff x="4897736" y="4969417"/>
            <a:chExt cx="329426" cy="298526"/>
          </a:xfrm>
          <a:solidFill>
            <a:srgbClr val="37C7C4"/>
          </a:solidFill>
        </p:grpSpPr>
        <p:sp>
          <p:nvSpPr>
            <p:cNvPr id="10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等腰三角形 3"/>
          <p:cNvSpPr/>
          <p:nvPr/>
        </p:nvSpPr>
        <p:spPr>
          <a:xfrm>
            <a:off x="3041056" y="1615226"/>
            <a:ext cx="1095655" cy="1319665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4341287">
            <a:off x="4482708" y="2753021"/>
            <a:ext cx="1095655" cy="1317448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 rot="8700089">
            <a:off x="3930445" y="4540669"/>
            <a:ext cx="1095655" cy="1319667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2899911" flipH="1">
            <a:off x="2173848" y="4527362"/>
            <a:ext cx="1095655" cy="1319667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06251" y="2877225"/>
            <a:ext cx="1319667" cy="1095655"/>
            <a:chOff x="1492055" y="2946672"/>
            <a:chExt cx="1319667" cy="1095655"/>
          </a:xfrm>
        </p:grpSpPr>
        <p:sp>
          <p:nvSpPr>
            <p:cNvPr id="6" name="等腰三角形 5"/>
            <p:cNvSpPr/>
            <p:nvPr/>
          </p:nvSpPr>
          <p:spPr>
            <a:xfrm rot="17258713" flipH="1">
              <a:off x="1604061" y="2834666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2096673" y="3107927"/>
              <a:ext cx="51648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F</a:t>
              </a:r>
              <a:endParaRPr lang="zh-CN" alt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3248482" y="2073514"/>
            <a:ext cx="8082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</a:t>
            </a:r>
            <a:endParaRPr lang="zh-CN" altLang="en-US" sz="5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矩形 7"/>
          <p:cNvSpPr>
            <a:spLocks noChangeArrowheads="1"/>
          </p:cNvSpPr>
          <p:nvPr/>
        </p:nvSpPr>
        <p:spPr bwMode="auto">
          <a:xfrm>
            <a:off x="4456446" y="3038480"/>
            <a:ext cx="8082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</a:t>
            </a:r>
            <a:endParaRPr lang="zh-CN" altLang="en-US" sz="5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>
            <a:off x="2545599" y="4522477"/>
            <a:ext cx="6687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</a:t>
            </a:r>
            <a:endParaRPr lang="zh-CN" altLang="en-US" sz="5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3985576" y="4489750"/>
            <a:ext cx="5453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</a:t>
            </a:r>
            <a:endParaRPr lang="zh-CN" altLang="en-US" sz="5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62624" y="2092600"/>
            <a:ext cx="2378399" cy="5706"/>
          </a:xfrm>
          <a:prstGeom prst="line">
            <a:avLst/>
          </a:prstGeom>
          <a:solidFill>
            <a:schemeClr val="bg1"/>
          </a:solidFill>
          <a:ln w="57150">
            <a:solidFill>
              <a:srgbClr val="FFFFFF"/>
            </a:solidFill>
            <a:headEnd type="none" w="med" len="med"/>
            <a:tailEnd type="triangl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483703">
            <a:off x="2967193" y="2093749"/>
            <a:ext cx="2264215" cy="2058557"/>
          </a:xfrm>
          <a:prstGeom prst="arc">
            <a:avLst>
              <a:gd name="adj1" fmla="val 16200000"/>
              <a:gd name="adj2" fmla="val 20543033"/>
            </a:avLst>
          </a:prstGeom>
          <a:ln w="57150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 rot="4770305">
            <a:off x="3231620" y="3047906"/>
            <a:ext cx="2264215" cy="2058557"/>
          </a:xfrm>
          <a:prstGeom prst="arc">
            <a:avLst>
              <a:gd name="adj1" fmla="val 16200000"/>
              <a:gd name="adj2" fmla="val 20543033"/>
            </a:avLst>
          </a:prstGeom>
          <a:ln w="57150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9002745">
            <a:off x="2565872" y="3663190"/>
            <a:ext cx="2264215" cy="2058557"/>
          </a:xfrm>
          <a:prstGeom prst="arc">
            <a:avLst>
              <a:gd name="adj1" fmla="val 16200000"/>
              <a:gd name="adj2" fmla="val 20543033"/>
            </a:avLst>
          </a:prstGeom>
          <a:ln w="57150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13060970">
            <a:off x="1681300" y="3146799"/>
            <a:ext cx="2264215" cy="2058557"/>
          </a:xfrm>
          <a:prstGeom prst="arc">
            <a:avLst>
              <a:gd name="adj1" fmla="val 16200000"/>
              <a:gd name="adj2" fmla="val 20543033"/>
            </a:avLst>
          </a:prstGeom>
          <a:ln w="57150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10800000">
            <a:off x="5212434" y="753964"/>
            <a:ext cx="2264215" cy="1937529"/>
          </a:xfrm>
          <a:prstGeom prst="arc">
            <a:avLst>
              <a:gd name="adj1" fmla="val 16569308"/>
              <a:gd name="adj2" fmla="val 21516044"/>
            </a:avLst>
          </a:prstGeom>
          <a:ln w="57150">
            <a:solidFill>
              <a:srgbClr val="FFFFFF"/>
            </a:solidFill>
            <a:headEnd type="none" w="med" len="med"/>
            <a:tailEnd type="triangle" w="med" len="med"/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7135025" flipV="1">
            <a:off x="1477215" y="3237686"/>
            <a:ext cx="2045414" cy="1923883"/>
          </a:xfrm>
          <a:prstGeom prst="arc">
            <a:avLst>
              <a:gd name="adj1" fmla="val 16952531"/>
              <a:gd name="adj2" fmla="val 0"/>
            </a:avLst>
          </a:prstGeom>
          <a:ln w="57150">
            <a:solidFill>
              <a:srgbClr val="E73A1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/>
          <p:cNvSpPr/>
          <p:nvPr/>
        </p:nvSpPr>
        <p:spPr>
          <a:xfrm rot="2917664" flipV="1">
            <a:off x="2546940" y="4000026"/>
            <a:ext cx="2045414" cy="1923883"/>
          </a:xfrm>
          <a:prstGeom prst="arc">
            <a:avLst>
              <a:gd name="adj1" fmla="val 16952531"/>
              <a:gd name="adj2" fmla="val 0"/>
            </a:avLst>
          </a:prstGeom>
          <a:ln w="57150">
            <a:solidFill>
              <a:srgbClr val="E73A1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/>
          <p:cNvSpPr/>
          <p:nvPr/>
        </p:nvSpPr>
        <p:spPr>
          <a:xfrm rot="20143132" flipV="1">
            <a:off x="3577448" y="3399427"/>
            <a:ext cx="2045414" cy="1923883"/>
          </a:xfrm>
          <a:prstGeom prst="arc">
            <a:avLst>
              <a:gd name="adj1" fmla="val 16952531"/>
              <a:gd name="adj2" fmla="val 0"/>
            </a:avLst>
          </a:prstGeom>
          <a:ln w="57150">
            <a:solidFill>
              <a:srgbClr val="E73A1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 rot="16200000" flipV="1">
            <a:off x="3345633" y="2056193"/>
            <a:ext cx="2045414" cy="1923883"/>
          </a:xfrm>
          <a:prstGeom prst="arc">
            <a:avLst>
              <a:gd name="adj1" fmla="val 16952531"/>
              <a:gd name="adj2" fmla="val 0"/>
            </a:avLst>
          </a:prstGeom>
          <a:ln w="57150">
            <a:solidFill>
              <a:srgbClr val="E73A1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00835" y="1628622"/>
            <a:ext cx="1809750" cy="419100"/>
          </a:xfrm>
        </p:spPr>
        <p:txBody>
          <a:bodyPr/>
          <a:lstStyle/>
          <a:p>
            <a:r>
              <a:rPr lang="zh-CN" altLang="en-US" sz="2000" b="1" dirty="0" smtClean="0"/>
              <a:t>执行顺序</a:t>
            </a:r>
            <a:endParaRPr lang="zh-CN" altLang="en-US" sz="2000" b="1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212434" y="1926923"/>
            <a:ext cx="1809750" cy="419100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E73A1C"/>
                </a:solidFill>
              </a:rPr>
              <a:t>传值方向</a:t>
            </a:r>
            <a:endParaRPr lang="zh-CN" altLang="en-US" sz="2000" b="1" dirty="0">
              <a:solidFill>
                <a:srgbClr val="E73A1C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591110" y="3396634"/>
            <a:ext cx="2300757" cy="509896"/>
            <a:chOff x="888096" y="1000203"/>
            <a:chExt cx="4259825" cy="944066"/>
          </a:xfrm>
        </p:grpSpPr>
        <p:sp>
          <p:nvSpPr>
            <p:cNvPr id="56" name="矩形 5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6730368" y="3465968"/>
            <a:ext cx="205602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five stages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200707" y="2511150"/>
            <a:ext cx="2300757" cy="509896"/>
            <a:chOff x="888096" y="1000203"/>
            <a:chExt cx="4259825" cy="944066"/>
          </a:xfrm>
        </p:grpSpPr>
        <p:sp>
          <p:nvSpPr>
            <p:cNvPr id="71" name="矩形 7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95502" y="4351989"/>
            <a:ext cx="2300757" cy="509896"/>
            <a:chOff x="888096" y="1000203"/>
            <a:chExt cx="4259825" cy="944066"/>
          </a:xfrm>
        </p:grpSpPr>
        <p:sp>
          <p:nvSpPr>
            <p:cNvPr id="77" name="矩形 7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195502" y="3431204"/>
            <a:ext cx="2300757" cy="509896"/>
            <a:chOff x="888096" y="1000203"/>
            <a:chExt cx="4259825" cy="944066"/>
          </a:xfrm>
        </p:grpSpPr>
        <p:sp>
          <p:nvSpPr>
            <p:cNvPr id="83" name="矩形 8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cxnSp>
        <p:nvCxnSpPr>
          <p:cNvPr id="88" name="直接连接符 87"/>
          <p:cNvCxnSpPr/>
          <p:nvPr/>
        </p:nvCxnSpPr>
        <p:spPr>
          <a:xfrm>
            <a:off x="9010979" y="1890586"/>
            <a:ext cx="6617" cy="353891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022860" y="2785300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9022860" y="4603940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022860" y="3680015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891430" y="3686524"/>
            <a:ext cx="12616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334760" y="2592265"/>
            <a:ext cx="2061292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memory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129182" y="4350482"/>
            <a:ext cx="2467181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decode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334760" y="3500538"/>
            <a:ext cx="205602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execute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9194839" y="5177547"/>
            <a:ext cx="2300757" cy="509896"/>
            <a:chOff x="888096" y="1000203"/>
            <a:chExt cx="4259825" cy="944066"/>
          </a:xfrm>
        </p:grpSpPr>
        <p:sp>
          <p:nvSpPr>
            <p:cNvPr id="97" name="矩形 9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cxnSp>
        <p:nvCxnSpPr>
          <p:cNvPr id="102" name="直接连接符 101"/>
          <p:cNvCxnSpPr/>
          <p:nvPr/>
        </p:nvCxnSpPr>
        <p:spPr>
          <a:xfrm>
            <a:off x="9022197" y="5429498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9128519" y="5176040"/>
            <a:ext cx="2467181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fetch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9194176" y="1611764"/>
            <a:ext cx="2300757" cy="509896"/>
            <a:chOff x="888096" y="1000203"/>
            <a:chExt cx="4259825" cy="944066"/>
          </a:xfrm>
        </p:grpSpPr>
        <p:sp>
          <p:nvSpPr>
            <p:cNvPr id="105" name="矩形 10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10" name="矩形 109"/>
          <p:cNvSpPr/>
          <p:nvPr/>
        </p:nvSpPr>
        <p:spPr>
          <a:xfrm>
            <a:off x="9328229" y="1692879"/>
            <a:ext cx="2061292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write back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9022860" y="1923799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22248" y="338434"/>
            <a:ext cx="2817792" cy="410764"/>
          </a:xfrm>
        </p:spPr>
        <p:txBody>
          <a:bodyPr/>
          <a:lstStyle/>
          <a:p>
            <a:r>
              <a:rPr lang="en-US" altLang="zh-CN" sz="3200" dirty="0" smtClean="0"/>
              <a:t>control update</a:t>
            </a:r>
            <a:endParaRPr lang="zh-CN" altLang="en-US" sz="3200" dirty="0"/>
          </a:p>
        </p:txBody>
      </p:sp>
      <p:sp>
        <p:nvSpPr>
          <p:cNvPr id="37" name="弧形 36"/>
          <p:cNvSpPr/>
          <p:nvPr/>
        </p:nvSpPr>
        <p:spPr>
          <a:xfrm rot="10800000">
            <a:off x="5212434" y="753964"/>
            <a:ext cx="2264215" cy="1937529"/>
          </a:xfrm>
          <a:prstGeom prst="arc">
            <a:avLst>
              <a:gd name="adj1" fmla="val 16569308"/>
              <a:gd name="adj2" fmla="val 21516044"/>
            </a:avLst>
          </a:prstGeom>
          <a:ln w="57150">
            <a:solidFill>
              <a:srgbClr val="FFFFFF"/>
            </a:solidFill>
            <a:headEnd type="none" w="med" len="med"/>
            <a:tailEnd type="triangle" w="med" len="med"/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6085806" y="2867554"/>
            <a:ext cx="2552546" cy="1194247"/>
            <a:chOff x="888096" y="1000203"/>
            <a:chExt cx="4259825" cy="944066"/>
          </a:xfrm>
        </p:grpSpPr>
        <p:sp>
          <p:nvSpPr>
            <p:cNvPr id="125" name="矩形 1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34" name="矩形 133"/>
          <p:cNvSpPr/>
          <p:nvPr/>
        </p:nvSpPr>
        <p:spPr>
          <a:xfrm>
            <a:off x="6118750" y="3049180"/>
            <a:ext cx="2467181" cy="830997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control update</a:t>
            </a:r>
          </a:p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(bubble &amp; stall)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8943082" y="2333415"/>
            <a:ext cx="2300757" cy="509896"/>
            <a:chOff x="888096" y="1000203"/>
            <a:chExt cx="4259825" cy="944066"/>
          </a:xfrm>
        </p:grpSpPr>
        <p:sp>
          <p:nvSpPr>
            <p:cNvPr id="145" name="矩形 14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937877" y="4174254"/>
            <a:ext cx="2300757" cy="509896"/>
            <a:chOff x="888096" y="1000203"/>
            <a:chExt cx="4259825" cy="944066"/>
          </a:xfrm>
        </p:grpSpPr>
        <p:sp>
          <p:nvSpPr>
            <p:cNvPr id="151" name="矩形 15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8937877" y="3253469"/>
            <a:ext cx="2300757" cy="509896"/>
            <a:chOff x="888096" y="1000203"/>
            <a:chExt cx="4259825" cy="944066"/>
          </a:xfrm>
        </p:grpSpPr>
        <p:sp>
          <p:nvSpPr>
            <p:cNvPr id="157" name="矩形 15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cxnSp>
        <p:nvCxnSpPr>
          <p:cNvPr id="162" name="直接连接符 161"/>
          <p:cNvCxnSpPr/>
          <p:nvPr/>
        </p:nvCxnSpPr>
        <p:spPr>
          <a:xfrm>
            <a:off x="8753354" y="1712851"/>
            <a:ext cx="6617" cy="353891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8765235" y="2607565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8765235" y="4426205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8765235" y="3502280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8633805" y="3508789"/>
            <a:ext cx="12616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9077135" y="2414530"/>
            <a:ext cx="2061292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memory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871557" y="4172747"/>
            <a:ext cx="2467181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decode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077135" y="3322803"/>
            <a:ext cx="205602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execute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8937214" y="4999812"/>
            <a:ext cx="2300757" cy="509896"/>
            <a:chOff x="888096" y="1000203"/>
            <a:chExt cx="4259825" cy="944066"/>
          </a:xfrm>
        </p:grpSpPr>
        <p:sp>
          <p:nvSpPr>
            <p:cNvPr id="171" name="矩形 17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cxnSp>
        <p:nvCxnSpPr>
          <p:cNvPr id="176" name="直接连接符 175"/>
          <p:cNvCxnSpPr/>
          <p:nvPr/>
        </p:nvCxnSpPr>
        <p:spPr>
          <a:xfrm>
            <a:off x="8764572" y="5251763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8870894" y="4998305"/>
            <a:ext cx="2467181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fetch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8936551" y="1434029"/>
            <a:ext cx="2300757" cy="509896"/>
            <a:chOff x="888096" y="1000203"/>
            <a:chExt cx="4259825" cy="944066"/>
          </a:xfrm>
        </p:grpSpPr>
        <p:sp>
          <p:nvSpPr>
            <p:cNvPr id="179" name="矩形 17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+mn-ea"/>
                </a:rPr>
                <a:t>write back</a:t>
              </a:r>
              <a:endParaRPr lang="zh-CN" altLang="en-US" sz="24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cxnSp>
        <p:nvCxnSpPr>
          <p:cNvPr id="185" name="直接连接符 184"/>
          <p:cNvCxnSpPr/>
          <p:nvPr/>
        </p:nvCxnSpPr>
        <p:spPr>
          <a:xfrm>
            <a:off x="8765235" y="1746064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72" y="2481634"/>
            <a:ext cx="1491960" cy="21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50" y="354407"/>
            <a:ext cx="2083221" cy="467395"/>
          </a:xfrm>
        </p:spPr>
        <p:txBody>
          <a:bodyPr/>
          <a:lstStyle/>
          <a:p>
            <a:r>
              <a:rPr lang="zh-CN" altLang="en-US" sz="3200" dirty="0" smtClean="0"/>
              <a:t>功能实现</a:t>
            </a:r>
            <a:endParaRPr lang="zh-CN" altLang="en-US" sz="32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326822" y="1980102"/>
            <a:ext cx="1674644" cy="1444918"/>
            <a:chOff x="5326822" y="1980102"/>
            <a:chExt cx="1674644" cy="1444918"/>
          </a:xfrm>
        </p:grpSpPr>
        <p:sp>
          <p:nvSpPr>
            <p:cNvPr id="4" name="六边形 3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2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1681" y="2776632"/>
            <a:ext cx="1674644" cy="1442771"/>
            <a:chOff x="6741681" y="2776632"/>
            <a:chExt cx="1674644" cy="1442771"/>
          </a:xfrm>
        </p:grpSpPr>
        <p:sp>
          <p:nvSpPr>
            <p:cNvPr id="6" name="六边形 5"/>
            <p:cNvSpPr/>
            <p:nvPr/>
          </p:nvSpPr>
          <p:spPr>
            <a:xfrm>
              <a:off x="6741681" y="2776632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07245" y="332625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26822" y="3551692"/>
            <a:ext cx="1674644" cy="1444918"/>
            <a:chOff x="5326822" y="3551692"/>
            <a:chExt cx="1674644" cy="1444918"/>
          </a:xfrm>
        </p:grpSpPr>
        <p:sp>
          <p:nvSpPr>
            <p:cNvPr id="5" name="六边形 4"/>
            <p:cNvSpPr/>
            <p:nvPr/>
          </p:nvSpPr>
          <p:spPr>
            <a:xfrm>
              <a:off x="5326822" y="355169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992386" y="405193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4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11961" y="2761603"/>
            <a:ext cx="1674644" cy="1442771"/>
            <a:chOff x="3911961" y="2761603"/>
            <a:chExt cx="1674644" cy="1442771"/>
          </a:xfrm>
        </p:grpSpPr>
        <p:sp>
          <p:nvSpPr>
            <p:cNvPr id="7" name="六边形 6"/>
            <p:cNvSpPr/>
            <p:nvPr/>
          </p:nvSpPr>
          <p:spPr>
            <a:xfrm>
              <a:off x="3911961" y="2761603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596849" y="3311230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1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sp>
        <p:nvSpPr>
          <p:cNvPr id="8" name="平行四边形 7"/>
          <p:cNvSpPr/>
          <p:nvPr/>
        </p:nvSpPr>
        <p:spPr>
          <a:xfrm flipH="1">
            <a:off x="6715917" y="1980102"/>
            <a:ext cx="2896277" cy="695622"/>
          </a:xfrm>
          <a:prstGeom prst="parallelogram">
            <a:avLst>
              <a:gd name="adj" fmla="val 4980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平行四边形 30"/>
          <p:cNvSpPr>
            <a:spLocks noChangeArrowheads="1"/>
          </p:cNvSpPr>
          <p:nvPr/>
        </p:nvSpPr>
        <p:spPr bwMode="auto">
          <a:xfrm flipH="1">
            <a:off x="8139365" y="2774485"/>
            <a:ext cx="2896275" cy="695622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bg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11" name="平行四边形 32"/>
          <p:cNvSpPr>
            <a:spLocks noChangeArrowheads="1"/>
          </p:cNvSpPr>
          <p:nvPr/>
        </p:nvSpPr>
        <p:spPr bwMode="auto">
          <a:xfrm flipH="1">
            <a:off x="2707506" y="4296694"/>
            <a:ext cx="2896275" cy="695622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bg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96940" y="3513046"/>
            <a:ext cx="2896277" cy="697769"/>
            <a:chOff x="1296940" y="3513046"/>
            <a:chExt cx="2896277" cy="697769"/>
          </a:xfrm>
        </p:grpSpPr>
        <p:sp>
          <p:nvSpPr>
            <p:cNvPr id="10" name="平行四边形 31"/>
            <p:cNvSpPr>
              <a:spLocks noChangeArrowheads="1"/>
            </p:cNvSpPr>
            <p:nvPr/>
          </p:nvSpPr>
          <p:spPr bwMode="auto">
            <a:xfrm flipH="1">
              <a:off x="1296940" y="3513046"/>
              <a:ext cx="2896277" cy="697769"/>
            </a:xfrm>
            <a:prstGeom prst="parallelogram">
              <a:avLst>
                <a:gd name="adj" fmla="val 49675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9" name="矩形 7"/>
            <p:cNvSpPr>
              <a:spLocks noChangeArrowheads="1"/>
            </p:cNvSpPr>
            <p:nvPr/>
          </p:nvSpPr>
          <p:spPr bwMode="auto">
            <a:xfrm>
              <a:off x="1699492" y="3595145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37C7C4"/>
                  </a:solidFill>
                  <a:latin typeface="+mn-ea"/>
                  <a:ea typeface="+mn-ea"/>
                </a:rPr>
                <a:t>指令</a:t>
              </a:r>
            </a:p>
          </p:txBody>
        </p:sp>
      </p:grp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72057" y="1939035"/>
            <a:ext cx="33037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halt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rrmovl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cmov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irmovl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rmmovl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mrmovl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jxx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popl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3027783" y="438289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7C7C4"/>
                </a:solidFill>
                <a:latin typeface="+mn-ea"/>
                <a:ea typeface="+mn-ea"/>
              </a:rPr>
              <a:t>输入格式</a:t>
            </a: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7031312" y="2026785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7C7C4"/>
                </a:solidFill>
                <a:latin typeface="+mn-ea"/>
                <a:ea typeface="+mn-ea"/>
              </a:rPr>
              <a:t>流水线冒险</a:t>
            </a:r>
          </a:p>
        </p:txBody>
      </p:sp>
      <p:sp>
        <p:nvSpPr>
          <p:cNvPr id="36" name="矩形 7"/>
          <p:cNvSpPr>
            <a:spLocks noChangeArrowheads="1"/>
          </p:cNvSpPr>
          <p:nvPr/>
        </p:nvSpPr>
        <p:spPr bwMode="auto">
          <a:xfrm>
            <a:off x="8630483" y="286068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7C7C4"/>
                </a:solidFill>
                <a:latin typeface="+mn-ea"/>
                <a:ea typeface="+mn-ea"/>
              </a:rPr>
              <a:t>异常处理</a:t>
            </a: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6741681" y="1038022"/>
            <a:ext cx="2455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stall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、转发、加载冒险、避免控制冒险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8416325" y="3670377"/>
            <a:ext cx="3123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特殊控制、流水线控制等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3312467" y="5140458"/>
            <a:ext cx="3403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二进制文件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十六进制文件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7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1983" y="4054600"/>
            <a:ext cx="2294251" cy="507462"/>
          </a:xfrm>
        </p:spPr>
        <p:txBody>
          <a:bodyPr/>
          <a:lstStyle/>
          <a:p>
            <a:r>
              <a:rPr lang="zh-CN" altLang="en-US" sz="4000" dirty="0" smtClean="0"/>
              <a:t>界面制作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50" y="331259"/>
            <a:ext cx="2527380" cy="351647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不存在三连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844478" y="3136271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910917" y="3162670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95" y="2492939"/>
            <a:ext cx="2253674" cy="223858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05" y="2492939"/>
            <a:ext cx="2594360" cy="222543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27" y="2467485"/>
            <a:ext cx="2098699" cy="22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46710" y="348373"/>
            <a:ext cx="2008255" cy="41910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界面制作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49" y="2563948"/>
            <a:ext cx="1645714" cy="164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10" y="1987479"/>
            <a:ext cx="2981712" cy="2981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63" y="1182409"/>
            <a:ext cx="5009294" cy="50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47377" y="286519"/>
            <a:ext cx="2088046" cy="41910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界面制作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829175" y="2417163"/>
            <a:ext cx="2592288" cy="2234731"/>
          </a:xfrm>
          <a:prstGeom prst="hexagon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10321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1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5515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4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10321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3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45515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6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31774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2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92717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5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42465" y="3337127"/>
            <a:ext cx="1415772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发展阶段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1544218" y="1779203"/>
            <a:ext cx="283431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尝试一：随便输出</a:t>
            </a:r>
            <a:endParaRPr lang="zh-CN" altLang="en-US" sz="24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TextBox 59"/>
          <p:cNvSpPr txBox="1"/>
          <p:nvPr/>
        </p:nvSpPr>
        <p:spPr>
          <a:xfrm>
            <a:off x="947377" y="3270264"/>
            <a:ext cx="283431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尝试二：规整表格</a:t>
            </a:r>
            <a:endParaRPr lang="zh-CN" altLang="en-US" sz="24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TextBox 59"/>
          <p:cNvSpPr txBox="1"/>
          <p:nvPr/>
        </p:nvSpPr>
        <p:spPr>
          <a:xfrm>
            <a:off x="1546192" y="4851058"/>
            <a:ext cx="328298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尝试三：</a:t>
            </a:r>
            <a:r>
              <a:rPr lang="en-US" altLang="zh-CN" sz="24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shell</a:t>
            </a:r>
            <a:r>
              <a:rPr lang="zh-CN" altLang="en-US" sz="24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2400" b="1" dirty="0" err="1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gdb</a:t>
            </a:r>
            <a:endParaRPr lang="zh-CN" altLang="en-US" sz="24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TextBox 59"/>
          <p:cNvSpPr txBox="1"/>
          <p:nvPr/>
        </p:nvSpPr>
        <p:spPr>
          <a:xfrm>
            <a:off x="8080709" y="1779203"/>
            <a:ext cx="283431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尝试四：动态显示</a:t>
            </a:r>
            <a:endParaRPr lang="zh-CN" altLang="en-US" sz="24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TextBox 59"/>
          <p:cNvSpPr txBox="1"/>
          <p:nvPr/>
        </p:nvSpPr>
        <p:spPr>
          <a:xfrm>
            <a:off x="8463829" y="3303695"/>
            <a:ext cx="283431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尝试五：添加颜色</a:t>
            </a:r>
            <a:endParaRPr lang="zh-CN" altLang="en-US" sz="24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TextBox 59"/>
          <p:cNvSpPr txBox="1"/>
          <p:nvPr/>
        </p:nvSpPr>
        <p:spPr>
          <a:xfrm>
            <a:off x="8080709" y="4851058"/>
            <a:ext cx="283431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尝试六：添加功能</a:t>
            </a:r>
            <a:endParaRPr lang="zh-CN" altLang="en-US" sz="24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44218" y="2257500"/>
            <a:ext cx="492443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乱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7377" y="3799201"/>
            <a:ext cx="800219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整齐</a:t>
            </a:r>
          </a:p>
        </p:txBody>
      </p:sp>
      <p:sp>
        <p:nvSpPr>
          <p:cNvPr id="32" name="矩形 31"/>
          <p:cNvSpPr/>
          <p:nvPr/>
        </p:nvSpPr>
        <p:spPr>
          <a:xfrm>
            <a:off x="1544218" y="5325248"/>
            <a:ext cx="800220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复杂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54824" y="2345834"/>
            <a:ext cx="3243324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乡村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disco-&gt;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双缓存显示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463829" y="3810711"/>
            <a:ext cx="1428597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不存在的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80709" y="5371037"/>
            <a:ext cx="2954655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多文件输入、速度等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1983" y="4054600"/>
            <a:ext cx="2294251" cy="507462"/>
          </a:xfrm>
        </p:spPr>
        <p:txBody>
          <a:bodyPr/>
          <a:lstStyle/>
          <a:p>
            <a:r>
              <a:rPr lang="zh-CN" altLang="en-US" sz="4000" dirty="0" smtClean="0"/>
              <a:t>程序展示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66588" y="358312"/>
            <a:ext cx="2008255" cy="41910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程序展示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7" y="1205295"/>
            <a:ext cx="10139937" cy="172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0638 -1.766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8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93041" y="336528"/>
            <a:ext cx="1549400" cy="419100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9081" y="3213574"/>
            <a:ext cx="856645" cy="9310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制作</a:t>
            </a:r>
            <a:endParaRPr lang="en-US" altLang="zh-CN" sz="2800" b="1" dirty="0" smtClean="0">
              <a:solidFill>
                <a:srgbClr val="37C7C4"/>
              </a:solidFill>
            </a:endParaRPr>
          </a:p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过程</a:t>
            </a:r>
            <a:endParaRPr lang="zh-CN" altLang="en-US" sz="2800" b="1" dirty="0">
              <a:solidFill>
                <a:srgbClr val="37C7C4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3604" y="3221036"/>
            <a:ext cx="856645" cy="9310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代码</a:t>
            </a:r>
            <a:endParaRPr lang="en-US" altLang="zh-CN" sz="2800" b="1" dirty="0" smtClean="0">
              <a:solidFill>
                <a:srgbClr val="37C7C4"/>
              </a:solidFill>
            </a:endParaRPr>
          </a:p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实现</a:t>
            </a:r>
            <a:endParaRPr lang="zh-CN" altLang="en-US" sz="2800" b="1" dirty="0">
              <a:solidFill>
                <a:srgbClr val="37C7C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56470" y="3175687"/>
            <a:ext cx="856645" cy="9310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程序</a:t>
            </a:r>
            <a:endParaRPr lang="en-US" altLang="zh-CN" sz="2800" b="1" dirty="0" smtClean="0">
              <a:solidFill>
                <a:srgbClr val="37C7C4"/>
              </a:solidFill>
            </a:endParaRPr>
          </a:p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展示</a:t>
            </a:r>
            <a:endParaRPr lang="zh-CN" altLang="en-US" sz="2800" b="1" dirty="0">
              <a:solidFill>
                <a:srgbClr val="37C7C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54498" y="3175687"/>
            <a:ext cx="856645" cy="9310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个人</a:t>
            </a:r>
            <a:endParaRPr lang="en-US" altLang="zh-CN" sz="2800" b="1" dirty="0" smtClean="0">
              <a:solidFill>
                <a:srgbClr val="37C7C4"/>
              </a:solidFill>
            </a:endParaRPr>
          </a:p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感想</a:t>
            </a:r>
            <a:endParaRPr lang="zh-CN" altLang="en-US" sz="2800" b="1" dirty="0">
              <a:solidFill>
                <a:srgbClr val="37C7C4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85603" y="2735056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92156" y="2735056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16963" y="2666780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956677" y="2663163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74367" y="2735056"/>
            <a:ext cx="1078234" cy="1819519"/>
            <a:chOff x="10014609" y="2382115"/>
            <a:chExt cx="1078234" cy="1819519"/>
          </a:xfrm>
        </p:grpSpPr>
        <p:sp>
          <p:nvSpPr>
            <p:cNvPr id="24" name="燕尾形 23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249605" y="3213574"/>
            <a:ext cx="856645" cy="9310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界面</a:t>
            </a:r>
            <a:endParaRPr lang="en-US" altLang="zh-CN" sz="2800" b="1" dirty="0" smtClean="0">
              <a:solidFill>
                <a:srgbClr val="37C7C4"/>
              </a:solidFill>
            </a:endParaRPr>
          </a:p>
          <a:p>
            <a:pPr algn="r"/>
            <a:r>
              <a:rPr lang="zh-CN" altLang="en-US" sz="2800" b="1" dirty="0" smtClean="0">
                <a:solidFill>
                  <a:srgbClr val="37C7C4"/>
                </a:solidFill>
              </a:rPr>
              <a:t>制作</a:t>
            </a:r>
            <a:endParaRPr lang="zh-CN" altLang="en-US" sz="2800" b="1" dirty="0">
              <a:solidFill>
                <a:srgbClr val="37C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8166" y="4024783"/>
            <a:ext cx="2304190" cy="507462"/>
          </a:xfrm>
        </p:spPr>
        <p:txBody>
          <a:bodyPr/>
          <a:lstStyle/>
          <a:p>
            <a:r>
              <a:rPr lang="zh-CN" altLang="en-US" sz="4000" dirty="0" smtClean="0"/>
              <a:t>个人感想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575918" y="218660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E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98396" y="336528"/>
            <a:ext cx="2013287" cy="419100"/>
          </a:xfrm>
        </p:spPr>
        <p:txBody>
          <a:bodyPr/>
          <a:lstStyle/>
          <a:p>
            <a:r>
              <a:rPr lang="zh-CN" altLang="en-US" sz="3200" dirty="0" smtClean="0"/>
              <a:t>个人感想</a:t>
            </a:r>
            <a:endParaRPr lang="zh-CN" altLang="en-US" sz="3200" dirty="0"/>
          </a:p>
        </p:txBody>
      </p:sp>
      <p:grpSp>
        <p:nvGrpSpPr>
          <p:cNvPr id="9" name="组合 39"/>
          <p:cNvGrpSpPr>
            <a:grpSpLocks/>
          </p:cNvGrpSpPr>
          <p:nvPr/>
        </p:nvGrpSpPr>
        <p:grpSpPr bwMode="auto">
          <a:xfrm>
            <a:off x="5742078" y="3302285"/>
            <a:ext cx="964857" cy="872083"/>
            <a:chOff x="4897736" y="4969417"/>
            <a:chExt cx="329426" cy="298526"/>
          </a:xfrm>
          <a:solidFill>
            <a:srgbClr val="37C7C4"/>
          </a:solidFill>
        </p:grpSpPr>
        <p:sp>
          <p:nvSpPr>
            <p:cNvPr id="10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等腰三角形 3"/>
          <p:cNvSpPr/>
          <p:nvPr/>
        </p:nvSpPr>
        <p:spPr>
          <a:xfrm>
            <a:off x="5611034" y="1505768"/>
            <a:ext cx="1095655" cy="1319665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4341287">
            <a:off x="7052686" y="2643563"/>
            <a:ext cx="1095655" cy="1317448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 rot="8700089">
            <a:off x="6500423" y="4431211"/>
            <a:ext cx="1095655" cy="1319667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2899911" flipH="1">
            <a:off x="4743826" y="4417904"/>
            <a:ext cx="1095655" cy="1319667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7258713" flipH="1">
            <a:off x="4188235" y="2655761"/>
            <a:ext cx="1095655" cy="1319667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49067" y="3092735"/>
            <a:ext cx="1321905" cy="419100"/>
          </a:xfrm>
        </p:spPr>
        <p:txBody>
          <a:bodyPr/>
          <a:lstStyle/>
          <a:p>
            <a:r>
              <a:rPr lang="zh-CN" altLang="en-US" sz="2800" b="1" dirty="0" smtClean="0"/>
              <a:t>大工程</a:t>
            </a:r>
            <a:endParaRPr lang="zh-CN" altLang="en-US" sz="2800" b="1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36380" y="4613671"/>
            <a:ext cx="940905" cy="419100"/>
          </a:xfrm>
        </p:spPr>
        <p:txBody>
          <a:bodyPr/>
          <a:lstStyle/>
          <a:p>
            <a:r>
              <a:rPr lang="zh-CN" altLang="en-US" sz="2800" b="1" dirty="0"/>
              <a:t>熬夜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711862" y="2270790"/>
            <a:ext cx="1205919" cy="437654"/>
          </a:xfrm>
        </p:spPr>
        <p:txBody>
          <a:bodyPr/>
          <a:lstStyle/>
          <a:p>
            <a:r>
              <a:rPr lang="zh-CN" altLang="en-US" sz="2800" b="1" dirty="0" smtClean="0"/>
              <a:t>学习</a:t>
            </a:r>
            <a:endParaRPr lang="zh-CN" altLang="en-US" sz="2800" b="1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904184" y="3092735"/>
            <a:ext cx="1321905" cy="419100"/>
          </a:xfrm>
        </p:spPr>
        <p:txBody>
          <a:bodyPr/>
          <a:lstStyle/>
          <a:p>
            <a:r>
              <a:rPr lang="zh-CN" altLang="en-US" sz="2800" b="1" dirty="0" smtClean="0"/>
              <a:t>成就感</a:t>
            </a:r>
            <a:endParaRPr lang="zh-CN" altLang="en-US" sz="2800" b="1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447328" y="4620612"/>
            <a:ext cx="940905" cy="419100"/>
          </a:xfrm>
        </p:spPr>
        <p:txBody>
          <a:bodyPr/>
          <a:lstStyle/>
          <a:p>
            <a:r>
              <a:rPr lang="zh-CN" altLang="en-US" sz="2800" b="1" dirty="0" smtClean="0"/>
              <a:t>界面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38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10071996" y="2865816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49197" y="329382"/>
            <a:ext cx="1549400" cy="419100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5978258" y="2993977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792857" y="3003018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352291" y="2893950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52749" y="2879836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2" name="组 20"/>
          <p:cNvGrpSpPr/>
          <p:nvPr/>
        </p:nvGrpSpPr>
        <p:grpSpPr>
          <a:xfrm>
            <a:off x="1370553" y="3137850"/>
            <a:ext cx="906688" cy="598227"/>
            <a:chOff x="3786188" y="1143000"/>
            <a:chExt cx="615950" cy="406400"/>
          </a:xfrm>
        </p:grpSpPr>
        <p:sp>
          <p:nvSpPr>
            <p:cNvPr id="33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370553" y="4235004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</a:rPr>
              <a:t>老师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257397" y="2899900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Freeform 156"/>
          <p:cNvSpPr>
            <a:spLocks noEditPoints="1"/>
          </p:cNvSpPr>
          <p:nvPr/>
        </p:nvSpPr>
        <p:spPr bwMode="auto">
          <a:xfrm>
            <a:off x="7497409" y="3112399"/>
            <a:ext cx="662272" cy="628951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889501" y="2969347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96035" y="4268503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</a:rPr>
              <a:t>室友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50" name="Freeform 145"/>
          <p:cNvSpPr>
            <a:spLocks noEditPoints="1"/>
          </p:cNvSpPr>
          <p:nvPr/>
        </p:nvSpPr>
        <p:spPr bwMode="auto">
          <a:xfrm>
            <a:off x="4623107" y="3124997"/>
            <a:ext cx="665701" cy="601691"/>
          </a:xfrm>
          <a:custGeom>
            <a:avLst/>
            <a:gdLst/>
            <a:ahLst/>
            <a:cxnLst>
              <a:cxn ang="0">
                <a:pos x="182" y="282"/>
              </a:cxn>
              <a:cxn ang="0">
                <a:pos x="130" y="180"/>
              </a:cxn>
              <a:cxn ang="0">
                <a:pos x="58" y="282"/>
              </a:cxn>
              <a:cxn ang="0">
                <a:pos x="50" y="282"/>
              </a:cxn>
              <a:cxn ang="0">
                <a:pos x="42" y="278"/>
              </a:cxn>
              <a:cxn ang="0">
                <a:pos x="36" y="268"/>
              </a:cxn>
              <a:cxn ang="0">
                <a:pos x="36" y="166"/>
              </a:cxn>
              <a:cxn ang="0">
                <a:pos x="16" y="166"/>
              </a:cxn>
              <a:cxn ang="0">
                <a:pos x="4" y="164"/>
              </a:cxn>
              <a:cxn ang="0">
                <a:pos x="0" y="158"/>
              </a:cxn>
              <a:cxn ang="0">
                <a:pos x="0" y="156"/>
              </a:cxn>
              <a:cxn ang="0">
                <a:pos x="0" y="146"/>
              </a:cxn>
              <a:cxn ang="0">
                <a:pos x="138" y="8"/>
              </a:cxn>
              <a:cxn ang="0">
                <a:pos x="146" y="2"/>
              </a:cxn>
              <a:cxn ang="0">
                <a:pos x="156" y="0"/>
              </a:cxn>
              <a:cxn ang="0">
                <a:pos x="174" y="8"/>
              </a:cxn>
              <a:cxn ang="0">
                <a:pos x="306" y="142"/>
              </a:cxn>
              <a:cxn ang="0">
                <a:pos x="312" y="152"/>
              </a:cxn>
              <a:cxn ang="0">
                <a:pos x="312" y="158"/>
              </a:cxn>
              <a:cxn ang="0">
                <a:pos x="310" y="160"/>
              </a:cxn>
              <a:cxn ang="0">
                <a:pos x="302" y="166"/>
              </a:cxn>
              <a:cxn ang="0">
                <a:pos x="276" y="166"/>
              </a:cxn>
              <a:cxn ang="0">
                <a:pos x="276" y="262"/>
              </a:cxn>
              <a:cxn ang="0">
                <a:pos x="274" y="274"/>
              </a:cxn>
              <a:cxn ang="0">
                <a:pos x="268" y="280"/>
              </a:cxn>
              <a:cxn ang="0">
                <a:pos x="258" y="282"/>
              </a:cxn>
              <a:cxn ang="0">
                <a:pos x="196" y="268"/>
              </a:cxn>
              <a:cxn ang="0">
                <a:pos x="258" y="268"/>
              </a:cxn>
              <a:cxn ang="0">
                <a:pos x="260" y="268"/>
              </a:cxn>
              <a:cxn ang="0">
                <a:pos x="260" y="152"/>
              </a:cxn>
              <a:cxn ang="0">
                <a:pos x="296" y="152"/>
              </a:cxn>
              <a:cxn ang="0">
                <a:pos x="296" y="152"/>
              </a:cxn>
              <a:cxn ang="0">
                <a:pos x="164" y="18"/>
              </a:cxn>
              <a:cxn ang="0">
                <a:pos x="160" y="16"/>
              </a:cxn>
              <a:cxn ang="0">
                <a:pos x="152" y="16"/>
              </a:cxn>
              <a:cxn ang="0">
                <a:pos x="16" y="152"/>
              </a:cxn>
              <a:cxn ang="0">
                <a:pos x="14" y="152"/>
              </a:cxn>
              <a:cxn ang="0">
                <a:pos x="16" y="152"/>
              </a:cxn>
              <a:cxn ang="0">
                <a:pos x="50" y="262"/>
              </a:cxn>
              <a:cxn ang="0">
                <a:pos x="52" y="266"/>
              </a:cxn>
              <a:cxn ang="0">
                <a:pos x="52" y="266"/>
              </a:cxn>
              <a:cxn ang="0">
                <a:pos x="114" y="268"/>
              </a:cxn>
              <a:cxn ang="0">
                <a:pos x="196" y="164"/>
              </a:cxn>
            </a:cxnLst>
            <a:rect l="0" t="0" r="r" b="b"/>
            <a:pathLst>
              <a:path w="312" h="282">
                <a:moveTo>
                  <a:pt x="258" y="282"/>
                </a:moveTo>
                <a:lnTo>
                  <a:pt x="182" y="282"/>
                </a:lnTo>
                <a:lnTo>
                  <a:pt x="182" y="180"/>
                </a:lnTo>
                <a:lnTo>
                  <a:pt x="130" y="180"/>
                </a:lnTo>
                <a:lnTo>
                  <a:pt x="130" y="282"/>
                </a:lnTo>
                <a:lnTo>
                  <a:pt x="58" y="282"/>
                </a:lnTo>
                <a:lnTo>
                  <a:pt x="58" y="282"/>
                </a:lnTo>
                <a:lnTo>
                  <a:pt x="50" y="282"/>
                </a:lnTo>
                <a:lnTo>
                  <a:pt x="46" y="280"/>
                </a:lnTo>
                <a:lnTo>
                  <a:pt x="42" y="278"/>
                </a:lnTo>
                <a:lnTo>
                  <a:pt x="38" y="274"/>
                </a:lnTo>
                <a:lnTo>
                  <a:pt x="36" y="268"/>
                </a:lnTo>
                <a:lnTo>
                  <a:pt x="36" y="262"/>
                </a:lnTo>
                <a:lnTo>
                  <a:pt x="36" y="166"/>
                </a:lnTo>
                <a:lnTo>
                  <a:pt x="16" y="166"/>
                </a:lnTo>
                <a:lnTo>
                  <a:pt x="16" y="166"/>
                </a:lnTo>
                <a:lnTo>
                  <a:pt x="8" y="166"/>
                </a:lnTo>
                <a:lnTo>
                  <a:pt x="4" y="164"/>
                </a:lnTo>
                <a:lnTo>
                  <a:pt x="2" y="160"/>
                </a:lnTo>
                <a:lnTo>
                  <a:pt x="0" y="158"/>
                </a:lnTo>
                <a:lnTo>
                  <a:pt x="0" y="158"/>
                </a:lnTo>
                <a:lnTo>
                  <a:pt x="0" y="156"/>
                </a:lnTo>
                <a:lnTo>
                  <a:pt x="0" y="152"/>
                </a:lnTo>
                <a:lnTo>
                  <a:pt x="0" y="146"/>
                </a:lnTo>
                <a:lnTo>
                  <a:pt x="4" y="142"/>
                </a:lnTo>
                <a:lnTo>
                  <a:pt x="138" y="8"/>
                </a:lnTo>
                <a:lnTo>
                  <a:pt x="138" y="8"/>
                </a:lnTo>
                <a:lnTo>
                  <a:pt x="146" y="2"/>
                </a:lnTo>
                <a:lnTo>
                  <a:pt x="156" y="0"/>
                </a:lnTo>
                <a:lnTo>
                  <a:pt x="156" y="0"/>
                </a:lnTo>
                <a:lnTo>
                  <a:pt x="166" y="2"/>
                </a:lnTo>
                <a:lnTo>
                  <a:pt x="174" y="8"/>
                </a:lnTo>
                <a:lnTo>
                  <a:pt x="306" y="142"/>
                </a:lnTo>
                <a:lnTo>
                  <a:pt x="306" y="142"/>
                </a:lnTo>
                <a:lnTo>
                  <a:pt x="310" y="146"/>
                </a:lnTo>
                <a:lnTo>
                  <a:pt x="312" y="152"/>
                </a:lnTo>
                <a:lnTo>
                  <a:pt x="312" y="156"/>
                </a:lnTo>
                <a:lnTo>
                  <a:pt x="312" y="158"/>
                </a:lnTo>
                <a:lnTo>
                  <a:pt x="312" y="158"/>
                </a:lnTo>
                <a:lnTo>
                  <a:pt x="310" y="160"/>
                </a:lnTo>
                <a:lnTo>
                  <a:pt x="308" y="164"/>
                </a:lnTo>
                <a:lnTo>
                  <a:pt x="302" y="166"/>
                </a:lnTo>
                <a:lnTo>
                  <a:pt x="296" y="166"/>
                </a:lnTo>
                <a:lnTo>
                  <a:pt x="276" y="166"/>
                </a:lnTo>
                <a:lnTo>
                  <a:pt x="276" y="262"/>
                </a:lnTo>
                <a:lnTo>
                  <a:pt x="276" y="262"/>
                </a:lnTo>
                <a:lnTo>
                  <a:pt x="276" y="268"/>
                </a:lnTo>
                <a:lnTo>
                  <a:pt x="274" y="274"/>
                </a:lnTo>
                <a:lnTo>
                  <a:pt x="272" y="278"/>
                </a:lnTo>
                <a:lnTo>
                  <a:pt x="268" y="280"/>
                </a:lnTo>
                <a:lnTo>
                  <a:pt x="264" y="282"/>
                </a:lnTo>
                <a:lnTo>
                  <a:pt x="258" y="282"/>
                </a:lnTo>
                <a:lnTo>
                  <a:pt x="258" y="282"/>
                </a:lnTo>
                <a:close/>
                <a:moveTo>
                  <a:pt x="196" y="268"/>
                </a:moveTo>
                <a:lnTo>
                  <a:pt x="258" y="268"/>
                </a:lnTo>
                <a:lnTo>
                  <a:pt x="258" y="268"/>
                </a:lnTo>
                <a:lnTo>
                  <a:pt x="260" y="268"/>
                </a:lnTo>
                <a:lnTo>
                  <a:pt x="260" y="268"/>
                </a:lnTo>
                <a:lnTo>
                  <a:pt x="260" y="262"/>
                </a:lnTo>
                <a:lnTo>
                  <a:pt x="260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164" y="18"/>
                </a:lnTo>
                <a:lnTo>
                  <a:pt x="164" y="18"/>
                </a:lnTo>
                <a:lnTo>
                  <a:pt x="160" y="16"/>
                </a:lnTo>
                <a:lnTo>
                  <a:pt x="156" y="14"/>
                </a:lnTo>
                <a:lnTo>
                  <a:pt x="152" y="16"/>
                </a:lnTo>
                <a:lnTo>
                  <a:pt x="148" y="18"/>
                </a:lnTo>
                <a:lnTo>
                  <a:pt x="16" y="152"/>
                </a:lnTo>
                <a:lnTo>
                  <a:pt x="16" y="152"/>
                </a:lnTo>
                <a:lnTo>
                  <a:pt x="14" y="152"/>
                </a:lnTo>
                <a:lnTo>
                  <a:pt x="14" y="152"/>
                </a:lnTo>
                <a:lnTo>
                  <a:pt x="16" y="152"/>
                </a:lnTo>
                <a:lnTo>
                  <a:pt x="50" y="152"/>
                </a:lnTo>
                <a:lnTo>
                  <a:pt x="50" y="262"/>
                </a:lnTo>
                <a:lnTo>
                  <a:pt x="50" y="262"/>
                </a:lnTo>
                <a:lnTo>
                  <a:pt x="52" y="266"/>
                </a:lnTo>
                <a:lnTo>
                  <a:pt x="52" y="266"/>
                </a:lnTo>
                <a:lnTo>
                  <a:pt x="52" y="266"/>
                </a:lnTo>
                <a:lnTo>
                  <a:pt x="58" y="268"/>
                </a:lnTo>
                <a:lnTo>
                  <a:pt x="114" y="268"/>
                </a:lnTo>
                <a:lnTo>
                  <a:pt x="114" y="164"/>
                </a:lnTo>
                <a:lnTo>
                  <a:pt x="196" y="164"/>
                </a:lnTo>
                <a:lnTo>
                  <a:pt x="196" y="2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48"/>
          <p:cNvSpPr>
            <a:spLocks noEditPoints="1"/>
          </p:cNvSpPr>
          <p:nvPr/>
        </p:nvSpPr>
        <p:spPr bwMode="auto">
          <a:xfrm>
            <a:off x="10385964" y="3189279"/>
            <a:ext cx="575076" cy="605146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485363" y="4249119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</a:rPr>
              <a:t>同学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231758" y="4209767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</a:rPr>
              <a:t>自己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50" y="2154749"/>
            <a:ext cx="2391241" cy="2456934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75" y="1123825"/>
            <a:ext cx="2676916" cy="2385252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52" y="3550630"/>
            <a:ext cx="2438058" cy="244341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66" y="333716"/>
            <a:ext cx="2550312" cy="261124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0" y="4235004"/>
            <a:ext cx="2678025" cy="226620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9" y="1985140"/>
            <a:ext cx="2585232" cy="261310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88" y="2739916"/>
            <a:ext cx="2536392" cy="253639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" y="1025959"/>
            <a:ext cx="2441939" cy="247109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05" y="329382"/>
            <a:ext cx="2380345" cy="258981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5" y="4173639"/>
            <a:ext cx="2461327" cy="2461327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693" y="4740605"/>
            <a:ext cx="2506884" cy="2506884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26" y="5026592"/>
            <a:ext cx="2598064" cy="262693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100" y="-616736"/>
            <a:ext cx="2673422" cy="267342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71" y="3007401"/>
            <a:ext cx="2717876" cy="259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6285" y="3016104"/>
            <a:ext cx="3956253" cy="9233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kumimoji="1"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349" y="4044660"/>
            <a:ext cx="2387964" cy="507462"/>
          </a:xfrm>
        </p:spPr>
        <p:txBody>
          <a:bodyPr/>
          <a:lstStyle/>
          <a:p>
            <a:r>
              <a:rPr lang="zh-CN" altLang="en-US" sz="4000" dirty="0" smtClean="0"/>
              <a:t>制作过程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614987" y="20574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10136336" y="3023452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3007" y="371238"/>
            <a:ext cx="2056298" cy="419100"/>
          </a:xfrm>
        </p:spPr>
        <p:txBody>
          <a:bodyPr/>
          <a:lstStyle/>
          <a:p>
            <a:r>
              <a:rPr lang="zh-CN" altLang="en-US" sz="3200" dirty="0" smtClean="0"/>
              <a:t>制作过程</a:t>
            </a:r>
            <a:endParaRPr lang="zh-CN" altLang="en-US" sz="32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450312" y="2001795"/>
            <a:ext cx="2180044" cy="1154401"/>
          </a:xfrm>
          <a:prstGeom prst="line">
            <a:avLst/>
          </a:prstGeom>
          <a:solidFill>
            <a:schemeClr val="bg1"/>
          </a:solidFill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83283" y="2893951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0" name="组 20"/>
          <p:cNvGrpSpPr/>
          <p:nvPr/>
        </p:nvGrpSpPr>
        <p:grpSpPr>
          <a:xfrm>
            <a:off x="601087" y="3151965"/>
            <a:ext cx="906688" cy="598227"/>
            <a:chOff x="3786188" y="1143000"/>
            <a:chExt cx="615950" cy="406400"/>
          </a:xfrm>
        </p:grpSpPr>
        <p:sp>
          <p:nvSpPr>
            <p:cNvPr id="31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椭圆 52"/>
          <p:cNvSpPr/>
          <p:nvPr/>
        </p:nvSpPr>
        <p:spPr>
          <a:xfrm>
            <a:off x="6853411" y="5119800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 22"/>
          <p:cNvGrpSpPr/>
          <p:nvPr/>
        </p:nvGrpSpPr>
        <p:grpSpPr>
          <a:xfrm>
            <a:off x="7097843" y="5396545"/>
            <a:ext cx="697380" cy="588805"/>
            <a:chOff x="5268913" y="1114425"/>
            <a:chExt cx="530225" cy="447675"/>
          </a:xfrm>
        </p:grpSpPr>
        <p:sp>
          <p:nvSpPr>
            <p:cNvPr id="35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6927584" y="1188698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Freeform 136"/>
          <p:cNvSpPr>
            <a:spLocks noEditPoints="1"/>
          </p:cNvSpPr>
          <p:nvPr/>
        </p:nvSpPr>
        <p:spPr bwMode="auto">
          <a:xfrm>
            <a:off x="7129091" y="1442064"/>
            <a:ext cx="757619" cy="601207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 flipH="1">
            <a:off x="7420345" y="2607740"/>
            <a:ext cx="4214" cy="2295439"/>
          </a:xfrm>
          <a:prstGeom prst="line">
            <a:avLst/>
          </a:prstGeom>
          <a:solidFill>
            <a:schemeClr val="bg1"/>
          </a:solidFill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4402586" y="3793767"/>
            <a:ext cx="2097068" cy="1424887"/>
          </a:xfrm>
          <a:prstGeom prst="line">
            <a:avLst/>
          </a:prstGeom>
          <a:solidFill>
            <a:schemeClr val="bg1"/>
          </a:solidFill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01087" y="4249119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</a:rPr>
              <a:t>看书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491036" y="1442064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</a:rPr>
              <a:t>编程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491036" y="5435899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</a:rPr>
              <a:t>debug</a:t>
            </a:r>
          </a:p>
        </p:txBody>
      </p:sp>
      <p:sp>
        <p:nvSpPr>
          <p:cNvPr id="69" name="椭圆 68"/>
          <p:cNvSpPr/>
          <p:nvPr/>
        </p:nvSpPr>
        <p:spPr>
          <a:xfrm>
            <a:off x="2995124" y="2909425"/>
            <a:ext cx="1142296" cy="114229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Freeform 156"/>
          <p:cNvSpPr>
            <a:spLocks noEditPoints="1"/>
          </p:cNvSpPr>
          <p:nvPr/>
        </p:nvSpPr>
        <p:spPr bwMode="auto">
          <a:xfrm>
            <a:off x="3261158" y="3151965"/>
            <a:ext cx="662272" cy="628951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1867501" y="3037585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156885" y="4216622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</a:rPr>
              <a:t>室友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24" name="Freeform 145"/>
          <p:cNvSpPr>
            <a:spLocks noEditPoints="1"/>
          </p:cNvSpPr>
          <p:nvPr/>
        </p:nvSpPr>
        <p:spPr bwMode="auto">
          <a:xfrm>
            <a:off x="10374633" y="3278281"/>
            <a:ext cx="665701" cy="601691"/>
          </a:xfrm>
          <a:custGeom>
            <a:avLst/>
            <a:gdLst/>
            <a:ahLst/>
            <a:cxnLst>
              <a:cxn ang="0">
                <a:pos x="182" y="282"/>
              </a:cxn>
              <a:cxn ang="0">
                <a:pos x="130" y="180"/>
              </a:cxn>
              <a:cxn ang="0">
                <a:pos x="58" y="282"/>
              </a:cxn>
              <a:cxn ang="0">
                <a:pos x="50" y="282"/>
              </a:cxn>
              <a:cxn ang="0">
                <a:pos x="42" y="278"/>
              </a:cxn>
              <a:cxn ang="0">
                <a:pos x="36" y="268"/>
              </a:cxn>
              <a:cxn ang="0">
                <a:pos x="36" y="166"/>
              </a:cxn>
              <a:cxn ang="0">
                <a:pos x="16" y="166"/>
              </a:cxn>
              <a:cxn ang="0">
                <a:pos x="4" y="164"/>
              </a:cxn>
              <a:cxn ang="0">
                <a:pos x="0" y="158"/>
              </a:cxn>
              <a:cxn ang="0">
                <a:pos x="0" y="156"/>
              </a:cxn>
              <a:cxn ang="0">
                <a:pos x="0" y="146"/>
              </a:cxn>
              <a:cxn ang="0">
                <a:pos x="138" y="8"/>
              </a:cxn>
              <a:cxn ang="0">
                <a:pos x="146" y="2"/>
              </a:cxn>
              <a:cxn ang="0">
                <a:pos x="156" y="0"/>
              </a:cxn>
              <a:cxn ang="0">
                <a:pos x="174" y="8"/>
              </a:cxn>
              <a:cxn ang="0">
                <a:pos x="306" y="142"/>
              </a:cxn>
              <a:cxn ang="0">
                <a:pos x="312" y="152"/>
              </a:cxn>
              <a:cxn ang="0">
                <a:pos x="312" y="158"/>
              </a:cxn>
              <a:cxn ang="0">
                <a:pos x="310" y="160"/>
              </a:cxn>
              <a:cxn ang="0">
                <a:pos x="302" y="166"/>
              </a:cxn>
              <a:cxn ang="0">
                <a:pos x="276" y="166"/>
              </a:cxn>
              <a:cxn ang="0">
                <a:pos x="276" y="262"/>
              </a:cxn>
              <a:cxn ang="0">
                <a:pos x="274" y="274"/>
              </a:cxn>
              <a:cxn ang="0">
                <a:pos x="268" y="280"/>
              </a:cxn>
              <a:cxn ang="0">
                <a:pos x="258" y="282"/>
              </a:cxn>
              <a:cxn ang="0">
                <a:pos x="196" y="268"/>
              </a:cxn>
              <a:cxn ang="0">
                <a:pos x="258" y="268"/>
              </a:cxn>
              <a:cxn ang="0">
                <a:pos x="260" y="268"/>
              </a:cxn>
              <a:cxn ang="0">
                <a:pos x="260" y="152"/>
              </a:cxn>
              <a:cxn ang="0">
                <a:pos x="296" y="152"/>
              </a:cxn>
              <a:cxn ang="0">
                <a:pos x="296" y="152"/>
              </a:cxn>
              <a:cxn ang="0">
                <a:pos x="164" y="18"/>
              </a:cxn>
              <a:cxn ang="0">
                <a:pos x="160" y="16"/>
              </a:cxn>
              <a:cxn ang="0">
                <a:pos x="152" y="16"/>
              </a:cxn>
              <a:cxn ang="0">
                <a:pos x="16" y="152"/>
              </a:cxn>
              <a:cxn ang="0">
                <a:pos x="14" y="152"/>
              </a:cxn>
              <a:cxn ang="0">
                <a:pos x="16" y="152"/>
              </a:cxn>
              <a:cxn ang="0">
                <a:pos x="50" y="262"/>
              </a:cxn>
              <a:cxn ang="0">
                <a:pos x="52" y="266"/>
              </a:cxn>
              <a:cxn ang="0">
                <a:pos x="52" y="266"/>
              </a:cxn>
              <a:cxn ang="0">
                <a:pos x="114" y="268"/>
              </a:cxn>
              <a:cxn ang="0">
                <a:pos x="196" y="164"/>
              </a:cxn>
            </a:cxnLst>
            <a:rect l="0" t="0" r="r" b="b"/>
            <a:pathLst>
              <a:path w="312" h="282">
                <a:moveTo>
                  <a:pt x="258" y="282"/>
                </a:moveTo>
                <a:lnTo>
                  <a:pt x="182" y="282"/>
                </a:lnTo>
                <a:lnTo>
                  <a:pt x="182" y="180"/>
                </a:lnTo>
                <a:lnTo>
                  <a:pt x="130" y="180"/>
                </a:lnTo>
                <a:lnTo>
                  <a:pt x="130" y="282"/>
                </a:lnTo>
                <a:lnTo>
                  <a:pt x="58" y="282"/>
                </a:lnTo>
                <a:lnTo>
                  <a:pt x="58" y="282"/>
                </a:lnTo>
                <a:lnTo>
                  <a:pt x="50" y="282"/>
                </a:lnTo>
                <a:lnTo>
                  <a:pt x="46" y="280"/>
                </a:lnTo>
                <a:lnTo>
                  <a:pt x="42" y="278"/>
                </a:lnTo>
                <a:lnTo>
                  <a:pt x="38" y="274"/>
                </a:lnTo>
                <a:lnTo>
                  <a:pt x="36" y="268"/>
                </a:lnTo>
                <a:lnTo>
                  <a:pt x="36" y="262"/>
                </a:lnTo>
                <a:lnTo>
                  <a:pt x="36" y="166"/>
                </a:lnTo>
                <a:lnTo>
                  <a:pt x="16" y="166"/>
                </a:lnTo>
                <a:lnTo>
                  <a:pt x="16" y="166"/>
                </a:lnTo>
                <a:lnTo>
                  <a:pt x="8" y="166"/>
                </a:lnTo>
                <a:lnTo>
                  <a:pt x="4" y="164"/>
                </a:lnTo>
                <a:lnTo>
                  <a:pt x="2" y="160"/>
                </a:lnTo>
                <a:lnTo>
                  <a:pt x="0" y="158"/>
                </a:lnTo>
                <a:lnTo>
                  <a:pt x="0" y="158"/>
                </a:lnTo>
                <a:lnTo>
                  <a:pt x="0" y="156"/>
                </a:lnTo>
                <a:lnTo>
                  <a:pt x="0" y="152"/>
                </a:lnTo>
                <a:lnTo>
                  <a:pt x="0" y="146"/>
                </a:lnTo>
                <a:lnTo>
                  <a:pt x="4" y="142"/>
                </a:lnTo>
                <a:lnTo>
                  <a:pt x="138" y="8"/>
                </a:lnTo>
                <a:lnTo>
                  <a:pt x="138" y="8"/>
                </a:lnTo>
                <a:lnTo>
                  <a:pt x="146" y="2"/>
                </a:lnTo>
                <a:lnTo>
                  <a:pt x="156" y="0"/>
                </a:lnTo>
                <a:lnTo>
                  <a:pt x="156" y="0"/>
                </a:lnTo>
                <a:lnTo>
                  <a:pt x="166" y="2"/>
                </a:lnTo>
                <a:lnTo>
                  <a:pt x="174" y="8"/>
                </a:lnTo>
                <a:lnTo>
                  <a:pt x="306" y="142"/>
                </a:lnTo>
                <a:lnTo>
                  <a:pt x="306" y="142"/>
                </a:lnTo>
                <a:lnTo>
                  <a:pt x="310" y="146"/>
                </a:lnTo>
                <a:lnTo>
                  <a:pt x="312" y="152"/>
                </a:lnTo>
                <a:lnTo>
                  <a:pt x="312" y="156"/>
                </a:lnTo>
                <a:lnTo>
                  <a:pt x="312" y="158"/>
                </a:lnTo>
                <a:lnTo>
                  <a:pt x="312" y="158"/>
                </a:lnTo>
                <a:lnTo>
                  <a:pt x="310" y="160"/>
                </a:lnTo>
                <a:lnTo>
                  <a:pt x="308" y="164"/>
                </a:lnTo>
                <a:lnTo>
                  <a:pt x="302" y="166"/>
                </a:lnTo>
                <a:lnTo>
                  <a:pt x="296" y="166"/>
                </a:lnTo>
                <a:lnTo>
                  <a:pt x="276" y="166"/>
                </a:lnTo>
                <a:lnTo>
                  <a:pt x="276" y="262"/>
                </a:lnTo>
                <a:lnTo>
                  <a:pt x="276" y="262"/>
                </a:lnTo>
                <a:lnTo>
                  <a:pt x="276" y="268"/>
                </a:lnTo>
                <a:lnTo>
                  <a:pt x="274" y="274"/>
                </a:lnTo>
                <a:lnTo>
                  <a:pt x="272" y="278"/>
                </a:lnTo>
                <a:lnTo>
                  <a:pt x="268" y="280"/>
                </a:lnTo>
                <a:lnTo>
                  <a:pt x="264" y="282"/>
                </a:lnTo>
                <a:lnTo>
                  <a:pt x="258" y="282"/>
                </a:lnTo>
                <a:lnTo>
                  <a:pt x="258" y="282"/>
                </a:lnTo>
                <a:close/>
                <a:moveTo>
                  <a:pt x="196" y="268"/>
                </a:moveTo>
                <a:lnTo>
                  <a:pt x="258" y="268"/>
                </a:lnTo>
                <a:lnTo>
                  <a:pt x="258" y="268"/>
                </a:lnTo>
                <a:lnTo>
                  <a:pt x="260" y="268"/>
                </a:lnTo>
                <a:lnTo>
                  <a:pt x="260" y="268"/>
                </a:lnTo>
                <a:lnTo>
                  <a:pt x="260" y="262"/>
                </a:lnTo>
                <a:lnTo>
                  <a:pt x="260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164" y="18"/>
                </a:lnTo>
                <a:lnTo>
                  <a:pt x="164" y="18"/>
                </a:lnTo>
                <a:lnTo>
                  <a:pt x="160" y="16"/>
                </a:lnTo>
                <a:lnTo>
                  <a:pt x="156" y="14"/>
                </a:lnTo>
                <a:lnTo>
                  <a:pt x="152" y="16"/>
                </a:lnTo>
                <a:lnTo>
                  <a:pt x="148" y="18"/>
                </a:lnTo>
                <a:lnTo>
                  <a:pt x="16" y="152"/>
                </a:lnTo>
                <a:lnTo>
                  <a:pt x="16" y="152"/>
                </a:lnTo>
                <a:lnTo>
                  <a:pt x="14" y="152"/>
                </a:lnTo>
                <a:lnTo>
                  <a:pt x="14" y="152"/>
                </a:lnTo>
                <a:lnTo>
                  <a:pt x="16" y="152"/>
                </a:lnTo>
                <a:lnTo>
                  <a:pt x="50" y="152"/>
                </a:lnTo>
                <a:lnTo>
                  <a:pt x="50" y="262"/>
                </a:lnTo>
                <a:lnTo>
                  <a:pt x="50" y="262"/>
                </a:lnTo>
                <a:lnTo>
                  <a:pt x="52" y="266"/>
                </a:lnTo>
                <a:lnTo>
                  <a:pt x="52" y="266"/>
                </a:lnTo>
                <a:lnTo>
                  <a:pt x="52" y="266"/>
                </a:lnTo>
                <a:lnTo>
                  <a:pt x="58" y="268"/>
                </a:lnTo>
                <a:lnTo>
                  <a:pt x="114" y="268"/>
                </a:lnTo>
                <a:lnTo>
                  <a:pt x="114" y="164"/>
                </a:lnTo>
                <a:lnTo>
                  <a:pt x="196" y="164"/>
                </a:lnTo>
                <a:lnTo>
                  <a:pt x="196" y="2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8214548" y="4036247"/>
            <a:ext cx="1744998" cy="1251026"/>
          </a:xfrm>
          <a:prstGeom prst="line">
            <a:avLst/>
          </a:prstGeom>
          <a:solidFill>
            <a:schemeClr val="bg1"/>
          </a:solidFill>
          <a:ln w="57150">
            <a:solidFill>
              <a:schemeClr val="bg1"/>
            </a:solidFill>
            <a:prstDash val="sysDot"/>
            <a:headEnd type="none" w="med" len="med"/>
            <a:tailEnd type="triangl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91664" y="4379959"/>
            <a:ext cx="129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</a:rPr>
              <a:t>界面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3007" y="371238"/>
            <a:ext cx="2056298" cy="419100"/>
          </a:xfrm>
        </p:spPr>
        <p:txBody>
          <a:bodyPr/>
          <a:lstStyle/>
          <a:p>
            <a:r>
              <a:rPr lang="zh-CN" altLang="en-US" sz="3200" dirty="0" smtClean="0"/>
              <a:t>制作过程</a:t>
            </a:r>
            <a:endParaRPr lang="zh-CN" altLang="en-US" sz="32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2781782"/>
              </p:ext>
            </p:extLst>
          </p:nvPr>
        </p:nvGraphicFramePr>
        <p:xfrm>
          <a:off x="2111156" y="118265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041320" y="2433461"/>
            <a:ext cx="998507" cy="6106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DDL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t="8405" r="33816" b="6035"/>
          <a:stretch/>
        </p:blipFill>
        <p:spPr>
          <a:xfrm>
            <a:off x="4393212" y="1943103"/>
            <a:ext cx="3563887" cy="38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2692" y="4034722"/>
            <a:ext cx="2453278" cy="507462"/>
          </a:xfrm>
        </p:spPr>
        <p:txBody>
          <a:bodyPr/>
          <a:lstStyle/>
          <a:p>
            <a:r>
              <a:rPr lang="zh-CN" altLang="en-US" sz="4000" dirty="0"/>
              <a:t>代码</a:t>
            </a:r>
            <a:r>
              <a:rPr lang="zh-CN" altLang="en-US" sz="4000" dirty="0" smtClean="0"/>
              <a:t>实现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50" y="331212"/>
            <a:ext cx="3829618" cy="37900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877093" y="2953320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679343" y="2972432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4736" y="4636481"/>
            <a:ext cx="3012938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defTabSz="457200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 2015 Community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60498" y="4765728"/>
            <a:ext cx="2263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defTabSz="457200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&amp; C++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92387" y="2651647"/>
            <a:ext cx="1527544" cy="1527544"/>
            <a:chOff x="1495766" y="3083921"/>
            <a:chExt cx="1527544" cy="1527544"/>
          </a:xfrm>
        </p:grpSpPr>
        <p:sp>
          <p:nvSpPr>
            <p:cNvPr id="4" name="任意多边形 3"/>
            <p:cNvSpPr/>
            <p:nvPr/>
          </p:nvSpPr>
          <p:spPr>
            <a:xfrm>
              <a:off x="1495766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Freeform 107"/>
            <p:cNvSpPr>
              <a:spLocks noEditPoints="1"/>
            </p:cNvSpPr>
            <p:nvPr/>
          </p:nvSpPr>
          <p:spPr bwMode="auto">
            <a:xfrm>
              <a:off x="1950838" y="3397776"/>
              <a:ext cx="563762" cy="514150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46688" y="4047484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b="1" dirty="0"/>
                <a:t>语言</a:t>
              </a:r>
              <a:endParaRPr lang="en-US" altLang="zh-CN" sz="20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68614" y="2640933"/>
            <a:ext cx="1527544" cy="1527544"/>
            <a:chOff x="6818954" y="3083921"/>
            <a:chExt cx="1527544" cy="1527544"/>
          </a:xfrm>
        </p:grpSpPr>
        <p:sp>
          <p:nvSpPr>
            <p:cNvPr id="8" name="任意多边形 7"/>
            <p:cNvSpPr/>
            <p:nvPr/>
          </p:nvSpPr>
          <p:spPr>
            <a:xfrm>
              <a:off x="6818954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3" name="Freeform 81"/>
            <p:cNvSpPr>
              <a:spLocks noEditPoints="1"/>
            </p:cNvSpPr>
            <p:nvPr/>
          </p:nvSpPr>
          <p:spPr bwMode="auto">
            <a:xfrm>
              <a:off x="7237879" y="3382227"/>
              <a:ext cx="679978" cy="572044"/>
            </a:xfrm>
            <a:custGeom>
              <a:avLst/>
              <a:gdLst>
                <a:gd name="T0" fmla="*/ 256 w 256"/>
                <a:gd name="T1" fmla="*/ 91 h 216"/>
                <a:gd name="T2" fmla="*/ 256 w 256"/>
                <a:gd name="T3" fmla="*/ 92 h 216"/>
                <a:gd name="T4" fmla="*/ 256 w 256"/>
                <a:gd name="T5" fmla="*/ 92 h 216"/>
                <a:gd name="T6" fmla="*/ 233 w 256"/>
                <a:gd name="T7" fmla="*/ 104 h 216"/>
                <a:gd name="T8" fmla="*/ 208 w 256"/>
                <a:gd name="T9" fmla="*/ 207 h 216"/>
                <a:gd name="T10" fmla="*/ 194 w 256"/>
                <a:gd name="T11" fmla="*/ 216 h 216"/>
                <a:gd name="T12" fmla="*/ 60 w 256"/>
                <a:gd name="T13" fmla="*/ 216 h 216"/>
                <a:gd name="T14" fmla="*/ 60 w 256"/>
                <a:gd name="T15" fmla="*/ 216 h 216"/>
                <a:gd name="T16" fmla="*/ 48 w 256"/>
                <a:gd name="T17" fmla="*/ 207 h 216"/>
                <a:gd name="T18" fmla="*/ 12 w 256"/>
                <a:gd name="T19" fmla="*/ 104 h 216"/>
                <a:gd name="T20" fmla="*/ 12 w 256"/>
                <a:gd name="T21" fmla="*/ 80 h 216"/>
                <a:gd name="T22" fmla="*/ 98 w 256"/>
                <a:gd name="T23" fmla="*/ 80 h 216"/>
                <a:gd name="T24" fmla="*/ 148 w 256"/>
                <a:gd name="T25" fmla="*/ 80 h 216"/>
                <a:gd name="T26" fmla="*/ 178 w 256"/>
                <a:gd name="T27" fmla="*/ 80 h 216"/>
                <a:gd name="T28" fmla="*/ 196 w 256"/>
                <a:gd name="T29" fmla="*/ 80 h 216"/>
                <a:gd name="T30" fmla="*/ 244 w 256"/>
                <a:gd name="T31" fmla="*/ 80 h 216"/>
                <a:gd name="T32" fmla="*/ 245 w 256"/>
                <a:gd name="T33" fmla="*/ 80 h 216"/>
                <a:gd name="T34" fmla="*/ 256 w 256"/>
                <a:gd name="T35" fmla="*/ 90 h 216"/>
                <a:gd name="T36" fmla="*/ 80 w 256"/>
                <a:gd name="T37" fmla="*/ 104 h 216"/>
                <a:gd name="T38" fmla="*/ 68 w 256"/>
                <a:gd name="T39" fmla="*/ 180 h 216"/>
                <a:gd name="T40" fmla="*/ 92 w 256"/>
                <a:gd name="T41" fmla="*/ 180 h 216"/>
                <a:gd name="T42" fmla="*/ 140 w 256"/>
                <a:gd name="T43" fmla="*/ 116 h 216"/>
                <a:gd name="T44" fmla="*/ 116 w 256"/>
                <a:gd name="T45" fmla="*/ 116 h 216"/>
                <a:gd name="T46" fmla="*/ 128 w 256"/>
                <a:gd name="T47" fmla="*/ 192 h 216"/>
                <a:gd name="T48" fmla="*/ 140 w 256"/>
                <a:gd name="T49" fmla="*/ 116 h 216"/>
                <a:gd name="T50" fmla="*/ 176 w 256"/>
                <a:gd name="T51" fmla="*/ 104 h 216"/>
                <a:gd name="T52" fmla="*/ 164 w 256"/>
                <a:gd name="T53" fmla="*/ 180 h 216"/>
                <a:gd name="T54" fmla="*/ 188 w 256"/>
                <a:gd name="T55" fmla="*/ 180 h 216"/>
                <a:gd name="T56" fmla="*/ 142 w 256"/>
                <a:gd name="T57" fmla="*/ 18 h 216"/>
                <a:gd name="T58" fmla="*/ 140 w 256"/>
                <a:gd name="T59" fmla="*/ 12 h 216"/>
                <a:gd name="T60" fmla="*/ 163 w 256"/>
                <a:gd name="T61" fmla="*/ 7 h 216"/>
                <a:gd name="T62" fmla="*/ 195 w 256"/>
                <a:gd name="T63" fmla="*/ 68 h 216"/>
                <a:gd name="T64" fmla="*/ 142 w 256"/>
                <a:gd name="T65" fmla="*/ 18 h 216"/>
                <a:gd name="T66" fmla="*/ 88 w 256"/>
                <a:gd name="T67" fmla="*/ 68 h 216"/>
                <a:gd name="T68" fmla="*/ 93 w 256"/>
                <a:gd name="T69" fmla="*/ 7 h 216"/>
                <a:gd name="T70" fmla="*/ 104 w 256"/>
                <a:gd name="T71" fmla="*/ 0 h 216"/>
                <a:gd name="T72" fmla="*/ 114 w 256"/>
                <a:gd name="T73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216">
                  <a:moveTo>
                    <a:pt x="256" y="90"/>
                  </a:moveTo>
                  <a:cubicBezTo>
                    <a:pt x="256" y="91"/>
                    <a:pt x="256" y="91"/>
                    <a:pt x="256" y="91"/>
                  </a:cubicBezTo>
                  <a:cubicBezTo>
                    <a:pt x="256" y="91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9"/>
                    <a:pt x="251" y="104"/>
                    <a:pt x="244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96" y="80"/>
                    <a:pt x="196" y="80"/>
                    <a:pt x="196" y="80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5" y="80"/>
                    <a:pt x="245" y="80"/>
                    <a:pt x="245" y="80"/>
                  </a:cubicBezTo>
                  <a:cubicBezTo>
                    <a:pt x="251" y="80"/>
                    <a:pt x="255" y="85"/>
                    <a:pt x="256" y="90"/>
                  </a:cubicBezTo>
                  <a:cubicBezTo>
                    <a:pt x="256" y="90"/>
                    <a:pt x="256" y="90"/>
                    <a:pt x="256" y="90"/>
                  </a:cubicBezTo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  <a:moveTo>
                    <a:pt x="140" y="116"/>
                  </a:move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cubicBezTo>
                    <a:pt x="116" y="180"/>
                    <a:pt x="116" y="180"/>
                    <a:pt x="116" y="180"/>
                  </a:cubicBez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lnTo>
                    <a:pt x="140" y="116"/>
                  </a:lnTo>
                  <a:close/>
                  <a:moveTo>
                    <a:pt x="188" y="116"/>
                  </a:moveTo>
                  <a:cubicBezTo>
                    <a:pt x="188" y="109"/>
                    <a:pt x="183" y="104"/>
                    <a:pt x="176" y="104"/>
                  </a:cubicBezTo>
                  <a:cubicBezTo>
                    <a:pt x="169" y="104"/>
                    <a:pt x="164" y="109"/>
                    <a:pt x="164" y="116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lnTo>
                    <a:pt x="188" y="116"/>
                  </a:lnTo>
                  <a:close/>
                  <a:moveTo>
                    <a:pt x="142" y="18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68" y="68"/>
                    <a:pt x="168" y="68"/>
                    <a:pt x="168" y="68"/>
                  </a:cubicBezTo>
                  <a:lnTo>
                    <a:pt x="142" y="18"/>
                  </a:lnTo>
                  <a:close/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73737" y="4047484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b="1" dirty="0"/>
                <a:t>资料</a:t>
              </a:r>
              <a:endParaRPr lang="en-US" altLang="zh-CN" sz="200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57240" y="2632535"/>
            <a:ext cx="1527544" cy="1527544"/>
            <a:chOff x="4157360" y="3083921"/>
            <a:chExt cx="1527544" cy="1527544"/>
          </a:xfrm>
        </p:grpSpPr>
        <p:sp>
          <p:nvSpPr>
            <p:cNvPr id="6" name="任意多边形 5"/>
            <p:cNvSpPr/>
            <p:nvPr/>
          </p:nvSpPr>
          <p:spPr>
            <a:xfrm>
              <a:off x="415736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2" name="Freeform 165"/>
            <p:cNvSpPr>
              <a:spLocks noEditPoints="1"/>
            </p:cNvSpPr>
            <p:nvPr/>
          </p:nvSpPr>
          <p:spPr bwMode="auto">
            <a:xfrm>
              <a:off x="4611030" y="3397777"/>
              <a:ext cx="568271" cy="441987"/>
            </a:xfrm>
            <a:custGeom>
              <a:avLst/>
              <a:gdLst>
                <a:gd name="T0" fmla="*/ 244 w 256"/>
                <a:gd name="T1" fmla="*/ 200 h 200"/>
                <a:gd name="T2" fmla="*/ 12 w 256"/>
                <a:gd name="T3" fmla="*/ 200 h 200"/>
                <a:gd name="T4" fmla="*/ 0 w 256"/>
                <a:gd name="T5" fmla="*/ 188 h 200"/>
                <a:gd name="T6" fmla="*/ 0 w 256"/>
                <a:gd name="T7" fmla="*/ 172 h 200"/>
                <a:gd name="T8" fmla="*/ 0 w 256"/>
                <a:gd name="T9" fmla="*/ 152 h 200"/>
                <a:gd name="T10" fmla="*/ 0 w 256"/>
                <a:gd name="T11" fmla="*/ 136 h 200"/>
                <a:gd name="T12" fmla="*/ 0 w 256"/>
                <a:gd name="T13" fmla="*/ 116 h 200"/>
                <a:gd name="T14" fmla="*/ 0 w 256"/>
                <a:gd name="T15" fmla="*/ 100 h 200"/>
                <a:gd name="T16" fmla="*/ 0 w 256"/>
                <a:gd name="T17" fmla="*/ 60 h 200"/>
                <a:gd name="T18" fmla="*/ 256 w 256"/>
                <a:gd name="T19" fmla="*/ 60 h 200"/>
                <a:gd name="T20" fmla="*/ 256 w 256"/>
                <a:gd name="T21" fmla="*/ 100 h 200"/>
                <a:gd name="T22" fmla="*/ 256 w 256"/>
                <a:gd name="T23" fmla="*/ 116 h 200"/>
                <a:gd name="T24" fmla="*/ 256 w 256"/>
                <a:gd name="T25" fmla="*/ 136 h 200"/>
                <a:gd name="T26" fmla="*/ 256 w 256"/>
                <a:gd name="T27" fmla="*/ 152 h 200"/>
                <a:gd name="T28" fmla="*/ 256 w 256"/>
                <a:gd name="T29" fmla="*/ 172 h 200"/>
                <a:gd name="T30" fmla="*/ 256 w 256"/>
                <a:gd name="T31" fmla="*/ 188 h 200"/>
                <a:gd name="T32" fmla="*/ 244 w 256"/>
                <a:gd name="T33" fmla="*/ 200 h 200"/>
                <a:gd name="T34" fmla="*/ 0 w 256"/>
                <a:gd name="T35" fmla="*/ 36 h 200"/>
                <a:gd name="T36" fmla="*/ 0 w 256"/>
                <a:gd name="T37" fmla="*/ 28 h 200"/>
                <a:gd name="T38" fmla="*/ 0 w 256"/>
                <a:gd name="T39" fmla="*/ 12 h 200"/>
                <a:gd name="T40" fmla="*/ 12 w 256"/>
                <a:gd name="T41" fmla="*/ 0 h 200"/>
                <a:gd name="T42" fmla="*/ 28 w 256"/>
                <a:gd name="T43" fmla="*/ 0 h 200"/>
                <a:gd name="T44" fmla="*/ 36 w 256"/>
                <a:gd name="T45" fmla="*/ 0 h 200"/>
                <a:gd name="T46" fmla="*/ 48 w 256"/>
                <a:gd name="T47" fmla="*/ 0 h 200"/>
                <a:gd name="T48" fmla="*/ 72 w 256"/>
                <a:gd name="T49" fmla="*/ 0 h 200"/>
                <a:gd name="T50" fmla="*/ 96 w 256"/>
                <a:gd name="T51" fmla="*/ 24 h 200"/>
                <a:gd name="T52" fmla="*/ 244 w 256"/>
                <a:gd name="T53" fmla="*/ 24 h 200"/>
                <a:gd name="T54" fmla="*/ 256 w 256"/>
                <a:gd name="T55" fmla="*/ 36 h 200"/>
                <a:gd name="T56" fmla="*/ 256 w 256"/>
                <a:gd name="T57" fmla="*/ 48 h 200"/>
                <a:gd name="T58" fmla="*/ 0 w 256"/>
                <a:gd name="T59" fmla="*/ 48 h 200"/>
                <a:gd name="T60" fmla="*/ 0 w 256"/>
                <a:gd name="T61" fmla="*/ 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89699" y="4047484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b="1" dirty="0"/>
                <a:t>平台</a:t>
              </a:r>
              <a:endParaRPr lang="en-US" altLang="zh-CN" sz="2000" b="1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220095" y="4635750"/>
            <a:ext cx="3504230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defTabSz="457200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深入理解计算机系统基础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0" algn="ctr" defTabSz="457200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lvl="0" algn="ctr" defTabSz="457200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pipe-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full.hcl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69" y="2557605"/>
            <a:ext cx="1644445" cy="16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22293" y="370906"/>
            <a:ext cx="1889264" cy="41910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536763">
            <a:off x="4988897" y="2443525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圆角矩形 5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24791" y="4371143"/>
            <a:ext cx="1276582" cy="313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870879" y="4700680"/>
            <a:ext cx="1139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17301" y="2515677"/>
            <a:ext cx="992421" cy="129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04540" y="1785012"/>
            <a:ext cx="2441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小</a:t>
            </a:r>
            <a:r>
              <a:rPr lang="zh-CN" altLang="en-US" sz="2800" b="1" dirty="0">
                <a:solidFill>
                  <a:schemeClr val="bg1"/>
                </a:solidFill>
              </a:rPr>
              <a:t>端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法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7206" y="3925405"/>
            <a:ext cx="36194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</a:rPr>
              <a:t>3.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使用了大量的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struct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、大量</a:t>
            </a:r>
            <a:r>
              <a:rPr lang="zh-CN" altLang="en-US" sz="2800" b="1" dirty="0">
                <a:solidFill>
                  <a:schemeClr val="bg1"/>
                </a:solidFill>
              </a:rPr>
              <a:t>转换函数</a:t>
            </a:r>
          </a:p>
        </p:txBody>
      </p:sp>
      <p:sp>
        <p:nvSpPr>
          <p:cNvPr id="30" name="矩形 29"/>
          <p:cNvSpPr/>
          <p:nvPr/>
        </p:nvSpPr>
        <p:spPr>
          <a:xfrm>
            <a:off x="8296461" y="4371143"/>
            <a:ext cx="3231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</a:rPr>
              <a:t>4.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多文件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72899" y="2267015"/>
            <a:ext cx="3231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构造内存映射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0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50" y="331212"/>
            <a:ext cx="3829618" cy="37900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代码框架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84564" y="2662671"/>
            <a:ext cx="2300757" cy="509896"/>
            <a:chOff x="888096" y="1000203"/>
            <a:chExt cx="4259825" cy="944066"/>
          </a:xfrm>
        </p:grpSpPr>
        <p:sp>
          <p:nvSpPr>
            <p:cNvPr id="27" name="矩形 2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98165" y="2662671"/>
            <a:ext cx="2300757" cy="509896"/>
            <a:chOff x="888096" y="1000203"/>
            <a:chExt cx="4259825" cy="944066"/>
          </a:xfrm>
        </p:grpSpPr>
        <p:sp>
          <p:nvSpPr>
            <p:cNvPr id="34" name="矩形 3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98165" y="1741886"/>
            <a:ext cx="2300757" cy="509896"/>
            <a:chOff x="888096" y="1000203"/>
            <a:chExt cx="4259825" cy="944066"/>
          </a:xfrm>
        </p:grpSpPr>
        <p:sp>
          <p:nvSpPr>
            <p:cNvPr id="40" name="矩形 3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998165" y="3584872"/>
            <a:ext cx="2300757" cy="509896"/>
            <a:chOff x="888096" y="1000203"/>
            <a:chExt cx="4259825" cy="944066"/>
          </a:xfrm>
        </p:grpSpPr>
        <p:sp>
          <p:nvSpPr>
            <p:cNvPr id="46" name="矩形 4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588091" y="2129115"/>
            <a:ext cx="2300757" cy="1044787"/>
            <a:chOff x="888096" y="1000203"/>
            <a:chExt cx="4259825" cy="944066"/>
          </a:xfrm>
        </p:grpSpPr>
        <p:sp>
          <p:nvSpPr>
            <p:cNvPr id="52" name="矩形 5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582886" y="4504846"/>
            <a:ext cx="2300757" cy="509896"/>
            <a:chOff x="888096" y="1000203"/>
            <a:chExt cx="4259825" cy="944066"/>
          </a:xfrm>
        </p:grpSpPr>
        <p:sp>
          <p:nvSpPr>
            <p:cNvPr id="58" name="矩形 5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582886" y="3584061"/>
            <a:ext cx="2300757" cy="509896"/>
            <a:chOff x="888096" y="1000203"/>
            <a:chExt cx="4259825" cy="944066"/>
          </a:xfrm>
        </p:grpSpPr>
        <p:sp>
          <p:nvSpPr>
            <p:cNvPr id="64" name="矩形 6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cxnSp>
        <p:nvCxnSpPr>
          <p:cNvPr id="69" name="直接连接符 68"/>
          <p:cNvCxnSpPr>
            <a:stCxn id="27" idx="3"/>
          </p:cNvCxnSpPr>
          <p:nvPr/>
        </p:nvCxnSpPr>
        <p:spPr>
          <a:xfrm>
            <a:off x="4665213" y="2922713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832810" y="2922713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832810" y="1998788"/>
            <a:ext cx="0" cy="18478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832810" y="1998788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832810" y="3846638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404979" y="2539763"/>
            <a:ext cx="1" cy="304259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410244" y="2556194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410244" y="4756797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410244" y="3832872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278814" y="3839381"/>
            <a:ext cx="12616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515471" y="2741713"/>
            <a:ext cx="203132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main()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129073" y="2741713"/>
            <a:ext cx="1971894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input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129073" y="1822977"/>
            <a:ext cx="1971894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交互</a:t>
            </a:r>
          </a:p>
        </p:txBody>
      </p:sp>
      <p:sp>
        <p:nvSpPr>
          <p:cNvPr id="82" name="矩形 81"/>
          <p:cNvSpPr/>
          <p:nvPr/>
        </p:nvSpPr>
        <p:spPr>
          <a:xfrm>
            <a:off x="4866465" y="3628317"/>
            <a:ext cx="2572964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FFFF"/>
                </a:solidFill>
                <a:latin typeface="+mn-ea"/>
              </a:rPr>
              <a:t>posedge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 </a:t>
            </a:r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clock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11414" y="2236015"/>
            <a:ext cx="2838246" cy="830997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sequential</a:t>
            </a:r>
          </a:p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update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516566" y="4503339"/>
            <a:ext cx="2467181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control update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722144" y="3653395"/>
            <a:ext cx="205602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five stages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582223" y="5330404"/>
            <a:ext cx="2300757" cy="509896"/>
            <a:chOff x="888096" y="1000203"/>
            <a:chExt cx="4259825" cy="944066"/>
          </a:xfrm>
        </p:grpSpPr>
        <p:sp>
          <p:nvSpPr>
            <p:cNvPr id="87" name="矩形 8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+mn-ea"/>
              </a:endParaRPr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7409581" y="5582355"/>
            <a:ext cx="17784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515903" y="5328897"/>
            <a:ext cx="2467181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 smtClean="0">
                <a:solidFill>
                  <a:srgbClr val="FFFFFF"/>
                </a:solidFill>
                <a:latin typeface="+mn-ea"/>
              </a:rPr>
              <a:t>output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2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solidFill>
          <a:schemeClr val="bg1"/>
        </a:solidFill>
        <a:ln w="57150">
          <a:solidFill>
            <a:schemeClr val="bg1"/>
          </a:solidFill>
          <a:headEnd type="none" w="med" len="med"/>
          <a:tailEnd type="triangle" w="med" len="med"/>
        </a:ln>
        <a:effectLst>
          <a:glow rad="101600">
            <a:schemeClr val="accent3">
              <a:satMod val="175000"/>
              <a:alpha val="40000"/>
            </a:scheme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282</Words>
  <Application>Microsoft Office PowerPoint</Application>
  <PresentationFormat>宽屏</PresentationFormat>
  <Paragraphs>135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1_Office 主题</vt:lpstr>
      <vt:lpstr>PowerPoint 演示文稿</vt:lpstr>
      <vt:lpstr>PowerPoint 演示文稿</vt:lpstr>
      <vt:lpstr>制作过程</vt:lpstr>
      <vt:lpstr>PowerPoint 演示文稿</vt:lpstr>
      <vt:lpstr>PowerPoint 演示文稿</vt:lpstr>
      <vt:lpstr>代码实现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界面制作</vt:lpstr>
      <vt:lpstr>PowerPoint 演示文稿</vt:lpstr>
      <vt:lpstr>PowerPoint 演示文稿</vt:lpstr>
      <vt:lpstr>PowerPoint 演示文稿</vt:lpstr>
      <vt:lpstr>程序展示</vt:lpstr>
      <vt:lpstr>PowerPoint 演示文稿</vt:lpstr>
      <vt:lpstr>个人感想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Windows 用户</cp:lastModifiedBy>
  <cp:revision>63</cp:revision>
  <dcterms:created xsi:type="dcterms:W3CDTF">2015-07-23T02:26:31Z</dcterms:created>
  <dcterms:modified xsi:type="dcterms:W3CDTF">2018-01-19T01:37:38Z</dcterms:modified>
</cp:coreProperties>
</file>