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0BE36BF-2269-4B62-9858-6E74A14A3EA5}"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448367-A063-4A29-BBDC-B48315005D67}" type="slidenum">
              <a:rPr lang="zh-CN" altLang="en-US" smtClean="0"/>
              <a:t>‹#›</a:t>
            </a:fld>
            <a:endParaRPr lang="zh-CN" altLang="en-US"/>
          </a:p>
        </p:txBody>
      </p:sp>
    </p:spTree>
    <p:extLst>
      <p:ext uri="{BB962C8B-B14F-4D97-AF65-F5344CB8AC3E}">
        <p14:creationId xmlns:p14="http://schemas.microsoft.com/office/powerpoint/2010/main" val="114213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0BE36BF-2269-4B62-9858-6E74A14A3EA5}"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448367-A063-4A29-BBDC-B48315005D67}" type="slidenum">
              <a:rPr lang="zh-CN" altLang="en-US" smtClean="0"/>
              <a:t>‹#›</a:t>
            </a:fld>
            <a:endParaRPr lang="zh-CN" altLang="en-US"/>
          </a:p>
        </p:txBody>
      </p:sp>
    </p:spTree>
    <p:extLst>
      <p:ext uri="{BB962C8B-B14F-4D97-AF65-F5344CB8AC3E}">
        <p14:creationId xmlns:p14="http://schemas.microsoft.com/office/powerpoint/2010/main" val="45274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0BE36BF-2269-4B62-9858-6E74A14A3EA5}"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448367-A063-4A29-BBDC-B48315005D67}" type="slidenum">
              <a:rPr lang="zh-CN" altLang="en-US" smtClean="0"/>
              <a:t>‹#›</a:t>
            </a:fld>
            <a:endParaRPr lang="zh-CN" altLang="en-US"/>
          </a:p>
        </p:txBody>
      </p:sp>
    </p:spTree>
    <p:extLst>
      <p:ext uri="{BB962C8B-B14F-4D97-AF65-F5344CB8AC3E}">
        <p14:creationId xmlns:p14="http://schemas.microsoft.com/office/powerpoint/2010/main" val="355374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0BE36BF-2269-4B62-9858-6E74A14A3EA5}"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448367-A063-4A29-BBDC-B48315005D67}" type="slidenum">
              <a:rPr lang="zh-CN" altLang="en-US" smtClean="0"/>
              <a:t>‹#›</a:t>
            </a:fld>
            <a:endParaRPr lang="zh-CN" altLang="en-US"/>
          </a:p>
        </p:txBody>
      </p:sp>
    </p:spTree>
    <p:extLst>
      <p:ext uri="{BB962C8B-B14F-4D97-AF65-F5344CB8AC3E}">
        <p14:creationId xmlns:p14="http://schemas.microsoft.com/office/powerpoint/2010/main" val="1179560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0BE36BF-2269-4B62-9858-6E74A14A3EA5}"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448367-A063-4A29-BBDC-B48315005D67}" type="slidenum">
              <a:rPr lang="zh-CN" altLang="en-US" smtClean="0"/>
              <a:t>‹#›</a:t>
            </a:fld>
            <a:endParaRPr lang="zh-CN" altLang="en-US"/>
          </a:p>
        </p:txBody>
      </p:sp>
    </p:spTree>
    <p:extLst>
      <p:ext uri="{BB962C8B-B14F-4D97-AF65-F5344CB8AC3E}">
        <p14:creationId xmlns:p14="http://schemas.microsoft.com/office/powerpoint/2010/main" val="4223858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0BE36BF-2269-4B62-9858-6E74A14A3EA5}" type="datetimeFigureOut">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448367-A063-4A29-BBDC-B48315005D67}" type="slidenum">
              <a:rPr lang="zh-CN" altLang="en-US" smtClean="0"/>
              <a:t>‹#›</a:t>
            </a:fld>
            <a:endParaRPr lang="zh-CN" altLang="en-US"/>
          </a:p>
        </p:txBody>
      </p:sp>
    </p:spTree>
    <p:extLst>
      <p:ext uri="{BB962C8B-B14F-4D97-AF65-F5344CB8AC3E}">
        <p14:creationId xmlns:p14="http://schemas.microsoft.com/office/powerpoint/2010/main" val="2316287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0BE36BF-2269-4B62-9858-6E74A14A3EA5}" type="datetimeFigureOut">
              <a:rPr lang="zh-CN" altLang="en-US" smtClean="0"/>
              <a:t>2019/11/1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448367-A063-4A29-BBDC-B48315005D67}" type="slidenum">
              <a:rPr lang="zh-CN" altLang="en-US" smtClean="0"/>
              <a:t>‹#›</a:t>
            </a:fld>
            <a:endParaRPr lang="zh-CN" altLang="en-US"/>
          </a:p>
        </p:txBody>
      </p:sp>
    </p:spTree>
    <p:extLst>
      <p:ext uri="{BB962C8B-B14F-4D97-AF65-F5344CB8AC3E}">
        <p14:creationId xmlns:p14="http://schemas.microsoft.com/office/powerpoint/2010/main" val="1676669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0BE36BF-2269-4B62-9858-6E74A14A3EA5}" type="datetimeFigureOut">
              <a:rPr lang="zh-CN" altLang="en-US" smtClean="0"/>
              <a:t>2019/11/1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448367-A063-4A29-BBDC-B48315005D67}" type="slidenum">
              <a:rPr lang="zh-CN" altLang="en-US" smtClean="0"/>
              <a:t>‹#›</a:t>
            </a:fld>
            <a:endParaRPr lang="zh-CN" altLang="en-US"/>
          </a:p>
        </p:txBody>
      </p:sp>
    </p:spTree>
    <p:extLst>
      <p:ext uri="{BB962C8B-B14F-4D97-AF65-F5344CB8AC3E}">
        <p14:creationId xmlns:p14="http://schemas.microsoft.com/office/powerpoint/2010/main" val="2534948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BE36BF-2269-4B62-9858-6E74A14A3EA5}" type="datetimeFigureOut">
              <a:rPr lang="zh-CN" altLang="en-US" smtClean="0"/>
              <a:t>2019/11/1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448367-A063-4A29-BBDC-B48315005D67}" type="slidenum">
              <a:rPr lang="zh-CN" altLang="en-US" smtClean="0"/>
              <a:t>‹#›</a:t>
            </a:fld>
            <a:endParaRPr lang="zh-CN" altLang="en-US"/>
          </a:p>
        </p:txBody>
      </p:sp>
    </p:spTree>
    <p:extLst>
      <p:ext uri="{BB962C8B-B14F-4D97-AF65-F5344CB8AC3E}">
        <p14:creationId xmlns:p14="http://schemas.microsoft.com/office/powerpoint/2010/main" val="3228196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0BE36BF-2269-4B62-9858-6E74A14A3EA5}" type="datetimeFigureOut">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448367-A063-4A29-BBDC-B48315005D67}" type="slidenum">
              <a:rPr lang="zh-CN" altLang="en-US" smtClean="0"/>
              <a:t>‹#›</a:t>
            </a:fld>
            <a:endParaRPr lang="zh-CN" altLang="en-US"/>
          </a:p>
        </p:txBody>
      </p:sp>
    </p:spTree>
    <p:extLst>
      <p:ext uri="{BB962C8B-B14F-4D97-AF65-F5344CB8AC3E}">
        <p14:creationId xmlns:p14="http://schemas.microsoft.com/office/powerpoint/2010/main" val="3534864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0BE36BF-2269-4B62-9858-6E74A14A3EA5}" type="datetimeFigureOut">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448367-A063-4A29-BBDC-B48315005D67}" type="slidenum">
              <a:rPr lang="zh-CN" altLang="en-US" smtClean="0"/>
              <a:t>‹#›</a:t>
            </a:fld>
            <a:endParaRPr lang="zh-CN" altLang="en-US"/>
          </a:p>
        </p:txBody>
      </p:sp>
    </p:spTree>
    <p:extLst>
      <p:ext uri="{BB962C8B-B14F-4D97-AF65-F5344CB8AC3E}">
        <p14:creationId xmlns:p14="http://schemas.microsoft.com/office/powerpoint/2010/main" val="3365349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BE36BF-2269-4B62-9858-6E74A14A3EA5}" type="datetimeFigureOut">
              <a:rPr lang="zh-CN" altLang="en-US" smtClean="0"/>
              <a:t>2019/11/1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448367-A063-4A29-BBDC-B48315005D67}" type="slidenum">
              <a:rPr lang="zh-CN" altLang="en-US" smtClean="0"/>
              <a:t>‹#›</a:t>
            </a:fld>
            <a:endParaRPr lang="zh-CN" altLang="en-US"/>
          </a:p>
        </p:txBody>
      </p:sp>
    </p:spTree>
    <p:extLst>
      <p:ext uri="{BB962C8B-B14F-4D97-AF65-F5344CB8AC3E}">
        <p14:creationId xmlns:p14="http://schemas.microsoft.com/office/powerpoint/2010/main" val="3310367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gaia.cs.umass.edu/wireshark-labs/TCP-wireshark-file1.html" TargetMode="External"/><Relationship Id="rId2" Type="http://schemas.openxmlformats.org/officeDocument/2006/relationships/hyperlink" Target="http://gaia.cs.umass.edu/wiresharklabs/alice.txt" TargetMode="External"/><Relationship Id="rId1" Type="http://schemas.openxmlformats.org/officeDocument/2006/relationships/slideLayout" Target="../slideLayouts/slideLayout2.xml"/><Relationship Id="rId4" Type="http://schemas.openxmlformats.org/officeDocument/2006/relationships/hyperlink" Target="http://gaia.cs.umass.edu/wireshark-labs/wireshark-traces.zi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14272" y="1164335"/>
            <a:ext cx="9144000" cy="1717739"/>
          </a:xfrm>
        </p:spPr>
        <p:txBody>
          <a:bodyPr/>
          <a:lstStyle/>
          <a:p>
            <a:r>
              <a:rPr lang="zh-CN" altLang="en-US" dirty="0" smtClean="0"/>
              <a:t>计算机网络第三次实验</a:t>
            </a:r>
            <a:endParaRPr lang="zh-CN" altLang="en-US" dirty="0"/>
          </a:p>
        </p:txBody>
      </p:sp>
      <p:sp>
        <p:nvSpPr>
          <p:cNvPr id="3" name="副标题 2"/>
          <p:cNvSpPr>
            <a:spLocks noGrp="1"/>
          </p:cNvSpPr>
          <p:nvPr>
            <p:ph type="subTitle" idx="1"/>
          </p:nvPr>
        </p:nvSpPr>
        <p:spPr>
          <a:xfrm>
            <a:off x="1414272" y="3577654"/>
            <a:ext cx="9144000" cy="1655762"/>
          </a:xfrm>
        </p:spPr>
        <p:txBody>
          <a:bodyPr/>
          <a:lstStyle/>
          <a:p>
            <a:r>
              <a:rPr lang="zh-CN" altLang="en-US" dirty="0" smtClean="0"/>
              <a:t>使用</a:t>
            </a:r>
            <a:r>
              <a:rPr lang="en-US" altLang="zh-CN" dirty="0" smtClean="0"/>
              <a:t>Wireshark</a:t>
            </a:r>
            <a:r>
              <a:rPr lang="zh-CN" altLang="en-US" dirty="0" smtClean="0"/>
              <a:t>软件分析</a:t>
            </a:r>
            <a:r>
              <a:rPr lang="en-US" altLang="zh-CN" dirty="0" smtClean="0"/>
              <a:t>TCP</a:t>
            </a:r>
            <a:r>
              <a:rPr lang="zh-CN" altLang="en-US" dirty="0" smtClean="0"/>
              <a:t>协议</a:t>
            </a:r>
          </a:p>
          <a:p>
            <a:endParaRPr lang="zh-CN" altLang="en-US" dirty="0"/>
          </a:p>
        </p:txBody>
      </p:sp>
    </p:spTree>
    <p:extLst>
      <p:ext uri="{BB962C8B-B14F-4D97-AF65-F5344CB8AC3E}">
        <p14:creationId xmlns:p14="http://schemas.microsoft.com/office/powerpoint/2010/main" val="2958414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Questions</a:t>
            </a:r>
            <a:endParaRPr lang="zh-CN" altLang="en-US" b="1" dirty="0"/>
          </a:p>
        </p:txBody>
      </p:sp>
      <p:sp>
        <p:nvSpPr>
          <p:cNvPr id="3" name="内容占位符 2"/>
          <p:cNvSpPr>
            <a:spLocks noGrp="1"/>
          </p:cNvSpPr>
          <p:nvPr>
            <p:ph idx="1"/>
          </p:nvPr>
        </p:nvSpPr>
        <p:spPr>
          <a:xfrm>
            <a:off x="838200" y="1627464"/>
            <a:ext cx="10515600" cy="4549499"/>
          </a:xfrm>
        </p:spPr>
        <p:txBody>
          <a:bodyPr>
            <a:normAutofit lnSpcReduction="10000"/>
          </a:bodyPr>
          <a:lstStyle/>
          <a:p>
            <a:pPr marL="514350" indent="-514350">
              <a:buFont typeface="+mj-lt"/>
              <a:buAutoNum type="arabicPeriod"/>
            </a:pPr>
            <a:r>
              <a:rPr lang="zh-CN" altLang="en-US" sz="2400" dirty="0">
                <a:latin typeface="Georgia" panose="02040502050405020303" pitchFamily="18" charset="0"/>
              </a:rPr>
              <a:t>浏览器访问</a:t>
            </a:r>
            <a:r>
              <a:rPr lang="en-US" altLang="zh-CN" sz="2400" u="sng" dirty="0">
                <a:latin typeface="Georgia" panose="02040502050405020303" pitchFamily="18" charset="0"/>
                <a:hlinkClick r:id="rId2"/>
              </a:rPr>
              <a:t>http://</a:t>
            </a:r>
            <a:r>
              <a:rPr lang="en-US" altLang="zh-CN" sz="2400" u="sng" dirty="0" smtClean="0">
                <a:latin typeface="Georgia" panose="02040502050405020303" pitchFamily="18" charset="0"/>
                <a:hlinkClick r:id="rId2"/>
              </a:rPr>
              <a:t>gaia.cs.umass.edu/wiresharklabs/alice.txt</a:t>
            </a:r>
            <a:r>
              <a:rPr lang="en-US" altLang="zh-CN" sz="2400" u="sng" dirty="0" smtClean="0">
                <a:latin typeface="Georgia" panose="02040502050405020303" pitchFamily="18" charset="0"/>
              </a:rPr>
              <a:t> </a:t>
            </a:r>
            <a:r>
              <a:rPr lang="zh-CN" altLang="en-US" sz="2400" dirty="0" smtClean="0">
                <a:latin typeface="Georgia" panose="02040502050405020303" pitchFamily="18" charset="0"/>
              </a:rPr>
              <a:t>并</a:t>
            </a:r>
            <a:r>
              <a:rPr lang="zh-CN" altLang="en-US" sz="2400" dirty="0">
                <a:latin typeface="Georgia" panose="02040502050405020303" pitchFamily="18" charset="0"/>
              </a:rPr>
              <a:t>下载文本文件保存到本地</a:t>
            </a:r>
          </a:p>
          <a:p>
            <a:pPr marL="514350" indent="-514350">
              <a:buFont typeface="+mj-lt"/>
              <a:buAutoNum type="arabicPeriod"/>
            </a:pPr>
            <a:r>
              <a:rPr lang="zh-CN" altLang="en-US" sz="2400" dirty="0">
                <a:latin typeface="Georgia" panose="02040502050405020303" pitchFamily="18" charset="0"/>
              </a:rPr>
              <a:t>浏览器访问</a:t>
            </a:r>
            <a:r>
              <a:rPr lang="en-US" altLang="zh-CN" sz="2400" u="sng" dirty="0">
                <a:latin typeface="Georgia" panose="02040502050405020303" pitchFamily="18" charset="0"/>
                <a:hlinkClick r:id="rId3"/>
              </a:rPr>
              <a:t>http://</a:t>
            </a:r>
            <a:r>
              <a:rPr lang="en-US" altLang="zh-CN" sz="2400" u="sng" dirty="0" smtClean="0">
                <a:latin typeface="Georgia" panose="02040502050405020303" pitchFamily="18" charset="0"/>
                <a:hlinkClick r:id="rId3"/>
              </a:rPr>
              <a:t>gaia.cs.umass.edu/wireshark-labs/TCP-wireshark-file1.html</a:t>
            </a:r>
            <a:r>
              <a:rPr lang="en-US" altLang="zh-CN" sz="2400" u="sng" dirty="0" smtClean="0">
                <a:latin typeface="Georgia" panose="02040502050405020303" pitchFamily="18" charset="0"/>
              </a:rPr>
              <a:t>  </a:t>
            </a:r>
            <a:r>
              <a:rPr lang="zh-CN" altLang="en-US" sz="2400" dirty="0">
                <a:latin typeface="Georgia" panose="02040502050405020303" pitchFamily="18" charset="0"/>
              </a:rPr>
              <a:t>并在打开的页面中点击按钮选择刚刚下载的文本文件，注意此时不要点上传按钮</a:t>
            </a:r>
          </a:p>
          <a:p>
            <a:pPr marL="514350" indent="-514350">
              <a:buFont typeface="+mj-lt"/>
              <a:buAutoNum type="arabicPeriod"/>
            </a:pPr>
            <a:r>
              <a:rPr lang="zh-CN" altLang="en-US" sz="2400" dirty="0">
                <a:latin typeface="Georgia" panose="02040502050405020303" pitchFamily="18" charset="0"/>
              </a:rPr>
              <a:t>打开</a:t>
            </a:r>
            <a:r>
              <a:rPr lang="en-US" altLang="zh-CN" sz="2400" dirty="0" err="1">
                <a:latin typeface="Georgia" panose="02040502050405020303" pitchFamily="18" charset="0"/>
              </a:rPr>
              <a:t>wireshark</a:t>
            </a:r>
            <a:r>
              <a:rPr lang="zh-CN" altLang="en-US" sz="2400" dirty="0">
                <a:latin typeface="Georgia" panose="02040502050405020303" pitchFamily="18" charset="0"/>
              </a:rPr>
              <a:t>开始抓包</a:t>
            </a:r>
          </a:p>
          <a:p>
            <a:pPr marL="514350" indent="-514350">
              <a:buFont typeface="+mj-lt"/>
              <a:buAutoNum type="arabicPeriod"/>
            </a:pPr>
            <a:r>
              <a:rPr lang="zh-CN" altLang="en-US" sz="2400" dirty="0">
                <a:latin typeface="Georgia" panose="02040502050405020303" pitchFamily="18" charset="0"/>
              </a:rPr>
              <a:t>在网页中点击上传按钮，等待文件上传成功</a:t>
            </a:r>
          </a:p>
          <a:p>
            <a:pPr marL="514350" indent="-514350">
              <a:buFont typeface="+mj-lt"/>
              <a:buAutoNum type="arabicPeriod"/>
            </a:pPr>
            <a:r>
              <a:rPr lang="en-US" altLang="zh-CN" sz="2400" dirty="0" err="1">
                <a:latin typeface="Georgia" panose="02040502050405020303" pitchFamily="18" charset="0"/>
              </a:rPr>
              <a:t>Weireshark</a:t>
            </a:r>
            <a:r>
              <a:rPr lang="zh-CN" altLang="en-US" sz="2400" dirty="0">
                <a:latin typeface="Georgia" panose="02040502050405020303" pitchFamily="18" charset="0"/>
              </a:rPr>
              <a:t>停止抓</a:t>
            </a:r>
            <a:r>
              <a:rPr lang="zh-CN" altLang="en-US" sz="2400" dirty="0" smtClean="0">
                <a:latin typeface="Georgia" panose="02040502050405020303" pitchFamily="18" charset="0"/>
              </a:rPr>
              <a:t>包</a:t>
            </a:r>
            <a:endParaRPr lang="en-US" altLang="zh-CN" sz="2400" dirty="0" smtClean="0">
              <a:latin typeface="Georgia" panose="02040502050405020303" pitchFamily="18" charset="0"/>
            </a:endParaRPr>
          </a:p>
          <a:p>
            <a:pPr marL="971550" lvl="1" indent="-514350">
              <a:buFont typeface="+mj-lt"/>
              <a:buAutoNum type="circleNumDbPlain"/>
            </a:pPr>
            <a:endParaRPr lang="en-US" altLang="zh-CN" sz="2000" dirty="0">
              <a:latin typeface="Georgia" panose="02040502050405020303" pitchFamily="18" charset="0"/>
            </a:endParaRPr>
          </a:p>
          <a:p>
            <a:pPr marL="971550" lvl="1" indent="-514350">
              <a:buFont typeface="+mj-ea"/>
              <a:buAutoNum type="circleNumDbPlain"/>
            </a:pPr>
            <a:r>
              <a:rPr lang="zh-CN" altLang="en-US" sz="2000" dirty="0" smtClean="0">
                <a:latin typeface="Georgia" panose="02040502050405020303" pitchFamily="18" charset="0"/>
              </a:rPr>
              <a:t>若</a:t>
            </a:r>
            <a:r>
              <a:rPr lang="zh-CN" altLang="en-US" sz="2000" dirty="0">
                <a:latin typeface="Georgia" panose="02040502050405020303" pitchFamily="18" charset="0"/>
              </a:rPr>
              <a:t>由于网络原因无法抓到包的，可以尝试直接下载包跟踪文件</a:t>
            </a:r>
          </a:p>
          <a:p>
            <a:pPr marL="971550" lvl="1" indent="-514350">
              <a:buFont typeface="+mj-ea"/>
              <a:buAutoNum type="circleNumDbPlain"/>
            </a:pPr>
            <a:r>
              <a:rPr lang="en-US" altLang="zh-CN" sz="2000" u="sng" dirty="0">
                <a:latin typeface="Georgia" panose="02040502050405020303" pitchFamily="18" charset="0"/>
                <a:hlinkClick r:id="rId4"/>
              </a:rPr>
              <a:t>http://</a:t>
            </a:r>
            <a:r>
              <a:rPr lang="en-US" altLang="zh-CN" sz="2000" u="sng" dirty="0" smtClean="0">
                <a:latin typeface="Georgia" panose="02040502050405020303" pitchFamily="18" charset="0"/>
                <a:hlinkClick r:id="rId4"/>
              </a:rPr>
              <a:t>gaia.cs.umass.edu/wireshark-labs/wireshark-traces.zip</a:t>
            </a:r>
            <a:r>
              <a:rPr lang="en-US" altLang="zh-CN" sz="2000" u="sng" dirty="0" smtClean="0">
                <a:latin typeface="Georgia" panose="02040502050405020303" pitchFamily="18" charset="0"/>
              </a:rPr>
              <a:t> </a:t>
            </a:r>
            <a:endParaRPr lang="en-US" altLang="zh-CN" sz="2000" u="sng" dirty="0">
              <a:latin typeface="Georgia" panose="02040502050405020303" pitchFamily="18" charset="0"/>
            </a:endParaRPr>
          </a:p>
          <a:p>
            <a:pPr marL="971550" lvl="1" indent="-514350">
              <a:buFont typeface="+mj-ea"/>
              <a:buAutoNum type="circleNumDbPlain"/>
            </a:pPr>
            <a:r>
              <a:rPr lang="zh-CN" altLang="en-US" sz="2000" dirty="0">
                <a:latin typeface="Georgia" panose="02040502050405020303" pitchFamily="18" charset="0"/>
              </a:rPr>
              <a:t>然后在</a:t>
            </a:r>
            <a:r>
              <a:rPr lang="en-US" altLang="zh-CN" sz="2000" dirty="0" err="1">
                <a:latin typeface="Georgia" panose="02040502050405020303" pitchFamily="18" charset="0"/>
              </a:rPr>
              <a:t>wireshark</a:t>
            </a:r>
            <a:r>
              <a:rPr lang="zh-CN" altLang="en-US" sz="2000" dirty="0">
                <a:latin typeface="Georgia" panose="02040502050405020303" pitchFamily="18" charset="0"/>
              </a:rPr>
              <a:t>中</a:t>
            </a:r>
            <a:r>
              <a:rPr lang="zh-CN" altLang="en-US" sz="2000" dirty="0" smtClean="0">
                <a:latin typeface="Georgia" panose="02040502050405020303" pitchFamily="18" charset="0"/>
              </a:rPr>
              <a:t>打开</a:t>
            </a:r>
            <a:endParaRPr lang="zh-CN" altLang="en-US" sz="2000" dirty="0">
              <a:latin typeface="Georgia" panose="02040502050405020303" pitchFamily="18" charset="0"/>
            </a:endParaRPr>
          </a:p>
        </p:txBody>
      </p:sp>
    </p:spTree>
    <p:extLst>
      <p:ext uri="{BB962C8B-B14F-4D97-AF65-F5344CB8AC3E}">
        <p14:creationId xmlns:p14="http://schemas.microsoft.com/office/powerpoint/2010/main" val="1529134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t>答题样例</a:t>
            </a:r>
            <a:r>
              <a:rPr lang="en-US" altLang="zh-CN" b="1" dirty="0" smtClean="0"/>
              <a:t>: </a:t>
            </a:r>
            <a:r>
              <a:rPr lang="zh-CN" altLang="en-US" b="1" dirty="0" smtClean="0"/>
              <a:t>截图</a:t>
            </a:r>
            <a:r>
              <a:rPr lang="en-US" altLang="zh-CN" b="1" dirty="0" smtClean="0"/>
              <a:t>+</a:t>
            </a:r>
            <a:r>
              <a:rPr lang="zh-CN" altLang="en-US" b="1" dirty="0" smtClean="0"/>
              <a:t>说明</a:t>
            </a:r>
            <a:endParaRPr lang="zh-CN" altLang="en-US" b="1" dirty="0"/>
          </a:p>
        </p:txBody>
      </p:sp>
      <p:sp>
        <p:nvSpPr>
          <p:cNvPr id="3" name="内容占位符 2"/>
          <p:cNvSpPr>
            <a:spLocks noGrp="1"/>
          </p:cNvSpPr>
          <p:nvPr>
            <p:ph idx="1"/>
          </p:nvPr>
        </p:nvSpPr>
        <p:spPr>
          <a:xfrm>
            <a:off x="838200" y="1593977"/>
            <a:ext cx="10515600" cy="4351338"/>
          </a:xfrm>
        </p:spPr>
        <p:txBody>
          <a:bodyPr/>
          <a:lstStyle/>
          <a:p>
            <a:r>
              <a:rPr lang="en-US" altLang="zh-CN" b="1" dirty="0" smtClean="0"/>
              <a:t>Question</a:t>
            </a:r>
            <a:r>
              <a:rPr lang="en-US" altLang="zh-CN" dirty="0" smtClean="0"/>
              <a:t>: Locate the DNS query and response messages. Are they sent over UDP or TCP? </a:t>
            </a:r>
            <a:endParaRPr lang="zh-CN" altLang="en-US" dirty="0"/>
          </a:p>
        </p:txBody>
      </p:sp>
      <p:sp>
        <p:nvSpPr>
          <p:cNvPr id="7" name="文本框 6"/>
          <p:cNvSpPr txBox="1"/>
          <p:nvPr/>
        </p:nvSpPr>
        <p:spPr>
          <a:xfrm>
            <a:off x="2421198" y="5526891"/>
            <a:ext cx="790601" cy="646331"/>
          </a:xfrm>
          <a:prstGeom prst="rect">
            <a:avLst/>
          </a:prstGeom>
          <a:noFill/>
        </p:spPr>
        <p:txBody>
          <a:bodyPr wrap="none" rtlCol="0">
            <a:spAutoFit/>
          </a:bodyPr>
          <a:lstStyle/>
          <a:p>
            <a:r>
              <a:rPr lang="en-US" altLang="zh-CN" dirty="0" smtClean="0"/>
              <a:t>Query</a:t>
            </a:r>
          </a:p>
          <a:p>
            <a:endParaRPr lang="zh-CN" altLang="en-US" dirty="0"/>
          </a:p>
        </p:txBody>
      </p:sp>
      <p:sp>
        <p:nvSpPr>
          <p:cNvPr id="8" name="文本框 7"/>
          <p:cNvSpPr txBox="1"/>
          <p:nvPr/>
        </p:nvSpPr>
        <p:spPr>
          <a:xfrm>
            <a:off x="7116615" y="5551437"/>
            <a:ext cx="1136850" cy="369332"/>
          </a:xfrm>
          <a:prstGeom prst="rect">
            <a:avLst/>
          </a:prstGeom>
          <a:noFill/>
        </p:spPr>
        <p:txBody>
          <a:bodyPr wrap="none" rtlCol="0">
            <a:spAutoFit/>
          </a:bodyPr>
          <a:lstStyle/>
          <a:p>
            <a:r>
              <a:rPr lang="en-US" altLang="zh-CN" dirty="0" smtClean="0"/>
              <a:t>Response</a:t>
            </a:r>
          </a:p>
        </p:txBody>
      </p:sp>
      <p:sp>
        <p:nvSpPr>
          <p:cNvPr id="9" name="文本框 8"/>
          <p:cNvSpPr txBox="1"/>
          <p:nvPr/>
        </p:nvSpPr>
        <p:spPr>
          <a:xfrm>
            <a:off x="1190179" y="6084901"/>
            <a:ext cx="3645408" cy="369332"/>
          </a:xfrm>
          <a:prstGeom prst="rect">
            <a:avLst/>
          </a:prstGeom>
          <a:noFill/>
        </p:spPr>
        <p:txBody>
          <a:bodyPr wrap="square" rtlCol="0">
            <a:spAutoFit/>
          </a:bodyPr>
          <a:lstStyle/>
          <a:p>
            <a:r>
              <a:rPr lang="en-US" altLang="zh-CN" b="1" dirty="0" smtClean="0"/>
              <a:t>ANSWER</a:t>
            </a:r>
            <a:r>
              <a:rPr lang="en-US" altLang="zh-CN" dirty="0" smtClean="0"/>
              <a:t>: They are sent over UDP</a:t>
            </a:r>
            <a:endParaRPr lang="zh-CN" altLang="en-US" dirty="0"/>
          </a:p>
        </p:txBody>
      </p:sp>
      <p:pic>
        <p:nvPicPr>
          <p:cNvPr id="10" name="图片 9"/>
          <p:cNvPicPr>
            <a:picLocks noChangeAspect="1"/>
          </p:cNvPicPr>
          <p:nvPr/>
        </p:nvPicPr>
        <p:blipFill>
          <a:blip r:embed="rId2"/>
          <a:stretch>
            <a:fillRect/>
          </a:stretch>
        </p:blipFill>
        <p:spPr>
          <a:xfrm>
            <a:off x="1190179" y="2433363"/>
            <a:ext cx="3918269" cy="3093529"/>
          </a:xfrm>
          <a:prstGeom prst="rect">
            <a:avLst/>
          </a:prstGeom>
        </p:spPr>
      </p:pic>
      <p:pic>
        <p:nvPicPr>
          <p:cNvPr id="11" name="图片 10"/>
          <p:cNvPicPr>
            <a:picLocks noChangeAspect="1"/>
          </p:cNvPicPr>
          <p:nvPr/>
        </p:nvPicPr>
        <p:blipFill>
          <a:blip r:embed="rId3"/>
          <a:stretch>
            <a:fillRect/>
          </a:stretch>
        </p:blipFill>
        <p:spPr>
          <a:xfrm>
            <a:off x="5539821" y="2433362"/>
            <a:ext cx="3907615" cy="3093529"/>
          </a:xfrm>
          <a:prstGeom prst="rect">
            <a:avLst/>
          </a:prstGeom>
        </p:spPr>
      </p:pic>
    </p:spTree>
    <p:extLst>
      <p:ext uri="{BB962C8B-B14F-4D97-AF65-F5344CB8AC3E}">
        <p14:creationId xmlns:p14="http://schemas.microsoft.com/office/powerpoint/2010/main" val="2198608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Questions</a:t>
            </a:r>
            <a:endParaRPr lang="zh-CN" altLang="en-US" b="1" dirty="0"/>
          </a:p>
        </p:txBody>
      </p:sp>
      <p:sp>
        <p:nvSpPr>
          <p:cNvPr id="3" name="内容占位符 2"/>
          <p:cNvSpPr>
            <a:spLocks noGrp="1"/>
          </p:cNvSpPr>
          <p:nvPr>
            <p:ph idx="1"/>
          </p:nvPr>
        </p:nvSpPr>
        <p:spPr>
          <a:xfrm>
            <a:off x="838200" y="1627464"/>
            <a:ext cx="10515600" cy="4549499"/>
          </a:xfrm>
        </p:spPr>
        <p:txBody>
          <a:bodyPr>
            <a:noAutofit/>
          </a:bodyPr>
          <a:lstStyle/>
          <a:p>
            <a:pPr marL="514350" indent="-514350">
              <a:buFont typeface="+mj-lt"/>
              <a:buAutoNum type="arabicPeriod"/>
            </a:pPr>
            <a:r>
              <a:rPr lang="en-US" altLang="zh-CN" sz="2400" dirty="0" smtClean="0">
                <a:latin typeface="Georgia" panose="02040502050405020303" pitchFamily="18" charset="0"/>
              </a:rPr>
              <a:t>What is the IP address and TCP port number used by your client computer (source) to transfer the file to gaia.cs.umass.edu? </a:t>
            </a:r>
          </a:p>
          <a:p>
            <a:pPr marL="514350" indent="-514350">
              <a:buFont typeface="+mj-lt"/>
              <a:buAutoNum type="arabicPeriod"/>
            </a:pPr>
            <a:r>
              <a:rPr lang="en-US" altLang="zh-CN" sz="2400" dirty="0" smtClean="0">
                <a:latin typeface="Georgia" panose="02040502050405020303" pitchFamily="18" charset="0"/>
              </a:rPr>
              <a:t>What is the IP address of gaia.cs.umass.edu? On what port number is it sending and receiving TCP segments for this connection? </a:t>
            </a:r>
          </a:p>
          <a:p>
            <a:pPr marL="514350" indent="-514350">
              <a:buFont typeface="+mj-lt"/>
              <a:buAutoNum type="arabicPeriod"/>
            </a:pPr>
            <a:r>
              <a:rPr lang="en-US" altLang="zh-CN" sz="2400" dirty="0">
                <a:latin typeface="Georgia" panose="02040502050405020303" pitchFamily="18" charset="0"/>
              </a:rPr>
              <a:t>What is the sequence number of the TCP SYN segment that is used to initiate the TCP connection between the client computer and gaia.cs.umass.edu?  What is it in the segment that identifies the segment as a SYN segment? </a:t>
            </a:r>
          </a:p>
        </p:txBody>
      </p:sp>
    </p:spTree>
    <p:extLst>
      <p:ext uri="{BB962C8B-B14F-4D97-AF65-F5344CB8AC3E}">
        <p14:creationId xmlns:p14="http://schemas.microsoft.com/office/powerpoint/2010/main" val="3481848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Questions</a:t>
            </a:r>
            <a:endParaRPr lang="zh-CN" altLang="en-US" b="1" dirty="0"/>
          </a:p>
        </p:txBody>
      </p:sp>
      <p:sp>
        <p:nvSpPr>
          <p:cNvPr id="3" name="内容占位符 2"/>
          <p:cNvSpPr>
            <a:spLocks noGrp="1"/>
          </p:cNvSpPr>
          <p:nvPr>
            <p:ph idx="1"/>
          </p:nvPr>
        </p:nvSpPr>
        <p:spPr>
          <a:xfrm>
            <a:off x="890258" y="1599122"/>
            <a:ext cx="10411485" cy="4351338"/>
          </a:xfrm>
        </p:spPr>
        <p:txBody>
          <a:bodyPr>
            <a:normAutofit/>
          </a:bodyPr>
          <a:lstStyle/>
          <a:p>
            <a:pPr marL="514350" indent="-514350">
              <a:buFont typeface="+mj-lt"/>
              <a:buAutoNum type="arabicPeriod" startAt="4"/>
            </a:pPr>
            <a:r>
              <a:rPr lang="en-US" altLang="zh-CN" sz="2400" dirty="0" smtClean="0">
                <a:latin typeface="Georgia" panose="02040502050405020303" pitchFamily="18" charset="0"/>
              </a:rPr>
              <a:t>What </a:t>
            </a:r>
            <a:r>
              <a:rPr lang="en-US" altLang="zh-CN" sz="2400" dirty="0">
                <a:latin typeface="Georgia" panose="02040502050405020303" pitchFamily="18" charset="0"/>
              </a:rPr>
              <a:t>is the sequence number of the SYNACK segment sent by gaia.cs.umass.edu to the client computer in reply to the SYN?  What is the value of the Acknowledgement field in the SYNACK segment?  How did gaia.cs.umass.edu determine that value? What is it in the segment that identifies the segment as a SYNACK segment? </a:t>
            </a:r>
            <a:endParaRPr lang="zh-CN" altLang="en-US" sz="2400" dirty="0">
              <a:latin typeface="Georgia" panose="02040502050405020303" pitchFamily="18" charset="0"/>
            </a:endParaRPr>
          </a:p>
          <a:p>
            <a:pPr marL="514350" indent="-514350">
              <a:buFont typeface="+mj-lt"/>
              <a:buAutoNum type="arabicPeriod" startAt="4"/>
            </a:pPr>
            <a:r>
              <a:rPr lang="en-US" altLang="zh-CN" sz="2400" dirty="0">
                <a:latin typeface="Georgia" panose="02040502050405020303" pitchFamily="18" charset="0"/>
              </a:rPr>
              <a:t>What is the sequence number of the TCP segment containing the HTTP POST command? Note that in order to find the POST command, you’ll need to dig into the packet content field at the bottom of the Wireshark window, looking for a segment with a “POST” within its DATA field.</a:t>
            </a:r>
            <a:endParaRPr lang="zh-CN" altLang="en-US" sz="2400" dirty="0">
              <a:latin typeface="Georgia" panose="02040502050405020303" pitchFamily="18" charset="0"/>
            </a:endParaRPr>
          </a:p>
        </p:txBody>
      </p:sp>
    </p:spTree>
    <p:extLst>
      <p:ext uri="{BB962C8B-B14F-4D97-AF65-F5344CB8AC3E}">
        <p14:creationId xmlns:p14="http://schemas.microsoft.com/office/powerpoint/2010/main" val="17679034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332</Words>
  <Application>Microsoft Office PowerPoint</Application>
  <PresentationFormat>宽屏</PresentationFormat>
  <Paragraphs>24</Paragraphs>
  <Slides>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等线</vt:lpstr>
      <vt:lpstr>等线 Light</vt:lpstr>
      <vt:lpstr>Arial</vt:lpstr>
      <vt:lpstr>Georgia</vt:lpstr>
      <vt:lpstr>Office 主题​​</vt:lpstr>
      <vt:lpstr>计算机网络第三次实验</vt:lpstr>
      <vt:lpstr>Questions</vt:lpstr>
      <vt:lpstr>答题样例: 截图+说明</vt:lpstr>
      <vt:lpstr>Questions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计算机网络第三次实验</dc:title>
  <dc:creator>袁根</dc:creator>
  <cp:lastModifiedBy>袁根</cp:lastModifiedBy>
  <cp:revision>1</cp:revision>
  <dcterms:created xsi:type="dcterms:W3CDTF">2019-11-01T13:54:45Z</dcterms:created>
  <dcterms:modified xsi:type="dcterms:W3CDTF">2019-11-01T13:55:32Z</dcterms:modified>
</cp:coreProperties>
</file>