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6" r:id="rId3"/>
    <p:sldId id="298" r:id="rId4"/>
    <p:sldId id="329" r:id="rId5"/>
    <p:sldId id="316" r:id="rId6"/>
    <p:sldId id="317" r:id="rId7"/>
    <p:sldId id="319" r:id="rId8"/>
    <p:sldId id="320" r:id="rId9"/>
    <p:sldId id="321" r:id="rId10"/>
    <p:sldId id="323" r:id="rId11"/>
    <p:sldId id="324" r:id="rId12"/>
    <p:sldId id="261" r:id="rId13"/>
    <p:sldId id="325" r:id="rId14"/>
    <p:sldId id="326" r:id="rId15"/>
    <p:sldId id="327" r:id="rId16"/>
    <p:sldId id="314" r:id="rId17"/>
    <p:sldId id="328" r:id="rId18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4" autoAdjust="0"/>
    <p:restoredTop sz="76717" autoAdjust="0"/>
  </p:normalViewPr>
  <p:slideViewPr>
    <p:cSldViewPr snapToGrid="0">
      <p:cViewPr varScale="1">
        <p:scale>
          <a:sx n="95" d="100"/>
          <a:sy n="95" d="100"/>
        </p:scale>
        <p:origin x="512" y="1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AD40-A469-4C8F-9811-536C4B861B9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4E9BF-59E5-49B3-BF87-0DC9D46D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8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5454B-D904-4D32-8BDD-223175C3E061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89BEA-A4DF-48B6-A701-BA08AC3A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68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0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左图从上到下分别为：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开始</a:t>
            </a:r>
            <a:r>
              <a:rPr lang="en-US" altLang="zh-CN" sz="1200" dirty="0"/>
              <a:t>/</a:t>
            </a:r>
            <a:r>
              <a:rPr lang="zh-CN" altLang="en-US" sz="1200" dirty="0"/>
              <a:t>结束抓包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显示过滤器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捕捉过滤器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网络选择列表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1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Georgia" panose="02040502050405020303" pitchFamily="18" charset="0"/>
              </a:rPr>
              <a:t>nslookup</a:t>
            </a:r>
            <a:r>
              <a:rPr lang="zh-CN" altLang="en-US" sz="1200" dirty="0">
                <a:latin typeface="Georgia" panose="02040502050405020303" pitchFamily="18" charset="0"/>
              </a:rPr>
              <a:t>可以使用零、一、二或多个选项运行</a:t>
            </a:r>
            <a:endParaRPr lang="en-US" altLang="zh-CN" sz="1200" dirty="0">
              <a:latin typeface="Georgia" panose="02040502050405020303" pitchFamily="18" charset="0"/>
            </a:endParaRPr>
          </a:p>
          <a:p>
            <a:r>
              <a:rPr lang="en-US" altLang="zh-CN" sz="1200" dirty="0">
                <a:latin typeface="Georgia" panose="02040502050405020303" pitchFamily="18" charset="0"/>
              </a:rPr>
              <a:t>DNS</a:t>
            </a:r>
            <a:r>
              <a:rPr lang="zh-CN" altLang="en-US" sz="1200" dirty="0">
                <a:latin typeface="Georgia" panose="02040502050405020303" pitchFamily="18" charset="0"/>
              </a:rPr>
              <a:t>服务器也是可选的；如果不提供它，查询将发送到默认的本地</a:t>
            </a:r>
            <a:r>
              <a:rPr lang="en-US" altLang="zh-CN" sz="1200" dirty="0">
                <a:latin typeface="Georgia" panose="02040502050405020303" pitchFamily="18" charset="0"/>
              </a:rPr>
              <a:t>DNS</a:t>
            </a:r>
            <a:r>
              <a:rPr lang="zh-CN" altLang="en-US" sz="1200" dirty="0">
                <a:latin typeface="Georgia" panose="02040502050405020303" pitchFamily="18" charset="0"/>
              </a:rPr>
              <a:t>服务器。</a:t>
            </a:r>
            <a:endParaRPr lang="en-US" altLang="zh-CN" sz="12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4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0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Georgia" panose="02040502050405020303" pitchFamily="18" charset="0"/>
              </a:rPr>
              <a:t>用</a:t>
            </a:r>
            <a:r>
              <a:rPr lang="en-US" altLang="zh-CN" sz="1200" dirty="0">
                <a:latin typeface="Georgia" panose="02040502050405020303" pitchFamily="18" charset="0"/>
              </a:rPr>
              <a:t>Wireshark</a:t>
            </a:r>
            <a:r>
              <a:rPr lang="zh-CN" altLang="en-US" sz="1200" dirty="0">
                <a:latin typeface="Georgia" panose="02040502050405020303" pitchFamily="18" charset="0"/>
              </a:rPr>
              <a:t>跟踪</a:t>
            </a:r>
            <a:r>
              <a:rPr lang="en-US" altLang="zh-CN" sz="1200" dirty="0">
                <a:latin typeface="Georgia" panose="02040502050405020303" pitchFamily="18" charset="0"/>
              </a:rPr>
              <a:t>DNS</a:t>
            </a:r>
          </a:p>
          <a:p>
            <a:endParaRPr lang="en-US" altLang="zh-CN" sz="1200" dirty="0">
              <a:latin typeface="Georgia" panose="02040502050405020303" pitchFamily="18" charset="0"/>
            </a:endParaRPr>
          </a:p>
          <a:p>
            <a:r>
              <a:rPr lang="zh-CN" altLang="en-US" sz="1200" dirty="0">
                <a:latin typeface="Georgia" panose="02040502050405020303" pitchFamily="18" charset="0"/>
              </a:rPr>
              <a:t>这个筛选操作可以移除所有来源和目的地都不是你的主机的数据包。</a:t>
            </a:r>
            <a:endParaRPr lang="en-US" altLang="zh-CN" sz="12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97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Georgia" panose="02040502050405020303" pitchFamily="18" charset="0"/>
              </a:rPr>
              <a:t>找到</a:t>
            </a:r>
            <a:r>
              <a:rPr lang="en-US" altLang="zh-CN" sz="1200" dirty="0">
                <a:latin typeface="Georgia" panose="02040502050405020303" pitchFamily="18" charset="0"/>
              </a:rPr>
              <a:t>DNS</a:t>
            </a:r>
            <a:r>
              <a:rPr lang="zh-CN" altLang="en-US" sz="1200" dirty="0">
                <a:latin typeface="Georgia" panose="02040502050405020303" pitchFamily="18" charset="0"/>
              </a:rPr>
              <a:t>查询和响应消息。它们是通过</a:t>
            </a:r>
            <a:r>
              <a:rPr lang="en-US" altLang="zh-CN" sz="1200" dirty="0">
                <a:latin typeface="Georgia" panose="02040502050405020303" pitchFamily="18" charset="0"/>
              </a:rPr>
              <a:t>UDP</a:t>
            </a:r>
            <a:r>
              <a:rPr lang="zh-CN" altLang="en-US" sz="1200" dirty="0">
                <a:latin typeface="Georgia" panose="02040502050405020303" pitchFamily="18" charset="0"/>
              </a:rPr>
              <a:t>还是</a:t>
            </a:r>
            <a:r>
              <a:rPr lang="en-US" altLang="zh-CN" sz="1200" dirty="0">
                <a:latin typeface="Georgia" panose="02040502050405020303" pitchFamily="18" charset="0"/>
              </a:rPr>
              <a:t>TCP</a:t>
            </a:r>
            <a:r>
              <a:rPr lang="zh-CN" altLang="en-US" sz="1200" dirty="0">
                <a:latin typeface="Georgia" panose="02040502050405020303" pitchFamily="18" charset="0"/>
              </a:rPr>
              <a:t>发送？</a:t>
            </a:r>
            <a:endParaRPr lang="en-US" altLang="zh-CN" sz="12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6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06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6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46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0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effectLst/>
              </a:rPr>
              <a:t>这里显示的是在封包列表中被选中项目的详细信息。信息按照不同的</a:t>
            </a:r>
            <a:r>
              <a:rPr lang="en-US" altLang="zh-CN" dirty="0">
                <a:effectLst/>
              </a:rPr>
              <a:t>OS</a:t>
            </a:r>
            <a:r>
              <a:rPr lang="en-US" altLang="zh-CN" i="0" dirty="0">
                <a:effectLst/>
              </a:rPr>
              <a:t>I l</a:t>
            </a:r>
            <a:r>
              <a:rPr lang="en-US" altLang="zh-CN" dirty="0">
                <a:effectLst/>
              </a:rPr>
              <a:t>ayer</a:t>
            </a:r>
            <a:r>
              <a:rPr lang="zh-CN" altLang="zh-CN" dirty="0">
                <a:effectLst/>
              </a:rPr>
              <a:t>进行了分组，可以展开每个项目查看。下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面截图中展开的是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5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89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9EAA-576F-4A6A-95D5-4CD33564260E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5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BCC4-B90E-4733-838B-A509EF8E3CD6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62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0B87-5228-4D0D-8E25-4BA335B3DDD5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9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39602" y="922816"/>
            <a:ext cx="3312799" cy="4571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1268761"/>
            <a:ext cx="12192000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39094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39602" y="922816"/>
            <a:ext cx="3312799" cy="4571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1268761"/>
            <a:ext cx="12192000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62569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39602" y="922816"/>
            <a:ext cx="3312799" cy="4571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1268761"/>
            <a:ext cx="12192000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4348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39602" y="922816"/>
            <a:ext cx="3312799" cy="4571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1268761"/>
            <a:ext cx="12192000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337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39602" y="922816"/>
            <a:ext cx="3312799" cy="4571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1268761"/>
            <a:ext cx="12192000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8941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7D9F-6F1B-442B-85F9-3D94D6DF6AD5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C1A9-705A-4DBC-AE96-41D39B302D57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3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248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248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EC38-24E6-4A9E-85C1-BB6B00AA0B66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8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5"/>
            <a:ext cx="5389033" cy="6397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4427-95EE-42BE-AAEE-7C99513D7345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7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2396-2F77-4068-8FC0-F61850E41A83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0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8B7C-D403-4A6A-8589-06E8B398F51D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EB4A-55CC-486A-B676-40979AA92EA2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02C-2A67-4DD5-9A54-872E6A56A7E2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9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C34E-0A0E-44C0-92C1-DF3CE740FCE8}" type="datetime1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826B0-6223-4CB1-B068-F9EC5AAEC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yqfu18@fudan.edu.c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824" y="1655758"/>
            <a:ext cx="10676351" cy="1871668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计算机网络第一次实验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799" y="3065930"/>
            <a:ext cx="8534400" cy="1752599"/>
          </a:xfrm>
        </p:spPr>
        <p:txBody>
          <a:bodyPr>
            <a:normAutofit/>
          </a:bodyPr>
          <a:lstStyle/>
          <a:p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en-US" altLang="zh-CN" sz="3600" dirty="0">
                <a:solidFill>
                  <a:schemeClr val="tx1"/>
                </a:solidFill>
              </a:rPr>
              <a:t>Wireshark</a:t>
            </a:r>
            <a:r>
              <a:rPr lang="zh-CN" altLang="en-US" sz="3600" dirty="0">
                <a:solidFill>
                  <a:schemeClr val="tx1"/>
                </a:solidFill>
              </a:rPr>
              <a:t>的使用以及分析</a:t>
            </a:r>
            <a:r>
              <a:rPr lang="en-US" altLang="zh-CN" sz="3600" dirty="0">
                <a:solidFill>
                  <a:schemeClr val="tx1"/>
                </a:solidFill>
              </a:rPr>
              <a:t>DNS</a:t>
            </a:r>
            <a:r>
              <a:rPr lang="zh-CN" altLang="en-US" sz="3600" dirty="0">
                <a:solidFill>
                  <a:schemeClr val="tx1"/>
                </a:solidFill>
              </a:rPr>
              <a:t>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4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en-US" sz="2800" dirty="0">
                <a:latin typeface="Georgia" panose="02040502050405020303" pitchFamily="18" charset="0"/>
              </a:rPr>
              <a:t>使用</a:t>
            </a:r>
            <a:r>
              <a:rPr lang="en-US" altLang="zh-CN" sz="2800" dirty="0">
                <a:latin typeface="Georgia" panose="02040502050405020303" pitchFamily="18" charset="0"/>
              </a:rPr>
              <a:t>Wireshark</a:t>
            </a:r>
            <a:r>
              <a:rPr lang="zh-CN" altLang="en-US" sz="2800" dirty="0">
                <a:latin typeface="Georgia" panose="02040502050405020303" pitchFamily="18" charset="0"/>
              </a:rPr>
              <a:t>最常见的问题，是默认设置时，会得到大量冗余信息，以至于很难找到自己要的部分。因此，过滤器的使用可以提高分析的效率：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捕捉过滤器：决定将什么样的信息记录在捕捉结果中，需要在捕捉前设置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显示过滤器：在捕捉结果中进行详细查找，得到捕捉结果后可以随意修改</a:t>
            </a:r>
          </a:p>
          <a:p>
            <a:pPr algn="just"/>
            <a:r>
              <a:rPr lang="zh-CN" altLang="en-US" sz="2800" dirty="0">
                <a:latin typeface="Georgia" panose="02040502050405020303" pitchFamily="18" charset="0"/>
              </a:rPr>
              <a:t>两种过滤器的目的不同：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捕捉过滤器是数据经过的第一层过滤器，用于控制捕捉数据的数量，以避免产生过大的日志文件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显示过滤器是一种更为强大和复杂的过滤器，用于在已经捕获的数据包中迅速准确地找到所需要的记录</a:t>
            </a:r>
          </a:p>
          <a:p>
            <a:pPr algn="just"/>
            <a:endParaRPr lang="zh-CN" altLang="en-US" sz="2800" dirty="0">
              <a:latin typeface="Georgia" panose="02040502050405020303" pitchFamily="18" charset="0"/>
            </a:endParaRPr>
          </a:p>
          <a:p>
            <a:pPr algn="just"/>
            <a:endParaRPr lang="en-US" altLang="zh-CN" sz="28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altLang="zh-CN" sz="28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内容占位符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" t="1402" r="1135" b="1509"/>
          <a:stretch/>
        </p:blipFill>
        <p:spPr>
          <a:xfrm>
            <a:off x="2187574" y="1600201"/>
            <a:ext cx="7816851" cy="45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0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4. DNS</a:t>
            </a:r>
            <a:r>
              <a:rPr lang="zh-CN" altLang="en-US" sz="4400" dirty="0"/>
              <a:t>协议分析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CN" sz="3200" b="1" dirty="0"/>
              <a:t>nslookup</a:t>
            </a:r>
            <a:endParaRPr lang="en-US" altLang="zh-CN" sz="2800" b="1" dirty="0">
              <a:latin typeface="Georgia" panose="02040502050405020303" pitchFamily="18" charset="0"/>
            </a:endParaRPr>
          </a:p>
          <a:p>
            <a:pPr algn="just"/>
            <a:r>
              <a:rPr lang="zh-CN" altLang="en-US" sz="2800" dirty="0">
                <a:latin typeface="Georgia" panose="02040502050405020303" pitchFamily="18" charset="0"/>
              </a:rPr>
              <a:t>用途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查询因特网域名服务器。</a:t>
            </a:r>
          </a:p>
          <a:p>
            <a:pPr algn="just"/>
            <a:r>
              <a:rPr lang="zh-CN" altLang="en-US" sz="2800" dirty="0">
                <a:latin typeface="Georgia" panose="02040502050405020303" pitchFamily="18" charset="0"/>
              </a:rPr>
              <a:t>语法</a:t>
            </a:r>
          </a:p>
          <a:p>
            <a:pPr lvl="1" algn="just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–option1 –option2 host-to-find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-server</a:t>
            </a:r>
            <a:r>
              <a:rPr lang="en-US" altLang="zh-CN" sz="22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zh-CN" altLang="en-US" sz="2800" dirty="0">
                <a:latin typeface="Georgia" panose="02040502050405020303" pitchFamily="18" charset="0"/>
              </a:rPr>
              <a:t>例子</a:t>
            </a:r>
          </a:p>
          <a:p>
            <a:pPr lvl="1"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nslookup www.fudan.edu.cn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请求解析主机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www.fudan.edu.cn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IP)</a:t>
            </a:r>
          </a:p>
          <a:p>
            <a:pPr lvl="1" algn="just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返回分为两个部分</a:t>
            </a:r>
          </a:p>
          <a:p>
            <a:pPr lvl="2" algn="just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回答问题的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服务器的名字和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</a:p>
          <a:p>
            <a:pPr lvl="2" algn="just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回答本身（即主机的名称和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75" y="4757738"/>
            <a:ext cx="2990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0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4. DNS</a:t>
            </a:r>
            <a:r>
              <a:rPr lang="zh-CN" altLang="en-US" sz="4400" dirty="0"/>
              <a:t>协议分析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3200" b="1" dirty="0"/>
              <a:t>ipconfig</a:t>
            </a:r>
          </a:p>
          <a:p>
            <a:pPr algn="just"/>
            <a:r>
              <a:rPr lang="zh-CN" altLang="en-US" sz="2800" dirty="0">
                <a:latin typeface="Georgia" panose="02040502050405020303" pitchFamily="18" charset="0"/>
              </a:rPr>
              <a:t>用途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查看本机的</a:t>
            </a:r>
            <a:r>
              <a:rPr lang="en-US" altLang="zh-CN" sz="2400" dirty="0">
                <a:latin typeface="Georgia" panose="02040502050405020303" pitchFamily="18" charset="0"/>
              </a:rPr>
              <a:t>TCP/IP</a:t>
            </a:r>
            <a:r>
              <a:rPr lang="zh-CN" altLang="en-US" sz="2400" dirty="0">
                <a:latin typeface="Georgia" panose="02040502050405020303" pitchFamily="18" charset="0"/>
              </a:rPr>
              <a:t>信息</a:t>
            </a:r>
            <a:r>
              <a:rPr lang="en-US" altLang="zh-CN" sz="2400" dirty="0">
                <a:latin typeface="Georgia" panose="02040502050405020303" pitchFamily="18" charset="0"/>
              </a:rPr>
              <a:t>(</a:t>
            </a:r>
            <a:r>
              <a:rPr lang="zh-CN" altLang="en-US" sz="2400" dirty="0">
                <a:latin typeface="Georgia" panose="02040502050405020303" pitchFamily="18" charset="0"/>
              </a:rPr>
              <a:t>直接在命令行输入</a:t>
            </a:r>
            <a:r>
              <a:rPr lang="en-US" altLang="zh-CN" sz="2400" dirty="0">
                <a:latin typeface="Georgia" panose="02040502050405020303" pitchFamily="18" charset="0"/>
              </a:rPr>
              <a:t>ipconfig</a:t>
            </a:r>
            <a:r>
              <a:rPr lang="zh-CN" altLang="en-US" sz="2400" dirty="0">
                <a:latin typeface="Georgia" panose="02040502050405020303" pitchFamily="18" charset="0"/>
              </a:rPr>
              <a:t>或</a:t>
            </a:r>
            <a:r>
              <a:rPr lang="en-US" altLang="zh-CN" sz="2400" dirty="0">
                <a:latin typeface="Georgia" panose="02040502050405020303" pitchFamily="18" charset="0"/>
              </a:rPr>
              <a:t>ipconfig /all)</a:t>
            </a:r>
          </a:p>
          <a:p>
            <a:pPr algn="just"/>
            <a:r>
              <a:rPr lang="en-US" altLang="zh-CN" sz="2800" dirty="0">
                <a:latin typeface="Georgia" panose="02040502050405020303" pitchFamily="18" charset="0"/>
              </a:rPr>
              <a:t>ipconfig /</a:t>
            </a:r>
            <a:r>
              <a:rPr lang="en-US" altLang="zh-CN" sz="2800" dirty="0" err="1">
                <a:latin typeface="Georgia" panose="02040502050405020303" pitchFamily="18" charset="0"/>
              </a:rPr>
              <a:t>displaydns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endParaRPr lang="zh-CN" altLang="en-US" sz="2800" dirty="0">
              <a:latin typeface="Georgia" panose="02040502050405020303" pitchFamily="18" charset="0"/>
            </a:endParaRP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显示本机缓存的</a:t>
            </a:r>
            <a:r>
              <a:rPr lang="en-US" altLang="zh-CN" sz="2400" dirty="0">
                <a:latin typeface="Georgia" panose="02040502050405020303" pitchFamily="18" charset="0"/>
              </a:rPr>
              <a:t>DNS</a:t>
            </a:r>
            <a:r>
              <a:rPr lang="zh-CN" altLang="en-US" sz="2400" dirty="0">
                <a:latin typeface="Georgia" panose="02040502050405020303" pitchFamily="18" charset="0"/>
              </a:rPr>
              <a:t>记录</a:t>
            </a:r>
          </a:p>
          <a:p>
            <a:pPr algn="just"/>
            <a:r>
              <a:rPr lang="en-US" altLang="zh-CN" sz="2800" dirty="0">
                <a:latin typeface="Georgia" panose="02040502050405020303" pitchFamily="18" charset="0"/>
              </a:rPr>
              <a:t>ipconfig /</a:t>
            </a:r>
            <a:r>
              <a:rPr lang="en-US" altLang="zh-CN" sz="2800" dirty="0" err="1">
                <a:latin typeface="Georgia" panose="02040502050405020303" pitchFamily="18" charset="0"/>
              </a:rPr>
              <a:t>flushdns</a:t>
            </a:r>
            <a:endParaRPr lang="zh-CN" altLang="en-US" sz="2800" dirty="0">
              <a:latin typeface="Georgia" panose="02040502050405020303" pitchFamily="18" charset="0"/>
            </a:endParaRP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清除本机的</a:t>
            </a:r>
            <a:r>
              <a:rPr lang="en-US" altLang="zh-CN" sz="2400" dirty="0">
                <a:latin typeface="Georgia" panose="02040502050405020303" pitchFamily="18" charset="0"/>
              </a:rPr>
              <a:t>DNS</a:t>
            </a:r>
            <a:r>
              <a:rPr lang="zh-CN" altLang="en-US" sz="2400" dirty="0">
                <a:latin typeface="Georgia" panose="02040502050405020303" pitchFamily="18" charset="0"/>
              </a:rPr>
              <a:t>缓存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4. DNS</a:t>
            </a:r>
            <a:r>
              <a:rPr lang="zh-CN" altLang="en-US" sz="4400" dirty="0"/>
              <a:t>协议分析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3200" b="1" dirty="0"/>
              <a:t>Tracing DNS with Wireshark</a:t>
            </a:r>
            <a:endParaRPr lang="en-US" altLang="zh-CN" sz="2800" b="1" dirty="0">
              <a:latin typeface="Georgia" panose="02040502050405020303" pitchFamily="18" charset="0"/>
            </a:endParaRPr>
          </a:p>
          <a:p>
            <a:pPr algn="just"/>
            <a:r>
              <a:rPr lang="zh-CN" altLang="en-US" sz="2800" dirty="0">
                <a:latin typeface="Georgia" panose="02040502050405020303" pitchFamily="18" charset="0"/>
              </a:rPr>
              <a:t>基本步骤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清空本机</a:t>
            </a:r>
            <a:r>
              <a:rPr lang="en-US" altLang="zh-CN" sz="2400" dirty="0">
                <a:latin typeface="Georgia" panose="02040502050405020303" pitchFamily="18" charset="0"/>
              </a:rPr>
              <a:t>DNS</a:t>
            </a:r>
            <a:r>
              <a:rPr lang="zh-CN" altLang="en-US" sz="2400" dirty="0">
                <a:latin typeface="Georgia" panose="02040502050405020303" pitchFamily="18" charset="0"/>
              </a:rPr>
              <a:t>缓存和浏览器缓存 </a:t>
            </a:r>
            <a:r>
              <a:rPr lang="en-US" altLang="zh-CN" sz="2400" dirty="0">
                <a:latin typeface="Georgia" panose="02040502050405020303" pitchFamily="18" charset="0"/>
              </a:rPr>
              <a:t>(</a:t>
            </a:r>
            <a:r>
              <a:rPr lang="zh-CN" altLang="en-US" sz="2400" dirty="0">
                <a:latin typeface="Georgia" panose="02040502050405020303" pitchFamily="18" charset="0"/>
              </a:rPr>
              <a:t>使用</a:t>
            </a:r>
            <a:r>
              <a:rPr lang="en-US" altLang="zh-CN" sz="2400" dirty="0">
                <a:latin typeface="Georgia" panose="02040502050405020303" pitchFamily="18" charset="0"/>
              </a:rPr>
              <a:t>ipconfig)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设置</a:t>
            </a:r>
            <a:r>
              <a:rPr lang="en-US" altLang="zh-CN" sz="2400" dirty="0">
                <a:latin typeface="Georgia" panose="02040502050405020303" pitchFamily="18" charset="0"/>
              </a:rPr>
              <a:t>Wireshark</a:t>
            </a:r>
            <a:r>
              <a:rPr lang="zh-CN" altLang="en-US" sz="2400" dirty="0">
                <a:latin typeface="Georgia" panose="02040502050405020303" pitchFamily="18" charset="0"/>
              </a:rPr>
              <a:t>的显示过滤器为</a:t>
            </a:r>
            <a:r>
              <a:rPr lang="en-US" altLang="zh-CN" sz="2400" dirty="0" err="1">
                <a:latin typeface="Georgia" panose="02040502050405020303" pitchFamily="18" charset="0"/>
              </a:rPr>
              <a:t>ip.addr</a:t>
            </a:r>
            <a:r>
              <a:rPr lang="en-US" altLang="zh-CN" sz="2400" dirty="0">
                <a:latin typeface="Georgia" panose="02040502050405020303" pitchFamily="18" charset="0"/>
              </a:rPr>
              <a:t> == </a:t>
            </a:r>
            <a:r>
              <a:rPr lang="en-US" altLang="zh-CN" sz="2400" dirty="0" err="1">
                <a:latin typeface="Georgia" panose="02040502050405020303" pitchFamily="18" charset="0"/>
              </a:rPr>
              <a:t>your_IP_address</a:t>
            </a:r>
            <a:r>
              <a:rPr lang="zh-CN" altLang="en-US" sz="2400" dirty="0">
                <a:latin typeface="Georgia" panose="02040502050405020303" pitchFamily="18" charset="0"/>
              </a:rPr>
              <a:t>，并选择当前连接的网络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点击开始捕获分组按钮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打开浏览器访问任意一个网站（例如</a:t>
            </a:r>
            <a:r>
              <a:rPr lang="en-US" altLang="zh-CN" sz="2400" dirty="0">
                <a:latin typeface="Georgia" panose="02040502050405020303" pitchFamily="18" charset="0"/>
              </a:rPr>
              <a:t>http://www.baidu.com/</a:t>
            </a:r>
            <a:r>
              <a:rPr lang="zh-CN" altLang="en-US" sz="2400" dirty="0">
                <a:latin typeface="Georgia" panose="02040502050405020303" pitchFamily="18" charset="0"/>
              </a:rPr>
              <a:t>）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等待网页加载完毕后点击停止捕获分组按钮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分析捕获的分组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2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4. DNS</a:t>
            </a:r>
            <a:r>
              <a:rPr lang="zh-CN" altLang="en-US" sz="4400" dirty="0"/>
              <a:t>协议分析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答题样例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Locate the DNS query and response messages. Are they sent over UDP or TCP? 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它们通过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7179"/>
          <a:stretch/>
        </p:blipFill>
        <p:spPr>
          <a:xfrm>
            <a:off x="1994223" y="2658336"/>
            <a:ext cx="4426700" cy="25450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b="27179"/>
          <a:stretch/>
        </p:blipFill>
        <p:spPr>
          <a:xfrm>
            <a:off x="6760241" y="2658336"/>
            <a:ext cx="4414665" cy="25450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60289" y="5133595"/>
            <a:ext cx="8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30526" y="5123275"/>
            <a:ext cx="107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2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4400" dirty="0"/>
              <a:t>. Question List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nslookup to obtain the IP address of a Web server in Asia. What is the IP address of that server?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the DNS query and response messages. Are then sent over UDP or TCP?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destination port for the DNS query message? What is the source port of DNS response message?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IP address is the DNS query message sent? Use ipconfig to determine the IP address of your local DNS server. Are these two IP addresses the same?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DNS query message. What “Type” of DNS query is it? Does the query message contain any “answers”?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DNS response message. How many “answers” are provided? What do each of these answers contain?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7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4400" dirty="0"/>
              <a:t>. About</a:t>
            </a:r>
            <a:r>
              <a:rPr lang="zh-CN" altLang="en-US" sz="4400" dirty="0"/>
              <a:t> </a:t>
            </a:r>
            <a:r>
              <a:rPr lang="en-US" altLang="zh-CN" sz="4400" dirty="0"/>
              <a:t>Submission</a:t>
            </a:r>
            <a:r>
              <a:rPr lang="zh-CN" altLang="en-US" sz="4400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823881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elearning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2019-10-30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学号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.docx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(.pdf)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teacher’s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yqfu18@fudan.edu.cn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3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</a:rPr>
              <a:t>1.Wireshark</a:t>
            </a:r>
            <a:r>
              <a:rPr lang="zh-CN" altLang="en-US" sz="4400" dirty="0">
                <a:latin typeface="Times New Roman" panose="02020603050405020304" pitchFamily="18" charset="0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2800" dirty="0">
                <a:latin typeface="Georgia" panose="02040502050405020303" pitchFamily="18" charset="0"/>
              </a:rPr>
              <a:t>Wireshark</a:t>
            </a:r>
            <a:r>
              <a:rPr lang="zh-CN" altLang="en-US" sz="2800" dirty="0">
                <a:latin typeface="Georgia" panose="02040502050405020303" pitchFamily="18" charset="0"/>
              </a:rPr>
              <a:t>的原名是</a:t>
            </a:r>
            <a:r>
              <a:rPr lang="en-US" altLang="zh-CN" sz="2800" dirty="0">
                <a:latin typeface="Georgia" panose="02040502050405020303" pitchFamily="18" charset="0"/>
              </a:rPr>
              <a:t>Ethereal</a:t>
            </a:r>
            <a:r>
              <a:rPr lang="zh-CN" altLang="en-US" sz="2800" dirty="0">
                <a:latin typeface="Georgia" panose="02040502050405020303" pitchFamily="18" charset="0"/>
              </a:rPr>
              <a:t>，当时</a:t>
            </a:r>
            <a:r>
              <a:rPr lang="en-US" altLang="zh-CN" sz="2800" dirty="0">
                <a:latin typeface="Georgia" panose="02040502050405020303" pitchFamily="18" charset="0"/>
              </a:rPr>
              <a:t>Ethereal</a:t>
            </a:r>
            <a:r>
              <a:rPr lang="zh-CN" altLang="en-US" sz="2800" dirty="0">
                <a:latin typeface="Georgia" panose="02040502050405020303" pitchFamily="18" charset="0"/>
              </a:rPr>
              <a:t>的主要开发者决定离开他原来供职的公司，并继续开发这个软件。但由于</a:t>
            </a:r>
            <a:r>
              <a:rPr lang="en-US" altLang="zh-CN" sz="2800" dirty="0">
                <a:latin typeface="Georgia" panose="02040502050405020303" pitchFamily="18" charset="0"/>
              </a:rPr>
              <a:t>Ethereal</a:t>
            </a:r>
            <a:r>
              <a:rPr lang="zh-CN" altLang="en-US" sz="2800" dirty="0">
                <a:latin typeface="Georgia" panose="02040502050405020303" pitchFamily="18" charset="0"/>
              </a:rPr>
              <a:t>这个名称的使用权已经被原来那个公司注册，</a:t>
            </a:r>
            <a:r>
              <a:rPr lang="en-US" altLang="zh-CN" sz="2800" dirty="0">
                <a:latin typeface="Georgia" panose="02040502050405020303" pitchFamily="18" charset="0"/>
              </a:rPr>
              <a:t>Wireshark</a:t>
            </a:r>
            <a:r>
              <a:rPr lang="zh-CN" altLang="en-US" sz="2800" dirty="0">
                <a:latin typeface="Georgia" panose="02040502050405020303" pitchFamily="18" charset="0"/>
              </a:rPr>
              <a:t>这个新名字也就应运而生了。</a:t>
            </a:r>
          </a:p>
          <a:p>
            <a:pPr algn="just"/>
            <a:r>
              <a:rPr lang="en-US" altLang="zh-CN" sz="2800" dirty="0">
                <a:latin typeface="Georgia" panose="02040502050405020303" pitchFamily="18" charset="0"/>
              </a:rPr>
              <a:t>Wireshark</a:t>
            </a:r>
            <a:r>
              <a:rPr lang="zh-CN" altLang="en-US" sz="2800" dirty="0">
                <a:latin typeface="Georgia" panose="02040502050405020303" pitchFamily="18" charset="0"/>
              </a:rPr>
              <a:t>是</a:t>
            </a:r>
            <a:r>
              <a:rPr lang="zh-CN" altLang="en-US" sz="2800" b="1" dirty="0">
                <a:latin typeface="Georgia" panose="02040502050405020303" pitchFamily="18" charset="0"/>
              </a:rPr>
              <a:t>网络包分折工具</a:t>
            </a:r>
            <a:r>
              <a:rPr lang="zh-CN" altLang="en-US" sz="2800" dirty="0">
                <a:latin typeface="Georgia" panose="02040502050405020303" pitchFamily="18" charset="0"/>
              </a:rPr>
              <a:t>，主要作用是在</a:t>
            </a:r>
            <a:r>
              <a:rPr lang="zh-CN" altLang="en-US" sz="2800" b="1" dirty="0">
                <a:latin typeface="Georgia" panose="02040502050405020303" pitchFamily="18" charset="0"/>
              </a:rPr>
              <a:t>接囗实时捕捉网络包，并详细显示包的协议信息</a:t>
            </a:r>
            <a:r>
              <a:rPr lang="zh-CN" altLang="en-US" sz="2800" dirty="0">
                <a:latin typeface="Georgia" panose="02040502050405020303" pitchFamily="18" charset="0"/>
              </a:rPr>
              <a:t>。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可以捕捉多种网络接囗类型的包，包括无线局域网接囗。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可以支持许多协议的解码，如</a:t>
            </a:r>
            <a:r>
              <a:rPr lang="en-US" altLang="zh-CN" sz="2400" dirty="0">
                <a:latin typeface="Georgia" panose="02040502050405020303" pitchFamily="18" charset="0"/>
              </a:rPr>
              <a:t>TCP</a:t>
            </a:r>
            <a:r>
              <a:rPr lang="zh-CN" altLang="en-US" sz="2400" dirty="0">
                <a:latin typeface="Georgia" panose="02040502050405020303" pitchFamily="18" charset="0"/>
              </a:rPr>
              <a:t>，</a:t>
            </a:r>
            <a:r>
              <a:rPr lang="en-US" altLang="zh-CN" sz="2400" dirty="0">
                <a:latin typeface="Georgia" panose="02040502050405020303" pitchFamily="18" charset="0"/>
              </a:rPr>
              <a:t>RTP</a:t>
            </a:r>
            <a:r>
              <a:rPr lang="zh-CN" altLang="en-US" sz="2400" dirty="0">
                <a:latin typeface="Georgia" panose="02040502050405020303" pitchFamily="18" charset="0"/>
              </a:rPr>
              <a:t>等。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可以用来检测网络安全隐患、解决网络问题，用来学习网络协议、测试协议运行情况等。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</a:rPr>
              <a:t>1.Wireshark</a:t>
            </a:r>
            <a:r>
              <a:rPr lang="zh-CN" altLang="en-US" sz="4400" dirty="0">
                <a:latin typeface="Times New Roman" panose="02020603050405020304" pitchFamily="18" charset="0"/>
              </a:rPr>
              <a:t>概述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222" y="1624013"/>
            <a:ext cx="109728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latin typeface="Georgia" panose="02040502050405020303" pitchFamily="18" charset="0"/>
              </a:rPr>
              <a:t>Wireshark</a:t>
            </a:r>
            <a:r>
              <a:rPr lang="zh-CN" altLang="en-US" sz="2800" dirty="0">
                <a:latin typeface="Georgia" panose="02040502050405020303" pitchFamily="18" charset="0"/>
              </a:rPr>
              <a:t>不是入侵侦测软件</a:t>
            </a:r>
            <a:r>
              <a:rPr lang="en-US" altLang="zh-CN" sz="2800" dirty="0">
                <a:latin typeface="Georgia" panose="02040502050405020303" pitchFamily="18" charset="0"/>
              </a:rPr>
              <a:t>(Intrusion Detection S0ftware, </a:t>
            </a:r>
            <a:r>
              <a:rPr lang="en-US" altLang="zh-CN" sz="2800" dirty="0" err="1">
                <a:latin typeface="Georgia" panose="02040502050405020303" pitchFamily="18" charset="0"/>
              </a:rPr>
              <a:t>lDS</a:t>
            </a:r>
            <a:r>
              <a:rPr lang="en-US" altLang="zh-CN" sz="2800" dirty="0">
                <a:latin typeface="Georgia" panose="02040502050405020303" pitchFamily="18" charset="0"/>
              </a:rPr>
              <a:t>)</a:t>
            </a:r>
            <a:r>
              <a:rPr lang="zh-CN" altLang="en-US" sz="2800" dirty="0">
                <a:latin typeface="Georgia" panose="02040502050405020303" pitchFamily="18" charset="0"/>
              </a:rPr>
              <a:t>，对于网络上的异常流量行为，</a:t>
            </a:r>
            <a:r>
              <a:rPr lang="en-US" altLang="zh-CN" sz="2800" dirty="0">
                <a:latin typeface="Georgia" panose="02040502050405020303" pitchFamily="18" charset="0"/>
              </a:rPr>
              <a:t>Wireshark</a:t>
            </a:r>
            <a:r>
              <a:rPr lang="zh-CN" altLang="en-US" sz="2800" dirty="0">
                <a:latin typeface="Georgia" panose="02040502050405020303" pitchFamily="18" charset="0"/>
              </a:rPr>
              <a:t>不会产生警示或是任何提示。然而，仔细分析</a:t>
            </a:r>
            <a:r>
              <a:rPr lang="en-US" altLang="zh-CN" sz="2800" dirty="0">
                <a:latin typeface="Georgia" panose="02040502050405020303" pitchFamily="18" charset="0"/>
              </a:rPr>
              <a:t>Wireshark</a:t>
            </a:r>
            <a:r>
              <a:rPr lang="zh-CN" altLang="en-US" sz="2800" dirty="0">
                <a:latin typeface="Georgia" panose="02040502050405020303" pitchFamily="18" charset="0"/>
              </a:rPr>
              <a:t>截取的封包能够帮助使用者对于网络行为有更清楚的了解。</a:t>
            </a:r>
            <a:r>
              <a:rPr lang="en-US" altLang="zh-CN" sz="2800" dirty="0">
                <a:latin typeface="Georgia" panose="02040502050405020303" pitchFamily="18" charset="0"/>
              </a:rPr>
              <a:t>Wireshark</a:t>
            </a:r>
            <a:r>
              <a:rPr lang="zh-CN" altLang="en-US" sz="2800" b="1" dirty="0">
                <a:latin typeface="Georgia" panose="02040502050405020303" pitchFamily="18" charset="0"/>
              </a:rPr>
              <a:t>不会对网络封包产生内容的修改，它只会反映出目前流通的封包资讯</a:t>
            </a:r>
            <a:r>
              <a:rPr lang="zh-CN" altLang="en-US" sz="2800" dirty="0">
                <a:latin typeface="Georgia" panose="02040502050405020303" pitchFamily="18" charset="0"/>
              </a:rPr>
              <a:t>。</a:t>
            </a:r>
            <a:r>
              <a:rPr lang="en-US" altLang="zh-CN" sz="2800" dirty="0">
                <a:latin typeface="Georgia" panose="02040502050405020303" pitchFamily="18" charset="0"/>
              </a:rPr>
              <a:t>Wireshark</a:t>
            </a:r>
            <a:r>
              <a:rPr lang="zh-CN" altLang="en-US" sz="2800" dirty="0">
                <a:latin typeface="Georgia" panose="02040502050405020303" pitchFamily="18" charset="0"/>
              </a:rPr>
              <a:t>本身也不会送出封包至网络上。</a:t>
            </a:r>
          </a:p>
          <a:p>
            <a:pPr algn="just"/>
            <a:r>
              <a:rPr lang="en-US" altLang="zh-CN" sz="2800" dirty="0">
                <a:latin typeface="Georgia" panose="02040502050405020303" pitchFamily="18" charset="0"/>
              </a:rPr>
              <a:t>Wireshark</a:t>
            </a:r>
            <a:r>
              <a:rPr lang="zh-CN" altLang="en-US" sz="2800" dirty="0">
                <a:latin typeface="Georgia" panose="02040502050405020303" pitchFamily="18" charset="0"/>
              </a:rPr>
              <a:t>的优势：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安装方便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简单易用的界面</a:t>
            </a: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提供丰富的功能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50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96BE777-1DCA-0044-841E-859E6B28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</a:rPr>
              <a:t>2.Wireshark</a:t>
            </a:r>
            <a:r>
              <a:rPr lang="zh-CN" altLang="en-US" sz="4400" dirty="0">
                <a:latin typeface="Times New Roman" panose="02020603050405020304" pitchFamily="18" charset="0"/>
              </a:rPr>
              <a:t>安装</a:t>
            </a:r>
            <a:endParaRPr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EB5907-A463-9142-B511-8D1D3B214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9" t="-1" r="14841" b="2031"/>
          <a:stretch/>
        </p:blipFill>
        <p:spPr>
          <a:xfrm>
            <a:off x="645457" y="1489261"/>
            <a:ext cx="4491318" cy="4406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B332B8-C463-8140-B23E-3B9CE1F39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72" r="3169"/>
          <a:stretch/>
        </p:blipFill>
        <p:spPr>
          <a:xfrm>
            <a:off x="5504328" y="1489261"/>
            <a:ext cx="6113929" cy="44069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BD70674-D0F7-B344-8DEE-9FB64177D658}"/>
              </a:ext>
            </a:extLst>
          </p:cNvPr>
          <p:cNvSpPr/>
          <p:nvPr/>
        </p:nvSpPr>
        <p:spPr>
          <a:xfrm>
            <a:off x="645457" y="5096434"/>
            <a:ext cx="3186953" cy="79972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413A24-AF87-FA4C-85F5-3A6A40B7CF9B}"/>
              </a:ext>
            </a:extLst>
          </p:cNvPr>
          <p:cNvSpPr/>
          <p:nvPr/>
        </p:nvSpPr>
        <p:spPr>
          <a:xfrm>
            <a:off x="5759822" y="3364612"/>
            <a:ext cx="3186953" cy="114300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9610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https://wkretype.bdimg.com/retype/zoom/e1d59f9402d276a200292efe?pn=2&amp;o=jpg_6&amp;md5sum=e9251e71df8751d42b9cbad6d50ea6b1&amp;sign=982d962d54&amp;png=41078-90835&amp;jpg=50454-2148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7" y="1597422"/>
            <a:ext cx="6042025" cy="453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1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altLang="zh-CN" sz="28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146" name="Picture 2" descr="https://wkretype.bdimg.com/retype/zoom/e1d59f9402d276a200292efe?pn=4&amp;o=jpg_6&amp;md5sum=e9251e71df8751d42b9cbad6d50ea6b1&amp;sign=982d962d54&amp;png=116893-178447&amp;jpg=244473-6118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59" y="1579251"/>
            <a:ext cx="6090481" cy="456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0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800" cy="4525963"/>
          </a:xfrm>
        </p:spPr>
        <p:txBody>
          <a:bodyPr>
            <a:noAutofit/>
          </a:bodyPr>
          <a:lstStyle/>
          <a:p>
            <a:pPr algn="just"/>
            <a:endParaRPr lang="en-US" altLang="zh-CN" sz="2800" dirty="0">
              <a:latin typeface="Georgia" panose="02040502050405020303" pitchFamily="18" charset="0"/>
            </a:endParaRPr>
          </a:p>
          <a:p>
            <a:pPr algn="just"/>
            <a:endParaRPr lang="en-US" altLang="zh-CN" sz="2800" dirty="0">
              <a:latin typeface="Georgia" panose="02040502050405020303" pitchFamily="18" charset="0"/>
            </a:endParaRPr>
          </a:p>
          <a:p>
            <a:pPr algn="just"/>
            <a:endParaRPr lang="en-US" altLang="zh-CN" sz="2800" dirty="0">
              <a:latin typeface="Georgia" panose="02040502050405020303" pitchFamily="18" charset="0"/>
            </a:endParaRPr>
          </a:p>
          <a:p>
            <a:pPr algn="just"/>
            <a:r>
              <a:rPr lang="zh-CN" altLang="en-US" sz="2800" dirty="0">
                <a:latin typeface="Georgia" panose="02040502050405020303" pitchFamily="18" charset="0"/>
              </a:rPr>
              <a:t>封包列表中显示所有己经捕获的封包。可以看到发送或接收方的</a:t>
            </a:r>
            <a:r>
              <a:rPr lang="en-US" altLang="zh-CN" sz="2800" dirty="0">
                <a:latin typeface="Georgia" panose="02040502050405020303" pitchFamily="18" charset="0"/>
              </a:rPr>
              <a:t>MAC/IP</a:t>
            </a:r>
            <a:r>
              <a:rPr lang="zh-CN" altLang="en-US" sz="2800" dirty="0">
                <a:latin typeface="Georgia" panose="02040502050405020303" pitchFamily="18" charset="0"/>
              </a:rPr>
              <a:t>地址，</a:t>
            </a:r>
            <a:r>
              <a:rPr lang="en-US" altLang="zh-CN" sz="2800" dirty="0">
                <a:latin typeface="Georgia" panose="02040502050405020303" pitchFamily="18" charset="0"/>
              </a:rPr>
              <a:t>TCP/UDP</a:t>
            </a:r>
            <a:r>
              <a:rPr lang="zh-CN" altLang="en-US" sz="2800" dirty="0">
                <a:latin typeface="Georgia" panose="02040502050405020303" pitchFamily="18" charset="0"/>
              </a:rPr>
              <a:t>端口号，协议或者封包的内容。如果捕获的是一个</a:t>
            </a:r>
            <a:r>
              <a:rPr lang="en-US" altLang="zh-CN" sz="2800" dirty="0">
                <a:latin typeface="Georgia" panose="02040502050405020303" pitchFamily="18" charset="0"/>
              </a:rPr>
              <a:t>OSI layer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Georgia" panose="02040502050405020303" pitchFamily="18" charset="0"/>
              </a:rPr>
              <a:t>的封包，在</a:t>
            </a:r>
            <a:r>
              <a:rPr lang="en-US" altLang="zh-CN" sz="2800" dirty="0">
                <a:latin typeface="Georgia" panose="02040502050405020303" pitchFamily="18" charset="0"/>
              </a:rPr>
              <a:t>Source</a:t>
            </a:r>
            <a:r>
              <a:rPr lang="zh-CN" altLang="en-US" sz="2800" dirty="0">
                <a:latin typeface="Georgia" panose="02040502050405020303" pitchFamily="18" charset="0"/>
              </a:rPr>
              <a:t>（来源）和</a:t>
            </a:r>
            <a:r>
              <a:rPr lang="en-US" altLang="zh-CN" sz="2800" dirty="0">
                <a:latin typeface="Georgia" panose="02040502050405020303" pitchFamily="18" charset="0"/>
              </a:rPr>
              <a:t>Destination</a:t>
            </a:r>
            <a:r>
              <a:rPr lang="zh-CN" altLang="en-US" sz="2800" dirty="0">
                <a:latin typeface="Georgia" panose="02040502050405020303" pitchFamily="18" charset="0"/>
              </a:rPr>
              <a:t>（目的地）列中看到的将是</a:t>
            </a:r>
            <a:r>
              <a:rPr lang="en-US" altLang="zh-CN" sz="2800" dirty="0">
                <a:latin typeface="Georgia" panose="02040502050405020303" pitchFamily="18" charset="0"/>
              </a:rPr>
              <a:t>MAC</a:t>
            </a:r>
            <a:r>
              <a:rPr lang="zh-CN" altLang="en-US" sz="2800" dirty="0">
                <a:latin typeface="Georgia" panose="02040502050405020303" pitchFamily="18" charset="0"/>
              </a:rPr>
              <a:t>地址，此时</a:t>
            </a:r>
            <a:r>
              <a:rPr lang="en-US" altLang="zh-CN" sz="2800" dirty="0">
                <a:latin typeface="Georgia" panose="02040502050405020303" pitchFamily="18" charset="0"/>
              </a:rPr>
              <a:t>Port</a:t>
            </a:r>
            <a:r>
              <a:rPr lang="zh-CN" altLang="en-US" sz="2800" dirty="0">
                <a:latin typeface="Georgia" panose="02040502050405020303" pitchFamily="18" charset="0"/>
              </a:rPr>
              <a:t>（端口）列将会为空。如果捕获的是一个</a:t>
            </a:r>
            <a:r>
              <a:rPr lang="en-US" altLang="zh-CN" sz="2800" dirty="0">
                <a:latin typeface="Georgia" panose="02040502050405020303" pitchFamily="18" charset="0"/>
              </a:rPr>
              <a:t>OSI layer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Georgia" panose="02040502050405020303" pitchFamily="18" charset="0"/>
              </a:rPr>
              <a:t>或者更高层的封包，在</a:t>
            </a:r>
            <a:r>
              <a:rPr lang="en-US" altLang="zh-CN" sz="2800" dirty="0">
                <a:latin typeface="Georgia" panose="02040502050405020303" pitchFamily="18" charset="0"/>
              </a:rPr>
              <a:t>Source</a:t>
            </a:r>
            <a:r>
              <a:rPr lang="zh-CN" altLang="en-US" sz="2800" dirty="0">
                <a:latin typeface="Georgia" panose="02040502050405020303" pitchFamily="18" charset="0"/>
              </a:rPr>
              <a:t>和</a:t>
            </a:r>
            <a:r>
              <a:rPr lang="en-US" altLang="zh-CN" sz="2800" dirty="0">
                <a:latin typeface="Georgia" panose="02040502050405020303" pitchFamily="18" charset="0"/>
              </a:rPr>
              <a:t>Destination</a:t>
            </a:r>
            <a:r>
              <a:rPr lang="zh-CN" altLang="en-US" sz="2800" dirty="0">
                <a:latin typeface="Georgia" panose="02040502050405020303" pitchFamily="18" charset="0"/>
              </a:rPr>
              <a:t>列中看到的将是</a:t>
            </a:r>
            <a:r>
              <a:rPr lang="en-US" altLang="zh-CN" sz="2800" dirty="0">
                <a:latin typeface="Georgia" panose="02040502050405020303" pitchFamily="18" charset="0"/>
              </a:rPr>
              <a:t>IP</a:t>
            </a:r>
            <a:r>
              <a:rPr lang="zh-CN" altLang="en-US" sz="2800" dirty="0">
                <a:latin typeface="Georgia" panose="02040502050405020303" pitchFamily="18" charset="0"/>
              </a:rPr>
              <a:t>地址。</a:t>
            </a:r>
            <a:r>
              <a:rPr lang="en-US" altLang="zh-CN" sz="2800" dirty="0">
                <a:latin typeface="Georgia" panose="02040502050405020303" pitchFamily="18" charset="0"/>
              </a:rPr>
              <a:t>Port</a:t>
            </a:r>
            <a:r>
              <a:rPr lang="zh-CN" altLang="en-US" sz="2800" dirty="0">
                <a:latin typeface="Georgia" panose="02040502050405020303" pitchFamily="18" charset="0"/>
              </a:rPr>
              <a:t>列仅会在这个封包属于第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Georgia" panose="02040502050405020303" pitchFamily="18" charset="0"/>
              </a:rPr>
              <a:t>或者更高层时才会显示。</a:t>
            </a:r>
          </a:p>
          <a:p>
            <a:pPr algn="just"/>
            <a:endParaRPr lang="zh-CN" altLang="en-US" sz="28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104" name="Picture 8" descr="https://wkretype.bdimg.com/retype/zoom/249a7f2ddd36a32d73758137?pn=14&amp;o=jpg_6&amp;md5sum=90c42131da94ea2467e5f93b3391c13e&amp;sign=621ffc1df0&amp;png=577277-583628&amp;jpg=1717032-19632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1" t="7572" r="9458" b="70082"/>
          <a:stretch/>
        </p:blipFill>
        <p:spPr bwMode="auto">
          <a:xfrm>
            <a:off x="2503924" y="1600199"/>
            <a:ext cx="7184150" cy="14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AutoShape 6" descr="https://wkretype.bdimg.com/retype/zoom/249a7f2ddd36a32d73758137?pn=15&amp;o=jpg_6&amp;md5sum=90c42131da94ea2467e5f93b3391c13e&amp;sign=621ffc1df0&amp;png=583629-605321&amp;jpg=1963204-219096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wkretype.bdimg.com/retype/zoom/249a7f2ddd36a32d73758137?pn=15&amp;o=jpg_6&amp;md5sum=90c42131da94ea2467e5f93b3391c13e&amp;sign=621ffc1df0&amp;png=583629-605321&amp;jpg=1963204-219096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wkretype.bdimg.com/retype/zoom/249a7f2ddd36a32d73758137?pn=15&amp;o=jpg_6&amp;md5sum=90c42131da94ea2467e5f93b3391c13e&amp;sign=621ffc1df0&amp;png=583629-605321&amp;jpg=1963204-219096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2" descr="https://wkretype.bdimg.com/retype/zoom/e1d59f9402d276a200292efe?pn=9&amp;o=jpg_6&amp;md5sum=e9251e71df8751d42b9cbad6d50ea6b1&amp;sign=982d962d54&amp;png=371262-416819&amp;jpg=1099115-1326798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8147" r="6598" b="66482"/>
          <a:stretch/>
        </p:blipFill>
        <p:spPr>
          <a:xfrm>
            <a:off x="1936749" y="1600201"/>
            <a:ext cx="8197850" cy="1739899"/>
          </a:xfrm>
          <a:prstGeom prst="rect">
            <a:avLst/>
          </a:prstGeom>
        </p:spPr>
      </p:pic>
      <p:pic>
        <p:nvPicPr>
          <p:cNvPr id="16" name="内容占位符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55164" r="5278" b="11297"/>
          <a:stretch/>
        </p:blipFill>
        <p:spPr>
          <a:xfrm>
            <a:off x="1327822" y="3522663"/>
            <a:ext cx="9415703" cy="26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9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“解析器”在</a:t>
            </a:r>
            <a:r>
              <a:rPr lang="en-US" altLang="zh-CN" sz="2800" dirty="0"/>
              <a:t>Wireshark</a:t>
            </a:r>
            <a:r>
              <a:rPr lang="zh-CN" altLang="en-US" sz="2800" dirty="0"/>
              <a:t>中也被叫做“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dirty="0"/>
              <a:t>进制数据查看面板”。显示的内容与“封包详细信息”中相同，只是改为以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dirty="0"/>
              <a:t>进制的格式表述。在上面的例子里，在“封包详细信息”中选择查看</a:t>
            </a:r>
            <a:r>
              <a:rPr lang="en-US" altLang="zh-CN" sz="2800" dirty="0"/>
              <a:t>TCP</a:t>
            </a:r>
            <a:r>
              <a:rPr lang="zh-CN" altLang="en-US" sz="2800" dirty="0"/>
              <a:t>端口（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2800" dirty="0"/>
              <a:t>），其对应的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dirty="0"/>
              <a:t>进制数据将自动显示在下面的面板中（</a:t>
            </a:r>
            <a:r>
              <a:rPr lang="en-US" altLang="zh-CN" sz="2800" dirty="0"/>
              <a:t>0050</a:t>
            </a:r>
            <a:r>
              <a:rPr lang="zh-CN" altLang="en-US" sz="2800" dirty="0"/>
              <a:t>）。</a:t>
            </a:r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" t="18239" r="7278" b="53700"/>
          <a:stretch/>
        </p:blipFill>
        <p:spPr>
          <a:xfrm>
            <a:off x="2151509" y="1600201"/>
            <a:ext cx="7888982" cy="1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5691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2700000" scaled="1"/>
          <a:tileRect/>
        </a:gradFill>
        <a:ln w="12700">
          <a:gradFill>
            <a:gsLst>
              <a:gs pos="10000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</a:ln>
        <a:effectLst>
          <a:outerShdw blurRad="254000" dist="190500" dir="3540000" sx="105000" sy="105000" algn="tl" rotWithShape="0">
            <a:srgbClr val="A44A00">
              <a:alpha val="25000"/>
            </a:srgbClr>
          </a:outerShdw>
        </a:effectLst>
      </a:spPr>
      <a:bodyPr rtlCol="0" anchor="ctr"/>
      <a:lstStyle>
        <a:defPPr algn="ctr">
          <a:defRPr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" id="{E86CCF2A-ED59-4A22-8156-DF5CDD06B1CE}" vid="{16231CD3-F26B-4181-ACF3-9A1E7733EEF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</Template>
  <TotalTime>4540</TotalTime>
  <Words>1207</Words>
  <Application>Microsoft Macintosh PowerPoint</Application>
  <PresentationFormat>宽屏</PresentationFormat>
  <Paragraphs>135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Calibri</vt:lpstr>
      <vt:lpstr>Georgia</vt:lpstr>
      <vt:lpstr>Times New Roman</vt:lpstr>
      <vt:lpstr>主题</vt:lpstr>
      <vt:lpstr>计算机网络第一次实验</vt:lpstr>
      <vt:lpstr>1.Wireshark概述</vt:lpstr>
      <vt:lpstr>1.Wireshark概述</vt:lpstr>
      <vt:lpstr>2.Wireshark安装</vt:lpstr>
      <vt:lpstr>3. Wireshark的使用</vt:lpstr>
      <vt:lpstr>3. Wireshark的使用</vt:lpstr>
      <vt:lpstr>3. Wireshark的使用</vt:lpstr>
      <vt:lpstr>3. Wireshark的使用</vt:lpstr>
      <vt:lpstr>3. Wireshark的使用</vt:lpstr>
      <vt:lpstr>3. Wireshark的使用</vt:lpstr>
      <vt:lpstr>3. Wireshark的使用</vt:lpstr>
      <vt:lpstr>4. DNS协议分析</vt:lpstr>
      <vt:lpstr>4. DNS协议分析</vt:lpstr>
      <vt:lpstr>4. DNS协议分析</vt:lpstr>
      <vt:lpstr>4. DNS协议分析</vt:lpstr>
      <vt:lpstr>5. Question List</vt:lpstr>
      <vt:lpstr>6. About Submission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More Concurrency from Distributed Transactions</dc:title>
  <dc:creator>XT</dc:creator>
  <cp:lastModifiedBy>傅 小倩</cp:lastModifiedBy>
  <cp:revision>610</cp:revision>
  <cp:lastPrinted>2018-06-25T12:41:07Z</cp:lastPrinted>
  <dcterms:created xsi:type="dcterms:W3CDTF">2018-06-05T04:26:59Z</dcterms:created>
  <dcterms:modified xsi:type="dcterms:W3CDTF">2019-10-07T09:05:44Z</dcterms:modified>
</cp:coreProperties>
</file>