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0" r:id="rId3"/>
    <p:sldId id="257" r:id="rId4"/>
    <p:sldId id="258" r:id="rId5"/>
    <p:sldId id="259"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5" d="100"/>
          <a:sy n="115" d="100"/>
        </p:scale>
        <p:origin x="372"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11/25/2018</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ncho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48A87A34-81AB-432B-8DAE-1953F412C126}" type="datetimeFigureOut">
              <a:rPr lang="en-US" dirty="0"/>
              <a:t>11/25/2018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11/25/2018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Content Placeholder 3"/>
          <p:cNvSpPr>
            <a:spLocks noGrp="1"/>
          </p:cNvSpPr>
          <p:nvPr>
            <p:ph sz="half" idx="2"/>
          </p:nvPr>
        </p:nvSpPr>
        <p:spPr>
          <a:xfrm>
            <a:off x="1447191" y="2824269"/>
            <a:ext cx="4645152" cy="2644457"/>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Content Placeholder 5"/>
          <p:cNvSpPr>
            <a:spLocks noGrp="1"/>
          </p:cNvSpPr>
          <p:nvPr>
            <p:ph sz="quarter" idx="4"/>
          </p:nvPr>
        </p:nvSpPr>
        <p:spPr>
          <a:xfrm>
            <a:off x="6412362" y="2821491"/>
            <a:ext cx="4645152" cy="2637371"/>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11/25/2018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11/25/2018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11/25/2018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48A87A34-81AB-432B-8DAE-1953F412C126}" type="datetimeFigureOut">
              <a:rPr lang="en-US" dirty="0"/>
              <a:t>11/25/2018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11/25/2018</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11/25/2018</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计算机网络第四次实验</a:t>
            </a:r>
          </a:p>
        </p:txBody>
      </p:sp>
      <p:sp>
        <p:nvSpPr>
          <p:cNvPr id="3" name="副标题 2"/>
          <p:cNvSpPr>
            <a:spLocks noGrp="1"/>
          </p:cNvSpPr>
          <p:nvPr>
            <p:ph type="subTitle" idx="1"/>
          </p:nvPr>
        </p:nvSpPr>
        <p:spPr/>
        <p:txBody>
          <a:bodyPr/>
          <a:lstStyle/>
          <a:p>
            <a:pPr algn="ctr"/>
            <a:r>
              <a:rPr lang="en-US" altLang="zh-CN" dirty="0"/>
              <a:t>NAT</a:t>
            </a:r>
            <a:r>
              <a:rPr lang="zh-CN" altLang="en-US" dirty="0"/>
              <a:t>分析</a:t>
            </a:r>
          </a:p>
          <a:p>
            <a:endParaRPr lang="zh-CN" altLang="en-US" dirty="0"/>
          </a:p>
        </p:txBody>
      </p:sp>
    </p:spTree>
    <p:extLst>
      <p:ext uri="{BB962C8B-B14F-4D97-AF65-F5344CB8AC3E}">
        <p14:creationId xmlns:p14="http://schemas.microsoft.com/office/powerpoint/2010/main" val="143617929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Introduction</a:t>
            </a:r>
            <a:endParaRPr lang="zh-CN" altLang="en-US" dirty="0"/>
          </a:p>
        </p:txBody>
      </p:sp>
      <p:sp>
        <p:nvSpPr>
          <p:cNvPr id="3" name="内容占位符 2"/>
          <p:cNvSpPr>
            <a:spLocks noGrp="1"/>
          </p:cNvSpPr>
          <p:nvPr>
            <p:ph idx="1"/>
          </p:nvPr>
        </p:nvSpPr>
        <p:spPr/>
        <p:txBody>
          <a:bodyPr>
            <a:normAutofit fontScale="92500" lnSpcReduction="20000"/>
          </a:bodyPr>
          <a:lstStyle/>
          <a:p>
            <a:r>
              <a:rPr lang="en-US" altLang="zh-CN" dirty="0">
                <a:latin typeface="+mj-ea"/>
                <a:ea typeface="+mj-ea"/>
              </a:rPr>
              <a:t>In this lab, we’ll capture packets from a simple web request from a client PC in a home network to </a:t>
            </a:r>
            <a:r>
              <a:rPr lang="en-US" altLang="zh-CN" dirty="0" smtClean="0">
                <a:latin typeface="+mj-ea"/>
                <a:ea typeface="+mj-ea"/>
              </a:rPr>
              <a:t>a www.google.com </a:t>
            </a:r>
            <a:r>
              <a:rPr lang="en-US" altLang="zh-CN" dirty="0" err="1">
                <a:latin typeface="+mj-ea"/>
                <a:ea typeface="+mj-ea"/>
              </a:rPr>
              <a:t>server.Within</a:t>
            </a:r>
            <a:r>
              <a:rPr lang="en-US" altLang="zh-CN" dirty="0">
                <a:latin typeface="+mj-ea"/>
                <a:ea typeface="+mj-ea"/>
              </a:rPr>
              <a:t> the home </a:t>
            </a:r>
            <a:r>
              <a:rPr lang="en-US" altLang="zh-CN" dirty="0" err="1">
                <a:latin typeface="+mj-ea"/>
                <a:ea typeface="+mj-ea"/>
              </a:rPr>
              <a:t>network,the</a:t>
            </a:r>
            <a:r>
              <a:rPr lang="en-US" altLang="zh-CN" dirty="0">
                <a:latin typeface="+mj-ea"/>
                <a:ea typeface="+mj-ea"/>
              </a:rPr>
              <a:t> home network router provides a NAT </a:t>
            </a:r>
            <a:r>
              <a:rPr lang="en-US" altLang="zh-CN" dirty="0" err="1">
                <a:latin typeface="+mj-ea"/>
                <a:ea typeface="+mj-ea"/>
              </a:rPr>
              <a:t>service.Figure</a:t>
            </a:r>
            <a:r>
              <a:rPr lang="en-US" altLang="zh-CN" dirty="0">
                <a:latin typeface="+mj-ea"/>
                <a:ea typeface="+mj-ea"/>
              </a:rPr>
              <a:t> 1 shows </a:t>
            </a:r>
            <a:r>
              <a:rPr lang="en-US" altLang="zh-CN" dirty="0" err="1">
                <a:latin typeface="+mj-ea"/>
                <a:ea typeface="+mj-ea"/>
              </a:rPr>
              <a:t>our.Wireshark</a:t>
            </a:r>
            <a:r>
              <a:rPr lang="en-US" altLang="zh-CN" dirty="0">
                <a:latin typeface="+mj-ea"/>
                <a:ea typeface="+mj-ea"/>
              </a:rPr>
              <a:t> trace-collection scenario. As in our other Wireshark labs, we collect a Wireshark trace on the client PC in our home network. This file is called </a:t>
            </a:r>
            <a:r>
              <a:rPr lang="en-US" altLang="zh-CN" dirty="0" err="1">
                <a:latin typeface="+mj-ea"/>
                <a:ea typeface="+mj-ea"/>
              </a:rPr>
              <a:t>NAT_home_side</a:t>
            </a:r>
            <a:r>
              <a:rPr lang="en-US" altLang="zh-CN" dirty="0">
                <a:latin typeface="+mj-ea"/>
                <a:ea typeface="+mj-ea"/>
              </a:rPr>
              <a:t>  . Because we are also interested in the packets being sent by the NAT router into the ISP, we’ll collect a second trace file at a PC (not shown) tapping into the link from the home router into the ISP network, as shown in Figure 1. (The hub </a:t>
            </a:r>
            <a:r>
              <a:rPr lang="en-US" altLang="zh-CN" dirty="0" err="1">
                <a:latin typeface="+mj-ea"/>
                <a:ea typeface="+mj-ea"/>
              </a:rPr>
              <a:t>deviceshown</a:t>
            </a:r>
            <a:r>
              <a:rPr lang="en-US" altLang="zh-CN" dirty="0">
                <a:latin typeface="+mj-ea"/>
                <a:ea typeface="+mj-ea"/>
              </a:rPr>
              <a:t> on the ISP side of the router is used to tap into the link between the NAT router and the first hop router in the ISP). Client-to-server packets captured by Wireshark at this point will have undergone NAT translation. The Wireshark trace file captured on the ISP side of the home router is called </a:t>
            </a:r>
            <a:r>
              <a:rPr lang="en-US" altLang="zh-CN" dirty="0" err="1">
                <a:latin typeface="+mj-ea"/>
                <a:ea typeface="+mj-ea"/>
              </a:rPr>
              <a:t>NAT_ISP_side</a:t>
            </a:r>
            <a:r>
              <a:rPr lang="en-US" altLang="zh-CN" dirty="0">
                <a:latin typeface="+mj-ea"/>
                <a:ea typeface="+mj-ea"/>
              </a:rPr>
              <a:t>.</a:t>
            </a:r>
            <a:endParaRPr lang="zh-CN" altLang="en-US" dirty="0">
              <a:latin typeface="+mj-ea"/>
              <a:ea typeface="+mj-ea"/>
            </a:endParaRPr>
          </a:p>
          <a:p>
            <a:endParaRPr lang="zh-CN" altLang="en-US" dirty="0"/>
          </a:p>
        </p:txBody>
      </p:sp>
    </p:spTree>
    <p:extLst>
      <p:ext uri="{BB962C8B-B14F-4D97-AF65-F5344CB8AC3E}">
        <p14:creationId xmlns:p14="http://schemas.microsoft.com/office/powerpoint/2010/main" val="109690705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p:cNvPicPr>
            <a:picLocks noChangeAspect="1"/>
          </p:cNvPicPr>
          <p:nvPr/>
        </p:nvPicPr>
        <p:blipFill>
          <a:blip r:embed="rId2"/>
          <a:stretch>
            <a:fillRect/>
          </a:stretch>
        </p:blipFill>
        <p:spPr>
          <a:xfrm>
            <a:off x="1963038" y="833533"/>
            <a:ext cx="8214768" cy="4351338"/>
          </a:xfrm>
          <a:prstGeom prst="rect">
            <a:avLst/>
          </a:prstGeom>
        </p:spPr>
      </p:pic>
    </p:spTree>
    <p:extLst>
      <p:ext uri="{BB962C8B-B14F-4D97-AF65-F5344CB8AC3E}">
        <p14:creationId xmlns:p14="http://schemas.microsoft.com/office/powerpoint/2010/main" val="334629515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实验下载数据</a:t>
            </a:r>
          </a:p>
        </p:txBody>
      </p:sp>
      <p:sp>
        <p:nvSpPr>
          <p:cNvPr id="3" name="内容占位符 2"/>
          <p:cNvSpPr>
            <a:spLocks noGrp="1"/>
          </p:cNvSpPr>
          <p:nvPr>
            <p:ph idx="1"/>
          </p:nvPr>
        </p:nvSpPr>
        <p:spPr/>
        <p:txBody>
          <a:bodyPr/>
          <a:lstStyle/>
          <a:p>
            <a:r>
              <a:rPr lang="zh-CN" altLang="en-US" dirty="0"/>
              <a:t>使</a:t>
            </a:r>
            <a:r>
              <a:rPr lang="zh-CN" altLang="en-US" dirty="0" smtClean="0"/>
              <a:t>⽤已经</a:t>
            </a:r>
            <a:r>
              <a:rPr lang="zh-CN" altLang="en-US" dirty="0"/>
              <a:t>抓取到的</a:t>
            </a:r>
            <a:r>
              <a:rPr lang="en-US" altLang="zh-CN" dirty="0"/>
              <a:t>Wireshark trace file</a:t>
            </a:r>
            <a:r>
              <a:rPr lang="zh-CN" altLang="en-US" dirty="0"/>
              <a:t>进</a:t>
            </a:r>
            <a:r>
              <a:rPr lang="zh-CN" altLang="en-US" dirty="0" smtClean="0"/>
              <a:t>⾏实验</a:t>
            </a:r>
            <a:endParaRPr lang="zh-CN" altLang="en-US" dirty="0"/>
          </a:p>
          <a:p>
            <a:r>
              <a:rPr lang="zh-CN" altLang="en-US" dirty="0"/>
              <a:t>下载地址：</a:t>
            </a:r>
            <a:r>
              <a:rPr lang="en-US" altLang="zh-CN" dirty="0"/>
              <a:t>http://</a:t>
            </a:r>
            <a:r>
              <a:rPr lang="en-US" altLang="zh-CN" dirty="0" smtClean="0"/>
              <a:t>gaia.cs.umass.edu/wireshark-labs/wireshark-traces.zip</a:t>
            </a:r>
            <a:endParaRPr lang="zh-CN" altLang="en-US" dirty="0"/>
          </a:p>
          <a:p>
            <a:endParaRPr lang="zh-CN" altLang="en-US" dirty="0"/>
          </a:p>
        </p:txBody>
      </p:sp>
    </p:spTree>
    <p:extLst>
      <p:ext uri="{BB962C8B-B14F-4D97-AF65-F5344CB8AC3E}">
        <p14:creationId xmlns:p14="http://schemas.microsoft.com/office/powerpoint/2010/main" val="159375709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err="1"/>
              <a:t>NAT_home_side</a:t>
            </a:r>
            <a:r>
              <a:rPr lang="zh-CN" altLang="en-US" b="1" dirty="0"/>
              <a:t>文件</a:t>
            </a:r>
            <a:endParaRPr lang="zh-CN" altLang="en-US" dirty="0"/>
          </a:p>
        </p:txBody>
      </p:sp>
      <p:sp>
        <p:nvSpPr>
          <p:cNvPr id="3" name="内容占位符 2"/>
          <p:cNvSpPr>
            <a:spLocks noGrp="1"/>
          </p:cNvSpPr>
          <p:nvPr>
            <p:ph idx="1"/>
          </p:nvPr>
        </p:nvSpPr>
        <p:spPr/>
        <p:txBody>
          <a:bodyPr/>
          <a:lstStyle/>
          <a:p>
            <a:pPr marL="0" indent="0">
              <a:buNone/>
            </a:pPr>
            <a:r>
              <a:rPr lang="en-US" altLang="zh-CN" dirty="0"/>
              <a:t>Open the </a:t>
            </a:r>
            <a:r>
              <a:rPr lang="en-US" altLang="zh-CN" dirty="0" err="1"/>
              <a:t>NAT_home_side</a:t>
            </a:r>
            <a:r>
              <a:rPr lang="en-US" altLang="zh-CN" dirty="0"/>
              <a:t> file and answer the following questions. You might find it useful to use a Wireshark filter so that only frames containing HTTP messages are displayed from the trace file.</a:t>
            </a:r>
          </a:p>
          <a:p>
            <a:pPr marL="0" indent="0">
              <a:buNone/>
            </a:pPr>
            <a:endParaRPr lang="zh-CN" altLang="en-US" dirty="0"/>
          </a:p>
          <a:p>
            <a:endParaRPr lang="zh-CN" altLang="en-US" dirty="0"/>
          </a:p>
        </p:txBody>
      </p:sp>
    </p:spTree>
    <p:extLst>
      <p:ext uri="{BB962C8B-B14F-4D97-AF65-F5344CB8AC3E}">
        <p14:creationId xmlns:p14="http://schemas.microsoft.com/office/powerpoint/2010/main" val="63765561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418327" y="195244"/>
            <a:ext cx="9787229" cy="5241279"/>
          </a:xfrm>
        </p:spPr>
        <p:txBody>
          <a:bodyPr>
            <a:normAutofit fontScale="77500" lnSpcReduction="20000"/>
          </a:bodyPr>
          <a:lstStyle/>
          <a:p>
            <a:pPr marL="0" indent="0">
              <a:buNone/>
            </a:pPr>
            <a:r>
              <a:rPr lang="en-US" altLang="zh-CN" dirty="0">
                <a:solidFill>
                  <a:srgbClr val="FF0000"/>
                </a:solidFill>
                <a:latin typeface="+mj-ea"/>
                <a:ea typeface="+mj-ea"/>
              </a:rPr>
              <a:t>1. </a:t>
            </a:r>
            <a:r>
              <a:rPr lang="en-US" altLang="zh-CN" dirty="0">
                <a:latin typeface="+mj-ea"/>
                <a:ea typeface="+mj-ea"/>
              </a:rPr>
              <a:t>What is the IP address of the client? </a:t>
            </a:r>
          </a:p>
          <a:p>
            <a:pPr marL="0" indent="0">
              <a:buNone/>
            </a:pPr>
            <a:r>
              <a:rPr lang="en-US" altLang="zh-CN" dirty="0">
                <a:solidFill>
                  <a:srgbClr val="FF0000"/>
                </a:solidFill>
                <a:latin typeface="+mj-ea"/>
                <a:ea typeface="+mj-ea"/>
              </a:rPr>
              <a:t>2. </a:t>
            </a:r>
            <a:r>
              <a:rPr lang="en-US" altLang="zh-CN" dirty="0">
                <a:latin typeface="+mj-ea"/>
                <a:ea typeface="+mj-ea"/>
              </a:rPr>
              <a:t>The client actually communicates with several different Google servers in order to implement “safe browsing.” (See extra credit section at the end of this lab). The main Google server that will serve up the main Google web page has IP address 64.233.169.104. In order to display only those frames containing HTTP messages  that are sent to/from this Google, server, enter the expression “http &amp;&amp; </a:t>
            </a:r>
            <a:r>
              <a:rPr lang="en-US" altLang="zh-CN" dirty="0" err="1">
                <a:latin typeface="+mj-ea"/>
                <a:ea typeface="+mj-ea"/>
              </a:rPr>
              <a:t>ip.addr</a:t>
            </a:r>
            <a:r>
              <a:rPr lang="en-US" altLang="zh-CN" dirty="0">
                <a:latin typeface="+mj-ea"/>
                <a:ea typeface="+mj-ea"/>
              </a:rPr>
              <a:t> ==64.233.169.104” (without quotes) into the Filter: field in Wireshark .</a:t>
            </a:r>
          </a:p>
          <a:p>
            <a:pPr marL="0" indent="0">
              <a:buNone/>
            </a:pPr>
            <a:r>
              <a:rPr lang="en-US" altLang="zh-CN" dirty="0">
                <a:solidFill>
                  <a:srgbClr val="FF0000"/>
                </a:solidFill>
                <a:latin typeface="+mj-ea"/>
                <a:ea typeface="+mj-ea"/>
              </a:rPr>
              <a:t>3. </a:t>
            </a:r>
            <a:r>
              <a:rPr lang="en-US" altLang="zh-CN" dirty="0">
                <a:latin typeface="+mj-ea"/>
                <a:ea typeface="+mj-ea"/>
              </a:rPr>
              <a:t>Consider now the HTTP GET sent from the client to the Google server (whose IP address is IP address 64.233.169.104) at time 7.109267. What are the source and destination IP addresses and TCP source and destination ports on the IP datagram carrying this HTTP GET?</a:t>
            </a:r>
          </a:p>
          <a:p>
            <a:pPr marL="0" indent="0">
              <a:buNone/>
            </a:pPr>
            <a:r>
              <a:rPr lang="en-US" altLang="zh-CN" dirty="0">
                <a:solidFill>
                  <a:srgbClr val="FF0000"/>
                </a:solidFill>
                <a:latin typeface="+mj-ea"/>
                <a:ea typeface="+mj-ea"/>
              </a:rPr>
              <a:t>4. </a:t>
            </a:r>
            <a:r>
              <a:rPr lang="en-US" altLang="zh-CN" dirty="0">
                <a:latin typeface="+mj-ea"/>
                <a:ea typeface="+mj-ea"/>
              </a:rPr>
              <a:t>At what time is the corresponding 200 OK HTTP message received from the Google server? What are the source and destination IP addresses and TCP source and destination ports on the IP datagram carrying this HTTP 200 OK message? </a:t>
            </a:r>
          </a:p>
          <a:p>
            <a:pPr marL="0" indent="0">
              <a:buNone/>
            </a:pPr>
            <a:r>
              <a:rPr lang="en-US" altLang="zh-CN" dirty="0">
                <a:solidFill>
                  <a:srgbClr val="FF0000"/>
                </a:solidFill>
                <a:latin typeface="+mj-ea"/>
                <a:ea typeface="+mj-ea"/>
              </a:rPr>
              <a:t>5. </a:t>
            </a:r>
            <a:r>
              <a:rPr lang="en-US" altLang="zh-CN" dirty="0">
                <a:latin typeface="+mj-ea"/>
                <a:ea typeface="+mj-ea"/>
              </a:rPr>
              <a:t>Recall that before a GET command can be sent to an HTTP server, TCP must first set up a connection using the three-way SYN/ACK handshake. At what time is the client-to-server TCP SYN segment sent that sets up the connection used by the GET sent at time 7.109267? What are the source and destination IP addresses and source and destination ports for the TCP SYN segment? What are the source and destination IP addresses and source and destination ports of the ACK sent in response to the SYN. At what time is this ACK received at the client? (Note: to find these segments you will need to clear the Filter expression you entered above in step 2. If you enter the filter “</a:t>
            </a:r>
            <a:r>
              <a:rPr lang="en-US" altLang="zh-CN" dirty="0" err="1">
                <a:latin typeface="+mj-ea"/>
                <a:ea typeface="+mj-ea"/>
              </a:rPr>
              <a:t>tcp</a:t>
            </a:r>
            <a:r>
              <a:rPr lang="en-US" altLang="zh-CN" dirty="0">
                <a:latin typeface="+mj-ea"/>
                <a:ea typeface="+mj-ea"/>
              </a:rPr>
              <a:t>”, only TCP segments will be displayed by Wireshark).</a:t>
            </a:r>
            <a:endParaRPr lang="zh-CN" altLang="en-US" dirty="0">
              <a:latin typeface="+mj-ea"/>
              <a:ea typeface="+mj-ea"/>
            </a:endParaRPr>
          </a:p>
          <a:p>
            <a:pPr marL="0" indent="0">
              <a:buNone/>
            </a:pPr>
            <a:endParaRPr lang="en-US" altLang="zh-CN" dirty="0">
              <a:latin typeface="+mj-ea"/>
              <a:ea typeface="+mj-ea"/>
            </a:endParaRPr>
          </a:p>
          <a:p>
            <a:pPr marL="514350" indent="-514350">
              <a:buFont typeface="Arial" panose="020B0604020202020204" pitchFamily="34" charset="0"/>
              <a:buAutoNum type="arabicPeriod"/>
            </a:pPr>
            <a:endParaRPr lang="en-US" altLang="zh-CN" dirty="0">
              <a:latin typeface="+mj-ea"/>
              <a:ea typeface="+mj-ea"/>
            </a:endParaRPr>
          </a:p>
          <a:p>
            <a:endParaRPr lang="zh-CN" altLang="en-US" dirty="0">
              <a:latin typeface="+mj-ea"/>
              <a:ea typeface="+mj-ea"/>
            </a:endParaRPr>
          </a:p>
        </p:txBody>
      </p:sp>
    </p:spTree>
    <p:extLst>
      <p:ext uri="{BB962C8B-B14F-4D97-AF65-F5344CB8AC3E}">
        <p14:creationId xmlns:p14="http://schemas.microsoft.com/office/powerpoint/2010/main" val="38198594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NAT_ISP_side</a:t>
            </a:r>
            <a:r>
              <a:rPr lang="zh-CN" altLang="en-US" dirty="0"/>
              <a:t>文件</a:t>
            </a:r>
          </a:p>
        </p:txBody>
      </p:sp>
      <p:sp>
        <p:nvSpPr>
          <p:cNvPr id="3" name="内容占位符 2"/>
          <p:cNvSpPr>
            <a:spLocks noGrp="1"/>
          </p:cNvSpPr>
          <p:nvPr>
            <p:ph idx="1"/>
          </p:nvPr>
        </p:nvSpPr>
        <p:spPr/>
        <p:txBody>
          <a:bodyPr>
            <a:normAutofit fontScale="92500" lnSpcReduction="20000"/>
          </a:bodyPr>
          <a:lstStyle/>
          <a:p>
            <a:r>
              <a:rPr lang="en-US" altLang="zh-CN" dirty="0">
                <a:latin typeface="+mj-ea"/>
                <a:ea typeface="+mj-ea"/>
              </a:rPr>
              <a:t>In the following we’ll focus on the two HTTP messages (GET and 200 OK) and the TCP SYN and ACK segments identified above. Our goal below will be to locate these two HTTP messages and two TCP segments in the trace file (</a:t>
            </a:r>
            <a:r>
              <a:rPr lang="en-US" altLang="zh-CN" dirty="0" err="1">
                <a:latin typeface="+mj-ea"/>
                <a:ea typeface="+mj-ea"/>
              </a:rPr>
              <a:t>NAT_ISP_side</a:t>
            </a:r>
            <a:r>
              <a:rPr lang="en-US" altLang="zh-CN" dirty="0">
                <a:latin typeface="+mj-ea"/>
                <a:ea typeface="+mj-ea"/>
              </a:rPr>
              <a:t>) captured on the link between the router and the ISP. Because these captured frames will have already been forwarded through the NAT router, some of the IP address and port numbers will have been changed as a result of NAT translation.</a:t>
            </a:r>
          </a:p>
          <a:p>
            <a:r>
              <a:rPr lang="en-US" altLang="zh-CN" dirty="0">
                <a:latin typeface="+mj-ea"/>
                <a:ea typeface="+mj-ea"/>
              </a:rPr>
              <a:t>Open the </a:t>
            </a:r>
            <a:r>
              <a:rPr lang="en-US" altLang="zh-CN" dirty="0" err="1">
                <a:latin typeface="+mj-ea"/>
                <a:ea typeface="+mj-ea"/>
              </a:rPr>
              <a:t>NAT_ISP_side</a:t>
            </a:r>
            <a:r>
              <a:rPr lang="en-US" altLang="zh-CN" dirty="0">
                <a:latin typeface="+mj-ea"/>
                <a:ea typeface="+mj-ea"/>
              </a:rPr>
              <a:t>. Note that the time stamps in this file and in </a:t>
            </a:r>
            <a:r>
              <a:rPr lang="en-US" altLang="zh-CN" dirty="0" err="1">
                <a:latin typeface="+mj-ea"/>
                <a:ea typeface="+mj-ea"/>
              </a:rPr>
              <a:t>NAT_home_side</a:t>
            </a:r>
            <a:r>
              <a:rPr lang="en-US" altLang="zh-CN" dirty="0">
                <a:latin typeface="+mj-ea"/>
                <a:ea typeface="+mj-ea"/>
              </a:rPr>
              <a:t> are not synchronized since the packet captures at the two locations shown in Figure 1 were not started simultaneously. (Indeed, you should discover that the timestamps of a packet captured at the ISP link is actually less that the timestamp of the packet captured at the client PC).</a:t>
            </a:r>
            <a:endParaRPr lang="zh-CN" altLang="en-US" dirty="0">
              <a:latin typeface="+mj-ea"/>
              <a:ea typeface="+mj-ea"/>
            </a:endParaRPr>
          </a:p>
          <a:p>
            <a:endParaRPr lang="zh-CN" altLang="en-US" dirty="0">
              <a:latin typeface="+mj-ea"/>
              <a:ea typeface="+mj-ea"/>
            </a:endParaRPr>
          </a:p>
        </p:txBody>
      </p:sp>
    </p:spTree>
    <p:extLst>
      <p:ext uri="{BB962C8B-B14F-4D97-AF65-F5344CB8AC3E}">
        <p14:creationId xmlns:p14="http://schemas.microsoft.com/office/powerpoint/2010/main" val="168730064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426641" y="245121"/>
            <a:ext cx="9479658" cy="5498973"/>
          </a:xfrm>
        </p:spPr>
        <p:txBody>
          <a:bodyPr>
            <a:normAutofit fontScale="85000" lnSpcReduction="20000"/>
          </a:bodyPr>
          <a:lstStyle/>
          <a:p>
            <a:pPr marL="0" indent="0">
              <a:buNone/>
            </a:pPr>
            <a:r>
              <a:rPr lang="en-US" altLang="zh-CN" dirty="0">
                <a:solidFill>
                  <a:srgbClr val="FF0000"/>
                </a:solidFill>
                <a:latin typeface="+mj-ea"/>
                <a:ea typeface="+mj-ea"/>
              </a:rPr>
              <a:t>6. </a:t>
            </a:r>
            <a:r>
              <a:rPr lang="en-US" altLang="zh-CN" dirty="0">
                <a:latin typeface="+mj-ea"/>
                <a:ea typeface="+mj-ea"/>
              </a:rPr>
              <a:t>In the </a:t>
            </a:r>
            <a:r>
              <a:rPr lang="en-US" altLang="zh-CN" dirty="0" err="1">
                <a:latin typeface="+mj-ea"/>
                <a:ea typeface="+mj-ea"/>
              </a:rPr>
              <a:t>NAT_ISP_side</a:t>
            </a:r>
            <a:r>
              <a:rPr lang="en-US" altLang="zh-CN" dirty="0">
                <a:latin typeface="+mj-ea"/>
                <a:ea typeface="+mj-ea"/>
              </a:rPr>
              <a:t> trace file, find the HTTP GET message was sent from the client to the Google server at time 7.109267 (where t=7.109267 is time at which this was sent as recorded in the </a:t>
            </a:r>
            <a:r>
              <a:rPr lang="en-US" altLang="zh-CN" dirty="0" err="1">
                <a:latin typeface="+mj-ea"/>
                <a:ea typeface="+mj-ea"/>
              </a:rPr>
              <a:t>NAT_home_side</a:t>
            </a:r>
            <a:r>
              <a:rPr lang="en-US" altLang="zh-CN" dirty="0">
                <a:latin typeface="+mj-ea"/>
                <a:ea typeface="+mj-ea"/>
              </a:rPr>
              <a:t> trace file). At what time does this message appear in the </a:t>
            </a:r>
            <a:r>
              <a:rPr lang="en-US" altLang="zh-CN" dirty="0" err="1">
                <a:latin typeface="+mj-ea"/>
                <a:ea typeface="+mj-ea"/>
              </a:rPr>
              <a:t>NAT_ISP_side</a:t>
            </a:r>
            <a:r>
              <a:rPr lang="en-US" altLang="zh-CN" dirty="0">
                <a:latin typeface="+mj-ea"/>
                <a:ea typeface="+mj-ea"/>
              </a:rPr>
              <a:t> trace file? What are the source and destination IP addresses and TCP source and destination ports on the IP datagram carrying this HTTP GET (as recording in the </a:t>
            </a:r>
            <a:r>
              <a:rPr lang="en-US" altLang="zh-CN" dirty="0" err="1">
                <a:latin typeface="+mj-ea"/>
                <a:ea typeface="+mj-ea"/>
              </a:rPr>
              <a:t>NAT_ISP_side</a:t>
            </a:r>
            <a:r>
              <a:rPr lang="en-US" altLang="zh-CN" dirty="0">
                <a:latin typeface="+mj-ea"/>
                <a:ea typeface="+mj-ea"/>
              </a:rPr>
              <a:t> trace file)? Which of these fields are the same, and which are different, than in your answer to question 3 above? </a:t>
            </a:r>
          </a:p>
          <a:p>
            <a:pPr marL="0" indent="0">
              <a:buNone/>
            </a:pPr>
            <a:r>
              <a:rPr lang="en-US" altLang="zh-CN" dirty="0">
                <a:solidFill>
                  <a:srgbClr val="FF0000"/>
                </a:solidFill>
                <a:latin typeface="+mj-ea"/>
                <a:ea typeface="+mj-ea"/>
              </a:rPr>
              <a:t>7. </a:t>
            </a:r>
            <a:r>
              <a:rPr lang="en-US" altLang="zh-CN" dirty="0">
                <a:latin typeface="+mj-ea"/>
                <a:ea typeface="+mj-ea"/>
              </a:rPr>
              <a:t>Are any fields in the HTTP GET message changed? Which of the following fields in the IP datagram carrying the HTTP GET are changed: Version, Header Length </a:t>
            </a:r>
            <a:r>
              <a:rPr lang="zh-CN" altLang="en-US" dirty="0">
                <a:latin typeface="+mj-ea"/>
                <a:ea typeface="+mj-ea"/>
              </a:rPr>
              <a:t>，</a:t>
            </a:r>
            <a:r>
              <a:rPr lang="en-US" altLang="zh-CN" dirty="0">
                <a:latin typeface="+mj-ea"/>
                <a:ea typeface="+mj-ea"/>
              </a:rPr>
              <a:t>Flags , Checksum . If any of these fields have changed, give a reason (in one sentence) stating why this field needed to change.</a:t>
            </a:r>
          </a:p>
          <a:p>
            <a:pPr marL="0" indent="0">
              <a:buNone/>
            </a:pPr>
            <a:r>
              <a:rPr lang="en-US" altLang="zh-CN" dirty="0">
                <a:solidFill>
                  <a:srgbClr val="FF0000"/>
                </a:solidFill>
                <a:latin typeface="+mj-ea"/>
                <a:ea typeface="+mj-ea"/>
              </a:rPr>
              <a:t>8. </a:t>
            </a:r>
            <a:r>
              <a:rPr lang="en-US" altLang="zh-CN" dirty="0">
                <a:latin typeface="+mj-ea"/>
                <a:ea typeface="+mj-ea"/>
              </a:rPr>
              <a:t>In the </a:t>
            </a:r>
            <a:r>
              <a:rPr lang="en-US" altLang="zh-CN" dirty="0" err="1">
                <a:latin typeface="+mj-ea"/>
                <a:ea typeface="+mj-ea"/>
              </a:rPr>
              <a:t>NAT_ISP_side</a:t>
            </a:r>
            <a:r>
              <a:rPr lang="en-US" altLang="zh-CN" dirty="0">
                <a:latin typeface="+mj-ea"/>
                <a:ea typeface="+mj-ea"/>
              </a:rPr>
              <a:t> trace file, at what time is the first 200 OK HTTP message received from the Google server?. What are the source and destination IP addresses and TCP source and destination ports on the IP datagram carrying this HTTP 200 OK message? Which of these fields are the same, and which are different than your answer to question 4 above? </a:t>
            </a:r>
          </a:p>
          <a:p>
            <a:pPr marL="0" indent="0">
              <a:buNone/>
            </a:pPr>
            <a:r>
              <a:rPr lang="en-US" altLang="zh-CN" dirty="0">
                <a:solidFill>
                  <a:srgbClr val="FF0000"/>
                </a:solidFill>
                <a:latin typeface="+mj-ea"/>
                <a:ea typeface="+mj-ea"/>
              </a:rPr>
              <a:t>9. </a:t>
            </a:r>
            <a:r>
              <a:rPr lang="en-US" altLang="zh-CN" dirty="0">
                <a:latin typeface="+mj-ea"/>
                <a:ea typeface="+mj-ea"/>
              </a:rPr>
              <a:t>In the </a:t>
            </a:r>
            <a:r>
              <a:rPr lang="en-US" altLang="zh-CN" dirty="0" err="1">
                <a:latin typeface="+mj-ea"/>
                <a:ea typeface="+mj-ea"/>
              </a:rPr>
              <a:t>NAT_ISP_side</a:t>
            </a:r>
            <a:r>
              <a:rPr lang="en-US" altLang="zh-CN" dirty="0">
                <a:latin typeface="+mj-ea"/>
                <a:ea typeface="+mj-ea"/>
              </a:rPr>
              <a:t> trace file, at what time were the client-to-server TCP SYN segment and the server-to-client TCP ACK segment corresponding to the segments in question 5 above captured? What are the source and destination IP addresses and source and destination ports for these two </a:t>
            </a:r>
            <a:r>
              <a:rPr lang="en-US" altLang="zh-CN" dirty="0" err="1">
                <a:latin typeface="+mj-ea"/>
                <a:ea typeface="+mj-ea"/>
              </a:rPr>
              <a:t>segments?Which</a:t>
            </a:r>
            <a:r>
              <a:rPr lang="en-US" altLang="zh-CN" dirty="0">
                <a:latin typeface="+mj-ea"/>
                <a:ea typeface="+mj-ea"/>
              </a:rPr>
              <a:t> of these fields are the same, and which are different than your answer to question 5 above? </a:t>
            </a:r>
          </a:p>
          <a:p>
            <a:endParaRPr lang="zh-CN" altLang="en-US" dirty="0">
              <a:latin typeface="+mj-ea"/>
              <a:ea typeface="+mj-ea"/>
            </a:endParaRPr>
          </a:p>
        </p:txBody>
      </p:sp>
    </p:spTree>
    <p:extLst>
      <p:ext uri="{BB962C8B-B14F-4D97-AF65-F5344CB8AC3E}">
        <p14:creationId xmlns:p14="http://schemas.microsoft.com/office/powerpoint/2010/main" val="1379654811"/>
      </p:ext>
    </p:extLst>
  </p:cSld>
  <p:clrMapOvr>
    <a:masterClrMapping/>
  </p:clrMapOvr>
  <p:timing>
    <p:tnLst>
      <p:par>
        <p:cTn id="1" dur="indefinite" restart="never" nodeType="tmRoot"/>
      </p:par>
    </p:tnLst>
  </p:timing>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TM10001114[[fn=库]]</Template>
  <TotalTime>6</TotalTime>
  <Words>1052</Words>
  <Application>Microsoft Office PowerPoint</Application>
  <PresentationFormat>宽屏</PresentationFormat>
  <Paragraphs>22</Paragraphs>
  <Slides>8</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8</vt:i4>
      </vt:variant>
    </vt:vector>
  </HeadingPairs>
  <TitlesOfParts>
    <vt:vector size="13" baseType="lpstr">
      <vt:lpstr>等线</vt:lpstr>
      <vt:lpstr>等线 Light</vt:lpstr>
      <vt:lpstr>Arial</vt:lpstr>
      <vt:lpstr>Gill Sans MT</vt:lpstr>
      <vt:lpstr>Gallery</vt:lpstr>
      <vt:lpstr>计算机网络第四次实验</vt:lpstr>
      <vt:lpstr>Introduction</vt:lpstr>
      <vt:lpstr>PowerPoint 演示文稿</vt:lpstr>
      <vt:lpstr>实验下载数据</vt:lpstr>
      <vt:lpstr>NAT_home_side文件</vt:lpstr>
      <vt:lpstr>PowerPoint 演示文稿</vt:lpstr>
      <vt:lpstr>NAT_ISP_side文件</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计算机网络第四次实验</dc:title>
  <dc:creator>刘 凯</dc:creator>
  <cp:lastModifiedBy>刘 凯</cp:lastModifiedBy>
  <cp:revision>2</cp:revision>
  <dcterms:created xsi:type="dcterms:W3CDTF">2018-11-25T04:17:35Z</dcterms:created>
  <dcterms:modified xsi:type="dcterms:W3CDTF">2018-11-25T04:24:54Z</dcterms:modified>
</cp:coreProperties>
</file>