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80" r:id="rId3"/>
    <p:sldId id="281" r:id="rId4"/>
    <p:sldId id="282" r:id="rId5"/>
    <p:sldId id="274" r:id="rId6"/>
    <p:sldId id="273" r:id="rId7"/>
    <p:sldId id="260" r:id="rId8"/>
    <p:sldId id="275" r:id="rId9"/>
    <p:sldId id="276" r:id="rId10"/>
    <p:sldId id="277" r:id="rId11"/>
    <p:sldId id="278" r:id="rId12"/>
    <p:sldId id="279" r:id="rId13"/>
    <p:sldId id="283" r:id="rId14"/>
    <p:sldId id="284" r:id="rId15"/>
    <p:sldId id="285" r:id="rId16"/>
    <p:sldId id="286" r:id="rId17"/>
    <p:sldId id="289" r:id="rId18"/>
    <p:sldId id="28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9" autoAdjust="0"/>
    <p:restoredTop sz="93963" autoAdjust="0"/>
  </p:normalViewPr>
  <p:slideViewPr>
    <p:cSldViewPr snapToGrid="0">
      <p:cViewPr>
        <p:scale>
          <a:sx n="75" d="100"/>
          <a:sy n="75" d="100"/>
        </p:scale>
        <p:origin x="5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B1D94-F4E5-E845-8AE2-BDBECE0A95F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9F658-05E9-5944-BCFA-657E5E01F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41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85BF185-FEFE-42CD-B873-DB40C7E6EAF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3954-13BA-4D9D-838A-FB0A9318B2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34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F185-FEFE-42CD-B873-DB40C7E6EAF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3954-13BA-4D9D-838A-FB0A9318B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62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F185-FEFE-42CD-B873-DB40C7E6EAF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3954-13BA-4D9D-838A-FB0A9318B2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48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F185-FEFE-42CD-B873-DB40C7E6EAF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3954-13BA-4D9D-838A-FB0A9318B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0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F185-FEFE-42CD-B873-DB40C7E6EAF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3954-13BA-4D9D-838A-FB0A9318B2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66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F185-FEFE-42CD-B873-DB40C7E6EAF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3954-13BA-4D9D-838A-FB0A9318B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95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F185-FEFE-42CD-B873-DB40C7E6EAF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3954-13BA-4D9D-838A-FB0A9318B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45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F185-FEFE-42CD-B873-DB40C7E6EAF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3954-13BA-4D9D-838A-FB0A9318B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14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F185-FEFE-42CD-B873-DB40C7E6EAF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3954-13BA-4D9D-838A-FB0A9318B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55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F185-FEFE-42CD-B873-DB40C7E6EAF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3954-13BA-4D9D-838A-FB0A9318B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92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F185-FEFE-42CD-B873-DB40C7E6EAF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3954-13BA-4D9D-838A-FB0A9318B2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00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85BF185-FEFE-42CD-B873-DB40C7E6EAF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0293954-13BA-4D9D-838A-FB0A9318B2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54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24394" y="3026834"/>
            <a:ext cx="8934994" cy="1463040"/>
          </a:xfrm>
        </p:spPr>
        <p:txBody>
          <a:bodyPr>
            <a:normAutofit/>
          </a:bodyPr>
          <a:lstStyle/>
          <a:p>
            <a:r>
              <a:rPr lang="en-US" altLang="zh-CN" sz="5400" dirty="0" smtClean="0"/>
              <a:t>SQL</a:t>
            </a:r>
            <a:r>
              <a:rPr lang="zh-CN" altLang="en-US" sz="5400" dirty="0" smtClean="0"/>
              <a:t>及</a:t>
            </a:r>
            <a:r>
              <a:rPr lang="en-US" altLang="zh-CN" sz="5400" dirty="0" err="1" smtClean="0"/>
              <a:t>Mysql</a:t>
            </a:r>
            <a:r>
              <a:rPr lang="zh-CN" altLang="en-US" sz="5400" dirty="0" smtClean="0"/>
              <a:t>初步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周煜敏</a:t>
            </a:r>
            <a:endParaRPr lang="en-US" altLang="zh-CN" sz="2400" dirty="0" smtClean="0"/>
          </a:p>
          <a:p>
            <a:r>
              <a:rPr lang="en-US" altLang="zh-CN" sz="2400" smtClean="0"/>
              <a:t>16210240026@fudan.edu.cn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33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创建表</a:t>
            </a:r>
          </a:p>
        </p:txBody>
      </p:sp>
      <p:pic>
        <p:nvPicPr>
          <p:cNvPr id="4098" name="Picture 2" descr="http://img.blog.csdn.net/2013100919485478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291098"/>
            <a:ext cx="488632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08244" y="402586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4F4F4F"/>
                </a:solidFill>
                <a:latin typeface="PingFang SC"/>
              </a:rPr>
              <a:t>column name</a:t>
            </a:r>
            <a:r>
              <a:rPr lang="zh-CN" altLang="en-US" dirty="0">
                <a:solidFill>
                  <a:srgbClr val="4F4F4F"/>
                </a:solidFill>
                <a:latin typeface="PingFang SC"/>
              </a:rPr>
              <a:t>表示属性名称，</a:t>
            </a:r>
            <a:r>
              <a:rPr lang="en-US" altLang="zh-CN" dirty="0">
                <a:solidFill>
                  <a:srgbClr val="4F4F4F"/>
                </a:solidFill>
                <a:latin typeface="PingFang SC"/>
              </a:rPr>
              <a:t>datatype</a:t>
            </a:r>
            <a:r>
              <a:rPr lang="zh-CN" altLang="en-US" dirty="0">
                <a:solidFill>
                  <a:srgbClr val="4F4F4F"/>
                </a:solidFill>
                <a:latin typeface="PingFang SC"/>
              </a:rPr>
              <a:t>表示属性的类型，点击默认类型</a:t>
            </a:r>
            <a:r>
              <a:rPr lang="zh-CN" altLang="en-US" dirty="0" smtClean="0">
                <a:solidFill>
                  <a:srgbClr val="4F4F4F"/>
                </a:solidFill>
                <a:latin typeface="PingFang SC"/>
              </a:rPr>
              <a:t>如</a:t>
            </a:r>
            <a:r>
              <a:rPr lang="en-US" altLang="zh-CN" dirty="0" err="1" smtClean="0">
                <a:solidFill>
                  <a:srgbClr val="4F4F4F"/>
                </a:solidFill>
                <a:latin typeface="PingFang SC"/>
              </a:rPr>
              <a:t>int</a:t>
            </a:r>
            <a:r>
              <a:rPr lang="en-US" altLang="zh-CN" dirty="0" smtClean="0">
                <a:solidFill>
                  <a:srgbClr val="4F4F4F"/>
                </a:solidFill>
                <a:latin typeface="PingFang SC"/>
              </a:rPr>
              <a:t>, varchar</a:t>
            </a:r>
            <a:r>
              <a:rPr lang="zh-CN" altLang="en-US" dirty="0" smtClean="0">
                <a:solidFill>
                  <a:srgbClr val="4F4F4F"/>
                </a:solidFill>
                <a:latin typeface="PingFang SC"/>
              </a:rPr>
              <a:t>，</a:t>
            </a:r>
            <a:r>
              <a:rPr lang="en-US" altLang="zh-CN" dirty="0" smtClean="0">
                <a:solidFill>
                  <a:srgbClr val="4F4F4F"/>
                </a:solidFill>
                <a:latin typeface="PingFang SC"/>
              </a:rPr>
              <a:t>date</a:t>
            </a:r>
            <a:r>
              <a:rPr lang="en-US" altLang="zh-CN" dirty="0" smtClean="0">
                <a:solidFill>
                  <a:srgbClr val="4F4F4F"/>
                </a:solidFill>
                <a:latin typeface="PingFang SC"/>
              </a:rPr>
              <a:t>(</a:t>
            </a:r>
            <a:r>
              <a:rPr lang="zh-CN" altLang="en-US" dirty="0" smtClean="0">
                <a:solidFill>
                  <a:srgbClr val="4F4F4F"/>
                </a:solidFill>
                <a:latin typeface="PingFang SC"/>
              </a:rPr>
              <a:t>日期</a:t>
            </a:r>
            <a:r>
              <a:rPr lang="en-US" altLang="zh-CN" dirty="0">
                <a:solidFill>
                  <a:srgbClr val="4F4F4F"/>
                </a:solidFill>
                <a:latin typeface="PingFang SC"/>
              </a:rPr>
              <a:t>)</a:t>
            </a:r>
            <a:r>
              <a:rPr lang="zh-CN" altLang="en-US" dirty="0" smtClean="0">
                <a:solidFill>
                  <a:srgbClr val="4F4F4F"/>
                </a:solidFill>
                <a:latin typeface="PingFang SC"/>
              </a:rPr>
              <a:t>有</a:t>
            </a:r>
            <a:r>
              <a:rPr lang="zh-CN" altLang="en-US" dirty="0">
                <a:solidFill>
                  <a:srgbClr val="4F4F4F"/>
                </a:solidFill>
                <a:latin typeface="PingFang SC"/>
              </a:rPr>
              <a:t>下拉列表可选择</a:t>
            </a:r>
            <a:r>
              <a:rPr lang="zh-CN" altLang="en-US" dirty="0" smtClean="0">
                <a:solidFill>
                  <a:srgbClr val="4F4F4F"/>
                </a:solidFill>
                <a:latin typeface="PingFang SC"/>
              </a:rPr>
              <a:t>。</a:t>
            </a:r>
            <a:endParaRPr lang="en-US" altLang="zh-CN" dirty="0" smtClean="0">
              <a:solidFill>
                <a:srgbClr val="4F4F4F"/>
              </a:solidFill>
              <a:latin typeface="PingFang SC"/>
            </a:endParaRPr>
          </a:p>
          <a:p>
            <a:endParaRPr lang="en-US" altLang="zh-CN" dirty="0">
              <a:solidFill>
                <a:srgbClr val="4F4F4F"/>
              </a:solidFill>
              <a:latin typeface="PingFang SC"/>
            </a:endParaRPr>
          </a:p>
          <a:p>
            <a:r>
              <a:rPr lang="zh-CN" altLang="en-US" dirty="0" smtClean="0">
                <a:solidFill>
                  <a:srgbClr val="4F4F4F"/>
                </a:solidFill>
                <a:latin typeface="PingFang SC"/>
              </a:rPr>
              <a:t>右边的</a:t>
            </a:r>
            <a:r>
              <a:rPr lang="en-US" altLang="zh-CN" dirty="0" smtClean="0">
                <a:solidFill>
                  <a:srgbClr val="4F4F4F"/>
                </a:solidFill>
                <a:latin typeface="PingFang SC"/>
              </a:rPr>
              <a:t>PK</a:t>
            </a:r>
            <a:r>
              <a:rPr lang="zh-CN" altLang="en-US" dirty="0" smtClean="0">
                <a:solidFill>
                  <a:srgbClr val="4F4F4F"/>
                </a:solidFill>
                <a:latin typeface="PingFang SC"/>
              </a:rPr>
              <a:t>表示</a:t>
            </a:r>
            <a:r>
              <a:rPr lang="en-US" altLang="zh-CN" dirty="0">
                <a:solidFill>
                  <a:srgbClr val="4F4F4F"/>
                </a:solidFill>
                <a:latin typeface="PingFang SC"/>
              </a:rPr>
              <a:t>primary key</a:t>
            </a:r>
            <a:r>
              <a:rPr lang="zh-CN" altLang="en-US" dirty="0">
                <a:solidFill>
                  <a:srgbClr val="4F4F4F"/>
                </a:solidFill>
                <a:latin typeface="PingFang SC"/>
              </a:rPr>
              <a:t>主</a:t>
            </a:r>
            <a:r>
              <a:rPr lang="zh-CN" altLang="en-US" dirty="0" smtClean="0">
                <a:solidFill>
                  <a:srgbClr val="4F4F4F"/>
                </a:solidFill>
                <a:latin typeface="PingFang SC"/>
              </a:rPr>
              <a:t>键（最主要的</a:t>
            </a:r>
            <a:r>
              <a:rPr lang="en-US" altLang="zh-CN" dirty="0" smtClean="0">
                <a:solidFill>
                  <a:srgbClr val="4F4F4F"/>
                </a:solidFill>
                <a:latin typeface="PingFang SC"/>
              </a:rPr>
              <a:t>key</a:t>
            </a:r>
            <a:r>
              <a:rPr lang="zh-CN" altLang="en-US" dirty="0" smtClean="0">
                <a:solidFill>
                  <a:srgbClr val="4F4F4F"/>
                </a:solidFill>
                <a:latin typeface="PingFang SC"/>
              </a:rPr>
              <a:t>）</a:t>
            </a:r>
            <a:r>
              <a:rPr lang="en-US" altLang="zh-CN" dirty="0" smtClean="0">
                <a:solidFill>
                  <a:srgbClr val="4F4F4F"/>
                </a:solidFill>
                <a:latin typeface="PingFang SC"/>
              </a:rPr>
              <a:t>,NN</a:t>
            </a:r>
            <a:r>
              <a:rPr lang="zh-CN" altLang="en-US" dirty="0" smtClean="0">
                <a:solidFill>
                  <a:srgbClr val="4F4F4F"/>
                </a:solidFill>
                <a:latin typeface="PingFang SC"/>
              </a:rPr>
              <a:t>表示</a:t>
            </a:r>
            <a:r>
              <a:rPr lang="en-US" altLang="zh-CN" dirty="0">
                <a:solidFill>
                  <a:srgbClr val="4F4F4F"/>
                </a:solidFill>
                <a:latin typeface="PingFang SC"/>
              </a:rPr>
              <a:t>not null</a:t>
            </a:r>
            <a:r>
              <a:rPr lang="zh-CN" altLang="en-US" dirty="0">
                <a:solidFill>
                  <a:srgbClr val="4F4F4F"/>
                </a:solidFill>
                <a:latin typeface="PingFang SC"/>
              </a:rPr>
              <a:t>非空</a:t>
            </a:r>
            <a:r>
              <a:rPr lang="zh-CN" altLang="en-US" dirty="0" smtClean="0">
                <a:solidFill>
                  <a:srgbClr val="4F4F4F"/>
                </a:solidFill>
                <a:latin typeface="PingFang SC"/>
              </a:rPr>
              <a:t>，</a:t>
            </a:r>
            <a:r>
              <a:rPr lang="en-US" altLang="zh-CN" dirty="0" smtClean="0">
                <a:solidFill>
                  <a:srgbClr val="4F4F4F"/>
                </a:solidFill>
                <a:latin typeface="PingFang SC"/>
              </a:rPr>
              <a:t>AI</a:t>
            </a:r>
            <a:r>
              <a:rPr lang="zh-CN" altLang="en-US" dirty="0" smtClean="0">
                <a:solidFill>
                  <a:srgbClr val="4F4F4F"/>
                </a:solidFill>
                <a:latin typeface="PingFang SC"/>
              </a:rPr>
              <a:t>表示</a:t>
            </a:r>
            <a:r>
              <a:rPr lang="en-US" altLang="zh-CN" dirty="0">
                <a:solidFill>
                  <a:srgbClr val="4F4F4F"/>
                </a:solidFill>
                <a:latin typeface="PingFang SC"/>
              </a:rPr>
              <a:t>auto increment</a:t>
            </a:r>
            <a:r>
              <a:rPr lang="zh-CN" altLang="en-US" dirty="0">
                <a:solidFill>
                  <a:srgbClr val="4F4F4F"/>
                </a:solidFill>
                <a:latin typeface="PingFang SC"/>
              </a:rPr>
              <a:t>自</a:t>
            </a:r>
            <a:r>
              <a:rPr lang="zh-CN" altLang="en-US" dirty="0" smtClean="0">
                <a:solidFill>
                  <a:srgbClr val="4F4F4F"/>
                </a:solidFill>
                <a:latin typeface="PingFang SC"/>
              </a:rPr>
              <a:t>增（自动按照增</a:t>
            </a:r>
            <a:r>
              <a:rPr lang="en-US" altLang="zh-CN" dirty="0" smtClean="0">
                <a:solidFill>
                  <a:srgbClr val="4F4F4F"/>
                </a:solidFill>
                <a:latin typeface="PingFang SC"/>
              </a:rPr>
              <a:t>/</a:t>
            </a:r>
            <a:r>
              <a:rPr lang="zh-CN" altLang="en-US" dirty="0" smtClean="0">
                <a:solidFill>
                  <a:srgbClr val="4F4F4F"/>
                </a:solidFill>
                <a:latin typeface="PingFang SC"/>
              </a:rPr>
              <a:t>减排序）。</a:t>
            </a:r>
            <a:endParaRPr lang="zh-CN" altLang="en-US" dirty="0"/>
          </a:p>
        </p:txBody>
      </p:sp>
      <p:pic>
        <p:nvPicPr>
          <p:cNvPr id="4100" name="Picture 4" descr="http://img.blog.csdn.net/20131009195845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855" y="1012238"/>
            <a:ext cx="1905000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1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右击上表中的</a:t>
            </a:r>
            <a:r>
              <a:rPr lang="en-US" altLang="zh-CN" dirty="0" err="1"/>
              <a:t>new_table</a:t>
            </a:r>
            <a:r>
              <a:rPr lang="zh-CN" altLang="en-US" dirty="0"/>
              <a:t>，</a:t>
            </a:r>
            <a:r>
              <a:rPr lang="en-US" altLang="zh-CN" dirty="0" err="1"/>
              <a:t>new_table</a:t>
            </a:r>
            <a:r>
              <a:rPr lang="en-US" altLang="zh-CN" dirty="0"/>
              <a:t>-&gt;Select Rows-Limit1000</a:t>
            </a:r>
            <a:r>
              <a:rPr lang="en-US" altLang="zh-CN" dirty="0" smtClean="0"/>
              <a:t>; </a:t>
            </a:r>
          </a:p>
          <a:p>
            <a:r>
              <a:rPr lang="zh-CN" altLang="en-US" dirty="0" smtClean="0"/>
              <a:t>如下</a:t>
            </a:r>
            <a:r>
              <a:rPr lang="zh-CN" altLang="en-US" dirty="0"/>
              <a:t>图，在表中添加信息。再点击</a:t>
            </a:r>
            <a:r>
              <a:rPr lang="en-US" altLang="zh-CN" dirty="0" smtClean="0"/>
              <a:t>Apply</a:t>
            </a:r>
            <a:r>
              <a:rPr lang="zh-CN" altLang="en-US" dirty="0" smtClean="0"/>
              <a:t>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（输入数据到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中，</a:t>
            </a:r>
            <a:endParaRPr lang="en-US" altLang="zh-CN" dirty="0" smtClean="0"/>
          </a:p>
          <a:p>
            <a:r>
              <a:rPr lang="en-US" altLang="zh-CN" dirty="0" smtClean="0"/>
              <a:t>apply</a:t>
            </a:r>
            <a:r>
              <a:rPr lang="zh-CN" altLang="en-US" dirty="0" smtClean="0"/>
              <a:t>保存入去数据库）</a:t>
            </a:r>
            <a:endParaRPr lang="zh-CN" altLang="en-US" dirty="0"/>
          </a:p>
        </p:txBody>
      </p:sp>
      <p:pic>
        <p:nvPicPr>
          <p:cNvPr id="5124" name="Picture 4" descr="http://img.blog.csdn.net/201310092003512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989" y="2754168"/>
            <a:ext cx="5624830" cy="369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7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创建新</a:t>
            </a:r>
            <a:r>
              <a:rPr lang="en-US" altLang="zh-CN" dirty="0" smtClean="0"/>
              <a:t>Schema  : </a:t>
            </a:r>
            <a:r>
              <a:rPr lang="en-US" altLang="zh-CN" dirty="0" err="1" smtClean="0"/>
              <a:t>dvd_collection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dvd_collection</a:t>
            </a:r>
            <a:r>
              <a:rPr lang="zh-CN" altLang="en-US" dirty="0" smtClean="0"/>
              <a:t>中创建新</a:t>
            </a:r>
            <a:r>
              <a:rPr lang="en-US" altLang="zh-CN" dirty="0" smtClean="0"/>
              <a:t>Table  : movies</a:t>
            </a:r>
            <a:r>
              <a:rPr lang="zh-CN" altLang="en-US" dirty="0" smtClean="0"/>
              <a:t>，选择合适的数据类型并插入数据</a:t>
            </a:r>
            <a:r>
              <a:rPr lang="zh-CN" altLang="en-US" dirty="0"/>
              <a:t>如下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465361"/>
              </p:ext>
            </p:extLst>
          </p:nvPr>
        </p:nvGraphicFramePr>
        <p:xfrm>
          <a:off x="1741055" y="3695622"/>
          <a:ext cx="8128000" cy="1584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600010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08199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278712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01120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movie_id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movie_title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release_date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rating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047683"/>
                  </a:ext>
                </a:extLst>
              </a:tr>
              <a:tr h="472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Gone with the 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1939-04-17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6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1999-06-11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429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Ironman 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2010-05-07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090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51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查询的基本结构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SQL</a:t>
            </a:r>
            <a:r>
              <a:rPr lang="zh-CN" altLang="en-US" dirty="0" smtClean="0">
                <a:solidFill>
                  <a:srgbClr val="FF0000"/>
                </a:solidFill>
              </a:rPr>
              <a:t>查询的基本结构由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个子句构成：</a:t>
            </a:r>
            <a:r>
              <a:rPr lang="en-US" altLang="zh-CN" dirty="0" smtClean="0">
                <a:solidFill>
                  <a:srgbClr val="FF0000"/>
                </a:solidFill>
              </a:rPr>
              <a:t>select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from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where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查询的输入是在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子句中列出的关系，在这些关系上进行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子句中指定的运算，然后产生一个关系作为结果。简单来说，</a:t>
            </a:r>
            <a:r>
              <a:rPr lang="en-US" altLang="zh-CN" dirty="0" smtClean="0">
                <a:solidFill>
                  <a:srgbClr val="FF0000"/>
                </a:solidFill>
              </a:rPr>
              <a:t>select</a:t>
            </a:r>
            <a:r>
              <a:rPr lang="zh-CN" altLang="en-US" dirty="0" smtClean="0">
                <a:solidFill>
                  <a:srgbClr val="FF0000"/>
                </a:solidFill>
              </a:rPr>
              <a:t>指定选择的属性，</a:t>
            </a:r>
            <a:r>
              <a:rPr lang="en-US" altLang="zh-CN" dirty="0" smtClean="0">
                <a:solidFill>
                  <a:srgbClr val="FF0000"/>
                </a:solidFill>
              </a:rPr>
              <a:t>from</a:t>
            </a:r>
            <a:r>
              <a:rPr lang="zh-CN" altLang="en-US" dirty="0" smtClean="0">
                <a:solidFill>
                  <a:srgbClr val="FF0000"/>
                </a:solidFill>
              </a:rPr>
              <a:t>指定数据来源，</a:t>
            </a:r>
            <a:r>
              <a:rPr lang="en-US" altLang="zh-CN" dirty="0" smtClean="0">
                <a:solidFill>
                  <a:srgbClr val="FF0000"/>
                </a:solidFill>
              </a:rPr>
              <a:t>where</a:t>
            </a:r>
            <a:r>
              <a:rPr lang="zh-CN" altLang="en-US" dirty="0" smtClean="0">
                <a:solidFill>
                  <a:srgbClr val="FF0000"/>
                </a:solidFill>
              </a:rPr>
              <a:t>指定限制条件。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3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查询的基本</a:t>
            </a:r>
            <a:r>
              <a:rPr lang="zh-CN" altLang="en-US" dirty="0" smtClean="0"/>
              <a:t>结构（单关系）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22" y="2286000"/>
            <a:ext cx="4632393" cy="402272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b="1" dirty="0" smtClean="0"/>
              <a:t>select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</a:p>
          <a:p>
            <a:r>
              <a:rPr lang="en-US" altLang="zh-CN" b="1" dirty="0" smtClean="0"/>
              <a:t>from</a:t>
            </a:r>
            <a:r>
              <a:rPr lang="en-US" altLang="zh-CN" dirty="0" smtClean="0"/>
              <a:t> instructor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720" y="2286000"/>
            <a:ext cx="1554480" cy="400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查询的基本</a:t>
            </a:r>
            <a:r>
              <a:rPr lang="zh-CN" altLang="en-US" dirty="0" smtClean="0"/>
              <a:t>结构</a:t>
            </a:r>
            <a:r>
              <a:rPr lang="zh-CN" altLang="en-US" dirty="0"/>
              <a:t>（单关系）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22" y="2286000"/>
            <a:ext cx="4632393" cy="402272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b="1" dirty="0" smtClean="0"/>
              <a:t>select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*</a:t>
            </a:r>
          </a:p>
          <a:p>
            <a:r>
              <a:rPr lang="en-US" altLang="zh-CN" b="1" dirty="0" smtClean="0"/>
              <a:t>from</a:t>
            </a:r>
            <a:r>
              <a:rPr lang="en-US" altLang="zh-CN" dirty="0" smtClean="0"/>
              <a:t> instructor</a:t>
            </a:r>
          </a:p>
          <a:p>
            <a:r>
              <a:rPr lang="en-US" dirty="0" smtClean="0"/>
              <a:t>*</a:t>
            </a:r>
            <a:r>
              <a:rPr lang="zh-CN" altLang="en-US" dirty="0" smtClean="0"/>
              <a:t> 代表所有属性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29" y="3751287"/>
            <a:ext cx="3525466" cy="275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查询的</a:t>
            </a:r>
            <a:r>
              <a:rPr lang="zh-CN" altLang="en-US"/>
              <a:t>基本</a:t>
            </a:r>
            <a:r>
              <a:rPr lang="zh-CN" altLang="en-US" smtClean="0"/>
              <a:t>结构</a:t>
            </a:r>
            <a:r>
              <a:rPr lang="zh-CN" altLang="en-US"/>
              <a:t>（单关系）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22" y="2286000"/>
            <a:ext cx="4632393" cy="402272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b="1" dirty="0" smtClean="0"/>
              <a:t>select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</a:p>
          <a:p>
            <a:r>
              <a:rPr lang="en-US" altLang="zh-CN" b="1" dirty="0" smtClean="0"/>
              <a:t>from</a:t>
            </a:r>
            <a:r>
              <a:rPr lang="en-US" altLang="zh-CN" dirty="0" smtClean="0"/>
              <a:t> instructor</a:t>
            </a:r>
          </a:p>
          <a:p>
            <a:r>
              <a:rPr lang="en-US" altLang="zh-CN" b="1" dirty="0" smtClean="0"/>
              <a:t>where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salary&gt;90000</a:t>
            </a:r>
          </a:p>
          <a:p>
            <a:r>
              <a:rPr lang="en-US" altLang="zh-CN" dirty="0" smtClean="0"/>
              <a:t>where</a:t>
            </a:r>
            <a:r>
              <a:rPr lang="zh-CN" altLang="en-US" dirty="0" smtClean="0"/>
              <a:t>子句允许只选出在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子句的结果中满足特定谓词（可以判断真伪）的元组。</a:t>
            </a:r>
            <a:endParaRPr lang="en-US" altLang="zh-CN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720" y="2286000"/>
            <a:ext cx="1554480" cy="71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0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增删语句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INSERT INTO </a:t>
            </a:r>
            <a:r>
              <a:rPr lang="zh-CN" altLang="en-US" dirty="0">
                <a:solidFill>
                  <a:srgbClr val="FF0000"/>
                </a:solidFill>
              </a:rPr>
              <a:t>表名称 </a:t>
            </a:r>
            <a:r>
              <a:rPr lang="en-US" altLang="zh-CN" dirty="0">
                <a:solidFill>
                  <a:srgbClr val="FF0000"/>
                </a:solidFill>
              </a:rPr>
              <a:t>VALUES (</a:t>
            </a:r>
            <a:r>
              <a:rPr lang="zh-CN" altLang="en-US" dirty="0">
                <a:solidFill>
                  <a:srgbClr val="FF0000"/>
                </a:solidFill>
              </a:rPr>
              <a:t>值</a:t>
            </a:r>
            <a:r>
              <a:rPr lang="en-US" altLang="zh-CN" dirty="0">
                <a:solidFill>
                  <a:srgbClr val="FF0000"/>
                </a:solidFill>
              </a:rPr>
              <a:t>1, </a:t>
            </a:r>
            <a:r>
              <a:rPr lang="zh-CN" altLang="en-US" dirty="0">
                <a:solidFill>
                  <a:srgbClr val="FF0000"/>
                </a:solidFill>
              </a:rPr>
              <a:t>值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</a:rPr>
              <a:t>,....)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DELETE FROM </a:t>
            </a:r>
            <a:r>
              <a:rPr lang="zh-CN" altLang="en-US" dirty="0">
                <a:solidFill>
                  <a:srgbClr val="FF0000"/>
                </a:solidFill>
              </a:rPr>
              <a:t>表名称 </a:t>
            </a:r>
            <a:r>
              <a:rPr lang="en-US" altLang="zh-CN" dirty="0">
                <a:solidFill>
                  <a:srgbClr val="FF0000"/>
                </a:solidFill>
              </a:rPr>
              <a:t>WHERE </a:t>
            </a:r>
            <a:r>
              <a:rPr lang="zh-CN" altLang="en-US" dirty="0">
                <a:solidFill>
                  <a:srgbClr val="FF0000"/>
                </a:solidFill>
              </a:rPr>
              <a:t>列名称 </a:t>
            </a:r>
            <a:r>
              <a:rPr lang="en-US" altLang="zh-CN" dirty="0">
                <a:solidFill>
                  <a:srgbClr val="FF0000"/>
                </a:solidFill>
              </a:rPr>
              <a:t>= </a:t>
            </a:r>
            <a:r>
              <a:rPr lang="zh-CN" altLang="en-US" dirty="0">
                <a:solidFill>
                  <a:srgbClr val="FF0000"/>
                </a:solidFill>
              </a:rPr>
              <a:t>值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2"/>
          <a:stretch/>
        </p:blipFill>
        <p:spPr>
          <a:xfrm>
            <a:off x="669104" y="3416530"/>
            <a:ext cx="5215060" cy="24871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564" y="3331725"/>
            <a:ext cx="4691792" cy="265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9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在练习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movies</a:t>
            </a:r>
            <a:r>
              <a:rPr lang="zh-CN" altLang="en-US" dirty="0" smtClean="0"/>
              <a:t>表中查找</a:t>
            </a:r>
            <a:r>
              <a:rPr lang="en-US" altLang="zh-CN" dirty="0" smtClean="0"/>
              <a:t>rating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3</a:t>
            </a:r>
            <a:r>
              <a:rPr lang="zh-CN" altLang="en-US" dirty="0" smtClean="0"/>
              <a:t>分的所有电影名称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931031"/>
              </p:ext>
            </p:extLst>
          </p:nvPr>
        </p:nvGraphicFramePr>
        <p:xfrm>
          <a:off x="3966643" y="3100647"/>
          <a:ext cx="2032000" cy="1213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32785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movie_title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552238"/>
                  </a:ext>
                </a:extLst>
              </a:tr>
              <a:tr h="472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82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Ironman 2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31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zh-CN" altLang="en-US" dirty="0" smtClean="0"/>
              <a:t>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SQL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Structured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Query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Language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>
                <a:solidFill>
                  <a:srgbClr val="FF0000"/>
                </a:solidFill>
              </a:rPr>
              <a:t>是用于访问和处理数据库的标准的计算机</a:t>
            </a:r>
            <a:r>
              <a:rPr lang="zh-CN" altLang="en-US" dirty="0" smtClean="0">
                <a:solidFill>
                  <a:srgbClr val="FF0000"/>
                </a:solidFill>
              </a:rPr>
              <a:t>语言。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SQL </a:t>
            </a:r>
            <a:r>
              <a:rPr lang="zh-CN" altLang="en-US" dirty="0" smtClean="0"/>
              <a:t>最早是</a:t>
            </a:r>
            <a:r>
              <a:rPr lang="en-US" altLang="zh-CN" dirty="0"/>
              <a:t>1986</a:t>
            </a:r>
            <a:r>
              <a:rPr lang="zh-CN" altLang="en-US" dirty="0"/>
              <a:t>年</a:t>
            </a:r>
            <a:r>
              <a:rPr lang="en-US" altLang="zh-CN" dirty="0"/>
              <a:t>10 </a:t>
            </a:r>
            <a:r>
              <a:rPr lang="zh-CN" altLang="en-US" dirty="0"/>
              <a:t>月由美国国家标准局（</a:t>
            </a:r>
            <a:r>
              <a:rPr lang="en-US" altLang="zh-CN" dirty="0"/>
              <a:t>ANSI</a:t>
            </a:r>
            <a:r>
              <a:rPr lang="zh-CN" altLang="en-US" dirty="0"/>
              <a:t>）通过的数据库语言美国</a:t>
            </a:r>
            <a:r>
              <a:rPr lang="zh-CN" altLang="en-US" dirty="0" smtClean="0"/>
              <a:t>标准。</a:t>
            </a:r>
            <a:r>
              <a:rPr lang="en-US" altLang="zh-CN" dirty="0"/>
              <a:t>1989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月，</a:t>
            </a:r>
            <a:r>
              <a:rPr lang="en-US" altLang="zh-CN" dirty="0"/>
              <a:t>ISO</a:t>
            </a:r>
            <a:r>
              <a:rPr lang="zh-CN" altLang="en-US" dirty="0"/>
              <a:t>提出了具有完整性特征的</a:t>
            </a:r>
            <a:r>
              <a:rPr lang="en-US" altLang="zh-CN" dirty="0"/>
              <a:t>SQL89</a:t>
            </a:r>
            <a:r>
              <a:rPr lang="zh-CN" altLang="en-US" dirty="0"/>
              <a:t>标准，</a:t>
            </a:r>
            <a:r>
              <a:rPr lang="en-US" altLang="zh-CN" dirty="0"/>
              <a:t>1992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月又公布了</a:t>
            </a:r>
            <a:r>
              <a:rPr lang="en-US" altLang="zh-CN" dirty="0"/>
              <a:t>SQL92</a:t>
            </a:r>
            <a:r>
              <a:rPr lang="zh-CN" altLang="en-US" dirty="0" smtClean="0"/>
              <a:t>标准，也是现在比较常用的标准。</a:t>
            </a:r>
            <a:endParaRPr lang="en-US" altLang="zh-CN" dirty="0" smtClean="0"/>
          </a:p>
          <a:p>
            <a:r>
              <a:rPr lang="zh-CN" altLang="en-US" dirty="0"/>
              <a:t>各种不同的数据库对</a:t>
            </a:r>
            <a:r>
              <a:rPr lang="en-US" altLang="zh-CN" dirty="0"/>
              <a:t>SQL</a:t>
            </a:r>
            <a:r>
              <a:rPr lang="zh-CN" altLang="en-US" dirty="0"/>
              <a:t>语言的支持与标准存在着细微的</a:t>
            </a:r>
            <a:r>
              <a:rPr lang="zh-CN" altLang="en-US" dirty="0" smtClean="0"/>
              <a:t>不同，即在完全支持某一版本的基础上进行</a:t>
            </a:r>
            <a:r>
              <a:rPr lang="zh-CN" altLang="en-US" i="1" u="sng" dirty="0" smtClean="0">
                <a:solidFill>
                  <a:srgbClr val="FF0000"/>
                </a:solidFill>
              </a:rPr>
              <a:t>扩展</a:t>
            </a:r>
            <a:r>
              <a:rPr lang="zh-CN" altLang="en-US" dirty="0" smtClean="0"/>
              <a:t>。</a:t>
            </a:r>
            <a:r>
              <a:rPr lang="zh-CN" altLang="en-US" dirty="0" smtClean="0">
                <a:solidFill>
                  <a:srgbClr val="FF0000"/>
                </a:solidFill>
              </a:rPr>
              <a:t>常见的数据库有</a:t>
            </a:r>
            <a:r>
              <a:rPr lang="en-US" altLang="zh-CN" dirty="0" smtClean="0">
                <a:solidFill>
                  <a:srgbClr val="FF0000"/>
                </a:solidFill>
              </a:rPr>
              <a:t>MySQL</a:t>
            </a:r>
            <a:r>
              <a:rPr lang="zh-CN" altLang="en-US" dirty="0" smtClean="0"/>
              <a:t>、</a:t>
            </a:r>
            <a:r>
              <a:rPr lang="en-US" dirty="0" smtClean="0"/>
              <a:t>PostgreSQL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Microsoft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SQLite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的主要内容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数据定义语言（</a:t>
            </a:r>
            <a:r>
              <a:rPr lang="en-US" altLang="zh-CN" dirty="0" smtClean="0">
                <a:solidFill>
                  <a:srgbClr val="FF0000"/>
                </a:solidFill>
              </a:rPr>
              <a:t>DDL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Data Definition Language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提供定义关系模式、删除关系以及修改关系模式的命令</a:t>
            </a:r>
            <a:r>
              <a:rPr lang="zh-CN" altLang="en-US" dirty="0" smtClean="0"/>
              <a:t>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设计数据结构</a:t>
            </a:r>
            <a:r>
              <a:rPr lang="en-US" altLang="zh-CN" dirty="0" smtClean="0"/>
              <a:t>/</a:t>
            </a:r>
            <a:r>
              <a:rPr lang="zh-CN" altLang="en-US" dirty="0" smtClean="0"/>
              <a:t>关系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常用的语句</a:t>
            </a:r>
            <a:r>
              <a:rPr lang="zh-CN" altLang="en-US" dirty="0"/>
              <a:t>包括动词</a:t>
            </a:r>
            <a:r>
              <a:rPr lang="en-US" altLang="zh-CN" dirty="0">
                <a:solidFill>
                  <a:srgbClr val="0070C0"/>
                </a:solidFill>
              </a:rPr>
              <a:t>CREATE</a:t>
            </a:r>
            <a:r>
              <a:rPr lang="zh-CN" altLang="en-US" dirty="0">
                <a:solidFill>
                  <a:srgbClr val="0070C0"/>
                </a:solidFill>
              </a:rPr>
              <a:t>和</a:t>
            </a:r>
            <a:r>
              <a:rPr lang="en-US" altLang="zh-CN" dirty="0" smtClean="0">
                <a:solidFill>
                  <a:srgbClr val="0070C0"/>
                </a:solidFill>
              </a:rPr>
              <a:t>DROP</a:t>
            </a:r>
            <a:r>
              <a:rPr lang="zh-CN" altLang="en-US" dirty="0" smtClean="0"/>
              <a:t>，例如在</a:t>
            </a:r>
            <a:r>
              <a:rPr lang="zh-CN" altLang="en-US" dirty="0"/>
              <a:t>数据库中创建新表或删除表（</a:t>
            </a:r>
            <a:r>
              <a:rPr lang="en-US" altLang="zh-CN" dirty="0"/>
              <a:t>CREAT 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DROP </a:t>
            </a:r>
            <a:r>
              <a:rPr lang="en-US" altLang="zh-CN" dirty="0"/>
              <a:t>TABLE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数据</a:t>
            </a:r>
            <a:r>
              <a:rPr lang="zh-CN" altLang="en-US" dirty="0">
                <a:solidFill>
                  <a:srgbClr val="FF0000"/>
                </a:solidFill>
              </a:rPr>
              <a:t>操作语言（</a:t>
            </a:r>
            <a:r>
              <a:rPr lang="en-US" altLang="zh-CN" dirty="0">
                <a:solidFill>
                  <a:srgbClr val="FF0000"/>
                </a:solidFill>
              </a:rPr>
              <a:t>DML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Data Manipulation Language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用以从表中获得数据</a:t>
            </a:r>
            <a:r>
              <a:rPr lang="zh-CN" altLang="en-US" dirty="0" smtClean="0"/>
              <a:t>，以及在数据库中插入元组、删除元组、修改元组</a:t>
            </a:r>
            <a:r>
              <a:rPr lang="zh-CN" altLang="en-US" dirty="0" smtClean="0"/>
              <a:t>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获得数据</a:t>
            </a:r>
            <a:r>
              <a:rPr lang="en-US" altLang="zh-CN" dirty="0" smtClean="0"/>
              <a:t>】</a:t>
            </a:r>
            <a:endParaRPr lang="en-US" altLang="zh-CN" dirty="0"/>
          </a:p>
          <a:p>
            <a:pPr lvl="1"/>
            <a:r>
              <a:rPr lang="zh-CN" altLang="en-US" dirty="0"/>
              <a:t>保留字</a:t>
            </a:r>
            <a:r>
              <a:rPr lang="en-US" altLang="zh-CN" dirty="0">
                <a:solidFill>
                  <a:srgbClr val="0070C0"/>
                </a:solidFill>
              </a:rPr>
              <a:t>SELECT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中用</a:t>
            </a:r>
            <a:r>
              <a:rPr lang="zh-CN" altLang="en-US" dirty="0"/>
              <a:t>得最多的动词</a:t>
            </a:r>
            <a:r>
              <a:rPr lang="zh-CN" altLang="en-US" dirty="0" smtClean="0"/>
              <a:t>，用来在数据库中查询数据。其他常用的有</a:t>
            </a:r>
            <a:r>
              <a:rPr lang="en-US" altLang="zh-CN" dirty="0" smtClean="0">
                <a:solidFill>
                  <a:srgbClr val="0070C0"/>
                </a:solidFill>
              </a:rPr>
              <a:t>WHERE</a:t>
            </a:r>
            <a:r>
              <a:rPr lang="zh-CN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</a:rPr>
              <a:t>ORDER BY</a:t>
            </a:r>
            <a:r>
              <a:rPr lang="zh-CN" altLang="en-US" dirty="0" smtClean="0">
                <a:solidFill>
                  <a:srgbClr val="0070C0"/>
                </a:solidFill>
              </a:rPr>
              <a:t>和</a:t>
            </a:r>
            <a:r>
              <a:rPr lang="en-US" altLang="zh-CN" dirty="0" smtClean="0">
                <a:solidFill>
                  <a:srgbClr val="0070C0"/>
                </a:solidFill>
              </a:rPr>
              <a:t>GROUP BY</a:t>
            </a:r>
            <a:r>
              <a:rPr lang="zh-CN" altLang="en-US" dirty="0" smtClean="0"/>
              <a:t>，分别用于为查询添加条件、对查询结果排序和对查询结果分组。</a:t>
            </a:r>
            <a:endParaRPr lang="zh-CN" altLang="en-US" dirty="0"/>
          </a:p>
          <a:p>
            <a:pPr lvl="1"/>
            <a:r>
              <a:rPr lang="zh-CN" altLang="en-US" dirty="0" smtClean="0"/>
              <a:t>动词</a:t>
            </a:r>
            <a:r>
              <a:rPr lang="en-US" altLang="zh-CN" dirty="0" smtClean="0">
                <a:solidFill>
                  <a:srgbClr val="0070C0"/>
                </a:solidFill>
              </a:rPr>
              <a:t>INSERT</a:t>
            </a:r>
            <a:r>
              <a:rPr lang="zh-CN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</a:rPr>
              <a:t>UPDATE</a:t>
            </a:r>
            <a:r>
              <a:rPr lang="zh-CN" altLang="en-US" dirty="0">
                <a:solidFill>
                  <a:srgbClr val="0070C0"/>
                </a:solidFill>
              </a:rPr>
              <a:t>和</a:t>
            </a:r>
            <a:r>
              <a:rPr lang="en-US" altLang="zh-CN" dirty="0" smtClean="0">
                <a:solidFill>
                  <a:srgbClr val="0070C0"/>
                </a:solidFill>
              </a:rPr>
              <a:t>DELETE</a:t>
            </a:r>
            <a:r>
              <a:rPr lang="zh-CN" altLang="en-US" dirty="0"/>
              <a:t>，</a:t>
            </a:r>
            <a:r>
              <a:rPr lang="zh-CN" altLang="en-US" dirty="0" smtClean="0"/>
              <a:t>分别</a:t>
            </a:r>
            <a:r>
              <a:rPr lang="zh-CN" altLang="en-US" dirty="0"/>
              <a:t>用于</a:t>
            </a:r>
            <a:r>
              <a:rPr lang="zh-CN" altLang="en-US" dirty="0" smtClean="0"/>
              <a:t>添加、修改</a:t>
            </a:r>
            <a:r>
              <a:rPr lang="zh-CN" altLang="en-US" dirty="0"/>
              <a:t>和删除表中的行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还包括</a:t>
            </a:r>
            <a:r>
              <a:rPr lang="zh-CN" altLang="en-US" dirty="0" smtClean="0">
                <a:solidFill>
                  <a:srgbClr val="FF0000"/>
                </a:solidFill>
              </a:rPr>
              <a:t>事务控制</a:t>
            </a:r>
            <a:r>
              <a:rPr lang="zh-CN" altLang="en-US" dirty="0" smtClean="0"/>
              <a:t>等其他内容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4793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标准支持的数据类型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char(n)</a:t>
            </a:r>
            <a:r>
              <a:rPr lang="zh-CN" altLang="en-US" dirty="0" smtClean="0"/>
              <a:t>：固定长度的字符串，用户指定长度</a:t>
            </a:r>
            <a:r>
              <a:rPr lang="en-US" altLang="zh-CN" dirty="0" smtClean="0"/>
              <a:t>n </a:t>
            </a:r>
            <a:r>
              <a:rPr lang="en-US" altLang="zh-CN" dirty="0" smtClean="0"/>
              <a:t>(length==n)</a:t>
            </a:r>
            <a:endParaRPr lang="en-US" altLang="zh-CN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varchar(n)</a:t>
            </a:r>
            <a:r>
              <a:rPr lang="zh-CN" altLang="en-US" dirty="0" smtClean="0"/>
              <a:t>：固定长度的字符串，用于指定最大长度</a:t>
            </a:r>
            <a:r>
              <a:rPr lang="en-US" altLang="zh-CN" dirty="0" smtClean="0"/>
              <a:t>n (length&lt;=n)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70C0"/>
                </a:solidFill>
              </a:rPr>
              <a:t>int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dirty="0" err="1" smtClean="0">
                <a:solidFill>
                  <a:srgbClr val="0070C0"/>
                </a:solidFill>
              </a:rPr>
              <a:t>int</a:t>
            </a:r>
            <a:r>
              <a:rPr lang="en-US" altLang="zh-CN" dirty="0" smtClean="0">
                <a:solidFill>
                  <a:srgbClr val="0070C0"/>
                </a:solidFill>
              </a:rPr>
              <a:t>), </a:t>
            </a:r>
            <a:r>
              <a:rPr lang="en-US" altLang="zh-CN" dirty="0" err="1" smtClean="0">
                <a:solidFill>
                  <a:srgbClr val="0070C0"/>
                </a:solidFill>
              </a:rPr>
              <a:t>smallint</a:t>
            </a:r>
            <a:r>
              <a:rPr lang="en-US" altLang="zh-CN" dirty="0" smtClean="0">
                <a:solidFill>
                  <a:srgbClr val="0070C0"/>
                </a:solidFill>
              </a:rPr>
              <a:t>(short), real(float), </a:t>
            </a:r>
            <a:r>
              <a:rPr lang="en-US" altLang="zh-CN" dirty="0" smtClean="0">
                <a:solidFill>
                  <a:srgbClr val="0070C0"/>
                </a:solidFill>
              </a:rPr>
              <a:t>double </a:t>
            </a:r>
            <a:r>
              <a:rPr lang="en-US" altLang="zh-CN" dirty="0" smtClean="0">
                <a:solidFill>
                  <a:srgbClr val="0070C0"/>
                </a:solidFill>
              </a:rPr>
              <a:t>precision(double)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整型、短整型、单精度浮点数、双精度浮点数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70C0"/>
                </a:solidFill>
              </a:rPr>
              <a:t>float(n)</a:t>
            </a:r>
            <a:r>
              <a:rPr lang="zh-CN" altLang="en-US" dirty="0" smtClean="0"/>
              <a:t>：精度至少为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的浮点数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70C0"/>
                </a:solidFill>
              </a:rPr>
              <a:t>numeric(p, d)</a:t>
            </a:r>
            <a:r>
              <a:rPr lang="zh-CN" altLang="en-US" dirty="0" smtClean="0"/>
              <a:t>：精度由用户指定的定点数，这个数字有</a:t>
            </a:r>
            <a:r>
              <a:rPr lang="en-US" altLang="zh-CN" i="1" u="sng" dirty="0" smtClean="0"/>
              <a:t>p</a:t>
            </a:r>
            <a:r>
              <a:rPr lang="zh-CN" altLang="en-US" i="1" u="sng" dirty="0" smtClean="0"/>
              <a:t>位</a:t>
            </a:r>
            <a:r>
              <a:rPr lang="zh-CN" altLang="en-US" dirty="0" smtClean="0"/>
              <a:t>，其中</a:t>
            </a:r>
            <a:r>
              <a:rPr lang="en-US" altLang="zh-CN" i="1" u="sng" dirty="0" smtClean="0"/>
              <a:t>d</a:t>
            </a:r>
            <a:r>
              <a:rPr lang="zh-CN" altLang="en-US" dirty="0"/>
              <a:t>位</a:t>
            </a:r>
            <a:r>
              <a:rPr lang="zh-CN" altLang="en-US" dirty="0" smtClean="0"/>
              <a:t>数字</a:t>
            </a:r>
            <a:r>
              <a:rPr lang="zh-CN" altLang="en-US" dirty="0" smtClean="0"/>
              <a:t>在小数点</a:t>
            </a:r>
            <a:r>
              <a:rPr lang="zh-CN" altLang="en-US" dirty="0" smtClean="0"/>
              <a:t>右边（共有</a:t>
            </a:r>
            <a:r>
              <a:rPr lang="en-US" altLang="zh-CN" dirty="0" smtClean="0"/>
              <a:t>p</a:t>
            </a:r>
            <a:r>
              <a:rPr lang="zh-CN" altLang="en-US" dirty="0" smtClean="0"/>
              <a:t>个数字，</a:t>
            </a:r>
            <a:r>
              <a:rPr lang="en-US" altLang="zh-CN" dirty="0" smtClean="0"/>
              <a:t>d</a:t>
            </a:r>
            <a:r>
              <a:rPr lang="zh-CN" altLang="en-US" dirty="0" smtClean="0"/>
              <a:t>位小数）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71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模式</a:t>
            </a:r>
            <a:r>
              <a:rPr lang="en-US" altLang="zh-CN" dirty="0">
                <a:solidFill>
                  <a:srgbClr val="FF0000"/>
                </a:solidFill>
              </a:rPr>
              <a:t>(SCHEMA)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模式中包含了</a:t>
            </a:r>
            <a:r>
              <a:rPr lang="en-US" altLang="zh-CN" dirty="0">
                <a:solidFill>
                  <a:srgbClr val="FF0000"/>
                </a:solidFill>
              </a:rPr>
              <a:t>schema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r>
              <a:rPr lang="zh-CN" altLang="en-US" dirty="0"/>
              <a:t>，可以是</a:t>
            </a:r>
            <a:r>
              <a:rPr lang="zh-CN" altLang="en-US" b="1" dirty="0">
                <a:solidFill>
                  <a:srgbClr val="0070C0"/>
                </a:solidFill>
              </a:rPr>
              <a:t>表</a:t>
            </a:r>
            <a:r>
              <a:rPr lang="en-US" altLang="zh-CN" dirty="0">
                <a:solidFill>
                  <a:srgbClr val="0070C0"/>
                </a:solidFill>
              </a:rPr>
              <a:t>(table)</a:t>
            </a:r>
            <a:r>
              <a:rPr lang="zh-CN" altLang="en-US" dirty="0">
                <a:solidFill>
                  <a:srgbClr val="0070C0"/>
                </a:solidFill>
              </a:rPr>
              <a:t>、</a:t>
            </a:r>
            <a:r>
              <a:rPr lang="zh-CN" altLang="en-US" b="1" dirty="0">
                <a:solidFill>
                  <a:srgbClr val="0070C0"/>
                </a:solidFill>
              </a:rPr>
              <a:t>列</a:t>
            </a:r>
            <a:r>
              <a:rPr lang="en-US" altLang="zh-CN" dirty="0">
                <a:solidFill>
                  <a:srgbClr val="0070C0"/>
                </a:solidFill>
              </a:rPr>
              <a:t>(column)</a:t>
            </a:r>
            <a:r>
              <a:rPr lang="zh-CN" altLang="en-US" dirty="0">
                <a:solidFill>
                  <a:srgbClr val="0070C0"/>
                </a:solidFill>
              </a:rPr>
              <a:t>、</a:t>
            </a:r>
            <a:r>
              <a:rPr lang="zh-CN" altLang="en-US" b="1" dirty="0">
                <a:solidFill>
                  <a:srgbClr val="0070C0"/>
                </a:solidFill>
              </a:rPr>
              <a:t>数据类型</a:t>
            </a:r>
            <a:r>
              <a:rPr lang="en-US" altLang="zh-CN" dirty="0">
                <a:solidFill>
                  <a:srgbClr val="0070C0"/>
                </a:solidFill>
              </a:rPr>
              <a:t>(data type)</a:t>
            </a:r>
            <a:r>
              <a:rPr lang="zh-CN" altLang="en-US" dirty="0">
                <a:solidFill>
                  <a:srgbClr val="0070C0"/>
                </a:solidFill>
              </a:rPr>
              <a:t>、</a:t>
            </a:r>
            <a:r>
              <a:rPr lang="zh-CN" altLang="en-US" b="1" dirty="0">
                <a:solidFill>
                  <a:srgbClr val="0070C0"/>
                </a:solidFill>
              </a:rPr>
              <a:t>视图</a:t>
            </a:r>
            <a:r>
              <a:rPr lang="en-US" altLang="zh-CN" dirty="0">
                <a:solidFill>
                  <a:srgbClr val="0070C0"/>
                </a:solidFill>
              </a:rPr>
              <a:t>(view)</a:t>
            </a:r>
            <a:r>
              <a:rPr lang="zh-CN" altLang="en-US" dirty="0">
                <a:solidFill>
                  <a:srgbClr val="0070C0"/>
                </a:solidFill>
              </a:rPr>
              <a:t>、</a:t>
            </a:r>
            <a:r>
              <a:rPr lang="zh-CN" altLang="en-US" b="1" dirty="0">
                <a:solidFill>
                  <a:srgbClr val="0070C0"/>
                </a:solidFill>
              </a:rPr>
              <a:t>存储过程</a:t>
            </a:r>
            <a:r>
              <a:rPr lang="en-US" altLang="zh-CN" dirty="0">
                <a:solidFill>
                  <a:srgbClr val="0070C0"/>
                </a:solidFill>
              </a:rPr>
              <a:t>(stored procedures)</a:t>
            </a:r>
            <a:r>
              <a:rPr lang="zh-CN" altLang="en-US" dirty="0">
                <a:solidFill>
                  <a:srgbClr val="0070C0"/>
                </a:solidFill>
              </a:rPr>
              <a:t>、</a:t>
            </a:r>
            <a:r>
              <a:rPr lang="zh-CN" altLang="en-US" b="1" dirty="0">
                <a:solidFill>
                  <a:srgbClr val="0070C0"/>
                </a:solidFill>
              </a:rPr>
              <a:t>关系</a:t>
            </a:r>
            <a:r>
              <a:rPr lang="en-US" altLang="zh-CN" dirty="0">
                <a:solidFill>
                  <a:srgbClr val="0070C0"/>
                </a:solidFill>
              </a:rPr>
              <a:t>(relationships)</a:t>
            </a:r>
            <a:r>
              <a:rPr lang="zh-CN" altLang="en-US" dirty="0">
                <a:solidFill>
                  <a:srgbClr val="0070C0"/>
                </a:solidFill>
              </a:rPr>
              <a:t>、</a:t>
            </a:r>
            <a:r>
              <a:rPr lang="zh-CN" altLang="en-US" b="1" dirty="0">
                <a:solidFill>
                  <a:srgbClr val="0070C0"/>
                </a:solidFill>
              </a:rPr>
              <a:t>主键</a:t>
            </a:r>
            <a:r>
              <a:rPr lang="en-US" altLang="zh-CN" dirty="0">
                <a:solidFill>
                  <a:srgbClr val="0070C0"/>
                </a:solidFill>
              </a:rPr>
              <a:t>(primary key)</a:t>
            </a:r>
            <a:r>
              <a:rPr lang="zh-CN" altLang="en-US" dirty="0">
                <a:solidFill>
                  <a:srgbClr val="0070C0"/>
                </a:solidFill>
              </a:rPr>
              <a:t>、</a:t>
            </a:r>
            <a:r>
              <a:rPr lang="zh-CN" altLang="en-US" b="1" dirty="0">
                <a:solidFill>
                  <a:srgbClr val="0070C0"/>
                </a:solidFill>
              </a:rPr>
              <a:t>外键</a:t>
            </a:r>
            <a:r>
              <a:rPr lang="en-US" altLang="zh-CN" b="1" dirty="0">
                <a:solidFill>
                  <a:srgbClr val="0070C0"/>
                </a:solidFill>
              </a:rPr>
              <a:t>(</a:t>
            </a:r>
            <a:r>
              <a:rPr lang="en-US" altLang="zh-CN" dirty="0">
                <a:solidFill>
                  <a:srgbClr val="0070C0"/>
                </a:solidFill>
              </a:rPr>
              <a:t>foreign key)</a:t>
            </a:r>
            <a:r>
              <a:rPr lang="zh-CN" altLang="en-US" dirty="0">
                <a:solidFill>
                  <a:srgbClr val="0070C0"/>
                </a:solidFill>
              </a:rPr>
              <a:t>等</a:t>
            </a:r>
            <a:r>
              <a:rPr lang="zh-CN" altLang="en-US" dirty="0" smtClean="0">
                <a:solidFill>
                  <a:srgbClr val="0070C0"/>
                </a:solidFill>
              </a:rPr>
              <a:t>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/>
              <a:t>数据库</a:t>
            </a:r>
            <a:r>
              <a:rPr lang="zh-CN" altLang="en-US" dirty="0">
                <a:solidFill>
                  <a:srgbClr val="FF0000"/>
                </a:solidFill>
              </a:rPr>
              <a:t>模式可以用一个可视化的图</a:t>
            </a:r>
            <a:r>
              <a:rPr lang="zh-CN" altLang="en-US" dirty="0"/>
              <a:t>来表示，它显示了数据库对象及其相互之间的关系</a:t>
            </a:r>
          </a:p>
        </p:txBody>
      </p:sp>
    </p:spTree>
    <p:extLst>
      <p:ext uri="{BB962C8B-B14F-4D97-AF65-F5344CB8AC3E}">
        <p14:creationId xmlns:p14="http://schemas.microsoft.com/office/powerpoint/2010/main" val="372862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模式</a:t>
            </a:r>
            <a:r>
              <a:rPr lang="en-US" altLang="zh-CN" dirty="0" smtClean="0"/>
              <a:t>(SCHEMA)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286000"/>
            <a:ext cx="3423181" cy="4023360"/>
          </a:xfrm>
        </p:spPr>
        <p:txBody>
          <a:bodyPr/>
          <a:lstStyle/>
          <a:p>
            <a:r>
              <a:rPr lang="zh-CN" altLang="en-US" dirty="0" smtClean="0"/>
              <a:t>数据库系统</a:t>
            </a:r>
            <a:r>
              <a:rPr lang="zh-CN" altLang="en-US" dirty="0"/>
              <a:t>倾向于</a:t>
            </a:r>
            <a:r>
              <a:rPr lang="zh-CN" altLang="en-US" dirty="0">
                <a:solidFill>
                  <a:srgbClr val="FF0000"/>
                </a:solidFill>
              </a:rPr>
              <a:t>以自己的方式处理</a:t>
            </a:r>
            <a:r>
              <a:rPr lang="zh-CN" altLang="en-US" dirty="0" smtClean="0">
                <a:solidFill>
                  <a:srgbClr val="FF0000"/>
                </a:solidFill>
              </a:rPr>
              <a:t>模式</a:t>
            </a:r>
            <a:r>
              <a:rPr lang="zh-CN" altLang="en-US" dirty="0" smtClean="0"/>
              <a:t>，因此数据库和模式的关系各不相同。</a:t>
            </a:r>
            <a:endParaRPr lang="en-US" altLang="zh-CN" dirty="0" smtClean="0"/>
          </a:p>
          <a:p>
            <a:r>
              <a:rPr lang="en-US" altLang="zh-CN" dirty="0"/>
              <a:t>MySQL</a:t>
            </a:r>
            <a:r>
              <a:rPr lang="zh-CN" altLang="en-US" dirty="0"/>
              <a:t>的文档中指出，在物理上，</a:t>
            </a:r>
            <a:r>
              <a:rPr lang="zh-CN" altLang="en-US" dirty="0">
                <a:solidFill>
                  <a:srgbClr val="FF0000"/>
                </a:solidFill>
              </a:rPr>
              <a:t>模式与数据库是同义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zh-CN" altLang="en-US" dirty="0" smtClean="0"/>
              <a:t>。（模式就决定了数据库的形态）（一个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就是一个数据库）</a:t>
            </a:r>
            <a:endParaRPr lang="zh-CN" altLang="en-US" dirty="0"/>
          </a:p>
        </p:txBody>
      </p:sp>
      <p:pic>
        <p:nvPicPr>
          <p:cNvPr id="1026" name="Picture 2" descr="http://img.blog.csdn.net/20180110131235282?watermark/2/text/aHR0cDovL2Jsb2cuY3Nkbi5uZXQvdTAxMDQyOTI4Ng=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885" y="889462"/>
            <a:ext cx="7404971" cy="552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8348370" y="1243245"/>
            <a:ext cx="1295400" cy="208550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8652933" y="778933"/>
            <a:ext cx="575734" cy="533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762610" y="337887"/>
            <a:ext cx="3423181" cy="57742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这</a:t>
            </a:r>
            <a:r>
              <a:rPr lang="zh-CN" altLang="en-US" b="1" dirty="0" smtClean="0"/>
              <a:t>就是一个表</a:t>
            </a:r>
            <a:r>
              <a:rPr lang="en-US" altLang="zh-CN" b="1" dirty="0" smtClean="0"/>
              <a:t>table</a:t>
            </a:r>
            <a:endParaRPr lang="zh-CN" altLang="en-US" b="1" dirty="0"/>
          </a:p>
        </p:txBody>
      </p:sp>
      <p:sp>
        <p:nvSpPr>
          <p:cNvPr id="8" name="下箭头 7"/>
          <p:cNvSpPr/>
          <p:nvPr/>
        </p:nvSpPr>
        <p:spPr>
          <a:xfrm flipV="1">
            <a:off x="9808479" y="3595376"/>
            <a:ext cx="287867" cy="59619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9579896" y="2967274"/>
            <a:ext cx="745031" cy="62810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8348370" y="4251237"/>
            <a:ext cx="3423181" cy="57742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/>
              <a:t>表与表之间存在关系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联系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7781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(table)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4454"/>
            <a:ext cx="12192000" cy="4951883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573691" y="1593962"/>
            <a:ext cx="3977363" cy="490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smtClean="0"/>
              <a:t>4 </a:t>
            </a:r>
            <a:r>
              <a:rPr lang="en-US" altLang="zh-CN" sz="2800" dirty="0" err="1" smtClean="0"/>
              <a:t>collums</a:t>
            </a:r>
            <a:r>
              <a:rPr lang="en-US" altLang="zh-CN" sz="2800" dirty="0" smtClean="0"/>
              <a:t>, 12 data lines</a:t>
            </a:r>
            <a:endParaRPr lang="zh-CN" altLang="en-US" sz="28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490737" y="1593962"/>
            <a:ext cx="3977363" cy="490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3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collums</a:t>
            </a:r>
            <a:r>
              <a:rPr lang="en-US" altLang="zh-CN" sz="2800" dirty="0" smtClean="0"/>
              <a:t>, 7 data lines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6107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创建数据库</a:t>
            </a:r>
          </a:p>
        </p:txBody>
      </p:sp>
      <p:pic>
        <p:nvPicPr>
          <p:cNvPr id="2050" name="Picture 2" descr="http://img.blog.csdn.net/2013100919300867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31" y="2300547"/>
            <a:ext cx="5721727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g.blog.csdn.net/201310091932030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772" y="1521229"/>
            <a:ext cx="4103761" cy="268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0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创建表</a:t>
            </a:r>
          </a:p>
        </p:txBody>
      </p:sp>
      <p:pic>
        <p:nvPicPr>
          <p:cNvPr id="3074" name="Picture 2" descr="http://img.blog.csdn.net/2013100919420734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330" y="2084832"/>
            <a:ext cx="1871034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mg.blog.csdn.net/201310091948576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706" y="1895197"/>
            <a:ext cx="48958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55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811</TotalTime>
  <Words>918</Words>
  <Application>Microsoft Office PowerPoint</Application>
  <PresentationFormat>宽屏</PresentationFormat>
  <Paragraphs>91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PingFang SC</vt:lpstr>
      <vt:lpstr>华文仿宋</vt:lpstr>
      <vt:lpstr>Calibri</vt:lpstr>
      <vt:lpstr>Tw Cen MT</vt:lpstr>
      <vt:lpstr>Tw Cen MT Condensed</vt:lpstr>
      <vt:lpstr>Wingdings 3</vt:lpstr>
      <vt:lpstr>积分</vt:lpstr>
      <vt:lpstr>SQL及Mysql初步</vt:lpstr>
      <vt:lpstr>SQl简介</vt:lpstr>
      <vt:lpstr>SQL的主要内容</vt:lpstr>
      <vt:lpstr>SQL标准支持的数据类型</vt:lpstr>
      <vt:lpstr>模式(SCHEMA)</vt:lpstr>
      <vt:lpstr>模式(SCHEMA)</vt:lpstr>
      <vt:lpstr>表(table)</vt:lpstr>
      <vt:lpstr>创建数据库</vt:lpstr>
      <vt:lpstr>创建表</vt:lpstr>
      <vt:lpstr>创建表</vt:lpstr>
      <vt:lpstr>插入数据</vt:lpstr>
      <vt:lpstr>练习1</vt:lpstr>
      <vt:lpstr>SQL查询的基本结构</vt:lpstr>
      <vt:lpstr>SQL查询的基本结构（单关系）</vt:lpstr>
      <vt:lpstr>SQL查询的基本结构（单关系）</vt:lpstr>
      <vt:lpstr>SQL查询的基本结构（单关系）</vt:lpstr>
      <vt:lpstr>SQL增删语句</vt:lpstr>
      <vt:lpstr>练习2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zhongyu331@vip.qq.com</cp:lastModifiedBy>
  <cp:revision>148</cp:revision>
  <dcterms:created xsi:type="dcterms:W3CDTF">2017-09-26T14:54:00Z</dcterms:created>
  <dcterms:modified xsi:type="dcterms:W3CDTF">2018-03-19T13:58:40Z</dcterms:modified>
</cp:coreProperties>
</file>