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4"/>
    <p:sldMasterId id="2147483660" r:id="rId5"/>
    <p:sldMasterId id="2147483672" r:id="rId6"/>
  </p:sldMasterIdLst>
  <p:notesMasterIdLst>
    <p:notesMasterId r:id="rId27"/>
  </p:notesMasterIdLst>
  <p:handoutMasterIdLst>
    <p:handoutMasterId r:id="rId28"/>
  </p:handoutMasterIdLst>
  <p:sldIdLst>
    <p:sldId id="256" r:id="rId7"/>
    <p:sldId id="467" r:id="rId8"/>
    <p:sldId id="466" r:id="rId9"/>
    <p:sldId id="470" r:id="rId10"/>
    <p:sldId id="472" r:id="rId11"/>
    <p:sldId id="471" r:id="rId12"/>
    <p:sldId id="527" r:id="rId13"/>
    <p:sldId id="473" r:id="rId14"/>
    <p:sldId id="510" r:id="rId15"/>
    <p:sldId id="478" r:id="rId16"/>
    <p:sldId id="479" r:id="rId17"/>
    <p:sldId id="480" r:id="rId18"/>
    <p:sldId id="481" r:id="rId19"/>
    <p:sldId id="482" r:id="rId20"/>
    <p:sldId id="483" r:id="rId21"/>
    <p:sldId id="485" r:id="rId22"/>
    <p:sldId id="511" r:id="rId23"/>
    <p:sldId id="486" r:id="rId24"/>
    <p:sldId id="505" r:id="rId25"/>
    <p:sldId id="488" r:id="rId2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CC"/>
    <a:srgbClr val="1228CC"/>
    <a:srgbClr val="CC9900"/>
    <a:srgbClr val="FF9933"/>
    <a:srgbClr val="FF9900"/>
    <a:srgbClr val="D0D8E8"/>
    <a:srgbClr val="B2B2B2"/>
    <a:srgbClr val="D0CEE8"/>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224D74-4D26-4CC5-9EC0-BC623A04EC06}" v="138" dt="2022-04-14T18:23:02.7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93252" autoAdjust="0"/>
  </p:normalViewPr>
  <p:slideViewPr>
    <p:cSldViewPr>
      <p:cViewPr varScale="1">
        <p:scale>
          <a:sx n="57" d="100"/>
          <a:sy n="57" d="100"/>
        </p:scale>
        <p:origin x="1408" y="32"/>
      </p:cViewPr>
      <p:guideLst>
        <p:guide orient="horz" pos="2160"/>
        <p:guide pos="2880"/>
      </p:guideLst>
    </p:cSldViewPr>
  </p:slideViewPr>
  <p:outlineViewPr>
    <p:cViewPr>
      <p:scale>
        <a:sx n="33" d="100"/>
        <a:sy n="33" d="100"/>
      </p:scale>
      <p:origin x="0" y="-216"/>
    </p:cViewPr>
  </p:outlineViewPr>
  <p:notesTextViewPr>
    <p:cViewPr>
      <p:scale>
        <a:sx n="75" d="100"/>
        <a:sy n="75" d="100"/>
      </p:scale>
      <p:origin x="0" y="0"/>
    </p:cViewPr>
  </p:notesTextViewPr>
  <p:sorterViewPr>
    <p:cViewPr>
      <p:scale>
        <a:sx n="200" d="100"/>
        <a:sy n="200" d="100"/>
      </p:scale>
      <p:origin x="0" y="0"/>
    </p:cViewPr>
  </p:sorterViewPr>
  <p:notesViewPr>
    <p:cSldViewPr>
      <p:cViewPr varScale="1">
        <p:scale>
          <a:sx n="45" d="100"/>
          <a:sy n="45" d="100"/>
        </p:scale>
        <p:origin x="2808"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aolei Fang" userId="66cc81a7-3097-467c-876f-b30e8e731b31" providerId="ADAL" clId="{87224D74-4D26-4CC5-9EC0-BC623A04EC06}"/>
    <pc:docChg chg="custSel addSld modSld">
      <pc:chgData name="Xiaolei Fang" userId="66cc81a7-3097-467c-876f-b30e8e731b31" providerId="ADAL" clId="{87224D74-4D26-4CC5-9EC0-BC623A04EC06}" dt="2022-04-14T18:23:02.793" v="399" actId="20577"/>
      <pc:docMkLst>
        <pc:docMk/>
      </pc:docMkLst>
      <pc:sldChg chg="modSp">
        <pc:chgData name="Xiaolei Fang" userId="66cc81a7-3097-467c-876f-b30e8e731b31" providerId="ADAL" clId="{87224D74-4D26-4CC5-9EC0-BC623A04EC06}" dt="2022-04-14T18:14:27.903" v="160" actId="20577"/>
        <pc:sldMkLst>
          <pc:docMk/>
          <pc:sldMk cId="3362219921" sldId="262"/>
        </pc:sldMkLst>
        <pc:spChg chg="mod">
          <ac:chgData name="Xiaolei Fang" userId="66cc81a7-3097-467c-876f-b30e8e731b31" providerId="ADAL" clId="{87224D74-4D26-4CC5-9EC0-BC623A04EC06}" dt="2022-04-14T18:14:19.446" v="150" actId="20577"/>
          <ac:spMkLst>
            <pc:docMk/>
            <pc:sldMk cId="3362219921" sldId="262"/>
            <ac:spMk id="13" creationId="{00000000-0000-0000-0000-000000000000}"/>
          </ac:spMkLst>
        </pc:spChg>
        <pc:spChg chg="mod">
          <ac:chgData name="Xiaolei Fang" userId="66cc81a7-3097-467c-876f-b30e8e731b31" providerId="ADAL" clId="{87224D74-4D26-4CC5-9EC0-BC623A04EC06}" dt="2022-04-14T18:14:25.758" v="155" actId="20577"/>
          <ac:spMkLst>
            <pc:docMk/>
            <pc:sldMk cId="3362219921" sldId="262"/>
            <ac:spMk id="36" creationId="{00000000-0000-0000-0000-000000000000}"/>
          </ac:spMkLst>
        </pc:spChg>
        <pc:spChg chg="mod">
          <ac:chgData name="Xiaolei Fang" userId="66cc81a7-3097-467c-876f-b30e8e731b31" providerId="ADAL" clId="{87224D74-4D26-4CC5-9EC0-BC623A04EC06}" dt="2022-04-14T18:14:27.903" v="160" actId="20577"/>
          <ac:spMkLst>
            <pc:docMk/>
            <pc:sldMk cId="3362219921" sldId="262"/>
            <ac:spMk id="39" creationId="{00000000-0000-0000-0000-000000000000}"/>
          </ac:spMkLst>
        </pc:spChg>
      </pc:sldChg>
      <pc:sldChg chg="modSp mod">
        <pc:chgData name="Xiaolei Fang" userId="66cc81a7-3097-467c-876f-b30e8e731b31" providerId="ADAL" clId="{87224D74-4D26-4CC5-9EC0-BC623A04EC06}" dt="2022-04-14T18:10:35.701" v="34" actId="20577"/>
        <pc:sldMkLst>
          <pc:docMk/>
          <pc:sldMk cId="161829113" sldId="263"/>
        </pc:sldMkLst>
        <pc:graphicFrameChg chg="mod modGraphic">
          <ac:chgData name="Xiaolei Fang" userId="66cc81a7-3097-467c-876f-b30e8e731b31" providerId="ADAL" clId="{87224D74-4D26-4CC5-9EC0-BC623A04EC06}" dt="2022-04-14T18:10:35.701" v="34" actId="20577"/>
          <ac:graphicFrameMkLst>
            <pc:docMk/>
            <pc:sldMk cId="161829113" sldId="263"/>
            <ac:graphicFrameMk id="4" creationId="{00000000-0000-0000-0000-000000000000}"/>
          </ac:graphicFrameMkLst>
        </pc:graphicFrameChg>
      </pc:sldChg>
      <pc:sldChg chg="modSp modAnim">
        <pc:chgData name="Xiaolei Fang" userId="66cc81a7-3097-467c-876f-b30e8e731b31" providerId="ADAL" clId="{87224D74-4D26-4CC5-9EC0-BC623A04EC06}" dt="2022-04-14T18:11:47.493" v="67" actId="20577"/>
        <pc:sldMkLst>
          <pc:docMk/>
          <pc:sldMk cId="2185111102" sldId="264"/>
        </pc:sldMkLst>
        <pc:spChg chg="mod">
          <ac:chgData name="Xiaolei Fang" userId="66cc81a7-3097-467c-876f-b30e8e731b31" providerId="ADAL" clId="{87224D74-4D26-4CC5-9EC0-BC623A04EC06}" dt="2022-04-14T18:11:47.493" v="67" actId="20577"/>
          <ac:spMkLst>
            <pc:docMk/>
            <pc:sldMk cId="2185111102" sldId="264"/>
            <ac:spMk id="3" creationId="{00000000-0000-0000-0000-000000000000}"/>
          </ac:spMkLst>
        </pc:spChg>
      </pc:sldChg>
      <pc:sldChg chg="addSp delSp modSp add mod delAnim modAnim">
        <pc:chgData name="Xiaolei Fang" userId="66cc81a7-3097-467c-876f-b30e8e731b31" providerId="ADAL" clId="{87224D74-4D26-4CC5-9EC0-BC623A04EC06}" dt="2022-04-14T18:23:02.793" v="399" actId="20577"/>
        <pc:sldMkLst>
          <pc:docMk/>
          <pc:sldMk cId="3276921927" sldId="489"/>
        </pc:sldMkLst>
        <pc:spChg chg="mod">
          <ac:chgData name="Xiaolei Fang" userId="66cc81a7-3097-467c-876f-b30e8e731b31" providerId="ADAL" clId="{87224D74-4D26-4CC5-9EC0-BC623A04EC06}" dt="2022-04-14T18:22:18.663" v="365" actId="20577"/>
          <ac:spMkLst>
            <pc:docMk/>
            <pc:sldMk cId="3276921927" sldId="489"/>
            <ac:spMk id="2" creationId="{00000000-0000-0000-0000-000000000000}"/>
          </ac:spMkLst>
        </pc:spChg>
        <pc:spChg chg="mod">
          <ac:chgData name="Xiaolei Fang" userId="66cc81a7-3097-467c-876f-b30e8e731b31" providerId="ADAL" clId="{87224D74-4D26-4CC5-9EC0-BC623A04EC06}" dt="2022-04-14T18:23:02.793" v="399" actId="20577"/>
          <ac:spMkLst>
            <pc:docMk/>
            <pc:sldMk cId="3276921927" sldId="489"/>
            <ac:spMk id="3" creationId="{00000000-0000-0000-0000-000000000000}"/>
          </ac:spMkLst>
        </pc:spChg>
        <pc:spChg chg="del">
          <ac:chgData name="Xiaolei Fang" userId="66cc81a7-3097-467c-876f-b30e8e731b31" providerId="ADAL" clId="{87224D74-4D26-4CC5-9EC0-BC623A04EC06}" dt="2022-04-14T18:12:19.653" v="89" actId="478"/>
          <ac:spMkLst>
            <pc:docMk/>
            <pc:sldMk cId="3276921927" sldId="489"/>
            <ac:spMk id="12" creationId="{00000000-0000-0000-0000-000000000000}"/>
          </ac:spMkLst>
        </pc:spChg>
        <pc:spChg chg="del">
          <ac:chgData name="Xiaolei Fang" userId="66cc81a7-3097-467c-876f-b30e8e731b31" providerId="ADAL" clId="{87224D74-4D26-4CC5-9EC0-BC623A04EC06}" dt="2022-04-14T18:12:19.653" v="89" actId="478"/>
          <ac:spMkLst>
            <pc:docMk/>
            <pc:sldMk cId="3276921927" sldId="489"/>
            <ac:spMk id="13" creationId="{00000000-0000-0000-0000-000000000000}"/>
          </ac:spMkLst>
        </pc:spChg>
        <pc:spChg chg="del">
          <ac:chgData name="Xiaolei Fang" userId="66cc81a7-3097-467c-876f-b30e8e731b31" providerId="ADAL" clId="{87224D74-4D26-4CC5-9EC0-BC623A04EC06}" dt="2022-04-14T18:12:20.582" v="90" actId="478"/>
          <ac:spMkLst>
            <pc:docMk/>
            <pc:sldMk cId="3276921927" sldId="489"/>
            <ac:spMk id="14" creationId="{00000000-0000-0000-0000-000000000000}"/>
          </ac:spMkLst>
        </pc:spChg>
        <pc:spChg chg="add mod">
          <ac:chgData name="Xiaolei Fang" userId="66cc81a7-3097-467c-876f-b30e8e731b31" providerId="ADAL" clId="{87224D74-4D26-4CC5-9EC0-BC623A04EC06}" dt="2022-04-14T18:21:56.949" v="323" actId="1076"/>
          <ac:spMkLst>
            <pc:docMk/>
            <pc:sldMk cId="3276921927" sldId="489"/>
            <ac:spMk id="16" creationId="{D6A13CD1-A212-4938-8242-9066BEB98D8E}"/>
          </ac:spMkLst>
        </pc:spChg>
        <pc:spChg chg="del">
          <ac:chgData name="Xiaolei Fang" userId="66cc81a7-3097-467c-876f-b30e8e731b31" providerId="ADAL" clId="{87224D74-4D26-4CC5-9EC0-BC623A04EC06}" dt="2022-04-14T18:12:19.653" v="89" actId="478"/>
          <ac:spMkLst>
            <pc:docMk/>
            <pc:sldMk cId="3276921927" sldId="489"/>
            <ac:spMk id="17" creationId="{00000000-0000-0000-0000-000000000000}"/>
          </ac:spMkLst>
        </pc:spChg>
        <pc:spChg chg="del">
          <ac:chgData name="Xiaolei Fang" userId="66cc81a7-3097-467c-876f-b30e8e731b31" providerId="ADAL" clId="{87224D74-4D26-4CC5-9EC0-BC623A04EC06}" dt="2022-04-14T18:12:19.653" v="89" actId="478"/>
          <ac:spMkLst>
            <pc:docMk/>
            <pc:sldMk cId="3276921927" sldId="489"/>
            <ac:spMk id="18" creationId="{00000000-0000-0000-0000-000000000000}"/>
          </ac:spMkLst>
        </pc:spChg>
        <pc:spChg chg="del">
          <ac:chgData name="Xiaolei Fang" userId="66cc81a7-3097-467c-876f-b30e8e731b31" providerId="ADAL" clId="{87224D74-4D26-4CC5-9EC0-BC623A04EC06}" dt="2022-04-14T18:12:19.653" v="89" actId="478"/>
          <ac:spMkLst>
            <pc:docMk/>
            <pc:sldMk cId="3276921927" sldId="489"/>
            <ac:spMk id="19" creationId="{00000000-0000-0000-0000-000000000000}"/>
          </ac:spMkLst>
        </pc:spChg>
        <pc:picChg chg="add mod">
          <ac:chgData name="Xiaolei Fang" userId="66cc81a7-3097-467c-876f-b30e8e731b31" providerId="ADAL" clId="{87224D74-4D26-4CC5-9EC0-BC623A04EC06}" dt="2022-04-14T18:21:56.949" v="323" actId="1076"/>
          <ac:picMkLst>
            <pc:docMk/>
            <pc:sldMk cId="3276921927" sldId="489"/>
            <ac:picMk id="6" creationId="{C43D2AA7-B64F-4C19-B035-04AC93B70D12}"/>
          </ac:picMkLst>
        </pc:picChg>
        <pc:picChg chg="add mod">
          <ac:chgData name="Xiaolei Fang" userId="66cc81a7-3097-467c-876f-b30e8e731b31" providerId="ADAL" clId="{87224D74-4D26-4CC5-9EC0-BC623A04EC06}" dt="2022-04-14T18:21:56.949" v="323" actId="1076"/>
          <ac:picMkLst>
            <pc:docMk/>
            <pc:sldMk cId="3276921927" sldId="489"/>
            <ac:picMk id="8" creationId="{467C4769-4F8E-4CC2-98C2-C2EFD0BE789D}"/>
          </ac:picMkLst>
        </pc:picChg>
      </pc:sldChg>
      <pc:sldChg chg="addSp modSp new mod">
        <pc:chgData name="Xiaolei Fang" userId="66cc81a7-3097-467c-876f-b30e8e731b31" providerId="ADAL" clId="{87224D74-4D26-4CC5-9EC0-BC623A04EC06}" dt="2022-04-14T18:22:58.386" v="398" actId="20577"/>
        <pc:sldMkLst>
          <pc:docMk/>
          <pc:sldMk cId="2132708938" sldId="490"/>
        </pc:sldMkLst>
        <pc:spChg chg="mod">
          <ac:chgData name="Xiaolei Fang" userId="66cc81a7-3097-467c-876f-b30e8e731b31" providerId="ADAL" clId="{87224D74-4D26-4CC5-9EC0-BC623A04EC06}" dt="2022-04-14T18:19:19.373" v="275" actId="20577"/>
          <ac:spMkLst>
            <pc:docMk/>
            <pc:sldMk cId="2132708938" sldId="490"/>
            <ac:spMk id="2" creationId="{A865E5AE-4DC3-4D67-954C-8B2D8C86DD3C}"/>
          </ac:spMkLst>
        </pc:spChg>
        <pc:spChg chg="add mod">
          <ac:chgData name="Xiaolei Fang" userId="66cc81a7-3097-467c-876f-b30e8e731b31" providerId="ADAL" clId="{87224D74-4D26-4CC5-9EC0-BC623A04EC06}" dt="2022-04-14T18:22:43.205" v="378" actId="20577"/>
          <ac:spMkLst>
            <pc:docMk/>
            <pc:sldMk cId="2132708938" sldId="490"/>
            <ac:spMk id="5" creationId="{2882B0E1-2587-435C-AB39-056CC3803C15}"/>
          </ac:spMkLst>
        </pc:spChg>
        <pc:spChg chg="add mod">
          <ac:chgData name="Xiaolei Fang" userId="66cc81a7-3097-467c-876f-b30e8e731b31" providerId="ADAL" clId="{87224D74-4D26-4CC5-9EC0-BC623A04EC06}" dt="2022-04-14T18:22:58.386" v="398" actId="20577"/>
          <ac:spMkLst>
            <pc:docMk/>
            <pc:sldMk cId="2132708938" sldId="490"/>
            <ac:spMk id="6" creationId="{9973119B-3024-4583-A484-D3C8A4F0746C}"/>
          </ac:spMkLst>
        </pc:spChg>
        <pc:spChg chg="add mod">
          <ac:chgData name="Xiaolei Fang" userId="66cc81a7-3097-467c-876f-b30e8e731b31" providerId="ADAL" clId="{87224D74-4D26-4CC5-9EC0-BC623A04EC06}" dt="2022-04-14T18:22:35.891" v="366" actId="571"/>
          <ac:spMkLst>
            <pc:docMk/>
            <pc:sldMk cId="2132708938" sldId="490"/>
            <ac:spMk id="7" creationId="{F5D30615-CFF7-40F2-B6AC-F69919B0B93E}"/>
          </ac:spMkLst>
        </pc:spChg>
        <pc:spChg chg="add mod">
          <ac:chgData name="Xiaolei Fang" userId="66cc81a7-3097-467c-876f-b30e8e731b31" providerId="ADAL" clId="{87224D74-4D26-4CC5-9EC0-BC623A04EC06}" dt="2022-04-14T18:22:35.891" v="366" actId="571"/>
          <ac:spMkLst>
            <pc:docMk/>
            <pc:sldMk cId="2132708938" sldId="490"/>
            <ac:spMk id="8" creationId="{33F7A870-E01C-40B6-9BE2-5D3BBBD1C09E}"/>
          </ac:spMkLst>
        </pc:spChg>
      </pc:sldChg>
    </pc:docChg>
  </pc:docChgLst>
  <pc:docChgLst>
    <pc:chgData name="Xiaolei Fang" userId="66cc81a7-3097-467c-876f-b30e8e731b31" providerId="ADAL" clId="{8546FD29-32FC-4FD6-A9F8-E2414F90EBFA}"/>
    <pc:docChg chg="custSel modSld">
      <pc:chgData name="Xiaolei Fang" userId="66cc81a7-3097-467c-876f-b30e8e731b31" providerId="ADAL" clId="{8546FD29-32FC-4FD6-A9F8-E2414F90EBFA}" dt="2022-04-12T18:58:25.519" v="133" actId="14100"/>
      <pc:docMkLst>
        <pc:docMk/>
      </pc:docMkLst>
      <pc:sldChg chg="modSp mod">
        <pc:chgData name="Xiaolei Fang" userId="66cc81a7-3097-467c-876f-b30e8e731b31" providerId="ADAL" clId="{8546FD29-32FC-4FD6-A9F8-E2414F90EBFA}" dt="2022-04-12T18:54:44.702" v="26" actId="20577"/>
        <pc:sldMkLst>
          <pc:docMk/>
          <pc:sldMk cId="1026193448" sldId="256"/>
        </pc:sldMkLst>
        <pc:spChg chg="mod">
          <ac:chgData name="Xiaolei Fang" userId="66cc81a7-3097-467c-876f-b30e8e731b31" providerId="ADAL" clId="{8546FD29-32FC-4FD6-A9F8-E2414F90EBFA}" dt="2022-04-12T18:53:44.070" v="0"/>
          <ac:spMkLst>
            <pc:docMk/>
            <pc:sldMk cId="1026193448" sldId="256"/>
            <ac:spMk id="2" creationId="{00000000-0000-0000-0000-000000000000}"/>
          </ac:spMkLst>
        </pc:spChg>
        <pc:spChg chg="mod">
          <ac:chgData name="Xiaolei Fang" userId="66cc81a7-3097-467c-876f-b30e8e731b31" providerId="ADAL" clId="{8546FD29-32FC-4FD6-A9F8-E2414F90EBFA}" dt="2022-04-12T18:54:44.702" v="26" actId="20577"/>
          <ac:spMkLst>
            <pc:docMk/>
            <pc:sldMk cId="1026193448" sldId="256"/>
            <ac:spMk id="8" creationId="{00000000-0000-0000-0000-000000000000}"/>
          </ac:spMkLst>
        </pc:spChg>
      </pc:sldChg>
      <pc:sldChg chg="modSp mod">
        <pc:chgData name="Xiaolei Fang" userId="66cc81a7-3097-467c-876f-b30e8e731b31" providerId="ADAL" clId="{8546FD29-32FC-4FD6-A9F8-E2414F90EBFA}" dt="2022-04-12T18:58:25.519" v="133" actId="14100"/>
        <pc:sldMkLst>
          <pc:docMk/>
          <pc:sldMk cId="3182421453" sldId="257"/>
        </pc:sldMkLst>
        <pc:spChg chg="mod">
          <ac:chgData name="Xiaolei Fang" userId="66cc81a7-3097-467c-876f-b30e8e731b31" providerId="ADAL" clId="{8546FD29-32FC-4FD6-A9F8-E2414F90EBFA}" dt="2022-04-12T18:58:25.519" v="133" actId="14100"/>
          <ac:spMkLst>
            <pc:docMk/>
            <pc:sldMk cId="3182421453" sldId="257"/>
            <ac:spMk id="3" creationId="{00000000-0000-0000-0000-000000000000}"/>
          </ac:spMkLst>
        </pc:spChg>
      </pc:sldChg>
      <pc:sldChg chg="modSp mod">
        <pc:chgData name="Xiaolei Fang" userId="66cc81a7-3097-467c-876f-b30e8e731b31" providerId="ADAL" clId="{8546FD29-32FC-4FD6-A9F8-E2414F90EBFA}" dt="2022-04-12T18:55:44.412" v="122" actId="20577"/>
        <pc:sldMkLst>
          <pc:docMk/>
          <pc:sldMk cId="1157508808" sldId="463"/>
        </pc:sldMkLst>
        <pc:spChg chg="mod">
          <ac:chgData name="Xiaolei Fang" userId="66cc81a7-3097-467c-876f-b30e8e731b31" providerId="ADAL" clId="{8546FD29-32FC-4FD6-A9F8-E2414F90EBFA}" dt="2022-04-12T18:55:44.412" v="122" actId="20577"/>
          <ac:spMkLst>
            <pc:docMk/>
            <pc:sldMk cId="1157508808" sldId="463"/>
            <ac:spMk id="3" creationId="{00000000-0000-0000-0000-000000000000}"/>
          </ac:spMkLst>
        </pc:spChg>
      </pc:sldChg>
      <pc:sldChg chg="modSp mod">
        <pc:chgData name="Xiaolei Fang" userId="66cc81a7-3097-467c-876f-b30e8e731b31" providerId="ADAL" clId="{8546FD29-32FC-4FD6-A9F8-E2414F90EBFA}" dt="2022-04-12T18:56:52.721" v="127" actId="27636"/>
        <pc:sldMkLst>
          <pc:docMk/>
          <pc:sldMk cId="4081722777" sldId="464"/>
        </pc:sldMkLst>
        <pc:spChg chg="mod">
          <ac:chgData name="Xiaolei Fang" userId="66cc81a7-3097-467c-876f-b30e8e731b31" providerId="ADAL" clId="{8546FD29-32FC-4FD6-A9F8-E2414F90EBFA}" dt="2022-04-12T18:56:52.721" v="127" actId="27636"/>
          <ac:spMkLst>
            <pc:docMk/>
            <pc:sldMk cId="4081722777" sldId="464"/>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B18CFB65-9828-437A-85B4-823795BA3668}" type="datetimeFigureOut">
              <a:rPr lang="en-US" smtClean="0"/>
              <a:t>10/11/2023</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BCBA388A-2643-49CB-98D0-532613C61CDC}" type="slidenum">
              <a:rPr lang="en-US" smtClean="0"/>
              <a:t>‹#›</a:t>
            </a:fld>
            <a:r>
              <a:rPr lang="en-US" dirty="0"/>
              <a:t>/65</a:t>
            </a:r>
          </a:p>
        </p:txBody>
      </p:sp>
    </p:spTree>
    <p:extLst>
      <p:ext uri="{BB962C8B-B14F-4D97-AF65-F5344CB8AC3E}">
        <p14:creationId xmlns:p14="http://schemas.microsoft.com/office/powerpoint/2010/main" val="40122827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2645329F-5C69-4131-A810-D35FEF64F9C5}" type="datetimeFigureOut">
              <a:rPr lang="en-US" smtClean="0"/>
              <a:t>10/11/2023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D770C1E8-4A8E-4646-A9E8-B6A70841A41D}" type="slidenum">
              <a:rPr lang="en-US" smtClean="0"/>
              <a:pPr/>
              <a:t>‹#›</a:t>
            </a:fld>
            <a:r>
              <a:rPr lang="en-US" dirty="0"/>
              <a:t>/65</a:t>
            </a:r>
          </a:p>
        </p:txBody>
      </p:sp>
    </p:spTree>
    <p:extLst>
      <p:ext uri="{BB962C8B-B14F-4D97-AF65-F5344CB8AC3E}">
        <p14:creationId xmlns:p14="http://schemas.microsoft.com/office/powerpoint/2010/main" val="197225669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4388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Hot rolling</a:t>
            </a:r>
            <a:r>
              <a:rPr lang="en-US" dirty="0"/>
              <a:t> is a process in a steel plant in which the </a:t>
            </a:r>
            <a:r>
              <a:rPr lang="en-US" dirty="0" err="1"/>
              <a:t>semifinished</a:t>
            </a:r>
            <a:r>
              <a:rPr lang="en-US" dirty="0"/>
              <a:t> slab is reheated to a predetermined temperature and the </a:t>
            </a:r>
            <a:r>
              <a:rPr lang="en-US" b="1" dirty="0"/>
              <a:t>hot</a:t>
            </a:r>
            <a:r>
              <a:rPr lang="en-US" dirty="0"/>
              <a:t> slab is </a:t>
            </a:r>
            <a:r>
              <a:rPr lang="en-US" b="1" dirty="0"/>
              <a:t>rolled</a:t>
            </a:r>
            <a:r>
              <a:rPr lang="en-US" dirty="0"/>
              <a:t> to make the specified </a:t>
            </a:r>
            <a:r>
              <a:rPr lang="en-US" b="1" dirty="0"/>
              <a:t>hot</a:t>
            </a:r>
            <a:r>
              <a:rPr lang="en-US" dirty="0"/>
              <a:t> strip in a coiled form</a:t>
            </a:r>
          </a:p>
          <a:p>
            <a:endParaRPr lang="en-US" dirty="0"/>
          </a:p>
          <a:p>
            <a:r>
              <a:rPr lang="en-US" dirty="0"/>
              <a:t>Old production line used for many years;</a:t>
            </a:r>
          </a:p>
          <a:p>
            <a:endParaRPr lang="en-US" dirty="0"/>
          </a:p>
          <a:p>
            <a:r>
              <a:rPr lang="en-US" dirty="0"/>
              <a:t>Upgraded the production line in last year, buying some new machines and updated the control algorithms to improve the producing efficiency. </a:t>
            </a:r>
          </a:p>
          <a:p>
            <a:endParaRPr lang="en-US" dirty="0"/>
          </a:p>
          <a:p>
            <a:r>
              <a:rPr lang="en-US" dirty="0"/>
              <a:t>After the upgrading, they started to have some quality defects. </a:t>
            </a:r>
          </a:p>
        </p:txBody>
      </p:sp>
      <p:sp>
        <p:nvSpPr>
          <p:cNvPr id="4" name="Slide Number Placeholder 3">
            <a:extLst>
              <a:ext uri="{FF2B5EF4-FFF2-40B4-BE49-F238E27FC236}">
                <a16:creationId xmlns:a16="http://schemas.microsoft.com/office/drawing/2014/main" id="{B3B63A77-5231-0F1B-F4BE-149F122072A6}"/>
              </a:ext>
            </a:extLst>
          </p:cNvPr>
          <p:cNvSpPr>
            <a:spLocks noGrp="1"/>
          </p:cNvSpPr>
          <p:nvPr>
            <p:ph type="sldNum" sz="quarter" idx="5"/>
          </p:nvPr>
        </p:nvSpPr>
        <p:spPr/>
        <p:txBody>
          <a:bodyPr/>
          <a:lstStyle/>
          <a:p>
            <a:fld id="{D770C1E8-4A8E-4646-A9E8-B6A70841A41D}" type="slidenum">
              <a:rPr lang="en-US" smtClean="0"/>
              <a:pPr/>
              <a:t>1</a:t>
            </a:fld>
            <a:r>
              <a:rPr lang="en-US"/>
              <a:t>/65</a:t>
            </a:r>
            <a:endParaRPr lang="en-US" dirty="0"/>
          </a:p>
        </p:txBody>
      </p:sp>
    </p:spTree>
    <p:extLst>
      <p:ext uri="{BB962C8B-B14F-4D97-AF65-F5344CB8AC3E}">
        <p14:creationId xmlns:p14="http://schemas.microsoft.com/office/powerpoint/2010/main" val="2827722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upgrading,</a:t>
            </a:r>
            <a:r>
              <a:rPr lang="en-US" baseline="0" dirty="0"/>
              <a:t> they have no defect;</a:t>
            </a:r>
          </a:p>
          <a:p>
            <a:r>
              <a:rPr lang="en-US" baseline="0" dirty="0"/>
              <a:t>After upgrading, they have the defect from time to time</a:t>
            </a:r>
          </a:p>
          <a:p>
            <a:endParaRPr lang="en-US" dirty="0"/>
          </a:p>
          <a:p>
            <a:r>
              <a:rPr lang="en-US" dirty="0"/>
              <a:t>#####They</a:t>
            </a:r>
            <a:r>
              <a:rPr lang="en-US" baseline="0" dirty="0"/>
              <a:t> wanted to find out why the defect happens? However, it is very challenging to find out the reason from the control model they use because the control model is very complicated and involves knowledge in material science, control theory, etc. </a:t>
            </a:r>
          </a:p>
          <a:p>
            <a:endParaRPr lang="en-US" baseline="0" dirty="0"/>
          </a:p>
          <a:p>
            <a:r>
              <a:rPr lang="en-US" baseline="0" dirty="0"/>
              <a:t>In this topic, we are trying to develop some data analytics methods to help them identify the reason of the defects.</a:t>
            </a:r>
          </a:p>
          <a:p>
            <a:endParaRPr lang="en-US" baseline="0" dirty="0"/>
          </a:p>
          <a:p>
            <a:r>
              <a:rPr lang="en-US" baseline="0" dirty="0"/>
              <a:t>This is pretty challenging since the rolling process involves many control variables</a:t>
            </a:r>
            <a:endParaRPr lang="en-US" dirty="0"/>
          </a:p>
        </p:txBody>
      </p:sp>
      <p:sp>
        <p:nvSpPr>
          <p:cNvPr id="4" name="Slide Number Placeholder 3">
            <a:extLst>
              <a:ext uri="{FF2B5EF4-FFF2-40B4-BE49-F238E27FC236}">
                <a16:creationId xmlns:a16="http://schemas.microsoft.com/office/drawing/2014/main" id="{9E171644-415A-5863-A065-491115D2FC5E}"/>
              </a:ext>
            </a:extLst>
          </p:cNvPr>
          <p:cNvSpPr>
            <a:spLocks noGrp="1"/>
          </p:cNvSpPr>
          <p:nvPr>
            <p:ph type="sldNum" sz="quarter" idx="5"/>
          </p:nvPr>
        </p:nvSpPr>
        <p:spPr/>
        <p:txBody>
          <a:bodyPr/>
          <a:lstStyle/>
          <a:p>
            <a:fld id="{D770C1E8-4A8E-4646-A9E8-B6A70841A41D}" type="slidenum">
              <a:rPr lang="en-US" smtClean="0"/>
              <a:pPr/>
              <a:t>2</a:t>
            </a:fld>
            <a:r>
              <a:rPr lang="en-US"/>
              <a:t>/65</a:t>
            </a:r>
            <a:endParaRPr lang="en-US" dirty="0"/>
          </a:p>
        </p:txBody>
      </p:sp>
    </p:spTree>
    <p:extLst>
      <p:ext uri="{BB962C8B-B14F-4D97-AF65-F5344CB8AC3E}">
        <p14:creationId xmlns:p14="http://schemas.microsoft.com/office/powerpoint/2010/main" val="132939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8352F9F-45F6-52AF-B65C-0CCD0C97EFE6}"/>
              </a:ext>
            </a:extLst>
          </p:cNvPr>
          <p:cNvSpPr>
            <a:spLocks noGrp="1"/>
          </p:cNvSpPr>
          <p:nvPr>
            <p:ph type="sldNum" sz="quarter" idx="5"/>
          </p:nvPr>
        </p:nvSpPr>
        <p:spPr/>
        <p:txBody>
          <a:bodyPr/>
          <a:lstStyle/>
          <a:p>
            <a:fld id="{D770C1E8-4A8E-4646-A9E8-B6A70841A41D}" type="slidenum">
              <a:rPr lang="en-US" smtClean="0"/>
              <a:pPr/>
              <a:t>3</a:t>
            </a:fld>
            <a:r>
              <a:rPr lang="en-US"/>
              <a:t>/65</a:t>
            </a:r>
            <a:endParaRPr lang="en-US" dirty="0"/>
          </a:p>
        </p:txBody>
      </p:sp>
    </p:spTree>
    <p:extLst>
      <p:ext uri="{BB962C8B-B14F-4D97-AF65-F5344CB8AC3E}">
        <p14:creationId xmlns:p14="http://schemas.microsoft.com/office/powerpoint/2010/main" val="2146831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9AF67A-BC42-F9BC-5DFA-5A6B6AE4D9EB}"/>
              </a:ext>
            </a:extLst>
          </p:cNvPr>
          <p:cNvSpPr>
            <a:spLocks noGrp="1"/>
          </p:cNvSpPr>
          <p:nvPr>
            <p:ph type="sldNum" sz="quarter" idx="5"/>
          </p:nvPr>
        </p:nvSpPr>
        <p:spPr/>
        <p:txBody>
          <a:bodyPr/>
          <a:lstStyle/>
          <a:p>
            <a:fld id="{D770C1E8-4A8E-4646-A9E8-B6A70841A41D}" type="slidenum">
              <a:rPr lang="en-US" smtClean="0"/>
              <a:pPr/>
              <a:t>4</a:t>
            </a:fld>
            <a:r>
              <a:rPr lang="en-US"/>
              <a:t>/65</a:t>
            </a:r>
            <a:endParaRPr lang="en-US" dirty="0"/>
          </a:p>
        </p:txBody>
      </p:sp>
    </p:spTree>
    <p:extLst>
      <p:ext uri="{BB962C8B-B14F-4D97-AF65-F5344CB8AC3E}">
        <p14:creationId xmlns:p14="http://schemas.microsoft.com/office/powerpoint/2010/main" val="202687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9ECC994-70D0-F173-83C5-9A281CEBFAE2}"/>
              </a:ext>
            </a:extLst>
          </p:cNvPr>
          <p:cNvSpPr>
            <a:spLocks noGrp="1"/>
          </p:cNvSpPr>
          <p:nvPr>
            <p:ph type="sldNum" sz="quarter" idx="5"/>
          </p:nvPr>
        </p:nvSpPr>
        <p:spPr/>
        <p:txBody>
          <a:bodyPr/>
          <a:lstStyle/>
          <a:p>
            <a:fld id="{D770C1E8-4A8E-4646-A9E8-B6A70841A41D}" type="slidenum">
              <a:rPr lang="en-US" smtClean="0"/>
              <a:pPr/>
              <a:t>19</a:t>
            </a:fld>
            <a:r>
              <a:rPr lang="en-US"/>
              <a:t>/65</a:t>
            </a:r>
            <a:endParaRPr lang="en-US" dirty="0"/>
          </a:p>
        </p:txBody>
      </p:sp>
    </p:spTree>
    <p:extLst>
      <p:ext uri="{BB962C8B-B14F-4D97-AF65-F5344CB8AC3E}">
        <p14:creationId xmlns:p14="http://schemas.microsoft.com/office/powerpoint/2010/main" val="28136168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654175"/>
            <a:ext cx="8382000" cy="1470025"/>
          </a:xfrm>
        </p:spPr>
        <p:txBody>
          <a:bodyPr>
            <a:normAutofit/>
          </a:bodyPr>
          <a:lstStyle>
            <a:lvl1pPr>
              <a:defRPr sz="3200" b="1">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381000" y="4267200"/>
            <a:ext cx="8382000" cy="1371600"/>
          </a:xfrm>
        </p:spPr>
        <p:txBody>
          <a:bodyPr>
            <a:normAutofit/>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EF0170D4-0FD3-443D-869C-74418EBC7E79}" type="datetime1">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userDrawn="1"/>
        </p:nvSpPr>
        <p:spPr>
          <a:xfrm>
            <a:off x="0" y="0"/>
            <a:ext cx="9144000" cy="654756"/>
          </a:xfrm>
          <a:prstGeom prst="rect">
            <a:avLst/>
          </a:prstGeom>
          <a:solidFill>
            <a:srgbClr val="CC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5150" y="144949"/>
            <a:ext cx="1987029" cy="357403"/>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40227" y="186256"/>
            <a:ext cx="1834444" cy="28875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365D0D-4912-4C0B-8ABE-BC07FE517F89}" type="datetime1">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543ACE-75E2-439C-BBB5-6492B5F27101}" type="datetime1">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3CB56-1263-83BF-C284-A485C628F14F}"/>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BABECD-F09D-434C-5EB5-9F9014F496D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AEFE7A-492F-99C4-7B5D-5C6EC1BB463A}"/>
              </a:ext>
            </a:extLst>
          </p:cNvPr>
          <p:cNvSpPr>
            <a:spLocks noGrp="1"/>
          </p:cNvSpPr>
          <p:nvPr>
            <p:ph type="dt" sz="half" idx="10"/>
          </p:nvPr>
        </p:nvSpPr>
        <p:spPr/>
        <p:txBody>
          <a:bodyPr/>
          <a:lstStyle/>
          <a:p>
            <a:fld id="{708A7DD7-7464-49F8-806D-CDD607C6F3A7}" type="datetime1">
              <a:rPr lang="en-US" smtClean="0"/>
              <a:t>10/11/2023</a:t>
            </a:fld>
            <a:endParaRPr lang="en-US"/>
          </a:p>
        </p:txBody>
      </p:sp>
      <p:sp>
        <p:nvSpPr>
          <p:cNvPr id="5" name="Footer Placeholder 4">
            <a:extLst>
              <a:ext uri="{FF2B5EF4-FFF2-40B4-BE49-F238E27FC236}">
                <a16:creationId xmlns:a16="http://schemas.microsoft.com/office/drawing/2014/main" id="{8D2C5475-584C-D8E9-BE4B-93FD7D3362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8D0CC-9E9E-572B-EF04-10CF357CD95A}"/>
              </a:ext>
            </a:extLst>
          </p:cNvPr>
          <p:cNvSpPr>
            <a:spLocks noGrp="1"/>
          </p:cNvSpPr>
          <p:nvPr>
            <p:ph type="sldNum" sz="quarter" idx="12"/>
          </p:nvPr>
        </p:nvSpPr>
        <p:spPr/>
        <p:txBody>
          <a:bodyPr/>
          <a:lstStyle/>
          <a:p>
            <a:fld id="{E85F5B36-B5C1-4EF7-B344-66A5446B15D7}" type="slidenum">
              <a:rPr lang="en-US" smtClean="0"/>
              <a:t>‹#›</a:t>
            </a:fld>
            <a:endParaRPr lang="en-US"/>
          </a:p>
        </p:txBody>
      </p:sp>
    </p:spTree>
    <p:extLst>
      <p:ext uri="{BB962C8B-B14F-4D97-AF65-F5344CB8AC3E}">
        <p14:creationId xmlns:p14="http://schemas.microsoft.com/office/powerpoint/2010/main" val="4293674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6CE29-DB8F-E108-EACD-8081E48B20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601FF5-613D-D939-34D1-604E0B5978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241564-EB1C-BB08-462F-1CB47E2A0B30}"/>
              </a:ext>
            </a:extLst>
          </p:cNvPr>
          <p:cNvSpPr>
            <a:spLocks noGrp="1"/>
          </p:cNvSpPr>
          <p:nvPr>
            <p:ph type="dt" sz="half" idx="10"/>
          </p:nvPr>
        </p:nvSpPr>
        <p:spPr/>
        <p:txBody>
          <a:bodyPr/>
          <a:lstStyle/>
          <a:p>
            <a:fld id="{9514157E-3C4F-4BC8-87CC-07CBD3055275}" type="datetime1">
              <a:rPr lang="en-US" smtClean="0"/>
              <a:t>10/11/2023</a:t>
            </a:fld>
            <a:endParaRPr lang="en-US"/>
          </a:p>
        </p:txBody>
      </p:sp>
      <p:sp>
        <p:nvSpPr>
          <p:cNvPr id="5" name="Footer Placeholder 4">
            <a:extLst>
              <a:ext uri="{FF2B5EF4-FFF2-40B4-BE49-F238E27FC236}">
                <a16:creationId xmlns:a16="http://schemas.microsoft.com/office/drawing/2014/main" id="{78D6B760-784F-D2FE-A9EF-0055DF106C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9CB48C-3FBE-5D7E-D66F-994236038773}"/>
              </a:ext>
            </a:extLst>
          </p:cNvPr>
          <p:cNvSpPr>
            <a:spLocks noGrp="1"/>
          </p:cNvSpPr>
          <p:nvPr>
            <p:ph type="sldNum" sz="quarter" idx="12"/>
          </p:nvPr>
        </p:nvSpPr>
        <p:spPr/>
        <p:txBody>
          <a:bodyPr/>
          <a:lstStyle/>
          <a:p>
            <a:fld id="{E85F5B36-B5C1-4EF7-B344-66A5446B15D7}" type="slidenum">
              <a:rPr lang="en-US" smtClean="0"/>
              <a:t>‹#›</a:t>
            </a:fld>
            <a:endParaRPr lang="en-US"/>
          </a:p>
        </p:txBody>
      </p:sp>
    </p:spTree>
    <p:extLst>
      <p:ext uri="{BB962C8B-B14F-4D97-AF65-F5344CB8AC3E}">
        <p14:creationId xmlns:p14="http://schemas.microsoft.com/office/powerpoint/2010/main" val="3913958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8B62C-07A3-A0E4-0584-2878074596A1}"/>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93C1CE-8E8A-3EE0-C8FB-FD0DC752AB27}"/>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0F0F94-E1F7-E3AA-02AF-5CD5F2398D9B}"/>
              </a:ext>
            </a:extLst>
          </p:cNvPr>
          <p:cNvSpPr>
            <a:spLocks noGrp="1"/>
          </p:cNvSpPr>
          <p:nvPr>
            <p:ph type="dt" sz="half" idx="10"/>
          </p:nvPr>
        </p:nvSpPr>
        <p:spPr/>
        <p:txBody>
          <a:bodyPr/>
          <a:lstStyle/>
          <a:p>
            <a:fld id="{7C9E8FC3-30FC-48B0-97BC-4DCFE2778C3F}" type="datetime1">
              <a:rPr lang="en-US" smtClean="0"/>
              <a:t>10/11/2023</a:t>
            </a:fld>
            <a:endParaRPr lang="en-US"/>
          </a:p>
        </p:txBody>
      </p:sp>
      <p:sp>
        <p:nvSpPr>
          <p:cNvPr id="5" name="Footer Placeholder 4">
            <a:extLst>
              <a:ext uri="{FF2B5EF4-FFF2-40B4-BE49-F238E27FC236}">
                <a16:creationId xmlns:a16="http://schemas.microsoft.com/office/drawing/2014/main" id="{923982AC-D539-3AE7-CC2E-456FE39384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0B52A6-E4B5-ECDD-DDB8-C67761FE6186}"/>
              </a:ext>
            </a:extLst>
          </p:cNvPr>
          <p:cNvSpPr>
            <a:spLocks noGrp="1"/>
          </p:cNvSpPr>
          <p:nvPr>
            <p:ph type="sldNum" sz="quarter" idx="12"/>
          </p:nvPr>
        </p:nvSpPr>
        <p:spPr/>
        <p:txBody>
          <a:bodyPr/>
          <a:lstStyle/>
          <a:p>
            <a:fld id="{E85F5B36-B5C1-4EF7-B344-66A5446B15D7}" type="slidenum">
              <a:rPr lang="en-US" smtClean="0"/>
              <a:t>‹#›</a:t>
            </a:fld>
            <a:endParaRPr lang="en-US"/>
          </a:p>
        </p:txBody>
      </p:sp>
    </p:spTree>
    <p:extLst>
      <p:ext uri="{BB962C8B-B14F-4D97-AF65-F5344CB8AC3E}">
        <p14:creationId xmlns:p14="http://schemas.microsoft.com/office/powerpoint/2010/main" val="3586637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E3558-EB29-52BE-4E8B-824A41234D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54AA6C-A597-1189-0B31-CDA90BFEF6FB}"/>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374A49-9410-B9F8-D509-B126C7B6AE89}"/>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4F3452-2B37-3817-885C-55BFCCC2C0F2}"/>
              </a:ext>
            </a:extLst>
          </p:cNvPr>
          <p:cNvSpPr>
            <a:spLocks noGrp="1"/>
          </p:cNvSpPr>
          <p:nvPr>
            <p:ph type="dt" sz="half" idx="10"/>
          </p:nvPr>
        </p:nvSpPr>
        <p:spPr/>
        <p:txBody>
          <a:bodyPr/>
          <a:lstStyle/>
          <a:p>
            <a:fld id="{7F863D0B-FE3C-464E-9E8B-F0C4E1B525B2}" type="datetime1">
              <a:rPr lang="en-US" smtClean="0"/>
              <a:t>10/11/2023</a:t>
            </a:fld>
            <a:endParaRPr lang="en-US"/>
          </a:p>
        </p:txBody>
      </p:sp>
      <p:sp>
        <p:nvSpPr>
          <p:cNvPr id="6" name="Footer Placeholder 5">
            <a:extLst>
              <a:ext uri="{FF2B5EF4-FFF2-40B4-BE49-F238E27FC236}">
                <a16:creationId xmlns:a16="http://schemas.microsoft.com/office/drawing/2014/main" id="{2FBE006D-D2FE-DB68-D3D7-24FB4433E9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315FAC-2146-84A2-8BB9-EB891CB29352}"/>
              </a:ext>
            </a:extLst>
          </p:cNvPr>
          <p:cNvSpPr>
            <a:spLocks noGrp="1"/>
          </p:cNvSpPr>
          <p:nvPr>
            <p:ph type="sldNum" sz="quarter" idx="12"/>
          </p:nvPr>
        </p:nvSpPr>
        <p:spPr/>
        <p:txBody>
          <a:bodyPr/>
          <a:lstStyle/>
          <a:p>
            <a:fld id="{E85F5B36-B5C1-4EF7-B344-66A5446B15D7}" type="slidenum">
              <a:rPr lang="en-US" smtClean="0"/>
              <a:t>‹#›</a:t>
            </a:fld>
            <a:endParaRPr lang="en-US"/>
          </a:p>
        </p:txBody>
      </p:sp>
    </p:spTree>
    <p:extLst>
      <p:ext uri="{BB962C8B-B14F-4D97-AF65-F5344CB8AC3E}">
        <p14:creationId xmlns:p14="http://schemas.microsoft.com/office/powerpoint/2010/main" val="3899154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F2B40-17FF-F94A-270B-5D12A4A8EF09}"/>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814AD3-A472-20D1-6E21-3A1C399BF46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9F398C-9E05-C771-428F-B55F650B1E5E}"/>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E42F5F-0EAC-6AFD-647D-96DF07175863}"/>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690C36-3DB8-6306-CE3F-8F7DA6AC15B9}"/>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DF30FA-2AEC-F770-AA8C-2450ECB937B1}"/>
              </a:ext>
            </a:extLst>
          </p:cNvPr>
          <p:cNvSpPr>
            <a:spLocks noGrp="1"/>
          </p:cNvSpPr>
          <p:nvPr>
            <p:ph type="dt" sz="half" idx="10"/>
          </p:nvPr>
        </p:nvSpPr>
        <p:spPr/>
        <p:txBody>
          <a:bodyPr/>
          <a:lstStyle/>
          <a:p>
            <a:fld id="{3DD4E350-728C-4623-93F2-00C2F33DBFEC}" type="datetime1">
              <a:rPr lang="en-US" smtClean="0"/>
              <a:t>10/11/2023</a:t>
            </a:fld>
            <a:endParaRPr lang="en-US"/>
          </a:p>
        </p:txBody>
      </p:sp>
      <p:sp>
        <p:nvSpPr>
          <p:cNvPr id="8" name="Footer Placeholder 7">
            <a:extLst>
              <a:ext uri="{FF2B5EF4-FFF2-40B4-BE49-F238E27FC236}">
                <a16:creationId xmlns:a16="http://schemas.microsoft.com/office/drawing/2014/main" id="{21C22ACD-3187-8569-6968-9800684987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7951FB-BDB1-1886-8D7E-03FBD315267A}"/>
              </a:ext>
            </a:extLst>
          </p:cNvPr>
          <p:cNvSpPr>
            <a:spLocks noGrp="1"/>
          </p:cNvSpPr>
          <p:nvPr>
            <p:ph type="sldNum" sz="quarter" idx="12"/>
          </p:nvPr>
        </p:nvSpPr>
        <p:spPr/>
        <p:txBody>
          <a:bodyPr/>
          <a:lstStyle/>
          <a:p>
            <a:fld id="{E85F5B36-B5C1-4EF7-B344-66A5446B15D7}" type="slidenum">
              <a:rPr lang="en-US" smtClean="0"/>
              <a:t>‹#›</a:t>
            </a:fld>
            <a:endParaRPr lang="en-US"/>
          </a:p>
        </p:txBody>
      </p:sp>
    </p:spTree>
    <p:extLst>
      <p:ext uri="{BB962C8B-B14F-4D97-AF65-F5344CB8AC3E}">
        <p14:creationId xmlns:p14="http://schemas.microsoft.com/office/powerpoint/2010/main" val="1098845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981F-FEE4-8A45-4BF5-9187B932F0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FF7C66-6E73-E7F1-3EF3-EF22C6FEB2EA}"/>
              </a:ext>
            </a:extLst>
          </p:cNvPr>
          <p:cNvSpPr>
            <a:spLocks noGrp="1"/>
          </p:cNvSpPr>
          <p:nvPr>
            <p:ph type="dt" sz="half" idx="10"/>
          </p:nvPr>
        </p:nvSpPr>
        <p:spPr/>
        <p:txBody>
          <a:bodyPr/>
          <a:lstStyle/>
          <a:p>
            <a:fld id="{B4EE95A4-AC69-49A7-A6D9-822A2E3489CD}" type="datetime1">
              <a:rPr lang="en-US" smtClean="0"/>
              <a:t>10/11/2023</a:t>
            </a:fld>
            <a:endParaRPr lang="en-US"/>
          </a:p>
        </p:txBody>
      </p:sp>
      <p:sp>
        <p:nvSpPr>
          <p:cNvPr id="4" name="Footer Placeholder 3">
            <a:extLst>
              <a:ext uri="{FF2B5EF4-FFF2-40B4-BE49-F238E27FC236}">
                <a16:creationId xmlns:a16="http://schemas.microsoft.com/office/drawing/2014/main" id="{0FEDE8F9-AAC6-E1C6-801C-859F5BEFB2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1A5848-B3D1-CE36-0780-7F9CFA36AC15}"/>
              </a:ext>
            </a:extLst>
          </p:cNvPr>
          <p:cNvSpPr>
            <a:spLocks noGrp="1"/>
          </p:cNvSpPr>
          <p:nvPr>
            <p:ph type="sldNum" sz="quarter" idx="12"/>
          </p:nvPr>
        </p:nvSpPr>
        <p:spPr/>
        <p:txBody>
          <a:bodyPr/>
          <a:lstStyle/>
          <a:p>
            <a:fld id="{E85F5B36-B5C1-4EF7-B344-66A5446B15D7}" type="slidenum">
              <a:rPr lang="en-US" smtClean="0"/>
              <a:t>‹#›</a:t>
            </a:fld>
            <a:endParaRPr lang="en-US"/>
          </a:p>
        </p:txBody>
      </p:sp>
    </p:spTree>
    <p:extLst>
      <p:ext uri="{BB962C8B-B14F-4D97-AF65-F5344CB8AC3E}">
        <p14:creationId xmlns:p14="http://schemas.microsoft.com/office/powerpoint/2010/main" val="10172739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579EDD-7824-F271-8A0D-4CF08904983D}"/>
              </a:ext>
            </a:extLst>
          </p:cNvPr>
          <p:cNvSpPr>
            <a:spLocks noGrp="1"/>
          </p:cNvSpPr>
          <p:nvPr>
            <p:ph type="dt" sz="half" idx="10"/>
          </p:nvPr>
        </p:nvSpPr>
        <p:spPr/>
        <p:txBody>
          <a:bodyPr/>
          <a:lstStyle/>
          <a:p>
            <a:fld id="{556C7B93-0903-4B4B-BD48-7D0043C067C2}" type="datetime1">
              <a:rPr lang="en-US" smtClean="0"/>
              <a:t>10/11/2023</a:t>
            </a:fld>
            <a:endParaRPr lang="en-US"/>
          </a:p>
        </p:txBody>
      </p:sp>
      <p:sp>
        <p:nvSpPr>
          <p:cNvPr id="3" name="Footer Placeholder 2">
            <a:extLst>
              <a:ext uri="{FF2B5EF4-FFF2-40B4-BE49-F238E27FC236}">
                <a16:creationId xmlns:a16="http://schemas.microsoft.com/office/drawing/2014/main" id="{11716801-1801-B21D-ECF3-C5A1D43844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209D7D-4C28-7B2B-1C8F-C3563297AB1D}"/>
              </a:ext>
            </a:extLst>
          </p:cNvPr>
          <p:cNvSpPr>
            <a:spLocks noGrp="1"/>
          </p:cNvSpPr>
          <p:nvPr>
            <p:ph type="sldNum" sz="quarter" idx="12"/>
          </p:nvPr>
        </p:nvSpPr>
        <p:spPr/>
        <p:txBody>
          <a:bodyPr/>
          <a:lstStyle/>
          <a:p>
            <a:fld id="{E85F5B36-B5C1-4EF7-B344-66A5446B15D7}" type="slidenum">
              <a:rPr lang="en-US" smtClean="0"/>
              <a:t>‹#›</a:t>
            </a:fld>
            <a:endParaRPr lang="en-US"/>
          </a:p>
        </p:txBody>
      </p:sp>
    </p:spTree>
    <p:extLst>
      <p:ext uri="{BB962C8B-B14F-4D97-AF65-F5344CB8AC3E}">
        <p14:creationId xmlns:p14="http://schemas.microsoft.com/office/powerpoint/2010/main" val="3666518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2DEA-B3A8-E573-2FDB-17751A13415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20B710-0AD4-7548-A9BC-0487B2D920E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790F8E-3066-E93A-C9DB-3B6F6A9606B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14978A-E482-7242-830A-FF96B293EDF3}"/>
              </a:ext>
            </a:extLst>
          </p:cNvPr>
          <p:cNvSpPr>
            <a:spLocks noGrp="1"/>
          </p:cNvSpPr>
          <p:nvPr>
            <p:ph type="dt" sz="half" idx="10"/>
          </p:nvPr>
        </p:nvSpPr>
        <p:spPr/>
        <p:txBody>
          <a:bodyPr/>
          <a:lstStyle/>
          <a:p>
            <a:fld id="{4F052072-3FEC-4178-9B32-87A43E91D1A0}" type="datetime1">
              <a:rPr lang="en-US" smtClean="0"/>
              <a:t>10/11/2023</a:t>
            </a:fld>
            <a:endParaRPr lang="en-US"/>
          </a:p>
        </p:txBody>
      </p:sp>
      <p:sp>
        <p:nvSpPr>
          <p:cNvPr id="6" name="Footer Placeholder 5">
            <a:extLst>
              <a:ext uri="{FF2B5EF4-FFF2-40B4-BE49-F238E27FC236}">
                <a16:creationId xmlns:a16="http://schemas.microsoft.com/office/drawing/2014/main" id="{FF684FAC-8E6A-8D9A-4CE7-9404AAF912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90B52-4373-59B5-EC20-E3705423A60A}"/>
              </a:ext>
            </a:extLst>
          </p:cNvPr>
          <p:cNvSpPr>
            <a:spLocks noGrp="1"/>
          </p:cNvSpPr>
          <p:nvPr>
            <p:ph type="sldNum" sz="quarter" idx="12"/>
          </p:nvPr>
        </p:nvSpPr>
        <p:spPr/>
        <p:txBody>
          <a:bodyPr/>
          <a:lstStyle/>
          <a:p>
            <a:fld id="{E85F5B36-B5C1-4EF7-B344-66A5446B15D7}" type="slidenum">
              <a:rPr lang="en-US" smtClean="0"/>
              <a:t>‹#›</a:t>
            </a:fld>
            <a:endParaRPr lang="en-US"/>
          </a:p>
        </p:txBody>
      </p:sp>
    </p:spTree>
    <p:extLst>
      <p:ext uri="{BB962C8B-B14F-4D97-AF65-F5344CB8AC3E}">
        <p14:creationId xmlns:p14="http://schemas.microsoft.com/office/powerpoint/2010/main" val="2988909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6712"/>
          </a:xfrm>
          <a:noFill/>
        </p:spPr>
        <p:txBody>
          <a:bodyPr>
            <a:noAutofit/>
          </a:bodyPr>
          <a:lstStyle>
            <a:lvl1pPr algn="ctr">
              <a:defRPr lang="en-US" sz="3200" b="0" kern="1200" dirty="0">
                <a:solidFill>
                  <a:schemeClr val="tx1"/>
                </a:solidFill>
                <a:latin typeface="+mn-lt"/>
                <a:ea typeface="+mn-ea"/>
                <a:cs typeface="+mn-cs"/>
              </a:defRPr>
            </a:lvl1pPr>
          </a:lstStyle>
          <a:p>
            <a:r>
              <a:rPr lang="en-US" dirty="0"/>
              <a:t>Click to edit Master title style</a:t>
            </a:r>
          </a:p>
        </p:txBody>
      </p:sp>
      <p:sp>
        <p:nvSpPr>
          <p:cNvPr id="3" name="Content Placeholder 2"/>
          <p:cNvSpPr>
            <a:spLocks noGrp="1"/>
          </p:cNvSpPr>
          <p:nvPr>
            <p:ph idx="1"/>
          </p:nvPr>
        </p:nvSpPr>
        <p:spPr>
          <a:xfrm>
            <a:off x="457200" y="987552"/>
            <a:ext cx="8229600" cy="5323080"/>
          </a:xfrm>
        </p:spPr>
        <p:txBody>
          <a:bodyPr>
            <a:normAutofit/>
          </a:bodyPr>
          <a:lstStyle>
            <a:lvl1pPr>
              <a:defRPr lang="en-US" sz="2800" b="1" kern="1200" dirty="0">
                <a:solidFill>
                  <a:schemeClr val="tx1"/>
                </a:solidFill>
                <a:latin typeface="+mn-lt"/>
                <a:ea typeface="+mn-ea"/>
                <a:cs typeface="+mn-cs"/>
              </a:defRPr>
            </a:lvl1pPr>
            <a:lvl2pPr>
              <a:defRPr sz="2400"/>
            </a:lvl2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C9D2EA9-3B8E-478E-B5E6-CAAE8F863AE7}" type="datetime1">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b="1">
                <a:solidFill>
                  <a:schemeClr val="tx1"/>
                </a:solidFill>
              </a:defRPr>
            </a:lvl1pPr>
          </a:lstStyle>
          <a:p>
            <a:fld id="{B6F15528-21DE-4FAA-801E-634DDDAF4B2B}" type="slidenum">
              <a:rPr lang="en-US" smtClean="0"/>
              <a:pPr/>
              <a:t>‹#›</a:t>
            </a:fld>
            <a:r>
              <a:rPr lang="en-US" dirty="0"/>
              <a:t>/19</a:t>
            </a:r>
          </a:p>
        </p:txBody>
      </p:sp>
      <p:sp>
        <p:nvSpPr>
          <p:cNvPr id="7" name="Rectangle 6"/>
          <p:cNvSpPr/>
          <p:nvPr userDrawn="1"/>
        </p:nvSpPr>
        <p:spPr>
          <a:xfrm>
            <a:off x="457200" y="923108"/>
            <a:ext cx="8229600" cy="5486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4D14A-8001-F1B9-4DC7-B169903BD8D8}"/>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689B1C-1FF4-4958-BE4C-F276292E0DF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9E5CF6-457E-668F-0C76-E2DB47D1569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D1CB2E-1AEB-E851-DE85-D2C2FF467021}"/>
              </a:ext>
            </a:extLst>
          </p:cNvPr>
          <p:cNvSpPr>
            <a:spLocks noGrp="1"/>
          </p:cNvSpPr>
          <p:nvPr>
            <p:ph type="dt" sz="half" idx="10"/>
          </p:nvPr>
        </p:nvSpPr>
        <p:spPr/>
        <p:txBody>
          <a:bodyPr/>
          <a:lstStyle/>
          <a:p>
            <a:fld id="{8C20E8DB-3121-4E3F-9191-9BF63CBE8D12}" type="datetime1">
              <a:rPr lang="en-US" smtClean="0"/>
              <a:t>10/11/2023</a:t>
            </a:fld>
            <a:endParaRPr lang="en-US"/>
          </a:p>
        </p:txBody>
      </p:sp>
      <p:sp>
        <p:nvSpPr>
          <p:cNvPr id="6" name="Footer Placeholder 5">
            <a:extLst>
              <a:ext uri="{FF2B5EF4-FFF2-40B4-BE49-F238E27FC236}">
                <a16:creationId xmlns:a16="http://schemas.microsoft.com/office/drawing/2014/main" id="{79D46D72-3DF5-CDA6-863D-5E95D3FF02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4AA98F-9CCA-0532-30A7-7BB650640CBF}"/>
              </a:ext>
            </a:extLst>
          </p:cNvPr>
          <p:cNvSpPr>
            <a:spLocks noGrp="1"/>
          </p:cNvSpPr>
          <p:nvPr>
            <p:ph type="sldNum" sz="quarter" idx="12"/>
          </p:nvPr>
        </p:nvSpPr>
        <p:spPr/>
        <p:txBody>
          <a:bodyPr/>
          <a:lstStyle/>
          <a:p>
            <a:fld id="{E85F5B36-B5C1-4EF7-B344-66A5446B15D7}" type="slidenum">
              <a:rPr lang="en-US" smtClean="0"/>
              <a:t>‹#›</a:t>
            </a:fld>
            <a:endParaRPr lang="en-US"/>
          </a:p>
        </p:txBody>
      </p:sp>
    </p:spTree>
    <p:extLst>
      <p:ext uri="{BB962C8B-B14F-4D97-AF65-F5344CB8AC3E}">
        <p14:creationId xmlns:p14="http://schemas.microsoft.com/office/powerpoint/2010/main" val="18958090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616C9-195C-DB62-06ED-C2D8066CBA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871F52-BEE5-0A24-FADC-C914E8B8D6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EE91DB-CB8A-00B2-B1D5-D36F1024D549}"/>
              </a:ext>
            </a:extLst>
          </p:cNvPr>
          <p:cNvSpPr>
            <a:spLocks noGrp="1"/>
          </p:cNvSpPr>
          <p:nvPr>
            <p:ph type="dt" sz="half" idx="10"/>
          </p:nvPr>
        </p:nvSpPr>
        <p:spPr/>
        <p:txBody>
          <a:bodyPr/>
          <a:lstStyle/>
          <a:p>
            <a:fld id="{B040E37E-41DF-4C27-97D9-EF4099A15ECE}" type="datetime1">
              <a:rPr lang="en-US" smtClean="0"/>
              <a:t>10/11/2023</a:t>
            </a:fld>
            <a:endParaRPr lang="en-US"/>
          </a:p>
        </p:txBody>
      </p:sp>
      <p:sp>
        <p:nvSpPr>
          <p:cNvPr id="5" name="Footer Placeholder 4">
            <a:extLst>
              <a:ext uri="{FF2B5EF4-FFF2-40B4-BE49-F238E27FC236}">
                <a16:creationId xmlns:a16="http://schemas.microsoft.com/office/drawing/2014/main" id="{C27090FB-B1CF-1800-05BE-EB191C222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B0D6D3-1C60-BB72-2700-DC0F8519247B}"/>
              </a:ext>
            </a:extLst>
          </p:cNvPr>
          <p:cNvSpPr>
            <a:spLocks noGrp="1"/>
          </p:cNvSpPr>
          <p:nvPr>
            <p:ph type="sldNum" sz="quarter" idx="12"/>
          </p:nvPr>
        </p:nvSpPr>
        <p:spPr/>
        <p:txBody>
          <a:bodyPr/>
          <a:lstStyle/>
          <a:p>
            <a:fld id="{E85F5B36-B5C1-4EF7-B344-66A5446B15D7}" type="slidenum">
              <a:rPr lang="en-US" smtClean="0"/>
              <a:t>‹#›</a:t>
            </a:fld>
            <a:endParaRPr lang="en-US"/>
          </a:p>
        </p:txBody>
      </p:sp>
    </p:spTree>
    <p:extLst>
      <p:ext uri="{BB962C8B-B14F-4D97-AF65-F5344CB8AC3E}">
        <p14:creationId xmlns:p14="http://schemas.microsoft.com/office/powerpoint/2010/main" val="34552898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5DCD88-C89C-BDEB-5F4A-88B05E3E025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23C0D6-F031-BEB3-E2AD-75E31C15000F}"/>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45B5F-AB10-04AC-3BEC-5C9F10699DA4}"/>
              </a:ext>
            </a:extLst>
          </p:cNvPr>
          <p:cNvSpPr>
            <a:spLocks noGrp="1"/>
          </p:cNvSpPr>
          <p:nvPr>
            <p:ph type="dt" sz="half" idx="10"/>
          </p:nvPr>
        </p:nvSpPr>
        <p:spPr/>
        <p:txBody>
          <a:bodyPr/>
          <a:lstStyle/>
          <a:p>
            <a:fld id="{67C5EC34-C76E-48E5-A3C4-978E2B737B51}" type="datetime1">
              <a:rPr lang="en-US" smtClean="0"/>
              <a:t>10/11/2023</a:t>
            </a:fld>
            <a:endParaRPr lang="en-US"/>
          </a:p>
        </p:txBody>
      </p:sp>
      <p:sp>
        <p:nvSpPr>
          <p:cNvPr id="5" name="Footer Placeholder 4">
            <a:extLst>
              <a:ext uri="{FF2B5EF4-FFF2-40B4-BE49-F238E27FC236}">
                <a16:creationId xmlns:a16="http://schemas.microsoft.com/office/drawing/2014/main" id="{927F9D35-07D2-2F94-46B2-3873E6F05D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CD667-9F64-6955-18B3-6515FBFDF8FA}"/>
              </a:ext>
            </a:extLst>
          </p:cNvPr>
          <p:cNvSpPr>
            <a:spLocks noGrp="1"/>
          </p:cNvSpPr>
          <p:nvPr>
            <p:ph type="sldNum" sz="quarter" idx="12"/>
          </p:nvPr>
        </p:nvSpPr>
        <p:spPr/>
        <p:txBody>
          <a:bodyPr/>
          <a:lstStyle/>
          <a:p>
            <a:fld id="{E85F5B36-B5C1-4EF7-B344-66A5446B15D7}" type="slidenum">
              <a:rPr lang="en-US" smtClean="0"/>
              <a:t>‹#›</a:t>
            </a:fld>
            <a:endParaRPr lang="en-US"/>
          </a:p>
        </p:txBody>
      </p:sp>
    </p:spTree>
    <p:extLst>
      <p:ext uri="{BB962C8B-B14F-4D97-AF65-F5344CB8AC3E}">
        <p14:creationId xmlns:p14="http://schemas.microsoft.com/office/powerpoint/2010/main" val="18419305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02595-102A-ED75-AE47-CEA0F049398B}"/>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4F50A2-16B1-06EF-B13D-F2EA9DD7AB33}"/>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DD31FB-6879-FB66-AB20-0ED8C501E5E8}"/>
              </a:ext>
            </a:extLst>
          </p:cNvPr>
          <p:cNvSpPr>
            <a:spLocks noGrp="1"/>
          </p:cNvSpPr>
          <p:nvPr>
            <p:ph type="dt" sz="half" idx="10"/>
          </p:nvPr>
        </p:nvSpPr>
        <p:spPr/>
        <p:txBody>
          <a:bodyPr/>
          <a:lstStyle/>
          <a:p>
            <a:fld id="{69126398-45B7-438B-9FE5-4502BA4C395C}" type="datetime1">
              <a:rPr lang="en-US" smtClean="0"/>
              <a:t>10/11/2023</a:t>
            </a:fld>
            <a:endParaRPr lang="en-US"/>
          </a:p>
        </p:txBody>
      </p:sp>
      <p:sp>
        <p:nvSpPr>
          <p:cNvPr id="5" name="Footer Placeholder 4">
            <a:extLst>
              <a:ext uri="{FF2B5EF4-FFF2-40B4-BE49-F238E27FC236}">
                <a16:creationId xmlns:a16="http://schemas.microsoft.com/office/drawing/2014/main" id="{3526BD64-6421-F954-78CB-9F53C8274A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7B5F9-CEB7-D506-6570-0AA6D5823310}"/>
              </a:ext>
            </a:extLst>
          </p:cNvPr>
          <p:cNvSpPr>
            <a:spLocks noGrp="1"/>
          </p:cNvSpPr>
          <p:nvPr>
            <p:ph type="sldNum" sz="quarter" idx="12"/>
          </p:nvPr>
        </p:nvSpPr>
        <p:spPr/>
        <p:txBody>
          <a:bodyPr/>
          <a:lstStyle/>
          <a:p>
            <a:fld id="{93FC7538-BE6B-47DD-BA46-7ADDB61FF111}" type="slidenum">
              <a:rPr lang="en-US" smtClean="0"/>
              <a:t>‹#›</a:t>
            </a:fld>
            <a:endParaRPr lang="en-US"/>
          </a:p>
        </p:txBody>
      </p:sp>
    </p:spTree>
    <p:extLst>
      <p:ext uri="{BB962C8B-B14F-4D97-AF65-F5344CB8AC3E}">
        <p14:creationId xmlns:p14="http://schemas.microsoft.com/office/powerpoint/2010/main" val="17144741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8588D-38E5-E180-1342-CB9B604FFE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E81D93-36E1-D056-BC5C-525EB01CD6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1E22A-BCD5-095E-B32B-B3A9946CCC04}"/>
              </a:ext>
            </a:extLst>
          </p:cNvPr>
          <p:cNvSpPr>
            <a:spLocks noGrp="1"/>
          </p:cNvSpPr>
          <p:nvPr>
            <p:ph type="dt" sz="half" idx="10"/>
          </p:nvPr>
        </p:nvSpPr>
        <p:spPr/>
        <p:txBody>
          <a:bodyPr/>
          <a:lstStyle/>
          <a:p>
            <a:fld id="{C6E74D38-85EF-4318-BD68-2BFBE12CD9A9}" type="datetime1">
              <a:rPr lang="en-US" smtClean="0"/>
              <a:t>10/11/2023</a:t>
            </a:fld>
            <a:endParaRPr lang="en-US"/>
          </a:p>
        </p:txBody>
      </p:sp>
      <p:sp>
        <p:nvSpPr>
          <p:cNvPr id="5" name="Footer Placeholder 4">
            <a:extLst>
              <a:ext uri="{FF2B5EF4-FFF2-40B4-BE49-F238E27FC236}">
                <a16:creationId xmlns:a16="http://schemas.microsoft.com/office/drawing/2014/main" id="{008390B9-B2B0-CA60-8A27-90065B857E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E1D3CB-3F2E-572A-090A-9760CBCF7FB5}"/>
              </a:ext>
            </a:extLst>
          </p:cNvPr>
          <p:cNvSpPr>
            <a:spLocks noGrp="1"/>
          </p:cNvSpPr>
          <p:nvPr>
            <p:ph type="sldNum" sz="quarter" idx="12"/>
          </p:nvPr>
        </p:nvSpPr>
        <p:spPr/>
        <p:txBody>
          <a:bodyPr/>
          <a:lstStyle/>
          <a:p>
            <a:fld id="{93FC7538-BE6B-47DD-BA46-7ADDB61FF111}" type="slidenum">
              <a:rPr lang="en-US" smtClean="0"/>
              <a:t>‹#›</a:t>
            </a:fld>
            <a:endParaRPr lang="en-US"/>
          </a:p>
        </p:txBody>
      </p:sp>
    </p:spTree>
    <p:extLst>
      <p:ext uri="{BB962C8B-B14F-4D97-AF65-F5344CB8AC3E}">
        <p14:creationId xmlns:p14="http://schemas.microsoft.com/office/powerpoint/2010/main" val="22694019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34A2F-7D6B-BE8C-6817-CB28700FC8C2}"/>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D8AAF4-CAB3-1990-4158-073F21EF37E4}"/>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F1E7DB-5195-057D-1083-749F268B3E9D}"/>
              </a:ext>
            </a:extLst>
          </p:cNvPr>
          <p:cNvSpPr>
            <a:spLocks noGrp="1"/>
          </p:cNvSpPr>
          <p:nvPr>
            <p:ph type="dt" sz="half" idx="10"/>
          </p:nvPr>
        </p:nvSpPr>
        <p:spPr/>
        <p:txBody>
          <a:bodyPr/>
          <a:lstStyle/>
          <a:p>
            <a:fld id="{EB1BD28E-8823-451B-BCE2-B4112160729A}" type="datetime1">
              <a:rPr lang="en-US" smtClean="0"/>
              <a:t>10/11/2023</a:t>
            </a:fld>
            <a:endParaRPr lang="en-US"/>
          </a:p>
        </p:txBody>
      </p:sp>
      <p:sp>
        <p:nvSpPr>
          <p:cNvPr id="5" name="Footer Placeholder 4">
            <a:extLst>
              <a:ext uri="{FF2B5EF4-FFF2-40B4-BE49-F238E27FC236}">
                <a16:creationId xmlns:a16="http://schemas.microsoft.com/office/drawing/2014/main" id="{410C8E77-584A-0CC2-FF49-A41180659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8D8A35-2A5A-CFB1-365B-17EDB2550101}"/>
              </a:ext>
            </a:extLst>
          </p:cNvPr>
          <p:cNvSpPr>
            <a:spLocks noGrp="1"/>
          </p:cNvSpPr>
          <p:nvPr>
            <p:ph type="sldNum" sz="quarter" idx="12"/>
          </p:nvPr>
        </p:nvSpPr>
        <p:spPr/>
        <p:txBody>
          <a:bodyPr/>
          <a:lstStyle/>
          <a:p>
            <a:fld id="{93FC7538-BE6B-47DD-BA46-7ADDB61FF111}" type="slidenum">
              <a:rPr lang="en-US" smtClean="0"/>
              <a:t>‹#›</a:t>
            </a:fld>
            <a:endParaRPr lang="en-US"/>
          </a:p>
        </p:txBody>
      </p:sp>
    </p:spTree>
    <p:extLst>
      <p:ext uri="{BB962C8B-B14F-4D97-AF65-F5344CB8AC3E}">
        <p14:creationId xmlns:p14="http://schemas.microsoft.com/office/powerpoint/2010/main" val="32417449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2B6A7-1C3B-6645-D173-9AA1EBA3AC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4B847A-FDC1-E107-2F93-54435FEC845C}"/>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CBD67F-E026-5041-2810-521BA252E86E}"/>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A2F05A-EC2B-1ABC-2979-32D4E9807D52}"/>
              </a:ext>
            </a:extLst>
          </p:cNvPr>
          <p:cNvSpPr>
            <a:spLocks noGrp="1"/>
          </p:cNvSpPr>
          <p:nvPr>
            <p:ph type="dt" sz="half" idx="10"/>
          </p:nvPr>
        </p:nvSpPr>
        <p:spPr/>
        <p:txBody>
          <a:bodyPr/>
          <a:lstStyle/>
          <a:p>
            <a:fld id="{93DC07E3-CB99-44E3-9C1F-DF09553BFAB5}" type="datetime1">
              <a:rPr lang="en-US" smtClean="0"/>
              <a:t>10/11/2023</a:t>
            </a:fld>
            <a:endParaRPr lang="en-US"/>
          </a:p>
        </p:txBody>
      </p:sp>
      <p:sp>
        <p:nvSpPr>
          <p:cNvPr id="6" name="Footer Placeholder 5">
            <a:extLst>
              <a:ext uri="{FF2B5EF4-FFF2-40B4-BE49-F238E27FC236}">
                <a16:creationId xmlns:a16="http://schemas.microsoft.com/office/drawing/2014/main" id="{70E2F187-240A-3F1E-DFA0-78C87A3061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B92370-9E00-2B3D-3ADB-0EEAB942CC46}"/>
              </a:ext>
            </a:extLst>
          </p:cNvPr>
          <p:cNvSpPr>
            <a:spLocks noGrp="1"/>
          </p:cNvSpPr>
          <p:nvPr>
            <p:ph type="sldNum" sz="quarter" idx="12"/>
          </p:nvPr>
        </p:nvSpPr>
        <p:spPr/>
        <p:txBody>
          <a:bodyPr/>
          <a:lstStyle/>
          <a:p>
            <a:fld id="{93FC7538-BE6B-47DD-BA46-7ADDB61FF111}" type="slidenum">
              <a:rPr lang="en-US" smtClean="0"/>
              <a:t>‹#›</a:t>
            </a:fld>
            <a:endParaRPr lang="en-US"/>
          </a:p>
        </p:txBody>
      </p:sp>
    </p:spTree>
    <p:extLst>
      <p:ext uri="{BB962C8B-B14F-4D97-AF65-F5344CB8AC3E}">
        <p14:creationId xmlns:p14="http://schemas.microsoft.com/office/powerpoint/2010/main" val="40952812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5B931-D534-DC2B-7DE0-3230D630C79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214B80-14F4-258C-21C1-A66BDD4457E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30C96D-1DB0-993D-DBBB-7265C391C4E5}"/>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5129A6-FC28-C122-9645-241A6CF726FD}"/>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05638C-5315-B026-3135-5082745CE91C}"/>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9993F1-9FDC-EA24-7A65-BC2E11DAC495}"/>
              </a:ext>
            </a:extLst>
          </p:cNvPr>
          <p:cNvSpPr>
            <a:spLocks noGrp="1"/>
          </p:cNvSpPr>
          <p:nvPr>
            <p:ph type="dt" sz="half" idx="10"/>
          </p:nvPr>
        </p:nvSpPr>
        <p:spPr/>
        <p:txBody>
          <a:bodyPr/>
          <a:lstStyle/>
          <a:p>
            <a:fld id="{132FEDA1-CCB8-49DA-997D-BF4AC9B0C671}" type="datetime1">
              <a:rPr lang="en-US" smtClean="0"/>
              <a:t>10/11/2023</a:t>
            </a:fld>
            <a:endParaRPr lang="en-US"/>
          </a:p>
        </p:txBody>
      </p:sp>
      <p:sp>
        <p:nvSpPr>
          <p:cNvPr id="8" name="Footer Placeholder 7">
            <a:extLst>
              <a:ext uri="{FF2B5EF4-FFF2-40B4-BE49-F238E27FC236}">
                <a16:creationId xmlns:a16="http://schemas.microsoft.com/office/drawing/2014/main" id="{59D721BA-1640-BC26-F200-B261FA2A21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7CD1DC-0F40-C4FD-5029-07535E2AD3B2}"/>
              </a:ext>
            </a:extLst>
          </p:cNvPr>
          <p:cNvSpPr>
            <a:spLocks noGrp="1"/>
          </p:cNvSpPr>
          <p:nvPr>
            <p:ph type="sldNum" sz="quarter" idx="12"/>
          </p:nvPr>
        </p:nvSpPr>
        <p:spPr/>
        <p:txBody>
          <a:bodyPr/>
          <a:lstStyle/>
          <a:p>
            <a:fld id="{93FC7538-BE6B-47DD-BA46-7ADDB61FF111}" type="slidenum">
              <a:rPr lang="en-US" smtClean="0"/>
              <a:t>‹#›</a:t>
            </a:fld>
            <a:endParaRPr lang="en-US"/>
          </a:p>
        </p:txBody>
      </p:sp>
    </p:spTree>
    <p:extLst>
      <p:ext uri="{BB962C8B-B14F-4D97-AF65-F5344CB8AC3E}">
        <p14:creationId xmlns:p14="http://schemas.microsoft.com/office/powerpoint/2010/main" val="10948958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90F6-66F5-5A58-736B-A411BF912E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3F5FA9-CE23-CF42-CC97-95C1ACCC2E71}"/>
              </a:ext>
            </a:extLst>
          </p:cNvPr>
          <p:cNvSpPr>
            <a:spLocks noGrp="1"/>
          </p:cNvSpPr>
          <p:nvPr>
            <p:ph type="dt" sz="half" idx="10"/>
          </p:nvPr>
        </p:nvSpPr>
        <p:spPr/>
        <p:txBody>
          <a:bodyPr/>
          <a:lstStyle/>
          <a:p>
            <a:fld id="{51A0335E-A87E-49A8-B2D7-C93D0E9DF1E6}" type="datetime1">
              <a:rPr lang="en-US" smtClean="0"/>
              <a:t>10/11/2023</a:t>
            </a:fld>
            <a:endParaRPr lang="en-US"/>
          </a:p>
        </p:txBody>
      </p:sp>
      <p:sp>
        <p:nvSpPr>
          <p:cNvPr id="4" name="Footer Placeholder 3">
            <a:extLst>
              <a:ext uri="{FF2B5EF4-FFF2-40B4-BE49-F238E27FC236}">
                <a16:creationId xmlns:a16="http://schemas.microsoft.com/office/drawing/2014/main" id="{ADA01761-0393-2A67-8ED7-8B1B8B0CCF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AD058B-8B99-F016-5DE8-6B268AD9CC21}"/>
              </a:ext>
            </a:extLst>
          </p:cNvPr>
          <p:cNvSpPr>
            <a:spLocks noGrp="1"/>
          </p:cNvSpPr>
          <p:nvPr>
            <p:ph type="sldNum" sz="quarter" idx="12"/>
          </p:nvPr>
        </p:nvSpPr>
        <p:spPr/>
        <p:txBody>
          <a:bodyPr/>
          <a:lstStyle/>
          <a:p>
            <a:fld id="{93FC7538-BE6B-47DD-BA46-7ADDB61FF111}" type="slidenum">
              <a:rPr lang="en-US" smtClean="0"/>
              <a:t>‹#›</a:t>
            </a:fld>
            <a:endParaRPr lang="en-US"/>
          </a:p>
        </p:txBody>
      </p:sp>
    </p:spTree>
    <p:extLst>
      <p:ext uri="{BB962C8B-B14F-4D97-AF65-F5344CB8AC3E}">
        <p14:creationId xmlns:p14="http://schemas.microsoft.com/office/powerpoint/2010/main" val="23418963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0776BA-7FB1-E222-E084-7A9C47718636}"/>
              </a:ext>
            </a:extLst>
          </p:cNvPr>
          <p:cNvSpPr>
            <a:spLocks noGrp="1"/>
          </p:cNvSpPr>
          <p:nvPr>
            <p:ph type="dt" sz="half" idx="10"/>
          </p:nvPr>
        </p:nvSpPr>
        <p:spPr/>
        <p:txBody>
          <a:bodyPr/>
          <a:lstStyle/>
          <a:p>
            <a:fld id="{FAC2A738-4050-45C1-9C89-D8832D444A8C}" type="datetime1">
              <a:rPr lang="en-US" smtClean="0"/>
              <a:t>10/11/2023</a:t>
            </a:fld>
            <a:endParaRPr lang="en-US"/>
          </a:p>
        </p:txBody>
      </p:sp>
      <p:sp>
        <p:nvSpPr>
          <p:cNvPr id="3" name="Footer Placeholder 2">
            <a:extLst>
              <a:ext uri="{FF2B5EF4-FFF2-40B4-BE49-F238E27FC236}">
                <a16:creationId xmlns:a16="http://schemas.microsoft.com/office/drawing/2014/main" id="{4377281D-DF8A-B45B-ADD3-235D05E602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494E28-49D3-99C8-9D8E-B39E6FD39D5D}"/>
              </a:ext>
            </a:extLst>
          </p:cNvPr>
          <p:cNvSpPr>
            <a:spLocks noGrp="1"/>
          </p:cNvSpPr>
          <p:nvPr>
            <p:ph type="sldNum" sz="quarter" idx="12"/>
          </p:nvPr>
        </p:nvSpPr>
        <p:spPr/>
        <p:txBody>
          <a:bodyPr/>
          <a:lstStyle/>
          <a:p>
            <a:fld id="{93FC7538-BE6B-47DD-BA46-7ADDB61FF111}" type="slidenum">
              <a:rPr lang="en-US" smtClean="0"/>
              <a:t>‹#›</a:t>
            </a:fld>
            <a:endParaRPr lang="en-US"/>
          </a:p>
        </p:txBody>
      </p:sp>
    </p:spTree>
    <p:extLst>
      <p:ext uri="{BB962C8B-B14F-4D97-AF65-F5344CB8AC3E}">
        <p14:creationId xmlns:p14="http://schemas.microsoft.com/office/powerpoint/2010/main" val="2981677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0175FD-5C98-44B4-917D-867610CE95B8}" type="datetime1">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90C6D-5946-73FF-E53C-A76F2EE156A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C0C132-388E-6225-E081-1E112E12694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CE16FE-25C9-2C15-9430-4A2C47CFD9E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D12676-0EE3-4725-CD15-8C9A29CAE3E2}"/>
              </a:ext>
            </a:extLst>
          </p:cNvPr>
          <p:cNvSpPr>
            <a:spLocks noGrp="1"/>
          </p:cNvSpPr>
          <p:nvPr>
            <p:ph type="dt" sz="half" idx="10"/>
          </p:nvPr>
        </p:nvSpPr>
        <p:spPr/>
        <p:txBody>
          <a:bodyPr/>
          <a:lstStyle/>
          <a:p>
            <a:fld id="{3EF89E1F-14B2-4AF3-865E-70B8F56C7DA2}" type="datetime1">
              <a:rPr lang="en-US" smtClean="0"/>
              <a:t>10/11/2023</a:t>
            </a:fld>
            <a:endParaRPr lang="en-US"/>
          </a:p>
        </p:txBody>
      </p:sp>
      <p:sp>
        <p:nvSpPr>
          <p:cNvPr id="6" name="Footer Placeholder 5">
            <a:extLst>
              <a:ext uri="{FF2B5EF4-FFF2-40B4-BE49-F238E27FC236}">
                <a16:creationId xmlns:a16="http://schemas.microsoft.com/office/drawing/2014/main" id="{643E454C-5BDF-98DE-87E3-9E87DBD3FA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AFD646-61B0-70D1-D940-0389A3CFA253}"/>
              </a:ext>
            </a:extLst>
          </p:cNvPr>
          <p:cNvSpPr>
            <a:spLocks noGrp="1"/>
          </p:cNvSpPr>
          <p:nvPr>
            <p:ph type="sldNum" sz="quarter" idx="12"/>
          </p:nvPr>
        </p:nvSpPr>
        <p:spPr/>
        <p:txBody>
          <a:bodyPr/>
          <a:lstStyle/>
          <a:p>
            <a:fld id="{93FC7538-BE6B-47DD-BA46-7ADDB61FF111}" type="slidenum">
              <a:rPr lang="en-US" smtClean="0"/>
              <a:t>‹#›</a:t>
            </a:fld>
            <a:endParaRPr lang="en-US"/>
          </a:p>
        </p:txBody>
      </p:sp>
    </p:spTree>
    <p:extLst>
      <p:ext uri="{BB962C8B-B14F-4D97-AF65-F5344CB8AC3E}">
        <p14:creationId xmlns:p14="http://schemas.microsoft.com/office/powerpoint/2010/main" val="36324391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D2430-3487-88AF-E1DE-6C457DDCAECC}"/>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ED8531-8D7E-A916-FB3A-815F8F85278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23D7D2-D4FD-A090-C686-7A0DE939024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7561DA-4A15-042E-5A0E-A6B497861BF9}"/>
              </a:ext>
            </a:extLst>
          </p:cNvPr>
          <p:cNvSpPr>
            <a:spLocks noGrp="1"/>
          </p:cNvSpPr>
          <p:nvPr>
            <p:ph type="dt" sz="half" idx="10"/>
          </p:nvPr>
        </p:nvSpPr>
        <p:spPr/>
        <p:txBody>
          <a:bodyPr/>
          <a:lstStyle/>
          <a:p>
            <a:fld id="{04ED69D9-2F79-4DF5-8C11-DC18AD6489FB}" type="datetime1">
              <a:rPr lang="en-US" smtClean="0"/>
              <a:t>10/11/2023</a:t>
            </a:fld>
            <a:endParaRPr lang="en-US"/>
          </a:p>
        </p:txBody>
      </p:sp>
      <p:sp>
        <p:nvSpPr>
          <p:cNvPr id="6" name="Footer Placeholder 5">
            <a:extLst>
              <a:ext uri="{FF2B5EF4-FFF2-40B4-BE49-F238E27FC236}">
                <a16:creationId xmlns:a16="http://schemas.microsoft.com/office/drawing/2014/main" id="{3F301934-9F2F-D7D2-F5BD-CBD7F799D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3ACFF9-BB50-C9E0-F347-3937CFA529E1}"/>
              </a:ext>
            </a:extLst>
          </p:cNvPr>
          <p:cNvSpPr>
            <a:spLocks noGrp="1"/>
          </p:cNvSpPr>
          <p:nvPr>
            <p:ph type="sldNum" sz="quarter" idx="12"/>
          </p:nvPr>
        </p:nvSpPr>
        <p:spPr/>
        <p:txBody>
          <a:bodyPr/>
          <a:lstStyle/>
          <a:p>
            <a:fld id="{93FC7538-BE6B-47DD-BA46-7ADDB61FF111}" type="slidenum">
              <a:rPr lang="en-US" smtClean="0"/>
              <a:t>‹#›</a:t>
            </a:fld>
            <a:endParaRPr lang="en-US"/>
          </a:p>
        </p:txBody>
      </p:sp>
    </p:spTree>
    <p:extLst>
      <p:ext uri="{BB962C8B-B14F-4D97-AF65-F5344CB8AC3E}">
        <p14:creationId xmlns:p14="http://schemas.microsoft.com/office/powerpoint/2010/main" val="42392747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6023D-79CC-5127-DEB4-D651753798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9EAB3D-C3DE-3643-3C48-265EDBF69B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35E98B-7A44-7386-1DDB-922A3D2ADF2D}"/>
              </a:ext>
            </a:extLst>
          </p:cNvPr>
          <p:cNvSpPr>
            <a:spLocks noGrp="1"/>
          </p:cNvSpPr>
          <p:nvPr>
            <p:ph type="dt" sz="half" idx="10"/>
          </p:nvPr>
        </p:nvSpPr>
        <p:spPr/>
        <p:txBody>
          <a:bodyPr/>
          <a:lstStyle/>
          <a:p>
            <a:fld id="{6926C792-E7BE-483A-9FB0-113D8FCAAA35}" type="datetime1">
              <a:rPr lang="en-US" smtClean="0"/>
              <a:t>10/11/2023</a:t>
            </a:fld>
            <a:endParaRPr lang="en-US"/>
          </a:p>
        </p:txBody>
      </p:sp>
      <p:sp>
        <p:nvSpPr>
          <p:cNvPr id="5" name="Footer Placeholder 4">
            <a:extLst>
              <a:ext uri="{FF2B5EF4-FFF2-40B4-BE49-F238E27FC236}">
                <a16:creationId xmlns:a16="http://schemas.microsoft.com/office/drawing/2014/main" id="{129A2DA8-5FAC-E647-1974-6D0C857F58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9CFCB-C252-6EDE-F538-A90C122A69D5}"/>
              </a:ext>
            </a:extLst>
          </p:cNvPr>
          <p:cNvSpPr>
            <a:spLocks noGrp="1"/>
          </p:cNvSpPr>
          <p:nvPr>
            <p:ph type="sldNum" sz="quarter" idx="12"/>
          </p:nvPr>
        </p:nvSpPr>
        <p:spPr/>
        <p:txBody>
          <a:bodyPr/>
          <a:lstStyle/>
          <a:p>
            <a:fld id="{93FC7538-BE6B-47DD-BA46-7ADDB61FF111}" type="slidenum">
              <a:rPr lang="en-US" smtClean="0"/>
              <a:t>‹#›</a:t>
            </a:fld>
            <a:endParaRPr lang="en-US"/>
          </a:p>
        </p:txBody>
      </p:sp>
    </p:spTree>
    <p:extLst>
      <p:ext uri="{BB962C8B-B14F-4D97-AF65-F5344CB8AC3E}">
        <p14:creationId xmlns:p14="http://schemas.microsoft.com/office/powerpoint/2010/main" val="7284869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A02947-D48A-B4DB-EE10-1DB493FEE676}"/>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BFB381-E9F7-551A-31F6-F16998F7E5EA}"/>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E7D46E-C07F-5A13-B520-9BE0D255CF4F}"/>
              </a:ext>
            </a:extLst>
          </p:cNvPr>
          <p:cNvSpPr>
            <a:spLocks noGrp="1"/>
          </p:cNvSpPr>
          <p:nvPr>
            <p:ph type="dt" sz="half" idx="10"/>
          </p:nvPr>
        </p:nvSpPr>
        <p:spPr/>
        <p:txBody>
          <a:bodyPr/>
          <a:lstStyle/>
          <a:p>
            <a:fld id="{E19CA5B0-0707-41DE-8968-A976C7BDC4EB}" type="datetime1">
              <a:rPr lang="en-US" smtClean="0"/>
              <a:t>10/11/2023</a:t>
            </a:fld>
            <a:endParaRPr lang="en-US"/>
          </a:p>
        </p:txBody>
      </p:sp>
      <p:sp>
        <p:nvSpPr>
          <p:cNvPr id="5" name="Footer Placeholder 4">
            <a:extLst>
              <a:ext uri="{FF2B5EF4-FFF2-40B4-BE49-F238E27FC236}">
                <a16:creationId xmlns:a16="http://schemas.microsoft.com/office/drawing/2014/main" id="{4BD50D34-3DEB-8715-D2F2-77D8C34AA9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BD9D89-19AE-514F-21CD-404CC40C63EC}"/>
              </a:ext>
            </a:extLst>
          </p:cNvPr>
          <p:cNvSpPr>
            <a:spLocks noGrp="1"/>
          </p:cNvSpPr>
          <p:nvPr>
            <p:ph type="sldNum" sz="quarter" idx="12"/>
          </p:nvPr>
        </p:nvSpPr>
        <p:spPr/>
        <p:txBody>
          <a:bodyPr/>
          <a:lstStyle/>
          <a:p>
            <a:fld id="{93FC7538-BE6B-47DD-BA46-7ADDB61FF111}" type="slidenum">
              <a:rPr lang="en-US" smtClean="0"/>
              <a:t>‹#›</a:t>
            </a:fld>
            <a:endParaRPr lang="en-US"/>
          </a:p>
        </p:txBody>
      </p:sp>
    </p:spTree>
    <p:extLst>
      <p:ext uri="{BB962C8B-B14F-4D97-AF65-F5344CB8AC3E}">
        <p14:creationId xmlns:p14="http://schemas.microsoft.com/office/powerpoint/2010/main" val="261267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6306EC-E243-44BD-A24B-10376E1321BC}" type="datetime1">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0FC38C-5F06-40D3-84BC-33A9A7D3F157}" type="datetime1">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FA7996-167F-4F45-BC74-2D38A8A85C7B}" type="datetime1">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FD5709-896F-4CA9-89B3-4D8A4A60A39F}" type="datetime1">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F5B0AF-F95D-4322-9838-69E8DC276FE8}" type="datetime1">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03FD62-D4BD-4B93-B723-7A783880DD0C}" type="datetime1">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94A6F2-3938-431D-8355-EAC3A78D8DBA}" type="datetime1">
              <a:rPr lang="en-US" smtClean="0"/>
              <a:t>10/11/2023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2C6F58-809B-428F-9417-0E48FD8394BC}"/>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7245DE-C2B2-B8B4-7CE0-96D072D5DA2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E8DC3C-1852-F981-E884-518E179D01DD}"/>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6A0D78-2D02-4897-8906-1E99F1E8F37B}" type="datetime1">
              <a:rPr lang="en-US" smtClean="0"/>
              <a:t>10/11/2023</a:t>
            </a:fld>
            <a:endParaRPr lang="en-US"/>
          </a:p>
        </p:txBody>
      </p:sp>
      <p:sp>
        <p:nvSpPr>
          <p:cNvPr id="5" name="Footer Placeholder 4">
            <a:extLst>
              <a:ext uri="{FF2B5EF4-FFF2-40B4-BE49-F238E27FC236}">
                <a16:creationId xmlns:a16="http://schemas.microsoft.com/office/drawing/2014/main" id="{CA394BB6-5995-1B1D-E465-BD6C8189B007}"/>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2D1641-3A6D-6E00-8BCF-9A9B4D2E963E}"/>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5F5B36-B5C1-4EF7-B344-66A5446B15D7}" type="slidenum">
              <a:rPr lang="en-US" smtClean="0"/>
              <a:t>‹#›</a:t>
            </a:fld>
            <a:endParaRPr lang="en-US"/>
          </a:p>
        </p:txBody>
      </p:sp>
    </p:spTree>
    <p:extLst>
      <p:ext uri="{BB962C8B-B14F-4D97-AF65-F5344CB8AC3E}">
        <p14:creationId xmlns:p14="http://schemas.microsoft.com/office/powerpoint/2010/main" val="24312682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6572D2-0CEC-3D72-1595-1D2309D1E288}"/>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C648CE-B7F8-65CB-7AAC-E87F2FC0540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553A74-171A-8D39-3BE4-6D8749FB5755}"/>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F4E1C2-2A9B-455F-AE45-AC0228A04395}" type="datetime1">
              <a:rPr lang="en-US" smtClean="0"/>
              <a:t>10/11/2023</a:t>
            </a:fld>
            <a:endParaRPr lang="en-US"/>
          </a:p>
        </p:txBody>
      </p:sp>
      <p:sp>
        <p:nvSpPr>
          <p:cNvPr id="5" name="Footer Placeholder 4">
            <a:extLst>
              <a:ext uri="{FF2B5EF4-FFF2-40B4-BE49-F238E27FC236}">
                <a16:creationId xmlns:a16="http://schemas.microsoft.com/office/drawing/2014/main" id="{B596F8C7-5074-39B5-FF9C-DDDCEE320CBE}"/>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1752BA-51CE-8ABE-5B09-6DAAA93AED0E}"/>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FC7538-BE6B-47DD-BA46-7ADDB61FF111}" type="slidenum">
              <a:rPr lang="en-US" smtClean="0"/>
              <a:t>‹#›</a:t>
            </a:fld>
            <a:endParaRPr lang="en-US" dirty="0"/>
          </a:p>
        </p:txBody>
      </p:sp>
    </p:spTree>
    <p:extLst>
      <p:ext uri="{BB962C8B-B14F-4D97-AF65-F5344CB8AC3E}">
        <p14:creationId xmlns:p14="http://schemas.microsoft.com/office/powerpoint/2010/main" val="20899330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7650" y="2895600"/>
            <a:ext cx="8648700" cy="685800"/>
          </a:xfrm>
        </p:spPr>
        <p:txBody>
          <a:bodyPr>
            <a:noAutofit/>
          </a:bodyPr>
          <a:lstStyle/>
          <a:p>
            <a:r>
              <a:rPr lang="en-US" sz="2800" dirty="0">
                <a:latin typeface="Arial" charset="0"/>
              </a:rPr>
              <a:t>A Convex Two-Dimensional Variable Selection Method for the Root-Cause Diagnostics of Product Defects </a:t>
            </a:r>
            <a:br>
              <a:rPr lang="en-US" sz="2800" dirty="0">
                <a:latin typeface="Arial" charset="0"/>
              </a:rPr>
            </a:br>
            <a:br>
              <a:rPr lang="en-US" sz="2800" dirty="0">
                <a:latin typeface="Arial" charset="0"/>
              </a:rPr>
            </a:br>
            <a:br>
              <a:rPr lang="en-US" sz="2800" dirty="0">
                <a:latin typeface="Arial" charset="0"/>
              </a:rPr>
            </a:br>
            <a:endParaRPr lang="en-US" sz="2900" dirty="0">
              <a:latin typeface="Arial" panose="020B0604020202020204" pitchFamily="34" charset="0"/>
              <a:ea typeface="MS PGothic" pitchFamily="34" charset="-128"/>
              <a:cs typeface="Arial" panose="020B0604020202020204" pitchFamily="34" charset="0"/>
            </a:endParaRPr>
          </a:p>
        </p:txBody>
      </p:sp>
      <p:sp>
        <p:nvSpPr>
          <p:cNvPr id="8" name="Subtitle 2"/>
          <p:cNvSpPr>
            <a:spLocks noGrp="1"/>
          </p:cNvSpPr>
          <p:nvPr>
            <p:ph type="subTitle" idx="1"/>
          </p:nvPr>
        </p:nvSpPr>
        <p:spPr>
          <a:xfrm>
            <a:off x="457200" y="3260436"/>
            <a:ext cx="8229600" cy="3241963"/>
          </a:xfrm>
        </p:spPr>
        <p:txBody>
          <a:bodyPr rtlCol="0">
            <a:normAutofit/>
          </a:bodyPr>
          <a:lstStyle/>
          <a:p>
            <a:pPr fontAlgn="auto">
              <a:lnSpc>
                <a:spcPct val="80000"/>
              </a:lnSpc>
              <a:spcAft>
                <a:spcPts val="600"/>
              </a:spcAft>
              <a:buFont typeface="Arial"/>
              <a:buNone/>
              <a:defRPr/>
            </a:pPr>
            <a:endParaRPr lang="en-US" b="1" dirty="0">
              <a:ea typeface="+mn-ea"/>
            </a:endParaRPr>
          </a:p>
          <a:p>
            <a:pPr fontAlgn="auto">
              <a:lnSpc>
                <a:spcPct val="80000"/>
              </a:lnSpc>
              <a:spcAft>
                <a:spcPts val="600"/>
              </a:spcAft>
              <a:buFont typeface="Arial"/>
              <a:buNone/>
              <a:defRPr/>
            </a:pPr>
            <a:endParaRPr lang="en-US" sz="2400" b="1" dirty="0">
              <a:ea typeface="+mn-ea"/>
            </a:endParaRPr>
          </a:p>
          <a:p>
            <a:pPr fontAlgn="auto">
              <a:lnSpc>
                <a:spcPct val="80000"/>
              </a:lnSpc>
              <a:spcAft>
                <a:spcPts val="600"/>
              </a:spcAft>
              <a:buFont typeface="Arial"/>
              <a:buNone/>
              <a:defRPr/>
            </a:pPr>
            <a:r>
              <a:rPr lang="en-US" sz="2400" b="1" dirty="0">
                <a:ea typeface="+mn-ea"/>
              </a:rPr>
              <a:t>Chengyu Zhou</a:t>
            </a:r>
          </a:p>
          <a:p>
            <a:pPr fontAlgn="auto">
              <a:lnSpc>
                <a:spcPct val="80000"/>
              </a:lnSpc>
              <a:spcAft>
                <a:spcPts val="600"/>
              </a:spcAft>
              <a:buFont typeface="Arial"/>
              <a:buNone/>
              <a:defRPr/>
            </a:pPr>
            <a:r>
              <a:rPr lang="en-US" sz="2400" dirty="0">
                <a:ea typeface="+mn-ea"/>
              </a:rPr>
              <a:t>Joint work with </a:t>
            </a:r>
            <a:r>
              <a:rPr lang="en-US" sz="2400" b="1" dirty="0">
                <a:ea typeface="+mn-ea"/>
              </a:rPr>
              <a:t>Dr. </a:t>
            </a:r>
            <a:r>
              <a:rPr lang="en-US" sz="2400" b="1" dirty="0" err="1">
                <a:ea typeface="+mn-ea"/>
              </a:rPr>
              <a:t>Xiaolei</a:t>
            </a:r>
            <a:r>
              <a:rPr lang="en-US" sz="2400" b="1" dirty="0">
                <a:ea typeface="+mn-ea"/>
              </a:rPr>
              <a:t> Fang</a:t>
            </a:r>
          </a:p>
          <a:p>
            <a:pPr fontAlgn="auto">
              <a:lnSpc>
                <a:spcPct val="80000"/>
              </a:lnSpc>
              <a:spcAft>
                <a:spcPts val="600"/>
              </a:spcAft>
              <a:buFont typeface="Arial"/>
              <a:buNone/>
              <a:defRPr/>
            </a:pPr>
            <a:endParaRPr lang="en-US" sz="2400" b="1" dirty="0">
              <a:ea typeface="+mn-ea"/>
            </a:endParaRPr>
          </a:p>
          <a:p>
            <a:pPr>
              <a:lnSpc>
                <a:spcPct val="80000"/>
              </a:lnSpc>
              <a:spcAft>
                <a:spcPts val="600"/>
              </a:spcAft>
              <a:buClr>
                <a:schemeClr val="tx1"/>
              </a:buClr>
              <a:buSzPct val="75000"/>
            </a:pPr>
            <a:r>
              <a:rPr lang="en-US" altLang="zh-CN" sz="2000" dirty="0">
                <a:latin typeface="Arial" panose="020B0604020202020204" pitchFamily="34" charset="0"/>
              </a:rPr>
              <a:t>Edward P. </a:t>
            </a:r>
            <a:r>
              <a:rPr lang="en-US" altLang="zh-CN" sz="2000" dirty="0" err="1">
                <a:latin typeface="Arial" panose="020B0604020202020204" pitchFamily="34" charset="0"/>
              </a:rPr>
              <a:t>Fitts</a:t>
            </a:r>
            <a:r>
              <a:rPr lang="en-US" altLang="zh-CN" sz="2000" dirty="0">
                <a:latin typeface="Arial" panose="020B0604020202020204" pitchFamily="34" charset="0"/>
              </a:rPr>
              <a:t> Department of Industrial and Systems Engineering</a:t>
            </a:r>
          </a:p>
          <a:p>
            <a:pPr>
              <a:lnSpc>
                <a:spcPct val="80000"/>
              </a:lnSpc>
              <a:spcAft>
                <a:spcPts val="600"/>
              </a:spcAft>
              <a:buClr>
                <a:schemeClr val="tx1"/>
              </a:buClr>
              <a:buSzPct val="75000"/>
            </a:pPr>
            <a:r>
              <a:rPr lang="en-US" sz="2000" dirty="0">
                <a:latin typeface="Arial" panose="020B0604020202020204" pitchFamily="34" charset="0"/>
              </a:rPr>
              <a:t>North Carolina State University</a:t>
            </a:r>
          </a:p>
          <a:p>
            <a:pPr>
              <a:lnSpc>
                <a:spcPct val="80000"/>
              </a:lnSpc>
              <a:spcAft>
                <a:spcPts val="600"/>
              </a:spcAft>
              <a:buClr>
                <a:schemeClr val="tx1"/>
              </a:buClr>
              <a:buSzPct val="75000"/>
            </a:pPr>
            <a:endParaRPr lang="en-US" sz="2000" dirty="0">
              <a:latin typeface="Arial" panose="020B0604020202020204" pitchFamily="34" charset="0"/>
            </a:endParaRPr>
          </a:p>
        </p:txBody>
      </p:sp>
    </p:spTree>
    <p:extLst>
      <p:ext uri="{BB962C8B-B14F-4D97-AF65-F5344CB8AC3E}">
        <p14:creationId xmlns:p14="http://schemas.microsoft.com/office/powerpoint/2010/main" val="1026193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Simulation Study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sz="2400" dirty="0"/>
                  <a:t>Coefficient matrix </a:t>
                </a:r>
                <a14:m>
                  <m:oMath xmlns:m="http://schemas.openxmlformats.org/officeDocument/2006/math">
                    <m:r>
                      <a:rPr lang="en-US" sz="2400" b="1" i="0" smtClean="0">
                        <a:latin typeface="Cambria Math" panose="02040503050406030204" pitchFamily="18" charset="0"/>
                      </a:rPr>
                      <m:t>𝐁</m:t>
                    </m:r>
                    <m:r>
                      <a:rPr lang="en-US" sz="2400" b="0" i="1">
                        <a:latin typeface="Cambria Math" panose="02040503050406030204" pitchFamily="18" charset="0"/>
                      </a:rPr>
                      <m:t>∈</m:t>
                    </m:r>
                    <m:sSup>
                      <m:sSupPr>
                        <m:ctrlPr>
                          <a:rPr lang="en-US" sz="2400" b="0" i="1">
                            <a:latin typeface="Cambria Math" panose="02040503050406030204" pitchFamily="18" charset="0"/>
                            <a:ea typeface="Cambria Math" panose="02040503050406030204" pitchFamily="18" charset="0"/>
                          </a:rPr>
                        </m:ctrlPr>
                      </m:sSupPr>
                      <m:e>
                        <m:r>
                          <a:rPr lang="en-US" sz="2400" b="0" i="1">
                            <a:latin typeface="Cambria Math" panose="02040503050406030204" pitchFamily="18" charset="0"/>
                            <a:ea typeface="Cambria Math" panose="02040503050406030204" pitchFamily="18" charset="0"/>
                          </a:rPr>
                          <m:t>ℝ</m:t>
                        </m:r>
                      </m:e>
                      <m:sup>
                        <m:r>
                          <a:rPr lang="en-US" sz="2400" b="0" i="1">
                            <a:latin typeface="Cambria Math" panose="02040503050406030204" pitchFamily="18" charset="0"/>
                            <a:ea typeface="Cambria Math" panose="02040503050406030204" pitchFamily="18" charset="0"/>
                          </a:rPr>
                          <m:t>10×</m:t>
                        </m:r>
                        <m:r>
                          <a:rPr lang="en-US" sz="2400" b="0" i="1" smtClean="0">
                            <a:latin typeface="Cambria Math" panose="02040503050406030204" pitchFamily="18" charset="0"/>
                            <a:ea typeface="Cambria Math" panose="02040503050406030204" pitchFamily="18" charset="0"/>
                          </a:rPr>
                          <m:t>10</m:t>
                        </m:r>
                      </m:sup>
                    </m:sSup>
                  </m:oMath>
                </a14:m>
                <a:endParaRPr lang="en-US" sz="2400" dirty="0"/>
              </a:p>
              <a:p>
                <a:pPr lvl="1"/>
                <a:r>
                  <a:rPr lang="en-US" sz="2200" dirty="0"/>
                  <a:t>Group-wise sparsity: </a:t>
                </a:r>
              </a:p>
              <a:p>
                <a:pPr marL="457200" lvl="1" indent="0">
                  <a:buNone/>
                </a:pPr>
                <a:r>
                  <a:rPr lang="en-US" dirty="0"/>
                  <a:t>     </a:t>
                </a:r>
                <a:r>
                  <a:rPr lang="en-US" sz="2200" dirty="0"/>
                  <a:t>1</a:t>
                </a:r>
                <a:r>
                  <a:rPr lang="en-US" sz="2200" baseline="30000" dirty="0"/>
                  <a:t>st</a:t>
                </a:r>
                <a:r>
                  <a:rPr lang="en-US" sz="2200" dirty="0"/>
                  <a:t>, 3</a:t>
                </a:r>
                <a:r>
                  <a:rPr lang="en-US" sz="2200" baseline="30000" dirty="0"/>
                  <a:t>rd</a:t>
                </a:r>
                <a:r>
                  <a:rPr lang="en-US" sz="2200" dirty="0"/>
                  <a:t> , 5</a:t>
                </a:r>
                <a:r>
                  <a:rPr lang="en-US" sz="2200" baseline="30000" dirty="0"/>
                  <a:t>th</a:t>
                </a:r>
                <a:r>
                  <a:rPr lang="en-US" sz="2200" dirty="0"/>
                  <a:t>, 7</a:t>
                </a:r>
                <a:r>
                  <a:rPr lang="en-US" sz="2200" baseline="30000" dirty="0"/>
                  <a:t>th</a:t>
                </a:r>
                <a:r>
                  <a:rPr lang="en-US" sz="2200" dirty="0"/>
                  <a:t>, 9</a:t>
                </a:r>
                <a:r>
                  <a:rPr lang="en-US" sz="2200" baseline="30000" dirty="0"/>
                  <a:t>th</a:t>
                </a:r>
                <a:r>
                  <a:rPr lang="en-US" sz="2200" dirty="0"/>
                  <a:t>  rows are zeroes</a:t>
                </a:r>
              </a:p>
              <a:p>
                <a:pPr marL="457200" lvl="1" indent="0">
                  <a:buNone/>
                </a:pPr>
                <a:r>
                  <a:rPr lang="en-US" sz="2200" dirty="0"/>
                  <a:t>     2</a:t>
                </a:r>
                <a:r>
                  <a:rPr lang="en-US" sz="2200" baseline="30000" dirty="0"/>
                  <a:t>nd</a:t>
                </a:r>
                <a:r>
                  <a:rPr lang="en-US" sz="2200" dirty="0"/>
                  <a:t>, 4</a:t>
                </a:r>
                <a:r>
                  <a:rPr lang="en-US" sz="2200" baseline="30000" dirty="0"/>
                  <a:t>th</a:t>
                </a:r>
                <a:r>
                  <a:rPr lang="en-US" sz="2200" dirty="0"/>
                  <a:t>, 6</a:t>
                </a:r>
                <a:r>
                  <a:rPr lang="en-US" sz="2200" baseline="30000" dirty="0"/>
                  <a:t>th</a:t>
                </a:r>
                <a:r>
                  <a:rPr lang="en-US" sz="2200" dirty="0"/>
                  <a:t>, 8</a:t>
                </a:r>
                <a:r>
                  <a:rPr lang="en-US" sz="2200" baseline="30000" dirty="0"/>
                  <a:t>th</a:t>
                </a:r>
                <a:r>
                  <a:rPr lang="en-US" sz="2200" dirty="0"/>
                  <a:t>, 10</a:t>
                </a:r>
                <a:r>
                  <a:rPr lang="en-US" sz="2200" baseline="30000" dirty="0"/>
                  <a:t>th</a:t>
                </a:r>
                <a:r>
                  <a:rPr lang="en-US" sz="2200" dirty="0"/>
                  <a:t> columns are zeroes</a:t>
                </a:r>
              </a:p>
              <a:p>
                <a:pPr lvl="1"/>
                <a:r>
                  <a:rPr lang="en-US" sz="2200" dirty="0"/>
                  <a:t>Element-wise sparsity: </a:t>
                </a:r>
              </a:p>
              <a:p>
                <a:pPr marL="457200" lvl="1" indent="0">
                  <a:buNone/>
                </a:pPr>
                <a:r>
                  <a:rPr lang="en-US" dirty="0"/>
                  <a:t>     </a:t>
                </a:r>
                <a:r>
                  <a:rPr lang="en-US" sz="2200" dirty="0"/>
                  <a:t>Randomly choose 12 of the left 25 entries to be zeroes</a:t>
                </a:r>
              </a:p>
              <a:p>
                <a:r>
                  <a:rPr lang="en-US" sz="2400" dirty="0"/>
                  <a:t>Control variable matrices </a:t>
                </a:r>
                <a14:m>
                  <m:oMath xmlns:m="http://schemas.openxmlformats.org/officeDocument/2006/math">
                    <m:sSub>
                      <m:sSubPr>
                        <m:ctrlPr>
                          <a:rPr lang="en-US" sz="2400" b="1" i="1" dirty="0" smtClean="0">
                            <a:latin typeface="Cambria Math" panose="02040503050406030204" pitchFamily="18" charset="0"/>
                          </a:rPr>
                        </m:ctrlPr>
                      </m:sSubPr>
                      <m:e>
                        <m:r>
                          <a:rPr lang="en-US" sz="2400" b="1" i="1" dirty="0">
                            <a:latin typeface="Cambria Math" panose="02040503050406030204" pitchFamily="18" charset="0"/>
                          </a:rPr>
                          <m:t>𝐗</m:t>
                        </m:r>
                      </m:e>
                      <m:sub>
                        <m:r>
                          <a:rPr lang="en-US" sz="2400" b="0" i="1" dirty="0" smtClean="0">
                            <a:latin typeface="Cambria Math" panose="02040503050406030204" pitchFamily="18" charset="0"/>
                          </a:rPr>
                          <m:t>𝑖</m:t>
                        </m:r>
                      </m:sub>
                    </m:sSub>
                  </m:oMath>
                </a14:m>
                <a:endParaRPr lang="en-US" sz="2400" dirty="0"/>
              </a:p>
              <a:p>
                <a:pPr lvl="1"/>
                <a:r>
                  <a:rPr lang="en-US" dirty="0"/>
                  <a:t>Two types of correlation structures: IID, Row-correlated</a:t>
                </a:r>
              </a:p>
              <a:p>
                <a:pPr lvl="1"/>
                <a:r>
                  <a:rPr lang="en-US" dirty="0"/>
                  <a:t>White noise with Signal-noise-ratio (SNR): No, Low, High</a:t>
                </a:r>
              </a:p>
              <a:p>
                <a:r>
                  <a:rPr lang="en-US" sz="2400" dirty="0"/>
                  <a:t>Quality defects </a:t>
                </a:r>
                <a14:m>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𝑖</m:t>
                        </m:r>
                      </m:sub>
                    </m:sSub>
                  </m:oMath>
                </a14:m>
                <a:r>
                  <a:rPr lang="en-US" sz="2400" b="0" dirty="0"/>
                  <a:t>: logistic regression</a:t>
                </a:r>
              </a:p>
              <a:p>
                <a:endParaRPr lang="en-US" sz="2400" b="0" dirty="0"/>
              </a:p>
              <a:p>
                <a:endParaRPr lang="en-US" sz="2400" b="0" dirty="0"/>
              </a:p>
              <a:p>
                <a:r>
                  <a:rPr lang="en-US" sz="2400" dirty="0"/>
                  <a:t>Sample size: 100, 200</a:t>
                </a:r>
              </a:p>
              <a:p>
                <a:r>
                  <a:rPr lang="en-US" sz="2400" dirty="0"/>
                  <a:t>Repeat 100 times</a:t>
                </a:r>
              </a:p>
              <a:p>
                <a:endParaRPr lang="en-US" sz="2400"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15" t="-1375"/>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2895600" y="4648200"/>
            <a:ext cx="3810000" cy="528735"/>
          </a:xfrm>
          <a:prstGeom prst="rect">
            <a:avLst/>
          </a:prstGeom>
        </p:spPr>
      </p:pic>
      <p:sp>
        <p:nvSpPr>
          <p:cNvPr id="4" name="Slide Number Placeholder 3">
            <a:extLst>
              <a:ext uri="{FF2B5EF4-FFF2-40B4-BE49-F238E27FC236}">
                <a16:creationId xmlns:a16="http://schemas.microsoft.com/office/drawing/2014/main" id="{6226B01A-599D-D46C-5F2C-D3CAB150ECFD}"/>
              </a:ext>
            </a:extLst>
          </p:cNvPr>
          <p:cNvSpPr>
            <a:spLocks noGrp="1"/>
          </p:cNvSpPr>
          <p:nvPr>
            <p:ph type="sldNum" sz="quarter" idx="12"/>
          </p:nvPr>
        </p:nvSpPr>
        <p:spPr/>
        <p:txBody>
          <a:bodyPr/>
          <a:lstStyle/>
          <a:p>
            <a:fld id="{B6F15528-21DE-4FAA-801E-634DDDAF4B2B}" type="slidenum">
              <a:rPr lang="en-US" smtClean="0"/>
              <a:pPr/>
              <a:t>9</a:t>
            </a:fld>
            <a:r>
              <a:rPr lang="en-US"/>
              <a:t>/19</a:t>
            </a:r>
            <a:endParaRPr lang="en-US" dirty="0"/>
          </a:p>
        </p:txBody>
      </p:sp>
    </p:spTree>
    <p:extLst>
      <p:ext uri="{BB962C8B-B14F-4D97-AF65-F5344CB8AC3E}">
        <p14:creationId xmlns:p14="http://schemas.microsoft.com/office/powerpoint/2010/main" val="456454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Simulation Study</a:t>
            </a:r>
          </a:p>
        </p:txBody>
      </p:sp>
      <p:sp>
        <p:nvSpPr>
          <p:cNvPr id="3" name="Content Placeholder 2"/>
          <p:cNvSpPr>
            <a:spLocks noGrp="1"/>
          </p:cNvSpPr>
          <p:nvPr>
            <p:ph idx="1"/>
          </p:nvPr>
        </p:nvSpPr>
        <p:spPr>
          <a:xfrm>
            <a:off x="228600" y="987552"/>
            <a:ext cx="8763000" cy="5323080"/>
          </a:xfrm>
        </p:spPr>
        <p:txBody>
          <a:bodyPr/>
          <a:lstStyle/>
          <a:p>
            <a:r>
              <a:rPr lang="en-US" sz="2400" dirty="0"/>
              <a:t>Benchmarks: </a:t>
            </a:r>
            <a:r>
              <a:rPr lang="en-US" sz="2400" b="0" dirty="0"/>
              <a:t>(</a:t>
            </a:r>
            <a:r>
              <a:rPr lang="en-US" sz="2400" b="0" dirty="0" err="1"/>
              <a:t>Jeong</a:t>
            </a:r>
            <a:r>
              <a:rPr lang="en-US" sz="2400" b="0" dirty="0"/>
              <a:t>, C. and Fang, X, 2021)        </a:t>
            </a:r>
          </a:p>
          <a:p>
            <a:endParaRPr lang="en-US" dirty="0"/>
          </a:p>
          <a:p>
            <a:endParaRPr lang="en-US" sz="2400" dirty="0"/>
          </a:p>
          <a:p>
            <a:r>
              <a:rPr lang="en-US" sz="2400" dirty="0"/>
              <a:t>Selection accuracy</a:t>
            </a:r>
          </a:p>
          <a:p>
            <a:pPr marL="0" indent="0">
              <a:buNone/>
            </a:pPr>
            <a:r>
              <a:rPr lang="en-US" dirty="0"/>
              <a:t>          </a:t>
            </a:r>
            <a:endParaRPr lang="en-US" sz="2400" b="0" dirty="0"/>
          </a:p>
          <a:p>
            <a:pPr marL="0" indent="0">
              <a:buNone/>
            </a:pPr>
            <a:endParaRPr lang="en-US" sz="2400" b="0" dirty="0"/>
          </a:p>
          <a:p>
            <a:pPr marL="0" indent="0">
              <a:buNone/>
            </a:pPr>
            <a:endParaRPr lang="en-US" sz="2400" b="0" dirty="0"/>
          </a:p>
          <a:p>
            <a:pPr marL="0" indent="0">
              <a:buNone/>
            </a:pPr>
            <a:r>
              <a:rPr lang="en-US" sz="2400" b="0" dirty="0"/>
              <a:t>        </a:t>
            </a:r>
          </a:p>
          <a:p>
            <a:endParaRPr lang="en-US" dirty="0"/>
          </a:p>
          <a:p>
            <a:pPr marL="457200" lvl="1" indent="0">
              <a:buNone/>
            </a:pPr>
            <a:endParaRPr lang="en-US" dirty="0"/>
          </a:p>
        </p:txBody>
      </p:sp>
      <p:pic>
        <p:nvPicPr>
          <p:cNvPr id="13" name="Picture 12">
            <a:extLst>
              <a:ext uri="{FF2B5EF4-FFF2-40B4-BE49-F238E27FC236}">
                <a16:creationId xmlns:a16="http://schemas.microsoft.com/office/drawing/2014/main" id="{2B0DE94F-FADE-6E28-29EF-D9A3FD171374}"/>
              </a:ext>
            </a:extLst>
          </p:cNvPr>
          <p:cNvPicPr>
            <a:picLocks noChangeAspect="1"/>
          </p:cNvPicPr>
          <p:nvPr/>
        </p:nvPicPr>
        <p:blipFill>
          <a:blip r:embed="rId2"/>
          <a:stretch>
            <a:fillRect/>
          </a:stretch>
        </p:blipFill>
        <p:spPr>
          <a:xfrm>
            <a:off x="990600" y="2981325"/>
            <a:ext cx="6886575" cy="895350"/>
          </a:xfrm>
          <a:prstGeom prst="rect">
            <a:avLst/>
          </a:prstGeom>
        </p:spPr>
      </p:pic>
      <p:pic>
        <p:nvPicPr>
          <p:cNvPr id="15" name="Picture 14">
            <a:extLst>
              <a:ext uri="{FF2B5EF4-FFF2-40B4-BE49-F238E27FC236}">
                <a16:creationId xmlns:a16="http://schemas.microsoft.com/office/drawing/2014/main" id="{EB879D4C-39A4-23F0-3471-0BC8C27D4451}"/>
              </a:ext>
            </a:extLst>
          </p:cNvPr>
          <p:cNvPicPr>
            <a:picLocks noChangeAspect="1"/>
          </p:cNvPicPr>
          <p:nvPr/>
        </p:nvPicPr>
        <p:blipFill>
          <a:blip r:embed="rId3"/>
          <a:stretch>
            <a:fillRect/>
          </a:stretch>
        </p:blipFill>
        <p:spPr>
          <a:xfrm>
            <a:off x="990600" y="4207828"/>
            <a:ext cx="5362575" cy="885825"/>
          </a:xfrm>
          <a:prstGeom prst="rect">
            <a:avLst/>
          </a:prstGeom>
        </p:spPr>
      </p:pic>
      <p:sp>
        <p:nvSpPr>
          <p:cNvPr id="4" name="Slide Number Placeholder 3">
            <a:extLst>
              <a:ext uri="{FF2B5EF4-FFF2-40B4-BE49-F238E27FC236}">
                <a16:creationId xmlns:a16="http://schemas.microsoft.com/office/drawing/2014/main" id="{97C21AE2-E85E-598E-4A94-6FCB00090683}"/>
              </a:ext>
            </a:extLst>
          </p:cNvPr>
          <p:cNvSpPr>
            <a:spLocks noGrp="1"/>
          </p:cNvSpPr>
          <p:nvPr>
            <p:ph type="sldNum" sz="quarter" idx="12"/>
          </p:nvPr>
        </p:nvSpPr>
        <p:spPr/>
        <p:txBody>
          <a:bodyPr/>
          <a:lstStyle/>
          <a:p>
            <a:fld id="{B6F15528-21DE-4FAA-801E-634DDDAF4B2B}" type="slidenum">
              <a:rPr lang="en-US" smtClean="0"/>
              <a:pPr/>
              <a:t>10</a:t>
            </a:fld>
            <a:r>
              <a:rPr lang="en-US"/>
              <a:t>/19</a:t>
            </a:r>
            <a:endParaRPr lang="en-US" dirty="0"/>
          </a:p>
        </p:txBody>
      </p:sp>
    </p:spTree>
    <p:extLst>
      <p:ext uri="{BB962C8B-B14F-4D97-AF65-F5344CB8AC3E}">
        <p14:creationId xmlns:p14="http://schemas.microsoft.com/office/powerpoint/2010/main" val="3794082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IID</a:t>
            </a:r>
          </a:p>
        </p:txBody>
      </p:sp>
      <p:pic>
        <p:nvPicPr>
          <p:cNvPr id="5" name="Picture 4">
            <a:extLst>
              <a:ext uri="{FF2B5EF4-FFF2-40B4-BE49-F238E27FC236}">
                <a16:creationId xmlns:a16="http://schemas.microsoft.com/office/drawing/2014/main" id="{60C9D9F1-BF46-AFD9-5DF7-B84CCEC7F16D}"/>
              </a:ext>
            </a:extLst>
          </p:cNvPr>
          <p:cNvPicPr>
            <a:picLocks noChangeAspect="1"/>
          </p:cNvPicPr>
          <p:nvPr/>
        </p:nvPicPr>
        <p:blipFill>
          <a:blip r:embed="rId2"/>
          <a:stretch>
            <a:fillRect/>
          </a:stretch>
        </p:blipFill>
        <p:spPr>
          <a:xfrm>
            <a:off x="838200" y="1437396"/>
            <a:ext cx="7126014" cy="3483412"/>
          </a:xfrm>
          <a:prstGeom prst="rect">
            <a:avLst/>
          </a:prstGeom>
        </p:spPr>
      </p:pic>
      <p:sp>
        <p:nvSpPr>
          <p:cNvPr id="6" name="Oval 5">
            <a:extLst>
              <a:ext uri="{FF2B5EF4-FFF2-40B4-BE49-F238E27FC236}">
                <a16:creationId xmlns:a16="http://schemas.microsoft.com/office/drawing/2014/main" id="{13820F2E-8F97-17B6-033A-1B35617C597D}"/>
              </a:ext>
            </a:extLst>
          </p:cNvPr>
          <p:cNvSpPr/>
          <p:nvPr/>
        </p:nvSpPr>
        <p:spPr>
          <a:xfrm>
            <a:off x="6874933" y="4660152"/>
            <a:ext cx="990601" cy="279158"/>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F4609EA-6772-AB9B-F318-89A98FBB9CED}"/>
              </a:ext>
            </a:extLst>
          </p:cNvPr>
          <p:cNvSpPr/>
          <p:nvPr/>
        </p:nvSpPr>
        <p:spPr>
          <a:xfrm>
            <a:off x="6837855" y="3910614"/>
            <a:ext cx="976879" cy="198691"/>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309BCDC6-D42B-8D3E-282F-2377AA6E0389}"/>
              </a:ext>
            </a:extLst>
          </p:cNvPr>
          <p:cNvSpPr/>
          <p:nvPr/>
        </p:nvSpPr>
        <p:spPr>
          <a:xfrm>
            <a:off x="6858000" y="1720000"/>
            <a:ext cx="990601" cy="279158"/>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385142C-255D-2156-6F8B-DDD3C761BD80}"/>
              </a:ext>
            </a:extLst>
          </p:cNvPr>
          <p:cNvSpPr/>
          <p:nvPr/>
        </p:nvSpPr>
        <p:spPr>
          <a:xfrm>
            <a:off x="6858000" y="2505729"/>
            <a:ext cx="959946" cy="242967"/>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565D477D-6AEC-1AA3-59B9-AC9442B14AC7}"/>
              </a:ext>
            </a:extLst>
          </p:cNvPr>
          <p:cNvPicPr>
            <a:picLocks noChangeAspect="1"/>
          </p:cNvPicPr>
          <p:nvPr/>
        </p:nvPicPr>
        <p:blipFill>
          <a:blip r:embed="rId3"/>
          <a:stretch>
            <a:fillRect/>
          </a:stretch>
        </p:blipFill>
        <p:spPr>
          <a:xfrm>
            <a:off x="609600" y="1046376"/>
            <a:ext cx="7239001" cy="348440"/>
          </a:xfrm>
          <a:prstGeom prst="rect">
            <a:avLst/>
          </a:prstGeom>
        </p:spPr>
      </p:pic>
      <p:sp>
        <p:nvSpPr>
          <p:cNvPr id="11" name="TextBox 10">
            <a:extLst>
              <a:ext uri="{FF2B5EF4-FFF2-40B4-BE49-F238E27FC236}">
                <a16:creationId xmlns:a16="http://schemas.microsoft.com/office/drawing/2014/main" id="{45EBD1E9-4BBA-E026-B7B4-FACE5FD0F673}"/>
              </a:ext>
            </a:extLst>
          </p:cNvPr>
          <p:cNvSpPr txBox="1"/>
          <p:nvPr/>
        </p:nvSpPr>
        <p:spPr>
          <a:xfrm>
            <a:off x="-25400" y="4974238"/>
            <a:ext cx="8229600" cy="1477328"/>
          </a:xfrm>
          <a:prstGeom prst="rect">
            <a:avLst/>
          </a:prstGeom>
          <a:noFill/>
        </p:spPr>
        <p:txBody>
          <a:bodyPr wrap="square">
            <a:spAutoFit/>
          </a:bodyPr>
          <a:lstStyle/>
          <a:p>
            <a:pPr marL="742950" lvl="1" indent="-285750">
              <a:buFont typeface="Calibri" panose="020F0502020204030204" pitchFamily="34" charset="0"/>
              <a:buChar char="─"/>
            </a:pPr>
            <a:r>
              <a:rPr lang="en-US" dirty="0"/>
              <a:t>Under all sample sizes and noise levels, the proposed method outperforms the benchmark in both group-wise selection and element-wise selection.</a:t>
            </a:r>
          </a:p>
          <a:p>
            <a:pPr marL="742950" lvl="1" indent="-285750">
              <a:buFont typeface="Calibri" panose="020F0502020204030204" pitchFamily="34" charset="0"/>
              <a:buChar char="─"/>
            </a:pPr>
            <a:endParaRPr lang="en-US" dirty="0"/>
          </a:p>
          <a:p>
            <a:pPr marL="742950" lvl="1" indent="-285750">
              <a:buFont typeface="Calibri" panose="020F0502020204030204" pitchFamily="34" charset="0"/>
              <a:buChar char="─"/>
            </a:pPr>
            <a:r>
              <a:rPr lang="en-US" dirty="0"/>
              <a:t>For the proposed method and benchmark, the performance improves with the increase of sample size and the decrease of noise.</a:t>
            </a:r>
          </a:p>
        </p:txBody>
      </p:sp>
      <p:sp>
        <p:nvSpPr>
          <p:cNvPr id="3" name="Slide Number Placeholder 2">
            <a:extLst>
              <a:ext uri="{FF2B5EF4-FFF2-40B4-BE49-F238E27FC236}">
                <a16:creationId xmlns:a16="http://schemas.microsoft.com/office/drawing/2014/main" id="{AC9A274A-C41D-7B8D-1B20-111A5F3EA95F}"/>
              </a:ext>
            </a:extLst>
          </p:cNvPr>
          <p:cNvSpPr>
            <a:spLocks noGrp="1"/>
          </p:cNvSpPr>
          <p:nvPr>
            <p:ph type="sldNum" sz="quarter" idx="12"/>
          </p:nvPr>
        </p:nvSpPr>
        <p:spPr/>
        <p:txBody>
          <a:bodyPr/>
          <a:lstStyle/>
          <a:p>
            <a:fld id="{B6F15528-21DE-4FAA-801E-634DDDAF4B2B}" type="slidenum">
              <a:rPr lang="en-US" smtClean="0"/>
              <a:pPr/>
              <a:t>11</a:t>
            </a:fld>
            <a:r>
              <a:rPr lang="en-US"/>
              <a:t>/19</a:t>
            </a:r>
            <a:endParaRPr lang="en-US" dirty="0"/>
          </a:p>
        </p:txBody>
      </p:sp>
    </p:spTree>
    <p:extLst>
      <p:ext uri="{BB962C8B-B14F-4D97-AF65-F5344CB8AC3E}">
        <p14:creationId xmlns:p14="http://schemas.microsoft.com/office/powerpoint/2010/main" val="285392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IID</a:t>
            </a:r>
          </a:p>
        </p:txBody>
      </p:sp>
      <p:pic>
        <p:nvPicPr>
          <p:cNvPr id="9" name="Picture 8">
            <a:extLst>
              <a:ext uri="{FF2B5EF4-FFF2-40B4-BE49-F238E27FC236}">
                <a16:creationId xmlns:a16="http://schemas.microsoft.com/office/drawing/2014/main" id="{FF092BE3-CFD6-B91A-0AF0-3F70DD199A5A}"/>
              </a:ext>
            </a:extLst>
          </p:cNvPr>
          <p:cNvPicPr>
            <a:picLocks noChangeAspect="1"/>
          </p:cNvPicPr>
          <p:nvPr/>
        </p:nvPicPr>
        <p:blipFill>
          <a:blip r:embed="rId2"/>
          <a:stretch>
            <a:fillRect/>
          </a:stretch>
        </p:blipFill>
        <p:spPr>
          <a:xfrm>
            <a:off x="478221" y="1447800"/>
            <a:ext cx="8229601" cy="2116912"/>
          </a:xfrm>
          <a:prstGeom prst="rect">
            <a:avLst/>
          </a:prstGeom>
        </p:spPr>
      </p:pic>
      <p:sp>
        <p:nvSpPr>
          <p:cNvPr id="10" name="TextBox 9">
            <a:extLst>
              <a:ext uri="{FF2B5EF4-FFF2-40B4-BE49-F238E27FC236}">
                <a16:creationId xmlns:a16="http://schemas.microsoft.com/office/drawing/2014/main" id="{C8DEC779-0BA0-F3B0-A79D-B960005AC0EF}"/>
              </a:ext>
            </a:extLst>
          </p:cNvPr>
          <p:cNvSpPr txBox="1"/>
          <p:nvPr/>
        </p:nvSpPr>
        <p:spPr>
          <a:xfrm>
            <a:off x="457199" y="3731550"/>
            <a:ext cx="8229601" cy="2585323"/>
          </a:xfrm>
          <a:prstGeom prst="rect">
            <a:avLst/>
          </a:prstGeom>
          <a:noFill/>
        </p:spPr>
        <p:txBody>
          <a:bodyPr wrap="square" rtlCol="0">
            <a:spAutoFit/>
          </a:bodyPr>
          <a:lstStyle/>
          <a:p>
            <a:pPr lvl="1"/>
            <a:endParaRPr lang="en-US" dirty="0"/>
          </a:p>
          <a:p>
            <a:pPr marL="742950" lvl="1" indent="-285750">
              <a:buFont typeface="Calibri" panose="020F0502020204030204" pitchFamily="34" charset="0"/>
              <a:buChar char="─"/>
            </a:pPr>
            <a:r>
              <a:rPr lang="en-US" dirty="0"/>
              <a:t>Under all sample size and noise levels, the proposed method outperforms the benchmark in both group-wise selection and element-wise selection.</a:t>
            </a:r>
          </a:p>
          <a:p>
            <a:pPr marL="742950" lvl="1" indent="-285750">
              <a:buFont typeface="Calibri" panose="020F0502020204030204" pitchFamily="34" charset="0"/>
              <a:buChar char="─"/>
            </a:pPr>
            <a:endParaRPr lang="en-US" dirty="0"/>
          </a:p>
          <a:p>
            <a:pPr marL="742950" lvl="1" indent="-285750">
              <a:buFont typeface="Calibri" panose="020F0502020204030204" pitchFamily="34" charset="0"/>
              <a:buChar char="─"/>
            </a:pPr>
            <a:r>
              <a:rPr lang="en-US" dirty="0"/>
              <a:t>For the proposed method and benchmark, the performance improves with the increase of sample size and the decrease of noise.</a:t>
            </a:r>
          </a:p>
          <a:p>
            <a:endParaRPr lang="en-US" dirty="0"/>
          </a:p>
          <a:p>
            <a:endParaRPr lang="en-US" dirty="0"/>
          </a:p>
          <a:p>
            <a:endParaRPr lang="en-US" dirty="0"/>
          </a:p>
        </p:txBody>
      </p:sp>
      <p:sp>
        <p:nvSpPr>
          <p:cNvPr id="3" name="Slide Number Placeholder 2">
            <a:extLst>
              <a:ext uri="{FF2B5EF4-FFF2-40B4-BE49-F238E27FC236}">
                <a16:creationId xmlns:a16="http://schemas.microsoft.com/office/drawing/2014/main" id="{005175FC-2114-CA5C-4D5A-8BF6AEF52B9C}"/>
              </a:ext>
            </a:extLst>
          </p:cNvPr>
          <p:cNvSpPr>
            <a:spLocks noGrp="1"/>
          </p:cNvSpPr>
          <p:nvPr>
            <p:ph type="sldNum" sz="quarter" idx="12"/>
          </p:nvPr>
        </p:nvSpPr>
        <p:spPr/>
        <p:txBody>
          <a:bodyPr/>
          <a:lstStyle/>
          <a:p>
            <a:fld id="{B6F15528-21DE-4FAA-801E-634DDDAF4B2B}" type="slidenum">
              <a:rPr lang="en-US" smtClean="0"/>
              <a:pPr/>
              <a:t>12</a:t>
            </a:fld>
            <a:r>
              <a:rPr lang="en-US"/>
              <a:t>/19</a:t>
            </a:r>
            <a:endParaRPr lang="en-US" dirty="0"/>
          </a:p>
        </p:txBody>
      </p:sp>
    </p:spTree>
    <p:extLst>
      <p:ext uri="{BB962C8B-B14F-4D97-AF65-F5344CB8AC3E}">
        <p14:creationId xmlns:p14="http://schemas.microsoft.com/office/powerpoint/2010/main" val="3405929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Row-Correlated</a:t>
            </a:r>
          </a:p>
        </p:txBody>
      </p:sp>
      <p:pic>
        <p:nvPicPr>
          <p:cNvPr id="12" name="Picture 11">
            <a:extLst>
              <a:ext uri="{FF2B5EF4-FFF2-40B4-BE49-F238E27FC236}">
                <a16:creationId xmlns:a16="http://schemas.microsoft.com/office/drawing/2014/main" id="{A41F93E7-E298-33EB-0B15-839DB7615005}"/>
              </a:ext>
            </a:extLst>
          </p:cNvPr>
          <p:cNvPicPr>
            <a:picLocks noChangeAspect="1"/>
          </p:cNvPicPr>
          <p:nvPr/>
        </p:nvPicPr>
        <p:blipFill>
          <a:blip r:embed="rId2"/>
          <a:stretch>
            <a:fillRect/>
          </a:stretch>
        </p:blipFill>
        <p:spPr>
          <a:xfrm>
            <a:off x="1295400" y="1404394"/>
            <a:ext cx="6324601" cy="3355299"/>
          </a:xfrm>
          <a:prstGeom prst="rect">
            <a:avLst/>
          </a:prstGeom>
        </p:spPr>
      </p:pic>
      <p:pic>
        <p:nvPicPr>
          <p:cNvPr id="18" name="Picture 17">
            <a:extLst>
              <a:ext uri="{FF2B5EF4-FFF2-40B4-BE49-F238E27FC236}">
                <a16:creationId xmlns:a16="http://schemas.microsoft.com/office/drawing/2014/main" id="{C0C006D1-6353-060E-F8DE-CDAE1F1461BA}"/>
              </a:ext>
            </a:extLst>
          </p:cNvPr>
          <p:cNvPicPr>
            <a:picLocks noChangeAspect="1"/>
          </p:cNvPicPr>
          <p:nvPr/>
        </p:nvPicPr>
        <p:blipFill>
          <a:blip r:embed="rId3"/>
          <a:stretch>
            <a:fillRect/>
          </a:stretch>
        </p:blipFill>
        <p:spPr>
          <a:xfrm>
            <a:off x="1143000" y="1044746"/>
            <a:ext cx="6324601" cy="313099"/>
          </a:xfrm>
          <a:prstGeom prst="rect">
            <a:avLst/>
          </a:prstGeom>
        </p:spPr>
      </p:pic>
      <p:sp>
        <p:nvSpPr>
          <p:cNvPr id="5" name="TextBox 4">
            <a:extLst>
              <a:ext uri="{FF2B5EF4-FFF2-40B4-BE49-F238E27FC236}">
                <a16:creationId xmlns:a16="http://schemas.microsoft.com/office/drawing/2014/main" id="{A073BEF8-F223-B80B-F5F5-11C4AC0FCFB7}"/>
              </a:ext>
            </a:extLst>
          </p:cNvPr>
          <p:cNvSpPr txBox="1"/>
          <p:nvPr/>
        </p:nvSpPr>
        <p:spPr>
          <a:xfrm>
            <a:off x="228600" y="4495800"/>
            <a:ext cx="8610599" cy="2308324"/>
          </a:xfrm>
          <a:prstGeom prst="rect">
            <a:avLst/>
          </a:prstGeom>
          <a:noFill/>
        </p:spPr>
        <p:txBody>
          <a:bodyPr wrap="square" rtlCol="0">
            <a:spAutoFit/>
          </a:bodyPr>
          <a:lstStyle/>
          <a:p>
            <a:pPr marL="742950" lvl="1" indent="-285750">
              <a:buFont typeface="Calibri" panose="020F0502020204030204" pitchFamily="34" charset="0"/>
              <a:buChar char="─"/>
            </a:pPr>
            <a:endParaRPr lang="en-US" dirty="0"/>
          </a:p>
          <a:p>
            <a:pPr marL="742950" lvl="1" indent="-285750">
              <a:buFont typeface="Calibri" panose="020F0502020204030204" pitchFamily="34" charset="0"/>
              <a:buChar char="─"/>
            </a:pPr>
            <a:r>
              <a:rPr lang="en-US" dirty="0"/>
              <a:t>All the conclusions drawn from IID scenario holds in the row-correlated scenario.</a:t>
            </a:r>
          </a:p>
          <a:p>
            <a:pPr marL="742950" lvl="1" indent="-285750">
              <a:buFont typeface="Calibri" panose="020F0502020204030204" pitchFamily="34" charset="0"/>
              <a:buChar char="─"/>
            </a:pPr>
            <a:endParaRPr lang="en-US" dirty="0"/>
          </a:p>
          <a:p>
            <a:pPr marL="742950" lvl="1" indent="-285750">
              <a:buFont typeface="Calibri" panose="020F0502020204030204" pitchFamily="34" charset="0"/>
              <a:buChar char="─"/>
            </a:pPr>
            <a:r>
              <a:rPr lang="en-US" dirty="0"/>
              <a:t>The proposed method and benchmark have a worse performance in row-correlated scenario compared with IID scenario.</a:t>
            </a:r>
          </a:p>
          <a:p>
            <a:endParaRPr lang="en-US" dirty="0"/>
          </a:p>
          <a:p>
            <a:endParaRPr lang="en-US" dirty="0"/>
          </a:p>
          <a:p>
            <a:endParaRPr lang="en-US" dirty="0"/>
          </a:p>
        </p:txBody>
      </p:sp>
      <p:sp>
        <p:nvSpPr>
          <p:cNvPr id="3" name="Slide Number Placeholder 2">
            <a:extLst>
              <a:ext uri="{FF2B5EF4-FFF2-40B4-BE49-F238E27FC236}">
                <a16:creationId xmlns:a16="http://schemas.microsoft.com/office/drawing/2014/main" id="{6BEA0000-7BC1-9C2C-B8CB-4C34BFF95482}"/>
              </a:ext>
            </a:extLst>
          </p:cNvPr>
          <p:cNvSpPr>
            <a:spLocks noGrp="1"/>
          </p:cNvSpPr>
          <p:nvPr>
            <p:ph type="sldNum" sz="quarter" idx="12"/>
          </p:nvPr>
        </p:nvSpPr>
        <p:spPr/>
        <p:txBody>
          <a:bodyPr/>
          <a:lstStyle/>
          <a:p>
            <a:fld id="{B6F15528-21DE-4FAA-801E-634DDDAF4B2B}" type="slidenum">
              <a:rPr lang="en-US" smtClean="0"/>
              <a:pPr/>
              <a:t>13</a:t>
            </a:fld>
            <a:r>
              <a:rPr lang="en-US"/>
              <a:t>/19</a:t>
            </a:r>
            <a:endParaRPr lang="en-US" dirty="0"/>
          </a:p>
        </p:txBody>
      </p:sp>
    </p:spTree>
    <p:extLst>
      <p:ext uri="{BB962C8B-B14F-4D97-AF65-F5344CB8AC3E}">
        <p14:creationId xmlns:p14="http://schemas.microsoft.com/office/powerpoint/2010/main" val="1022274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Row-Correlated</a:t>
            </a:r>
          </a:p>
        </p:txBody>
      </p:sp>
      <p:pic>
        <p:nvPicPr>
          <p:cNvPr id="11" name="Picture 10">
            <a:extLst>
              <a:ext uri="{FF2B5EF4-FFF2-40B4-BE49-F238E27FC236}">
                <a16:creationId xmlns:a16="http://schemas.microsoft.com/office/drawing/2014/main" id="{4E9F80C6-97C2-87DB-57E0-5D72E61CA80F}"/>
              </a:ext>
            </a:extLst>
          </p:cNvPr>
          <p:cNvPicPr>
            <a:picLocks noChangeAspect="1"/>
          </p:cNvPicPr>
          <p:nvPr/>
        </p:nvPicPr>
        <p:blipFill>
          <a:blip r:embed="rId2"/>
          <a:stretch>
            <a:fillRect/>
          </a:stretch>
        </p:blipFill>
        <p:spPr>
          <a:xfrm>
            <a:off x="457200" y="1221101"/>
            <a:ext cx="8419508" cy="2286000"/>
          </a:xfrm>
          <a:prstGeom prst="rect">
            <a:avLst/>
          </a:prstGeom>
        </p:spPr>
      </p:pic>
      <p:sp>
        <p:nvSpPr>
          <p:cNvPr id="12" name="TextBox 11">
            <a:extLst>
              <a:ext uri="{FF2B5EF4-FFF2-40B4-BE49-F238E27FC236}">
                <a16:creationId xmlns:a16="http://schemas.microsoft.com/office/drawing/2014/main" id="{9C55C2BD-89DF-E192-A508-7CC5573F3713}"/>
              </a:ext>
            </a:extLst>
          </p:cNvPr>
          <p:cNvSpPr txBox="1"/>
          <p:nvPr/>
        </p:nvSpPr>
        <p:spPr>
          <a:xfrm>
            <a:off x="457200" y="3628707"/>
            <a:ext cx="8077200" cy="2585323"/>
          </a:xfrm>
          <a:prstGeom prst="rect">
            <a:avLst/>
          </a:prstGeom>
          <a:noFill/>
        </p:spPr>
        <p:txBody>
          <a:bodyPr wrap="square" rtlCol="0">
            <a:spAutoFit/>
          </a:bodyPr>
          <a:lstStyle/>
          <a:p>
            <a:pPr marL="742950" lvl="1" indent="-285750">
              <a:buFont typeface="Calibri" panose="020F0502020204030204" pitchFamily="34" charset="0"/>
              <a:buChar char="─"/>
            </a:pPr>
            <a:endParaRPr lang="en-US" dirty="0"/>
          </a:p>
          <a:p>
            <a:pPr marL="742950" lvl="1" indent="-285750">
              <a:buFont typeface="Calibri" panose="020F0502020204030204" pitchFamily="34" charset="0"/>
              <a:buChar char="─"/>
            </a:pPr>
            <a:r>
              <a:rPr lang="en-US" dirty="0"/>
              <a:t>All the conclusions drawn from IID scenario holds in the row-correlated scenario.</a:t>
            </a:r>
          </a:p>
          <a:p>
            <a:pPr marL="742950" lvl="1" indent="-285750">
              <a:buFont typeface="Calibri" panose="020F0502020204030204" pitchFamily="34" charset="0"/>
              <a:buChar char="─"/>
            </a:pPr>
            <a:endParaRPr lang="en-US" dirty="0"/>
          </a:p>
          <a:p>
            <a:pPr marL="742950" lvl="1" indent="-285750">
              <a:buFont typeface="Calibri" panose="020F0502020204030204" pitchFamily="34" charset="0"/>
              <a:buChar char="─"/>
            </a:pPr>
            <a:r>
              <a:rPr lang="en-US" dirty="0"/>
              <a:t>The proposed method and benchmark have a worse performance in row-correlated scenario compared with IID scenario.</a:t>
            </a:r>
          </a:p>
          <a:p>
            <a:endParaRPr lang="en-US" dirty="0"/>
          </a:p>
          <a:p>
            <a:endParaRPr lang="en-US" dirty="0"/>
          </a:p>
          <a:p>
            <a:endParaRPr lang="en-US" dirty="0"/>
          </a:p>
        </p:txBody>
      </p:sp>
      <p:sp>
        <p:nvSpPr>
          <p:cNvPr id="3" name="Slide Number Placeholder 2">
            <a:extLst>
              <a:ext uri="{FF2B5EF4-FFF2-40B4-BE49-F238E27FC236}">
                <a16:creationId xmlns:a16="http://schemas.microsoft.com/office/drawing/2014/main" id="{2658EE97-26DD-2BC3-2DA6-1C53F1FF1D56}"/>
              </a:ext>
            </a:extLst>
          </p:cNvPr>
          <p:cNvSpPr>
            <a:spLocks noGrp="1"/>
          </p:cNvSpPr>
          <p:nvPr>
            <p:ph type="sldNum" sz="quarter" idx="12"/>
          </p:nvPr>
        </p:nvSpPr>
        <p:spPr/>
        <p:txBody>
          <a:bodyPr/>
          <a:lstStyle/>
          <a:p>
            <a:fld id="{B6F15528-21DE-4FAA-801E-634DDDAF4B2B}" type="slidenum">
              <a:rPr lang="en-US" smtClean="0"/>
              <a:pPr/>
              <a:t>14</a:t>
            </a:fld>
            <a:r>
              <a:rPr lang="en-US"/>
              <a:t>/19</a:t>
            </a:r>
            <a:endParaRPr lang="en-US" dirty="0"/>
          </a:p>
        </p:txBody>
      </p:sp>
    </p:spTree>
    <p:extLst>
      <p:ext uri="{BB962C8B-B14F-4D97-AF65-F5344CB8AC3E}">
        <p14:creationId xmlns:p14="http://schemas.microsoft.com/office/powerpoint/2010/main" val="1619506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Imbalanced Data</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F4C4FBAB-93C0-D829-5F89-9834DF7BF063}"/>
                  </a:ext>
                </a:extLst>
              </p:cNvPr>
              <p:cNvSpPr>
                <a:spLocks noGrp="1"/>
              </p:cNvSpPr>
              <p:nvPr>
                <p:ph idx="1"/>
              </p:nvPr>
            </p:nvSpPr>
            <p:spPr/>
            <p:txBody>
              <a:bodyPr>
                <a:normAutofit/>
              </a:bodyPr>
              <a:lstStyle/>
              <a:p>
                <a:r>
                  <a:rPr lang="en-US" sz="2000" dirty="0"/>
                  <a:t>100 samples: 90 good quality (</a:t>
                </a:r>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𝑦</m:t>
                        </m:r>
                      </m:e>
                      <m:sub>
                        <m:r>
                          <a:rPr lang="en-US" sz="2000" b="0" i="1" dirty="0" smtClean="0">
                            <a:latin typeface="Cambria Math" panose="02040503050406030204" pitchFamily="18" charset="0"/>
                          </a:rPr>
                          <m:t>𝑖</m:t>
                        </m:r>
                      </m:sub>
                    </m:sSub>
                  </m:oMath>
                </a14:m>
                <a:r>
                  <a:rPr lang="en-US" sz="2000" dirty="0"/>
                  <a:t>&gt; 0.5) and 10 bad quality (</a:t>
                </a:r>
                <a14:m>
                  <m:oMath xmlns:m="http://schemas.openxmlformats.org/officeDocument/2006/math">
                    <m:sSub>
                      <m:sSubPr>
                        <m:ctrlPr>
                          <a:rPr lang="en-US" sz="2000" b="0" i="1" dirty="0">
                            <a:latin typeface="Cambria Math" panose="02040503050406030204" pitchFamily="18" charset="0"/>
                          </a:rPr>
                        </m:ctrlPr>
                      </m:sSubPr>
                      <m:e>
                        <m:r>
                          <a:rPr lang="en-US" sz="2000" b="0" i="1" dirty="0">
                            <a:latin typeface="Cambria Math" panose="02040503050406030204" pitchFamily="18" charset="0"/>
                          </a:rPr>
                          <m:t>𝑦</m:t>
                        </m:r>
                      </m:e>
                      <m:sub>
                        <m:r>
                          <a:rPr lang="en-US" sz="2000" b="0" i="1" dirty="0">
                            <a:latin typeface="Cambria Math" panose="02040503050406030204" pitchFamily="18" charset="0"/>
                          </a:rPr>
                          <m:t>𝑖</m:t>
                        </m:r>
                      </m:sub>
                    </m:sSub>
                  </m:oMath>
                </a14:m>
                <a:r>
                  <a:rPr lang="en-US" sz="2000" dirty="0"/>
                  <a:t> &lt; 0.5)</a:t>
                </a:r>
              </a:p>
              <a:p>
                <a:pPr lvl="1"/>
                <a:r>
                  <a:rPr lang="en-US" sz="1800" dirty="0"/>
                  <a:t>Control variable matrices </a:t>
                </a:r>
                <a14:m>
                  <m:oMath xmlns:m="http://schemas.openxmlformats.org/officeDocument/2006/math">
                    <m:sSub>
                      <m:sSubPr>
                        <m:ctrlPr>
                          <a:rPr lang="en-US" sz="1800" b="1" i="1" dirty="0" smtClean="0">
                            <a:latin typeface="Cambria Math" panose="02040503050406030204" pitchFamily="18" charset="0"/>
                          </a:rPr>
                        </m:ctrlPr>
                      </m:sSubPr>
                      <m:e>
                        <m:r>
                          <a:rPr lang="en-US" sz="1800" b="1" i="1" dirty="0">
                            <a:latin typeface="Cambria Math" panose="02040503050406030204" pitchFamily="18" charset="0"/>
                          </a:rPr>
                          <m:t>𝐗</m:t>
                        </m:r>
                      </m:e>
                      <m:sub>
                        <m:r>
                          <a:rPr lang="en-US" sz="1800" b="0" i="1" dirty="0" smtClean="0">
                            <a:latin typeface="Cambria Math" panose="02040503050406030204" pitchFamily="18" charset="0"/>
                          </a:rPr>
                          <m:t>𝑖</m:t>
                        </m:r>
                      </m:sub>
                    </m:sSub>
                  </m:oMath>
                </a14:m>
                <a:r>
                  <a:rPr lang="en-US" sz="1800" dirty="0"/>
                  <a:t> is </a:t>
                </a:r>
                <a:r>
                  <a:rPr lang="en-US" sz="1800" b="1" dirty="0"/>
                  <a:t>IID</a:t>
                </a:r>
              </a:p>
              <a:p>
                <a:pPr lvl="1"/>
                <a:endParaRPr lang="en-US" sz="1800" b="1" dirty="0"/>
              </a:p>
              <a:p>
                <a:pPr marL="457200" lvl="1" indent="0">
                  <a:buNone/>
                </a:pPr>
                <a:endParaRPr lang="en-US" sz="1800" b="1" dirty="0"/>
              </a:p>
              <a:p>
                <a:pPr lvl="1"/>
                <a:endParaRPr lang="en-US" sz="1800" b="1" dirty="0"/>
              </a:p>
              <a:p>
                <a:pPr lvl="1"/>
                <a:endParaRPr lang="en-US" sz="1800" b="1" dirty="0"/>
              </a:p>
              <a:p>
                <a:pPr lvl="1"/>
                <a:endParaRPr lang="en-US" sz="1800" b="1" dirty="0"/>
              </a:p>
              <a:p>
                <a:pPr lvl="1"/>
                <a:endParaRPr lang="en-US" sz="1800" b="1" dirty="0"/>
              </a:p>
              <a:p>
                <a:pPr marL="457200" lvl="1" indent="0">
                  <a:buNone/>
                </a:pPr>
                <a:endParaRPr lang="en-US" sz="1800" b="1" dirty="0"/>
              </a:p>
              <a:p>
                <a:pPr marL="457200" lvl="1" indent="0">
                  <a:buNone/>
                </a:pPr>
                <a:endParaRPr lang="en-US" sz="1800" b="1" dirty="0"/>
              </a:p>
              <a:p>
                <a:pPr lvl="1"/>
                <a:endParaRPr lang="en-US" sz="1800" b="1" dirty="0"/>
              </a:p>
              <a:p>
                <a:pPr marL="0" indent="0">
                  <a:buNone/>
                </a:pPr>
                <a:r>
                  <a:rPr lang="en-US" sz="2200" dirty="0"/>
                  <a:t>       </a:t>
                </a:r>
              </a:p>
              <a:p>
                <a:pPr marL="0" indent="0">
                  <a:buNone/>
                </a:pPr>
                <a:r>
                  <a:rPr lang="en-US" dirty="0"/>
                  <a:t>        </a:t>
                </a:r>
              </a:p>
            </p:txBody>
          </p:sp>
        </mc:Choice>
        <mc:Fallback xmlns="">
          <p:sp>
            <p:nvSpPr>
              <p:cNvPr id="6" name="Content Placeholder 5">
                <a:extLst>
                  <a:ext uri="{FF2B5EF4-FFF2-40B4-BE49-F238E27FC236}">
                    <a16:creationId xmlns:a16="http://schemas.microsoft.com/office/drawing/2014/main" id="{F4C4FBAB-93C0-D829-5F89-9834DF7BF063}"/>
                  </a:ext>
                </a:extLst>
              </p:cNvPr>
              <p:cNvSpPr>
                <a:spLocks noGrp="1" noRot="1" noChangeAspect="1" noMove="1" noResize="1" noEditPoints="1" noAdjustHandles="1" noChangeArrowheads="1" noChangeShapeType="1" noTextEdit="1"/>
              </p:cNvSpPr>
              <p:nvPr>
                <p:ph idx="1"/>
              </p:nvPr>
            </p:nvSpPr>
            <p:spPr>
              <a:blipFill>
                <a:blip r:embed="rId2"/>
                <a:stretch>
                  <a:fillRect l="-667" t="-573"/>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17C104B7-8FCE-F6F3-877E-3D5D1C44CE6F}"/>
              </a:ext>
            </a:extLst>
          </p:cNvPr>
          <p:cNvPicPr>
            <a:picLocks noChangeAspect="1"/>
          </p:cNvPicPr>
          <p:nvPr/>
        </p:nvPicPr>
        <p:blipFill>
          <a:blip r:embed="rId3"/>
          <a:stretch>
            <a:fillRect/>
          </a:stretch>
        </p:blipFill>
        <p:spPr>
          <a:xfrm>
            <a:off x="651314" y="2007024"/>
            <a:ext cx="8035486" cy="2895600"/>
          </a:xfrm>
          <a:prstGeom prst="rect">
            <a:avLst/>
          </a:prstGeom>
        </p:spPr>
      </p:pic>
      <p:sp>
        <p:nvSpPr>
          <p:cNvPr id="7" name="TextBox 6">
            <a:extLst>
              <a:ext uri="{FF2B5EF4-FFF2-40B4-BE49-F238E27FC236}">
                <a16:creationId xmlns:a16="http://schemas.microsoft.com/office/drawing/2014/main" id="{CC0083D2-288A-CA1F-F4D0-F1DDCAED86D6}"/>
              </a:ext>
            </a:extLst>
          </p:cNvPr>
          <p:cNvSpPr txBox="1"/>
          <p:nvPr/>
        </p:nvSpPr>
        <p:spPr>
          <a:xfrm>
            <a:off x="651314" y="4978826"/>
            <a:ext cx="7010400" cy="1200329"/>
          </a:xfrm>
          <a:prstGeom prst="rect">
            <a:avLst/>
          </a:prstGeom>
          <a:noFill/>
        </p:spPr>
        <p:txBody>
          <a:bodyPr wrap="square">
            <a:spAutoFit/>
          </a:bodyPr>
          <a:lstStyle/>
          <a:p>
            <a:pPr marL="742950" lvl="1" indent="-285750">
              <a:buFont typeface="Arial" panose="020B0604020202020204" pitchFamily="34" charset="0"/>
              <a:buChar char="•"/>
            </a:pPr>
            <a:r>
              <a:rPr lang="en-US" sz="1800" dirty="0"/>
              <a:t>All the conclusions drawn earlier still holds.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Data imbalance comprises the performance of the proposed method and benchmark.</a:t>
            </a:r>
          </a:p>
        </p:txBody>
      </p:sp>
      <p:sp>
        <p:nvSpPr>
          <p:cNvPr id="3" name="Slide Number Placeholder 2">
            <a:extLst>
              <a:ext uri="{FF2B5EF4-FFF2-40B4-BE49-F238E27FC236}">
                <a16:creationId xmlns:a16="http://schemas.microsoft.com/office/drawing/2014/main" id="{41D3339E-7D6B-5BDB-C1D1-25001E48AE80}"/>
              </a:ext>
            </a:extLst>
          </p:cNvPr>
          <p:cNvSpPr>
            <a:spLocks noGrp="1"/>
          </p:cNvSpPr>
          <p:nvPr>
            <p:ph type="sldNum" sz="quarter" idx="12"/>
          </p:nvPr>
        </p:nvSpPr>
        <p:spPr/>
        <p:txBody>
          <a:bodyPr/>
          <a:lstStyle/>
          <a:p>
            <a:fld id="{B6F15528-21DE-4FAA-801E-634DDDAF4B2B}" type="slidenum">
              <a:rPr lang="en-US" smtClean="0"/>
              <a:pPr/>
              <a:t>15</a:t>
            </a:fld>
            <a:r>
              <a:rPr lang="en-US"/>
              <a:t>/19</a:t>
            </a:r>
            <a:endParaRPr lang="en-US" dirty="0"/>
          </a:p>
        </p:txBody>
      </p:sp>
    </p:spTree>
    <p:extLst>
      <p:ext uri="{BB962C8B-B14F-4D97-AF65-F5344CB8AC3E}">
        <p14:creationId xmlns:p14="http://schemas.microsoft.com/office/powerpoint/2010/main" val="3211840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E40E8C9-9B90-D481-185A-219F5E88F5D8}"/>
              </a:ext>
            </a:extLst>
          </p:cNvPr>
          <p:cNvPicPr>
            <a:picLocks noChangeAspect="1"/>
          </p:cNvPicPr>
          <p:nvPr/>
        </p:nvPicPr>
        <p:blipFill>
          <a:blip r:embed="rId2"/>
          <a:stretch>
            <a:fillRect/>
          </a:stretch>
        </p:blipFill>
        <p:spPr>
          <a:xfrm>
            <a:off x="685800" y="1524000"/>
            <a:ext cx="7467600" cy="2842738"/>
          </a:xfrm>
          <a:prstGeom prst="rect">
            <a:avLst/>
          </a:prstGeom>
        </p:spPr>
      </p:pic>
      <p:sp>
        <p:nvSpPr>
          <p:cNvPr id="2" name="Title 1">
            <a:extLst>
              <a:ext uri="{FF2B5EF4-FFF2-40B4-BE49-F238E27FC236}">
                <a16:creationId xmlns:a16="http://schemas.microsoft.com/office/drawing/2014/main" id="{4D15F14E-3CC8-9EFE-C1E4-0B87766B35E2}"/>
              </a:ext>
            </a:extLst>
          </p:cNvPr>
          <p:cNvSpPr>
            <a:spLocks noGrp="1"/>
          </p:cNvSpPr>
          <p:nvPr>
            <p:ph type="title"/>
          </p:nvPr>
        </p:nvSpPr>
        <p:spPr/>
        <p:txBody>
          <a:bodyPr/>
          <a:lstStyle/>
          <a:p>
            <a:r>
              <a:rPr lang="en-US" dirty="0"/>
              <a:t>Results: Imbalanced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39657C-BC6F-1566-4293-C4712FFCA8B0}"/>
                  </a:ext>
                </a:extLst>
              </p:cNvPr>
              <p:cNvSpPr>
                <a:spLocks noGrp="1"/>
              </p:cNvSpPr>
              <p:nvPr>
                <p:ph idx="1"/>
              </p:nvPr>
            </p:nvSpPr>
            <p:spPr>
              <a:xfrm>
                <a:off x="16933" y="1143000"/>
                <a:ext cx="8229600" cy="5323080"/>
              </a:xfrm>
            </p:spPr>
            <p:txBody>
              <a:bodyPr/>
              <a:lstStyle/>
              <a:p>
                <a:pPr lvl="1"/>
                <a:r>
                  <a:rPr lang="en-US" sz="1800" dirty="0"/>
                  <a:t>Control variable matrices </a:t>
                </a:r>
                <a14:m>
                  <m:oMath xmlns:m="http://schemas.openxmlformats.org/officeDocument/2006/math">
                    <m:sSub>
                      <m:sSubPr>
                        <m:ctrlPr>
                          <a:rPr lang="en-US" sz="1800" b="1" i="1" dirty="0" smtClean="0">
                            <a:latin typeface="Cambria Math" panose="02040503050406030204" pitchFamily="18" charset="0"/>
                          </a:rPr>
                        </m:ctrlPr>
                      </m:sSubPr>
                      <m:e>
                        <m:r>
                          <a:rPr lang="en-US" sz="1800" b="1" i="1" dirty="0">
                            <a:latin typeface="Cambria Math" panose="02040503050406030204" pitchFamily="18" charset="0"/>
                          </a:rPr>
                          <m:t>𝐗</m:t>
                        </m:r>
                      </m:e>
                      <m:sub>
                        <m:r>
                          <a:rPr lang="en-US" sz="1800" b="0" i="1" dirty="0" smtClean="0">
                            <a:latin typeface="Cambria Math" panose="02040503050406030204" pitchFamily="18" charset="0"/>
                          </a:rPr>
                          <m:t>𝑖</m:t>
                        </m:r>
                      </m:sub>
                    </m:sSub>
                  </m:oMath>
                </a14:m>
                <a:r>
                  <a:rPr lang="en-US" sz="1800" dirty="0"/>
                  <a:t> is </a:t>
                </a:r>
                <a:r>
                  <a:rPr lang="en-US" sz="1800" b="1" dirty="0"/>
                  <a:t>Row-Correlated</a:t>
                </a:r>
              </a:p>
              <a:p>
                <a:pPr lvl="1"/>
                <a:endParaRPr lang="en-US" dirty="0"/>
              </a:p>
              <a:p>
                <a:pPr marL="457200" lvl="1" indent="0">
                  <a:buNone/>
                </a:pPr>
                <a:endParaRPr lang="en-US" dirty="0"/>
              </a:p>
              <a:p>
                <a:pPr lvl="1"/>
                <a:endParaRPr lang="en-US" dirty="0"/>
              </a:p>
              <a:p>
                <a:pPr lvl="1"/>
                <a:endParaRPr lang="en-US" dirty="0"/>
              </a:p>
              <a:p>
                <a:pPr lvl="1"/>
                <a:endParaRPr lang="en-US" dirty="0"/>
              </a:p>
              <a:p>
                <a:pPr marL="457200" lvl="1" indent="0">
                  <a:buNone/>
                </a:pPr>
                <a:endParaRPr lang="en-US" dirty="0"/>
              </a:p>
              <a:p>
                <a:pPr marL="457200" lvl="1" indent="0">
                  <a:buNone/>
                </a:pPr>
                <a:endParaRPr lang="en-US" b="1" dirty="0"/>
              </a:p>
              <a:p>
                <a:pPr marL="457200" lvl="1" indent="0">
                  <a:buNone/>
                </a:pPr>
                <a:endParaRPr lang="en-US" sz="2000" b="1" dirty="0"/>
              </a:p>
              <a:p>
                <a:pPr marL="457200" lvl="1" indent="0">
                  <a:buNone/>
                </a:pPr>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9D39657C-BC6F-1566-4293-C4712FFCA8B0}"/>
                  </a:ext>
                </a:extLst>
              </p:cNvPr>
              <p:cNvSpPr>
                <a:spLocks noGrp="1" noRot="1" noChangeAspect="1" noMove="1" noResize="1" noEditPoints="1" noAdjustHandles="1" noChangeArrowheads="1" noChangeShapeType="1" noTextEdit="1"/>
              </p:cNvSpPr>
              <p:nvPr>
                <p:ph idx="1"/>
              </p:nvPr>
            </p:nvSpPr>
            <p:spPr>
              <a:xfrm>
                <a:off x="16933" y="1143000"/>
                <a:ext cx="8229600" cy="5323080"/>
              </a:xfrm>
              <a:blipFill>
                <a:blip r:embed="rId3"/>
                <a:stretch>
                  <a:fillRect t="-68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C94ECB29-3A3F-C4B1-51D5-54E866D365DA}"/>
              </a:ext>
            </a:extLst>
          </p:cNvPr>
          <p:cNvSpPr txBox="1"/>
          <p:nvPr/>
        </p:nvSpPr>
        <p:spPr>
          <a:xfrm>
            <a:off x="597568" y="4514671"/>
            <a:ext cx="7010400" cy="1200329"/>
          </a:xfrm>
          <a:prstGeom prst="rect">
            <a:avLst/>
          </a:prstGeom>
          <a:noFill/>
        </p:spPr>
        <p:txBody>
          <a:bodyPr wrap="square">
            <a:spAutoFit/>
          </a:bodyPr>
          <a:lstStyle/>
          <a:p>
            <a:pPr marL="742950" lvl="1" indent="-285750">
              <a:buFont typeface="Arial" panose="020B0604020202020204" pitchFamily="34" charset="0"/>
              <a:buChar char="•"/>
            </a:pPr>
            <a:r>
              <a:rPr lang="en-US" sz="1800" dirty="0"/>
              <a:t>All the conclusions drawn earlier still holds.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Data imbalance comprises the performance of the proposed method and benchmark.</a:t>
            </a:r>
          </a:p>
        </p:txBody>
      </p:sp>
      <p:sp>
        <p:nvSpPr>
          <p:cNvPr id="4" name="Slide Number Placeholder 3">
            <a:extLst>
              <a:ext uri="{FF2B5EF4-FFF2-40B4-BE49-F238E27FC236}">
                <a16:creationId xmlns:a16="http://schemas.microsoft.com/office/drawing/2014/main" id="{78E06EE6-7166-296C-6063-27BAC73765C7}"/>
              </a:ext>
            </a:extLst>
          </p:cNvPr>
          <p:cNvSpPr>
            <a:spLocks noGrp="1"/>
          </p:cNvSpPr>
          <p:nvPr>
            <p:ph type="sldNum" sz="quarter" idx="12"/>
          </p:nvPr>
        </p:nvSpPr>
        <p:spPr/>
        <p:txBody>
          <a:bodyPr/>
          <a:lstStyle/>
          <a:p>
            <a:fld id="{B6F15528-21DE-4FAA-801E-634DDDAF4B2B}" type="slidenum">
              <a:rPr lang="en-US" smtClean="0"/>
              <a:pPr/>
              <a:t>16</a:t>
            </a:fld>
            <a:r>
              <a:rPr lang="en-US"/>
              <a:t>/19</a:t>
            </a:r>
            <a:endParaRPr lang="en-US" dirty="0"/>
          </a:p>
        </p:txBody>
      </p:sp>
    </p:spTree>
    <p:extLst>
      <p:ext uri="{BB962C8B-B14F-4D97-AF65-F5344CB8AC3E}">
        <p14:creationId xmlns:p14="http://schemas.microsoft.com/office/powerpoint/2010/main" val="3645539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Cast Study</a:t>
            </a:r>
          </a:p>
        </p:txBody>
      </p:sp>
      <p:pic>
        <p:nvPicPr>
          <p:cNvPr id="5" name="Picture 4"/>
          <p:cNvPicPr>
            <a:picLocks noChangeAspect="1"/>
          </p:cNvPicPr>
          <p:nvPr/>
        </p:nvPicPr>
        <p:blipFill>
          <a:blip r:embed="rId2"/>
          <a:stretch>
            <a:fillRect/>
          </a:stretch>
        </p:blipFill>
        <p:spPr>
          <a:xfrm>
            <a:off x="3479075" y="1110598"/>
            <a:ext cx="4724400" cy="1537855"/>
          </a:xfrm>
          <a:prstGeom prst="rect">
            <a:avLst/>
          </a:prstGeom>
          <a:ln w="25400">
            <a:solidFill>
              <a:srgbClr val="1228CC"/>
            </a:solidFill>
          </a:ln>
        </p:spPr>
      </p:pic>
      <p:pic>
        <p:nvPicPr>
          <p:cNvPr id="6" name="Picture 5"/>
          <p:cNvPicPr>
            <a:picLocks noChangeAspect="1"/>
          </p:cNvPicPr>
          <p:nvPr/>
        </p:nvPicPr>
        <p:blipFill>
          <a:blip r:embed="rId3"/>
          <a:stretch>
            <a:fillRect/>
          </a:stretch>
        </p:blipFill>
        <p:spPr>
          <a:xfrm>
            <a:off x="990600" y="1738260"/>
            <a:ext cx="1649147" cy="387407"/>
          </a:xfrm>
          <a:prstGeom prst="rect">
            <a:avLst/>
          </a:prstGeom>
        </p:spPr>
      </p:pic>
      <p:sp>
        <p:nvSpPr>
          <p:cNvPr id="7" name="Content Placeholder 2"/>
          <p:cNvSpPr>
            <a:spLocks noGrp="1"/>
          </p:cNvSpPr>
          <p:nvPr>
            <p:ph idx="1"/>
          </p:nvPr>
        </p:nvSpPr>
        <p:spPr>
          <a:xfrm>
            <a:off x="457200" y="3048000"/>
            <a:ext cx="3200400" cy="3595570"/>
          </a:xfrm>
        </p:spPr>
        <p:txBody>
          <a:bodyPr>
            <a:normAutofit fontScale="92500" lnSpcReduction="10000"/>
          </a:bodyPr>
          <a:lstStyle/>
          <a:p>
            <a:r>
              <a:rPr lang="en-US" sz="2400" b="0" dirty="0"/>
              <a:t>490 steel strips: 264 good quality, 226 bad quality</a:t>
            </a:r>
          </a:p>
          <a:p>
            <a:r>
              <a:rPr lang="en-US" sz="2400" b="0" dirty="0"/>
              <a:t>9 variables, 7 stages</a:t>
            </a:r>
          </a:p>
          <a:p>
            <a:r>
              <a:rPr lang="en-US" sz="2400" b="0" dirty="0"/>
              <a:t>Randomly select 400 samples for training; repeat 100 times; any row/column/element whose selection rate &gt; 0.5 is considered crucial.</a:t>
            </a:r>
          </a:p>
          <a:p>
            <a:endParaRPr lang="en-US" sz="2400" b="0"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1400" y="2895600"/>
            <a:ext cx="4565469" cy="3747970"/>
          </a:xfrm>
          <a:prstGeom prst="rect">
            <a:avLst/>
          </a:prstGeom>
        </p:spPr>
      </p:pic>
      <p:sp>
        <p:nvSpPr>
          <p:cNvPr id="3" name="Slide Number Placeholder 2">
            <a:extLst>
              <a:ext uri="{FF2B5EF4-FFF2-40B4-BE49-F238E27FC236}">
                <a16:creationId xmlns:a16="http://schemas.microsoft.com/office/drawing/2014/main" id="{F6CF1593-2591-A75A-FBCF-1EA94D24875E}"/>
              </a:ext>
            </a:extLst>
          </p:cNvPr>
          <p:cNvSpPr>
            <a:spLocks noGrp="1"/>
          </p:cNvSpPr>
          <p:nvPr>
            <p:ph type="sldNum" sz="quarter" idx="12"/>
          </p:nvPr>
        </p:nvSpPr>
        <p:spPr/>
        <p:txBody>
          <a:bodyPr/>
          <a:lstStyle/>
          <a:p>
            <a:fld id="{B6F15528-21DE-4FAA-801E-634DDDAF4B2B}" type="slidenum">
              <a:rPr lang="en-US" smtClean="0"/>
              <a:pPr/>
              <a:t>17</a:t>
            </a:fld>
            <a:r>
              <a:rPr lang="en-US"/>
              <a:t>/19</a:t>
            </a:r>
            <a:endParaRPr lang="en-US" dirty="0"/>
          </a:p>
        </p:txBody>
      </p:sp>
    </p:spTree>
    <p:extLst>
      <p:ext uri="{BB962C8B-B14F-4D97-AF65-F5344CB8AC3E}">
        <p14:creationId xmlns:p14="http://schemas.microsoft.com/office/powerpoint/2010/main" val="3338188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Case </a:t>
            </a:r>
            <a:r>
              <a:rPr lang="en-US" dirty="0"/>
              <a:t>Study: Results</a:t>
            </a:r>
          </a:p>
        </p:txBody>
      </p:sp>
      <p:sp>
        <p:nvSpPr>
          <p:cNvPr id="9" name="Content Placeholder 2">
            <a:extLst>
              <a:ext uri="{FF2B5EF4-FFF2-40B4-BE49-F238E27FC236}">
                <a16:creationId xmlns:a16="http://schemas.microsoft.com/office/drawing/2014/main" id="{A3419CEA-A374-4892-81AA-A0A461B0E1C5}"/>
              </a:ext>
            </a:extLst>
          </p:cNvPr>
          <p:cNvSpPr txBox="1">
            <a:spLocks/>
          </p:cNvSpPr>
          <p:nvPr/>
        </p:nvSpPr>
        <p:spPr>
          <a:xfrm>
            <a:off x="457200" y="1066800"/>
            <a:ext cx="8153400" cy="1828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lang="en-US" sz="2800" b="1" kern="1200" dirty="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Crucial process variables: </a:t>
            </a:r>
            <a:r>
              <a:rPr lang="en-US" sz="2000" dirty="0">
                <a:solidFill>
                  <a:srgbClr val="FF0000"/>
                </a:solidFill>
              </a:rPr>
              <a:t>Looper value</a:t>
            </a:r>
            <a:r>
              <a:rPr lang="en-US" sz="2000" dirty="0"/>
              <a:t>,</a:t>
            </a:r>
            <a:r>
              <a:rPr lang="en-US" sz="2000" dirty="0">
                <a:solidFill>
                  <a:srgbClr val="FF0000"/>
                </a:solidFill>
              </a:rPr>
              <a:t> roller gap</a:t>
            </a:r>
            <a:r>
              <a:rPr lang="en-US" sz="2000" dirty="0"/>
              <a:t>,</a:t>
            </a:r>
            <a:r>
              <a:rPr lang="en-US" sz="2000" dirty="0">
                <a:solidFill>
                  <a:srgbClr val="FF0000"/>
                </a:solidFill>
              </a:rPr>
              <a:t> </a:t>
            </a:r>
            <a:r>
              <a:rPr lang="en-US" sz="2000" dirty="0"/>
              <a:t>and </a:t>
            </a:r>
            <a:r>
              <a:rPr lang="en-US" sz="2000" dirty="0">
                <a:solidFill>
                  <a:srgbClr val="FF0000"/>
                </a:solidFill>
              </a:rPr>
              <a:t>transfer force</a:t>
            </a:r>
          </a:p>
          <a:p>
            <a:r>
              <a:rPr lang="en-US" sz="2000" dirty="0"/>
              <a:t>Crucial stages:</a:t>
            </a:r>
            <a:r>
              <a:rPr lang="en-US" sz="2000" b="0" dirty="0"/>
              <a:t> </a:t>
            </a:r>
            <a:r>
              <a:rPr lang="en-US" sz="2000" dirty="0">
                <a:solidFill>
                  <a:srgbClr val="FF0000"/>
                </a:solidFill>
              </a:rPr>
              <a:t>Stage</a:t>
            </a:r>
            <a:r>
              <a:rPr lang="en-US" sz="2000" b="0" dirty="0"/>
              <a:t> </a:t>
            </a:r>
            <a:r>
              <a:rPr lang="en-US" sz="2000" dirty="0">
                <a:solidFill>
                  <a:srgbClr val="FF0000"/>
                </a:solidFill>
              </a:rPr>
              <a:t>2 </a:t>
            </a:r>
            <a:r>
              <a:rPr lang="en-US" sz="2000" b="0" dirty="0"/>
              <a:t>and </a:t>
            </a:r>
            <a:r>
              <a:rPr lang="en-US" sz="2000" dirty="0">
                <a:solidFill>
                  <a:srgbClr val="FF0000"/>
                </a:solidFill>
              </a:rPr>
              <a:t>4</a:t>
            </a:r>
            <a:r>
              <a:rPr lang="en-US" sz="2000" b="0" dirty="0"/>
              <a:t>    </a:t>
            </a:r>
          </a:p>
          <a:p>
            <a:r>
              <a:rPr lang="en-US" sz="2000" dirty="0"/>
              <a:t>Important variables in crucial stages: </a:t>
            </a:r>
          </a:p>
          <a:p>
            <a:pPr lvl="1"/>
            <a:r>
              <a:rPr lang="en-US" sz="1600" b="1" dirty="0">
                <a:solidFill>
                  <a:srgbClr val="FF0000"/>
                </a:solidFill>
              </a:rPr>
              <a:t>Roller gap in Stage 2</a:t>
            </a:r>
          </a:p>
          <a:p>
            <a:pPr lvl="1"/>
            <a:r>
              <a:rPr lang="en-US" sz="1600" b="1" dirty="0">
                <a:solidFill>
                  <a:srgbClr val="FF0000"/>
                </a:solidFill>
                <a:latin typeface="Calibri" panose="020F0502020204030204" pitchFamily="34" charset="0"/>
                <a:cs typeface="Calibri" panose="020F0502020204030204" pitchFamily="34" charset="0"/>
              </a:rPr>
              <a:t>Looper value and transfer force in stage 4</a:t>
            </a:r>
          </a:p>
          <a:p>
            <a:pPr lvl="1"/>
            <a:endParaRPr lang="en-US" sz="1600" b="0" dirty="0">
              <a:solidFill>
                <a:srgbClr val="FF0000"/>
              </a:solidFill>
            </a:endParaRPr>
          </a:p>
          <a:p>
            <a:pPr marL="0" indent="0">
              <a:buNone/>
            </a:pPr>
            <a:endParaRPr lang="en-US" sz="2000" b="0" dirty="0"/>
          </a:p>
        </p:txBody>
      </p:sp>
      <p:pic>
        <p:nvPicPr>
          <p:cNvPr id="4" name="Picture 3">
            <a:extLst>
              <a:ext uri="{FF2B5EF4-FFF2-40B4-BE49-F238E27FC236}">
                <a16:creationId xmlns:a16="http://schemas.microsoft.com/office/drawing/2014/main" id="{B198A4B1-696E-807B-7C3B-880B124C1A00}"/>
              </a:ext>
            </a:extLst>
          </p:cNvPr>
          <p:cNvPicPr>
            <a:picLocks noChangeAspect="1"/>
          </p:cNvPicPr>
          <p:nvPr/>
        </p:nvPicPr>
        <p:blipFill>
          <a:blip r:embed="rId2"/>
          <a:stretch>
            <a:fillRect/>
          </a:stretch>
        </p:blipFill>
        <p:spPr>
          <a:xfrm>
            <a:off x="190501" y="3032848"/>
            <a:ext cx="4343399" cy="1105415"/>
          </a:xfrm>
          <a:prstGeom prst="rect">
            <a:avLst/>
          </a:prstGeom>
        </p:spPr>
      </p:pic>
      <p:pic>
        <p:nvPicPr>
          <p:cNvPr id="5" name="Picture 4">
            <a:extLst>
              <a:ext uri="{FF2B5EF4-FFF2-40B4-BE49-F238E27FC236}">
                <a16:creationId xmlns:a16="http://schemas.microsoft.com/office/drawing/2014/main" id="{35D7A660-414F-4C44-453D-FFFAE8C168A9}"/>
              </a:ext>
            </a:extLst>
          </p:cNvPr>
          <p:cNvPicPr>
            <a:picLocks noChangeAspect="1"/>
          </p:cNvPicPr>
          <p:nvPr/>
        </p:nvPicPr>
        <p:blipFill>
          <a:blip r:embed="rId3"/>
          <a:stretch>
            <a:fillRect/>
          </a:stretch>
        </p:blipFill>
        <p:spPr>
          <a:xfrm>
            <a:off x="4763966" y="3032848"/>
            <a:ext cx="3893931" cy="3124200"/>
          </a:xfrm>
          <a:prstGeom prst="rect">
            <a:avLst/>
          </a:prstGeom>
        </p:spPr>
      </p:pic>
      <p:sp>
        <p:nvSpPr>
          <p:cNvPr id="17" name="Rectangle: Rounded Corners 16">
            <a:extLst>
              <a:ext uri="{FF2B5EF4-FFF2-40B4-BE49-F238E27FC236}">
                <a16:creationId xmlns:a16="http://schemas.microsoft.com/office/drawing/2014/main" id="{51694CF5-F926-4C55-B753-B4ADB4FA6674}"/>
              </a:ext>
            </a:extLst>
          </p:cNvPr>
          <p:cNvSpPr/>
          <p:nvPr/>
        </p:nvSpPr>
        <p:spPr>
          <a:xfrm>
            <a:off x="2133600" y="3291752"/>
            <a:ext cx="380266" cy="846511"/>
          </a:xfrm>
          <a:prstGeom prst="round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4537EC11-0295-67A1-600F-64FACF5CA634}"/>
              </a:ext>
            </a:extLst>
          </p:cNvPr>
          <p:cNvSpPr/>
          <p:nvPr/>
        </p:nvSpPr>
        <p:spPr>
          <a:xfrm>
            <a:off x="2953484" y="3299449"/>
            <a:ext cx="380266" cy="846511"/>
          </a:xfrm>
          <a:prstGeom prst="round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EC39E5A-886B-84D8-BA07-4E1545C524F4}"/>
              </a:ext>
            </a:extLst>
          </p:cNvPr>
          <p:cNvSpPr/>
          <p:nvPr/>
        </p:nvSpPr>
        <p:spPr>
          <a:xfrm>
            <a:off x="4845788" y="4225624"/>
            <a:ext cx="3275122" cy="270176"/>
          </a:xfrm>
          <a:prstGeom prst="round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2FE71981-CF18-448A-5FAE-C6D8FE43CF13}"/>
              </a:ext>
            </a:extLst>
          </p:cNvPr>
          <p:cNvSpPr/>
          <p:nvPr/>
        </p:nvSpPr>
        <p:spPr>
          <a:xfrm>
            <a:off x="4975595" y="4987624"/>
            <a:ext cx="3145316" cy="270176"/>
          </a:xfrm>
          <a:prstGeom prst="round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22F17C95-F9AA-B6B6-DDE4-5B972503F6D1}"/>
              </a:ext>
            </a:extLst>
          </p:cNvPr>
          <p:cNvSpPr/>
          <p:nvPr/>
        </p:nvSpPr>
        <p:spPr>
          <a:xfrm>
            <a:off x="4965699" y="5257800"/>
            <a:ext cx="3155211" cy="270176"/>
          </a:xfrm>
          <a:prstGeom prst="round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47E6A42-E852-16A3-C948-842DEAF58545}"/>
              </a:ext>
            </a:extLst>
          </p:cNvPr>
          <p:cNvPicPr>
            <a:picLocks noChangeAspect="1"/>
          </p:cNvPicPr>
          <p:nvPr/>
        </p:nvPicPr>
        <p:blipFill>
          <a:blip r:embed="rId4"/>
          <a:stretch>
            <a:fillRect/>
          </a:stretch>
        </p:blipFill>
        <p:spPr>
          <a:xfrm>
            <a:off x="433241" y="4199037"/>
            <a:ext cx="3890428" cy="1958011"/>
          </a:xfrm>
          <a:prstGeom prst="rect">
            <a:avLst/>
          </a:prstGeom>
        </p:spPr>
      </p:pic>
      <p:sp>
        <p:nvSpPr>
          <p:cNvPr id="24" name="Rectangle: Rounded Corners 23">
            <a:extLst>
              <a:ext uri="{FF2B5EF4-FFF2-40B4-BE49-F238E27FC236}">
                <a16:creationId xmlns:a16="http://schemas.microsoft.com/office/drawing/2014/main" id="{C9EA6B8D-BB4E-0109-43D5-2E6AB5F5A54B}"/>
              </a:ext>
            </a:extLst>
          </p:cNvPr>
          <p:cNvSpPr/>
          <p:nvPr/>
        </p:nvSpPr>
        <p:spPr>
          <a:xfrm>
            <a:off x="3300500" y="5165424"/>
            <a:ext cx="441649" cy="549576"/>
          </a:xfrm>
          <a:prstGeom prst="round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44DBD67E-F2AD-D1FC-BCD6-0094A9202EBD}"/>
              </a:ext>
            </a:extLst>
          </p:cNvPr>
          <p:cNvSpPr/>
          <p:nvPr/>
        </p:nvSpPr>
        <p:spPr>
          <a:xfrm>
            <a:off x="2858851" y="5715000"/>
            <a:ext cx="441649" cy="442047"/>
          </a:xfrm>
          <a:prstGeom prst="round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2FAF94A6-9B60-BF30-5D4D-496C43704730}"/>
              </a:ext>
            </a:extLst>
          </p:cNvPr>
          <p:cNvSpPr>
            <a:spLocks noGrp="1"/>
          </p:cNvSpPr>
          <p:nvPr>
            <p:ph type="sldNum" sz="quarter" idx="12"/>
          </p:nvPr>
        </p:nvSpPr>
        <p:spPr/>
        <p:txBody>
          <a:bodyPr/>
          <a:lstStyle/>
          <a:p>
            <a:fld id="{B6F15528-21DE-4FAA-801E-634DDDAF4B2B}" type="slidenum">
              <a:rPr lang="en-US" smtClean="0"/>
              <a:pPr/>
              <a:t>18</a:t>
            </a:fld>
            <a:r>
              <a:rPr lang="en-US"/>
              <a:t>/19</a:t>
            </a:r>
            <a:endParaRPr lang="en-US" dirty="0"/>
          </a:p>
        </p:txBody>
      </p:sp>
    </p:spTree>
    <p:extLst>
      <p:ext uri="{BB962C8B-B14F-4D97-AF65-F5344CB8AC3E}">
        <p14:creationId xmlns:p14="http://schemas.microsoft.com/office/powerpoint/2010/main" val="292422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1" grpId="0" animBg="1"/>
      <p:bldP spid="22" grpId="0" animBg="1"/>
      <p:bldP spid="23" grpId="0" animBg="1"/>
      <p:bldP spid="24" grpId="0" animBg="1"/>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Hot Rolling Product Defects</a:t>
            </a:r>
          </a:p>
        </p:txBody>
      </p:sp>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7267" y="1921363"/>
            <a:ext cx="5257800" cy="2658859"/>
          </a:xfrm>
          <a:prstGeom prst="rect">
            <a:avLst/>
          </a:prstGeom>
          <a:noFill/>
          <a:ln w="25400">
            <a:solidFill>
              <a:srgbClr val="1228CC"/>
            </a:solidFill>
          </a:ln>
          <a:extLst>
            <a:ext uri="{909E8E84-426E-40DD-AFC4-6F175D3DCCD1}">
              <a14:hiddenFill xmlns:a14="http://schemas.microsoft.com/office/drawing/2010/main">
                <a:solidFill>
                  <a:srgbClr val="FFFFFF"/>
                </a:solidFill>
              </a14:hiddenFill>
            </a:ext>
          </a:extLst>
        </p:spPr>
      </p:pic>
      <p:pic>
        <p:nvPicPr>
          <p:cNvPr id="1030" name="Picture 6" descr="Image result for 带钢"/>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5588" y="1001149"/>
            <a:ext cx="2081212" cy="20812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a:stretch>
            <a:fillRect/>
          </a:stretch>
        </p:blipFill>
        <p:spPr>
          <a:xfrm>
            <a:off x="457200" y="1035016"/>
            <a:ext cx="2743200" cy="938549"/>
          </a:xfrm>
          <a:prstGeom prst="rect">
            <a:avLst/>
          </a:prstGeom>
        </p:spPr>
      </p:pic>
      <p:pic>
        <p:nvPicPr>
          <p:cNvPr id="7" name="Picture 6"/>
          <p:cNvPicPr>
            <a:picLocks noChangeAspect="1"/>
          </p:cNvPicPr>
          <p:nvPr/>
        </p:nvPicPr>
        <p:blipFill>
          <a:blip r:embed="rId6"/>
          <a:stretch>
            <a:fillRect/>
          </a:stretch>
        </p:blipFill>
        <p:spPr>
          <a:xfrm>
            <a:off x="1106388" y="4737160"/>
            <a:ext cx="5991225" cy="1950223"/>
          </a:xfrm>
          <a:prstGeom prst="rect">
            <a:avLst/>
          </a:prstGeom>
          <a:ln w="25400">
            <a:solidFill>
              <a:srgbClr val="1228CC"/>
            </a:solidFill>
          </a:ln>
        </p:spPr>
      </p:pic>
      <p:sp>
        <p:nvSpPr>
          <p:cNvPr id="9" name="Bent-Up Arrow 8"/>
          <p:cNvSpPr/>
          <p:nvPr/>
        </p:nvSpPr>
        <p:spPr>
          <a:xfrm rot="5400000">
            <a:off x="1333500" y="1981179"/>
            <a:ext cx="762000" cy="838200"/>
          </a:xfrm>
          <a:prstGeom prst="bentUpArrow">
            <a:avLst>
              <a:gd name="adj1" fmla="val 16111"/>
              <a:gd name="adj2" fmla="val 18889"/>
              <a:gd name="adj3" fmla="val 40555"/>
            </a:avLst>
          </a:prstGeom>
          <a:solidFill>
            <a:srgbClr val="1228CC"/>
          </a:solidFill>
          <a:ln>
            <a:solidFill>
              <a:srgbClr val="1228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Bent-Up Arrow 16"/>
          <p:cNvSpPr/>
          <p:nvPr/>
        </p:nvSpPr>
        <p:spPr>
          <a:xfrm>
            <a:off x="6885253" y="3070224"/>
            <a:ext cx="762000" cy="838200"/>
          </a:xfrm>
          <a:prstGeom prst="bentUpArrow">
            <a:avLst>
              <a:gd name="adj1" fmla="val 16111"/>
              <a:gd name="adj2" fmla="val 18889"/>
              <a:gd name="adj3" fmla="val 40555"/>
            </a:avLst>
          </a:prstGeom>
          <a:solidFill>
            <a:srgbClr val="1228CC"/>
          </a:solidFill>
          <a:ln>
            <a:solidFill>
              <a:srgbClr val="1228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004735" y="3070224"/>
            <a:ext cx="914400" cy="1196976"/>
          </a:xfrm>
          <a:prstGeom prst="rect">
            <a:avLst/>
          </a:prstGeom>
          <a:noFill/>
          <a:ln w="34925">
            <a:solidFill>
              <a:srgbClr val="1228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4233335" y="4306636"/>
            <a:ext cx="414865" cy="391088"/>
          </a:xfrm>
          <a:prstGeom prst="downArrow">
            <a:avLst/>
          </a:prstGeom>
          <a:solidFill>
            <a:srgbClr val="1228CC"/>
          </a:solidFill>
          <a:ln>
            <a:solidFill>
              <a:srgbClr val="1228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273892" y="1301480"/>
            <a:ext cx="1372363" cy="461665"/>
          </a:xfrm>
          <a:prstGeom prst="rect">
            <a:avLst/>
          </a:prstGeom>
        </p:spPr>
        <p:txBody>
          <a:bodyPr wrap="none">
            <a:spAutoFit/>
          </a:bodyPr>
          <a:lstStyle/>
          <a:p>
            <a:r>
              <a:rPr lang="en-US" sz="2400" dirty="0">
                <a:solidFill>
                  <a:srgbClr val="222222"/>
                </a:solidFill>
              </a:rPr>
              <a:t>Steel slab</a:t>
            </a:r>
          </a:p>
        </p:txBody>
      </p:sp>
      <p:sp>
        <p:nvSpPr>
          <p:cNvPr id="14" name="Rectangle 13"/>
          <p:cNvSpPr/>
          <p:nvPr/>
        </p:nvSpPr>
        <p:spPr>
          <a:xfrm>
            <a:off x="4267200" y="920920"/>
            <a:ext cx="2431115" cy="461665"/>
          </a:xfrm>
          <a:prstGeom prst="rect">
            <a:avLst/>
          </a:prstGeom>
        </p:spPr>
        <p:txBody>
          <a:bodyPr wrap="none">
            <a:spAutoFit/>
          </a:bodyPr>
          <a:lstStyle/>
          <a:p>
            <a:r>
              <a:rPr lang="en-US" sz="2400" dirty="0">
                <a:solidFill>
                  <a:srgbClr val="222222"/>
                </a:solidFill>
              </a:rPr>
              <a:t>Coiled steel strips</a:t>
            </a:r>
          </a:p>
        </p:txBody>
      </p:sp>
      <p:pic>
        <p:nvPicPr>
          <p:cNvPr id="15" name="Picture 14"/>
          <p:cNvPicPr>
            <a:picLocks noChangeAspect="1"/>
          </p:cNvPicPr>
          <p:nvPr/>
        </p:nvPicPr>
        <p:blipFill>
          <a:blip r:embed="rId7"/>
          <a:stretch>
            <a:fillRect/>
          </a:stretch>
        </p:blipFill>
        <p:spPr>
          <a:xfrm>
            <a:off x="7266253" y="5353052"/>
            <a:ext cx="1649147" cy="387407"/>
          </a:xfrm>
          <a:prstGeom prst="rect">
            <a:avLst/>
          </a:prstGeom>
        </p:spPr>
      </p:pic>
      <p:sp>
        <p:nvSpPr>
          <p:cNvPr id="3" name="Slide Number Placeholder 2">
            <a:extLst>
              <a:ext uri="{FF2B5EF4-FFF2-40B4-BE49-F238E27FC236}">
                <a16:creationId xmlns:a16="http://schemas.microsoft.com/office/drawing/2014/main" id="{C45F1FB2-7147-7914-E663-D318E2C54BC8}"/>
              </a:ext>
            </a:extLst>
          </p:cNvPr>
          <p:cNvSpPr>
            <a:spLocks noGrp="1"/>
          </p:cNvSpPr>
          <p:nvPr>
            <p:ph type="sldNum" sz="quarter" idx="12"/>
          </p:nvPr>
        </p:nvSpPr>
        <p:spPr/>
        <p:txBody>
          <a:bodyPr/>
          <a:lstStyle/>
          <a:p>
            <a:fld id="{B6F15528-21DE-4FAA-801E-634DDDAF4B2B}" type="slidenum">
              <a:rPr lang="en-US" smtClean="0"/>
              <a:pPr/>
              <a:t>1</a:t>
            </a:fld>
            <a:r>
              <a:rPr lang="en-US"/>
              <a:t>/19</a:t>
            </a:r>
            <a:endParaRPr lang="en-US" dirty="0"/>
          </a:p>
        </p:txBody>
      </p:sp>
    </p:spTree>
    <p:extLst>
      <p:ext uri="{BB962C8B-B14F-4D97-AF65-F5344CB8AC3E}">
        <p14:creationId xmlns:p14="http://schemas.microsoft.com/office/powerpoint/2010/main" val="64495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 presetClass="entr" presetSubtype="0" fill="hold" nodeType="withEffect">
                                  <p:stCondLst>
                                    <p:cond delay="0"/>
                                  </p:stCondLst>
                                  <p:childTnLst>
                                    <p:set>
                                      <p:cBhvr>
                                        <p:cTn id="15" dur="1" fill="hold">
                                          <p:stCondLst>
                                            <p:cond delay="0"/>
                                          </p:stCondLst>
                                        </p:cTn>
                                        <p:tgtEl>
                                          <p:spTgt spid="1030"/>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10" grpId="0" animBg="1"/>
      <p:bldP spid="11" grpId="0" animBg="1"/>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and Conclusions</a:t>
            </a:r>
          </a:p>
        </p:txBody>
      </p:sp>
      <p:sp>
        <p:nvSpPr>
          <p:cNvPr id="3" name="Content Placeholder 2"/>
          <p:cNvSpPr>
            <a:spLocks noGrp="1"/>
          </p:cNvSpPr>
          <p:nvPr>
            <p:ph idx="1"/>
          </p:nvPr>
        </p:nvSpPr>
        <p:spPr>
          <a:xfrm>
            <a:off x="457200" y="1066800"/>
            <a:ext cx="8153400" cy="5090719"/>
          </a:xfrm>
        </p:spPr>
        <p:txBody>
          <a:bodyPr>
            <a:noAutofit/>
          </a:bodyPr>
          <a:lstStyle/>
          <a:p>
            <a:pPr>
              <a:spcBef>
                <a:spcPts val="600"/>
              </a:spcBef>
            </a:pPr>
            <a:r>
              <a:rPr lang="en-US" sz="2400" b="0" dirty="0"/>
              <a:t>A novel </a:t>
            </a:r>
            <a:r>
              <a:rPr lang="en-US" sz="2400" b="0" dirty="0">
                <a:solidFill>
                  <a:srgbClr val="FF0000"/>
                </a:solidFill>
              </a:rPr>
              <a:t>convex</a:t>
            </a:r>
            <a:r>
              <a:rPr lang="en-US" sz="2400" dirty="0"/>
              <a:t> </a:t>
            </a:r>
            <a:r>
              <a:rPr lang="en-US" sz="2400" b="0" dirty="0">
                <a:solidFill>
                  <a:srgbClr val="FF0000"/>
                </a:solidFill>
              </a:rPr>
              <a:t>two-dimensional variable selection </a:t>
            </a:r>
            <a:r>
              <a:rPr lang="en-US" sz="2400" b="0" dirty="0"/>
              <a:t>method that can inspire both </a:t>
            </a:r>
            <a:r>
              <a:rPr lang="en-US" sz="2400" b="0" dirty="0">
                <a:solidFill>
                  <a:srgbClr val="FF0000"/>
                </a:solidFill>
              </a:rPr>
              <a:t>group-wise</a:t>
            </a:r>
            <a:r>
              <a:rPr lang="en-US" sz="2400" b="0" dirty="0"/>
              <a:t> and </a:t>
            </a:r>
            <a:r>
              <a:rPr lang="en-US" sz="2400" b="0" dirty="0">
                <a:solidFill>
                  <a:srgbClr val="FF0000"/>
                </a:solidFill>
              </a:rPr>
              <a:t>element-wise</a:t>
            </a:r>
            <a:r>
              <a:rPr lang="en-US" sz="2400" b="0" dirty="0"/>
              <a:t> sparsity was proposed for root cause diagnostics of product defects. It is a </a:t>
            </a:r>
            <a:r>
              <a:rPr lang="en-US" sz="2400" b="0" dirty="0">
                <a:solidFill>
                  <a:srgbClr val="FF0000"/>
                </a:solidFill>
              </a:rPr>
              <a:t>penalized matrix regression </a:t>
            </a:r>
            <a:r>
              <a:rPr lang="en-US" sz="2400" b="0" dirty="0"/>
              <a:t>model  which consists of a negative</a:t>
            </a:r>
            <a:r>
              <a:rPr lang="en-US" sz="2400" dirty="0"/>
              <a:t> </a:t>
            </a:r>
            <a:r>
              <a:rPr lang="en-US" sz="2400" b="0" dirty="0"/>
              <a:t>log-likelihood function, two L2 penalization terms and one L1 penalization term.</a:t>
            </a:r>
          </a:p>
          <a:p>
            <a:pPr>
              <a:spcBef>
                <a:spcPts val="600"/>
              </a:spcBef>
            </a:pPr>
            <a:endParaRPr lang="en-US" sz="2400" b="0" dirty="0">
              <a:solidFill>
                <a:srgbClr val="C00000"/>
              </a:solidFill>
            </a:endParaRPr>
          </a:p>
          <a:p>
            <a:pPr>
              <a:spcBef>
                <a:spcPts val="600"/>
              </a:spcBef>
            </a:pPr>
            <a:r>
              <a:rPr lang="en-US" sz="2400" b="0" dirty="0">
                <a:solidFill>
                  <a:srgbClr val="FF0000"/>
                </a:solidFill>
              </a:rPr>
              <a:t>Simulation</a:t>
            </a:r>
            <a:r>
              <a:rPr lang="en-US" sz="2400" b="0" dirty="0"/>
              <a:t> and </a:t>
            </a:r>
            <a:r>
              <a:rPr lang="en-US" sz="2400" b="0" dirty="0">
                <a:solidFill>
                  <a:srgbClr val="FF0000"/>
                </a:solidFill>
              </a:rPr>
              <a:t>real-world data </a:t>
            </a:r>
            <a:r>
              <a:rPr lang="en-US" sz="2400" b="0" dirty="0"/>
              <a:t>were used to validate the performance. The results indicated that our methodology outperformed the benchmark in terms of both</a:t>
            </a:r>
            <a:r>
              <a:rPr lang="en-US" sz="2400" b="0" dirty="0">
                <a:solidFill>
                  <a:srgbClr val="FF0000"/>
                </a:solidFill>
              </a:rPr>
              <a:t> </a:t>
            </a:r>
            <a:r>
              <a:rPr lang="en-US" sz="2400" b="0" dirty="0"/>
              <a:t>prediction accuracy and precision.</a:t>
            </a:r>
          </a:p>
        </p:txBody>
      </p:sp>
      <p:sp>
        <p:nvSpPr>
          <p:cNvPr id="4" name="Slide Number Placeholder 3">
            <a:extLst>
              <a:ext uri="{FF2B5EF4-FFF2-40B4-BE49-F238E27FC236}">
                <a16:creationId xmlns:a16="http://schemas.microsoft.com/office/drawing/2014/main" id="{80CEB57F-9175-4DA7-BB0A-22DFC0EE0731}"/>
              </a:ext>
            </a:extLst>
          </p:cNvPr>
          <p:cNvSpPr>
            <a:spLocks noGrp="1"/>
          </p:cNvSpPr>
          <p:nvPr>
            <p:ph type="sldNum" sz="quarter" idx="12"/>
          </p:nvPr>
        </p:nvSpPr>
        <p:spPr/>
        <p:txBody>
          <a:bodyPr/>
          <a:lstStyle/>
          <a:p>
            <a:fld id="{B6F15528-21DE-4FAA-801E-634DDDAF4B2B}" type="slidenum">
              <a:rPr lang="en-US" smtClean="0"/>
              <a:pPr/>
              <a:t>19</a:t>
            </a:fld>
            <a:r>
              <a:rPr lang="en-US"/>
              <a:t>/19</a:t>
            </a:r>
            <a:endParaRPr lang="en-US" dirty="0"/>
          </a:p>
        </p:txBody>
      </p:sp>
    </p:spTree>
    <p:extLst>
      <p:ext uri="{BB962C8B-B14F-4D97-AF65-F5344CB8AC3E}">
        <p14:creationId xmlns:p14="http://schemas.microsoft.com/office/powerpoint/2010/main" val="1468164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Defects and Objectives</a:t>
            </a:r>
          </a:p>
        </p:txBody>
      </p:sp>
      <p:pic>
        <p:nvPicPr>
          <p:cNvPr id="7" name="Picture 6"/>
          <p:cNvPicPr>
            <a:picLocks noChangeAspect="1"/>
          </p:cNvPicPr>
          <p:nvPr/>
        </p:nvPicPr>
        <p:blipFill>
          <a:blip r:embed="rId3"/>
          <a:stretch>
            <a:fillRect/>
          </a:stretch>
        </p:blipFill>
        <p:spPr>
          <a:xfrm>
            <a:off x="2362200" y="1016811"/>
            <a:ext cx="3839382" cy="1249769"/>
          </a:xfrm>
          <a:prstGeom prst="rect">
            <a:avLst/>
          </a:prstGeom>
          <a:ln w="25400">
            <a:noFill/>
          </a:ln>
        </p:spPr>
      </p:pic>
      <p:pic>
        <p:nvPicPr>
          <p:cNvPr id="14" name="Picture 13"/>
          <p:cNvPicPr>
            <a:picLocks noChangeAspect="1"/>
          </p:cNvPicPr>
          <p:nvPr/>
        </p:nvPicPr>
        <p:blipFill>
          <a:blip r:embed="rId4"/>
          <a:stretch>
            <a:fillRect/>
          </a:stretch>
        </p:blipFill>
        <p:spPr>
          <a:xfrm rot="5400000">
            <a:off x="4766615" y="909371"/>
            <a:ext cx="1294578" cy="4122208"/>
          </a:xfrm>
          <a:prstGeom prst="rect">
            <a:avLst/>
          </a:prstGeom>
        </p:spPr>
      </p:pic>
      <p:pic>
        <p:nvPicPr>
          <p:cNvPr id="15" name="Picture 14"/>
          <p:cNvPicPr>
            <a:picLocks noChangeAspect="1"/>
          </p:cNvPicPr>
          <p:nvPr/>
        </p:nvPicPr>
        <p:blipFill>
          <a:blip r:embed="rId5"/>
          <a:stretch>
            <a:fillRect/>
          </a:stretch>
        </p:blipFill>
        <p:spPr>
          <a:xfrm rot="5400000">
            <a:off x="4662250" y="2468852"/>
            <a:ext cx="1494429" cy="4113330"/>
          </a:xfrm>
          <a:prstGeom prst="rect">
            <a:avLst/>
          </a:prstGeom>
        </p:spPr>
      </p:pic>
      <p:sp>
        <p:nvSpPr>
          <p:cNvPr id="16" name="Rectangle 15"/>
          <p:cNvSpPr/>
          <p:nvPr/>
        </p:nvSpPr>
        <p:spPr>
          <a:xfrm>
            <a:off x="1042812" y="2733341"/>
            <a:ext cx="1973617" cy="830997"/>
          </a:xfrm>
          <a:prstGeom prst="rect">
            <a:avLst/>
          </a:prstGeom>
        </p:spPr>
        <p:txBody>
          <a:bodyPr wrap="none">
            <a:spAutoFit/>
          </a:bodyPr>
          <a:lstStyle/>
          <a:p>
            <a:pPr algn="ctr"/>
            <a:r>
              <a:rPr lang="en-US" sz="2400" dirty="0">
                <a:solidFill>
                  <a:srgbClr val="222222"/>
                </a:solidFill>
              </a:rPr>
              <a:t>No Defect</a:t>
            </a:r>
          </a:p>
          <a:p>
            <a:pPr algn="ctr"/>
            <a:r>
              <a:rPr lang="en-US" sz="2400" dirty="0">
                <a:solidFill>
                  <a:srgbClr val="222222"/>
                </a:solidFill>
              </a:rPr>
              <a:t>(Good quality)</a:t>
            </a:r>
          </a:p>
        </p:txBody>
      </p:sp>
      <p:sp>
        <p:nvSpPr>
          <p:cNvPr id="17" name="Rectangle 16"/>
          <p:cNvSpPr/>
          <p:nvPr/>
        </p:nvSpPr>
        <p:spPr>
          <a:xfrm>
            <a:off x="1143000" y="4294684"/>
            <a:ext cx="1770036" cy="830997"/>
          </a:xfrm>
          <a:prstGeom prst="rect">
            <a:avLst/>
          </a:prstGeom>
        </p:spPr>
        <p:txBody>
          <a:bodyPr wrap="none">
            <a:spAutoFit/>
          </a:bodyPr>
          <a:lstStyle/>
          <a:p>
            <a:pPr algn="ctr"/>
            <a:r>
              <a:rPr lang="en-US" sz="2400" dirty="0">
                <a:solidFill>
                  <a:srgbClr val="222222"/>
                </a:solidFill>
              </a:rPr>
              <a:t>Defect</a:t>
            </a:r>
          </a:p>
          <a:p>
            <a:pPr algn="ctr"/>
            <a:r>
              <a:rPr lang="en-US" sz="2400" dirty="0">
                <a:solidFill>
                  <a:srgbClr val="222222"/>
                </a:solidFill>
              </a:rPr>
              <a:t>(Bad quality)</a:t>
            </a:r>
          </a:p>
        </p:txBody>
      </p:sp>
      <p:sp>
        <p:nvSpPr>
          <p:cNvPr id="19" name="Rectangle 18"/>
          <p:cNvSpPr/>
          <p:nvPr/>
        </p:nvSpPr>
        <p:spPr>
          <a:xfrm>
            <a:off x="3429000" y="3718389"/>
            <a:ext cx="4037130" cy="1688309"/>
          </a:xfrm>
          <a:prstGeom prst="rect">
            <a:avLst/>
          </a:prstGeom>
          <a:noFill/>
          <a:ln w="349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
          <p:cNvSpPr>
            <a:spLocks noGrp="1"/>
          </p:cNvSpPr>
          <p:nvPr>
            <p:ph idx="1"/>
          </p:nvPr>
        </p:nvSpPr>
        <p:spPr>
          <a:xfrm>
            <a:off x="457200" y="5466611"/>
            <a:ext cx="8229600" cy="1162788"/>
          </a:xfrm>
        </p:spPr>
        <p:txBody>
          <a:bodyPr>
            <a:noAutofit/>
          </a:bodyPr>
          <a:lstStyle/>
          <a:p>
            <a:pPr marL="0" indent="0">
              <a:buNone/>
            </a:pPr>
            <a:r>
              <a:rPr lang="en-US" sz="2400" dirty="0"/>
              <a:t>Objectives</a:t>
            </a:r>
            <a:r>
              <a:rPr lang="en-US" sz="2400" b="0" dirty="0"/>
              <a:t>:  Find out the </a:t>
            </a:r>
            <a:r>
              <a:rPr lang="en-US" sz="2400" b="0" dirty="0">
                <a:solidFill>
                  <a:srgbClr val="C00000"/>
                </a:solidFill>
              </a:rPr>
              <a:t>root-cause</a:t>
            </a:r>
            <a:r>
              <a:rPr lang="en-US" sz="2400" b="0" dirty="0"/>
              <a:t> of the product defects, i.e., </a:t>
            </a:r>
            <a:r>
              <a:rPr lang="en-US" sz="2400" b="0" dirty="0">
                <a:solidFill>
                  <a:srgbClr val="C00000"/>
                </a:solidFill>
              </a:rPr>
              <a:t>diagnostics</a:t>
            </a:r>
            <a:r>
              <a:rPr lang="en-US" sz="2400" b="0" dirty="0"/>
              <a:t> </a:t>
            </a:r>
            <a:r>
              <a:rPr lang="en-US" sz="2400" b="0" dirty="0">
                <a:sym typeface="Wingdings" panose="05000000000000000000" pitchFamily="2" charset="2"/>
              </a:rPr>
              <a:t> </a:t>
            </a:r>
            <a:r>
              <a:rPr lang="en-US" sz="2400" b="0" dirty="0"/>
              <a:t>Identify the crucial variables and/or stages that result in quality defects</a:t>
            </a:r>
          </a:p>
        </p:txBody>
      </p:sp>
      <p:sp>
        <p:nvSpPr>
          <p:cNvPr id="3" name="Slide Number Placeholder 2">
            <a:extLst>
              <a:ext uri="{FF2B5EF4-FFF2-40B4-BE49-F238E27FC236}">
                <a16:creationId xmlns:a16="http://schemas.microsoft.com/office/drawing/2014/main" id="{18162992-08DA-50D4-FF4E-70E46D7EB544}"/>
              </a:ext>
            </a:extLst>
          </p:cNvPr>
          <p:cNvSpPr>
            <a:spLocks noGrp="1"/>
          </p:cNvSpPr>
          <p:nvPr>
            <p:ph type="sldNum" sz="quarter" idx="12"/>
          </p:nvPr>
        </p:nvSpPr>
        <p:spPr/>
        <p:txBody>
          <a:bodyPr/>
          <a:lstStyle/>
          <a:p>
            <a:fld id="{B6F15528-21DE-4FAA-801E-634DDDAF4B2B}" type="slidenum">
              <a:rPr lang="en-US" smtClean="0"/>
              <a:pPr/>
              <a:t>2</a:t>
            </a:fld>
            <a:r>
              <a:rPr lang="en-US"/>
              <a:t>/19</a:t>
            </a:r>
            <a:endParaRPr lang="en-US" dirty="0"/>
          </a:p>
        </p:txBody>
      </p:sp>
    </p:spTree>
    <p:extLst>
      <p:ext uri="{BB962C8B-B14F-4D97-AF65-F5344CB8AC3E}">
        <p14:creationId xmlns:p14="http://schemas.microsoft.com/office/powerpoint/2010/main" val="38735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animBg="1"/>
      <p:bldP spid="2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Control/Sensor Variables</a:t>
            </a:r>
          </a:p>
        </p:txBody>
      </p:sp>
      <p:pic>
        <p:nvPicPr>
          <p:cNvPr id="6" name="Picture 5"/>
          <p:cNvPicPr>
            <a:picLocks noChangeAspect="1"/>
          </p:cNvPicPr>
          <p:nvPr/>
        </p:nvPicPr>
        <p:blipFill>
          <a:blip r:embed="rId3"/>
          <a:stretch>
            <a:fillRect/>
          </a:stretch>
        </p:blipFill>
        <p:spPr>
          <a:xfrm>
            <a:off x="1576387" y="1009859"/>
            <a:ext cx="5991225" cy="1950223"/>
          </a:xfrm>
          <a:prstGeom prst="rect">
            <a:avLst/>
          </a:prstGeom>
          <a:ln w="25400">
            <a:noFill/>
          </a:ln>
        </p:spPr>
      </p:pic>
      <p:pic>
        <p:nvPicPr>
          <p:cNvPr id="26" name="Picture 25"/>
          <p:cNvPicPr>
            <a:picLocks noChangeAspect="1"/>
          </p:cNvPicPr>
          <p:nvPr/>
        </p:nvPicPr>
        <p:blipFill>
          <a:blip r:embed="rId4"/>
          <a:stretch>
            <a:fillRect/>
          </a:stretch>
        </p:blipFill>
        <p:spPr>
          <a:xfrm rot="5400000">
            <a:off x="7134914" y="3075886"/>
            <a:ext cx="672201" cy="2140429"/>
          </a:xfrm>
          <a:prstGeom prst="rect">
            <a:avLst/>
          </a:prstGeom>
        </p:spPr>
      </p:pic>
      <p:pic>
        <p:nvPicPr>
          <p:cNvPr id="27" name="Picture 26"/>
          <p:cNvPicPr>
            <a:picLocks noChangeAspect="1"/>
          </p:cNvPicPr>
          <p:nvPr/>
        </p:nvPicPr>
        <p:blipFill>
          <a:blip r:embed="rId5"/>
          <a:stretch>
            <a:fillRect/>
          </a:stretch>
        </p:blipFill>
        <p:spPr>
          <a:xfrm rot="5400000">
            <a:off x="7086809" y="4205739"/>
            <a:ext cx="775973" cy="2135819"/>
          </a:xfrm>
          <a:prstGeom prst="rect">
            <a:avLst/>
          </a:prstGeom>
        </p:spPr>
      </p:pic>
      <p:sp>
        <p:nvSpPr>
          <p:cNvPr id="28" name="Rectangle 27"/>
          <p:cNvSpPr/>
          <p:nvPr/>
        </p:nvSpPr>
        <p:spPr>
          <a:xfrm>
            <a:off x="3689733" y="5998912"/>
            <a:ext cx="344966" cy="461665"/>
          </a:xfrm>
          <a:prstGeom prst="rect">
            <a:avLst/>
          </a:prstGeom>
        </p:spPr>
        <p:txBody>
          <a:bodyPr wrap="none">
            <a:spAutoFit/>
          </a:bodyPr>
          <a:lstStyle/>
          <a:p>
            <a:pPr algn="ctr"/>
            <a:r>
              <a:rPr lang="en-US" sz="2400" dirty="0">
                <a:solidFill>
                  <a:srgbClr val="222222"/>
                </a:solidFill>
              </a:rPr>
              <a:t>X</a:t>
            </a:r>
          </a:p>
        </p:txBody>
      </p:sp>
      <p:sp>
        <p:nvSpPr>
          <p:cNvPr id="29" name="Rectangle 28"/>
          <p:cNvSpPr/>
          <p:nvPr/>
        </p:nvSpPr>
        <p:spPr>
          <a:xfrm>
            <a:off x="7171983" y="5998911"/>
            <a:ext cx="344966" cy="461665"/>
          </a:xfrm>
          <a:prstGeom prst="rect">
            <a:avLst/>
          </a:prstGeom>
        </p:spPr>
        <p:txBody>
          <a:bodyPr wrap="none">
            <a:spAutoFit/>
          </a:bodyPr>
          <a:lstStyle/>
          <a:p>
            <a:pPr algn="ctr"/>
            <a:r>
              <a:rPr lang="en-US" sz="2400" dirty="0">
                <a:solidFill>
                  <a:srgbClr val="222222"/>
                </a:solidFill>
              </a:rPr>
              <a:t>Y</a:t>
            </a:r>
          </a:p>
        </p:txBody>
      </p:sp>
      <p:graphicFrame>
        <p:nvGraphicFramePr>
          <p:cNvPr id="30" name="Table 29"/>
          <p:cNvGraphicFramePr>
            <a:graphicFrameLocks noGrp="1"/>
          </p:cNvGraphicFramePr>
          <p:nvPr>
            <p:extLst>
              <p:ext uri="{D42A27DB-BD31-4B8C-83A1-F6EECF244321}">
                <p14:modId xmlns:p14="http://schemas.microsoft.com/office/powerpoint/2010/main" val="3855709522"/>
              </p:ext>
            </p:extLst>
          </p:nvPr>
        </p:nvGraphicFramePr>
        <p:xfrm>
          <a:off x="131443" y="3633865"/>
          <a:ext cx="1905000" cy="2609668"/>
        </p:xfrm>
        <a:graphic>
          <a:graphicData uri="http://schemas.openxmlformats.org/drawingml/2006/table">
            <a:tbl>
              <a:tblPr firstRow="1" bandRow="1">
                <a:tableStyleId>{BDBED569-4797-4DF1-A0F4-6AAB3CD982D8}</a:tableStyleId>
              </a:tblPr>
              <a:tblGrid>
                <a:gridCol w="1905000">
                  <a:extLst>
                    <a:ext uri="{9D8B030D-6E8A-4147-A177-3AD203B41FA5}">
                      <a16:colId xmlns:a16="http://schemas.microsoft.com/office/drawing/2014/main" val="716963601"/>
                    </a:ext>
                  </a:extLst>
                </a:gridCol>
              </a:tblGrid>
              <a:tr h="316686">
                <a:tc>
                  <a:txBody>
                    <a:bodyPr/>
                    <a:lstStyle/>
                    <a:p>
                      <a:pPr algn="ctr"/>
                      <a:r>
                        <a:rPr lang="en-US" b="0" dirty="0"/>
                        <a:t>Target Speed</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3999048"/>
                  </a:ext>
                </a:extLst>
              </a:tr>
              <a:tr h="316686">
                <a:tc>
                  <a:txBody>
                    <a:bodyPr/>
                    <a:lstStyle/>
                    <a:p>
                      <a:pPr algn="ctr"/>
                      <a:r>
                        <a:rPr lang="en-US" dirty="0"/>
                        <a:t>Real Speed</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5908554"/>
                  </a:ext>
                </a:extLst>
              </a:tr>
              <a:tr h="316686">
                <a:tc>
                  <a:txBody>
                    <a:bodyPr/>
                    <a:lstStyle/>
                    <a:p>
                      <a:pPr algn="ctr"/>
                      <a:r>
                        <a:rPr lang="en-US" dirty="0" err="1"/>
                        <a:t>Looper</a:t>
                      </a:r>
                      <a:r>
                        <a:rPr lang="en-US" dirty="0"/>
                        <a:t> Height</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92440230"/>
                  </a:ext>
                </a:extLst>
              </a:tr>
              <a:tr h="78086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p>
                      <a:pPr algn="ctr"/>
                      <a:r>
                        <a:rPr lang="en-US" dirty="0"/>
                        <a:t>Target Force</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2451453"/>
                  </a:ext>
                </a:extLst>
              </a:tr>
              <a:tr h="316686">
                <a:tc>
                  <a:txBody>
                    <a:bodyPr/>
                    <a:lstStyle/>
                    <a:p>
                      <a:pPr algn="ctr"/>
                      <a:r>
                        <a:rPr lang="en-US" dirty="0"/>
                        <a:t>Roller Gap</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487691"/>
                  </a:ext>
                </a:extLst>
              </a:tr>
              <a:tr h="316686">
                <a:tc>
                  <a:txBody>
                    <a:bodyPr/>
                    <a:lstStyle/>
                    <a:p>
                      <a:pPr algn="ctr"/>
                      <a:endParaRPr lang="en-US" dirty="0"/>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5486869"/>
                  </a:ext>
                </a:extLst>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491805523"/>
              </p:ext>
            </p:extLst>
          </p:nvPr>
        </p:nvGraphicFramePr>
        <p:xfrm>
          <a:off x="2032770" y="3633865"/>
          <a:ext cx="3733800" cy="2225040"/>
        </p:xfrm>
        <a:graphic>
          <a:graphicData uri="http://schemas.openxmlformats.org/drawingml/2006/table">
            <a:tbl>
              <a:tblPr firstRow="1" bandRow="1">
                <a:tableStyleId>{BC89EF96-8CEA-46FF-86C4-4CE0E7609802}</a:tableStyleId>
              </a:tblPr>
              <a:tblGrid>
                <a:gridCol w="746760">
                  <a:extLst>
                    <a:ext uri="{9D8B030D-6E8A-4147-A177-3AD203B41FA5}">
                      <a16:colId xmlns:a16="http://schemas.microsoft.com/office/drawing/2014/main" val="470671241"/>
                    </a:ext>
                  </a:extLst>
                </a:gridCol>
                <a:gridCol w="746760">
                  <a:extLst>
                    <a:ext uri="{9D8B030D-6E8A-4147-A177-3AD203B41FA5}">
                      <a16:colId xmlns:a16="http://schemas.microsoft.com/office/drawing/2014/main" val="1129266211"/>
                    </a:ext>
                  </a:extLst>
                </a:gridCol>
                <a:gridCol w="746760">
                  <a:extLst>
                    <a:ext uri="{9D8B030D-6E8A-4147-A177-3AD203B41FA5}">
                      <a16:colId xmlns:a16="http://schemas.microsoft.com/office/drawing/2014/main" val="2969218216"/>
                    </a:ext>
                  </a:extLst>
                </a:gridCol>
                <a:gridCol w="746760">
                  <a:extLst>
                    <a:ext uri="{9D8B030D-6E8A-4147-A177-3AD203B41FA5}">
                      <a16:colId xmlns:a16="http://schemas.microsoft.com/office/drawing/2014/main" val="3016572094"/>
                    </a:ext>
                  </a:extLst>
                </a:gridCol>
                <a:gridCol w="746760">
                  <a:extLst>
                    <a:ext uri="{9D8B030D-6E8A-4147-A177-3AD203B41FA5}">
                      <a16:colId xmlns:a16="http://schemas.microsoft.com/office/drawing/2014/main" val="3192366126"/>
                    </a:ext>
                  </a:extLst>
                </a:gridCol>
              </a:tblGrid>
              <a:tr h="370840">
                <a:tc>
                  <a:txBody>
                    <a:bodyPr/>
                    <a:lstStyle/>
                    <a:p>
                      <a:endParaRPr lang="en-US" dirty="0"/>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endParaRPr lang="en-US"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endParaRPr lang="en-US"/>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endParaRPr lang="en-US"/>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endParaRPr lang="en-US" dirty="0"/>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065908554"/>
                  </a:ext>
                </a:extLst>
              </a:tr>
              <a:tr h="370840">
                <a:tc>
                  <a:txBody>
                    <a:bodyPr/>
                    <a:lstStyle/>
                    <a:p>
                      <a:endParaRPr lang="en-US"/>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endParaRPr lang="en-US"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endParaRPr lang="en-US"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endParaRPr lang="en-US"/>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endParaRPr lang="en-US"/>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592440230"/>
                  </a:ext>
                </a:extLst>
              </a:tr>
              <a:tr h="370840">
                <a:tc>
                  <a:txBody>
                    <a:bodyPr/>
                    <a:lstStyle/>
                    <a:p>
                      <a:endParaRPr lang="en-US"/>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endParaRPr lang="en-US"/>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endParaRPr lang="en-US"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endParaRPr lang="en-US"/>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endParaRPr lang="en-US"/>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262451453"/>
                  </a:ext>
                </a:extLst>
              </a:tr>
              <a:tr h="370840">
                <a:tc>
                  <a:txBody>
                    <a:bodyPr/>
                    <a:lstStyle/>
                    <a:p>
                      <a:endParaRPr lang="en-US" dirty="0"/>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endParaRPr lang="en-US"/>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endParaRPr lang="en-US"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endParaRPr lang="en-US"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endParaRPr lang="en-US" dirty="0"/>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2919878282"/>
                  </a:ext>
                </a:extLst>
              </a:tr>
              <a:tr h="370840">
                <a:tc>
                  <a:txBody>
                    <a:bodyPr/>
                    <a:lstStyle/>
                    <a:p>
                      <a:endParaRPr lang="en-US" dirty="0"/>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endParaRPr lang="en-US"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endParaRPr lang="en-US"/>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endParaRPr lang="en-US"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endParaRPr lang="en-US" dirty="0"/>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55487691"/>
                  </a:ext>
                </a:extLst>
              </a:tr>
              <a:tr h="370840">
                <a:tc>
                  <a:txBody>
                    <a:bodyPr/>
                    <a:lstStyle/>
                    <a:p>
                      <a:endParaRPr lang="en-US" dirty="0"/>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noFill/>
                  </a:tcPr>
                </a:tc>
                <a:tc>
                  <a:txBody>
                    <a:bodyPr/>
                    <a:lstStyle/>
                    <a:p>
                      <a:endParaRPr lang="en-US"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noFill/>
                  </a:tcPr>
                </a:tc>
                <a:tc>
                  <a:txBody>
                    <a:bodyPr/>
                    <a:lstStyle/>
                    <a:p>
                      <a:endParaRPr lang="en-US"/>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noFill/>
                  </a:tcPr>
                </a:tc>
                <a:tc>
                  <a:txBody>
                    <a:bodyPr/>
                    <a:lstStyle/>
                    <a:p>
                      <a:endParaRPr lang="en-US"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noFill/>
                  </a:tcPr>
                </a:tc>
                <a:tc>
                  <a:txBody>
                    <a:bodyPr/>
                    <a:lstStyle/>
                    <a:p>
                      <a:endParaRPr lang="en-US" dirty="0"/>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702133251"/>
                  </a:ext>
                </a:extLst>
              </a:tr>
            </a:tbl>
          </a:graphicData>
        </a:graphic>
      </p:graphicFrame>
      <p:graphicFrame>
        <p:nvGraphicFramePr>
          <p:cNvPr id="32" name="Table 31"/>
          <p:cNvGraphicFramePr>
            <a:graphicFrameLocks noGrp="1"/>
          </p:cNvGraphicFramePr>
          <p:nvPr>
            <p:extLst>
              <p:ext uri="{D42A27DB-BD31-4B8C-83A1-F6EECF244321}">
                <p14:modId xmlns:p14="http://schemas.microsoft.com/office/powerpoint/2010/main" val="2376051075"/>
              </p:ext>
            </p:extLst>
          </p:nvPr>
        </p:nvGraphicFramePr>
        <p:xfrm>
          <a:off x="1995316" y="2919642"/>
          <a:ext cx="3733800" cy="640080"/>
        </p:xfrm>
        <a:graphic>
          <a:graphicData uri="http://schemas.openxmlformats.org/drawingml/2006/table">
            <a:tbl>
              <a:tblPr firstRow="1" bandRow="1">
                <a:tableStyleId>{BDBED569-4797-4DF1-A0F4-6AAB3CD982D8}</a:tableStyleId>
              </a:tblPr>
              <a:tblGrid>
                <a:gridCol w="746760">
                  <a:extLst>
                    <a:ext uri="{9D8B030D-6E8A-4147-A177-3AD203B41FA5}">
                      <a16:colId xmlns:a16="http://schemas.microsoft.com/office/drawing/2014/main" val="470671241"/>
                    </a:ext>
                  </a:extLst>
                </a:gridCol>
                <a:gridCol w="746760">
                  <a:extLst>
                    <a:ext uri="{9D8B030D-6E8A-4147-A177-3AD203B41FA5}">
                      <a16:colId xmlns:a16="http://schemas.microsoft.com/office/drawing/2014/main" val="1129266211"/>
                    </a:ext>
                  </a:extLst>
                </a:gridCol>
                <a:gridCol w="746760">
                  <a:extLst>
                    <a:ext uri="{9D8B030D-6E8A-4147-A177-3AD203B41FA5}">
                      <a16:colId xmlns:a16="http://schemas.microsoft.com/office/drawing/2014/main" val="2969218216"/>
                    </a:ext>
                  </a:extLst>
                </a:gridCol>
                <a:gridCol w="746760">
                  <a:extLst>
                    <a:ext uri="{9D8B030D-6E8A-4147-A177-3AD203B41FA5}">
                      <a16:colId xmlns:a16="http://schemas.microsoft.com/office/drawing/2014/main" val="3016572094"/>
                    </a:ext>
                  </a:extLst>
                </a:gridCol>
                <a:gridCol w="746760">
                  <a:extLst>
                    <a:ext uri="{9D8B030D-6E8A-4147-A177-3AD203B41FA5}">
                      <a16:colId xmlns:a16="http://schemas.microsoft.com/office/drawing/2014/main" val="3192366126"/>
                    </a:ext>
                  </a:extLst>
                </a:gridCol>
              </a:tblGrid>
              <a:tr h="370840">
                <a:tc>
                  <a:txBody>
                    <a:bodyPr/>
                    <a:lstStyle/>
                    <a:p>
                      <a:pPr algn="ctr"/>
                      <a:r>
                        <a:rPr lang="en-US" b="0" dirty="0"/>
                        <a:t>Stage</a:t>
                      </a:r>
                    </a:p>
                    <a:p>
                      <a:pPr algn="ctr"/>
                      <a:r>
                        <a:rPr lang="en-US" b="0" dirty="0"/>
                        <a:t>1</a:t>
                      </a: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ctr"/>
                      <a:r>
                        <a:rPr lang="en-US" b="0" dirty="0"/>
                        <a:t>Stage</a:t>
                      </a:r>
                    </a:p>
                    <a:p>
                      <a:pPr algn="ctr"/>
                      <a:r>
                        <a:rPr lang="en-US" b="0" dirty="0"/>
                        <a:t>2</a:t>
                      </a: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ctr"/>
                      <a:r>
                        <a:rPr lang="en-US" b="0" dirty="0"/>
                        <a:t>Stage</a:t>
                      </a:r>
                    </a:p>
                    <a:p>
                      <a:pPr algn="ctr"/>
                      <a:r>
                        <a:rPr lang="en-US" b="0" dirty="0"/>
                        <a:t>3</a:t>
                      </a: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ctr"/>
                      <a:r>
                        <a:rPr lang="en-US" b="0" dirty="0"/>
                        <a:t>…</a:t>
                      </a: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ctr"/>
                      <a:r>
                        <a:rPr lang="en-US" b="0" dirty="0"/>
                        <a:t>Stage </a:t>
                      </a:r>
                    </a:p>
                    <a:p>
                      <a:pPr algn="ctr"/>
                      <a:r>
                        <a:rPr lang="en-US" b="0" dirty="0"/>
                        <a:t>7</a:t>
                      </a: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603999048"/>
                  </a:ext>
                </a:extLst>
              </a:tr>
            </a:tbl>
          </a:graphicData>
        </a:graphic>
      </p:graphicFrame>
      <p:sp>
        <p:nvSpPr>
          <p:cNvPr id="33" name="Rectangle 32"/>
          <p:cNvSpPr/>
          <p:nvPr/>
        </p:nvSpPr>
        <p:spPr>
          <a:xfrm>
            <a:off x="7141397" y="4499265"/>
            <a:ext cx="470000" cy="369332"/>
          </a:xfrm>
          <a:prstGeom prst="rect">
            <a:avLst/>
          </a:prstGeom>
        </p:spPr>
        <p:txBody>
          <a:bodyPr wrap="none">
            <a:spAutoFit/>
          </a:bodyPr>
          <a:lstStyle/>
          <a:p>
            <a:r>
              <a:rPr lang="en-US" b="1" dirty="0"/>
              <a:t>OR</a:t>
            </a:r>
          </a:p>
        </p:txBody>
      </p:sp>
      <p:sp>
        <p:nvSpPr>
          <p:cNvPr id="35" name="Down Arrow 34"/>
          <p:cNvSpPr/>
          <p:nvPr/>
        </p:nvSpPr>
        <p:spPr>
          <a:xfrm rot="16200000">
            <a:off x="5560433" y="4912022"/>
            <a:ext cx="265992" cy="2633946"/>
          </a:xfrm>
          <a:prstGeom prst="downArrow">
            <a:avLst>
              <a:gd name="adj1" fmla="val 50000"/>
              <a:gd name="adj2" fmla="val 115480"/>
            </a:avLst>
          </a:prstGeom>
          <a:solidFill>
            <a:srgbClr val="1228CC"/>
          </a:solidFill>
          <a:ln>
            <a:solidFill>
              <a:srgbClr val="1228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638592" y="5998161"/>
            <a:ext cx="470802" cy="46166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7109065" y="5947067"/>
            <a:ext cx="470802" cy="46166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6C7111EC-0739-63E3-E6B9-02EEC80F67E2}"/>
              </a:ext>
            </a:extLst>
          </p:cNvPr>
          <p:cNvSpPr>
            <a:spLocks noGrp="1"/>
          </p:cNvSpPr>
          <p:nvPr>
            <p:ph type="sldNum" sz="quarter" idx="12"/>
          </p:nvPr>
        </p:nvSpPr>
        <p:spPr/>
        <p:txBody>
          <a:bodyPr/>
          <a:lstStyle/>
          <a:p>
            <a:fld id="{B6F15528-21DE-4FAA-801E-634DDDAF4B2B}" type="slidenum">
              <a:rPr lang="en-US" smtClean="0"/>
              <a:pPr/>
              <a:t>3</a:t>
            </a:fld>
            <a:r>
              <a:rPr lang="en-US"/>
              <a:t>/19</a:t>
            </a:r>
            <a:endParaRPr lang="en-US" dirty="0"/>
          </a:p>
        </p:txBody>
      </p:sp>
    </p:spTree>
    <p:extLst>
      <p:ext uri="{BB962C8B-B14F-4D97-AF65-F5344CB8AC3E}">
        <p14:creationId xmlns:p14="http://schemas.microsoft.com/office/powerpoint/2010/main" val="163757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3" grpId="0"/>
      <p:bldP spid="35" grpId="0" animBg="1"/>
      <p:bldP spid="36" grpId="0" animBg="1"/>
      <p:bldP spid="3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Naïve Solutions</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922665542"/>
              </p:ext>
            </p:extLst>
          </p:nvPr>
        </p:nvGraphicFramePr>
        <p:xfrm>
          <a:off x="381000" y="4545594"/>
          <a:ext cx="3733800" cy="370840"/>
        </p:xfrm>
        <a:graphic>
          <a:graphicData uri="http://schemas.openxmlformats.org/drawingml/2006/table">
            <a:tbl>
              <a:tblPr firstRow="1" bandRow="1">
                <a:tableStyleId>{BC89EF96-8CEA-46FF-86C4-4CE0E7609802}</a:tableStyleId>
              </a:tblPr>
              <a:tblGrid>
                <a:gridCol w="746760">
                  <a:extLst>
                    <a:ext uri="{9D8B030D-6E8A-4147-A177-3AD203B41FA5}">
                      <a16:colId xmlns:a16="http://schemas.microsoft.com/office/drawing/2014/main" val="470671241"/>
                    </a:ext>
                  </a:extLst>
                </a:gridCol>
                <a:gridCol w="746760">
                  <a:extLst>
                    <a:ext uri="{9D8B030D-6E8A-4147-A177-3AD203B41FA5}">
                      <a16:colId xmlns:a16="http://schemas.microsoft.com/office/drawing/2014/main" val="1129266211"/>
                    </a:ext>
                  </a:extLst>
                </a:gridCol>
                <a:gridCol w="746760">
                  <a:extLst>
                    <a:ext uri="{9D8B030D-6E8A-4147-A177-3AD203B41FA5}">
                      <a16:colId xmlns:a16="http://schemas.microsoft.com/office/drawing/2014/main" val="2969218216"/>
                    </a:ext>
                  </a:extLst>
                </a:gridCol>
                <a:gridCol w="746760">
                  <a:extLst>
                    <a:ext uri="{9D8B030D-6E8A-4147-A177-3AD203B41FA5}">
                      <a16:colId xmlns:a16="http://schemas.microsoft.com/office/drawing/2014/main" val="3016572094"/>
                    </a:ext>
                  </a:extLst>
                </a:gridCol>
                <a:gridCol w="746760">
                  <a:extLst>
                    <a:ext uri="{9D8B030D-6E8A-4147-A177-3AD203B41FA5}">
                      <a16:colId xmlns:a16="http://schemas.microsoft.com/office/drawing/2014/main" val="3192366126"/>
                    </a:ext>
                  </a:extLst>
                </a:gridCol>
              </a:tblGrid>
              <a:tr h="370840">
                <a:tc>
                  <a:txBody>
                    <a:bodyPr/>
                    <a:lstStyle/>
                    <a:p>
                      <a:endParaRPr lang="en-US" dirty="0"/>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endParaRPr lang="en-US"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endParaRPr lang="en-US"/>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endParaRPr lang="en-US"/>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endParaRPr lang="en-US" dirty="0"/>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065908554"/>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174419540"/>
              </p:ext>
            </p:extLst>
          </p:nvPr>
        </p:nvGraphicFramePr>
        <p:xfrm>
          <a:off x="56726" y="1751612"/>
          <a:ext cx="1905000" cy="2494280"/>
        </p:xfrm>
        <a:graphic>
          <a:graphicData uri="http://schemas.openxmlformats.org/drawingml/2006/table">
            <a:tbl>
              <a:tblPr firstRow="1" bandRow="1">
                <a:tableStyleId>{BDBED569-4797-4DF1-A0F4-6AAB3CD982D8}</a:tableStyleId>
              </a:tblPr>
              <a:tblGrid>
                <a:gridCol w="1905000">
                  <a:extLst>
                    <a:ext uri="{9D8B030D-6E8A-4147-A177-3AD203B41FA5}">
                      <a16:colId xmlns:a16="http://schemas.microsoft.com/office/drawing/2014/main" val="716963601"/>
                    </a:ext>
                  </a:extLst>
                </a:gridCol>
              </a:tblGrid>
              <a:tr h="370840">
                <a:tc>
                  <a:txBody>
                    <a:bodyPr/>
                    <a:lstStyle/>
                    <a:p>
                      <a:pPr algn="ctr"/>
                      <a:r>
                        <a:rPr lang="en-US" b="0" dirty="0"/>
                        <a:t>Target Speed</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3999048"/>
                  </a:ext>
                </a:extLst>
              </a:tr>
              <a:tr h="370840">
                <a:tc>
                  <a:txBody>
                    <a:bodyPr/>
                    <a:lstStyle/>
                    <a:p>
                      <a:pPr algn="ctr"/>
                      <a:r>
                        <a:rPr lang="en-US" dirty="0"/>
                        <a:t>Real Speed</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5908554"/>
                  </a:ext>
                </a:extLst>
              </a:tr>
              <a:tr h="370840">
                <a:tc>
                  <a:txBody>
                    <a:bodyPr/>
                    <a:lstStyle/>
                    <a:p>
                      <a:pPr algn="ctr"/>
                      <a:r>
                        <a:rPr lang="en-US" dirty="0" err="1"/>
                        <a:t>Looper</a:t>
                      </a:r>
                      <a:r>
                        <a:rPr lang="en-US" dirty="0"/>
                        <a:t> Height</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9244023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p>
                      <a:pPr algn="ctr"/>
                      <a:r>
                        <a:rPr lang="en-US" dirty="0"/>
                        <a:t>Target Force </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2451453"/>
                  </a:ext>
                </a:extLst>
              </a:tr>
              <a:tr h="370840">
                <a:tc>
                  <a:txBody>
                    <a:bodyPr/>
                    <a:lstStyle/>
                    <a:p>
                      <a:pPr algn="ctr"/>
                      <a:r>
                        <a:rPr lang="en-US" dirty="0"/>
                        <a:t>Roller Gap</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487691"/>
                  </a:ext>
                </a:extLst>
              </a:tr>
              <a:tr h="370840">
                <a:tc>
                  <a:txBody>
                    <a:bodyPr/>
                    <a:lstStyle/>
                    <a:p>
                      <a:pPr algn="ctr"/>
                      <a:endParaRPr lang="en-US" dirty="0"/>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5486869"/>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968977274"/>
              </p:ext>
            </p:extLst>
          </p:nvPr>
        </p:nvGraphicFramePr>
        <p:xfrm>
          <a:off x="1981200" y="1708662"/>
          <a:ext cx="3733800" cy="2225040"/>
        </p:xfrm>
        <a:graphic>
          <a:graphicData uri="http://schemas.openxmlformats.org/drawingml/2006/table">
            <a:tbl>
              <a:tblPr firstRow="1" bandRow="1">
                <a:tableStyleId>{BC89EF96-8CEA-46FF-86C4-4CE0E7609802}</a:tableStyleId>
              </a:tblPr>
              <a:tblGrid>
                <a:gridCol w="746760">
                  <a:extLst>
                    <a:ext uri="{9D8B030D-6E8A-4147-A177-3AD203B41FA5}">
                      <a16:colId xmlns:a16="http://schemas.microsoft.com/office/drawing/2014/main" val="470671241"/>
                    </a:ext>
                  </a:extLst>
                </a:gridCol>
                <a:gridCol w="746760">
                  <a:extLst>
                    <a:ext uri="{9D8B030D-6E8A-4147-A177-3AD203B41FA5}">
                      <a16:colId xmlns:a16="http://schemas.microsoft.com/office/drawing/2014/main" val="1129266211"/>
                    </a:ext>
                  </a:extLst>
                </a:gridCol>
                <a:gridCol w="746760">
                  <a:extLst>
                    <a:ext uri="{9D8B030D-6E8A-4147-A177-3AD203B41FA5}">
                      <a16:colId xmlns:a16="http://schemas.microsoft.com/office/drawing/2014/main" val="2969218216"/>
                    </a:ext>
                  </a:extLst>
                </a:gridCol>
                <a:gridCol w="746760">
                  <a:extLst>
                    <a:ext uri="{9D8B030D-6E8A-4147-A177-3AD203B41FA5}">
                      <a16:colId xmlns:a16="http://schemas.microsoft.com/office/drawing/2014/main" val="3016572094"/>
                    </a:ext>
                  </a:extLst>
                </a:gridCol>
                <a:gridCol w="746760">
                  <a:extLst>
                    <a:ext uri="{9D8B030D-6E8A-4147-A177-3AD203B41FA5}">
                      <a16:colId xmlns:a16="http://schemas.microsoft.com/office/drawing/2014/main" val="3192366126"/>
                    </a:ext>
                  </a:extLst>
                </a:gridCol>
              </a:tblGrid>
              <a:tr h="370840">
                <a:tc>
                  <a:txBody>
                    <a:bodyPr/>
                    <a:lstStyle/>
                    <a:p>
                      <a:endParaRPr lang="en-US" dirty="0"/>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endParaRPr lang="en-US"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endParaRPr lang="en-US"/>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endParaRPr lang="en-US"/>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endParaRPr lang="en-US" dirty="0"/>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065908554"/>
                  </a:ext>
                </a:extLst>
              </a:tr>
              <a:tr h="370840">
                <a:tc>
                  <a:txBody>
                    <a:bodyPr/>
                    <a:lstStyle/>
                    <a:p>
                      <a:endParaRPr lang="en-US"/>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endParaRPr lang="en-US"/>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endParaRPr lang="en-US"/>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endParaRPr lang="en-US"/>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endParaRPr lang="en-US"/>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592440230"/>
                  </a:ext>
                </a:extLst>
              </a:tr>
              <a:tr h="370840">
                <a:tc>
                  <a:txBody>
                    <a:bodyPr/>
                    <a:lstStyle/>
                    <a:p>
                      <a:endParaRPr lang="en-US"/>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endParaRPr lang="en-US"/>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endParaRPr lang="en-US"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endParaRPr lang="en-US"/>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endParaRPr lang="en-US"/>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262451453"/>
                  </a:ext>
                </a:extLst>
              </a:tr>
              <a:tr h="370840">
                <a:tc>
                  <a:txBody>
                    <a:bodyPr/>
                    <a:lstStyle/>
                    <a:p>
                      <a:endParaRPr lang="en-US" dirty="0"/>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endParaRPr lang="en-US"/>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endParaRPr lang="en-US"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endParaRPr lang="en-US"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endParaRPr lang="en-US" dirty="0"/>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2919878282"/>
                  </a:ext>
                </a:extLst>
              </a:tr>
              <a:tr h="370840">
                <a:tc>
                  <a:txBody>
                    <a:bodyPr/>
                    <a:lstStyle/>
                    <a:p>
                      <a:endParaRPr lang="en-US" dirty="0"/>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endParaRPr lang="en-US"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endParaRPr lang="en-US"/>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endParaRPr lang="en-US"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endParaRPr lang="en-US" dirty="0"/>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55487691"/>
                  </a:ext>
                </a:extLst>
              </a:tr>
              <a:tr h="370840">
                <a:tc>
                  <a:txBody>
                    <a:bodyPr/>
                    <a:lstStyle/>
                    <a:p>
                      <a:endParaRPr lang="en-US" dirty="0"/>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noFill/>
                  </a:tcPr>
                </a:tc>
                <a:tc>
                  <a:txBody>
                    <a:bodyPr/>
                    <a:lstStyle/>
                    <a:p>
                      <a:endParaRPr lang="en-US"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noFill/>
                  </a:tcPr>
                </a:tc>
                <a:tc>
                  <a:txBody>
                    <a:bodyPr/>
                    <a:lstStyle/>
                    <a:p>
                      <a:endParaRPr lang="en-US"/>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noFill/>
                  </a:tcPr>
                </a:tc>
                <a:tc>
                  <a:txBody>
                    <a:bodyPr/>
                    <a:lstStyle/>
                    <a:p>
                      <a:endParaRPr lang="en-US"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noFill/>
                  </a:tcPr>
                </a:tc>
                <a:tc>
                  <a:txBody>
                    <a:bodyPr/>
                    <a:lstStyle/>
                    <a:p>
                      <a:endParaRPr lang="en-US" dirty="0"/>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702133251"/>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446298568"/>
              </p:ext>
            </p:extLst>
          </p:nvPr>
        </p:nvGraphicFramePr>
        <p:xfrm>
          <a:off x="1943746" y="994439"/>
          <a:ext cx="3733800" cy="640080"/>
        </p:xfrm>
        <a:graphic>
          <a:graphicData uri="http://schemas.openxmlformats.org/drawingml/2006/table">
            <a:tbl>
              <a:tblPr firstRow="1" bandRow="1">
                <a:tableStyleId>{BDBED569-4797-4DF1-A0F4-6AAB3CD982D8}</a:tableStyleId>
              </a:tblPr>
              <a:tblGrid>
                <a:gridCol w="746760">
                  <a:extLst>
                    <a:ext uri="{9D8B030D-6E8A-4147-A177-3AD203B41FA5}">
                      <a16:colId xmlns:a16="http://schemas.microsoft.com/office/drawing/2014/main" val="470671241"/>
                    </a:ext>
                  </a:extLst>
                </a:gridCol>
                <a:gridCol w="746760">
                  <a:extLst>
                    <a:ext uri="{9D8B030D-6E8A-4147-A177-3AD203B41FA5}">
                      <a16:colId xmlns:a16="http://schemas.microsoft.com/office/drawing/2014/main" val="1129266211"/>
                    </a:ext>
                  </a:extLst>
                </a:gridCol>
                <a:gridCol w="746760">
                  <a:extLst>
                    <a:ext uri="{9D8B030D-6E8A-4147-A177-3AD203B41FA5}">
                      <a16:colId xmlns:a16="http://schemas.microsoft.com/office/drawing/2014/main" val="2969218216"/>
                    </a:ext>
                  </a:extLst>
                </a:gridCol>
                <a:gridCol w="746760">
                  <a:extLst>
                    <a:ext uri="{9D8B030D-6E8A-4147-A177-3AD203B41FA5}">
                      <a16:colId xmlns:a16="http://schemas.microsoft.com/office/drawing/2014/main" val="3016572094"/>
                    </a:ext>
                  </a:extLst>
                </a:gridCol>
                <a:gridCol w="746760">
                  <a:extLst>
                    <a:ext uri="{9D8B030D-6E8A-4147-A177-3AD203B41FA5}">
                      <a16:colId xmlns:a16="http://schemas.microsoft.com/office/drawing/2014/main" val="3192366126"/>
                    </a:ext>
                  </a:extLst>
                </a:gridCol>
              </a:tblGrid>
              <a:tr h="370840">
                <a:tc>
                  <a:txBody>
                    <a:bodyPr/>
                    <a:lstStyle/>
                    <a:p>
                      <a:pPr algn="ctr"/>
                      <a:r>
                        <a:rPr lang="en-US" b="0" dirty="0"/>
                        <a:t>Stage</a:t>
                      </a:r>
                    </a:p>
                    <a:p>
                      <a:pPr algn="ctr"/>
                      <a:r>
                        <a:rPr lang="en-US" b="0" dirty="0"/>
                        <a:t>1</a:t>
                      </a: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ctr"/>
                      <a:r>
                        <a:rPr lang="en-US" b="0" dirty="0"/>
                        <a:t>Stage</a:t>
                      </a:r>
                    </a:p>
                    <a:p>
                      <a:pPr algn="ctr"/>
                      <a:r>
                        <a:rPr lang="en-US" b="0" dirty="0"/>
                        <a:t>2</a:t>
                      </a: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ctr"/>
                      <a:r>
                        <a:rPr lang="en-US" b="0" dirty="0"/>
                        <a:t>Stage</a:t>
                      </a:r>
                    </a:p>
                    <a:p>
                      <a:pPr algn="ctr"/>
                      <a:r>
                        <a:rPr lang="en-US" b="0" dirty="0"/>
                        <a:t>3</a:t>
                      </a: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ctr"/>
                      <a:r>
                        <a:rPr lang="en-US" b="0" dirty="0"/>
                        <a:t>…</a:t>
                      </a: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ctr"/>
                      <a:r>
                        <a:rPr lang="en-US" b="0" dirty="0"/>
                        <a:t>Stage </a:t>
                      </a:r>
                    </a:p>
                    <a:p>
                      <a:pPr algn="ctr"/>
                      <a:r>
                        <a:rPr lang="en-US" b="0" dirty="0"/>
                        <a:t>7</a:t>
                      </a: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603999048"/>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184622004"/>
              </p:ext>
            </p:extLst>
          </p:nvPr>
        </p:nvGraphicFramePr>
        <p:xfrm>
          <a:off x="4109884" y="4546744"/>
          <a:ext cx="3733800" cy="370840"/>
        </p:xfrm>
        <a:graphic>
          <a:graphicData uri="http://schemas.openxmlformats.org/drawingml/2006/table">
            <a:tbl>
              <a:tblPr firstRow="1" bandRow="1">
                <a:tableStyleId>{BC89EF96-8CEA-46FF-86C4-4CE0E7609802}</a:tableStyleId>
              </a:tblPr>
              <a:tblGrid>
                <a:gridCol w="746760">
                  <a:extLst>
                    <a:ext uri="{9D8B030D-6E8A-4147-A177-3AD203B41FA5}">
                      <a16:colId xmlns:a16="http://schemas.microsoft.com/office/drawing/2014/main" val="470671241"/>
                    </a:ext>
                  </a:extLst>
                </a:gridCol>
                <a:gridCol w="746760">
                  <a:extLst>
                    <a:ext uri="{9D8B030D-6E8A-4147-A177-3AD203B41FA5}">
                      <a16:colId xmlns:a16="http://schemas.microsoft.com/office/drawing/2014/main" val="1129266211"/>
                    </a:ext>
                  </a:extLst>
                </a:gridCol>
                <a:gridCol w="746760">
                  <a:extLst>
                    <a:ext uri="{9D8B030D-6E8A-4147-A177-3AD203B41FA5}">
                      <a16:colId xmlns:a16="http://schemas.microsoft.com/office/drawing/2014/main" val="2969218216"/>
                    </a:ext>
                  </a:extLst>
                </a:gridCol>
                <a:gridCol w="746760">
                  <a:extLst>
                    <a:ext uri="{9D8B030D-6E8A-4147-A177-3AD203B41FA5}">
                      <a16:colId xmlns:a16="http://schemas.microsoft.com/office/drawing/2014/main" val="3016572094"/>
                    </a:ext>
                  </a:extLst>
                </a:gridCol>
                <a:gridCol w="746760">
                  <a:extLst>
                    <a:ext uri="{9D8B030D-6E8A-4147-A177-3AD203B41FA5}">
                      <a16:colId xmlns:a16="http://schemas.microsoft.com/office/drawing/2014/main" val="3192366126"/>
                    </a:ext>
                  </a:extLst>
                </a:gridCol>
              </a:tblGrid>
              <a:tr h="370840">
                <a:tc>
                  <a:txBody>
                    <a:bodyPr/>
                    <a:lstStyle/>
                    <a:p>
                      <a:endParaRPr lang="en-US" dirty="0"/>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endParaRPr lang="en-US"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endParaRPr lang="en-US"/>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endParaRPr lang="en-US"/>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endParaRPr lang="en-US" dirty="0"/>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065908554"/>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1387694224"/>
              </p:ext>
            </p:extLst>
          </p:nvPr>
        </p:nvGraphicFramePr>
        <p:xfrm>
          <a:off x="7843684" y="4548920"/>
          <a:ext cx="746760" cy="370840"/>
        </p:xfrm>
        <a:graphic>
          <a:graphicData uri="http://schemas.openxmlformats.org/drawingml/2006/table">
            <a:tbl>
              <a:tblPr firstRow="1" bandRow="1">
                <a:tableStyleId>{BC89EF96-8CEA-46FF-86C4-4CE0E7609802}</a:tableStyleId>
              </a:tblPr>
              <a:tblGrid>
                <a:gridCol w="746760">
                  <a:extLst>
                    <a:ext uri="{9D8B030D-6E8A-4147-A177-3AD203B41FA5}">
                      <a16:colId xmlns:a16="http://schemas.microsoft.com/office/drawing/2014/main" val="470671241"/>
                    </a:ext>
                  </a:extLst>
                </a:gridCol>
              </a:tblGrid>
              <a:tr h="370840">
                <a:tc>
                  <a:txBody>
                    <a:bodyPr/>
                    <a:lstStyle/>
                    <a:p>
                      <a:pPr algn="ctr"/>
                      <a:r>
                        <a:rPr lang="en-US" dirty="0"/>
                        <a:t>…</a:t>
                      </a:r>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065908554"/>
                  </a:ext>
                </a:extLst>
              </a:tr>
            </a:tbl>
          </a:graphicData>
        </a:graphic>
      </p:graphicFrame>
      <p:sp>
        <p:nvSpPr>
          <p:cNvPr id="23" name="Rectangle 22"/>
          <p:cNvSpPr/>
          <p:nvPr/>
        </p:nvSpPr>
        <p:spPr>
          <a:xfrm>
            <a:off x="1546500" y="5321565"/>
            <a:ext cx="1397882" cy="369332"/>
          </a:xfrm>
          <a:prstGeom prst="rect">
            <a:avLst/>
          </a:prstGeom>
        </p:spPr>
        <p:txBody>
          <a:bodyPr wrap="none">
            <a:spAutoFit/>
          </a:bodyPr>
          <a:lstStyle/>
          <a:p>
            <a:pPr algn="ctr"/>
            <a:r>
              <a:rPr lang="en-US" dirty="0"/>
              <a:t>Target Speed</a:t>
            </a:r>
          </a:p>
        </p:txBody>
      </p:sp>
      <p:sp>
        <p:nvSpPr>
          <p:cNvPr id="24" name="Left Brace 23"/>
          <p:cNvSpPr/>
          <p:nvPr/>
        </p:nvSpPr>
        <p:spPr>
          <a:xfrm rot="16200000">
            <a:off x="2073283" y="3284964"/>
            <a:ext cx="344318" cy="3728884"/>
          </a:xfrm>
          <a:prstGeom prst="lef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Left Brace 24"/>
          <p:cNvSpPr/>
          <p:nvPr/>
        </p:nvSpPr>
        <p:spPr>
          <a:xfrm rot="16200000">
            <a:off x="5807083" y="3284964"/>
            <a:ext cx="344318" cy="3728884"/>
          </a:xfrm>
          <a:prstGeom prst="lef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ectangle 25"/>
          <p:cNvSpPr/>
          <p:nvPr/>
        </p:nvSpPr>
        <p:spPr>
          <a:xfrm>
            <a:off x="5367899" y="5321565"/>
            <a:ext cx="1217769" cy="369332"/>
          </a:xfrm>
          <a:prstGeom prst="rect">
            <a:avLst/>
          </a:prstGeom>
        </p:spPr>
        <p:txBody>
          <a:bodyPr wrap="none">
            <a:spAutoFit/>
          </a:bodyPr>
          <a:lstStyle/>
          <a:p>
            <a:pPr algn="ctr"/>
            <a:r>
              <a:rPr lang="en-US" dirty="0"/>
              <a:t>Real Speed</a:t>
            </a:r>
          </a:p>
        </p:txBody>
      </p:sp>
      <p:sp>
        <p:nvSpPr>
          <p:cNvPr id="27" name="Down Arrow 26"/>
          <p:cNvSpPr/>
          <p:nvPr/>
        </p:nvSpPr>
        <p:spPr>
          <a:xfrm>
            <a:off x="3848100" y="4020471"/>
            <a:ext cx="414865" cy="391088"/>
          </a:xfrm>
          <a:prstGeom prst="downArrow">
            <a:avLst/>
          </a:prstGeom>
          <a:solidFill>
            <a:srgbClr val="1228CC"/>
          </a:solidFill>
          <a:ln>
            <a:solidFill>
              <a:srgbClr val="1228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3"/>
          <a:stretch>
            <a:fillRect/>
          </a:stretch>
        </p:blipFill>
        <p:spPr>
          <a:xfrm rot="5400000">
            <a:off x="6806249" y="1062457"/>
            <a:ext cx="672201" cy="2140429"/>
          </a:xfrm>
          <a:prstGeom prst="rect">
            <a:avLst/>
          </a:prstGeom>
        </p:spPr>
      </p:pic>
      <p:pic>
        <p:nvPicPr>
          <p:cNvPr id="29" name="Picture 28"/>
          <p:cNvPicPr>
            <a:picLocks noChangeAspect="1"/>
          </p:cNvPicPr>
          <p:nvPr/>
        </p:nvPicPr>
        <p:blipFill>
          <a:blip r:embed="rId4"/>
          <a:stretch>
            <a:fillRect/>
          </a:stretch>
        </p:blipFill>
        <p:spPr>
          <a:xfrm rot="5400000">
            <a:off x="6758144" y="2192310"/>
            <a:ext cx="775973" cy="2135819"/>
          </a:xfrm>
          <a:prstGeom prst="rect">
            <a:avLst/>
          </a:prstGeom>
        </p:spPr>
      </p:pic>
      <p:sp>
        <p:nvSpPr>
          <p:cNvPr id="30" name="Rectangle 29"/>
          <p:cNvSpPr/>
          <p:nvPr/>
        </p:nvSpPr>
        <p:spPr>
          <a:xfrm>
            <a:off x="6812732" y="2485836"/>
            <a:ext cx="470000" cy="369332"/>
          </a:xfrm>
          <a:prstGeom prst="rect">
            <a:avLst/>
          </a:prstGeom>
        </p:spPr>
        <p:txBody>
          <a:bodyPr wrap="none">
            <a:spAutoFit/>
          </a:bodyPr>
          <a:lstStyle/>
          <a:p>
            <a:r>
              <a:rPr lang="en-US" b="1" dirty="0"/>
              <a:t>OR</a:t>
            </a:r>
          </a:p>
        </p:txBody>
      </p:sp>
      <p:sp>
        <p:nvSpPr>
          <p:cNvPr id="31" name="Rectangle 30"/>
          <p:cNvSpPr/>
          <p:nvPr/>
        </p:nvSpPr>
        <p:spPr>
          <a:xfrm>
            <a:off x="4024998" y="5528326"/>
            <a:ext cx="344966" cy="461665"/>
          </a:xfrm>
          <a:prstGeom prst="rect">
            <a:avLst/>
          </a:prstGeom>
        </p:spPr>
        <p:txBody>
          <a:bodyPr wrap="none">
            <a:spAutoFit/>
          </a:bodyPr>
          <a:lstStyle/>
          <a:p>
            <a:pPr algn="ctr"/>
            <a:r>
              <a:rPr lang="en-US" sz="2400" dirty="0">
                <a:solidFill>
                  <a:srgbClr val="222222"/>
                </a:solidFill>
              </a:rPr>
              <a:t>X</a:t>
            </a:r>
          </a:p>
        </p:txBody>
      </p:sp>
      <p:sp>
        <p:nvSpPr>
          <p:cNvPr id="32" name="Rectangle 31"/>
          <p:cNvSpPr/>
          <p:nvPr/>
        </p:nvSpPr>
        <p:spPr>
          <a:xfrm>
            <a:off x="7146131" y="5528326"/>
            <a:ext cx="344966" cy="461665"/>
          </a:xfrm>
          <a:prstGeom prst="rect">
            <a:avLst/>
          </a:prstGeom>
        </p:spPr>
        <p:txBody>
          <a:bodyPr wrap="none">
            <a:spAutoFit/>
          </a:bodyPr>
          <a:lstStyle/>
          <a:p>
            <a:pPr algn="ctr"/>
            <a:r>
              <a:rPr lang="en-US" sz="2400" dirty="0">
                <a:solidFill>
                  <a:srgbClr val="222222"/>
                </a:solidFill>
              </a:rPr>
              <a:t>Y</a:t>
            </a:r>
          </a:p>
        </p:txBody>
      </p:sp>
      <p:sp>
        <p:nvSpPr>
          <p:cNvPr id="33" name="Oval 32"/>
          <p:cNvSpPr/>
          <p:nvPr/>
        </p:nvSpPr>
        <p:spPr>
          <a:xfrm>
            <a:off x="3942317" y="5518974"/>
            <a:ext cx="470802" cy="46166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083213" y="5518974"/>
            <a:ext cx="470802" cy="46166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69734" y="6085388"/>
            <a:ext cx="6544612" cy="523220"/>
          </a:xfrm>
          <a:prstGeom prst="rect">
            <a:avLst/>
          </a:prstGeom>
        </p:spPr>
        <p:txBody>
          <a:bodyPr wrap="none">
            <a:spAutoFit/>
          </a:bodyPr>
          <a:lstStyle/>
          <a:p>
            <a:r>
              <a:rPr lang="en-US" altLang="zh-CN" sz="2800" b="1" dirty="0"/>
              <a:t>Naïve Solution</a:t>
            </a:r>
            <a:r>
              <a:rPr lang="en-US" altLang="zh-CN" sz="2800" dirty="0"/>
              <a:t>: Logistic Regression + LASSO</a:t>
            </a:r>
            <a:endParaRPr lang="en-US" sz="2800" dirty="0"/>
          </a:p>
        </p:txBody>
      </p:sp>
      <p:sp>
        <p:nvSpPr>
          <p:cNvPr id="36" name="Rectangle 35"/>
          <p:cNvSpPr/>
          <p:nvPr/>
        </p:nvSpPr>
        <p:spPr>
          <a:xfrm>
            <a:off x="8212564" y="1943409"/>
            <a:ext cx="529312" cy="369332"/>
          </a:xfrm>
          <a:prstGeom prst="rect">
            <a:avLst/>
          </a:prstGeom>
        </p:spPr>
        <p:txBody>
          <a:bodyPr wrap="none">
            <a:spAutoFit/>
          </a:bodyPr>
          <a:lstStyle/>
          <a:p>
            <a:pPr algn="ctr"/>
            <a:r>
              <a:rPr lang="en-US" dirty="0">
                <a:solidFill>
                  <a:srgbClr val="222222"/>
                </a:solidFill>
              </a:rPr>
              <a:t>Y</a:t>
            </a:r>
            <a:r>
              <a:rPr lang="en-US" altLang="zh-CN" dirty="0">
                <a:solidFill>
                  <a:srgbClr val="222222"/>
                </a:solidFill>
              </a:rPr>
              <a:t>=1</a:t>
            </a:r>
            <a:endParaRPr lang="en-US" dirty="0">
              <a:solidFill>
                <a:srgbClr val="222222"/>
              </a:solidFill>
            </a:endParaRPr>
          </a:p>
        </p:txBody>
      </p:sp>
      <p:sp>
        <p:nvSpPr>
          <p:cNvPr id="37" name="Rectangle 36"/>
          <p:cNvSpPr/>
          <p:nvPr/>
        </p:nvSpPr>
        <p:spPr>
          <a:xfrm>
            <a:off x="8212564" y="3075553"/>
            <a:ext cx="529312" cy="369332"/>
          </a:xfrm>
          <a:prstGeom prst="rect">
            <a:avLst/>
          </a:prstGeom>
        </p:spPr>
        <p:txBody>
          <a:bodyPr wrap="none">
            <a:spAutoFit/>
          </a:bodyPr>
          <a:lstStyle/>
          <a:p>
            <a:pPr algn="ctr"/>
            <a:r>
              <a:rPr lang="en-US" dirty="0">
                <a:solidFill>
                  <a:srgbClr val="222222"/>
                </a:solidFill>
              </a:rPr>
              <a:t>Y</a:t>
            </a:r>
            <a:r>
              <a:rPr lang="en-US" altLang="zh-CN" dirty="0">
                <a:solidFill>
                  <a:srgbClr val="222222"/>
                </a:solidFill>
              </a:rPr>
              <a:t>=0</a:t>
            </a:r>
            <a:endParaRPr lang="en-US" dirty="0">
              <a:solidFill>
                <a:srgbClr val="222222"/>
              </a:solidFill>
            </a:endParaRPr>
          </a:p>
        </p:txBody>
      </p:sp>
      <p:sp>
        <p:nvSpPr>
          <p:cNvPr id="3" name="Slide Number Placeholder 2">
            <a:extLst>
              <a:ext uri="{FF2B5EF4-FFF2-40B4-BE49-F238E27FC236}">
                <a16:creationId xmlns:a16="http://schemas.microsoft.com/office/drawing/2014/main" id="{7E5D8F2D-82F4-1871-EA48-0A760ED8C09F}"/>
              </a:ext>
            </a:extLst>
          </p:cNvPr>
          <p:cNvSpPr>
            <a:spLocks noGrp="1"/>
          </p:cNvSpPr>
          <p:nvPr>
            <p:ph type="sldNum" sz="quarter" idx="12"/>
          </p:nvPr>
        </p:nvSpPr>
        <p:spPr/>
        <p:txBody>
          <a:bodyPr/>
          <a:lstStyle/>
          <a:p>
            <a:fld id="{B6F15528-21DE-4FAA-801E-634DDDAF4B2B}" type="slidenum">
              <a:rPr lang="en-US" smtClean="0"/>
              <a:pPr/>
              <a:t>4</a:t>
            </a:fld>
            <a:r>
              <a:rPr lang="en-US"/>
              <a:t>/19</a:t>
            </a:r>
            <a:endParaRPr lang="en-US" dirty="0"/>
          </a:p>
        </p:txBody>
      </p:sp>
    </p:spTree>
    <p:extLst>
      <p:ext uri="{BB962C8B-B14F-4D97-AF65-F5344CB8AC3E}">
        <p14:creationId xmlns:p14="http://schemas.microsoft.com/office/powerpoint/2010/main" val="2955850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33" grpId="0" animBg="1"/>
      <p:bldP spid="34" grpId="0" animBg="1"/>
      <p:bldP spid="36" grpId="0"/>
      <p:bldP spid="3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Naïve Solutions and Challenges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81923167"/>
              </p:ext>
            </p:extLst>
          </p:nvPr>
        </p:nvGraphicFramePr>
        <p:xfrm>
          <a:off x="79873" y="1708661"/>
          <a:ext cx="1905000" cy="2595287"/>
        </p:xfrm>
        <a:graphic>
          <a:graphicData uri="http://schemas.openxmlformats.org/drawingml/2006/table">
            <a:tbl>
              <a:tblPr firstRow="1" bandRow="1">
                <a:tableStyleId>{BDBED569-4797-4DF1-A0F4-6AAB3CD982D8}</a:tableStyleId>
              </a:tblPr>
              <a:tblGrid>
                <a:gridCol w="1905000">
                  <a:extLst>
                    <a:ext uri="{9D8B030D-6E8A-4147-A177-3AD203B41FA5}">
                      <a16:colId xmlns:a16="http://schemas.microsoft.com/office/drawing/2014/main" val="716963601"/>
                    </a:ext>
                  </a:extLst>
                </a:gridCol>
              </a:tblGrid>
              <a:tr h="384487">
                <a:tc>
                  <a:txBody>
                    <a:bodyPr/>
                    <a:lstStyle/>
                    <a:p>
                      <a:pPr algn="ctr"/>
                      <a:r>
                        <a:rPr lang="en-US" b="0" dirty="0"/>
                        <a:t>Target Speed</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3999048"/>
                  </a:ext>
                </a:extLst>
              </a:tr>
              <a:tr h="384487">
                <a:tc>
                  <a:txBody>
                    <a:bodyPr/>
                    <a:lstStyle/>
                    <a:p>
                      <a:pPr algn="ctr"/>
                      <a:r>
                        <a:rPr lang="en-US" dirty="0"/>
                        <a:t>Real Speed</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5908554"/>
                  </a:ext>
                </a:extLst>
              </a:tr>
              <a:tr h="384487">
                <a:tc>
                  <a:txBody>
                    <a:bodyPr/>
                    <a:lstStyle/>
                    <a:p>
                      <a:pPr algn="ctr"/>
                      <a:r>
                        <a:rPr lang="en-US" dirty="0" err="1"/>
                        <a:t>Looper</a:t>
                      </a:r>
                      <a:r>
                        <a:rPr lang="en-US" dirty="0"/>
                        <a:t> Height</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92440230"/>
                  </a:ext>
                </a:extLst>
              </a:tr>
              <a:tr h="6728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p>
                      <a:pPr algn="ctr"/>
                      <a:r>
                        <a:rPr lang="en-US" dirty="0"/>
                        <a:t>Target Force</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2451453"/>
                  </a:ext>
                </a:extLst>
              </a:tr>
              <a:tr h="384487">
                <a:tc>
                  <a:txBody>
                    <a:bodyPr/>
                    <a:lstStyle/>
                    <a:p>
                      <a:pPr algn="ctr"/>
                      <a:r>
                        <a:rPr lang="en-US" dirty="0"/>
                        <a:t>Roller Gap</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487691"/>
                  </a:ext>
                </a:extLst>
              </a:tr>
              <a:tr h="384487">
                <a:tc>
                  <a:txBody>
                    <a:bodyPr/>
                    <a:lstStyle/>
                    <a:p>
                      <a:pPr algn="ctr"/>
                      <a:endParaRPr lang="en-US" dirty="0"/>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5486869"/>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690294898"/>
              </p:ext>
            </p:extLst>
          </p:nvPr>
        </p:nvGraphicFramePr>
        <p:xfrm>
          <a:off x="1942425" y="1702315"/>
          <a:ext cx="3733800" cy="2225040"/>
        </p:xfrm>
        <a:graphic>
          <a:graphicData uri="http://schemas.openxmlformats.org/drawingml/2006/table">
            <a:tbl>
              <a:tblPr firstRow="1" bandRow="1">
                <a:tableStyleId>{BC89EF96-8CEA-46FF-86C4-4CE0E7609802}</a:tableStyleId>
              </a:tblPr>
              <a:tblGrid>
                <a:gridCol w="746760">
                  <a:extLst>
                    <a:ext uri="{9D8B030D-6E8A-4147-A177-3AD203B41FA5}">
                      <a16:colId xmlns:a16="http://schemas.microsoft.com/office/drawing/2014/main" val="470671241"/>
                    </a:ext>
                  </a:extLst>
                </a:gridCol>
                <a:gridCol w="746760">
                  <a:extLst>
                    <a:ext uri="{9D8B030D-6E8A-4147-A177-3AD203B41FA5}">
                      <a16:colId xmlns:a16="http://schemas.microsoft.com/office/drawing/2014/main" val="1129266211"/>
                    </a:ext>
                  </a:extLst>
                </a:gridCol>
                <a:gridCol w="746760">
                  <a:extLst>
                    <a:ext uri="{9D8B030D-6E8A-4147-A177-3AD203B41FA5}">
                      <a16:colId xmlns:a16="http://schemas.microsoft.com/office/drawing/2014/main" val="2969218216"/>
                    </a:ext>
                  </a:extLst>
                </a:gridCol>
                <a:gridCol w="746760">
                  <a:extLst>
                    <a:ext uri="{9D8B030D-6E8A-4147-A177-3AD203B41FA5}">
                      <a16:colId xmlns:a16="http://schemas.microsoft.com/office/drawing/2014/main" val="3016572094"/>
                    </a:ext>
                  </a:extLst>
                </a:gridCol>
                <a:gridCol w="746760">
                  <a:extLst>
                    <a:ext uri="{9D8B030D-6E8A-4147-A177-3AD203B41FA5}">
                      <a16:colId xmlns:a16="http://schemas.microsoft.com/office/drawing/2014/main" val="3192366126"/>
                    </a:ext>
                  </a:extLst>
                </a:gridCol>
              </a:tblGrid>
              <a:tr h="370840">
                <a:tc>
                  <a:txBody>
                    <a:bodyPr/>
                    <a:lstStyle/>
                    <a:p>
                      <a:pPr algn="ctr"/>
                      <a:endParaRPr lang="en-US" b="1" dirty="0"/>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rgbClr val="1228CC"/>
                    </a:solid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endParaRPr lang="en-US" b="1" dirty="0"/>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rgbClr val="1228CC"/>
                    </a:solidFill>
                  </a:tcPr>
                </a:tc>
                <a:extLst>
                  <a:ext uri="{0D108BD9-81ED-4DB2-BD59-A6C34878D82A}">
                    <a16:rowId xmlns:a16="http://schemas.microsoft.com/office/drawing/2014/main" val="3065908554"/>
                  </a:ext>
                </a:extLst>
              </a:tr>
              <a:tr h="370840">
                <a:tc>
                  <a:txBody>
                    <a:bodyPr/>
                    <a:lstStyle/>
                    <a:p>
                      <a:pPr algn="ctr"/>
                      <a:r>
                        <a:rPr lang="en-US" b="1" dirty="0"/>
                        <a:t>0</a:t>
                      </a:r>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endParaRPr lang="en-US" sz="1800" b="1" kern="1200" dirty="0">
                        <a:solidFill>
                          <a:schemeClr val="tx1"/>
                        </a:solidFill>
                        <a:latin typeface="+mn-lt"/>
                        <a:ea typeface="+mn-ea"/>
                        <a:cs typeface="+mn-cs"/>
                      </a:endParaRP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rgbClr val="1228CC"/>
                    </a:solidFill>
                  </a:tcPr>
                </a:tc>
                <a:tc>
                  <a:txBody>
                    <a:bodyPr/>
                    <a:lstStyle/>
                    <a:p>
                      <a:pPr algn="ctr"/>
                      <a:endParaRPr lang="en-US" b="1"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rgbClr val="1228CC"/>
                    </a:solid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592440230"/>
                  </a:ext>
                </a:extLst>
              </a:tr>
              <a:tr h="370840">
                <a:tc>
                  <a:txBody>
                    <a:bodyPr/>
                    <a:lstStyle/>
                    <a:p>
                      <a:pPr algn="ctr"/>
                      <a:r>
                        <a:rPr lang="en-US" b="1" dirty="0"/>
                        <a:t>0</a:t>
                      </a:r>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endParaRPr lang="en-US" b="1"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rgbClr val="1228CC"/>
                    </a:solid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262451453"/>
                  </a:ext>
                </a:extLst>
              </a:tr>
              <a:tr h="370840">
                <a:tc>
                  <a:txBody>
                    <a:bodyPr/>
                    <a:lstStyle/>
                    <a:p>
                      <a:pPr algn="ctr"/>
                      <a:endParaRPr lang="en-US" b="1" dirty="0"/>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rgbClr val="1228CC"/>
                    </a:solid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endParaRPr lang="en-US" b="1" dirty="0"/>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rgbClr val="1228CC"/>
                    </a:solidFill>
                  </a:tcPr>
                </a:tc>
                <a:extLst>
                  <a:ext uri="{0D108BD9-81ED-4DB2-BD59-A6C34878D82A}">
                    <a16:rowId xmlns:a16="http://schemas.microsoft.com/office/drawing/2014/main" val="2919878282"/>
                  </a:ext>
                </a:extLst>
              </a:tr>
              <a:tr h="370840">
                <a:tc>
                  <a:txBody>
                    <a:bodyPr/>
                    <a:lstStyle/>
                    <a:p>
                      <a:pPr algn="ctr"/>
                      <a:r>
                        <a:rPr lang="en-US" b="1" dirty="0"/>
                        <a:t>0</a:t>
                      </a:r>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endParaRPr lang="en-US" b="1"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rgbClr val="1228CC"/>
                    </a:solid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55487691"/>
                  </a:ext>
                </a:extLst>
              </a:tr>
              <a:tr h="370840">
                <a:tc>
                  <a:txBody>
                    <a:bodyPr/>
                    <a:lstStyle/>
                    <a:p>
                      <a:pPr algn="ctr"/>
                      <a:r>
                        <a:rPr lang="en-US" b="1" dirty="0"/>
                        <a:t>0</a:t>
                      </a:r>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noFill/>
                  </a:tcPr>
                </a:tc>
                <a:tc>
                  <a:txBody>
                    <a:bodyPr/>
                    <a:lstStyle/>
                    <a:p>
                      <a:pPr algn="ctr"/>
                      <a:endParaRPr lang="en-US" b="1"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solidFill>
                      <a:srgbClr val="1228CC"/>
                    </a:solid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no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noFill/>
                  </a:tcPr>
                </a:tc>
                <a:tc>
                  <a:txBody>
                    <a:bodyPr/>
                    <a:lstStyle/>
                    <a:p>
                      <a:pPr algn="ctr"/>
                      <a:endParaRPr lang="en-US" b="1" dirty="0"/>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solidFill>
                      <a:srgbClr val="1228CC"/>
                    </a:solidFill>
                  </a:tcPr>
                </a:tc>
                <a:extLst>
                  <a:ext uri="{0D108BD9-81ED-4DB2-BD59-A6C34878D82A}">
                    <a16:rowId xmlns:a16="http://schemas.microsoft.com/office/drawing/2014/main" val="370213325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825603742"/>
              </p:ext>
            </p:extLst>
          </p:nvPr>
        </p:nvGraphicFramePr>
        <p:xfrm>
          <a:off x="1943746" y="994439"/>
          <a:ext cx="3733800" cy="640080"/>
        </p:xfrm>
        <a:graphic>
          <a:graphicData uri="http://schemas.openxmlformats.org/drawingml/2006/table">
            <a:tbl>
              <a:tblPr firstRow="1" bandRow="1">
                <a:tableStyleId>{BDBED569-4797-4DF1-A0F4-6AAB3CD982D8}</a:tableStyleId>
              </a:tblPr>
              <a:tblGrid>
                <a:gridCol w="746760">
                  <a:extLst>
                    <a:ext uri="{9D8B030D-6E8A-4147-A177-3AD203B41FA5}">
                      <a16:colId xmlns:a16="http://schemas.microsoft.com/office/drawing/2014/main" val="470671241"/>
                    </a:ext>
                  </a:extLst>
                </a:gridCol>
                <a:gridCol w="746760">
                  <a:extLst>
                    <a:ext uri="{9D8B030D-6E8A-4147-A177-3AD203B41FA5}">
                      <a16:colId xmlns:a16="http://schemas.microsoft.com/office/drawing/2014/main" val="1129266211"/>
                    </a:ext>
                  </a:extLst>
                </a:gridCol>
                <a:gridCol w="746760">
                  <a:extLst>
                    <a:ext uri="{9D8B030D-6E8A-4147-A177-3AD203B41FA5}">
                      <a16:colId xmlns:a16="http://schemas.microsoft.com/office/drawing/2014/main" val="2969218216"/>
                    </a:ext>
                  </a:extLst>
                </a:gridCol>
                <a:gridCol w="746760">
                  <a:extLst>
                    <a:ext uri="{9D8B030D-6E8A-4147-A177-3AD203B41FA5}">
                      <a16:colId xmlns:a16="http://schemas.microsoft.com/office/drawing/2014/main" val="3016572094"/>
                    </a:ext>
                  </a:extLst>
                </a:gridCol>
                <a:gridCol w="746760">
                  <a:extLst>
                    <a:ext uri="{9D8B030D-6E8A-4147-A177-3AD203B41FA5}">
                      <a16:colId xmlns:a16="http://schemas.microsoft.com/office/drawing/2014/main" val="3192366126"/>
                    </a:ext>
                  </a:extLst>
                </a:gridCol>
              </a:tblGrid>
              <a:tr h="370840">
                <a:tc>
                  <a:txBody>
                    <a:bodyPr/>
                    <a:lstStyle/>
                    <a:p>
                      <a:pPr algn="ctr"/>
                      <a:r>
                        <a:rPr lang="en-US" b="0" dirty="0"/>
                        <a:t>Stage</a:t>
                      </a:r>
                    </a:p>
                    <a:p>
                      <a:pPr algn="ctr"/>
                      <a:r>
                        <a:rPr lang="en-US" b="0" dirty="0"/>
                        <a:t>1</a:t>
                      </a: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ctr"/>
                      <a:r>
                        <a:rPr lang="en-US" b="0" dirty="0"/>
                        <a:t>Stage</a:t>
                      </a:r>
                    </a:p>
                    <a:p>
                      <a:pPr algn="ctr"/>
                      <a:r>
                        <a:rPr lang="en-US" b="0" dirty="0"/>
                        <a:t>2</a:t>
                      </a: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ctr"/>
                      <a:r>
                        <a:rPr lang="en-US" b="0" dirty="0"/>
                        <a:t>Stage</a:t>
                      </a:r>
                    </a:p>
                    <a:p>
                      <a:pPr algn="ctr"/>
                      <a:r>
                        <a:rPr lang="en-US" b="0" dirty="0"/>
                        <a:t>3</a:t>
                      </a: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ctr"/>
                      <a:r>
                        <a:rPr lang="en-US" b="0" dirty="0"/>
                        <a:t>…</a:t>
                      </a: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ctr"/>
                      <a:r>
                        <a:rPr lang="en-US" b="0" dirty="0"/>
                        <a:t>Stage </a:t>
                      </a:r>
                    </a:p>
                    <a:p>
                      <a:pPr algn="ctr"/>
                      <a:r>
                        <a:rPr lang="en-US" b="0" dirty="0"/>
                        <a:t>7</a:t>
                      </a: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603999048"/>
                  </a:ext>
                </a:extLst>
              </a:tr>
            </a:tbl>
          </a:graphicData>
        </a:graphic>
      </p:graphicFrame>
      <p:sp>
        <p:nvSpPr>
          <p:cNvPr id="13" name="Rectangle 12"/>
          <p:cNvSpPr/>
          <p:nvPr/>
        </p:nvSpPr>
        <p:spPr>
          <a:xfrm>
            <a:off x="5749247" y="2114302"/>
            <a:ext cx="3454961" cy="1692771"/>
          </a:xfrm>
          <a:prstGeom prst="rect">
            <a:avLst/>
          </a:prstGeom>
        </p:spPr>
        <p:txBody>
          <a:bodyPr wrap="square">
            <a:spAutoFit/>
          </a:bodyPr>
          <a:lstStyle/>
          <a:p>
            <a:r>
              <a:rPr lang="en-US" altLang="zh-CN" sz="2000" b="1" dirty="0"/>
              <a:t>Unstructured Selection Results</a:t>
            </a:r>
          </a:p>
          <a:p>
            <a:r>
              <a:rPr lang="en-US" sz="2000" b="1" dirty="0">
                <a:solidFill>
                  <a:srgbClr val="FF0000"/>
                </a:solidFill>
              </a:rPr>
              <a:t>(Cannot identify the crucial stages and variables simultaneously)</a:t>
            </a:r>
            <a:endParaRPr lang="en-US" sz="2000" dirty="0">
              <a:solidFill>
                <a:srgbClr val="FF0000"/>
              </a:solidFill>
            </a:endParaRPr>
          </a:p>
          <a:p>
            <a:endParaRPr lang="en-US" sz="2400" b="1" dirty="0"/>
          </a:p>
        </p:txBody>
      </p:sp>
      <p:graphicFrame>
        <p:nvGraphicFramePr>
          <p:cNvPr id="14" name="Table 13"/>
          <p:cNvGraphicFramePr>
            <a:graphicFrameLocks noGrp="1"/>
          </p:cNvGraphicFramePr>
          <p:nvPr>
            <p:extLst>
              <p:ext uri="{D42A27DB-BD31-4B8C-83A1-F6EECF244321}">
                <p14:modId xmlns:p14="http://schemas.microsoft.com/office/powerpoint/2010/main" val="71209650"/>
              </p:ext>
            </p:extLst>
          </p:nvPr>
        </p:nvGraphicFramePr>
        <p:xfrm>
          <a:off x="79873" y="4491314"/>
          <a:ext cx="1905000" cy="2595287"/>
        </p:xfrm>
        <a:graphic>
          <a:graphicData uri="http://schemas.openxmlformats.org/drawingml/2006/table">
            <a:tbl>
              <a:tblPr firstRow="1" bandRow="1">
                <a:tableStyleId>{BDBED569-4797-4DF1-A0F4-6AAB3CD982D8}</a:tableStyleId>
              </a:tblPr>
              <a:tblGrid>
                <a:gridCol w="1905000">
                  <a:extLst>
                    <a:ext uri="{9D8B030D-6E8A-4147-A177-3AD203B41FA5}">
                      <a16:colId xmlns:a16="http://schemas.microsoft.com/office/drawing/2014/main" val="716963601"/>
                    </a:ext>
                  </a:extLst>
                </a:gridCol>
              </a:tblGrid>
              <a:tr h="384487">
                <a:tc>
                  <a:txBody>
                    <a:bodyPr/>
                    <a:lstStyle/>
                    <a:p>
                      <a:pPr algn="ctr"/>
                      <a:r>
                        <a:rPr lang="en-US" b="0" dirty="0"/>
                        <a:t>Target Speed</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3999048"/>
                  </a:ext>
                </a:extLst>
              </a:tr>
              <a:tr h="384487">
                <a:tc>
                  <a:txBody>
                    <a:bodyPr/>
                    <a:lstStyle/>
                    <a:p>
                      <a:pPr algn="ctr"/>
                      <a:r>
                        <a:rPr lang="en-US" dirty="0"/>
                        <a:t>Real Speed</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5908554"/>
                  </a:ext>
                </a:extLst>
              </a:tr>
              <a:tr h="384487">
                <a:tc>
                  <a:txBody>
                    <a:bodyPr/>
                    <a:lstStyle/>
                    <a:p>
                      <a:pPr algn="ctr"/>
                      <a:r>
                        <a:rPr lang="en-US" dirty="0" err="1"/>
                        <a:t>Looper</a:t>
                      </a:r>
                      <a:r>
                        <a:rPr lang="en-US" dirty="0"/>
                        <a:t> Height</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92440230"/>
                  </a:ext>
                </a:extLst>
              </a:tr>
              <a:tr h="6728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p>
                      <a:pPr algn="ctr"/>
                      <a:r>
                        <a:rPr lang="en-US" dirty="0"/>
                        <a:t>Target Force</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2451453"/>
                  </a:ext>
                </a:extLst>
              </a:tr>
              <a:tr h="384487">
                <a:tc>
                  <a:txBody>
                    <a:bodyPr/>
                    <a:lstStyle/>
                    <a:p>
                      <a:pPr algn="ctr"/>
                      <a:r>
                        <a:rPr lang="en-US" dirty="0"/>
                        <a:t>Roller Gap</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487691"/>
                  </a:ext>
                </a:extLst>
              </a:tr>
              <a:tr h="384487">
                <a:tc>
                  <a:txBody>
                    <a:bodyPr/>
                    <a:lstStyle/>
                    <a:p>
                      <a:pPr algn="ctr"/>
                      <a:endParaRPr lang="en-US" dirty="0"/>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5486869"/>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6105575"/>
              </p:ext>
            </p:extLst>
          </p:nvPr>
        </p:nvGraphicFramePr>
        <p:xfrm>
          <a:off x="1981200" y="4491314"/>
          <a:ext cx="3733800" cy="2225040"/>
        </p:xfrm>
        <a:graphic>
          <a:graphicData uri="http://schemas.openxmlformats.org/drawingml/2006/table">
            <a:tbl>
              <a:tblPr firstRow="1" bandRow="1">
                <a:tableStyleId>{BC89EF96-8CEA-46FF-86C4-4CE0E7609802}</a:tableStyleId>
              </a:tblPr>
              <a:tblGrid>
                <a:gridCol w="746760">
                  <a:extLst>
                    <a:ext uri="{9D8B030D-6E8A-4147-A177-3AD203B41FA5}">
                      <a16:colId xmlns:a16="http://schemas.microsoft.com/office/drawing/2014/main" val="470671241"/>
                    </a:ext>
                  </a:extLst>
                </a:gridCol>
                <a:gridCol w="746760">
                  <a:extLst>
                    <a:ext uri="{9D8B030D-6E8A-4147-A177-3AD203B41FA5}">
                      <a16:colId xmlns:a16="http://schemas.microsoft.com/office/drawing/2014/main" val="1129266211"/>
                    </a:ext>
                  </a:extLst>
                </a:gridCol>
                <a:gridCol w="746760">
                  <a:extLst>
                    <a:ext uri="{9D8B030D-6E8A-4147-A177-3AD203B41FA5}">
                      <a16:colId xmlns:a16="http://schemas.microsoft.com/office/drawing/2014/main" val="2969218216"/>
                    </a:ext>
                  </a:extLst>
                </a:gridCol>
                <a:gridCol w="746760">
                  <a:extLst>
                    <a:ext uri="{9D8B030D-6E8A-4147-A177-3AD203B41FA5}">
                      <a16:colId xmlns:a16="http://schemas.microsoft.com/office/drawing/2014/main" val="3016572094"/>
                    </a:ext>
                  </a:extLst>
                </a:gridCol>
                <a:gridCol w="746760">
                  <a:extLst>
                    <a:ext uri="{9D8B030D-6E8A-4147-A177-3AD203B41FA5}">
                      <a16:colId xmlns:a16="http://schemas.microsoft.com/office/drawing/2014/main" val="3192366126"/>
                    </a:ext>
                  </a:extLst>
                </a:gridCol>
              </a:tblGrid>
              <a:tr h="370840">
                <a:tc>
                  <a:txBody>
                    <a:bodyPr/>
                    <a:lstStyle/>
                    <a:p>
                      <a:pPr algn="ctr"/>
                      <a:endParaRPr lang="en-US" b="1" dirty="0"/>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rgbClr val="1228CC"/>
                    </a:solid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endParaRPr lang="en-US" b="1"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rgbClr val="1228CC"/>
                    </a:solid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065908554"/>
                  </a:ext>
                </a:extLst>
              </a:tr>
              <a:tr h="370840">
                <a:tc>
                  <a:txBody>
                    <a:bodyPr/>
                    <a:lstStyle/>
                    <a:p>
                      <a:pPr algn="ctr"/>
                      <a:r>
                        <a:rPr lang="en-US" b="1" dirty="0"/>
                        <a:t>0</a:t>
                      </a:r>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592440230"/>
                  </a:ext>
                </a:extLst>
              </a:tr>
              <a:tr h="370840">
                <a:tc>
                  <a:txBody>
                    <a:bodyPr/>
                    <a:lstStyle/>
                    <a:p>
                      <a:pPr algn="ctr"/>
                      <a:endParaRPr lang="en-US" b="1" dirty="0"/>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rgbClr val="1228CC"/>
                    </a:solid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endParaRPr lang="en-US" b="1"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rgbClr val="1228CC"/>
                    </a:solid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262451453"/>
                  </a:ext>
                </a:extLst>
              </a:tr>
              <a:tr h="370840">
                <a:tc>
                  <a:txBody>
                    <a:bodyPr/>
                    <a:lstStyle/>
                    <a:p>
                      <a:pPr algn="ctr"/>
                      <a:r>
                        <a:rPr lang="en-US" b="1" dirty="0"/>
                        <a:t>0</a:t>
                      </a:r>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2919878282"/>
                  </a:ext>
                </a:extLst>
              </a:tr>
              <a:tr h="370840">
                <a:tc>
                  <a:txBody>
                    <a:bodyPr/>
                    <a:lstStyle/>
                    <a:p>
                      <a:pPr algn="ctr"/>
                      <a:r>
                        <a:rPr lang="en-US" b="1" dirty="0"/>
                        <a:t>0</a:t>
                      </a:r>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55487691"/>
                  </a:ext>
                </a:extLst>
              </a:tr>
              <a:tr h="370840">
                <a:tc>
                  <a:txBody>
                    <a:bodyPr/>
                    <a:lstStyle/>
                    <a:p>
                      <a:pPr algn="ctr"/>
                      <a:endParaRPr lang="en-US" b="1" dirty="0"/>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solidFill>
                      <a:srgbClr val="1228CC"/>
                    </a:solid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noFill/>
                  </a:tcPr>
                </a:tc>
                <a:tc>
                  <a:txBody>
                    <a:bodyPr/>
                    <a:lstStyle/>
                    <a:p>
                      <a:pPr algn="ctr"/>
                      <a:endParaRPr lang="en-US" b="1"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solidFill>
                      <a:srgbClr val="1228CC"/>
                    </a:solid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no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702133251"/>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839196637"/>
              </p:ext>
            </p:extLst>
          </p:nvPr>
        </p:nvGraphicFramePr>
        <p:xfrm>
          <a:off x="1943746" y="3886200"/>
          <a:ext cx="3733800" cy="640080"/>
        </p:xfrm>
        <a:graphic>
          <a:graphicData uri="http://schemas.openxmlformats.org/drawingml/2006/table">
            <a:tbl>
              <a:tblPr firstRow="1" bandRow="1">
                <a:tableStyleId>{BDBED569-4797-4DF1-A0F4-6AAB3CD982D8}</a:tableStyleId>
              </a:tblPr>
              <a:tblGrid>
                <a:gridCol w="746760">
                  <a:extLst>
                    <a:ext uri="{9D8B030D-6E8A-4147-A177-3AD203B41FA5}">
                      <a16:colId xmlns:a16="http://schemas.microsoft.com/office/drawing/2014/main" val="470671241"/>
                    </a:ext>
                  </a:extLst>
                </a:gridCol>
                <a:gridCol w="746760">
                  <a:extLst>
                    <a:ext uri="{9D8B030D-6E8A-4147-A177-3AD203B41FA5}">
                      <a16:colId xmlns:a16="http://schemas.microsoft.com/office/drawing/2014/main" val="1129266211"/>
                    </a:ext>
                  </a:extLst>
                </a:gridCol>
                <a:gridCol w="746760">
                  <a:extLst>
                    <a:ext uri="{9D8B030D-6E8A-4147-A177-3AD203B41FA5}">
                      <a16:colId xmlns:a16="http://schemas.microsoft.com/office/drawing/2014/main" val="2969218216"/>
                    </a:ext>
                  </a:extLst>
                </a:gridCol>
                <a:gridCol w="746760">
                  <a:extLst>
                    <a:ext uri="{9D8B030D-6E8A-4147-A177-3AD203B41FA5}">
                      <a16:colId xmlns:a16="http://schemas.microsoft.com/office/drawing/2014/main" val="3016572094"/>
                    </a:ext>
                  </a:extLst>
                </a:gridCol>
                <a:gridCol w="746760">
                  <a:extLst>
                    <a:ext uri="{9D8B030D-6E8A-4147-A177-3AD203B41FA5}">
                      <a16:colId xmlns:a16="http://schemas.microsoft.com/office/drawing/2014/main" val="3192366126"/>
                    </a:ext>
                  </a:extLst>
                </a:gridCol>
              </a:tblGrid>
              <a:tr h="370840">
                <a:tc>
                  <a:txBody>
                    <a:bodyPr/>
                    <a:lstStyle/>
                    <a:p>
                      <a:pPr algn="ctr"/>
                      <a:r>
                        <a:rPr lang="en-US" b="0" dirty="0"/>
                        <a:t>Stage</a:t>
                      </a:r>
                    </a:p>
                    <a:p>
                      <a:pPr algn="ctr"/>
                      <a:r>
                        <a:rPr lang="en-US" b="0" dirty="0"/>
                        <a:t>1</a:t>
                      </a: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ctr"/>
                      <a:r>
                        <a:rPr lang="en-US" b="0" dirty="0"/>
                        <a:t>Stage</a:t>
                      </a:r>
                    </a:p>
                    <a:p>
                      <a:pPr algn="ctr"/>
                      <a:r>
                        <a:rPr lang="en-US" b="0" dirty="0"/>
                        <a:t>2</a:t>
                      </a: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ctr"/>
                      <a:r>
                        <a:rPr lang="en-US" b="0" dirty="0"/>
                        <a:t>Stage</a:t>
                      </a:r>
                    </a:p>
                    <a:p>
                      <a:pPr algn="ctr"/>
                      <a:r>
                        <a:rPr lang="en-US" b="0" dirty="0"/>
                        <a:t>3</a:t>
                      </a: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ctr"/>
                      <a:r>
                        <a:rPr lang="en-US" b="1" dirty="0"/>
                        <a:t>…</a:t>
                      </a: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ctr"/>
                      <a:r>
                        <a:rPr lang="en-US" b="0" dirty="0"/>
                        <a:t>Stage </a:t>
                      </a:r>
                    </a:p>
                    <a:p>
                      <a:pPr algn="ctr"/>
                      <a:r>
                        <a:rPr lang="en-US" b="0" dirty="0"/>
                        <a:t>7</a:t>
                      </a: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603999048"/>
                  </a:ext>
                </a:extLst>
              </a:tr>
            </a:tbl>
          </a:graphicData>
        </a:graphic>
      </p:graphicFrame>
      <p:sp>
        <p:nvSpPr>
          <p:cNvPr id="18" name="Rectangle 17"/>
          <p:cNvSpPr/>
          <p:nvPr/>
        </p:nvSpPr>
        <p:spPr>
          <a:xfrm>
            <a:off x="5780708" y="5185438"/>
            <a:ext cx="3196727" cy="1323439"/>
          </a:xfrm>
          <a:prstGeom prst="rect">
            <a:avLst/>
          </a:prstGeom>
        </p:spPr>
        <p:txBody>
          <a:bodyPr wrap="square">
            <a:spAutoFit/>
          </a:bodyPr>
          <a:lstStyle/>
          <a:p>
            <a:r>
              <a:rPr lang="en-US" sz="2000" b="1" dirty="0"/>
              <a:t>Structured Selection Results </a:t>
            </a:r>
          </a:p>
          <a:p>
            <a:r>
              <a:rPr lang="en-US" sz="2000" b="1" dirty="0">
                <a:solidFill>
                  <a:srgbClr val="FF0000"/>
                </a:solidFill>
              </a:rPr>
              <a:t>(Can identify the crucial stages and variables simultaneously)</a:t>
            </a:r>
            <a:endParaRPr lang="en-US" sz="2000" dirty="0">
              <a:solidFill>
                <a:srgbClr val="FF0000"/>
              </a:solidFill>
            </a:endParaRPr>
          </a:p>
        </p:txBody>
      </p:sp>
      <p:sp>
        <p:nvSpPr>
          <p:cNvPr id="7" name="Oval 6">
            <a:extLst>
              <a:ext uri="{FF2B5EF4-FFF2-40B4-BE49-F238E27FC236}">
                <a16:creationId xmlns:a16="http://schemas.microsoft.com/office/drawing/2014/main" id="{14B163CD-98E5-2D00-D2FA-7251C1275354}"/>
              </a:ext>
            </a:extLst>
          </p:cNvPr>
          <p:cNvSpPr/>
          <p:nvPr/>
        </p:nvSpPr>
        <p:spPr>
          <a:xfrm>
            <a:off x="299389" y="4440616"/>
            <a:ext cx="1382034" cy="532679"/>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4B458C5-FE06-C67A-ACFD-A0140132F7C9}"/>
              </a:ext>
            </a:extLst>
          </p:cNvPr>
          <p:cNvSpPr/>
          <p:nvPr/>
        </p:nvSpPr>
        <p:spPr>
          <a:xfrm>
            <a:off x="299389" y="5160591"/>
            <a:ext cx="1507754" cy="532679"/>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A5FCC8A-63E8-5193-3248-245F8329A92F}"/>
              </a:ext>
            </a:extLst>
          </p:cNvPr>
          <p:cNvSpPr/>
          <p:nvPr/>
        </p:nvSpPr>
        <p:spPr>
          <a:xfrm>
            <a:off x="236529" y="6248400"/>
            <a:ext cx="1507754" cy="467954"/>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A46E36-94EA-6BB8-7E3F-CA06E306E05E}"/>
              </a:ext>
            </a:extLst>
          </p:cNvPr>
          <p:cNvSpPr/>
          <p:nvPr/>
        </p:nvSpPr>
        <p:spPr>
          <a:xfrm>
            <a:off x="1918340" y="3956392"/>
            <a:ext cx="824860" cy="532679"/>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04C30E7-1055-61AD-2B00-4A8DB148361D}"/>
              </a:ext>
            </a:extLst>
          </p:cNvPr>
          <p:cNvSpPr/>
          <p:nvPr/>
        </p:nvSpPr>
        <p:spPr>
          <a:xfrm>
            <a:off x="3385513" y="3946168"/>
            <a:ext cx="824860" cy="532679"/>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577CDF04-03FE-91BD-7F27-990F60C78C30}"/>
                  </a:ext>
                </a:extLst>
              </p:cNvPr>
              <p:cNvSpPr/>
              <p:nvPr/>
            </p:nvSpPr>
            <p:spPr>
              <a:xfrm>
                <a:off x="5865887" y="3807073"/>
                <a:ext cx="3226361" cy="1015663"/>
              </a:xfrm>
              <a:prstGeom prst="rect">
                <a:avLst/>
              </a:prstGeom>
            </p:spPr>
            <p:txBody>
              <a:bodyPr wrap="square">
                <a:spAutoFit/>
              </a:bodyPr>
              <a:lstStyle/>
              <a:p>
                <a:r>
                  <a:rPr lang="en-US" sz="2000" b="1" dirty="0"/>
                  <a:t>Columns/Rows  with </a:t>
                </a:r>
                <a:r>
                  <a:rPr lang="en-US" sz="2000" b="1" dirty="0">
                    <a:solidFill>
                      <a:srgbClr val="FF0000"/>
                    </a:solidFill>
                  </a:rPr>
                  <a:t>all 0 elements </a:t>
                </a:r>
                <a:r>
                  <a:rPr lang="en-US" sz="2000" b="1" dirty="0"/>
                  <a:t> </a:t>
                </a:r>
                <a14:m>
                  <m:oMath xmlns:m="http://schemas.openxmlformats.org/officeDocument/2006/math">
                    <m:r>
                      <a:rPr lang="en-US" sz="2000" b="1" i="1" smtClean="0">
                        <a:solidFill>
                          <a:srgbClr val="FF0000"/>
                        </a:solidFill>
                        <a:latin typeface="Cambria Math" panose="02040503050406030204" pitchFamily="18" charset="0"/>
                        <a:ea typeface="Cambria Math" panose="02040503050406030204" pitchFamily="18" charset="0"/>
                      </a:rPr>
                      <m:t>→</m:t>
                    </m:r>
                  </m:oMath>
                </a14:m>
                <a:endParaRPr lang="en-US" sz="2000" dirty="0">
                  <a:solidFill>
                    <a:srgbClr val="FF0000"/>
                  </a:solidFill>
                </a:endParaRPr>
              </a:p>
              <a:p>
                <a:r>
                  <a:rPr lang="en-US" sz="2000" b="1" dirty="0">
                    <a:solidFill>
                      <a:srgbClr val="FF0000"/>
                    </a:solidFill>
                  </a:rPr>
                  <a:t>Non-crucial </a:t>
                </a:r>
                <a:r>
                  <a:rPr lang="en-US" sz="2000" b="1" dirty="0"/>
                  <a:t>stages/variables</a:t>
                </a:r>
              </a:p>
            </p:txBody>
          </p:sp>
        </mc:Choice>
        <mc:Fallback xmlns="">
          <p:sp>
            <p:nvSpPr>
              <p:cNvPr id="21" name="Rectangle 20">
                <a:extLst>
                  <a:ext uri="{FF2B5EF4-FFF2-40B4-BE49-F238E27FC236}">
                    <a16:creationId xmlns:a16="http://schemas.microsoft.com/office/drawing/2014/main" id="{577CDF04-03FE-91BD-7F27-990F60C78C30}"/>
                  </a:ext>
                </a:extLst>
              </p:cNvPr>
              <p:cNvSpPr>
                <a:spLocks noRot="1" noChangeAspect="1" noMove="1" noResize="1" noEditPoints="1" noAdjustHandles="1" noChangeArrowheads="1" noChangeShapeType="1" noTextEdit="1"/>
              </p:cNvSpPr>
              <p:nvPr/>
            </p:nvSpPr>
            <p:spPr>
              <a:xfrm>
                <a:off x="5865887" y="3807073"/>
                <a:ext cx="3226361" cy="1015663"/>
              </a:xfrm>
              <a:prstGeom prst="rect">
                <a:avLst/>
              </a:prstGeom>
              <a:blipFill>
                <a:blip r:embed="rId2"/>
                <a:stretch>
                  <a:fillRect l="-1887" t="-3614" r="-566" b="-10241"/>
                </a:stretch>
              </a:blipFill>
            </p:spPr>
            <p:txBody>
              <a:bodyPr/>
              <a:lstStyle/>
              <a:p>
                <a:r>
                  <a:rPr lang="en-US">
                    <a:noFill/>
                  </a:rPr>
                  <a:t> </a:t>
                </a:r>
              </a:p>
            </p:txBody>
          </p:sp>
        </mc:Fallback>
      </mc:AlternateContent>
      <p:sp>
        <p:nvSpPr>
          <p:cNvPr id="3" name="Rectangle: Rounded Corners 2">
            <a:extLst>
              <a:ext uri="{FF2B5EF4-FFF2-40B4-BE49-F238E27FC236}">
                <a16:creationId xmlns:a16="http://schemas.microsoft.com/office/drawing/2014/main" id="{6B9F7F37-8777-B3CC-2B0A-E728C064F0CC}"/>
              </a:ext>
            </a:extLst>
          </p:cNvPr>
          <p:cNvSpPr/>
          <p:nvPr/>
        </p:nvSpPr>
        <p:spPr>
          <a:xfrm>
            <a:off x="5816838" y="3738416"/>
            <a:ext cx="3196727" cy="1084320"/>
          </a:xfrm>
          <a:prstGeom prst="round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2A97969-28CD-FB44-4DF1-32445C9FF13B}"/>
              </a:ext>
            </a:extLst>
          </p:cNvPr>
          <p:cNvPicPr>
            <a:picLocks noChangeAspect="1"/>
          </p:cNvPicPr>
          <p:nvPr/>
        </p:nvPicPr>
        <p:blipFill>
          <a:blip r:embed="rId3"/>
          <a:stretch>
            <a:fillRect/>
          </a:stretch>
        </p:blipFill>
        <p:spPr>
          <a:xfrm>
            <a:off x="5865887" y="1036464"/>
            <a:ext cx="3163310" cy="972652"/>
          </a:xfrm>
          <a:prstGeom prst="rect">
            <a:avLst/>
          </a:prstGeom>
        </p:spPr>
      </p:pic>
      <p:sp>
        <p:nvSpPr>
          <p:cNvPr id="4" name="Slide Number Placeholder 3">
            <a:extLst>
              <a:ext uri="{FF2B5EF4-FFF2-40B4-BE49-F238E27FC236}">
                <a16:creationId xmlns:a16="http://schemas.microsoft.com/office/drawing/2014/main" id="{5BDC51C3-D724-4FBB-DBE2-9956514214E1}"/>
              </a:ext>
            </a:extLst>
          </p:cNvPr>
          <p:cNvSpPr>
            <a:spLocks noGrp="1"/>
          </p:cNvSpPr>
          <p:nvPr>
            <p:ph type="sldNum" sz="quarter" idx="12"/>
          </p:nvPr>
        </p:nvSpPr>
        <p:spPr/>
        <p:txBody>
          <a:bodyPr/>
          <a:lstStyle/>
          <a:p>
            <a:fld id="{B6F15528-21DE-4FAA-801E-634DDDAF4B2B}" type="slidenum">
              <a:rPr lang="en-US" smtClean="0"/>
              <a:pPr/>
              <a:t>5</a:t>
            </a:fld>
            <a:r>
              <a:rPr lang="en-US"/>
              <a:t>/19</a:t>
            </a:r>
            <a:endParaRPr lang="en-US" dirty="0"/>
          </a:p>
        </p:txBody>
      </p:sp>
    </p:spTree>
    <p:extLst>
      <p:ext uri="{BB962C8B-B14F-4D97-AF65-F5344CB8AC3E}">
        <p14:creationId xmlns:p14="http://schemas.microsoft.com/office/powerpoint/2010/main" val="4236008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7" grpId="0" animBg="1"/>
      <p:bldP spid="11" grpId="0" animBg="1"/>
      <p:bldP spid="12" grpId="0" animBg="1"/>
      <p:bldP spid="16" grpId="0" animBg="1"/>
      <p:bldP spid="19" grpId="0" animBg="1"/>
      <p:bldP spid="21" grpId="0"/>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35A69B-76E8-B77B-2085-566876C3C4DA}"/>
              </a:ext>
            </a:extLst>
          </p:cNvPr>
          <p:cNvSpPr>
            <a:spLocks noGrp="1"/>
          </p:cNvSpPr>
          <p:nvPr>
            <p:ph idx="1"/>
          </p:nvPr>
        </p:nvSpPr>
        <p:spPr/>
        <p:txBody>
          <a:bodyPr/>
          <a:lstStyle/>
          <a:p>
            <a:r>
              <a:rPr lang="en-US" dirty="0"/>
              <a:t>Two Questions </a:t>
            </a:r>
          </a:p>
          <a:p>
            <a:pPr lvl="1"/>
            <a:r>
              <a:rPr lang="en-US" sz="2000" dirty="0"/>
              <a:t>Which process variable(s) and stage(s) are responsible for product defects ?   </a:t>
            </a:r>
            <a:r>
              <a:rPr lang="en-US" sz="2000" b="1" dirty="0"/>
              <a:t>Group-wise selection </a:t>
            </a:r>
          </a:p>
          <a:p>
            <a:pPr lvl="1"/>
            <a:r>
              <a:rPr lang="en-US" sz="2000" dirty="0"/>
              <a:t>In each stage considered to be overall important, which process variable(s) are related to product defects?  </a:t>
            </a:r>
            <a:r>
              <a:rPr lang="en-US" sz="2000" b="1" dirty="0"/>
              <a:t>Element-wise selection</a:t>
            </a:r>
          </a:p>
          <a:p>
            <a:pPr marL="457200" lvl="1" indent="0">
              <a:buNone/>
            </a:pPr>
            <a:endParaRPr lang="en-US" dirty="0"/>
          </a:p>
          <a:p>
            <a:pPr lvl="1"/>
            <a:endParaRPr lang="en-US" dirty="0"/>
          </a:p>
        </p:txBody>
      </p:sp>
      <p:graphicFrame>
        <p:nvGraphicFramePr>
          <p:cNvPr id="14" name="Table 13">
            <a:extLst>
              <a:ext uri="{FF2B5EF4-FFF2-40B4-BE49-F238E27FC236}">
                <a16:creationId xmlns:a16="http://schemas.microsoft.com/office/drawing/2014/main" id="{CFEA3B29-E38D-CFAC-C975-FABD4478B04B}"/>
              </a:ext>
            </a:extLst>
          </p:cNvPr>
          <p:cNvGraphicFramePr>
            <a:graphicFrameLocks noGrp="1"/>
          </p:cNvGraphicFramePr>
          <p:nvPr>
            <p:extLst>
              <p:ext uri="{D42A27DB-BD31-4B8C-83A1-F6EECF244321}">
                <p14:modId xmlns:p14="http://schemas.microsoft.com/office/powerpoint/2010/main" val="3732767844"/>
              </p:ext>
            </p:extLst>
          </p:nvPr>
        </p:nvGraphicFramePr>
        <p:xfrm>
          <a:off x="1246255" y="3006226"/>
          <a:ext cx="3194100" cy="548640"/>
        </p:xfrm>
        <a:graphic>
          <a:graphicData uri="http://schemas.openxmlformats.org/drawingml/2006/table">
            <a:tbl>
              <a:tblPr firstRow="1" bandRow="1">
                <a:tableStyleId>{BDBED569-4797-4DF1-A0F4-6AAB3CD982D8}</a:tableStyleId>
              </a:tblPr>
              <a:tblGrid>
                <a:gridCol w="638820">
                  <a:extLst>
                    <a:ext uri="{9D8B030D-6E8A-4147-A177-3AD203B41FA5}">
                      <a16:colId xmlns:a16="http://schemas.microsoft.com/office/drawing/2014/main" val="470671241"/>
                    </a:ext>
                  </a:extLst>
                </a:gridCol>
                <a:gridCol w="638820">
                  <a:extLst>
                    <a:ext uri="{9D8B030D-6E8A-4147-A177-3AD203B41FA5}">
                      <a16:colId xmlns:a16="http://schemas.microsoft.com/office/drawing/2014/main" val="1129266211"/>
                    </a:ext>
                  </a:extLst>
                </a:gridCol>
                <a:gridCol w="638820">
                  <a:extLst>
                    <a:ext uri="{9D8B030D-6E8A-4147-A177-3AD203B41FA5}">
                      <a16:colId xmlns:a16="http://schemas.microsoft.com/office/drawing/2014/main" val="2969218216"/>
                    </a:ext>
                  </a:extLst>
                </a:gridCol>
                <a:gridCol w="638820">
                  <a:extLst>
                    <a:ext uri="{9D8B030D-6E8A-4147-A177-3AD203B41FA5}">
                      <a16:colId xmlns:a16="http://schemas.microsoft.com/office/drawing/2014/main" val="3016572094"/>
                    </a:ext>
                  </a:extLst>
                </a:gridCol>
                <a:gridCol w="638820">
                  <a:extLst>
                    <a:ext uri="{9D8B030D-6E8A-4147-A177-3AD203B41FA5}">
                      <a16:colId xmlns:a16="http://schemas.microsoft.com/office/drawing/2014/main" val="3192366126"/>
                    </a:ext>
                  </a:extLst>
                </a:gridCol>
              </a:tblGrid>
              <a:tr h="370840">
                <a:tc>
                  <a:txBody>
                    <a:bodyPr/>
                    <a:lstStyle/>
                    <a:p>
                      <a:pPr algn="ctr"/>
                      <a:r>
                        <a:rPr lang="en-US" sz="1500" b="0" dirty="0"/>
                        <a:t>Stage</a:t>
                      </a:r>
                    </a:p>
                    <a:p>
                      <a:pPr algn="ctr"/>
                      <a:r>
                        <a:rPr lang="en-US" sz="1500" b="0" dirty="0"/>
                        <a:t>1</a:t>
                      </a: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ctr"/>
                      <a:r>
                        <a:rPr lang="en-US" sz="1500" b="0" dirty="0"/>
                        <a:t>Stage</a:t>
                      </a:r>
                    </a:p>
                    <a:p>
                      <a:pPr algn="ctr"/>
                      <a:r>
                        <a:rPr lang="en-US" sz="1500" b="0" dirty="0"/>
                        <a:t>2</a:t>
                      </a: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ctr"/>
                      <a:r>
                        <a:rPr lang="en-US" sz="1500" b="0" dirty="0"/>
                        <a:t>Stage</a:t>
                      </a:r>
                    </a:p>
                    <a:p>
                      <a:pPr algn="ctr"/>
                      <a:r>
                        <a:rPr lang="en-US" sz="1500" b="0" dirty="0"/>
                        <a:t>3</a:t>
                      </a: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ctr"/>
                      <a:r>
                        <a:rPr lang="en-US" sz="1500" b="1" dirty="0"/>
                        <a:t>…</a:t>
                      </a: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ctr"/>
                      <a:r>
                        <a:rPr lang="en-US" sz="1500" b="0" dirty="0"/>
                        <a:t>Stage </a:t>
                      </a:r>
                    </a:p>
                    <a:p>
                      <a:pPr algn="ctr"/>
                      <a:r>
                        <a:rPr lang="en-US" sz="1500" b="0" dirty="0"/>
                        <a:t>7</a:t>
                      </a: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603999048"/>
                  </a:ext>
                </a:extLst>
              </a:tr>
            </a:tbl>
          </a:graphicData>
        </a:graphic>
      </p:graphicFrame>
      <p:sp>
        <p:nvSpPr>
          <p:cNvPr id="2" name="Title 1">
            <a:extLst>
              <a:ext uri="{FF2B5EF4-FFF2-40B4-BE49-F238E27FC236}">
                <a16:creationId xmlns:a16="http://schemas.microsoft.com/office/drawing/2014/main" id="{392E0B70-57DA-0F3E-98A4-E21731D62C2B}"/>
              </a:ext>
            </a:extLst>
          </p:cNvPr>
          <p:cNvSpPr>
            <a:spLocks noGrp="1"/>
          </p:cNvSpPr>
          <p:nvPr>
            <p:ph type="title"/>
          </p:nvPr>
        </p:nvSpPr>
        <p:spPr>
          <a:xfrm>
            <a:off x="347447" y="315274"/>
            <a:ext cx="8610600" cy="636712"/>
          </a:xfrm>
        </p:spPr>
        <p:txBody>
          <a:bodyPr/>
          <a:lstStyle/>
          <a:p>
            <a:r>
              <a:rPr lang="en-US" sz="3200" dirty="0"/>
              <a:t>Two Questions Asked by Engineers</a:t>
            </a:r>
            <a:endParaRPr lang="en-US" dirty="0"/>
          </a:p>
        </p:txBody>
      </p:sp>
      <p:graphicFrame>
        <p:nvGraphicFramePr>
          <p:cNvPr id="4" name="Table 3">
            <a:extLst>
              <a:ext uri="{FF2B5EF4-FFF2-40B4-BE49-F238E27FC236}">
                <a16:creationId xmlns:a16="http://schemas.microsoft.com/office/drawing/2014/main" id="{7F6F34F3-CD2B-2C4A-9F0D-B490CEF4DE70}"/>
              </a:ext>
            </a:extLst>
          </p:cNvPr>
          <p:cNvGraphicFramePr>
            <a:graphicFrameLocks noGrp="1"/>
          </p:cNvGraphicFramePr>
          <p:nvPr>
            <p:extLst>
              <p:ext uri="{D42A27DB-BD31-4B8C-83A1-F6EECF244321}">
                <p14:modId xmlns:p14="http://schemas.microsoft.com/office/powerpoint/2010/main" val="1197575652"/>
              </p:ext>
            </p:extLst>
          </p:nvPr>
        </p:nvGraphicFramePr>
        <p:xfrm>
          <a:off x="1325350" y="3591915"/>
          <a:ext cx="3115005" cy="2194560"/>
        </p:xfrm>
        <a:graphic>
          <a:graphicData uri="http://schemas.openxmlformats.org/drawingml/2006/table">
            <a:tbl>
              <a:tblPr firstRow="1" bandRow="1">
                <a:tableStyleId>{BC89EF96-8CEA-46FF-86C4-4CE0E7609802}</a:tableStyleId>
              </a:tblPr>
              <a:tblGrid>
                <a:gridCol w="623001">
                  <a:extLst>
                    <a:ext uri="{9D8B030D-6E8A-4147-A177-3AD203B41FA5}">
                      <a16:colId xmlns:a16="http://schemas.microsoft.com/office/drawing/2014/main" val="470671241"/>
                    </a:ext>
                  </a:extLst>
                </a:gridCol>
                <a:gridCol w="623001">
                  <a:extLst>
                    <a:ext uri="{9D8B030D-6E8A-4147-A177-3AD203B41FA5}">
                      <a16:colId xmlns:a16="http://schemas.microsoft.com/office/drawing/2014/main" val="1129266211"/>
                    </a:ext>
                  </a:extLst>
                </a:gridCol>
                <a:gridCol w="623001">
                  <a:extLst>
                    <a:ext uri="{9D8B030D-6E8A-4147-A177-3AD203B41FA5}">
                      <a16:colId xmlns:a16="http://schemas.microsoft.com/office/drawing/2014/main" val="2969218216"/>
                    </a:ext>
                  </a:extLst>
                </a:gridCol>
                <a:gridCol w="623001">
                  <a:extLst>
                    <a:ext uri="{9D8B030D-6E8A-4147-A177-3AD203B41FA5}">
                      <a16:colId xmlns:a16="http://schemas.microsoft.com/office/drawing/2014/main" val="3016572094"/>
                    </a:ext>
                  </a:extLst>
                </a:gridCol>
                <a:gridCol w="623001">
                  <a:extLst>
                    <a:ext uri="{9D8B030D-6E8A-4147-A177-3AD203B41FA5}">
                      <a16:colId xmlns:a16="http://schemas.microsoft.com/office/drawing/2014/main" val="3192366126"/>
                    </a:ext>
                  </a:extLst>
                </a:gridCol>
              </a:tblGrid>
              <a:tr h="320568">
                <a:tc>
                  <a:txBody>
                    <a:bodyPr/>
                    <a:lstStyle/>
                    <a:p>
                      <a:pPr algn="ctr"/>
                      <a:endParaRPr lang="en-US" b="1" dirty="0"/>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rgbClr val="1228CC"/>
                    </a:solid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endParaRPr lang="en-US" b="1"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rgbClr val="1228CC"/>
                    </a:solid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065908554"/>
                  </a:ext>
                </a:extLst>
              </a:tr>
              <a:tr h="320568">
                <a:tc>
                  <a:txBody>
                    <a:bodyPr/>
                    <a:lstStyle/>
                    <a:p>
                      <a:pPr algn="ctr"/>
                      <a:r>
                        <a:rPr lang="en-US" b="1" dirty="0"/>
                        <a:t>0</a:t>
                      </a:r>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592440230"/>
                  </a:ext>
                </a:extLst>
              </a:tr>
              <a:tr h="320568">
                <a:tc>
                  <a:txBody>
                    <a:bodyPr/>
                    <a:lstStyle/>
                    <a:p>
                      <a:pPr algn="ctr"/>
                      <a:endParaRPr lang="en-US" b="1" dirty="0"/>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rgbClr val="1228CC"/>
                    </a:solid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endParaRPr lang="en-US" b="1"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rgbClr val="1228CC"/>
                    </a:solid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262451453"/>
                  </a:ext>
                </a:extLst>
              </a:tr>
              <a:tr h="320568">
                <a:tc>
                  <a:txBody>
                    <a:bodyPr/>
                    <a:lstStyle/>
                    <a:p>
                      <a:pPr algn="ctr"/>
                      <a:r>
                        <a:rPr lang="en-US" b="1" dirty="0"/>
                        <a:t>0</a:t>
                      </a:r>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2919878282"/>
                  </a:ext>
                </a:extLst>
              </a:tr>
              <a:tr h="320568">
                <a:tc>
                  <a:txBody>
                    <a:bodyPr/>
                    <a:lstStyle/>
                    <a:p>
                      <a:pPr algn="ctr"/>
                      <a:r>
                        <a:rPr lang="en-US" b="1" dirty="0"/>
                        <a:t>0</a:t>
                      </a:r>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55487691"/>
                  </a:ext>
                </a:extLst>
              </a:tr>
              <a:tr h="320568">
                <a:tc>
                  <a:txBody>
                    <a:bodyPr/>
                    <a:lstStyle/>
                    <a:p>
                      <a:pPr algn="ctr"/>
                      <a:endParaRPr lang="en-US" b="1" dirty="0"/>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solidFill>
                      <a:srgbClr val="1228CC"/>
                    </a:solid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noFill/>
                  </a:tcPr>
                </a:tc>
                <a:tc>
                  <a:txBody>
                    <a:bodyPr/>
                    <a:lstStyle/>
                    <a:p>
                      <a:pPr algn="ctr"/>
                      <a:endParaRPr lang="en-US" b="1"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solidFill>
                      <a:srgbClr val="1228CC"/>
                    </a:solid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no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702133251"/>
                  </a:ext>
                </a:extLst>
              </a:tr>
            </a:tbl>
          </a:graphicData>
        </a:graphic>
      </p:graphicFrame>
      <p:graphicFrame>
        <p:nvGraphicFramePr>
          <p:cNvPr id="11" name="Table 10">
            <a:extLst>
              <a:ext uri="{FF2B5EF4-FFF2-40B4-BE49-F238E27FC236}">
                <a16:creationId xmlns:a16="http://schemas.microsoft.com/office/drawing/2014/main" id="{97EEA8C8-5E94-BD17-1F05-DF44FCC7BCE9}"/>
              </a:ext>
            </a:extLst>
          </p:cNvPr>
          <p:cNvGraphicFramePr>
            <a:graphicFrameLocks noGrp="1"/>
          </p:cNvGraphicFramePr>
          <p:nvPr>
            <p:extLst>
              <p:ext uri="{D42A27DB-BD31-4B8C-83A1-F6EECF244321}">
                <p14:modId xmlns:p14="http://schemas.microsoft.com/office/powerpoint/2010/main" val="3700294842"/>
              </p:ext>
            </p:extLst>
          </p:nvPr>
        </p:nvGraphicFramePr>
        <p:xfrm>
          <a:off x="-285451" y="3629871"/>
          <a:ext cx="1905000" cy="2595287"/>
        </p:xfrm>
        <a:graphic>
          <a:graphicData uri="http://schemas.openxmlformats.org/drawingml/2006/table">
            <a:tbl>
              <a:tblPr firstRow="1" bandRow="1">
                <a:tableStyleId>{BDBED569-4797-4DF1-A0F4-6AAB3CD982D8}</a:tableStyleId>
              </a:tblPr>
              <a:tblGrid>
                <a:gridCol w="1905000">
                  <a:extLst>
                    <a:ext uri="{9D8B030D-6E8A-4147-A177-3AD203B41FA5}">
                      <a16:colId xmlns:a16="http://schemas.microsoft.com/office/drawing/2014/main" val="716963601"/>
                    </a:ext>
                  </a:extLst>
                </a:gridCol>
              </a:tblGrid>
              <a:tr h="384487">
                <a:tc>
                  <a:txBody>
                    <a:bodyPr/>
                    <a:lstStyle/>
                    <a:p>
                      <a:pPr algn="ctr"/>
                      <a:r>
                        <a:rPr lang="en-US" sz="1500" b="0" dirty="0"/>
                        <a:t>Target Speed</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3999048"/>
                  </a:ext>
                </a:extLst>
              </a:tr>
              <a:tr h="384487">
                <a:tc>
                  <a:txBody>
                    <a:bodyPr/>
                    <a:lstStyle/>
                    <a:p>
                      <a:pPr algn="ctr"/>
                      <a:r>
                        <a:rPr lang="en-US" sz="1500" dirty="0"/>
                        <a:t>Real Speed</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5908554"/>
                  </a:ext>
                </a:extLst>
              </a:tr>
              <a:tr h="384487">
                <a:tc>
                  <a:txBody>
                    <a:bodyPr/>
                    <a:lstStyle/>
                    <a:p>
                      <a:pPr algn="ctr"/>
                      <a:r>
                        <a:rPr lang="en-US" sz="1500" dirty="0" err="1"/>
                        <a:t>Looper</a:t>
                      </a:r>
                      <a:r>
                        <a:rPr lang="en-US" sz="1500" dirty="0"/>
                        <a:t> Height</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92440230"/>
                  </a:ext>
                </a:extLst>
              </a:tr>
              <a:tr h="6728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t>…</a:t>
                      </a:r>
                    </a:p>
                    <a:p>
                      <a:pPr algn="ctr"/>
                      <a:r>
                        <a:rPr lang="en-US" sz="1500" dirty="0"/>
                        <a:t>Target Force</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2451453"/>
                  </a:ext>
                </a:extLst>
              </a:tr>
              <a:tr h="384487">
                <a:tc>
                  <a:txBody>
                    <a:bodyPr/>
                    <a:lstStyle/>
                    <a:p>
                      <a:pPr algn="ctr"/>
                      <a:r>
                        <a:rPr lang="en-US" sz="1500" dirty="0"/>
                        <a:t>Roller Gap</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487691"/>
                  </a:ext>
                </a:extLst>
              </a:tr>
              <a:tr h="384487">
                <a:tc>
                  <a:txBody>
                    <a:bodyPr/>
                    <a:lstStyle/>
                    <a:p>
                      <a:pPr algn="ctr"/>
                      <a:endParaRPr lang="en-US" dirty="0"/>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5486869"/>
                  </a:ext>
                </a:extLst>
              </a:tr>
            </a:tbl>
          </a:graphicData>
        </a:graphic>
      </p:graphicFrame>
      <p:sp>
        <p:nvSpPr>
          <p:cNvPr id="5" name="Rectangle 4">
            <a:extLst>
              <a:ext uri="{FF2B5EF4-FFF2-40B4-BE49-F238E27FC236}">
                <a16:creationId xmlns:a16="http://schemas.microsoft.com/office/drawing/2014/main" id="{CD17D62E-EE1F-2609-DBE9-286AA0829741}"/>
              </a:ext>
            </a:extLst>
          </p:cNvPr>
          <p:cNvSpPr/>
          <p:nvPr/>
        </p:nvSpPr>
        <p:spPr>
          <a:xfrm>
            <a:off x="133149" y="5981741"/>
            <a:ext cx="8877702" cy="430887"/>
          </a:xfrm>
          <a:prstGeom prst="rect">
            <a:avLst/>
          </a:prstGeom>
        </p:spPr>
        <p:txBody>
          <a:bodyPr wrap="square">
            <a:spAutoFit/>
          </a:bodyPr>
          <a:lstStyle/>
          <a:p>
            <a:r>
              <a:rPr lang="en-US" altLang="zh-CN" sz="2200" b="1" dirty="0"/>
              <a:t>Proposed Solution</a:t>
            </a:r>
            <a:r>
              <a:rPr lang="en-US" altLang="zh-CN" sz="2200" dirty="0"/>
              <a:t>: </a:t>
            </a:r>
            <a:r>
              <a:rPr lang="en-US" altLang="zh-CN" sz="2200" dirty="0">
                <a:solidFill>
                  <a:srgbClr val="FF0000"/>
                </a:solidFill>
              </a:rPr>
              <a:t>Generalized Linear Model + Penalized Matrix Regression</a:t>
            </a:r>
            <a:endParaRPr lang="en-US" sz="2200" dirty="0">
              <a:solidFill>
                <a:srgbClr val="FF0000"/>
              </a:solidFill>
            </a:endParaRPr>
          </a:p>
        </p:txBody>
      </p:sp>
      <p:sp>
        <p:nvSpPr>
          <p:cNvPr id="17" name="Oval 16">
            <a:extLst>
              <a:ext uri="{FF2B5EF4-FFF2-40B4-BE49-F238E27FC236}">
                <a16:creationId xmlns:a16="http://schemas.microsoft.com/office/drawing/2014/main" id="{694112E2-3D39-503F-811E-8894EF43F8AD}"/>
              </a:ext>
            </a:extLst>
          </p:cNvPr>
          <p:cNvSpPr/>
          <p:nvPr/>
        </p:nvSpPr>
        <p:spPr>
          <a:xfrm>
            <a:off x="82802" y="3567057"/>
            <a:ext cx="1200469" cy="430888"/>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274AA94-92E1-088F-1E8C-4921E1078E48}"/>
              </a:ext>
            </a:extLst>
          </p:cNvPr>
          <p:cNvSpPr/>
          <p:nvPr/>
        </p:nvSpPr>
        <p:spPr>
          <a:xfrm>
            <a:off x="62091" y="4348160"/>
            <a:ext cx="1190149" cy="430887"/>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4051B96D-D663-4150-AB99-C04F2CD7A70D}"/>
              </a:ext>
            </a:extLst>
          </p:cNvPr>
          <p:cNvSpPr/>
          <p:nvPr/>
        </p:nvSpPr>
        <p:spPr>
          <a:xfrm>
            <a:off x="124183" y="5407297"/>
            <a:ext cx="1065966" cy="430887"/>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B980E16-71DF-0530-2A6D-E3A5D5BDDB9C}"/>
              </a:ext>
            </a:extLst>
          </p:cNvPr>
          <p:cNvSpPr/>
          <p:nvPr/>
        </p:nvSpPr>
        <p:spPr>
          <a:xfrm>
            <a:off x="1148268" y="2983825"/>
            <a:ext cx="756732" cy="532679"/>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7CC63A9-B15A-5561-AF73-1825590A50BB}"/>
              </a:ext>
            </a:extLst>
          </p:cNvPr>
          <p:cNvSpPr/>
          <p:nvPr/>
        </p:nvSpPr>
        <p:spPr>
          <a:xfrm>
            <a:off x="2430875" y="2983824"/>
            <a:ext cx="824860" cy="532679"/>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E3C7B896-DC25-C31F-3195-0A51BB58A6A0}"/>
              </a:ext>
            </a:extLst>
          </p:cNvPr>
          <p:cNvPicPr>
            <a:picLocks noChangeAspect="1"/>
          </p:cNvPicPr>
          <p:nvPr/>
        </p:nvPicPr>
        <p:blipFill>
          <a:blip r:embed="rId2"/>
          <a:stretch>
            <a:fillRect/>
          </a:stretch>
        </p:blipFill>
        <p:spPr>
          <a:xfrm>
            <a:off x="5325629" y="3567057"/>
            <a:ext cx="2947228" cy="1919369"/>
          </a:xfrm>
          <a:prstGeom prst="rect">
            <a:avLst/>
          </a:prstGeom>
        </p:spPr>
      </p:pic>
      <p:sp>
        <p:nvSpPr>
          <p:cNvPr id="7" name="Down Arrow 26">
            <a:extLst>
              <a:ext uri="{FF2B5EF4-FFF2-40B4-BE49-F238E27FC236}">
                <a16:creationId xmlns:a16="http://schemas.microsoft.com/office/drawing/2014/main" id="{4E57063B-5F71-8967-6275-9B83D6CC3603}"/>
              </a:ext>
            </a:extLst>
          </p:cNvPr>
          <p:cNvSpPr/>
          <p:nvPr/>
        </p:nvSpPr>
        <p:spPr>
          <a:xfrm rot="16200000">
            <a:off x="4678930" y="4376302"/>
            <a:ext cx="557271" cy="509548"/>
          </a:xfrm>
          <a:prstGeom prst="downArrow">
            <a:avLst/>
          </a:prstGeom>
          <a:solidFill>
            <a:srgbClr val="1228CC"/>
          </a:solidFill>
          <a:ln>
            <a:solidFill>
              <a:srgbClr val="1228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59372C44-49A7-3ABC-0754-EE65AD2E5540}"/>
              </a:ext>
            </a:extLst>
          </p:cNvPr>
          <p:cNvSpPr>
            <a:spLocks noGrp="1"/>
          </p:cNvSpPr>
          <p:nvPr>
            <p:ph type="sldNum" sz="quarter" idx="12"/>
          </p:nvPr>
        </p:nvSpPr>
        <p:spPr/>
        <p:txBody>
          <a:bodyPr/>
          <a:lstStyle/>
          <a:p>
            <a:fld id="{B6F15528-21DE-4FAA-801E-634DDDAF4B2B}" type="slidenum">
              <a:rPr lang="en-US" smtClean="0"/>
              <a:pPr/>
              <a:t>6</a:t>
            </a:fld>
            <a:r>
              <a:rPr lang="en-US"/>
              <a:t>/19</a:t>
            </a:r>
            <a:endParaRPr lang="en-US" dirty="0"/>
          </a:p>
        </p:txBody>
      </p:sp>
    </p:spTree>
    <p:extLst>
      <p:ext uri="{BB962C8B-B14F-4D97-AF65-F5344CB8AC3E}">
        <p14:creationId xmlns:p14="http://schemas.microsoft.com/office/powerpoint/2010/main" val="124567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animBg="1"/>
      <p:bldP spid="18" grpId="0" animBg="1"/>
      <p:bldP spid="19" grpId="0" animBg="1"/>
      <p:bldP spid="20" grpId="0" animBg="1"/>
      <p:bldP spid="21"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2D Variable Selection: Proposed Method</a:t>
            </a:r>
            <a:endParaRPr lang="en-US" dirty="0"/>
          </a:p>
        </p:txBody>
      </p:sp>
      <p:sp>
        <p:nvSpPr>
          <p:cNvPr id="3" name="Content Placeholder 2"/>
          <p:cNvSpPr>
            <a:spLocks noGrp="1"/>
          </p:cNvSpPr>
          <p:nvPr>
            <p:ph idx="1"/>
          </p:nvPr>
        </p:nvSpPr>
        <p:spPr/>
        <p:txBody>
          <a:bodyPr/>
          <a:lstStyle/>
          <a:p>
            <a:r>
              <a:rPr lang="en-US" b="0" dirty="0"/>
              <a:t>Generalized Linear Model (GLM)</a:t>
            </a:r>
          </a:p>
        </p:txBody>
      </p:sp>
      <p:pic>
        <p:nvPicPr>
          <p:cNvPr id="5" name="Picture 4"/>
          <p:cNvPicPr>
            <a:picLocks noChangeAspect="1"/>
          </p:cNvPicPr>
          <p:nvPr/>
        </p:nvPicPr>
        <p:blipFill>
          <a:blip r:embed="rId2"/>
          <a:stretch>
            <a:fillRect/>
          </a:stretch>
        </p:blipFill>
        <p:spPr>
          <a:xfrm>
            <a:off x="1106874" y="1393735"/>
            <a:ext cx="7179172" cy="1330799"/>
          </a:xfrm>
          <a:prstGeom prst="rect">
            <a:avLst/>
          </a:prstGeom>
        </p:spPr>
      </p:pic>
      <p:pic>
        <p:nvPicPr>
          <p:cNvPr id="6" name="Picture 5"/>
          <p:cNvPicPr>
            <a:picLocks noChangeAspect="1"/>
          </p:cNvPicPr>
          <p:nvPr/>
        </p:nvPicPr>
        <p:blipFill>
          <a:blip r:embed="rId3"/>
          <a:stretch>
            <a:fillRect/>
          </a:stretch>
        </p:blipFill>
        <p:spPr>
          <a:xfrm>
            <a:off x="2667000" y="3956948"/>
            <a:ext cx="3505200" cy="786260"/>
          </a:xfrm>
          <a:prstGeom prst="rect">
            <a:avLst/>
          </a:prstGeom>
        </p:spPr>
      </p:pic>
      <p:sp>
        <p:nvSpPr>
          <p:cNvPr id="7" name="Oval 6"/>
          <p:cNvSpPr/>
          <p:nvPr/>
        </p:nvSpPr>
        <p:spPr>
          <a:xfrm>
            <a:off x="2590800" y="3956948"/>
            <a:ext cx="1143000" cy="914400"/>
          </a:xfrm>
          <a:prstGeom prst="ellipse">
            <a:avLst/>
          </a:prstGeom>
          <a:noFill/>
          <a:ln>
            <a:solidFill>
              <a:srgbClr val="1228C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211506" y="3341526"/>
            <a:ext cx="2459969" cy="523220"/>
          </a:xfrm>
          <a:prstGeom prst="rect">
            <a:avLst/>
          </a:prstGeom>
        </p:spPr>
        <p:txBody>
          <a:bodyPr wrap="none">
            <a:spAutoFit/>
          </a:bodyPr>
          <a:lstStyle/>
          <a:p>
            <a:r>
              <a:rPr lang="en-US" sz="2800" dirty="0"/>
              <a:t>Product Quality</a:t>
            </a:r>
          </a:p>
        </p:txBody>
      </p:sp>
      <p:sp>
        <p:nvSpPr>
          <p:cNvPr id="10" name="Rectangle 9"/>
          <p:cNvSpPr/>
          <p:nvPr/>
        </p:nvSpPr>
        <p:spPr>
          <a:xfrm>
            <a:off x="4343400" y="3305588"/>
            <a:ext cx="1542666" cy="523220"/>
          </a:xfrm>
          <a:prstGeom prst="rect">
            <a:avLst/>
          </a:prstGeom>
        </p:spPr>
        <p:txBody>
          <a:bodyPr wrap="none">
            <a:spAutoFit/>
          </a:bodyPr>
          <a:lstStyle/>
          <a:p>
            <a:r>
              <a:rPr lang="en-US" sz="2800" dirty="0"/>
              <a:t>Intercept</a:t>
            </a:r>
          </a:p>
        </p:txBody>
      </p:sp>
      <p:sp>
        <p:nvSpPr>
          <p:cNvPr id="11" name="Oval 10"/>
          <p:cNvSpPr/>
          <p:nvPr/>
        </p:nvSpPr>
        <p:spPr>
          <a:xfrm>
            <a:off x="4114800" y="3956948"/>
            <a:ext cx="304800" cy="914400"/>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7" idx="0"/>
          </p:cNvCxnSpPr>
          <p:nvPr/>
        </p:nvCxnSpPr>
        <p:spPr>
          <a:xfrm flipH="1" flipV="1">
            <a:off x="2286000" y="3864746"/>
            <a:ext cx="876300" cy="92202"/>
          </a:xfrm>
          <a:prstGeom prst="straightConnector1">
            <a:avLst/>
          </a:prstGeom>
          <a:ln w="25400">
            <a:solidFill>
              <a:srgbClr val="1228CC"/>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7"/>
            <a:endCxn id="10" idx="2"/>
          </p:cNvCxnSpPr>
          <p:nvPr/>
        </p:nvCxnSpPr>
        <p:spPr>
          <a:xfrm flipV="1">
            <a:off x="4374963" y="3828808"/>
            <a:ext cx="739770" cy="262051"/>
          </a:xfrm>
          <a:prstGeom prst="straightConnector1">
            <a:avLst/>
          </a:prstGeom>
          <a:ln w="25400">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41423507"/>
              </p:ext>
            </p:extLst>
          </p:nvPr>
        </p:nvGraphicFramePr>
        <p:xfrm>
          <a:off x="5891146" y="5214305"/>
          <a:ext cx="2194560" cy="1463040"/>
        </p:xfrm>
        <a:graphic>
          <a:graphicData uri="http://schemas.openxmlformats.org/drawingml/2006/table">
            <a:tbl>
              <a:tblPr firstRow="1" bandRow="1">
                <a:tableStyleId>{BC89EF96-8CEA-46FF-86C4-4CE0E7609802}</a:tableStyleId>
              </a:tblPr>
              <a:tblGrid>
                <a:gridCol w="548640">
                  <a:extLst>
                    <a:ext uri="{9D8B030D-6E8A-4147-A177-3AD203B41FA5}">
                      <a16:colId xmlns:a16="http://schemas.microsoft.com/office/drawing/2014/main" val="470671241"/>
                    </a:ext>
                  </a:extLst>
                </a:gridCol>
                <a:gridCol w="548640">
                  <a:extLst>
                    <a:ext uri="{9D8B030D-6E8A-4147-A177-3AD203B41FA5}">
                      <a16:colId xmlns:a16="http://schemas.microsoft.com/office/drawing/2014/main" val="1129266211"/>
                    </a:ext>
                  </a:extLst>
                </a:gridCol>
                <a:gridCol w="548640">
                  <a:extLst>
                    <a:ext uri="{9D8B030D-6E8A-4147-A177-3AD203B41FA5}">
                      <a16:colId xmlns:a16="http://schemas.microsoft.com/office/drawing/2014/main" val="2969218216"/>
                    </a:ext>
                  </a:extLst>
                </a:gridCol>
                <a:gridCol w="548640">
                  <a:extLst>
                    <a:ext uri="{9D8B030D-6E8A-4147-A177-3AD203B41FA5}">
                      <a16:colId xmlns:a16="http://schemas.microsoft.com/office/drawing/2014/main" val="3192366126"/>
                    </a:ext>
                  </a:extLst>
                </a:gridCol>
              </a:tblGrid>
              <a:tr h="227128">
                <a:tc>
                  <a:txBody>
                    <a:bodyPr/>
                    <a:lstStyle/>
                    <a:p>
                      <a:endParaRPr lang="en-US" dirty="0"/>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endParaRPr lang="en-US"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endParaRPr lang="en-US"/>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endParaRPr lang="en-US" dirty="0"/>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065908554"/>
                  </a:ext>
                </a:extLst>
              </a:tr>
              <a:tr h="227128">
                <a:tc>
                  <a:txBody>
                    <a:bodyPr/>
                    <a:lstStyle/>
                    <a:p>
                      <a:endParaRPr lang="en-US"/>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endParaRPr lang="en-US"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endParaRPr lang="en-US"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endParaRPr lang="en-US" dirty="0"/>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592440230"/>
                  </a:ext>
                </a:extLst>
              </a:tr>
              <a:tr h="227128">
                <a:tc>
                  <a:txBody>
                    <a:bodyPr/>
                    <a:lstStyle/>
                    <a:p>
                      <a:endParaRPr lang="en-US"/>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endParaRPr lang="en-US"/>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endParaRPr lang="en-US"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endParaRPr lang="en-US"/>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262451453"/>
                  </a:ext>
                </a:extLst>
              </a:tr>
              <a:tr h="227128">
                <a:tc>
                  <a:txBody>
                    <a:bodyPr/>
                    <a:lstStyle/>
                    <a:p>
                      <a:endParaRPr lang="en-US" dirty="0"/>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noFill/>
                  </a:tcPr>
                </a:tc>
                <a:tc>
                  <a:txBody>
                    <a:bodyPr/>
                    <a:lstStyle/>
                    <a:p>
                      <a:endParaRPr lang="en-US"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noFill/>
                  </a:tcPr>
                </a:tc>
                <a:tc>
                  <a:txBody>
                    <a:bodyPr/>
                    <a:lstStyle/>
                    <a:p>
                      <a:endParaRPr lang="en-US"/>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noFill/>
                  </a:tcPr>
                </a:tc>
                <a:tc>
                  <a:txBody>
                    <a:bodyPr/>
                    <a:lstStyle/>
                    <a:p>
                      <a:endParaRPr lang="en-US" dirty="0"/>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702133251"/>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890724652"/>
              </p:ext>
            </p:extLst>
          </p:nvPr>
        </p:nvGraphicFramePr>
        <p:xfrm>
          <a:off x="3131820" y="5206358"/>
          <a:ext cx="2194560" cy="1463040"/>
        </p:xfrm>
        <a:graphic>
          <a:graphicData uri="http://schemas.openxmlformats.org/drawingml/2006/table">
            <a:tbl>
              <a:tblPr firstRow="1" bandRow="1">
                <a:tableStyleId>{BC89EF96-8CEA-46FF-86C4-4CE0E7609802}</a:tableStyleId>
              </a:tblPr>
              <a:tblGrid>
                <a:gridCol w="548640">
                  <a:extLst>
                    <a:ext uri="{9D8B030D-6E8A-4147-A177-3AD203B41FA5}">
                      <a16:colId xmlns:a16="http://schemas.microsoft.com/office/drawing/2014/main" val="470671241"/>
                    </a:ext>
                  </a:extLst>
                </a:gridCol>
                <a:gridCol w="548640">
                  <a:extLst>
                    <a:ext uri="{9D8B030D-6E8A-4147-A177-3AD203B41FA5}">
                      <a16:colId xmlns:a16="http://schemas.microsoft.com/office/drawing/2014/main" val="1129266211"/>
                    </a:ext>
                  </a:extLst>
                </a:gridCol>
                <a:gridCol w="548640">
                  <a:extLst>
                    <a:ext uri="{9D8B030D-6E8A-4147-A177-3AD203B41FA5}">
                      <a16:colId xmlns:a16="http://schemas.microsoft.com/office/drawing/2014/main" val="2969218216"/>
                    </a:ext>
                  </a:extLst>
                </a:gridCol>
                <a:gridCol w="548640">
                  <a:extLst>
                    <a:ext uri="{9D8B030D-6E8A-4147-A177-3AD203B41FA5}">
                      <a16:colId xmlns:a16="http://schemas.microsoft.com/office/drawing/2014/main" val="3192366126"/>
                    </a:ext>
                  </a:extLst>
                </a:gridCol>
              </a:tblGrid>
              <a:tr h="227128">
                <a:tc>
                  <a:txBody>
                    <a:bodyPr/>
                    <a:lstStyle/>
                    <a:p>
                      <a:endParaRPr lang="en-US" dirty="0"/>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endParaRPr lang="en-US"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endParaRPr lang="en-US"/>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endParaRPr lang="en-US" dirty="0"/>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065908554"/>
                  </a:ext>
                </a:extLst>
              </a:tr>
              <a:tr h="227128">
                <a:tc>
                  <a:txBody>
                    <a:bodyPr/>
                    <a:lstStyle/>
                    <a:p>
                      <a:endParaRPr lang="en-US"/>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endParaRPr lang="en-US"/>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endParaRPr lang="en-US"/>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endParaRPr lang="en-US"/>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592440230"/>
                  </a:ext>
                </a:extLst>
              </a:tr>
              <a:tr h="227128">
                <a:tc>
                  <a:txBody>
                    <a:bodyPr/>
                    <a:lstStyle/>
                    <a:p>
                      <a:endParaRPr lang="en-US"/>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endParaRPr lang="en-US"/>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endParaRPr lang="en-US"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endParaRPr lang="en-US"/>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262451453"/>
                  </a:ext>
                </a:extLst>
              </a:tr>
              <a:tr h="303528">
                <a:tc>
                  <a:txBody>
                    <a:bodyPr/>
                    <a:lstStyle/>
                    <a:p>
                      <a:endParaRPr lang="en-US" dirty="0"/>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noFill/>
                  </a:tcPr>
                </a:tc>
                <a:tc>
                  <a:txBody>
                    <a:bodyPr/>
                    <a:lstStyle/>
                    <a:p>
                      <a:endParaRPr lang="en-US"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noFill/>
                  </a:tcPr>
                </a:tc>
                <a:tc>
                  <a:txBody>
                    <a:bodyPr/>
                    <a:lstStyle/>
                    <a:p>
                      <a:endParaRPr lang="en-US"/>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noFill/>
                  </a:tcPr>
                </a:tc>
                <a:tc>
                  <a:txBody>
                    <a:bodyPr/>
                    <a:lstStyle/>
                    <a:p>
                      <a:endParaRPr lang="en-US" dirty="0"/>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702133251"/>
                  </a:ext>
                </a:extLst>
              </a:tr>
            </a:tbl>
          </a:graphicData>
        </a:graphic>
      </p:graphicFrame>
      <p:sp>
        <p:nvSpPr>
          <p:cNvPr id="21" name="Oval 20"/>
          <p:cNvSpPr/>
          <p:nvPr/>
        </p:nvSpPr>
        <p:spPr>
          <a:xfrm>
            <a:off x="5459244" y="3955927"/>
            <a:ext cx="522456" cy="914400"/>
          </a:xfrm>
          <a:prstGeom prst="ellipse">
            <a:avLst/>
          </a:prstGeom>
          <a:noFill/>
          <a:ln>
            <a:solidFill>
              <a:srgbClr val="1228C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21" idx="4"/>
            <a:endCxn id="19" idx="0"/>
          </p:cNvCxnSpPr>
          <p:nvPr/>
        </p:nvCxnSpPr>
        <p:spPr>
          <a:xfrm>
            <a:off x="5720472" y="4870327"/>
            <a:ext cx="1267954" cy="343978"/>
          </a:xfrm>
          <a:prstGeom prst="straightConnector1">
            <a:avLst/>
          </a:prstGeom>
          <a:ln w="25400">
            <a:solidFill>
              <a:srgbClr val="1228CC"/>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5011420" y="3946057"/>
            <a:ext cx="304800" cy="914400"/>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a:stCxn id="29" idx="4"/>
            <a:endCxn id="20" idx="0"/>
          </p:cNvCxnSpPr>
          <p:nvPr/>
        </p:nvCxnSpPr>
        <p:spPr>
          <a:xfrm flipH="1">
            <a:off x="4229100" y="4860457"/>
            <a:ext cx="934720" cy="345901"/>
          </a:xfrm>
          <a:prstGeom prst="straightConnector1">
            <a:avLst/>
          </a:prstGeom>
          <a:ln w="25400">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851432" y="5183887"/>
            <a:ext cx="755335" cy="1569660"/>
          </a:xfrm>
          <a:prstGeom prst="rect">
            <a:avLst/>
          </a:prstGeom>
        </p:spPr>
        <p:txBody>
          <a:bodyPr wrap="none">
            <a:spAutoFit/>
          </a:bodyPr>
          <a:lstStyle/>
          <a:p>
            <a:r>
              <a:rPr lang="en-US" sz="9600" b="1" dirty="0">
                <a:solidFill>
                  <a:srgbClr val="FF0000"/>
                </a:solidFill>
              </a:rPr>
              <a:t>?</a:t>
            </a:r>
          </a:p>
        </p:txBody>
      </p:sp>
      <p:pic>
        <p:nvPicPr>
          <p:cNvPr id="37" name="Picture 36"/>
          <p:cNvPicPr>
            <a:picLocks noChangeAspect="1"/>
          </p:cNvPicPr>
          <p:nvPr/>
        </p:nvPicPr>
        <p:blipFill>
          <a:blip r:embed="rId4"/>
          <a:stretch>
            <a:fillRect/>
          </a:stretch>
        </p:blipFill>
        <p:spPr>
          <a:xfrm>
            <a:off x="3250863" y="2717637"/>
            <a:ext cx="2208381" cy="558911"/>
          </a:xfrm>
          <a:prstGeom prst="rect">
            <a:avLst/>
          </a:prstGeom>
        </p:spPr>
      </p:pic>
      <p:sp>
        <p:nvSpPr>
          <p:cNvPr id="4" name="Slide Number Placeholder 3">
            <a:extLst>
              <a:ext uri="{FF2B5EF4-FFF2-40B4-BE49-F238E27FC236}">
                <a16:creationId xmlns:a16="http://schemas.microsoft.com/office/drawing/2014/main" id="{817B2677-3154-7E75-110D-37677D99A87F}"/>
              </a:ext>
            </a:extLst>
          </p:cNvPr>
          <p:cNvSpPr>
            <a:spLocks noGrp="1"/>
          </p:cNvSpPr>
          <p:nvPr>
            <p:ph type="sldNum" sz="quarter" idx="12"/>
          </p:nvPr>
        </p:nvSpPr>
        <p:spPr/>
        <p:txBody>
          <a:bodyPr/>
          <a:lstStyle/>
          <a:p>
            <a:fld id="{B6F15528-21DE-4FAA-801E-634DDDAF4B2B}" type="slidenum">
              <a:rPr lang="en-US" smtClean="0"/>
              <a:pPr/>
              <a:t>7</a:t>
            </a:fld>
            <a:r>
              <a:rPr lang="en-US"/>
              <a:t>/19</a:t>
            </a:r>
            <a:endParaRPr lang="en-US" dirty="0"/>
          </a:p>
        </p:txBody>
      </p:sp>
    </p:spTree>
    <p:extLst>
      <p:ext uri="{BB962C8B-B14F-4D97-AF65-F5344CB8AC3E}">
        <p14:creationId xmlns:p14="http://schemas.microsoft.com/office/powerpoint/2010/main" val="81665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0" grpId="0"/>
      <p:bldP spid="11" grpId="0" animBg="1"/>
      <p:bldP spid="21" grpId="0" animBg="1"/>
      <p:bldP spid="29" grpId="0" animBg="1"/>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7741810-3F92-C89A-81C0-E213D5A33D6B}"/>
              </a:ext>
            </a:extLst>
          </p:cNvPr>
          <p:cNvPicPr>
            <a:picLocks noChangeAspect="1"/>
          </p:cNvPicPr>
          <p:nvPr/>
        </p:nvPicPr>
        <p:blipFill>
          <a:blip r:embed="rId2"/>
          <a:stretch>
            <a:fillRect/>
          </a:stretch>
        </p:blipFill>
        <p:spPr>
          <a:xfrm>
            <a:off x="658992" y="3316759"/>
            <a:ext cx="7962901" cy="995364"/>
          </a:xfrm>
          <a:prstGeom prst="rect">
            <a:avLst/>
          </a:prstGeom>
        </p:spPr>
      </p:pic>
      <p:pic>
        <p:nvPicPr>
          <p:cNvPr id="29" name="Picture 28">
            <a:extLst>
              <a:ext uri="{FF2B5EF4-FFF2-40B4-BE49-F238E27FC236}">
                <a16:creationId xmlns:a16="http://schemas.microsoft.com/office/drawing/2014/main" id="{9E594BA5-D748-134A-A76C-EA96CE5E4474}"/>
              </a:ext>
            </a:extLst>
          </p:cNvPr>
          <p:cNvPicPr>
            <a:picLocks noChangeAspect="1"/>
          </p:cNvPicPr>
          <p:nvPr/>
        </p:nvPicPr>
        <p:blipFill>
          <a:blip r:embed="rId3"/>
          <a:stretch>
            <a:fillRect/>
          </a:stretch>
        </p:blipFill>
        <p:spPr>
          <a:xfrm>
            <a:off x="8299537" y="4110447"/>
            <a:ext cx="712039" cy="633650"/>
          </a:xfrm>
          <a:prstGeom prst="rect">
            <a:avLst/>
          </a:prstGeom>
        </p:spPr>
      </p:pic>
      <p:pic>
        <p:nvPicPr>
          <p:cNvPr id="8" name="Picture 7">
            <a:extLst>
              <a:ext uri="{FF2B5EF4-FFF2-40B4-BE49-F238E27FC236}">
                <a16:creationId xmlns:a16="http://schemas.microsoft.com/office/drawing/2014/main" id="{B3169077-91C7-CDEB-BFF1-274796D25092}"/>
              </a:ext>
            </a:extLst>
          </p:cNvPr>
          <p:cNvPicPr>
            <a:picLocks noChangeAspect="1"/>
          </p:cNvPicPr>
          <p:nvPr/>
        </p:nvPicPr>
        <p:blipFill>
          <a:blip r:embed="rId4"/>
          <a:stretch>
            <a:fillRect/>
          </a:stretch>
        </p:blipFill>
        <p:spPr>
          <a:xfrm>
            <a:off x="2057400" y="1021821"/>
            <a:ext cx="4572000" cy="947854"/>
          </a:xfrm>
          <a:prstGeom prst="rect">
            <a:avLst/>
          </a:prstGeom>
        </p:spPr>
      </p:pic>
      <p:sp>
        <p:nvSpPr>
          <p:cNvPr id="2" name="Title 1">
            <a:extLst>
              <a:ext uri="{FF2B5EF4-FFF2-40B4-BE49-F238E27FC236}">
                <a16:creationId xmlns:a16="http://schemas.microsoft.com/office/drawing/2014/main" id="{DD38A0B8-5E37-13C6-C68E-69CAAF1DD67F}"/>
              </a:ext>
            </a:extLst>
          </p:cNvPr>
          <p:cNvSpPr>
            <a:spLocks noGrp="1"/>
          </p:cNvSpPr>
          <p:nvPr>
            <p:ph type="title"/>
          </p:nvPr>
        </p:nvSpPr>
        <p:spPr>
          <a:xfrm>
            <a:off x="457200" y="187255"/>
            <a:ext cx="8229600" cy="729199"/>
          </a:xfrm>
        </p:spPr>
        <p:txBody>
          <a:bodyPr/>
          <a:lstStyle/>
          <a:p>
            <a:r>
              <a:rPr lang="en-US" dirty="0"/>
              <a:t>2D Variable Selection: Proposed Method</a:t>
            </a:r>
          </a:p>
        </p:txBody>
      </p:sp>
      <p:sp>
        <p:nvSpPr>
          <p:cNvPr id="11" name="Oval 10">
            <a:extLst>
              <a:ext uri="{FF2B5EF4-FFF2-40B4-BE49-F238E27FC236}">
                <a16:creationId xmlns:a16="http://schemas.microsoft.com/office/drawing/2014/main" id="{4D88C92E-E781-F27A-34FC-AB9A363F071D}"/>
              </a:ext>
            </a:extLst>
          </p:cNvPr>
          <p:cNvSpPr/>
          <p:nvPr/>
        </p:nvSpPr>
        <p:spPr>
          <a:xfrm>
            <a:off x="2491159" y="3301403"/>
            <a:ext cx="1143000" cy="947854"/>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25E17DCC-0B0C-EAD8-2D05-405EE30AB399}"/>
              </a:ext>
            </a:extLst>
          </p:cNvPr>
          <p:cNvCxnSpPr>
            <a:cxnSpLocks/>
            <a:stCxn id="11" idx="3"/>
            <a:endCxn id="14" idx="0"/>
          </p:cNvCxnSpPr>
          <p:nvPr/>
        </p:nvCxnSpPr>
        <p:spPr>
          <a:xfrm flipH="1">
            <a:off x="1659490" y="4110447"/>
            <a:ext cx="999057" cy="1012885"/>
          </a:xfrm>
          <a:prstGeom prst="straightConnector1">
            <a:avLst/>
          </a:prstGeom>
          <a:ln w="25400">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41876666-F3D7-2B5F-C4C4-1B573AA49367}"/>
              </a:ext>
            </a:extLst>
          </p:cNvPr>
          <p:cNvGraphicFramePr>
            <a:graphicFrameLocks noGrp="1"/>
          </p:cNvGraphicFramePr>
          <p:nvPr>
            <p:extLst>
              <p:ext uri="{D42A27DB-BD31-4B8C-83A1-F6EECF244321}">
                <p14:modId xmlns:p14="http://schemas.microsoft.com/office/powerpoint/2010/main" val="3472644544"/>
              </p:ext>
            </p:extLst>
          </p:nvPr>
        </p:nvGraphicFramePr>
        <p:xfrm>
          <a:off x="562210" y="5123332"/>
          <a:ext cx="2194560" cy="1463040"/>
        </p:xfrm>
        <a:graphic>
          <a:graphicData uri="http://schemas.openxmlformats.org/drawingml/2006/table">
            <a:tbl>
              <a:tblPr firstRow="1" bandRow="1">
                <a:tableStyleId>{BC89EF96-8CEA-46FF-86C4-4CE0E7609802}</a:tableStyleId>
              </a:tblPr>
              <a:tblGrid>
                <a:gridCol w="548640">
                  <a:extLst>
                    <a:ext uri="{9D8B030D-6E8A-4147-A177-3AD203B41FA5}">
                      <a16:colId xmlns:a16="http://schemas.microsoft.com/office/drawing/2014/main" val="470671241"/>
                    </a:ext>
                  </a:extLst>
                </a:gridCol>
                <a:gridCol w="548640">
                  <a:extLst>
                    <a:ext uri="{9D8B030D-6E8A-4147-A177-3AD203B41FA5}">
                      <a16:colId xmlns:a16="http://schemas.microsoft.com/office/drawing/2014/main" val="1129266211"/>
                    </a:ext>
                  </a:extLst>
                </a:gridCol>
                <a:gridCol w="548640">
                  <a:extLst>
                    <a:ext uri="{9D8B030D-6E8A-4147-A177-3AD203B41FA5}">
                      <a16:colId xmlns:a16="http://schemas.microsoft.com/office/drawing/2014/main" val="2969218216"/>
                    </a:ext>
                  </a:extLst>
                </a:gridCol>
                <a:gridCol w="548640">
                  <a:extLst>
                    <a:ext uri="{9D8B030D-6E8A-4147-A177-3AD203B41FA5}">
                      <a16:colId xmlns:a16="http://schemas.microsoft.com/office/drawing/2014/main" val="3192366126"/>
                    </a:ext>
                  </a:extLst>
                </a:gridCol>
              </a:tblGrid>
              <a:tr h="227128">
                <a:tc>
                  <a:txBody>
                    <a:bodyPr/>
                    <a:lstStyle/>
                    <a:p>
                      <a:endParaRPr lang="en-US" dirty="0"/>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rgbClr val="1228CC"/>
                    </a:solidFill>
                  </a:tcPr>
                </a:tc>
                <a:tc>
                  <a:txBody>
                    <a:bodyPr/>
                    <a:lstStyle/>
                    <a:p>
                      <a:endParaRPr lang="en-US"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rgbClr val="1228CC"/>
                    </a:solidFill>
                  </a:tcPr>
                </a:tc>
                <a:tc>
                  <a:txBody>
                    <a:bodyPr/>
                    <a:lstStyle/>
                    <a:p>
                      <a:endParaRPr lang="en-US"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rgbClr val="1228CC"/>
                    </a:solidFill>
                  </a:tcPr>
                </a:tc>
                <a:tc>
                  <a:txBody>
                    <a:bodyPr/>
                    <a:lstStyle/>
                    <a:p>
                      <a:endParaRPr lang="en-US" dirty="0"/>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rgbClr val="1228CC"/>
                    </a:solidFill>
                  </a:tcPr>
                </a:tc>
                <a:extLst>
                  <a:ext uri="{0D108BD9-81ED-4DB2-BD59-A6C34878D82A}">
                    <a16:rowId xmlns:a16="http://schemas.microsoft.com/office/drawing/2014/main" val="3065908554"/>
                  </a:ext>
                </a:extLst>
              </a:tr>
              <a:tr h="227128">
                <a:tc>
                  <a:txBody>
                    <a:bodyPr/>
                    <a:lstStyle/>
                    <a:p>
                      <a:pPr algn="ctr"/>
                      <a:r>
                        <a:rPr lang="en-US" b="1" dirty="0"/>
                        <a:t>0</a:t>
                      </a:r>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592440230"/>
                  </a:ext>
                </a:extLst>
              </a:tr>
              <a:tr h="227128">
                <a:tc>
                  <a:txBody>
                    <a:bodyPr/>
                    <a:lstStyle/>
                    <a:p>
                      <a:endParaRPr lang="en-US" dirty="0"/>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rgbClr val="1228CC"/>
                    </a:solidFill>
                  </a:tcPr>
                </a:tc>
                <a:tc>
                  <a:txBody>
                    <a:bodyPr/>
                    <a:lstStyle/>
                    <a:p>
                      <a:endParaRPr lang="en-US"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rgbClr val="1228CC"/>
                    </a:solidFill>
                  </a:tcPr>
                </a:tc>
                <a:tc>
                  <a:txBody>
                    <a:bodyPr/>
                    <a:lstStyle/>
                    <a:p>
                      <a:endParaRPr lang="en-US"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rgbClr val="1228CC"/>
                    </a:solidFill>
                  </a:tcPr>
                </a:tc>
                <a:tc>
                  <a:txBody>
                    <a:bodyPr/>
                    <a:lstStyle/>
                    <a:p>
                      <a:endParaRPr lang="en-US" dirty="0"/>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rgbClr val="1228CC"/>
                    </a:solidFill>
                  </a:tcPr>
                </a:tc>
                <a:extLst>
                  <a:ext uri="{0D108BD9-81ED-4DB2-BD59-A6C34878D82A}">
                    <a16:rowId xmlns:a16="http://schemas.microsoft.com/office/drawing/2014/main" val="1262451453"/>
                  </a:ext>
                </a:extLst>
              </a:tr>
              <a:tr h="227128">
                <a:tc>
                  <a:txBody>
                    <a:bodyPr/>
                    <a:lstStyle/>
                    <a:p>
                      <a:pPr algn="ctr"/>
                      <a:r>
                        <a:rPr lang="en-US" b="1" dirty="0"/>
                        <a:t>0</a:t>
                      </a:r>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no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no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no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702133251"/>
                  </a:ext>
                </a:extLst>
              </a:tr>
            </a:tbl>
          </a:graphicData>
        </a:graphic>
      </p:graphicFrame>
      <p:graphicFrame>
        <p:nvGraphicFramePr>
          <p:cNvPr id="15" name="Table 14">
            <a:extLst>
              <a:ext uri="{FF2B5EF4-FFF2-40B4-BE49-F238E27FC236}">
                <a16:creationId xmlns:a16="http://schemas.microsoft.com/office/drawing/2014/main" id="{BAEF8364-4C8E-3BC3-B1B9-96F7D5C9DF49}"/>
              </a:ext>
            </a:extLst>
          </p:cNvPr>
          <p:cNvGraphicFramePr>
            <a:graphicFrameLocks noGrp="1"/>
          </p:cNvGraphicFramePr>
          <p:nvPr>
            <p:extLst>
              <p:ext uri="{D42A27DB-BD31-4B8C-83A1-F6EECF244321}">
                <p14:modId xmlns:p14="http://schemas.microsoft.com/office/powerpoint/2010/main" val="639102593"/>
              </p:ext>
            </p:extLst>
          </p:nvPr>
        </p:nvGraphicFramePr>
        <p:xfrm>
          <a:off x="3583971" y="5046969"/>
          <a:ext cx="2194560" cy="1463040"/>
        </p:xfrm>
        <a:graphic>
          <a:graphicData uri="http://schemas.openxmlformats.org/drawingml/2006/table">
            <a:tbl>
              <a:tblPr firstRow="1" bandRow="1">
                <a:tableStyleId>{BC89EF96-8CEA-46FF-86C4-4CE0E7609802}</a:tableStyleId>
              </a:tblPr>
              <a:tblGrid>
                <a:gridCol w="548640">
                  <a:extLst>
                    <a:ext uri="{9D8B030D-6E8A-4147-A177-3AD203B41FA5}">
                      <a16:colId xmlns:a16="http://schemas.microsoft.com/office/drawing/2014/main" val="470671241"/>
                    </a:ext>
                  </a:extLst>
                </a:gridCol>
                <a:gridCol w="548640">
                  <a:extLst>
                    <a:ext uri="{9D8B030D-6E8A-4147-A177-3AD203B41FA5}">
                      <a16:colId xmlns:a16="http://schemas.microsoft.com/office/drawing/2014/main" val="1129266211"/>
                    </a:ext>
                  </a:extLst>
                </a:gridCol>
                <a:gridCol w="548640">
                  <a:extLst>
                    <a:ext uri="{9D8B030D-6E8A-4147-A177-3AD203B41FA5}">
                      <a16:colId xmlns:a16="http://schemas.microsoft.com/office/drawing/2014/main" val="2969218216"/>
                    </a:ext>
                  </a:extLst>
                </a:gridCol>
                <a:gridCol w="548640">
                  <a:extLst>
                    <a:ext uri="{9D8B030D-6E8A-4147-A177-3AD203B41FA5}">
                      <a16:colId xmlns:a16="http://schemas.microsoft.com/office/drawing/2014/main" val="3192366126"/>
                    </a:ext>
                  </a:extLst>
                </a:gridCol>
              </a:tblGrid>
              <a:tr h="227128">
                <a:tc>
                  <a:txBody>
                    <a:bodyPr/>
                    <a:lstStyle/>
                    <a:p>
                      <a:endParaRPr lang="en-US" dirty="0"/>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rgbClr val="1228CC"/>
                    </a:solid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endParaRPr lang="en-US" dirty="0"/>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rgbClr val="1228CC"/>
                    </a:solidFill>
                  </a:tcPr>
                </a:tc>
                <a:extLst>
                  <a:ext uri="{0D108BD9-81ED-4DB2-BD59-A6C34878D82A}">
                    <a16:rowId xmlns:a16="http://schemas.microsoft.com/office/drawing/2014/main" val="3065908554"/>
                  </a:ext>
                </a:extLst>
              </a:tr>
              <a:tr h="227128">
                <a:tc>
                  <a:txBody>
                    <a:bodyPr/>
                    <a:lstStyle/>
                    <a:p>
                      <a:pPr algn="ctr"/>
                      <a:endParaRPr lang="en-US" b="1" dirty="0"/>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rgbClr val="1228CC"/>
                    </a:solid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endParaRPr lang="en-US" b="1" dirty="0"/>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rgbClr val="1228CC"/>
                    </a:solidFill>
                  </a:tcPr>
                </a:tc>
                <a:extLst>
                  <a:ext uri="{0D108BD9-81ED-4DB2-BD59-A6C34878D82A}">
                    <a16:rowId xmlns:a16="http://schemas.microsoft.com/office/drawing/2014/main" val="3592440230"/>
                  </a:ext>
                </a:extLst>
              </a:tr>
              <a:tr h="227128">
                <a:tc>
                  <a:txBody>
                    <a:bodyPr/>
                    <a:lstStyle/>
                    <a:p>
                      <a:endParaRPr lang="en-US" dirty="0"/>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rgbClr val="1228CC"/>
                    </a:solid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endParaRPr lang="en-US" dirty="0"/>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rgbClr val="1228CC"/>
                    </a:solidFill>
                  </a:tcPr>
                </a:tc>
                <a:extLst>
                  <a:ext uri="{0D108BD9-81ED-4DB2-BD59-A6C34878D82A}">
                    <a16:rowId xmlns:a16="http://schemas.microsoft.com/office/drawing/2014/main" val="1262451453"/>
                  </a:ext>
                </a:extLst>
              </a:tr>
              <a:tr h="227128">
                <a:tc>
                  <a:txBody>
                    <a:bodyPr/>
                    <a:lstStyle/>
                    <a:p>
                      <a:endParaRPr lang="en-US" dirty="0"/>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solidFill>
                      <a:srgbClr val="1228CC"/>
                    </a:solid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no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noFill/>
                  </a:tcPr>
                </a:tc>
                <a:tc>
                  <a:txBody>
                    <a:bodyPr/>
                    <a:lstStyle/>
                    <a:p>
                      <a:endParaRPr lang="en-US" dirty="0"/>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solidFill>
                      <a:srgbClr val="1228CC"/>
                    </a:solidFill>
                  </a:tcPr>
                </a:tc>
                <a:extLst>
                  <a:ext uri="{0D108BD9-81ED-4DB2-BD59-A6C34878D82A}">
                    <a16:rowId xmlns:a16="http://schemas.microsoft.com/office/drawing/2014/main" val="3702133251"/>
                  </a:ext>
                </a:extLst>
              </a:tr>
            </a:tbl>
          </a:graphicData>
        </a:graphic>
      </p:graphicFrame>
      <p:sp>
        <p:nvSpPr>
          <p:cNvPr id="16" name="Oval 15">
            <a:extLst>
              <a:ext uri="{FF2B5EF4-FFF2-40B4-BE49-F238E27FC236}">
                <a16:creationId xmlns:a16="http://schemas.microsoft.com/office/drawing/2014/main" id="{A57BBC97-8D17-E22C-81ED-85B86E18AD13}"/>
              </a:ext>
            </a:extLst>
          </p:cNvPr>
          <p:cNvSpPr/>
          <p:nvPr/>
        </p:nvSpPr>
        <p:spPr>
          <a:xfrm>
            <a:off x="4413526" y="3364269"/>
            <a:ext cx="1143000" cy="947854"/>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FBF97D79-9646-ABC3-D332-B82828463030}"/>
              </a:ext>
            </a:extLst>
          </p:cNvPr>
          <p:cNvCxnSpPr>
            <a:cxnSpLocks/>
            <a:stCxn id="16" idx="4"/>
            <a:endCxn id="15" idx="0"/>
          </p:cNvCxnSpPr>
          <p:nvPr/>
        </p:nvCxnSpPr>
        <p:spPr>
          <a:xfrm flipH="1">
            <a:off x="4681251" y="4312123"/>
            <a:ext cx="303775" cy="734846"/>
          </a:xfrm>
          <a:prstGeom prst="straightConnector1">
            <a:avLst/>
          </a:prstGeom>
          <a:ln w="25400">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21" name="Table 20">
            <a:extLst>
              <a:ext uri="{FF2B5EF4-FFF2-40B4-BE49-F238E27FC236}">
                <a16:creationId xmlns:a16="http://schemas.microsoft.com/office/drawing/2014/main" id="{6828EED8-A4BC-58D9-2EDF-6CCBCE2F88B8}"/>
              </a:ext>
            </a:extLst>
          </p:cNvPr>
          <p:cNvGraphicFramePr>
            <a:graphicFrameLocks noGrp="1"/>
          </p:cNvGraphicFramePr>
          <p:nvPr>
            <p:extLst>
              <p:ext uri="{D42A27DB-BD31-4B8C-83A1-F6EECF244321}">
                <p14:modId xmlns:p14="http://schemas.microsoft.com/office/powerpoint/2010/main" val="3345517377"/>
              </p:ext>
            </p:extLst>
          </p:nvPr>
        </p:nvGraphicFramePr>
        <p:xfrm>
          <a:off x="6638301" y="4832955"/>
          <a:ext cx="2194560" cy="1463040"/>
        </p:xfrm>
        <a:graphic>
          <a:graphicData uri="http://schemas.openxmlformats.org/drawingml/2006/table">
            <a:tbl>
              <a:tblPr firstRow="1" bandRow="1">
                <a:tableStyleId>{BC89EF96-8CEA-46FF-86C4-4CE0E7609802}</a:tableStyleId>
              </a:tblPr>
              <a:tblGrid>
                <a:gridCol w="548640">
                  <a:extLst>
                    <a:ext uri="{9D8B030D-6E8A-4147-A177-3AD203B41FA5}">
                      <a16:colId xmlns:a16="http://schemas.microsoft.com/office/drawing/2014/main" val="470671241"/>
                    </a:ext>
                  </a:extLst>
                </a:gridCol>
                <a:gridCol w="548640">
                  <a:extLst>
                    <a:ext uri="{9D8B030D-6E8A-4147-A177-3AD203B41FA5}">
                      <a16:colId xmlns:a16="http://schemas.microsoft.com/office/drawing/2014/main" val="1129266211"/>
                    </a:ext>
                  </a:extLst>
                </a:gridCol>
                <a:gridCol w="548640">
                  <a:extLst>
                    <a:ext uri="{9D8B030D-6E8A-4147-A177-3AD203B41FA5}">
                      <a16:colId xmlns:a16="http://schemas.microsoft.com/office/drawing/2014/main" val="2969218216"/>
                    </a:ext>
                  </a:extLst>
                </a:gridCol>
                <a:gridCol w="548640">
                  <a:extLst>
                    <a:ext uri="{9D8B030D-6E8A-4147-A177-3AD203B41FA5}">
                      <a16:colId xmlns:a16="http://schemas.microsoft.com/office/drawing/2014/main" val="3192366126"/>
                    </a:ext>
                  </a:extLst>
                </a:gridCol>
              </a:tblGrid>
              <a:tr h="227128">
                <a:tc>
                  <a:txBody>
                    <a:bodyPr/>
                    <a:lstStyle/>
                    <a:p>
                      <a:pPr algn="ctr"/>
                      <a:r>
                        <a:rPr lang="en-US" b="1" dirty="0"/>
                        <a:t>0</a:t>
                      </a:r>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endParaRPr lang="en-US" b="1"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rgbClr val="1228CC"/>
                    </a:solidFill>
                  </a:tcPr>
                </a:tc>
                <a:tc>
                  <a:txBody>
                    <a:bodyPr/>
                    <a:lstStyle/>
                    <a:p>
                      <a:pPr algn="ctr"/>
                      <a:endParaRPr lang="en-US" b="1"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rgbClr val="1228CC"/>
                    </a:solid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065908554"/>
                  </a:ext>
                </a:extLst>
              </a:tr>
              <a:tr h="227128">
                <a:tc>
                  <a:txBody>
                    <a:bodyPr/>
                    <a:lstStyle/>
                    <a:p>
                      <a:pPr algn="ctr"/>
                      <a:endParaRPr lang="en-US" b="1" dirty="0">
                        <a:solidFill>
                          <a:schemeClr val="tx1"/>
                        </a:solidFill>
                      </a:endParaRPr>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rgbClr val="1228CC"/>
                    </a:solidFill>
                  </a:tcPr>
                </a:tc>
                <a:tc>
                  <a:txBody>
                    <a:bodyPr/>
                    <a:lstStyle/>
                    <a:p>
                      <a:pPr algn="ctr"/>
                      <a:endParaRPr lang="en-US" b="1" dirty="0">
                        <a:solidFill>
                          <a:schemeClr val="tx1"/>
                        </a:solidFill>
                      </a:endParaRP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rgbClr val="1228CC"/>
                    </a:solid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noFill/>
                  </a:tcPr>
                </a:tc>
                <a:tc>
                  <a:txBody>
                    <a:bodyPr/>
                    <a:lstStyle/>
                    <a:p>
                      <a:pPr algn="ctr"/>
                      <a:endParaRPr lang="en-US" b="1" dirty="0"/>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rgbClr val="1228CC"/>
                    </a:solidFill>
                  </a:tcPr>
                </a:tc>
                <a:extLst>
                  <a:ext uri="{0D108BD9-81ED-4DB2-BD59-A6C34878D82A}">
                    <a16:rowId xmlns:a16="http://schemas.microsoft.com/office/drawing/2014/main" val="3592440230"/>
                  </a:ext>
                </a:extLst>
              </a:tr>
              <a:tr h="227128">
                <a:tc>
                  <a:txBody>
                    <a:bodyPr/>
                    <a:lstStyle/>
                    <a:p>
                      <a:pPr algn="ctr"/>
                      <a:r>
                        <a:rPr lang="en-US" b="1" dirty="0"/>
                        <a:t>0</a:t>
                      </a:r>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endParaRPr lang="en-US" b="1"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rgbClr val="1228CC"/>
                    </a:solidFill>
                  </a:tcPr>
                </a:tc>
                <a:tc>
                  <a:txBody>
                    <a:bodyPr/>
                    <a:lstStyle/>
                    <a:p>
                      <a:pPr algn="ctr"/>
                      <a:endParaRPr lang="en-US" b="1"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rgbClr val="1228CC"/>
                    </a:solidFill>
                  </a:tcPr>
                </a:tc>
                <a:tc>
                  <a:txBody>
                    <a:bodyPr/>
                    <a:lstStyle/>
                    <a:p>
                      <a:pPr algn="ctr"/>
                      <a:endParaRPr lang="en-US" b="1" dirty="0"/>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rgbClr val="1228CC"/>
                    </a:solidFill>
                  </a:tcPr>
                </a:tc>
                <a:extLst>
                  <a:ext uri="{0D108BD9-81ED-4DB2-BD59-A6C34878D82A}">
                    <a16:rowId xmlns:a16="http://schemas.microsoft.com/office/drawing/2014/main" val="1262451453"/>
                  </a:ext>
                </a:extLst>
              </a:tr>
              <a:tr h="227128">
                <a:tc>
                  <a:txBody>
                    <a:bodyPr/>
                    <a:lstStyle/>
                    <a:p>
                      <a:pPr algn="ctr"/>
                      <a:endParaRPr lang="en-US" b="1" dirty="0"/>
                    </a:p>
                  </a:txBody>
                  <a:tcPr>
                    <a:lnL w="28575"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solidFill>
                      <a:srgbClr val="1228CC"/>
                    </a:solidFill>
                  </a:tcPr>
                </a:tc>
                <a:tc>
                  <a:txBody>
                    <a:bodyPr/>
                    <a:lstStyle/>
                    <a:p>
                      <a:pPr algn="ctr"/>
                      <a:endParaRPr lang="en-US" b="1" dirty="0"/>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solidFill>
                      <a:srgbClr val="1228CC"/>
                    </a:solidFill>
                  </a:tcPr>
                </a:tc>
                <a:tc>
                  <a:txBody>
                    <a:bodyPr/>
                    <a:lstStyle/>
                    <a:p>
                      <a:pPr algn="ctr"/>
                      <a:r>
                        <a:rPr lang="en-US" b="1" dirty="0"/>
                        <a:t>0</a:t>
                      </a:r>
                    </a:p>
                  </a:txBody>
                  <a:tcP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noFill/>
                  </a:tcPr>
                </a:tc>
                <a:tc>
                  <a:txBody>
                    <a:bodyPr/>
                    <a:lstStyle/>
                    <a:p>
                      <a:pPr algn="ctr"/>
                      <a:endParaRPr lang="en-US" b="1" dirty="0"/>
                    </a:p>
                  </a:txBody>
                  <a:tcPr>
                    <a:lnL w="635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solidFill>
                      <a:srgbClr val="1228CC"/>
                    </a:solidFill>
                  </a:tcPr>
                </a:tc>
                <a:extLst>
                  <a:ext uri="{0D108BD9-81ED-4DB2-BD59-A6C34878D82A}">
                    <a16:rowId xmlns:a16="http://schemas.microsoft.com/office/drawing/2014/main" val="3702133251"/>
                  </a:ext>
                </a:extLst>
              </a:tr>
            </a:tbl>
          </a:graphicData>
        </a:graphic>
      </p:graphicFrame>
      <p:sp>
        <p:nvSpPr>
          <p:cNvPr id="24" name="Oval 23">
            <a:extLst>
              <a:ext uri="{FF2B5EF4-FFF2-40B4-BE49-F238E27FC236}">
                <a16:creationId xmlns:a16="http://schemas.microsoft.com/office/drawing/2014/main" id="{8BB9429E-9AE3-2FE1-F8C5-62C2C264D66C}"/>
              </a:ext>
            </a:extLst>
          </p:cNvPr>
          <p:cNvSpPr/>
          <p:nvPr/>
        </p:nvSpPr>
        <p:spPr>
          <a:xfrm>
            <a:off x="7648396" y="3408550"/>
            <a:ext cx="865059" cy="866712"/>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E1991471-E7E6-9BEA-4D48-919FA097F268}"/>
              </a:ext>
            </a:extLst>
          </p:cNvPr>
          <p:cNvCxnSpPr>
            <a:cxnSpLocks/>
            <a:stCxn id="24" idx="4"/>
            <a:endCxn id="21" idx="0"/>
          </p:cNvCxnSpPr>
          <p:nvPr/>
        </p:nvCxnSpPr>
        <p:spPr>
          <a:xfrm flipH="1">
            <a:off x="7735581" y="4275262"/>
            <a:ext cx="345345" cy="557693"/>
          </a:xfrm>
          <a:prstGeom prst="straightConnector1">
            <a:avLst/>
          </a:prstGeom>
          <a:ln w="25400">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31E810FB-D1EF-5169-2C98-5429CD4381B7}"/>
              </a:ext>
            </a:extLst>
          </p:cNvPr>
          <p:cNvPicPr>
            <a:picLocks noChangeAspect="1"/>
          </p:cNvPicPr>
          <p:nvPr/>
        </p:nvPicPr>
        <p:blipFill>
          <a:blip r:embed="rId3"/>
          <a:stretch>
            <a:fillRect/>
          </a:stretch>
        </p:blipFill>
        <p:spPr>
          <a:xfrm>
            <a:off x="1039122" y="4300064"/>
            <a:ext cx="712039" cy="633650"/>
          </a:xfrm>
          <a:prstGeom prst="rect">
            <a:avLst/>
          </a:prstGeom>
        </p:spPr>
      </p:pic>
      <p:pic>
        <p:nvPicPr>
          <p:cNvPr id="28" name="Picture 27">
            <a:extLst>
              <a:ext uri="{FF2B5EF4-FFF2-40B4-BE49-F238E27FC236}">
                <a16:creationId xmlns:a16="http://schemas.microsoft.com/office/drawing/2014/main" id="{358C5DB7-3F8B-478E-7DFA-48929461E089}"/>
              </a:ext>
            </a:extLst>
          </p:cNvPr>
          <p:cNvPicPr>
            <a:picLocks noChangeAspect="1"/>
          </p:cNvPicPr>
          <p:nvPr/>
        </p:nvPicPr>
        <p:blipFill>
          <a:blip r:embed="rId3"/>
          <a:stretch>
            <a:fillRect/>
          </a:stretch>
        </p:blipFill>
        <p:spPr>
          <a:xfrm>
            <a:off x="5065088" y="4314583"/>
            <a:ext cx="712039" cy="633650"/>
          </a:xfrm>
          <a:prstGeom prst="rect">
            <a:avLst/>
          </a:prstGeom>
        </p:spPr>
      </p:pic>
      <p:sp>
        <p:nvSpPr>
          <p:cNvPr id="5" name="Oval 4">
            <a:extLst>
              <a:ext uri="{FF2B5EF4-FFF2-40B4-BE49-F238E27FC236}">
                <a16:creationId xmlns:a16="http://schemas.microsoft.com/office/drawing/2014/main" id="{540A13F0-7883-2EB1-0416-D83E04B94D0F}"/>
              </a:ext>
            </a:extLst>
          </p:cNvPr>
          <p:cNvSpPr/>
          <p:nvPr/>
        </p:nvSpPr>
        <p:spPr>
          <a:xfrm>
            <a:off x="5319445" y="994056"/>
            <a:ext cx="1157555" cy="947854"/>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46E72BF-65AB-1683-E294-AFB64CE3C8F4}"/>
              </a:ext>
            </a:extLst>
          </p:cNvPr>
          <p:cNvSpPr/>
          <p:nvPr/>
        </p:nvSpPr>
        <p:spPr>
          <a:xfrm>
            <a:off x="4895192" y="1183367"/>
            <a:ext cx="424253" cy="569233"/>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B3F60F1-D9D2-CDB2-DD52-6BB8380C3536}"/>
              </a:ext>
            </a:extLst>
          </p:cNvPr>
          <p:cNvCxnSpPr>
            <a:cxnSpLocks/>
            <a:stCxn id="5" idx="6"/>
            <a:endCxn id="22" idx="1"/>
          </p:cNvCxnSpPr>
          <p:nvPr/>
        </p:nvCxnSpPr>
        <p:spPr>
          <a:xfrm>
            <a:off x="6477000" y="1467983"/>
            <a:ext cx="494463" cy="212317"/>
          </a:xfrm>
          <a:prstGeom prst="straightConnector1">
            <a:avLst/>
          </a:prstGeom>
          <a:ln w="25400">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1218983-C7F4-0E45-2C57-BDACEE1437EE}"/>
              </a:ext>
            </a:extLst>
          </p:cNvPr>
          <p:cNvSpPr/>
          <p:nvPr/>
        </p:nvSpPr>
        <p:spPr>
          <a:xfrm>
            <a:off x="6971463" y="1418690"/>
            <a:ext cx="2162130" cy="523220"/>
          </a:xfrm>
          <a:prstGeom prst="rect">
            <a:avLst/>
          </a:prstGeom>
        </p:spPr>
        <p:txBody>
          <a:bodyPr wrap="none">
            <a:spAutoFit/>
          </a:bodyPr>
          <a:lstStyle/>
          <a:p>
            <a:r>
              <a:rPr lang="en-US" sz="2800" dirty="0"/>
              <a:t>Penalty Term </a:t>
            </a:r>
          </a:p>
        </p:txBody>
      </p:sp>
      <p:sp>
        <p:nvSpPr>
          <p:cNvPr id="31" name="Rectangle 30">
            <a:extLst>
              <a:ext uri="{FF2B5EF4-FFF2-40B4-BE49-F238E27FC236}">
                <a16:creationId xmlns:a16="http://schemas.microsoft.com/office/drawing/2014/main" id="{08BE8397-77D4-F028-028A-5FC82B6046C7}"/>
              </a:ext>
            </a:extLst>
          </p:cNvPr>
          <p:cNvSpPr/>
          <p:nvPr/>
        </p:nvSpPr>
        <p:spPr>
          <a:xfrm>
            <a:off x="4222347" y="2044407"/>
            <a:ext cx="2757678" cy="523220"/>
          </a:xfrm>
          <a:prstGeom prst="rect">
            <a:avLst/>
          </a:prstGeom>
        </p:spPr>
        <p:txBody>
          <a:bodyPr wrap="none">
            <a:spAutoFit/>
          </a:bodyPr>
          <a:lstStyle/>
          <a:p>
            <a:r>
              <a:rPr lang="en-US" sz="2800" dirty="0"/>
              <a:t>Tuning Parameter</a:t>
            </a:r>
          </a:p>
        </p:txBody>
      </p:sp>
      <p:cxnSp>
        <p:nvCxnSpPr>
          <p:cNvPr id="32" name="Straight Arrow Connector 31">
            <a:extLst>
              <a:ext uri="{FF2B5EF4-FFF2-40B4-BE49-F238E27FC236}">
                <a16:creationId xmlns:a16="http://schemas.microsoft.com/office/drawing/2014/main" id="{FAFB9A2D-06C2-E3BD-96CA-842B75A40642}"/>
              </a:ext>
            </a:extLst>
          </p:cNvPr>
          <p:cNvCxnSpPr>
            <a:cxnSpLocks/>
            <a:stCxn id="6" idx="4"/>
            <a:endCxn id="31" idx="0"/>
          </p:cNvCxnSpPr>
          <p:nvPr/>
        </p:nvCxnSpPr>
        <p:spPr>
          <a:xfrm>
            <a:off x="5107319" y="1752600"/>
            <a:ext cx="493867" cy="291807"/>
          </a:xfrm>
          <a:prstGeom prst="straightConnector1">
            <a:avLst/>
          </a:prstGeom>
          <a:ln w="25400">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42F6BA77-5BA7-46DB-8B08-A5094CAEC9BC}"/>
              </a:ext>
            </a:extLst>
          </p:cNvPr>
          <p:cNvSpPr/>
          <p:nvPr/>
        </p:nvSpPr>
        <p:spPr>
          <a:xfrm>
            <a:off x="629452" y="2102326"/>
            <a:ext cx="2955937" cy="954107"/>
          </a:xfrm>
          <a:prstGeom prst="rect">
            <a:avLst/>
          </a:prstGeom>
        </p:spPr>
        <p:txBody>
          <a:bodyPr wrap="none">
            <a:spAutoFit/>
          </a:bodyPr>
          <a:lstStyle/>
          <a:p>
            <a:pPr algn="ctr"/>
            <a:r>
              <a:rPr lang="en-US" sz="2800" dirty="0"/>
              <a:t>Negative Log-</a:t>
            </a:r>
          </a:p>
          <a:p>
            <a:pPr algn="ctr"/>
            <a:r>
              <a:rPr lang="en-US" sz="2800" dirty="0"/>
              <a:t>likelihood Function</a:t>
            </a:r>
          </a:p>
        </p:txBody>
      </p:sp>
      <p:sp>
        <p:nvSpPr>
          <p:cNvPr id="47" name="Oval 46">
            <a:extLst>
              <a:ext uri="{FF2B5EF4-FFF2-40B4-BE49-F238E27FC236}">
                <a16:creationId xmlns:a16="http://schemas.microsoft.com/office/drawing/2014/main" id="{3A5F66C6-91EE-D0B0-8A09-D5FF0C864921}"/>
              </a:ext>
            </a:extLst>
          </p:cNvPr>
          <p:cNvSpPr/>
          <p:nvPr/>
        </p:nvSpPr>
        <p:spPr>
          <a:xfrm>
            <a:off x="2964508" y="1001453"/>
            <a:ext cx="1517910" cy="921792"/>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E80EAC96-6593-5A61-D262-8A9506025B4A}"/>
              </a:ext>
            </a:extLst>
          </p:cNvPr>
          <p:cNvCxnSpPr>
            <a:cxnSpLocks/>
            <a:stCxn id="47" idx="3"/>
            <a:endCxn id="37" idx="0"/>
          </p:cNvCxnSpPr>
          <p:nvPr/>
        </p:nvCxnSpPr>
        <p:spPr>
          <a:xfrm flipH="1">
            <a:off x="2107421" y="1788252"/>
            <a:ext cx="1079380" cy="314074"/>
          </a:xfrm>
          <a:prstGeom prst="straightConnector1">
            <a:avLst/>
          </a:prstGeom>
          <a:ln w="25400">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3B1A1D83-603B-3F9E-A16B-2E00FDC118AE}"/>
              </a:ext>
            </a:extLst>
          </p:cNvPr>
          <p:cNvSpPr/>
          <p:nvPr/>
        </p:nvSpPr>
        <p:spPr>
          <a:xfrm>
            <a:off x="5912777" y="3429000"/>
            <a:ext cx="897158" cy="791223"/>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026EF8CD-754D-BA67-B9BF-EA6E4F3AB66E}"/>
              </a:ext>
            </a:extLst>
          </p:cNvPr>
          <p:cNvSpPr/>
          <p:nvPr/>
        </p:nvSpPr>
        <p:spPr>
          <a:xfrm>
            <a:off x="1607971" y="3580641"/>
            <a:ext cx="449429" cy="455933"/>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09FA07E6-4B8F-0DA3-E06D-987EF51C5F2B}"/>
              </a:ext>
            </a:extLst>
          </p:cNvPr>
          <p:cNvSpPr>
            <a:spLocks noGrp="1"/>
          </p:cNvSpPr>
          <p:nvPr>
            <p:ph type="sldNum" sz="quarter" idx="12"/>
          </p:nvPr>
        </p:nvSpPr>
        <p:spPr/>
        <p:txBody>
          <a:bodyPr/>
          <a:lstStyle/>
          <a:p>
            <a:fld id="{B6F15528-21DE-4FAA-801E-634DDDAF4B2B}" type="slidenum">
              <a:rPr lang="en-US" smtClean="0"/>
              <a:pPr/>
              <a:t>8</a:t>
            </a:fld>
            <a:r>
              <a:rPr lang="en-US"/>
              <a:t>/19</a:t>
            </a:r>
            <a:endParaRPr lang="en-US" dirty="0"/>
          </a:p>
        </p:txBody>
      </p:sp>
    </p:spTree>
    <p:extLst>
      <p:ext uri="{BB962C8B-B14F-4D97-AF65-F5344CB8AC3E}">
        <p14:creationId xmlns:p14="http://schemas.microsoft.com/office/powerpoint/2010/main" val="81751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24" grpId="0" animBg="1"/>
      <p:bldP spid="5" grpId="0" animBg="1"/>
      <p:bldP spid="6" grpId="0" animBg="1"/>
      <p:bldP spid="22" grpId="0"/>
      <p:bldP spid="31" grpId="0"/>
      <p:bldP spid="37" grpId="0"/>
      <p:bldP spid="47" grpId="0" animBg="1"/>
      <p:bldP spid="68" grpId="0" animBg="1"/>
      <p:bldP spid="6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214D86F0A9ADB4088475A70123ADE53" ma:contentTypeVersion="10" ma:contentTypeDescription="Create a new document." ma:contentTypeScope="" ma:versionID="aabf514b3ae85306941c2fefa226b936">
  <xsd:schema xmlns:xsd="http://www.w3.org/2001/XMLSchema" xmlns:xs="http://www.w3.org/2001/XMLSchema" xmlns:p="http://schemas.microsoft.com/office/2006/metadata/properties" xmlns:ns3="60eee9fb-f21f-431f-bf86-9e5238f97b3c" targetNamespace="http://schemas.microsoft.com/office/2006/metadata/properties" ma:root="true" ma:fieldsID="6214910a8e5855dd9415e1d2f71562ec" ns3:_="">
    <xsd:import namespace="60eee9fb-f21f-431f-bf86-9e5238f97b3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eee9fb-f21f-431f-bf86-9e5238f97b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734F75-2983-495E-8D97-6A07360AAA3B}">
  <ds:schemaRefs>
    <ds:schemaRef ds:uri="60eee9fb-f21f-431f-bf86-9e5238f97b3c"/>
    <ds:schemaRef ds:uri="http://purl.org/dc/dcmitype/"/>
    <ds:schemaRef ds:uri="http://schemas.microsoft.com/office/2006/metadata/properties"/>
    <ds:schemaRef ds:uri="http://purl.org/dc/elements/1.1/"/>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F8D13A4-4BDE-44D8-A583-3277F07BB0A1}">
  <ds:schemaRefs>
    <ds:schemaRef ds:uri="http://schemas.microsoft.com/sharepoint/v3/contenttype/forms"/>
  </ds:schemaRefs>
</ds:datastoreItem>
</file>

<file path=customXml/itemProps3.xml><?xml version="1.0" encoding="utf-8"?>
<ds:datastoreItem xmlns:ds="http://schemas.openxmlformats.org/officeDocument/2006/customXml" ds:itemID="{42E3D1B9-73E1-4FB2-946A-E546BBF979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0eee9fb-f21f-431f-bf86-9e5238f97b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53016</TotalTime>
  <Words>1171</Words>
  <Application>Microsoft Office PowerPoint</Application>
  <PresentationFormat>On-screen Show (4:3)</PresentationFormat>
  <Paragraphs>346</Paragraphs>
  <Slides>20</Slides>
  <Notes>6</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20</vt:i4>
      </vt:variant>
    </vt:vector>
  </HeadingPairs>
  <TitlesOfParts>
    <vt:vector size="27" baseType="lpstr">
      <vt:lpstr>Arial</vt:lpstr>
      <vt:lpstr>Calibri</vt:lpstr>
      <vt:lpstr>Calibri Light</vt:lpstr>
      <vt:lpstr>Cambria Math</vt:lpstr>
      <vt:lpstr>Office Theme</vt:lpstr>
      <vt:lpstr>Custom Design</vt:lpstr>
      <vt:lpstr>1_Custom Design</vt:lpstr>
      <vt:lpstr>A Convex Two-Dimensional Variable Selection Method for the Root-Cause Diagnostics of Product Defects    </vt:lpstr>
      <vt:lpstr>Motivation: Hot Rolling Product Defects</vt:lpstr>
      <vt:lpstr>Quality Defects and Objectives</vt:lpstr>
      <vt:lpstr>Control/Sensor Variables</vt:lpstr>
      <vt:lpstr>Naïve Solutions</vt:lpstr>
      <vt:lpstr>Naïve Solutions and Challenges</vt:lpstr>
      <vt:lpstr>Two Questions Asked by Engineers</vt:lpstr>
      <vt:lpstr>2D Variable Selection: Proposed Method</vt:lpstr>
      <vt:lpstr>2D Variable Selection: Proposed Method</vt:lpstr>
      <vt:lpstr>Simulation Study</vt:lpstr>
      <vt:lpstr>Simulation Study</vt:lpstr>
      <vt:lpstr>Results: IID</vt:lpstr>
      <vt:lpstr>Results: IID</vt:lpstr>
      <vt:lpstr>Results: Row-Correlated</vt:lpstr>
      <vt:lpstr>Results: Row-Correlated</vt:lpstr>
      <vt:lpstr>Results: Imbalanced Data</vt:lpstr>
      <vt:lpstr>Results: Imbalanced Data</vt:lpstr>
      <vt:lpstr>Cast Study</vt:lpstr>
      <vt:lpstr>Case Study: Results</vt:lpstr>
      <vt:lpstr>Summary and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Fang, Xiaolei</dc:creator>
  <cp:lastModifiedBy>Zhou, Chengyu</cp:lastModifiedBy>
  <cp:revision>4176</cp:revision>
  <cp:lastPrinted>2023-04-27T23:55:49Z</cp:lastPrinted>
  <dcterms:created xsi:type="dcterms:W3CDTF">2006-08-16T00:00:00Z</dcterms:created>
  <dcterms:modified xsi:type="dcterms:W3CDTF">2023-10-12T01:52:52Z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0x010100D214D86F0A9ADB4088475A70123ADE53</vt:lpwstr>
  </property>
</Properties>
</file>