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BAFFA8-5623-47A0-9FD3-487ACAF45E5F}">
  <a:tblStyle styleId="{97BAFFA8-5623-47A0-9FD3-487ACAF45E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2b44bdc84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22b44bdc84_4_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2b44bdc84_4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22b44bdc84_4_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2b44bdc84_4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22b44bdc84_4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2b44bdc84_4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22b44bdc84_4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2b44bdc84_4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22b44bdc84_4_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74655664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2746556643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2b44bdc84_19_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22b44bdc84_19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2b44bdc84_19_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22b44bdc84_19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2b44bdc84_3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2b44bdc84_3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b44bdc84_14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22b44bdc84_1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b44bdc84_24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22b44bdc84_2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b44bdc84_37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22b44bdc84_3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2b44bdc84_14_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22b44bdc84_14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2b44bdc84_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22b44bdc84_4_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b44bdc84_4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22b44bdc84_4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2b44bdc84_4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22b44bdc84_4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2b44bdc84_1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22b44bdc84_1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722313" y="1035563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57200" y="1476377"/>
            <a:ext cx="4038600" cy="3118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48200" y="1476377"/>
            <a:ext cx="4038600" cy="3118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457203" y="650504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 rot="5400000">
            <a:off x="3408164" y="-684014"/>
            <a:ext cx="23276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94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7.png"/><Relationship Id="rId8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i.org/10.1161/CIR.0000000000000757" TargetMode="External"/><Relationship Id="rId4" Type="http://schemas.openxmlformats.org/officeDocument/2006/relationships/hyperlink" Target="https://arxiv.org/search/stat?searchtype=author&amp;query=Wenzel%2C+F" TargetMode="External"/><Relationship Id="rId5" Type="http://schemas.openxmlformats.org/officeDocument/2006/relationships/hyperlink" Target="https://arxiv.org/search/stat?searchtype=author&amp;query=Deutsch%2C+M" TargetMode="External"/><Relationship Id="rId6" Type="http://schemas.openxmlformats.org/officeDocument/2006/relationships/hyperlink" Target="https://arxiv.org/search/stat?searchtype=author&amp;query=Kloft%2C+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i.org/10.1186/s12911-020-1023-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3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662151" y="1041591"/>
            <a:ext cx="7819697" cy="153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Heart failure clinical records data mining with Bayesian methods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1371599" y="2898884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Yuhuan Cheng/ Shi Cen/ Chengyu Zhou/ Jianheng Chen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May 2</a:t>
            </a:r>
            <a:r>
              <a:rPr baseline="30000" lang="en" sz="1600"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2022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ST 540 Final Project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Google Shape;214;p34"/>
          <p:cNvGraphicFramePr/>
          <p:nvPr/>
        </p:nvGraphicFramePr>
        <p:xfrm>
          <a:off x="4187200" y="1894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{97BAFFA8-5623-47A0-9FD3-487ACAF45E5F}</a:tableStyleId>
              </a:tblPr>
              <a:tblGrid>
                <a:gridCol w="1611775"/>
                <a:gridCol w="1003425"/>
                <a:gridCol w="1039175"/>
                <a:gridCol w="1175550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J=5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J=10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J=20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DIC for training dataset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(with penalty)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146.1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147.8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on validation dataset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60.26%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55.77%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54.92%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DIC for training + validation dataset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186.9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201.5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202.7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8775"/>
            <a:ext cx="4034790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/>
          <p:nvPr/>
        </p:nvSpPr>
        <p:spPr>
          <a:xfrm>
            <a:off x="1751700" y="2571750"/>
            <a:ext cx="368100" cy="4353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/>
          <p:nvPr/>
        </p:nvSpPr>
        <p:spPr>
          <a:xfrm>
            <a:off x="2238825" y="2210650"/>
            <a:ext cx="662100" cy="556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/>
          <p:nvPr/>
        </p:nvSpPr>
        <p:spPr>
          <a:xfrm>
            <a:off x="609875" y="4101575"/>
            <a:ext cx="294000" cy="556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/>
          <p:nvPr/>
        </p:nvSpPr>
        <p:spPr>
          <a:xfrm>
            <a:off x="903875" y="3372550"/>
            <a:ext cx="245400" cy="1285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 txBox="1"/>
          <p:nvPr/>
        </p:nvSpPr>
        <p:spPr>
          <a:xfrm>
            <a:off x="8154714" y="461417"/>
            <a:ext cx="989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 Cen</a:t>
            </a:r>
            <a:endParaRPr/>
          </a:p>
        </p:txBody>
      </p:sp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Semi-parametric model fitting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57150"/>
            <a:ext cx="5790874" cy="3786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/>
          <p:nvPr/>
        </p:nvSpPr>
        <p:spPr>
          <a:xfrm>
            <a:off x="6165000" y="3224425"/>
            <a:ext cx="2979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Advantage: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Low </a:t>
            </a:r>
            <a:r>
              <a:rPr lang="en" sz="1500"/>
              <a:t>deviance</a:t>
            </a:r>
            <a:r>
              <a:rPr lang="en" sz="1500"/>
              <a:t> for the model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Disadvantage: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Overfitting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Lose the meaning of coefficients.</a:t>
            </a:r>
            <a:endParaRPr sz="1500"/>
          </a:p>
        </p:txBody>
      </p:sp>
      <p:sp>
        <p:nvSpPr>
          <p:cNvPr id="228" name="Google Shape;228;p35"/>
          <p:cNvSpPr txBox="1"/>
          <p:nvPr/>
        </p:nvSpPr>
        <p:spPr>
          <a:xfrm>
            <a:off x="6248075" y="1796325"/>
            <a:ext cx="248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All the 95% credible intervals of 𝛽 </a:t>
            </a:r>
            <a:r>
              <a:rPr lang="en" sz="1600">
                <a:solidFill>
                  <a:srgbClr val="FF0000"/>
                </a:solidFill>
              </a:rPr>
              <a:t>contained 0</a:t>
            </a:r>
            <a:r>
              <a:rPr lang="en" sz="1600"/>
              <a:t>.</a:t>
            </a:r>
            <a:endParaRPr sz="1600"/>
          </a:p>
        </p:txBody>
      </p:sp>
      <p:sp>
        <p:nvSpPr>
          <p:cNvPr id="229" name="Google Shape;229;p35"/>
          <p:cNvSpPr txBox="1"/>
          <p:nvPr/>
        </p:nvSpPr>
        <p:spPr>
          <a:xfrm>
            <a:off x="8154714" y="461417"/>
            <a:ext cx="989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 Cen</a:t>
            </a:r>
            <a:endParaRPr/>
          </a:p>
        </p:txBody>
      </p:sp>
      <p:sp>
        <p:nvSpPr>
          <p:cNvPr id="230" name="Google Shape;230;p3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Semi-parametric model fitting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Naive Bayes Classifier</a:t>
            </a:r>
            <a:endParaRPr sz="2000"/>
          </a:p>
        </p:txBody>
      </p:sp>
      <p:sp>
        <p:nvSpPr>
          <p:cNvPr id="236" name="Google Shape;236;p36"/>
          <p:cNvSpPr txBox="1"/>
          <p:nvPr/>
        </p:nvSpPr>
        <p:spPr>
          <a:xfrm>
            <a:off x="8154714" y="461417"/>
            <a:ext cx="989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Jianheng Chen</a:t>
            </a:r>
            <a:endParaRPr/>
          </a:p>
        </p:txBody>
      </p:sp>
      <p:grpSp>
        <p:nvGrpSpPr>
          <p:cNvPr id="237" name="Google Shape;237;p36"/>
          <p:cNvGrpSpPr/>
          <p:nvPr/>
        </p:nvGrpSpPr>
        <p:grpSpPr>
          <a:xfrm>
            <a:off x="371775" y="2111050"/>
            <a:ext cx="2510125" cy="1435200"/>
            <a:chOff x="1420000" y="1906275"/>
            <a:chExt cx="2510125" cy="1435200"/>
          </a:xfrm>
        </p:grpSpPr>
        <p:pic>
          <p:nvPicPr>
            <p:cNvPr id="238" name="Google Shape;238;p36"/>
            <p:cNvPicPr preferRelativeResize="0"/>
            <p:nvPr/>
          </p:nvPicPr>
          <p:blipFill rotWithShape="1">
            <a:blip r:embed="rId3">
              <a:alphaModFix/>
            </a:blip>
            <a:srcRect b="0" l="960" r="0" t="0"/>
            <a:stretch/>
          </p:blipFill>
          <p:spPr>
            <a:xfrm>
              <a:off x="1420000" y="1906275"/>
              <a:ext cx="2510125" cy="38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36"/>
            <p:cNvPicPr preferRelativeResize="0"/>
            <p:nvPr/>
          </p:nvPicPr>
          <p:blipFill rotWithShape="1">
            <a:blip r:embed="rId4">
              <a:alphaModFix/>
            </a:blip>
            <a:srcRect b="0" l="41520" r="0" t="0"/>
            <a:stretch/>
          </p:blipFill>
          <p:spPr>
            <a:xfrm>
              <a:off x="2427929" y="2410125"/>
              <a:ext cx="1419675" cy="41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36"/>
            <p:cNvPicPr preferRelativeResize="0"/>
            <p:nvPr/>
          </p:nvPicPr>
          <p:blipFill rotWithShape="1">
            <a:blip r:embed="rId5">
              <a:alphaModFix/>
            </a:blip>
            <a:srcRect b="0" l="47157" r="0" t="0"/>
            <a:stretch/>
          </p:blipFill>
          <p:spPr>
            <a:xfrm>
              <a:off x="2452300" y="2944500"/>
              <a:ext cx="1226350" cy="396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1" name="Google Shape;24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0587" y="1569300"/>
            <a:ext cx="3262837" cy="296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4350" y="2263825"/>
            <a:ext cx="1934000" cy="4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93251" y="3611774"/>
            <a:ext cx="776200" cy="3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/>
        </p:nvSpPr>
        <p:spPr>
          <a:xfrm>
            <a:off x="6659838" y="1740500"/>
            <a:ext cx="20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</a:t>
            </a:r>
            <a:r>
              <a:rPr lang="en">
                <a:solidFill>
                  <a:schemeClr val="dk1"/>
                </a:solidFill>
              </a:rPr>
              <a:t>Naive Bayes:</a:t>
            </a:r>
            <a:endParaRPr/>
          </a:p>
        </p:txBody>
      </p:sp>
      <p:sp>
        <p:nvSpPr>
          <p:cNvPr id="245" name="Google Shape;245;p36"/>
          <p:cNvSpPr txBox="1"/>
          <p:nvPr/>
        </p:nvSpPr>
        <p:spPr>
          <a:xfrm>
            <a:off x="6579450" y="3014200"/>
            <a:ext cx="22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 Naive Bayes:</a:t>
            </a:r>
            <a:endParaRPr/>
          </a:p>
        </p:txBody>
      </p:sp>
      <p:sp>
        <p:nvSpPr>
          <p:cNvPr id="246" name="Google Shape;246;p36"/>
          <p:cNvSpPr txBox="1"/>
          <p:nvPr/>
        </p:nvSpPr>
        <p:spPr>
          <a:xfrm>
            <a:off x="6579450" y="4044950"/>
            <a:ext cx="239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Parameters estimated using maximum likelihood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/>
        </p:nvSpPr>
        <p:spPr>
          <a:xfrm>
            <a:off x="8154714" y="461417"/>
            <a:ext cx="989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Jianheng Chen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1237275" y="1667375"/>
            <a:ext cx="18684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600"/>
              <a:t>Data set 1:</a:t>
            </a:r>
            <a:endParaRPr sz="16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600"/>
              <a:t> </a:t>
            </a:r>
            <a:endParaRPr sz="16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300"/>
              <a:t>All features</a:t>
            </a:r>
            <a:endParaRPr sz="13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300"/>
              <a:t>(exclude sex)</a:t>
            </a:r>
            <a:endParaRPr sz="1300"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242300" y="1667375"/>
            <a:ext cx="18684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600"/>
              <a:t>Test Result:</a:t>
            </a:r>
            <a:endParaRPr sz="1600"/>
          </a:p>
        </p:txBody>
      </p:sp>
      <p:pic>
        <p:nvPicPr>
          <p:cNvPr id="254" name="Google Shape;254;p37"/>
          <p:cNvPicPr preferRelativeResize="0"/>
          <p:nvPr/>
        </p:nvPicPr>
        <p:blipFill rotWithShape="1">
          <a:blip r:embed="rId3">
            <a:alphaModFix/>
          </a:blip>
          <a:srcRect b="0" l="0" r="2969" t="0"/>
          <a:stretch/>
        </p:blipFill>
        <p:spPr>
          <a:xfrm>
            <a:off x="3453050" y="1987300"/>
            <a:ext cx="1588075" cy="9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1237275" y="3345775"/>
            <a:ext cx="18684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600"/>
              <a:t>Data set 2:</a:t>
            </a:r>
            <a:endParaRPr sz="16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600"/>
              <a:t> </a:t>
            </a:r>
            <a:endParaRPr sz="16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300"/>
              <a:t>Significant features</a:t>
            </a:r>
            <a:endParaRPr sz="1300"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242300" y="3345775"/>
            <a:ext cx="18684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600"/>
              <a:t>Test </a:t>
            </a:r>
            <a:r>
              <a:rPr lang="en" sz="1600"/>
              <a:t>Result:</a:t>
            </a:r>
            <a:endParaRPr sz="1600"/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1212" y="3679050"/>
            <a:ext cx="1611754" cy="10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4350" y="2263825"/>
            <a:ext cx="1934000" cy="4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3251" y="3611774"/>
            <a:ext cx="776200" cy="3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/>
        </p:nvSpPr>
        <p:spPr>
          <a:xfrm>
            <a:off x="6659838" y="1740500"/>
            <a:ext cx="20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</a:t>
            </a:r>
            <a:r>
              <a:rPr lang="en">
                <a:solidFill>
                  <a:schemeClr val="dk1"/>
                </a:solidFill>
              </a:rPr>
              <a:t>Naive Bayes:</a:t>
            </a:r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6579450" y="3014200"/>
            <a:ext cx="22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 Naive Bayes:</a:t>
            </a:r>
            <a:endParaRPr/>
          </a:p>
        </p:txBody>
      </p:sp>
      <p:sp>
        <p:nvSpPr>
          <p:cNvPr id="262" name="Google Shape;262;p37"/>
          <p:cNvSpPr txBox="1"/>
          <p:nvPr/>
        </p:nvSpPr>
        <p:spPr>
          <a:xfrm>
            <a:off x="6579450" y="4044950"/>
            <a:ext cx="239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Parameters estimated using maximum likelihood</a:t>
            </a:r>
            <a:endParaRPr sz="1000"/>
          </a:p>
        </p:txBody>
      </p:sp>
      <p:sp>
        <p:nvSpPr>
          <p:cNvPr id="263" name="Google Shape;263;p3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Naive Bayes Classifier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/>
        </p:nvSpPr>
        <p:spPr>
          <a:xfrm>
            <a:off x="8154714" y="461417"/>
            <a:ext cx="989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Jianheng Chen</a:t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5259425" y="1695913"/>
            <a:ext cx="18684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600"/>
              <a:t>Data set 2:</a:t>
            </a:r>
            <a:endParaRPr sz="16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600"/>
              <a:t> </a:t>
            </a:r>
            <a:endParaRPr sz="16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300"/>
              <a:t>Significant features</a:t>
            </a:r>
            <a:endParaRPr sz="1300"/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6957300" y="1695913"/>
            <a:ext cx="18684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600"/>
              <a:t>Test Result:</a:t>
            </a:r>
            <a:endParaRPr sz="1600"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5259425" y="3270063"/>
            <a:ext cx="18684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600"/>
              <a:t>Data set 3:</a:t>
            </a:r>
            <a:endParaRPr sz="16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600"/>
              <a:t> </a:t>
            </a:r>
            <a:endParaRPr sz="16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300"/>
              <a:t>Significant features</a:t>
            </a:r>
            <a:endParaRPr sz="13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300"/>
              <a:t>(O</a:t>
            </a:r>
            <a:r>
              <a:rPr lang="en" sz="1300"/>
              <a:t>ne-hot encoding)</a:t>
            </a:r>
            <a:endParaRPr sz="1300"/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6957300" y="3270063"/>
            <a:ext cx="18684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600"/>
              <a:t>Test </a:t>
            </a:r>
            <a:r>
              <a:rPr lang="en" sz="1600"/>
              <a:t>Result:</a:t>
            </a:r>
            <a:endParaRPr sz="1600"/>
          </a:p>
        </p:txBody>
      </p:sp>
      <p:pic>
        <p:nvPicPr>
          <p:cNvPr id="273" name="Google Shape;2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75" y="3411621"/>
            <a:ext cx="5083750" cy="1136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1" y="1729424"/>
            <a:ext cx="1969953" cy="1085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38"/>
          <p:cNvCxnSpPr/>
          <p:nvPr/>
        </p:nvCxnSpPr>
        <p:spPr>
          <a:xfrm flipH="1" rot="-5400000">
            <a:off x="2254750" y="2562100"/>
            <a:ext cx="1038600" cy="429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6" name="Google Shape;27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0338" y="2005211"/>
            <a:ext cx="1657650" cy="1043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8"/>
          <p:cNvPicPr preferRelativeResize="0"/>
          <p:nvPr/>
        </p:nvPicPr>
        <p:blipFill rotWithShape="1">
          <a:blip r:embed="rId6">
            <a:alphaModFix/>
          </a:blip>
          <a:srcRect b="0" l="1789" r="3008" t="3203"/>
          <a:stretch/>
        </p:blipFill>
        <p:spPr>
          <a:xfrm>
            <a:off x="7150350" y="3666799"/>
            <a:ext cx="1657625" cy="1023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Naive Bayes Classifier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Conclusion</a:t>
            </a:r>
            <a:r>
              <a:rPr lang="en" sz="2000"/>
              <a:t>: </a:t>
            </a:r>
            <a:r>
              <a:rPr lang="en" sz="2000"/>
              <a:t>Model compare</a:t>
            </a:r>
            <a:endParaRPr sz="2000"/>
          </a:p>
        </p:txBody>
      </p:sp>
      <p:graphicFrame>
        <p:nvGraphicFramePr>
          <p:cNvPr id="284" name="Google Shape;284;p39"/>
          <p:cNvGraphicFramePr/>
          <p:nvPr/>
        </p:nvGraphicFramePr>
        <p:xfrm>
          <a:off x="726750" y="15961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{97BAFFA8-5623-47A0-9FD3-487ACAF45E5F}</a:tableStyleId>
              </a:tblPr>
              <a:tblGrid>
                <a:gridCol w="761375"/>
                <a:gridCol w="761375"/>
                <a:gridCol w="761375"/>
                <a:gridCol w="761375"/>
                <a:gridCol w="761375"/>
                <a:gridCol w="761375"/>
                <a:gridCol w="761375"/>
                <a:gridCol w="761375"/>
                <a:gridCol w="761375"/>
                <a:gridCol w="761375"/>
              </a:tblGrid>
              <a:tr h="64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NB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Multinomial NB 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1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2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3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Semi-parametric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 = 5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Semi-parametric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J = 10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Semi-parametric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J = 20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Bayesian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SVM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1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DIC</a:t>
                      </a:r>
                      <a:endParaRPr sz="9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</a:t>
                      </a:r>
                      <a:endParaRPr sz="9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</a:t>
                      </a:r>
                      <a:endParaRPr sz="9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184.2</a:t>
                      </a:r>
                      <a:endParaRPr sz="9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180.3</a:t>
                      </a:r>
                      <a:endParaRPr sz="9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180.1</a:t>
                      </a:r>
                      <a:endParaRPr sz="9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186.9 </a:t>
                      </a:r>
                      <a:endParaRPr sz="9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201.5</a:t>
                      </a:r>
                      <a:endParaRPr sz="9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202.7</a:t>
                      </a:r>
                      <a:endParaRPr sz="9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179.8</a:t>
                      </a:r>
                      <a:endParaRPr sz="9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1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Accuracy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0.705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0.705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0.647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0.633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0.633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0.763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0.719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0.194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0.757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1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0.222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0.234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0.211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0.203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0.193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0.244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0.125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0.241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1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Recall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0.625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0.688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0.750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0.750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0.688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0.688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0.688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1.00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0.835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1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0.328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0.349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0.329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0.320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0.301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0.361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0.222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0.323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1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AUC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0.772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0.836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0.757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0.745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0.742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0.846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0.835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0.790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0.827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Areas for future research</a:t>
            </a:r>
            <a:endParaRPr sz="2000"/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457200" y="1599126"/>
            <a:ext cx="8172300" cy="29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Explore more diverse </a:t>
            </a:r>
            <a:r>
              <a:rPr lang="en" sz="1900"/>
              <a:t>databases/features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Apply bootstrapping sampling method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Apply One-hot encoding for all model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Incorporate the Interaction between features into the model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References</a:t>
            </a:r>
            <a:endParaRPr sz="2000"/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457200" y="1673200"/>
            <a:ext cx="8229600" cy="311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highlight>
                  <a:srgbClr val="FFFFFF"/>
                </a:highlight>
              </a:rPr>
              <a:t>Virani SS, Alonso A, Benjamin EJ, Bittencourt MS, Callaway CW, Carson AP, et al. </a:t>
            </a:r>
            <a:r>
              <a:rPr lang="en" sz="1200" u="sng">
                <a:solidFill>
                  <a:srgbClr val="075290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Heart disease and stroke statistics—2020 update: a report from the American Heart Association external icon</a:t>
            </a:r>
            <a:r>
              <a:rPr lang="en" sz="1200">
                <a:highlight>
                  <a:srgbClr val="FFFFFF"/>
                </a:highlight>
              </a:rPr>
              <a:t>. </a:t>
            </a:r>
            <a:r>
              <a:rPr i="1" lang="en" sz="1200">
                <a:highlight>
                  <a:srgbClr val="FFFFFF"/>
                </a:highlight>
              </a:rPr>
              <a:t>Circulation.</a:t>
            </a:r>
            <a:r>
              <a:rPr lang="en" sz="1200">
                <a:highlight>
                  <a:srgbClr val="FFFFFF"/>
                </a:highlight>
              </a:rPr>
              <a:t> 2020;141(9):e139-596.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Davide Chicco, Giuseppe Jurman: "Machine learning can predict survival of patients with heart failure from serum creatinine and ejection fraction alone". </a:t>
            </a:r>
            <a:r>
              <a:rPr i="1" lang="en" sz="1200"/>
              <a:t>BMC Medical Informatics and Decision Making </a:t>
            </a:r>
            <a:r>
              <a:rPr lang="en" sz="1200"/>
              <a:t>20,16 (2020).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Jiangsheng Yu a,, Fei Cheng b , Huilin Xiong c , Wanling Qu a , Xue-wen Chen d::A Bayesian approach to support vector machines for the binary classification. </a:t>
            </a:r>
            <a:r>
              <a:rPr i="1" lang="en" sz="1200"/>
              <a:t>Neurocomputing </a:t>
            </a:r>
            <a:r>
              <a:rPr lang="en" sz="1200"/>
              <a:t>(2008)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highlight>
                  <a:srgbClr val="FFFFFF"/>
                </a:highlight>
                <a:uFill>
                  <a:noFill/>
                </a:uFill>
                <a:hlinkClick r:id="rId4"/>
              </a:rPr>
              <a:t>Florian Wenzel</a:t>
            </a:r>
            <a:r>
              <a:rPr lang="en" sz="1200">
                <a:highlight>
                  <a:srgbClr val="FFFFFF"/>
                </a:highlight>
              </a:rPr>
              <a:t>, Theo Galy-Fajou, </a:t>
            </a:r>
            <a:r>
              <a:rPr lang="en" sz="1200">
                <a:highlight>
                  <a:srgbClr val="FFFFFF"/>
                </a:highlight>
                <a:uFill>
                  <a:noFill/>
                </a:uFill>
                <a:hlinkClick r:id="rId5"/>
              </a:rPr>
              <a:t>Matthaeus Deutsch</a:t>
            </a:r>
            <a:r>
              <a:rPr lang="en" sz="1200">
                <a:highlight>
                  <a:srgbClr val="FFFFFF"/>
                </a:highlight>
              </a:rPr>
              <a:t>, </a:t>
            </a:r>
            <a:r>
              <a:rPr lang="en" sz="1200">
                <a:highlight>
                  <a:srgbClr val="FFFFFF"/>
                </a:highlight>
                <a:uFill>
                  <a:noFill/>
                </a:uFill>
                <a:hlinkClick r:id="rId6"/>
              </a:rPr>
              <a:t>Marius Kloft</a:t>
            </a:r>
            <a:r>
              <a:rPr lang="en" sz="1200">
                <a:highlight>
                  <a:srgbClr val="FFFFFF"/>
                </a:highlight>
              </a:rPr>
              <a:t>. Bayesian Nonlinear Support Vector Machines for Big Data. ECML-PKDD (2017)</a:t>
            </a:r>
            <a:endParaRPr sz="12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417786" y="707639"/>
            <a:ext cx="20179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pic>
        <p:nvPicPr>
          <p:cNvPr descr="Map&#10;&#10;Description automatically generated"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8553" y="1450428"/>
            <a:ext cx="4585447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417786" y="1450428"/>
            <a:ext cx="40698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 6.2 million adults in the United States have heart failure</a:t>
            </a:r>
            <a:r>
              <a:rPr baseline="30000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2018, heart failure was mentioned on 379,800 death certificates (13.4%) </a:t>
            </a:r>
            <a:r>
              <a:rPr baseline="30000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Clinical records data mining enables the identification of risk factors that can predict survival of patients with heart failure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630621" y="4716729"/>
            <a:ext cx="28377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 1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Virani SS, et al.,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Circulation.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2020.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417786" y="1243565"/>
            <a:ext cx="85290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clinical features of 299 patients from a survival analysis</a:t>
            </a:r>
            <a:r>
              <a:rPr baseline="30000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divided the whole dataset into a training set (160 instances) and a testing set (139)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shuffled the dataset to include half-dead, half-survived instances in the training set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variable: </a:t>
            </a:r>
            <a:r>
              <a:rPr lang="en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death event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(0,1) if the patient deceased during the follow-up period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Covariates: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continuous variables: age, creatinine phosphokinase (CPK), ejection fraction, platelets, serum creatinine, serum sodium and time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discrete variables: anemia, high blood pressure, diabetes, sex, smoking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is the follow-up period (days), which we didn’t include in our model simulation because it apparently lacks clinical significance for survival prediction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17786" y="707639"/>
            <a:ext cx="20179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630632" y="4716727"/>
            <a:ext cx="766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 2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Davide Chicco, et al.,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BMC.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2020.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https://doi.org/10.1186/s12911-020-1023-5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8154714" y="461417"/>
            <a:ext cx="989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Yuhuan Cheng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417786" y="707638"/>
            <a:ext cx="31767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&#10;&#10;Description automatically generated"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4538" y="1107748"/>
            <a:ext cx="5320862" cy="395025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/>
        </p:nvSpPr>
        <p:spPr>
          <a:xfrm>
            <a:off x="536028" y="1363717"/>
            <a:ext cx="260131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clear linear pattern between variables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Slight differences between dead/survived groups for some variables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1797269" y="3058510"/>
            <a:ext cx="362607" cy="472966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662153" y="3727062"/>
            <a:ext cx="2475185" cy="10912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135" l="0" r="0" t="0"/>
            </a:stretch>
          </a:blip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8154714" y="461417"/>
            <a:ext cx="9892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Yuhuan Cheng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/>
        </p:nvSpPr>
        <p:spPr>
          <a:xfrm>
            <a:off x="8154714" y="461417"/>
            <a:ext cx="9892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Yuhuan Cheng</a:t>
            </a:r>
            <a:endParaRPr/>
          </a:p>
        </p:txBody>
      </p:sp>
      <p:sp>
        <p:nvSpPr>
          <p:cNvPr id="161" name="Google Shape;161;p29"/>
          <p:cNvSpPr txBox="1"/>
          <p:nvPr/>
        </p:nvSpPr>
        <p:spPr>
          <a:xfrm>
            <a:off x="417786" y="707637"/>
            <a:ext cx="72679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with uninformative Gaussian prior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" name="Google Shape;162;p29"/>
          <p:cNvGrpSpPr/>
          <p:nvPr/>
        </p:nvGrpSpPr>
        <p:grpSpPr>
          <a:xfrm>
            <a:off x="597711" y="1704531"/>
            <a:ext cx="7948577" cy="3036578"/>
            <a:chOff x="338959" y="1292770"/>
            <a:chExt cx="8658026" cy="3203077"/>
          </a:xfrm>
        </p:grpSpPr>
        <p:pic>
          <p:nvPicPr>
            <p:cNvPr descr="Chart, histogram&#10;&#10;Description automatically generated" id="163" name="Google Shape;163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7786" y="1292771"/>
              <a:ext cx="4289600" cy="3184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rt, histogram&#10;&#10;Description automatically generated" id="164" name="Google Shape;164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7386" y="1292771"/>
              <a:ext cx="4289599" cy="31846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29"/>
            <p:cNvSpPr txBox="1"/>
            <p:nvPr/>
          </p:nvSpPr>
          <p:spPr>
            <a:xfrm>
              <a:off x="338959" y="1292771"/>
              <a:ext cx="2092872" cy="1079939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9"/>
            <p:cNvSpPr txBox="1"/>
            <p:nvPr/>
          </p:nvSpPr>
          <p:spPr>
            <a:xfrm>
              <a:off x="338959" y="3355923"/>
              <a:ext cx="2171699" cy="1121482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9"/>
            <p:cNvSpPr txBox="1"/>
            <p:nvPr/>
          </p:nvSpPr>
          <p:spPr>
            <a:xfrm>
              <a:off x="6781826" y="1292770"/>
              <a:ext cx="2092872" cy="1079939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9"/>
            <p:cNvSpPr txBox="1"/>
            <p:nvPr/>
          </p:nvSpPr>
          <p:spPr>
            <a:xfrm>
              <a:off x="6904168" y="3424247"/>
              <a:ext cx="2092800" cy="10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DIC: </a:t>
              </a:r>
              <a:endParaRPr b="1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Mean deviance:  172.2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penalty 11.95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Penalized deviance: 184.2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WAIC: </a:t>
              </a: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186.77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29"/>
          <p:cNvSpPr txBox="1"/>
          <p:nvPr/>
        </p:nvSpPr>
        <p:spPr>
          <a:xfrm>
            <a:off x="543910" y="1190297"/>
            <a:ext cx="8600090" cy="35836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7240" l="-294" r="-145" t="-344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0975"/>
            <a:ext cx="8839198" cy="411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5611100" y="680975"/>
            <a:ext cx="31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7956600" y="510400"/>
            <a:ext cx="118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Chengyu Zhou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0625"/>
            <a:ext cx="8839198" cy="411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7980600" y="503175"/>
            <a:ext cx="116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Chengyu Zhou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8025"/>
            <a:ext cx="8839201" cy="453629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/>
        </p:nvSpPr>
        <p:spPr>
          <a:xfrm>
            <a:off x="7928100" y="498025"/>
            <a:ext cx="121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Chengyu Zhou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Semi-parametric model fitting</a:t>
            </a:r>
            <a:endParaRPr sz="2000"/>
          </a:p>
        </p:txBody>
      </p:sp>
      <p:sp>
        <p:nvSpPr>
          <p:cNvPr id="194" name="Google Shape;194;p33"/>
          <p:cNvSpPr txBox="1"/>
          <p:nvPr/>
        </p:nvSpPr>
        <p:spPr>
          <a:xfrm>
            <a:off x="4568025" y="1518300"/>
            <a:ext cx="34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Cubic spline basis function were used.</a:t>
            </a: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4917825" y="2161725"/>
            <a:ext cx="5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</a:t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01" y="2951875"/>
            <a:ext cx="3861427" cy="208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/>
        </p:nvSpPr>
        <p:spPr>
          <a:xfrm>
            <a:off x="849850" y="4110200"/>
            <a:ext cx="6300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n=112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2252138" y="4110200"/>
            <a:ext cx="5802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n=48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3753800" y="4155350"/>
            <a:ext cx="680700" cy="27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6284600" y="4200500"/>
            <a:ext cx="1127700" cy="27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6354795" y="4542025"/>
            <a:ext cx="9873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202" name="Google Shape;202;p33"/>
          <p:cNvSpPr txBox="1"/>
          <p:nvPr/>
        </p:nvSpPr>
        <p:spPr>
          <a:xfrm>
            <a:off x="6354795" y="3737775"/>
            <a:ext cx="9873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</a:t>
            </a:r>
            <a:endParaRPr/>
          </a:p>
        </p:txBody>
      </p:sp>
      <p:sp>
        <p:nvSpPr>
          <p:cNvPr id="203" name="Google Shape;203;p33"/>
          <p:cNvSpPr txBox="1"/>
          <p:nvPr/>
        </p:nvSpPr>
        <p:spPr>
          <a:xfrm>
            <a:off x="7478575" y="4032200"/>
            <a:ext cx="1659900" cy="6156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 J value: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J=</a:t>
            </a:r>
            <a:r>
              <a:rPr lang="en">
                <a:solidFill>
                  <a:srgbClr val="FF0000"/>
                </a:solidFill>
              </a:rPr>
              <a:t>5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10</a:t>
            </a:r>
            <a:r>
              <a:rPr lang="en"/>
              <a:t> or </a:t>
            </a:r>
            <a:r>
              <a:rPr lang="en">
                <a:solidFill>
                  <a:srgbClr val="FF0000"/>
                </a:solidFill>
              </a:rPr>
              <a:t>20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8154714" y="461417"/>
            <a:ext cx="989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 Cen</a:t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302" y="1402275"/>
            <a:ext cx="3230243" cy="6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2700" y="2045700"/>
            <a:ext cx="1920160" cy="6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6775" y="2202698"/>
            <a:ext cx="1591250" cy="31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9588" y="3959338"/>
            <a:ext cx="1659925" cy="671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49700" y="1960425"/>
            <a:ext cx="2002216" cy="8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U-horizontal-left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