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9" r:id="rId4"/>
    <p:sldId id="290" r:id="rId5"/>
    <p:sldId id="299" r:id="rId6"/>
    <p:sldId id="292" r:id="rId7"/>
    <p:sldId id="291" r:id="rId8"/>
    <p:sldId id="293" r:id="rId9"/>
    <p:sldId id="304" r:id="rId10"/>
    <p:sldId id="294" r:id="rId11"/>
    <p:sldId id="295" r:id="rId12"/>
    <p:sldId id="296" r:id="rId13"/>
    <p:sldId id="297" r:id="rId14"/>
    <p:sldId id="298" r:id="rId15"/>
    <p:sldId id="300" r:id="rId16"/>
    <p:sldId id="302" r:id="rId17"/>
    <p:sldId id="301" r:id="rId18"/>
    <p:sldId id="303" r:id="rId19"/>
    <p:sldId id="259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A9D1E5"/>
    <a:srgbClr val="4099FF"/>
    <a:srgbClr val="3590BD"/>
    <a:srgbClr val="17488A"/>
    <a:srgbClr val="83B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4885" autoAdjust="0"/>
  </p:normalViewPr>
  <p:slideViewPr>
    <p:cSldViewPr>
      <p:cViewPr varScale="1">
        <p:scale>
          <a:sx n="63" d="100"/>
          <a:sy n="63" d="100"/>
        </p:scale>
        <p:origin x="15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B4E77-B105-4A54-B697-712BA9EF306F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6745-2393-45F2-A822-EC166C434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9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19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年代中后期 法国巴黎</a:t>
            </a:r>
          </a:p>
          <a:p>
            <a:r>
              <a:rPr lang="en-US" altLang="zh-CN" dirty="0" smtClean="0"/>
              <a:t>2005</a:t>
            </a:r>
            <a:r>
              <a:rPr lang="zh-CN" altLang="en-US" dirty="0" smtClean="0"/>
              <a:t>年 印度尼西亚海啸</a:t>
            </a:r>
          </a:p>
          <a:p>
            <a:r>
              <a:rPr lang="en-US" altLang="zh-CN" dirty="0" smtClean="0"/>
              <a:t>2008</a:t>
            </a:r>
            <a:r>
              <a:rPr lang="zh-CN" altLang="en-US" dirty="0" smtClean="0"/>
              <a:t>年 麻省理工学院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98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2007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月微软的</a:t>
            </a:r>
            <a:r>
              <a:rPr lang="en-US" altLang="zh-CN" dirty="0" err="1" smtClean="0"/>
              <a:t>Remond</a:t>
            </a:r>
            <a:r>
              <a:rPr lang="en-US" altLang="zh-CN" dirty="0" smtClean="0"/>
              <a:t> </a:t>
            </a:r>
            <a:r>
              <a:rPr lang="zh-CN" altLang="en-US" dirty="0" smtClean="0"/>
              <a:t>研发总部</a:t>
            </a:r>
            <a:r>
              <a:rPr lang="en-US" altLang="zh-CN" dirty="0" smtClean="0"/>
              <a:t>99</a:t>
            </a:r>
            <a:r>
              <a:rPr lang="zh-CN" altLang="en-US" dirty="0" smtClean="0"/>
              <a:t>号楼，最初的设计思路是建造一个办公楼，让它可以根据不同的研究需求和灵感，对建筑物进行重组和变形，以提供最合适得工作环境。在较大的“情景工作室”里，有私密的工作站、会议室、沙发，大部分的墙都可以任意涂写，如果你在去洗手间的路上有了创意，可以随手写在墙上，茶水间变成了交流站，方便大家交流信息。这是一种在空间设置上尽可能地将“信息外溢”当作一种优点甚至目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0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1865</a:t>
            </a:r>
            <a:r>
              <a:rPr lang="zh-CN" altLang="en-US" dirty="0" smtClean="0"/>
              <a:t>年英国 探寻一切事物</a:t>
            </a:r>
          </a:p>
          <a:p>
            <a:r>
              <a:rPr lang="en-US" altLang="zh-CN" dirty="0" smtClean="0"/>
              <a:t>20</a:t>
            </a:r>
            <a:r>
              <a:rPr lang="zh-CN" altLang="en-US" dirty="0" smtClean="0"/>
              <a:t>世纪六十年代英国伦敦数学家</a:t>
            </a:r>
          </a:p>
          <a:p>
            <a:r>
              <a:rPr lang="zh-CN" altLang="en-US" dirty="0" smtClean="0"/>
              <a:t>瑞典实验室 软件咨询 探寻者</a:t>
            </a:r>
          </a:p>
          <a:p>
            <a:r>
              <a:rPr lang="zh-CN" altLang="en-US" dirty="0" smtClean="0"/>
              <a:t>提姆</a:t>
            </a:r>
            <a:r>
              <a:rPr lang="en-US" altLang="zh-CN" dirty="0" smtClean="0"/>
              <a:t>-</a:t>
            </a:r>
            <a:r>
              <a:rPr lang="zh-CN" altLang="en-US" dirty="0" smtClean="0"/>
              <a:t>博纳斯</a:t>
            </a:r>
            <a:r>
              <a:rPr lang="en-US" altLang="zh-CN" dirty="0" smtClean="0"/>
              <a:t>-</a:t>
            </a:r>
            <a:r>
              <a:rPr lang="zh-CN" altLang="en-US" dirty="0" smtClean="0"/>
              <a:t>李爵士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7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84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亚历山大</a:t>
            </a:r>
            <a:r>
              <a:rPr lang="en-US" altLang="zh-CN" dirty="0" smtClean="0"/>
              <a:t>.</a:t>
            </a:r>
            <a:r>
              <a:rPr lang="zh-CN" altLang="en-US" dirty="0" smtClean="0"/>
              <a:t>弗莱明曾将葡萄球菌的培养皿放在实验室的窗口处，不慎让霉菌溜了进去，就这样发现了青霉素的医疗价值。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路易</a:t>
            </a:r>
            <a:r>
              <a:rPr lang="en-US" altLang="zh-CN" dirty="0" smtClean="0"/>
              <a:t>.</a:t>
            </a:r>
            <a:r>
              <a:rPr lang="zh-CN" altLang="en-US" dirty="0" smtClean="0"/>
              <a:t>达盖尔花费了数年的时间试图用经碘处理过的银版来刻画图像，一天晚上，在又一次徒劳的尝试后，他讲银版放在装满化学品的柜子里，奇怪的是，第二天早上，一个装满水银的罐子泄露产生的烟雾在银版上刻画出了清晰的图像</a:t>
            </a:r>
            <a:r>
              <a:rPr lang="en-US" altLang="zh-CN" dirty="0" smtClean="0"/>
              <a:t>--</a:t>
            </a:r>
            <a:r>
              <a:rPr lang="zh-CN" altLang="en-US" dirty="0" smtClean="0"/>
              <a:t>现代摄影术达盖尔银版照相法就这样诞生了。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二战美国退伍军人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0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文艺复兴  </a:t>
            </a:r>
            <a:r>
              <a:rPr lang="en-US" altLang="zh-CN" dirty="0" smtClean="0"/>
              <a:t>1440</a:t>
            </a:r>
            <a:r>
              <a:rPr lang="zh-CN" altLang="en-US" smtClean="0"/>
              <a:t>年左右</a:t>
            </a:r>
            <a:endParaRPr lang="en-US" altLang="zh-CN" smtClean="0"/>
          </a:p>
          <a:p>
            <a:r>
              <a:rPr lang="zh-CN" altLang="en-US" dirty="0" smtClean="0"/>
              <a:t>关键元素：活字印刷术、油墨、纸张、印刷机本身</a:t>
            </a:r>
            <a:endParaRPr lang="en-US" altLang="zh-CN" dirty="0" smtClean="0"/>
          </a:p>
          <a:p>
            <a:r>
              <a:rPr lang="zh-CN" altLang="en-US" dirty="0" smtClean="0"/>
              <a:t>螺旋压榨技术</a:t>
            </a:r>
            <a:endParaRPr lang="en-US" altLang="zh-CN" dirty="0" smtClean="0"/>
          </a:p>
          <a:p>
            <a:r>
              <a:rPr lang="zh-CN" altLang="en-US" dirty="0" smtClean="0"/>
              <a:t>把一台会让人喝得醉醺醺的机器，变成了一个文字大规模传播的引擎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57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约翰</a:t>
            </a:r>
            <a:r>
              <a:rPr lang="en-US" altLang="zh-CN" dirty="0" smtClean="0"/>
              <a:t>.</a:t>
            </a:r>
            <a:r>
              <a:rPr lang="zh-CN" altLang="en-US" dirty="0" smtClean="0"/>
              <a:t>霍普金斯大学应用物理实验室的自助餐厅，长期以来一直是就职于此的物理学家、技术人员、数学家，一流的黑客们非正式的讨论工作的场所。</a:t>
            </a:r>
          </a:p>
          <a:p>
            <a:r>
              <a:rPr lang="en-US" altLang="zh-CN" dirty="0" smtClean="0"/>
              <a:t>1975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 微波频谱学的博士学位 </a:t>
            </a:r>
            <a:r>
              <a:rPr lang="en-US" altLang="zh-CN" dirty="0" smtClean="0"/>
              <a:t>20MHZ</a:t>
            </a:r>
            <a:r>
              <a:rPr lang="zh-CN" altLang="en-US" dirty="0" smtClean="0"/>
              <a:t>的接受器    多普勒效应  扬声器  </a:t>
            </a:r>
          </a:p>
          <a:p>
            <a:r>
              <a:rPr lang="zh-CN" altLang="en-US" dirty="0" smtClean="0"/>
              <a:t>计算运行速度，画出运行轨迹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26745-2393-45F2-A822-EC166C434A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3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43608" y="3904762"/>
            <a:ext cx="4464496" cy="893961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15616" y="5080099"/>
            <a:ext cx="21336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27"/>
            <a:ext cx="9144000" cy="315468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571763" y="508610"/>
            <a:ext cx="1958935" cy="656342"/>
            <a:chOff x="571763" y="508610"/>
            <a:chExt cx="1958935" cy="656342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63" y="548680"/>
              <a:ext cx="587186" cy="61627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1216882" y="508610"/>
              <a:ext cx="1313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b="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中数智汇</a:t>
              </a:r>
              <a:endParaRPr lang="zh-CN" altLang="en-US" sz="20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38483" y="900005"/>
              <a:ext cx="12856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数据创造价值</a:t>
              </a:r>
              <a:endParaRPr lang="zh-CN" altLang="en-US" sz="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4"/>
          <p:cNvSpPr txBox="1">
            <a:spLocks/>
          </p:cNvSpPr>
          <p:nvPr userDrawn="1"/>
        </p:nvSpPr>
        <p:spPr>
          <a:xfrm>
            <a:off x="3137700" y="64161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北京中数智汇科技有限公司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43189"/>
            <a:ext cx="7772400" cy="1362075"/>
          </a:xfrm>
        </p:spPr>
        <p:txBody>
          <a:bodyPr anchor="t">
            <a:normAutofit/>
          </a:bodyPr>
          <a:lstStyle>
            <a:lvl1pPr algn="l">
              <a:defRPr sz="24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10093"/>
          </a:xfrm>
          <a:prstGeom prst="rect">
            <a:avLst/>
          </a:prstGeom>
          <a:solidFill>
            <a:srgbClr val="359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北京中数智汇科技有限公司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22096" y="6448251"/>
            <a:ext cx="370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97637"/>
            <a:ext cx="9144000" cy="61262"/>
          </a:xfrm>
          <a:prstGeom prst="rect">
            <a:avLst/>
          </a:prstGeom>
          <a:solidFill>
            <a:srgbClr val="A9D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6309320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 userDrawn="1"/>
        </p:nvGrpSpPr>
        <p:grpSpPr>
          <a:xfrm>
            <a:off x="7071360" y="285878"/>
            <a:ext cx="1568728" cy="525604"/>
            <a:chOff x="571763" y="508610"/>
            <a:chExt cx="1958935" cy="656342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63" y="548680"/>
              <a:ext cx="587186" cy="61627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 userDrawn="1"/>
          </p:nvSpPr>
          <p:spPr>
            <a:xfrm>
              <a:off x="1216883" y="508610"/>
              <a:ext cx="1313815" cy="42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600" b="0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中数智汇</a:t>
              </a:r>
              <a:endParaRPr lang="zh-CN" altLang="en-US" sz="1600" b="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1238483" y="900003"/>
              <a:ext cx="1285678" cy="230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00" b="1" dirty="0" smtClean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数据创造价值</a:t>
              </a:r>
              <a:endParaRPr lang="zh-CN" altLang="en-US" sz="6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8286" y="3717032"/>
            <a:ext cx="4765882" cy="893961"/>
          </a:xfrm>
        </p:spPr>
        <p:txBody>
          <a:bodyPr/>
          <a:lstStyle/>
          <a:p>
            <a:r>
              <a:rPr lang="zh-CN" altLang="en-US" dirty="0" smtClean="0"/>
              <a:t>伟大创意的诞生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27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：缓慢的灵感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332098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20%</a:t>
            </a:r>
            <a:r>
              <a:rPr lang="zh-CN" altLang="en-US" sz="2800" dirty="0" smtClean="0"/>
              <a:t>创新时间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27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/>
              <a:t>4</a:t>
            </a:r>
            <a:r>
              <a:rPr lang="zh-CN" altLang="en-US" dirty="0" smtClean="0"/>
              <a:t>：意外的收获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就像在一个正在煮沸的思想大锅里，各种各样的想法和创意不断翻滚着、沸腾着，于是种种新奇的活动便出现了。在这样的状态下，只要一瞬间，各种想法的新连接便会形成。于是处处所见的都是一些不曾预设过，且出人意料的新的活动或连接形式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4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/>
              <a:t>4</a:t>
            </a:r>
            <a:r>
              <a:rPr lang="zh-CN" altLang="en-US" dirty="0" smtClean="0"/>
              <a:t>：意外的收获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332098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 smtClean="0"/>
              <a:t>DEVONthink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27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：有益的错误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伟大的发明家犯的错误要比普通人多得多。人类的错误史也许要比那些发明更有价值、更有趣。真理是千篇一律的，你需要怀有一种被动的倾向才能寻找到它，而错误是变幻莫测的。正确的想法会使你停在原地，而错误的想法会迫使你去探索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7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/>
              <a:t>5</a:t>
            </a:r>
            <a:r>
              <a:rPr lang="zh-CN" altLang="en-US" dirty="0" smtClean="0"/>
              <a:t>：有益的错误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1772816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青霉素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059832" y="332098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照相</a:t>
            </a:r>
          </a:p>
        </p:txBody>
      </p:sp>
      <p:sp>
        <p:nvSpPr>
          <p:cNvPr id="8" name="矩形 7"/>
          <p:cNvSpPr/>
          <p:nvPr/>
        </p:nvSpPr>
        <p:spPr>
          <a:xfrm>
            <a:off x="3059832" y="4869160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起搏器</a:t>
            </a:r>
          </a:p>
        </p:txBody>
      </p:sp>
    </p:spTree>
    <p:extLst>
      <p:ext uri="{BB962C8B-B14F-4D97-AF65-F5344CB8AC3E}">
        <p14:creationId xmlns:p14="http://schemas.microsoft.com/office/powerpoint/2010/main" val="31921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/>
              <a:t>6</a:t>
            </a:r>
            <a:r>
              <a:rPr lang="zh-CN" altLang="en-US" dirty="0" smtClean="0"/>
              <a:t>：功能变异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当你打开一扇门，发现里面有一堆木头和一个壁炉时，那些用以照亮黑暗房间的火柴就有了一个完全不同的功能，这种可以帮助你看清事物的工具最终却给你带来了温暖。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3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/>
              <a:t>6</a:t>
            </a:r>
            <a:r>
              <a:rPr lang="zh-CN" altLang="en-US" dirty="0" smtClean="0"/>
              <a:t>：功能变异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40868" y="2996952"/>
            <a:ext cx="5462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葡萄酒榨汁机、古腾堡印刷机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455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7</a:t>
            </a:r>
            <a:r>
              <a:rPr lang="zh-CN" altLang="en-US" dirty="0" smtClean="0"/>
              <a:t>：开放式“堆叠”平台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平台</a:t>
            </a:r>
            <a:r>
              <a:rPr lang="zh-CN" altLang="en-US" sz="2400" dirty="0"/>
              <a:t>建造者和生态系统工程师不仅在融合的可能性方面打开了大门，更打造了全新的场所。旧观念有时会使用新房子。新创意必须使用旧房子。“堆叠”平台的真正好处在于，你不再需要掌握所有的知识。正如燕雀不必付出钻洞和推倒大树的代价，它只需懂得怎么鸣叫就够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3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创新模式</a:t>
            </a:r>
            <a:r>
              <a:rPr lang="en-US" altLang="zh-CN" dirty="0"/>
              <a:t>7</a:t>
            </a:r>
            <a:r>
              <a:rPr lang="zh-CN" altLang="en-US" dirty="0"/>
              <a:t>：开放式“堆叠”平台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40868" y="2996952"/>
            <a:ext cx="546226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GPS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198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140968"/>
            <a:ext cx="9144000" cy="3717032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1640" y="4191223"/>
            <a:ext cx="4464496" cy="893961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It’s our WAY!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Thank you!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4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166" y="123947"/>
            <a:ext cx="5987008" cy="706090"/>
          </a:xfr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760640" cy="52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：相邻可能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相邻可能有一种奇异的美，因为一旦对它的边界进行新的探索，之前的边界就会重新扩展。新的组合变化为另一些变化，提供了进入可能空间的钥匙。就好像是一座施了魔法的房子，你每打开一扇门，就会发现一些新的、别有洞天式的美景。如果你不停地推开眼前的新门，最终你就可以走遍一座宫殿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50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：相邻可能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1772816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小鸡孵化器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3059832" y="332098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婴儿恒温箱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3059832" y="4869160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育婴器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58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/>
              <a:t>2</a:t>
            </a:r>
            <a:r>
              <a:rPr lang="zh-CN" altLang="en-US" dirty="0" smtClean="0"/>
              <a:t>：液态网络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让信息得到流动，从而把</a:t>
            </a:r>
            <a:r>
              <a:rPr lang="zh-CN" altLang="en-US" sz="2400" smtClean="0"/>
              <a:t>一种“固态”网络</a:t>
            </a:r>
            <a:r>
              <a:rPr lang="zh-CN" altLang="en-US" sz="2400" dirty="0" smtClean="0"/>
              <a:t>转变成一种利于好创意</a:t>
            </a:r>
            <a:r>
              <a:rPr lang="zh-CN" altLang="en-US" sz="2400" smtClean="0"/>
              <a:t>出现的“液态”网络</a:t>
            </a:r>
            <a:r>
              <a:rPr lang="zh-CN" altLang="en-US" sz="2400" dirty="0" smtClean="0"/>
              <a:t>，有时候只要推开一扇门就足够，但是有时候，可能还需要移动一座墙，给思想一个可以流动的空间。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4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/>
              <a:t>2</a:t>
            </a:r>
            <a:r>
              <a:rPr lang="zh-CN" altLang="en-US" dirty="0" smtClean="0"/>
              <a:t>：液态网络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332098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微软</a:t>
            </a:r>
            <a:r>
              <a:rPr lang="en-US" altLang="zh-CN" sz="2800" dirty="0" smtClean="0"/>
              <a:t>99</a:t>
            </a:r>
            <a:r>
              <a:rPr lang="zh-CN" altLang="en-US" sz="2800" dirty="0" smtClean="0"/>
              <a:t>号楼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194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：缓慢的灵感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维持一个灵感的存活更多的只是慢慢的培育它，而并非是一种汗流浃背式的辛苦耕耘。只需要给灵感足够的营养，并且让它生长在能让根须建立新连接的肥沃的土壤里，然后，给它时间，期待开花结果。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：缓慢的灵感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332098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万维网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79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创新模式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：缓慢的灵感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59832" y="2492896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凤凰城备忘录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059832" y="4009256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明尼苏达式猜想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8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1024</Words>
  <Application>Microsoft Office PowerPoint</Application>
  <PresentationFormat>全屏显示(4:3)</PresentationFormat>
  <Paragraphs>84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宋体</vt:lpstr>
      <vt:lpstr>微软雅黑</vt:lpstr>
      <vt:lpstr>幼圆</vt:lpstr>
      <vt:lpstr>Arial</vt:lpstr>
      <vt:lpstr>Calibri</vt:lpstr>
      <vt:lpstr>Office 主题</vt:lpstr>
      <vt:lpstr>伟大创意的诞生</vt:lpstr>
      <vt:lpstr>PowerPoint 演示文稿</vt:lpstr>
      <vt:lpstr>创新模式1：相邻可能</vt:lpstr>
      <vt:lpstr>创新模式1：相邻可能</vt:lpstr>
      <vt:lpstr>创新模式2：液态网络</vt:lpstr>
      <vt:lpstr>创新模式2：液态网络</vt:lpstr>
      <vt:lpstr>创新模式3：缓慢的灵感</vt:lpstr>
      <vt:lpstr>创新模式3：缓慢的灵感</vt:lpstr>
      <vt:lpstr>创新模式3：缓慢的灵感</vt:lpstr>
      <vt:lpstr>创新模式3：缓慢的灵感</vt:lpstr>
      <vt:lpstr>创新模式4：意外的收获</vt:lpstr>
      <vt:lpstr>创新模式4：意外的收获</vt:lpstr>
      <vt:lpstr>创新模式5：有益的错误</vt:lpstr>
      <vt:lpstr>创新模式5：有益的错误</vt:lpstr>
      <vt:lpstr>创新模式6：功能变异</vt:lpstr>
      <vt:lpstr>创新模式6：功能变异</vt:lpstr>
      <vt:lpstr>创新模式7：开放式“堆叠”平台</vt:lpstr>
      <vt:lpstr>创新模式7：开放式“堆叠”平台</vt:lpstr>
      <vt:lpstr>It’s our WAY!                                   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lily</dc:creator>
  <cp:lastModifiedBy>wangyoucai</cp:lastModifiedBy>
  <cp:revision>120</cp:revision>
  <dcterms:created xsi:type="dcterms:W3CDTF">2013-12-13T00:54:30Z</dcterms:created>
  <dcterms:modified xsi:type="dcterms:W3CDTF">2014-12-26T00:30:16Z</dcterms:modified>
</cp:coreProperties>
</file>