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4900" r:id="rId1"/>
  </p:sldMasterIdLst>
  <p:notesMasterIdLst>
    <p:notesMasterId r:id="rId16"/>
  </p:notesMasterIdLst>
  <p:handoutMasterIdLst>
    <p:handoutMasterId r:id="rId17"/>
  </p:handoutMasterIdLst>
  <p:sldIdLst>
    <p:sldId id="2254" r:id="rId2"/>
    <p:sldId id="2256" r:id="rId3"/>
    <p:sldId id="2260" r:id="rId4"/>
    <p:sldId id="2265" r:id="rId5"/>
    <p:sldId id="2264" r:id="rId6"/>
    <p:sldId id="2268" r:id="rId7"/>
    <p:sldId id="2258" r:id="rId8"/>
    <p:sldId id="2259" r:id="rId9"/>
    <p:sldId id="2261" r:id="rId10"/>
    <p:sldId id="2262" r:id="rId11"/>
    <p:sldId id="2263" r:id="rId12"/>
    <p:sldId id="2267" r:id="rId13"/>
    <p:sldId id="2266" r:id="rId14"/>
    <p:sldId id="2255" r:id="rId15"/>
  </p:sldIdLst>
  <p:sldSz cx="9906000" cy="6858000" type="A4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183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pos="3120">
          <p15:clr>
            <a:srgbClr val="A4A3A4"/>
          </p15:clr>
        </p15:guide>
        <p15:guide id="5" pos="194">
          <p15:clr>
            <a:srgbClr val="A4A3A4"/>
          </p15:clr>
        </p15:guide>
        <p15:guide id="6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59E"/>
    <a:srgbClr val="000000"/>
    <a:srgbClr val="7E94A9"/>
    <a:srgbClr val="E88C12"/>
    <a:srgbClr val="002776"/>
    <a:srgbClr val="0099FF"/>
    <a:srgbClr val="FFFFFF"/>
    <a:srgbClr val="00A1DE"/>
    <a:srgbClr val="E0E7FC"/>
    <a:srgbClr val="B5C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77739" autoAdjust="0"/>
  </p:normalViewPr>
  <p:slideViewPr>
    <p:cSldViewPr snapToObjects="1">
      <p:cViewPr varScale="1">
        <p:scale>
          <a:sx n="59" d="100"/>
          <a:sy n="59" d="100"/>
        </p:scale>
        <p:origin x="1752" y="60"/>
      </p:cViewPr>
      <p:guideLst>
        <p:guide orient="horz" pos="527"/>
        <p:guide orient="horz" pos="2183"/>
        <p:guide orient="horz" pos="3997"/>
        <p:guide pos="3120"/>
        <p:guide pos="194"/>
        <p:guide pos="6068"/>
      </p:guideLst>
    </p:cSldViewPr>
  </p:slideViewPr>
  <p:outlineViewPr>
    <p:cViewPr>
      <p:scale>
        <a:sx n="33" d="100"/>
        <a:sy n="33" d="100"/>
      </p:scale>
      <p:origin x="0" y="187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662"/>
    </p:cViewPr>
  </p:sorterViewPr>
  <p:notesViewPr>
    <p:cSldViewPr snapToObjects="1">
      <p:cViewPr varScale="1">
        <p:scale>
          <a:sx n="52" d="100"/>
          <a:sy n="52" d="100"/>
        </p:scale>
        <p:origin x="2952" y="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51163" cy="496888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0BDD164-9646-4213-91E6-6EF29806C38B}" type="datetimeFigureOut">
              <a:rPr lang="zh-CN" altLang="en-US"/>
              <a:pPr>
                <a:defRPr/>
              </a:pPr>
              <a:t>2014/10/24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51163" cy="496887"/>
          </a:xfrm>
          <a:prstGeom prst="rect">
            <a:avLst/>
          </a:prstGeom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6E10BD94-61DE-48C9-A7EA-589BAF7DB1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22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to edit Master text styles</a:t>
            </a:r>
          </a:p>
          <a:p>
            <a:pPr lvl="1"/>
            <a:r>
              <a:rPr lang="en-US" altLang="zh-CN" noProof="0" dirty="0" smtClean="0"/>
              <a:t>Second level</a:t>
            </a:r>
          </a:p>
          <a:p>
            <a:pPr lvl="2"/>
            <a:r>
              <a:rPr lang="en-US" altLang="zh-CN" noProof="0" dirty="0" smtClean="0"/>
              <a:t>Third level</a:t>
            </a:r>
          </a:p>
          <a:p>
            <a:pPr lvl="3"/>
            <a:r>
              <a:rPr lang="en-US" altLang="zh-CN" noProof="0" dirty="0" smtClean="0"/>
              <a:t>Fourth level</a:t>
            </a:r>
          </a:p>
          <a:p>
            <a:pPr lvl="4"/>
            <a:r>
              <a:rPr lang="en-US" altLang="zh-CN" noProof="0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CDAB8C59-D0FF-4E92-A893-BEC2D02E0F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935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不能让对方知道自己的策略，甚至是采取策略的倾向性。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B8C59-D0FF-4E92-A893-BEC2D02E0FD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0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从终点出发规划人生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B8C59-D0FF-4E92-A893-BEC2D02E0FD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44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、抢手博弈（先发还是后发，最后出手的机会）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、酒吧博弈（做少数派，高考、股票，混沌系统策略）</a:t>
            </a:r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、智猪博弈（制度的重要性，多劳多得）</a:t>
            </a:r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、如何在恋爱中占得先机？（沉没成本）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B8C59-D0FF-4E92-A893-BEC2D02E0FD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5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04528" y="3392996"/>
            <a:ext cx="8312727" cy="1421924"/>
          </a:xfrm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4400">
                <a:solidFill>
                  <a:srgbClr val="07559E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04528" y="4869396"/>
            <a:ext cx="5503329" cy="467816"/>
          </a:xfrm>
        </p:spPr>
        <p:txBody>
          <a:bodyPr>
            <a:spAutoFit/>
          </a:bodyPr>
          <a:lstStyle>
            <a:lvl1pPr>
              <a:defRPr sz="2000" b="1">
                <a:solidFill>
                  <a:srgbClr val="07559E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6548" y="-4080"/>
            <a:ext cx="9921552" cy="2730670"/>
            <a:chOff x="-6548" y="2215208"/>
            <a:chExt cx="9921552" cy="3096000"/>
          </a:xfrm>
        </p:grpSpPr>
        <p:sp>
          <p:nvSpPr>
            <p:cNvPr id="10" name="Rectangle 14" descr="a1"/>
            <p:cNvSpPr>
              <a:spLocks noChangeArrowheads="1"/>
            </p:cNvSpPr>
            <p:nvPr userDrawn="1"/>
          </p:nvSpPr>
          <p:spPr bwMode="gray">
            <a:xfrm>
              <a:off x="2484636" y="2215208"/>
              <a:ext cx="2448000" cy="3096000"/>
            </a:xfrm>
            <a:prstGeom prst="rect">
              <a:avLst/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 userDrawn="1"/>
          </p:nvSpPr>
          <p:spPr bwMode="gray">
            <a:xfrm>
              <a:off x="-6548" y="2215208"/>
              <a:ext cx="2448000" cy="3096000"/>
            </a:xfrm>
            <a:prstGeom prst="rect">
              <a:avLst/>
            </a:prstGeom>
            <a:solidFill>
              <a:srgbClr val="07559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gray">
            <a:xfrm>
              <a:off x="4975820" y="2215208"/>
              <a:ext cx="2448000" cy="3096000"/>
            </a:xfrm>
            <a:prstGeom prst="rect">
              <a:avLst/>
            </a:prstGeom>
            <a:solidFill>
              <a:srgbClr val="07559E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Rectangle 17" descr="a2"/>
            <p:cNvSpPr>
              <a:spLocks noChangeArrowheads="1"/>
            </p:cNvSpPr>
            <p:nvPr userDrawn="1"/>
          </p:nvSpPr>
          <p:spPr bwMode="gray">
            <a:xfrm>
              <a:off x="7467004" y="2215208"/>
              <a:ext cx="2448000" cy="3096000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0" y="6404940"/>
            <a:ext cx="9906000" cy="480444"/>
          </a:xfrm>
          <a:prstGeom prst="rect">
            <a:avLst/>
          </a:prstGeom>
          <a:solidFill>
            <a:srgbClr val="07559E"/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25000"/>
              </a:lnSpc>
              <a:defRPr/>
            </a:pPr>
            <a:endParaRPr lang="zh-CN" altLang="en-US" sz="1200" b="1" dirty="0">
              <a:solidFill>
                <a:srgbClr val="FFFFFF"/>
              </a:solidFill>
              <a:latin typeface="微软雅黑" pitchFamily="34" charset="-122"/>
              <a:ea typeface="宋体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37176" y="4653136"/>
            <a:ext cx="2501875" cy="10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常规_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7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39911" y="6339508"/>
            <a:ext cx="1245637" cy="5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522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39911" y="6339508"/>
            <a:ext cx="1245637" cy="5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07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576" y="3904763"/>
            <a:ext cx="4836537" cy="893961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08584" y="5080100"/>
            <a:ext cx="23114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2014/10/24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27"/>
            <a:ext cx="9906000" cy="315468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619410" y="508610"/>
            <a:ext cx="2122180" cy="656342"/>
            <a:chOff x="571763" y="508610"/>
            <a:chExt cx="1958935" cy="656342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63" y="548680"/>
              <a:ext cx="587186" cy="6162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216882" y="508610"/>
              <a:ext cx="1313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中数智汇</a:t>
              </a:r>
              <a:endParaRPr lang="zh-CN" altLang="en-US" sz="20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38483" y="900005"/>
              <a:ext cx="12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数据创造价值</a:t>
              </a:r>
              <a:endParaRPr lang="zh-CN" altLang="en-US" sz="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49244" y="4653136"/>
            <a:ext cx="2501875" cy="10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常规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301625" y="727075"/>
            <a:ext cx="9296400" cy="0"/>
          </a:xfrm>
          <a:prstGeom prst="line">
            <a:avLst/>
          </a:prstGeom>
          <a:noFill/>
          <a:ln w="31750">
            <a:solidFill>
              <a:srgbClr val="0027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559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26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119063"/>
            <a:ext cx="9290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3526" rIns="67053" bIns="335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单击以编辑</a:t>
            </a:r>
            <a:r>
              <a:rPr lang="zh-CN" altLang="en-US" dirty="0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6613"/>
            <a:ext cx="9293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301625" y="727075"/>
            <a:ext cx="9296400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733925" y="6559550"/>
            <a:ext cx="4127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000">
                <a:solidFill>
                  <a:srgbClr val="7F7F7F"/>
                </a:solidFill>
                <a:ea typeface="宋体" panose="02010600030101010101" pitchFamily="2" charset="-122"/>
              </a:rPr>
              <a:t> </a:t>
            </a:r>
            <a:fld id="{F25E777C-6046-4A67-BF07-3884765EF7C8}" type="slidenum">
              <a:rPr lang="zh-CN" altLang="en-US" sz="1000">
                <a:solidFill>
                  <a:srgbClr val="7F7F7F"/>
                </a:solidFill>
                <a:ea typeface="宋体" panose="02010600030101010101" pitchFamily="2" charset="-122"/>
              </a:rPr>
              <a:pPr eaLnBrk="1" hangingPunct="1"/>
              <a:t>‹#›</a:t>
            </a:fld>
            <a:r>
              <a:rPr lang="en-US" altLang="zh-CN" sz="1000">
                <a:solidFill>
                  <a:srgbClr val="7F7F7F"/>
                </a:solidFill>
                <a:ea typeface="宋体" panose="02010600030101010101" pitchFamily="2" charset="-122"/>
              </a:rPr>
              <a:t> </a:t>
            </a:r>
            <a:endParaRPr lang="zh-CN" altLang="en-US" sz="1000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39911" y="6339508"/>
            <a:ext cx="1245637" cy="522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07" r:id="rId1"/>
    <p:sldLayoutId id="2147485106" r:id="rId2"/>
    <p:sldLayoutId id="2147485111" r:id="rId3"/>
    <p:sldLayoutId id="2147485112" r:id="rId4"/>
    <p:sldLayoutId id="2147485113" r:id="rId5"/>
    <p:sldLayoutId id="214748511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华文楷体" pitchFamily="2" charset="-122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华文楷体" pitchFamily="2" charset="-122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华文楷体" pitchFamily="2" charset="-122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华文楷体" pitchFamily="2" charset="-122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defTabSz="669925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defRPr kumimoji="1" sz="1400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1pPr>
      <a:lvl2pPr marL="182563" indent="-182563" algn="l" defTabSz="669925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1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marL="365125" indent="-182563" algn="l" defTabSz="669925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kumimoji="1" sz="1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marL="633413" indent="-266700" algn="l" defTabSz="669925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–"/>
        <a:defRPr kumimoji="1" sz="9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marL="900113" indent="-266700" algn="l" defTabSz="669925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1965325" indent="-166688" algn="l" defTabSz="669925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lnSpc>
          <a:spcPct val="130000"/>
        </a:lnSpc>
        <a:spcBef>
          <a:spcPct val="20000"/>
        </a:spcBef>
        <a:spcAft>
          <a:spcPct val="0"/>
        </a:spcAft>
        <a:buChar char="»"/>
        <a:defRPr kumimoji="1"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535882.htm" TargetMode="External"/><Relationship Id="rId2" Type="http://schemas.openxmlformats.org/officeDocument/2006/relationships/hyperlink" Target="http://baike.baidu.com/view/28460.ht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/>
        </p:nvSpPr>
        <p:spPr bwMode="auto">
          <a:xfrm>
            <a:off x="920552" y="4956463"/>
            <a:ext cx="3106485" cy="67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  <a:noAutofit/>
          </a:bodyPr>
          <a:lstStyle/>
          <a:p>
            <a:pPr defTabSz="669925" eaLnBrk="0" hangingPunct="0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kumimoji="1"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北京中数智汇科技有限公司</a:t>
            </a:r>
            <a:endParaRPr kumimoji="1"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defTabSz="669925" eaLnBrk="0" hangingPunct="0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2014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年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r>
              <a:rPr kumimoji="1"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endParaRPr kumimoji="1"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884548" y="3789040"/>
            <a:ext cx="4836537" cy="893961"/>
          </a:xfrm>
        </p:spPr>
        <p:txBody>
          <a:bodyPr/>
          <a:lstStyle/>
          <a:p>
            <a:r>
              <a:rPr lang="zh-CN" altLang="en-US" dirty="0" smtClean="0"/>
              <a:t>博弈论的诡计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8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一报还一报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312415" y="800708"/>
            <a:ext cx="6556909" cy="5738006"/>
            <a:chOff x="1312415" y="800708"/>
            <a:chExt cx="6556909" cy="573800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4224" y="800708"/>
              <a:ext cx="6515100" cy="253365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2415" y="3385939"/>
              <a:ext cx="6486525" cy="3152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2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一报还一报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96" y="836712"/>
            <a:ext cx="66103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策略的多米诺骨牌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80" y="1016732"/>
            <a:ext cx="691515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28" y="1621718"/>
            <a:ext cx="6629400" cy="2419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80" y="4689140"/>
            <a:ext cx="66675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其他几个博弈论的故事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27157" y="1997839"/>
            <a:ext cx="7251687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1、抢手博弈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酒吧</a:t>
            </a:r>
            <a:r>
              <a:rPr lang="zh-CN" altLang="en-US" sz="2400" dirty="0" smtClean="0"/>
              <a:t>博弈</a:t>
            </a:r>
            <a:endParaRPr lang="zh-CN" altLang="en-US" sz="2400" dirty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智猪</a:t>
            </a:r>
            <a:r>
              <a:rPr lang="zh-CN" altLang="en-US" sz="2400" dirty="0" smtClean="0"/>
              <a:t>博弈</a:t>
            </a:r>
            <a:endParaRPr lang="zh-CN" altLang="en-US" sz="2400" dirty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、如何在恋爱中占</a:t>
            </a:r>
            <a:r>
              <a:rPr lang="zh-CN" altLang="en-US" sz="2400" dirty="0" smtClean="0"/>
              <a:t>得</a:t>
            </a:r>
            <a:r>
              <a:rPr lang="zh-CN" altLang="en-US" sz="2400" dirty="0" smtClean="0"/>
              <a:t>主动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6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80" y="3127521"/>
            <a:ext cx="9901641" cy="371703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2640" y="4191224"/>
            <a:ext cx="4464496" cy="893961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4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0350" y="1449695"/>
            <a:ext cx="3156669" cy="4463581"/>
          </a:xfrm>
          <a:prstGeom prst="rect">
            <a:avLst/>
          </a:prstGeom>
        </p:spPr>
        <p:txBody>
          <a:bodyPr/>
          <a:lstStyle>
            <a:lvl1pPr marL="342900" indent="-342900" algn="l" defTabSz="669925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umimoji="1" sz="14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182563" indent="-182563" algn="l" defTabSz="669925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marL="365125" indent="-182563" algn="l" defTabSz="669925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marL="633413" indent="-266700" algn="l" defTabSz="669925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–"/>
              <a:defRPr kumimoji="1" sz="9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marL="900113" indent="-266700" algn="l" defTabSz="669925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1965325" indent="-166688" algn="l" defTabSz="669925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6pPr>
            <a:lvl7pPr marL="2422525" indent="-166688" algn="l" defTabSz="669925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7pPr>
            <a:lvl8pPr marL="2879725" indent="-166688" algn="l" defTabSz="669925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8pPr>
            <a:lvl9pPr marL="3336925" indent="-166688" algn="l" defTabSz="669925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博弈的基本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要素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参与者（</a:t>
            </a:r>
            <a:r>
              <a:rPr lang="en-US" altLang="zh-CN" sz="1800" kern="0" dirty="0" smtClean="0">
                <a:solidFill>
                  <a:srgbClr val="333333"/>
                </a:solidFill>
              </a:rPr>
              <a:t>players</a:t>
            </a: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）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行动（</a:t>
            </a:r>
            <a:r>
              <a:rPr lang="en-US" altLang="zh-CN" sz="1800" kern="0" dirty="0" smtClean="0">
                <a:solidFill>
                  <a:srgbClr val="333333"/>
                </a:solidFill>
              </a:rPr>
              <a:t>actions</a:t>
            </a: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）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信息（</a:t>
            </a:r>
            <a:r>
              <a:rPr lang="en-US" altLang="zh-CN" sz="1800" kern="0" dirty="0" smtClean="0">
                <a:solidFill>
                  <a:srgbClr val="333333"/>
                </a:solidFill>
              </a:rPr>
              <a:t>information</a:t>
            </a: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）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策略（</a:t>
            </a:r>
            <a:r>
              <a:rPr lang="en-US" altLang="zh-CN" sz="1800" kern="0" dirty="0" smtClean="0">
                <a:solidFill>
                  <a:srgbClr val="333333"/>
                </a:solidFill>
              </a:rPr>
              <a:t>strategies</a:t>
            </a: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）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收益（</a:t>
            </a:r>
            <a:r>
              <a:rPr lang="en-US" altLang="zh-CN" sz="1800" kern="0" dirty="0" smtClean="0">
                <a:solidFill>
                  <a:srgbClr val="333333"/>
                </a:solidFill>
              </a:rPr>
              <a:t>payoffs</a:t>
            </a: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）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均衡（</a:t>
            </a:r>
            <a:r>
              <a:rPr lang="en-US" altLang="zh-CN" sz="1800" kern="0" dirty="0" smtClean="0">
                <a:solidFill>
                  <a:srgbClr val="333333"/>
                </a:solidFill>
              </a:rPr>
              <a:t>equilibria</a:t>
            </a:r>
            <a:r>
              <a:rPr lang="zh-CN" altLang="en-US" sz="1800" kern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）</a:t>
            </a:r>
            <a:endParaRPr lang="zh-CN" altLang="en-US" sz="1800" kern="0" dirty="0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8452" y="1476164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纳什均衡</a:t>
            </a:r>
            <a:r>
              <a:rPr lang="en-US" altLang="zh-CN" dirty="0"/>
              <a:t>(Nash Equilibrium)</a:t>
            </a:r>
            <a:r>
              <a:rPr lang="zh-CN" altLang="en-US" dirty="0"/>
              <a:t>：在一策略组合中，所有的参与者面临这样一种情况，当其他人不改变策略时，他此时的策略是最好的。也就是说，此时如果他改变策略他</a:t>
            </a:r>
            <a:r>
              <a:rPr lang="zh-CN" altLang="en-US" dirty="0" smtClean="0"/>
              <a:t>的收益将</a:t>
            </a:r>
            <a:r>
              <a:rPr lang="zh-CN" altLang="en-US" dirty="0"/>
              <a:t>会降低。在纳什均衡点上，每一个理性的参与者都不会有单独改变策略的冲动。</a:t>
            </a:r>
          </a:p>
        </p:txBody>
      </p:sp>
      <p:sp>
        <p:nvSpPr>
          <p:cNvPr id="2" name="矩形 1"/>
          <p:cNvSpPr/>
          <p:nvPr/>
        </p:nvSpPr>
        <p:spPr>
          <a:xfrm>
            <a:off x="4068452" y="3640956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3" action="ppaction://hlinkfile"/>
              </a:rPr>
              <a:t>帕</a:t>
            </a:r>
            <a:r>
              <a:rPr lang="zh-CN" altLang="en-US" dirty="0" smtClean="0">
                <a:hlinkClick r:id="rId3" action="ppaction://hlinkfile"/>
              </a:rPr>
              <a:t>累托最优</a:t>
            </a:r>
            <a:r>
              <a:rPr lang="zh-CN" altLang="en-US" dirty="0" smtClean="0"/>
              <a:t>（</a:t>
            </a:r>
            <a:r>
              <a:rPr lang="en-US" altLang="zh-CN" dirty="0"/>
              <a:t>Pareto Optimality</a:t>
            </a:r>
            <a:r>
              <a:rPr lang="zh-CN" altLang="en-US" dirty="0" smtClean="0"/>
              <a:t>），</a:t>
            </a:r>
            <a:r>
              <a:rPr lang="zh-CN" altLang="en-US" dirty="0"/>
              <a:t>是</a:t>
            </a:r>
            <a:r>
              <a:rPr lang="zh-CN" altLang="en-US" dirty="0" smtClean="0"/>
              <a:t>指资源分配的</a:t>
            </a:r>
            <a:r>
              <a:rPr lang="zh-CN" altLang="en-US" dirty="0"/>
              <a:t>一种理想状态，假定固有的一群人和可分配的资源，从一种分配状态到另一种状态的变化中，在没有使任何人境况变坏的前提下，使得至少一个人变得更好。帕累托最优状态就是不可能再有更多的</a:t>
            </a:r>
            <a:r>
              <a:rPr lang="zh-CN" altLang="en-US" dirty="0">
                <a:hlinkClick r:id="rId3" action="ppaction://hlinkfile"/>
              </a:rPr>
              <a:t>帕累托改进</a:t>
            </a:r>
            <a:r>
              <a:rPr lang="zh-CN" altLang="en-US" dirty="0"/>
              <a:t>的余地；换句话说，帕累托改进是达到帕累托最优的路径和方法。 帕累托最优是公平与效率的“理想王国”。</a:t>
            </a:r>
          </a:p>
        </p:txBody>
      </p:sp>
    </p:spTree>
    <p:extLst>
      <p:ext uri="{BB962C8B-B14F-4D97-AF65-F5344CB8AC3E}">
        <p14:creationId xmlns:p14="http://schemas.microsoft.com/office/powerpoint/2010/main" val="40955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清官是如何被淘汰的</a:t>
            </a:r>
            <a:r>
              <a:rPr lang="en-US" altLang="zh-CN" dirty="0" smtClean="0"/>
              <a:t>《</a:t>
            </a:r>
            <a:r>
              <a:rPr lang="zh-CN" altLang="en-US" dirty="0" smtClean="0"/>
              <a:t>韩非子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11" y="902715"/>
            <a:ext cx="8044625" cy="3803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8" y="5274204"/>
            <a:ext cx="7998524" cy="726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82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警察与小偷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66" y="1122519"/>
            <a:ext cx="7148652" cy="2043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08" y="3743511"/>
            <a:ext cx="7205567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185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赫鲁晓夫在哪儿（人质</a:t>
            </a:r>
            <a:r>
              <a:rPr lang="zh-CN" altLang="en-US" dirty="0"/>
              <a:t>困境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2" y="1124744"/>
            <a:ext cx="6619875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3037706"/>
            <a:ext cx="6657975" cy="89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0" y="3998168"/>
            <a:ext cx="6657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是否要从众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1" y="910181"/>
            <a:ext cx="8760343" cy="244681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4978" y="944724"/>
            <a:ext cx="6319512" cy="351655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150000"/>
              </a:lnSpc>
              <a:buClr>
                <a:srgbClr val="009999"/>
              </a:buClr>
              <a:tabLst>
                <a:tab pos="2173288" algn="l"/>
              </a:tabLst>
            </a:pPr>
            <a:endParaRPr lang="zh-CN" altLang="en-US" sz="1400" b="1" dirty="0" smtClean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2475" y="1382600"/>
            <a:ext cx="3623674" cy="351655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ct val="150000"/>
              </a:lnSpc>
              <a:buClr>
                <a:srgbClr val="009999"/>
              </a:buClr>
              <a:tabLst>
                <a:tab pos="2173288" algn="l"/>
              </a:tabLst>
            </a:pPr>
            <a:endParaRPr lang="zh-CN" altLang="en-US" sz="1400" b="1" dirty="0" smtClean="0">
              <a:solidFill>
                <a:schemeClr val="bg1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64" y="4128979"/>
            <a:ext cx="8673607" cy="19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海盗分金币（</a:t>
            </a:r>
            <a:r>
              <a:rPr lang="zh-CN" altLang="en-US" dirty="0"/>
              <a:t>蜈蚣博弈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1192803"/>
            <a:ext cx="8182928" cy="31002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72" y="5342008"/>
            <a:ext cx="5603577" cy="4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58" y="994631"/>
            <a:ext cx="725043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一报还一报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58" y="980728"/>
            <a:ext cx="8021574" cy="10372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59" y="2305012"/>
            <a:ext cx="7156133" cy="382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德勤">
  <a:themeElements>
    <a:clrScheme name="Deloitt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华文楷体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3175" algn="ctr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hangingPunct="0">
          <a:lnSpc>
            <a:spcPct val="150000"/>
          </a:lnSpc>
          <a:buClr>
            <a:srgbClr val="009999"/>
          </a:buClr>
          <a:tabLst>
            <a:tab pos="2173288" algn="l"/>
          </a:tabLst>
          <a:defRPr sz="1400" b="1" dirty="0" smtClean="0">
            <a:solidFill>
              <a:schemeClr val="bg1"/>
            </a:solidFill>
            <a:latin typeface="Arial" charset="0"/>
            <a:ea typeface="宋体" pitchFamily="2" charset="-122"/>
          </a:defRPr>
        </a:defPPr>
      </a:lstStyle>
    </a:spDef>
    <a:txDef>
      <a:spPr>
        <a:noFill/>
      </a:spPr>
      <a:bodyPr wrap="square" rtlCol="0" anchor="ctr" anchorCtr="0">
        <a:noAutofit/>
      </a:bodyPr>
      <a:lstStyle>
        <a:defPPr marL="171450" indent="-171450">
          <a:buFont typeface="Arial" pitchFamily="34" charset="0"/>
          <a:buChar char="•"/>
          <a:defRPr sz="1600" dirty="0" smtClean="0">
            <a:solidFill>
              <a:schemeClr val="tx2"/>
            </a:solidFill>
            <a:latin typeface="宋体" pitchFamily="2" charset="-122"/>
            <a:ea typeface="宋体" pitchFamily="2" charset="-122"/>
          </a:defRPr>
        </a:defPPr>
      </a:lstStyle>
    </a:tx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377</Words>
  <Application>Microsoft Office PowerPoint</Application>
  <PresentationFormat>A4 纸张(210x297 毫米)</PresentationFormat>
  <Paragraphs>38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华文楷体</vt:lpstr>
      <vt:lpstr>宋体</vt:lpstr>
      <vt:lpstr>微软雅黑</vt:lpstr>
      <vt:lpstr>幼圆</vt:lpstr>
      <vt:lpstr>Arial</vt:lpstr>
      <vt:lpstr>Wingdings</vt:lpstr>
      <vt:lpstr>德勤</vt:lpstr>
      <vt:lpstr>博弈论的诡计</vt:lpstr>
      <vt:lpstr>几个概念</vt:lpstr>
      <vt:lpstr>清官是如何被淘汰的《韩非子》</vt:lpstr>
      <vt:lpstr>警察与小偷</vt:lpstr>
      <vt:lpstr>赫鲁晓夫在哪儿（人质困境）</vt:lpstr>
      <vt:lpstr>是否要从众</vt:lpstr>
      <vt:lpstr>海盗分金币（蜈蚣博弈）</vt:lpstr>
      <vt:lpstr>Why？</vt:lpstr>
      <vt:lpstr>一报还一报1</vt:lpstr>
      <vt:lpstr>一报还一报2</vt:lpstr>
      <vt:lpstr>一报还一报3</vt:lpstr>
      <vt:lpstr>策略的多米诺骨牌</vt:lpstr>
      <vt:lpstr>其他几个博弈论的故事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2013-09-12T14:55:40Z</dcterms:created>
  <dcterms:modified xsi:type="dcterms:W3CDTF">2014-10-24T03:47:10Z</dcterms:modified>
</cp:coreProperties>
</file>