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61" r:id="rId4"/>
    <p:sldId id="276" r:id="rId5"/>
    <p:sldId id="277" r:id="rId6"/>
    <p:sldId id="279" r:id="rId7"/>
    <p:sldId id="278" r:id="rId8"/>
    <p:sldId id="258" r:id="rId9"/>
    <p:sldId id="266" r:id="rId10"/>
    <p:sldId id="268" r:id="rId11"/>
    <p:sldId id="269" r:id="rId12"/>
    <p:sldId id="271" r:id="rId13"/>
    <p:sldId id="273" r:id="rId14"/>
    <p:sldId id="280" r:id="rId15"/>
    <p:sldId id="281" r:id="rId16"/>
    <p:sldId id="274" r:id="rId17"/>
    <p:sldId id="275" r:id="rId18"/>
    <p:sldId id="267" r:id="rId19"/>
    <p:sldId id="265" r:id="rId20"/>
    <p:sldId id="257" r:id="rId21"/>
    <p:sldId id="259" r:id="rId22"/>
    <p:sldId id="260" r:id="rId23"/>
    <p:sldId id="263"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A9D1E5"/>
    <a:srgbClr val="4099FF"/>
    <a:srgbClr val="3590BD"/>
    <a:srgbClr val="17488A"/>
    <a:srgbClr val="83B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4" autoAdjust="0"/>
    <p:restoredTop sz="96355" autoAdjust="0"/>
  </p:normalViewPr>
  <p:slideViewPr>
    <p:cSldViewPr>
      <p:cViewPr varScale="1">
        <p:scale>
          <a:sx n="80" d="100"/>
          <a:sy n="80" d="100"/>
        </p:scale>
        <p:origin x="9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B4E77-B105-4A54-B697-712BA9EF306F}" type="datetimeFigureOut">
              <a:rPr lang="zh-CN" altLang="en-US" smtClean="0"/>
              <a:t>2014/12/5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26745-2393-45F2-A822-EC166C434A01}" type="slidenum">
              <a:rPr lang="zh-CN" altLang="en-US" smtClean="0"/>
              <a:t>‹#›</a:t>
            </a:fld>
            <a:endParaRPr lang="zh-CN" altLang="en-US"/>
          </a:p>
        </p:txBody>
      </p:sp>
    </p:spTree>
    <p:extLst>
      <p:ext uri="{BB962C8B-B14F-4D97-AF65-F5344CB8AC3E}">
        <p14:creationId xmlns:p14="http://schemas.microsoft.com/office/powerpoint/2010/main" val="24196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1</a:t>
            </a:fld>
            <a:endParaRPr lang="zh-CN" altLang="en-US"/>
          </a:p>
        </p:txBody>
      </p:sp>
    </p:spTree>
    <p:extLst>
      <p:ext uri="{BB962C8B-B14F-4D97-AF65-F5344CB8AC3E}">
        <p14:creationId xmlns:p14="http://schemas.microsoft.com/office/powerpoint/2010/main" val="2383397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3904762"/>
            <a:ext cx="4464496" cy="893961"/>
          </a:xfrm>
        </p:spPr>
        <p:txBody>
          <a:bodyPr/>
          <a:lstStyle>
            <a:lvl1pPr algn="l">
              <a:defRPr sz="240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1115616" y="5080099"/>
            <a:ext cx="2133600" cy="365125"/>
          </a:xfrm>
        </p:spPr>
        <p:txBody>
          <a:bodyPr/>
          <a:lstStyle/>
          <a:p>
            <a:fld id="{530820CF-B880-4189-942D-D702A7CBA730}" type="datetimeFigureOut">
              <a:rPr lang="zh-CN" altLang="en-US" smtClean="0"/>
              <a:t>2014/12/5</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27"/>
            <a:ext cx="9144000" cy="3154680"/>
          </a:xfrm>
          <a:prstGeom prst="rect">
            <a:avLst/>
          </a:prstGeom>
        </p:spPr>
      </p:pic>
      <p:grpSp>
        <p:nvGrpSpPr>
          <p:cNvPr id="10" name="组合 9"/>
          <p:cNvGrpSpPr/>
          <p:nvPr userDrawn="1"/>
        </p:nvGrpSpPr>
        <p:grpSpPr>
          <a:xfrm>
            <a:off x="571763" y="508610"/>
            <a:ext cx="1958935" cy="656342"/>
            <a:chOff x="571763" y="508610"/>
            <a:chExt cx="1958935" cy="656342"/>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763" y="548680"/>
              <a:ext cx="587186" cy="616272"/>
            </a:xfrm>
            <a:prstGeom prst="rect">
              <a:avLst/>
            </a:prstGeom>
          </p:spPr>
        </p:pic>
        <p:sp>
          <p:nvSpPr>
            <p:cNvPr id="9" name="TextBox 8"/>
            <p:cNvSpPr txBox="1"/>
            <p:nvPr userDrawn="1"/>
          </p:nvSpPr>
          <p:spPr>
            <a:xfrm>
              <a:off x="1216882" y="508610"/>
              <a:ext cx="1313816" cy="400110"/>
            </a:xfrm>
            <a:prstGeom prst="rect">
              <a:avLst/>
            </a:prstGeom>
            <a:noFill/>
          </p:spPr>
          <p:txBody>
            <a:bodyPr wrap="square" rtlCol="0">
              <a:spAutoFit/>
            </a:bodyPr>
            <a:lstStyle/>
            <a:p>
              <a:pPr algn="dist"/>
              <a:r>
                <a:rPr lang="zh-CN" altLang="en-US" sz="2000" b="0" dirty="0" smtClean="0">
                  <a:solidFill>
                    <a:schemeClr val="bg1"/>
                  </a:solidFill>
                  <a:latin typeface="幼圆" panose="02010509060101010101" pitchFamily="49" charset="-122"/>
                  <a:ea typeface="幼圆" panose="02010509060101010101" pitchFamily="49" charset="-122"/>
                </a:rPr>
                <a:t>中数智汇</a:t>
              </a:r>
              <a:endParaRPr lang="zh-CN" altLang="en-US" sz="2000" b="0" dirty="0">
                <a:solidFill>
                  <a:schemeClr val="bg1"/>
                </a:solidFill>
                <a:latin typeface="幼圆" panose="02010509060101010101" pitchFamily="49" charset="-122"/>
                <a:ea typeface="幼圆" panose="02010509060101010101" pitchFamily="49" charset="-122"/>
              </a:endParaRPr>
            </a:p>
          </p:txBody>
        </p:sp>
        <p:sp>
          <p:nvSpPr>
            <p:cNvPr id="13" name="TextBox 12"/>
            <p:cNvSpPr txBox="1"/>
            <p:nvPr userDrawn="1"/>
          </p:nvSpPr>
          <p:spPr>
            <a:xfrm>
              <a:off x="1238483" y="900005"/>
              <a:ext cx="1285678" cy="215444"/>
            </a:xfrm>
            <a:prstGeom prst="rect">
              <a:avLst/>
            </a:prstGeom>
            <a:noFill/>
          </p:spPr>
          <p:txBody>
            <a:bodyPr wrap="square" rtlCol="0">
              <a:spAutoFit/>
            </a:bodyPr>
            <a:lstStyle/>
            <a:p>
              <a:pPr algn="dist"/>
              <a:r>
                <a:rPr lang="zh-CN" altLang="en-US" sz="800" b="1" dirty="0" smtClean="0">
                  <a:solidFill>
                    <a:schemeClr val="bg1"/>
                  </a:solidFill>
                  <a:latin typeface="幼圆" panose="02010509060101010101" pitchFamily="49" charset="-122"/>
                  <a:ea typeface="幼圆" panose="02010509060101010101" pitchFamily="49" charset="-122"/>
                </a:rPr>
                <a:t>数据创造价值</a:t>
              </a:r>
              <a:endParaRPr lang="zh-CN" altLang="en-US" sz="800" b="1" dirty="0">
                <a:solidFill>
                  <a:schemeClr val="bg1"/>
                </a:solidFill>
                <a:latin typeface="幼圆" panose="02010509060101010101" pitchFamily="49" charset="-122"/>
                <a:ea typeface="幼圆" panose="02010509060101010101" pitchFamily="49"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页脚占位符 4"/>
          <p:cNvSpPr txBox="1">
            <a:spLocks/>
          </p:cNvSpPr>
          <p:nvPr userDrawn="1"/>
        </p:nvSpPr>
        <p:spPr>
          <a:xfrm>
            <a:off x="3137700" y="64161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05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mtClean="0"/>
              <a:t>北京中数智汇科技有限公司</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43189"/>
            <a:ext cx="7772400" cy="1362075"/>
          </a:xfrm>
        </p:spPr>
        <p:txBody>
          <a:bodyPr anchor="t">
            <a:normAutofit/>
          </a:bodyPr>
          <a:lstStyle>
            <a:lvl1pPr algn="l">
              <a:defRPr sz="2400" b="1" cap="all">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1010093"/>
          </a:xfrm>
          <a:prstGeom prst="rect">
            <a:avLst/>
          </a:prstGeom>
          <a:solidFill>
            <a:srgbClr val="359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5987008" cy="70609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5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t>北京中数智汇科技有限公司</a:t>
            </a:r>
            <a:endParaRPr lang="zh-CN" altLang="en-US" dirty="0"/>
          </a:p>
        </p:txBody>
      </p:sp>
      <p:sp>
        <p:nvSpPr>
          <p:cNvPr id="6" name="灯片编号占位符 5"/>
          <p:cNvSpPr>
            <a:spLocks noGrp="1"/>
          </p:cNvSpPr>
          <p:nvPr>
            <p:ph type="sldNum" sz="quarter" idx="4"/>
          </p:nvPr>
        </p:nvSpPr>
        <p:spPr>
          <a:xfrm>
            <a:off x="8522096" y="6448251"/>
            <a:ext cx="37038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8" name="矩形 7"/>
          <p:cNvSpPr/>
          <p:nvPr userDrawn="1"/>
        </p:nvSpPr>
        <p:spPr>
          <a:xfrm>
            <a:off x="0" y="997637"/>
            <a:ext cx="9144000" cy="61262"/>
          </a:xfrm>
          <a:prstGeom prst="rect">
            <a:avLst/>
          </a:prstGeom>
          <a:solidFill>
            <a:srgbClr val="A9D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0" y="6309320"/>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a:off x="7071360" y="285878"/>
            <a:ext cx="1568728" cy="525604"/>
            <a:chOff x="571763" y="508610"/>
            <a:chExt cx="1958935" cy="656342"/>
          </a:xfrm>
        </p:grpSpPr>
        <p:pic>
          <p:nvPicPr>
            <p:cNvPr id="12" name="图片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71763" y="548680"/>
              <a:ext cx="587186" cy="616272"/>
            </a:xfrm>
            <a:prstGeom prst="rect">
              <a:avLst/>
            </a:prstGeom>
          </p:spPr>
        </p:pic>
        <p:sp>
          <p:nvSpPr>
            <p:cNvPr id="13" name="TextBox 12"/>
            <p:cNvSpPr txBox="1"/>
            <p:nvPr userDrawn="1"/>
          </p:nvSpPr>
          <p:spPr>
            <a:xfrm>
              <a:off x="1216883" y="508610"/>
              <a:ext cx="1313815" cy="422765"/>
            </a:xfrm>
            <a:prstGeom prst="rect">
              <a:avLst/>
            </a:prstGeom>
            <a:noFill/>
          </p:spPr>
          <p:txBody>
            <a:bodyPr wrap="square" rtlCol="0">
              <a:spAutoFit/>
            </a:bodyPr>
            <a:lstStyle/>
            <a:p>
              <a:pPr algn="dist"/>
              <a:r>
                <a:rPr lang="zh-CN" altLang="en-US" sz="1600" b="0" dirty="0" smtClean="0">
                  <a:solidFill>
                    <a:schemeClr val="bg1"/>
                  </a:solidFill>
                  <a:latin typeface="幼圆" panose="02010509060101010101" pitchFamily="49" charset="-122"/>
                  <a:ea typeface="幼圆" panose="02010509060101010101" pitchFamily="49" charset="-122"/>
                </a:rPr>
                <a:t>中数智汇</a:t>
              </a:r>
              <a:endParaRPr lang="zh-CN" altLang="en-US" sz="1600" b="0" dirty="0">
                <a:solidFill>
                  <a:schemeClr val="bg1"/>
                </a:solidFill>
                <a:latin typeface="幼圆" panose="02010509060101010101" pitchFamily="49" charset="-122"/>
                <a:ea typeface="幼圆" panose="02010509060101010101" pitchFamily="49" charset="-122"/>
              </a:endParaRPr>
            </a:p>
          </p:txBody>
        </p:sp>
        <p:sp>
          <p:nvSpPr>
            <p:cNvPr id="14" name="TextBox 13"/>
            <p:cNvSpPr txBox="1"/>
            <p:nvPr userDrawn="1"/>
          </p:nvSpPr>
          <p:spPr>
            <a:xfrm>
              <a:off x="1238483" y="900003"/>
              <a:ext cx="1285678" cy="230600"/>
            </a:xfrm>
            <a:prstGeom prst="rect">
              <a:avLst/>
            </a:prstGeom>
            <a:noFill/>
          </p:spPr>
          <p:txBody>
            <a:bodyPr wrap="square" rtlCol="0">
              <a:spAutoFit/>
            </a:bodyPr>
            <a:lstStyle/>
            <a:p>
              <a:pPr algn="dist"/>
              <a:r>
                <a:rPr lang="zh-CN" altLang="en-US" sz="600" b="1" dirty="0" smtClean="0">
                  <a:solidFill>
                    <a:schemeClr val="bg1"/>
                  </a:solidFill>
                  <a:latin typeface="幼圆" panose="02010509060101010101" pitchFamily="49" charset="-122"/>
                  <a:ea typeface="幼圆" panose="02010509060101010101" pitchFamily="49" charset="-122"/>
                </a:rPr>
                <a:t>数据创造价值</a:t>
              </a:r>
              <a:endParaRPr lang="zh-CN" altLang="en-US" sz="600" b="1" dirty="0">
                <a:solidFill>
                  <a:schemeClr val="bg1"/>
                </a:solidFill>
                <a:latin typeface="幼圆" panose="02010509060101010101" pitchFamily="49" charset="-122"/>
                <a:ea typeface="幼圆" panose="02010509060101010101" pitchFamily="49"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000" b="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tandard_score" TargetMode="External"/><Relationship Id="rId2" Type="http://schemas.openxmlformats.org/officeDocument/2006/relationships/hyperlink" Target="http://en.wikipedia.org/wiki/Centroid"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Music_Genome_Project" TargetMode="External"/><Relationship Id="rId2" Type="http://schemas.openxmlformats.org/officeDocument/2006/relationships/hyperlink" Target="http://www.pandora.com/about/mg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3140968"/>
            <a:ext cx="9144000" cy="2736304"/>
          </a:xfrm>
        </p:spPr>
        <p:txBody>
          <a:bodyPr>
            <a:normAutofit/>
          </a:bodyPr>
          <a:lstStyle/>
          <a:p>
            <a:pPr algn="ctr"/>
            <a:r>
              <a:rPr lang="en-US" altLang="zh-CN" sz="3600" dirty="0" smtClean="0"/>
              <a:t>Data Analytics Demystified</a:t>
            </a:r>
            <a:br>
              <a:rPr lang="en-US" altLang="zh-CN" sz="3600" dirty="0" smtClean="0"/>
            </a:br>
            <a:r>
              <a:rPr lang="en-US" altLang="zh-CN" sz="3600" dirty="0" smtClean="0"/>
              <a:t>Know What and</a:t>
            </a:r>
            <a:r>
              <a:rPr lang="en-US" altLang="zh-CN" sz="3600" b="1" dirty="0" smtClean="0">
                <a:solidFill>
                  <a:srgbClr val="FF0000"/>
                </a:solidFill>
              </a:rPr>
              <a:t> Know How</a:t>
            </a:r>
            <a:endParaRPr lang="zh-CN" altLang="en-US" sz="3600" b="1" dirty="0">
              <a:solidFill>
                <a:srgbClr val="FF0000"/>
              </a:solidFill>
            </a:endParaRPr>
          </a:p>
        </p:txBody>
      </p:sp>
      <p:sp>
        <p:nvSpPr>
          <p:cNvPr id="3" name="日期占位符 2"/>
          <p:cNvSpPr>
            <a:spLocks noGrp="1"/>
          </p:cNvSpPr>
          <p:nvPr>
            <p:ph type="dt" sz="half" idx="10"/>
          </p:nvPr>
        </p:nvSpPr>
        <p:spPr>
          <a:xfrm>
            <a:off x="30596" y="6492875"/>
            <a:ext cx="2133600" cy="365125"/>
          </a:xfrm>
        </p:spPr>
        <p:txBody>
          <a:bodyPr/>
          <a:lstStyle/>
          <a:p>
            <a:fld id="{FF48D546-8B58-45B2-A0BE-7AE3545A0D7A}" type="datetime1">
              <a:rPr lang="zh-CN" altLang="en-US" smtClean="0"/>
              <a:t>2014/12/5</a:t>
            </a:fld>
            <a:endParaRPr lang="zh-CN" altLang="en-US" dirty="0"/>
          </a:p>
        </p:txBody>
      </p:sp>
    </p:spTree>
    <p:extLst>
      <p:ext uri="{BB962C8B-B14F-4D97-AF65-F5344CB8AC3E}">
        <p14:creationId xmlns:p14="http://schemas.microsoft.com/office/powerpoint/2010/main" val="231277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 Some Simple Math</a:t>
            </a:r>
            <a:endParaRPr lang="zh-CN" altLang="en-US" dirty="0"/>
          </a:p>
        </p:txBody>
      </p:sp>
      <p:sp>
        <p:nvSpPr>
          <p:cNvPr id="3" name="内容占位符 2"/>
          <p:cNvSpPr>
            <a:spLocks noGrp="1"/>
          </p:cNvSpPr>
          <p:nvPr>
            <p:ph idx="1"/>
          </p:nvPr>
        </p:nvSpPr>
        <p:spPr/>
        <p:txBody>
          <a:bodyPr/>
          <a:lstStyle/>
          <a:p>
            <a:r>
              <a:rPr lang="en-US" altLang="zh-CN" dirty="0" smtClean="0"/>
              <a:t>Euclidean Distance (</a:t>
            </a:r>
            <a:r>
              <a:rPr lang="zh-CN" altLang="en-US" dirty="0"/>
              <a:t>欧几里得</a:t>
            </a:r>
            <a:r>
              <a:rPr lang="zh-CN" altLang="en-US" dirty="0" smtClean="0"/>
              <a:t>距离</a:t>
            </a:r>
            <a:r>
              <a:rPr lang="en-US" altLang="zh-CN" dirty="0" smtClean="0"/>
              <a:t>)</a:t>
            </a:r>
          </a:p>
          <a:p>
            <a:endParaRPr lang="en-US" altLang="zh-CN" dirty="0"/>
          </a:p>
          <a:p>
            <a:endParaRPr lang="en-US" altLang="zh-CN" dirty="0" smtClean="0"/>
          </a:p>
          <a:p>
            <a:r>
              <a:rPr lang="en-US" altLang="zh-CN" dirty="0" smtClean="0"/>
              <a:t>Centroid (</a:t>
            </a:r>
            <a:r>
              <a:rPr lang="zh-CN" altLang="en-US" dirty="0" smtClean="0"/>
              <a:t>几何中心 </a:t>
            </a:r>
            <a:r>
              <a:rPr lang="en-US" altLang="zh-CN" dirty="0">
                <a:hlinkClick r:id="rId2"/>
              </a:rPr>
              <a:t>http://en.wikipedia.org/wiki/Centroid</a:t>
            </a:r>
            <a:r>
              <a:rPr lang="en-US" altLang="zh-CN" dirty="0" smtClean="0"/>
              <a:t>) </a:t>
            </a:r>
          </a:p>
          <a:p>
            <a:endParaRPr lang="en-US" altLang="zh-CN" dirty="0" smtClean="0"/>
          </a:p>
          <a:p>
            <a:endParaRPr lang="en-US" altLang="zh-CN" dirty="0" smtClean="0"/>
          </a:p>
          <a:p>
            <a:r>
              <a:rPr lang="en-US" altLang="zh-CN" dirty="0" smtClean="0"/>
              <a:t>z-Score (z</a:t>
            </a:r>
            <a:r>
              <a:rPr lang="zh-CN" altLang="en-US" dirty="0" smtClean="0"/>
              <a:t>分数 </a:t>
            </a:r>
            <a:r>
              <a:rPr lang="en-US" altLang="zh-CN" dirty="0" smtClean="0">
                <a:hlinkClick r:id="rId3"/>
              </a:rPr>
              <a:t>http</a:t>
            </a:r>
            <a:r>
              <a:rPr lang="en-US" altLang="zh-CN" dirty="0">
                <a:hlinkClick r:id="rId3"/>
              </a:rPr>
              <a:t>://en.wikipedia.org/wiki/Standard_score</a:t>
            </a:r>
            <a:r>
              <a:rPr lang="en-US" altLang="zh-CN" dirty="0" smtClean="0"/>
              <a:t>) </a:t>
            </a:r>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1180" y="1844824"/>
            <a:ext cx="4701641" cy="45332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2172" y="4585532"/>
            <a:ext cx="1859657" cy="1363748"/>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0037" y="3192809"/>
            <a:ext cx="5763927" cy="380207"/>
          </a:xfrm>
          <a:prstGeom prst="rect">
            <a:avLst/>
          </a:prstGeom>
        </p:spPr>
      </p:pic>
    </p:spTree>
    <p:extLst>
      <p:ext uri="{BB962C8B-B14F-4D97-AF65-F5344CB8AC3E}">
        <p14:creationId xmlns:p14="http://schemas.microsoft.com/office/powerpoint/2010/main" val="264967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Clustering </a:t>
            </a:r>
            <a:r>
              <a:rPr lang="zh-CN" altLang="en-US" dirty="0" smtClean="0"/>
              <a:t>（聚类）</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950944623"/>
              </p:ext>
            </p:extLst>
          </p:nvPr>
        </p:nvGraphicFramePr>
        <p:xfrm>
          <a:off x="4" y="1268412"/>
          <a:ext cx="9144000" cy="8923298"/>
        </p:xfrm>
        <a:graphic>
          <a:graphicData uri="http://schemas.openxmlformats.org/drawingml/2006/table">
            <a:tbl>
              <a:tblPr/>
              <a:tblGrid>
                <a:gridCol w="1016000"/>
                <a:gridCol w="1016000"/>
                <a:gridCol w="1016000"/>
                <a:gridCol w="1016000"/>
                <a:gridCol w="1016000"/>
                <a:gridCol w="1016000"/>
                <a:gridCol w="1016000"/>
                <a:gridCol w="1016000"/>
                <a:gridCol w="1016000"/>
              </a:tblGrid>
              <a:tr h="113727">
                <a:tc>
                  <a:txBody>
                    <a:bodyPr/>
                    <a:lstStyle/>
                    <a:p>
                      <a:pPr algn="l"/>
                      <a:r>
                        <a:rPr lang="en-US" sz="1100" dirty="0">
                          <a:effectLst/>
                          <a:latin typeface="微软雅黑" panose="020B0503020204020204" pitchFamily="34" charset="-122"/>
                          <a:ea typeface="微软雅黑" panose="020B0503020204020204" pitchFamily="34" charset="-122"/>
                        </a:rPr>
                        <a:t>Company</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a:effectLst/>
                          <a:latin typeface="微软雅黑" panose="020B0503020204020204" pitchFamily="34" charset="-122"/>
                          <a:ea typeface="微软雅黑" panose="020B0503020204020204" pitchFamily="34" charset="-122"/>
                        </a:rPr>
                        <a:t>Fixed</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RoR</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Cost</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Load</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Demand</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Sales</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Nuclear</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Fuel Cost</a:t>
                      </a:r>
                    </a:p>
                  </a:txBody>
                  <a:tcPr marL="16247" marR="16247" marT="8123" marB="812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Arizona Public Service</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dirty="0">
                          <a:latin typeface="微软雅黑" panose="020B0503020204020204" pitchFamily="34" charset="-122"/>
                          <a:ea typeface="微软雅黑" panose="020B0503020204020204" pitchFamily="34" charset="-122"/>
                        </a:rPr>
                        <a:t>9.2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151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54.4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9,077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0.628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Boston Edison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0.89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57.9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5,088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25.3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1.555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Central Louisiana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15.4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9,212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1.058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Commonwealth Edison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6,423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34.3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Consolidated Edison Co. (NY)</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192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51.2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3,300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15.6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2.044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207">
                <a:tc>
                  <a:txBody>
                    <a:bodyPr/>
                    <a:lstStyle/>
                    <a:p>
                      <a:pPr algn="l"/>
                      <a:r>
                        <a:rPr lang="en-US" sz="1100">
                          <a:latin typeface="微软雅黑" panose="020B0503020204020204" pitchFamily="34" charset="-122"/>
                          <a:ea typeface="微软雅黑" panose="020B0503020204020204" pitchFamily="34" charset="-122"/>
                        </a:rPr>
                        <a:t>Florida Power &amp; Light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100">
                          <a:latin typeface="微软雅黑" panose="020B0503020204020204" pitchFamily="34" charset="-122"/>
                          <a:ea typeface="微软雅黑" panose="020B0503020204020204" pitchFamily="34" charset="-122"/>
                        </a:rPr>
                        <a:t>−</a:t>
                      </a:r>
                      <a:r>
                        <a:rPr lang="en-US" altLang="zh-CN" sz="1100">
                          <a:latin typeface="微软雅黑" panose="020B0503020204020204" pitchFamily="34" charset="-122"/>
                          <a:ea typeface="微软雅黑" panose="020B0503020204020204" pitchFamily="34" charset="-122"/>
                        </a:rPr>
                        <a:t>2.2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11,127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22.5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1.241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207">
                <a:tc>
                  <a:txBody>
                    <a:bodyPr/>
                    <a:lstStyle/>
                    <a:p>
                      <a:pPr algn="l"/>
                      <a:r>
                        <a:rPr lang="en-US" sz="1100">
                          <a:latin typeface="微软雅黑" panose="020B0503020204020204" pitchFamily="34" charset="-122"/>
                          <a:ea typeface="微软雅黑" panose="020B0503020204020204" pitchFamily="34" charset="-122"/>
                        </a:rPr>
                        <a:t>Hawaiian Electric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67.6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7,642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1.652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Idaho Power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245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13,082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0.309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207">
                <a:tc>
                  <a:txBody>
                    <a:bodyPr/>
                    <a:lstStyle/>
                    <a:p>
                      <a:pPr algn="l"/>
                      <a:r>
                        <a:rPr lang="en-US" sz="1100">
                          <a:latin typeface="微软雅黑" panose="020B0503020204020204" pitchFamily="34" charset="-122"/>
                          <a:ea typeface="微软雅黑" panose="020B0503020204020204" pitchFamily="34" charset="-122"/>
                        </a:rPr>
                        <a:t>Kentucky Utilities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60.4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7.2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8,406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0.862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207">
                <a:tc>
                  <a:txBody>
                    <a:bodyPr/>
                    <a:lstStyle/>
                    <a:p>
                      <a:pPr algn="l"/>
                      <a:r>
                        <a:rPr lang="en-US" sz="1100">
                          <a:latin typeface="微软雅黑" panose="020B0503020204020204" pitchFamily="34" charset="-122"/>
                          <a:ea typeface="微软雅黑" panose="020B0503020204020204" pitchFamily="34" charset="-122"/>
                        </a:rPr>
                        <a:t>Madison Gas &amp; Electric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197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6,455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39.2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0.623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Nevada Power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0.75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dirty="0">
                          <a:latin typeface="微软雅黑" panose="020B0503020204020204" pitchFamily="34" charset="-122"/>
                          <a:ea typeface="微软雅黑" panose="020B0503020204020204" pitchFamily="34" charset="-122"/>
                        </a:rPr>
                        <a:t>7.5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51.5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17,441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0.768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New England Electric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6,154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1.897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Northern States Power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199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53.7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7,179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50.2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0.527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Oklahoma Gas &amp; Electric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49.8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9,673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0.588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207">
                <a:tc>
                  <a:txBody>
                    <a:bodyPr/>
                    <a:lstStyle/>
                    <a:p>
                      <a:pPr algn="l"/>
                      <a:r>
                        <a:rPr lang="en-US" sz="1100">
                          <a:latin typeface="微软雅黑" panose="020B0503020204020204" pitchFamily="34" charset="-122"/>
                          <a:ea typeface="微软雅黑" panose="020B0503020204020204" pitchFamily="34" charset="-122"/>
                        </a:rPr>
                        <a:t>Pacific Gas &amp; Electric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0.96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7.6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62.2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100">
                          <a:latin typeface="微软雅黑" panose="020B0503020204020204" pitchFamily="34" charset="-122"/>
                          <a:ea typeface="微软雅黑" panose="020B0503020204020204" pitchFamily="34" charset="-122"/>
                        </a:rPr>
                        <a:t>−</a:t>
                      </a:r>
                      <a:r>
                        <a:rPr lang="en-US" altLang="zh-CN" sz="1100">
                          <a:latin typeface="微软雅黑" panose="020B0503020204020204" pitchFamily="34" charset="-122"/>
                          <a:ea typeface="微软雅黑" panose="020B0503020204020204" pitchFamily="34" charset="-122"/>
                        </a:rPr>
                        <a:t>0.1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6,468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Puget Sound Power &amp; Light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252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15,991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0.62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San Diego Gas &amp; Electric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0.76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61.9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5,714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1.92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The Southern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150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56.7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10,140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1.108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467">
                <a:tc>
                  <a:txBody>
                    <a:bodyPr/>
                    <a:lstStyle/>
                    <a:p>
                      <a:pPr algn="l"/>
                      <a:r>
                        <a:rPr lang="en-US" sz="1100">
                          <a:latin typeface="微软雅黑" panose="020B0503020204020204" pitchFamily="34" charset="-122"/>
                          <a:ea typeface="微软雅黑" panose="020B0503020204020204" pitchFamily="34" charset="-122"/>
                        </a:rPr>
                        <a:t>Texas Utilities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100">
                          <a:latin typeface="微软雅黑" panose="020B0503020204020204" pitchFamily="34" charset="-122"/>
                          <a:ea typeface="微软雅黑" panose="020B0503020204020204" pitchFamily="34" charset="-122"/>
                        </a:rPr>
                        <a:t>−</a:t>
                      </a:r>
                      <a:r>
                        <a:rPr lang="en-US" altLang="zh-CN" sz="1100">
                          <a:latin typeface="微软雅黑" panose="020B0503020204020204" pitchFamily="34" charset="-122"/>
                          <a:ea typeface="微软雅黑" panose="020B0503020204020204" pitchFamily="34" charset="-122"/>
                        </a:rPr>
                        <a:t>2.1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13,507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0.636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Wisconsin Electric Power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148</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59.9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7,287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41.1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0.702</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207">
                <a:tc>
                  <a:txBody>
                    <a:bodyPr/>
                    <a:lstStyle/>
                    <a:p>
                      <a:pPr algn="l"/>
                      <a:r>
                        <a:rPr lang="en-US" sz="1100">
                          <a:latin typeface="微软雅黑" panose="020B0503020204020204" pitchFamily="34" charset="-122"/>
                          <a:ea typeface="微软雅黑" panose="020B0503020204020204" pitchFamily="34" charset="-122"/>
                        </a:rPr>
                        <a:t>United Illuminating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61</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3.5</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6,650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0</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2.116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946">
                <a:tc>
                  <a:txBody>
                    <a:bodyPr/>
                    <a:lstStyle/>
                    <a:p>
                      <a:pPr algn="l"/>
                      <a:r>
                        <a:rPr lang="en-US" sz="1100">
                          <a:latin typeface="微软雅黑" panose="020B0503020204020204" pitchFamily="34" charset="-122"/>
                          <a:ea typeface="微软雅黑" panose="020B0503020204020204" pitchFamily="34" charset="-122"/>
                        </a:rPr>
                        <a:t>Virginia Electric &amp; Power Co.</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1.07</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174</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54.3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5.9</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10,093</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26.6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dirty="0">
                          <a:latin typeface="微软雅黑" panose="020B0503020204020204" pitchFamily="34" charset="-122"/>
                          <a:ea typeface="微软雅黑" panose="020B0503020204020204" pitchFamily="34" charset="-122"/>
                        </a:rPr>
                        <a:t>1.306</a:t>
                      </a:r>
                    </a:p>
                  </a:txBody>
                  <a:tcPr marL="16247" marR="16247" marT="8123" marB="81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2586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Clustering </a:t>
            </a:r>
            <a:r>
              <a:rPr lang="zh-CN" altLang="en-US" dirty="0" smtClean="0"/>
              <a:t>（聚类）</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00" y="1556792"/>
            <a:ext cx="6480000" cy="4255159"/>
          </a:xfrm>
        </p:spPr>
      </p:pic>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25151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 Clustering</a:t>
            </a:r>
            <a:r>
              <a:rPr lang="zh-CN" altLang="en-US" dirty="0" smtClean="0"/>
              <a:t>（</a:t>
            </a:r>
            <a:r>
              <a:rPr lang="en-US" altLang="zh-CN" dirty="0" smtClean="0"/>
              <a:t>k</a:t>
            </a:r>
            <a:r>
              <a:rPr lang="zh-CN" altLang="en-US" dirty="0" smtClean="0"/>
              <a:t>平均聚类算法）</a:t>
            </a:r>
            <a:endParaRPr lang="zh-CN" altLang="en-US" dirty="0"/>
          </a:p>
        </p:txBody>
      </p:sp>
      <p:sp>
        <p:nvSpPr>
          <p:cNvPr id="3" name="内容占位符 2"/>
          <p:cNvSpPr>
            <a:spLocks noGrp="1"/>
          </p:cNvSpPr>
          <p:nvPr>
            <p:ph idx="1"/>
          </p:nvPr>
        </p:nvSpPr>
        <p:spPr/>
        <p:txBody>
          <a:bodyPr/>
          <a:lstStyle/>
          <a:p>
            <a:r>
              <a:rPr lang="en-US" altLang="zh-CN" dirty="0"/>
              <a:t>W</a:t>
            </a:r>
            <a:r>
              <a:rPr lang="en-US" altLang="zh-CN" dirty="0" smtClean="0"/>
              <a:t>ith </a:t>
            </a:r>
            <a:r>
              <a:rPr lang="en-US" altLang="zh-CN" dirty="0"/>
              <a:t>the five utilities and two measurements, let us assume that k = 2 and that the initial clusters are A = {Arizona, Boston} and B = {Central, Commonwealth, Consolidated</a:t>
            </a:r>
            <a:r>
              <a:rPr lang="en-US" altLang="zh-CN" dirty="0" smtClean="0"/>
              <a:t>}.</a:t>
            </a:r>
          </a:p>
          <a:p>
            <a:endParaRPr lang="en-US" altLang="zh-CN" dirty="0"/>
          </a:p>
          <a:p>
            <a:endParaRPr lang="en-US" altLang="zh-CN" dirty="0" smtClean="0"/>
          </a:p>
          <a:p>
            <a:r>
              <a:rPr lang="en-US" altLang="zh-CN" dirty="0" smtClean="0"/>
              <a:t>Each point’s Euclidian distances from Centroid A and B:</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166" y="2636912"/>
            <a:ext cx="6519669" cy="28976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334989287"/>
              </p:ext>
            </p:extLst>
          </p:nvPr>
        </p:nvGraphicFramePr>
        <p:xfrm>
          <a:off x="457200" y="3826728"/>
          <a:ext cx="8229600" cy="2194560"/>
        </p:xfrm>
        <a:graphic>
          <a:graphicData uri="http://schemas.openxmlformats.org/drawingml/2006/table">
            <a:tbl>
              <a:tblPr/>
              <a:tblGrid>
                <a:gridCol w="2743200"/>
                <a:gridCol w="2743200"/>
                <a:gridCol w="2743200"/>
              </a:tblGrid>
              <a:tr h="0">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effectLst/>
                        </a:rPr>
                        <a:t>Distance from Centroid 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effectLst/>
                        </a:rPr>
                        <a:t>Distance from Centroid B</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Arizona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1.0052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1.3887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Boston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1.0052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0.6216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Central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0.6029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0.8995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Commonwealth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0.7281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1.0207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Consolidated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a:t>2.0172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1.6341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918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k-Nearest Neighbors </a:t>
            </a:r>
            <a:r>
              <a:rPr lang="zh-CN" altLang="en-US" dirty="0"/>
              <a:t>（最邻近结点算法）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graphicFrame>
        <p:nvGraphicFramePr>
          <p:cNvPr id="6" name="内容占位符 5"/>
          <p:cNvGraphicFramePr>
            <a:graphicFrameLocks noGrp="1"/>
          </p:cNvGraphicFramePr>
          <p:nvPr>
            <p:ph idx="1"/>
            <p:extLst/>
          </p:nvPr>
        </p:nvGraphicFramePr>
        <p:xfrm>
          <a:off x="2449682" y="1052736"/>
          <a:ext cx="4244636" cy="5537690"/>
        </p:xfrm>
        <a:graphic>
          <a:graphicData uri="http://schemas.openxmlformats.org/drawingml/2006/table">
            <a:tbl>
              <a:tblPr/>
              <a:tblGrid>
                <a:gridCol w="1061159"/>
                <a:gridCol w="1061159"/>
                <a:gridCol w="1061159"/>
                <a:gridCol w="1061159"/>
              </a:tblGrid>
              <a:tr h="183247">
                <a:tc>
                  <a:txBody>
                    <a:bodyPr/>
                    <a:lstStyle/>
                    <a:p>
                      <a:pPr algn="l"/>
                      <a:r>
                        <a:rPr lang="en-US" sz="1100" dirty="0">
                          <a:effectLst/>
                          <a:latin typeface="微软雅黑" panose="020B0503020204020204" pitchFamily="34" charset="-122"/>
                          <a:ea typeface="微软雅黑" panose="020B0503020204020204" pitchFamily="34" charset="-122"/>
                        </a:rPr>
                        <a:t>Household Number</a:t>
                      </a:r>
                    </a:p>
                  </a:txBody>
                  <a:tcPr marL="47163" marR="47163" marT="23581" marB="235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Income ($000s)</a:t>
                      </a:r>
                    </a:p>
                  </a:txBody>
                  <a:tcPr marL="47163" marR="47163" marT="23581" marB="235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Lot Size (000s ft</a:t>
                      </a:r>
                      <a:r>
                        <a:rPr lang="en-US" sz="1100" baseline="30000">
                          <a:effectLst/>
                          <a:latin typeface="微软雅黑" panose="020B0503020204020204" pitchFamily="34" charset="-122"/>
                          <a:ea typeface="微软雅黑" panose="020B0503020204020204" pitchFamily="34" charset="-122"/>
                        </a:rPr>
                        <a:t>2</a:t>
                      </a:r>
                      <a:r>
                        <a:rPr lang="en-US" sz="1100">
                          <a:effectLst/>
                          <a:latin typeface="微软雅黑" panose="020B0503020204020204" pitchFamily="34" charset="-122"/>
                          <a:ea typeface="微软雅黑" panose="020B0503020204020204" pitchFamily="34" charset="-122"/>
                        </a:rPr>
                        <a:t>)</a:t>
                      </a:r>
                    </a:p>
                  </a:txBody>
                  <a:tcPr marL="47163" marR="47163" marT="23581" marB="235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effectLst/>
                          <a:latin typeface="微软雅黑" panose="020B0503020204020204" pitchFamily="34" charset="-122"/>
                          <a:ea typeface="微软雅黑" panose="020B0503020204020204" pitchFamily="34" charset="-122"/>
                        </a:rPr>
                        <a:t>Ownership of Riding Mower</a:t>
                      </a:r>
                    </a:p>
                  </a:txBody>
                  <a:tcPr marL="47163" marR="47163" marT="23581" marB="235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60.0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18.4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85.5</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3</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4.8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21.6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61.5</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5</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87.0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23.6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110.1</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19.2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7</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108.0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82.8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22.4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9</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69.0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93.0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11</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dirty="0">
                          <a:latin typeface="微软雅黑" panose="020B0503020204020204" pitchFamily="34" charset="-122"/>
                          <a:ea typeface="微软雅黑" panose="020B0503020204020204" pitchFamily="34" charset="-122"/>
                        </a:rPr>
                        <a:t>51.0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22.0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81.0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13</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75.0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19.6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52.8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15</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64.8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43.2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20.4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17</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84.0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49.2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17.6</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19</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59.4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20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66.0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18.4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21</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47.4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16.4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22</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33.0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18.8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23</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51.0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a:latin typeface="微软雅黑" panose="020B0503020204020204" pitchFamily="34" charset="-122"/>
                          <a:ea typeface="微软雅黑" panose="020B0503020204020204" pitchFamily="34" charset="-122"/>
                        </a:rPr>
                        <a:t>Nonowner</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391">
                <a:tc>
                  <a:txBody>
                    <a:bodyPr/>
                    <a:lstStyle/>
                    <a:p>
                      <a:pPr algn="l"/>
                      <a:r>
                        <a:rPr lang="en-US" altLang="zh-CN" sz="1100">
                          <a:latin typeface="微软雅黑" panose="020B0503020204020204" pitchFamily="34" charset="-122"/>
                          <a:ea typeface="微软雅黑" panose="020B0503020204020204" pitchFamily="34" charset="-122"/>
                        </a:rPr>
                        <a:t>24</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63.0</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100">
                          <a:latin typeface="微软雅黑" panose="020B0503020204020204" pitchFamily="34" charset="-122"/>
                          <a:ea typeface="微软雅黑" panose="020B0503020204020204" pitchFamily="34" charset="-122"/>
                        </a:rPr>
                        <a:t>14.8</a:t>
                      </a: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dirty="0" err="1">
                          <a:latin typeface="微软雅黑" panose="020B0503020204020204" pitchFamily="34" charset="-122"/>
                          <a:ea typeface="微软雅黑" panose="020B0503020204020204" pitchFamily="34" charset="-122"/>
                        </a:rPr>
                        <a:t>Nonowner</a:t>
                      </a:r>
                      <a:endParaRPr lang="en-US" sz="1100" dirty="0">
                        <a:latin typeface="微软雅黑" panose="020B0503020204020204" pitchFamily="34" charset="-122"/>
                        <a:ea typeface="微软雅黑" panose="020B0503020204020204" pitchFamily="34" charset="-122"/>
                      </a:endParaRPr>
                    </a:p>
                  </a:txBody>
                  <a:tcPr marL="47163" marR="47163" marT="23581" marB="235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7525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k-Nearest Neighbors </a:t>
            </a:r>
            <a:r>
              <a:rPr lang="zh-CN" altLang="en-US" dirty="0"/>
              <a:t>（最邻近结点算法）</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00" y="1603300"/>
            <a:ext cx="6480000" cy="4201964"/>
          </a:xfrm>
        </p:spPr>
      </p:pic>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262869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 how does Pandora work?</a:t>
            </a:r>
            <a:endParaRPr lang="zh-CN" altLang="en-US" dirty="0"/>
          </a:p>
        </p:txBody>
      </p:sp>
      <p:sp>
        <p:nvSpPr>
          <p:cNvPr id="3" name="内容占位符 2"/>
          <p:cNvSpPr>
            <a:spLocks noGrp="1"/>
          </p:cNvSpPr>
          <p:nvPr>
            <p:ph idx="1"/>
          </p:nvPr>
        </p:nvSpPr>
        <p:spPr>
          <a:xfrm>
            <a:off x="457200" y="1268760"/>
            <a:ext cx="8229600" cy="5179491"/>
          </a:xfrm>
        </p:spPr>
        <p:txBody>
          <a:bodyPr>
            <a:normAutofit fontScale="85000" lnSpcReduction="20000"/>
          </a:bodyPr>
          <a:lstStyle/>
          <a:p>
            <a:pPr marL="0" indent="0">
              <a:buNone/>
            </a:pPr>
            <a:r>
              <a:rPr lang="en-US" altLang="zh-CN" dirty="0" smtClean="0"/>
              <a:t>1. Pandora </a:t>
            </a:r>
            <a:r>
              <a:rPr lang="en-US" altLang="zh-CN" dirty="0"/>
              <a:t>has established hundreds of variables on which a song can be measured on a scale from 0 to 5. Four such variables from the beginning of the list </a:t>
            </a:r>
            <a:r>
              <a:rPr lang="en-US" altLang="zh-CN" dirty="0" smtClean="0"/>
              <a:t>are</a:t>
            </a:r>
            <a:endParaRPr lang="en-US" altLang="zh-CN" dirty="0"/>
          </a:p>
          <a:p>
            <a:r>
              <a:rPr lang="en-US" altLang="zh-CN" dirty="0"/>
              <a:t>    Acid Rock </a:t>
            </a:r>
            <a:r>
              <a:rPr lang="en-US" altLang="zh-CN" dirty="0" smtClean="0"/>
              <a:t>Qualities</a:t>
            </a:r>
            <a:endParaRPr lang="en-US" altLang="zh-CN" dirty="0"/>
          </a:p>
          <a:p>
            <a:r>
              <a:rPr lang="en-US" altLang="zh-CN" dirty="0"/>
              <a:t>    Accordion </a:t>
            </a:r>
            <a:r>
              <a:rPr lang="en-US" altLang="zh-CN" dirty="0" smtClean="0"/>
              <a:t>Playing</a:t>
            </a:r>
            <a:endParaRPr lang="en-US" altLang="zh-CN" dirty="0"/>
          </a:p>
          <a:p>
            <a:r>
              <a:rPr lang="en-US" altLang="zh-CN" dirty="0"/>
              <a:t>    </a:t>
            </a:r>
            <a:r>
              <a:rPr lang="en-US" altLang="zh-CN" dirty="0" err="1"/>
              <a:t>Acousti-Lectric</a:t>
            </a:r>
            <a:r>
              <a:rPr lang="en-US" altLang="zh-CN" dirty="0"/>
              <a:t> Sonority</a:t>
            </a:r>
          </a:p>
          <a:p>
            <a:r>
              <a:rPr lang="en-US" altLang="zh-CN" dirty="0" smtClean="0"/>
              <a:t>    </a:t>
            </a:r>
            <a:r>
              <a:rPr lang="en-US" altLang="zh-CN" dirty="0" err="1"/>
              <a:t>Acousti</a:t>
            </a:r>
            <a:r>
              <a:rPr lang="en-US" altLang="zh-CN" dirty="0"/>
              <a:t>-Synthetic Sonority</a:t>
            </a:r>
          </a:p>
          <a:p>
            <a:pPr marL="0" indent="0">
              <a:buNone/>
            </a:pPr>
            <a:endParaRPr lang="en-US" altLang="zh-CN" dirty="0" smtClean="0"/>
          </a:p>
          <a:p>
            <a:pPr marL="0" indent="0">
              <a:buNone/>
            </a:pPr>
            <a:r>
              <a:rPr lang="en-US" altLang="zh-CN" dirty="0" smtClean="0"/>
              <a:t>2. Pandora </a:t>
            </a:r>
            <a:r>
              <a:rPr lang="en-US" altLang="zh-CN" dirty="0"/>
              <a:t>pays musicians to analyze tens of thousands of songs and rate each song on each of these attributes. Each song will then be represented by a row vector of values between 0 and 5, for example, for Led Zeppelin's Kashmir</a:t>
            </a:r>
            <a:r>
              <a:rPr lang="en-US" altLang="zh-CN" dirty="0" smtClean="0"/>
              <a:t>:</a:t>
            </a:r>
          </a:p>
          <a:p>
            <a:pPr marL="0" indent="0">
              <a:buNone/>
            </a:pPr>
            <a:endParaRPr lang="en-US" altLang="zh-CN" dirty="0" smtClean="0"/>
          </a:p>
          <a:p>
            <a:pPr marL="0" indent="0">
              <a:buNone/>
            </a:pPr>
            <a:r>
              <a:rPr lang="en-US" altLang="zh-CN" dirty="0" smtClean="0"/>
              <a:t>Kashmir </a:t>
            </a:r>
            <a:r>
              <a:rPr lang="en-US" altLang="zh-CN" dirty="0"/>
              <a:t>4 0 3 3 ...(high on acid rock attributes, no accordion, etc.)</a:t>
            </a:r>
          </a:p>
          <a:p>
            <a:pPr>
              <a:buFont typeface="+mj-lt"/>
              <a:buAutoNum type="arabicPeriod"/>
            </a:pPr>
            <a:endParaRPr lang="en-US" altLang="zh-CN" dirty="0"/>
          </a:p>
          <a:p>
            <a:pPr marL="0" indent="0">
              <a:buNone/>
            </a:pPr>
            <a:r>
              <a:rPr lang="en-US" altLang="zh-CN" dirty="0"/>
              <a:t>This step represents a costly investment and lies at the heart of Pandora's value because these variables have been tested and selected because they accurately reflect the essence of a song and provide a basis for defining highly individualized preferences.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417534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 how does Pandora work?</a:t>
            </a:r>
            <a:endParaRPr lang="zh-CN" altLang="en-US" dirty="0"/>
          </a:p>
        </p:txBody>
      </p:sp>
      <p:sp>
        <p:nvSpPr>
          <p:cNvPr id="3" name="内容占位符 2"/>
          <p:cNvSpPr>
            <a:spLocks noGrp="1"/>
          </p:cNvSpPr>
          <p:nvPr>
            <p:ph idx="1"/>
          </p:nvPr>
        </p:nvSpPr>
        <p:spPr>
          <a:xfrm>
            <a:off x="457200" y="1268760"/>
            <a:ext cx="8229600" cy="5179491"/>
          </a:xfrm>
        </p:spPr>
        <p:txBody>
          <a:bodyPr>
            <a:normAutofit fontScale="92500" lnSpcReduction="20000"/>
          </a:bodyPr>
          <a:lstStyle/>
          <a:p>
            <a:pPr marL="0" indent="0">
              <a:buNone/>
            </a:pPr>
            <a:r>
              <a:rPr lang="en-US" altLang="zh-CN" dirty="0" smtClean="0"/>
              <a:t>3. The </a:t>
            </a:r>
            <a:r>
              <a:rPr lang="en-US" altLang="zh-CN" dirty="0"/>
              <a:t>online user specifies a song that he/she likes (the song must be in Pandora's database</a:t>
            </a:r>
            <a:r>
              <a:rPr lang="en-US" altLang="zh-CN" dirty="0" smtClean="0"/>
              <a:t>).</a:t>
            </a:r>
            <a:endParaRPr lang="en-US" altLang="zh-CN" dirty="0"/>
          </a:p>
          <a:p>
            <a:pPr marL="0" indent="0">
              <a:buNone/>
            </a:pPr>
            <a:r>
              <a:rPr lang="en-US" altLang="zh-CN" dirty="0" smtClean="0"/>
              <a:t>4. Pandora </a:t>
            </a:r>
            <a:r>
              <a:rPr lang="en-US" altLang="zh-CN" dirty="0"/>
              <a:t>then calculates the statistical </a:t>
            </a:r>
            <a:r>
              <a:rPr lang="en-US" altLang="zh-CN" dirty="0" smtClean="0"/>
              <a:t>distance </a:t>
            </a:r>
            <a:r>
              <a:rPr lang="en-US" altLang="zh-CN" dirty="0"/>
              <a:t>between the user's song and the songs in its database. It selects a song that is close to the user-specified song and plays it</a:t>
            </a:r>
            <a:r>
              <a:rPr lang="en-US" altLang="zh-CN" dirty="0" smtClean="0"/>
              <a:t>.</a:t>
            </a:r>
          </a:p>
          <a:p>
            <a:pPr marL="0" indent="0">
              <a:buNone/>
            </a:pPr>
            <a:r>
              <a:rPr lang="en-US" altLang="zh-CN" dirty="0" smtClean="0"/>
              <a:t>5. The </a:t>
            </a:r>
            <a:r>
              <a:rPr lang="en-US" altLang="zh-CN" dirty="0"/>
              <a:t>user then has the option of saying "I like this song," "I don't like this song," or saying nothing</a:t>
            </a:r>
            <a:r>
              <a:rPr lang="en-US" altLang="zh-CN" dirty="0" smtClean="0"/>
              <a:t>.</a:t>
            </a:r>
          </a:p>
          <a:p>
            <a:pPr marL="0" indent="0">
              <a:buNone/>
            </a:pPr>
            <a:r>
              <a:rPr lang="en-US" altLang="zh-CN" dirty="0" smtClean="0"/>
              <a:t>6. If </a:t>
            </a:r>
            <a:r>
              <a:rPr lang="en-US" altLang="zh-CN" dirty="0"/>
              <a:t>"like" is chosen, the original song, plus the new song are merged into a two-song cluster[] that is represented by a single vector, comprised means of the variables in the original two-song vectors</a:t>
            </a:r>
            <a:r>
              <a:rPr lang="en-US" altLang="zh-CN" dirty="0" smtClean="0"/>
              <a:t>.</a:t>
            </a:r>
            <a:endParaRPr lang="en-US" altLang="zh-CN" dirty="0"/>
          </a:p>
          <a:p>
            <a:pPr marL="0" indent="0">
              <a:buNone/>
            </a:pPr>
            <a:r>
              <a:rPr lang="en-US" altLang="zh-CN" dirty="0" smtClean="0"/>
              <a:t>7. If </a:t>
            </a:r>
            <a:r>
              <a:rPr lang="en-US" altLang="zh-CN" dirty="0"/>
              <a:t>"don't like" is chosen, the vector of the song that is not liked is stored for future reference. (If the user does not express an opinion about the song, in our simplified example here the new song is not used for further comparisons</a:t>
            </a:r>
            <a:r>
              <a:rPr lang="en-US" altLang="zh-CN" dirty="0" smtClean="0"/>
              <a:t>.)</a:t>
            </a:r>
            <a:endParaRPr lang="en-US" altLang="zh-CN" dirty="0"/>
          </a:p>
          <a:p>
            <a:pPr marL="0" indent="0">
              <a:buNone/>
            </a:pPr>
            <a:r>
              <a:rPr lang="en-US" altLang="zh-CN" dirty="0" smtClean="0"/>
              <a:t>8. Pandora </a:t>
            </a:r>
            <a:r>
              <a:rPr lang="en-US" altLang="zh-CN" dirty="0"/>
              <a:t>looks in its database for a new song, one whose statistical distance is close to the "like" song cluster[] and not too close to the "don't like" song. Depending on the user's reaction, this new song might be added to the "like" cluster or "don't like" cluster.</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738422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The Music Genome Project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a:hlinkClick r:id="rId2"/>
              </a:rPr>
              <a:t>http://</a:t>
            </a:r>
            <a:r>
              <a:rPr lang="en-US" altLang="zh-CN" dirty="0" smtClean="0">
                <a:hlinkClick r:id="rId2"/>
              </a:rPr>
              <a:t>www.pandora.com/about/mgp</a:t>
            </a:r>
            <a:endParaRPr lang="en-US" altLang="zh-CN" dirty="0" smtClean="0"/>
          </a:p>
          <a:p>
            <a:pPr marL="0" indent="0">
              <a:buNone/>
            </a:pPr>
            <a:r>
              <a:rPr lang="en-US" altLang="zh-CN" dirty="0">
                <a:hlinkClick r:id="rId3"/>
              </a:rPr>
              <a:t>http://</a:t>
            </a:r>
            <a:r>
              <a:rPr lang="en-US" altLang="zh-CN" dirty="0" smtClean="0">
                <a:hlinkClick r:id="rId3"/>
              </a:rPr>
              <a:t>en.wikipedia.org/wiki/Music_Genome_Project</a:t>
            </a:r>
            <a:r>
              <a:rPr lang="en-US" altLang="zh-CN" dirty="0" smtClean="0"/>
              <a:t> </a:t>
            </a:r>
            <a:endParaRPr lang="en-US" altLang="zh-CN" dirty="0"/>
          </a:p>
          <a:p>
            <a:r>
              <a:rPr lang="en-US" altLang="zh-CN" dirty="0"/>
              <a:t>Each song in the Music Genome Project is analyzed using up to </a:t>
            </a:r>
            <a:r>
              <a:rPr lang="en-US" altLang="zh-CN" b="1" dirty="0"/>
              <a:t>450 distinct musical characteristics</a:t>
            </a:r>
            <a:r>
              <a:rPr lang="en-US" altLang="zh-CN" dirty="0"/>
              <a:t> by a trained music analyst</a:t>
            </a:r>
            <a:r>
              <a:rPr lang="en-US" altLang="zh-CN" dirty="0" smtClean="0"/>
              <a:t>.</a:t>
            </a:r>
          </a:p>
          <a:p>
            <a:r>
              <a:rPr lang="en-US" altLang="zh-CN" dirty="0"/>
              <a:t>The </a:t>
            </a:r>
            <a:r>
              <a:rPr lang="en-US" altLang="zh-CN" b="1" dirty="0"/>
              <a:t>typical music analyst </a:t>
            </a:r>
            <a:r>
              <a:rPr lang="en-US" altLang="zh-CN" dirty="0"/>
              <a:t>working on the Music Genome Project has a four-year degree in music theory, composition or performance, has passed through a selective screening process and has completed intensive training in the Music Genome's rigorous and precise methodology</a:t>
            </a:r>
            <a:r>
              <a:rPr lang="en-US" altLang="zh-CN" dirty="0" smtClean="0"/>
              <a:t>.</a:t>
            </a:r>
          </a:p>
          <a:p>
            <a:r>
              <a:rPr lang="en-US" altLang="zh-CN" dirty="0"/>
              <a:t>The Music Genome Project's database is built </a:t>
            </a:r>
            <a:r>
              <a:rPr lang="en-US" altLang="zh-CN" b="1" dirty="0"/>
              <a:t>using a methodology that includes the use of precisely defined terminology, a consistent frame of reference, redundant analysis, and ongoing quality control </a:t>
            </a:r>
            <a:r>
              <a:rPr lang="en-US" altLang="zh-CN" dirty="0"/>
              <a:t>to ensure that data integrity remains reliably high</a:t>
            </a:r>
            <a:r>
              <a:rPr lang="en-US" altLang="zh-CN" dirty="0" smtClean="0"/>
              <a:t>.</a:t>
            </a:r>
            <a:endParaRPr lang="zh-CN" altLang="en-US" dirty="0"/>
          </a:p>
        </p:txBody>
      </p:sp>
    </p:spTree>
    <p:extLst>
      <p:ext uri="{BB962C8B-B14F-4D97-AF65-F5344CB8AC3E}">
        <p14:creationId xmlns:p14="http://schemas.microsoft.com/office/powerpoint/2010/main" val="4233580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Mining Process: CRISP - DM</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Cross Industry Standard Process for Data Mining</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219" y="1753741"/>
            <a:ext cx="4411563" cy="4411563"/>
          </a:xfrm>
          <a:prstGeom prst="rect">
            <a:avLst/>
          </a:prstGeom>
        </p:spPr>
      </p:pic>
    </p:spTree>
    <p:extLst>
      <p:ext uri="{BB962C8B-B14F-4D97-AF65-F5344CB8AC3E}">
        <p14:creationId xmlns:p14="http://schemas.microsoft.com/office/powerpoint/2010/main" val="414467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Data Analytics?</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907" y="1238956"/>
            <a:ext cx="6072187" cy="485775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237567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Netflix</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内容占位符 5"/>
          <p:cNvSpPr>
            <a:spLocks noGrp="1"/>
          </p:cNvSpPr>
          <p:nvPr>
            <p:ph idx="1"/>
          </p:nvPr>
        </p:nvSpPr>
        <p:spPr/>
        <p:txBody>
          <a:bodyPr/>
          <a:lstStyle/>
          <a:p>
            <a:r>
              <a:rPr lang="en-US" altLang="zh-CN" dirty="0" smtClean="0"/>
              <a:t>To be continued…</a:t>
            </a:r>
            <a:endParaRPr lang="zh-CN" altLang="en-US" dirty="0"/>
          </a:p>
        </p:txBody>
      </p:sp>
    </p:spTree>
    <p:extLst>
      <p:ext uri="{BB962C8B-B14F-4D97-AF65-F5344CB8AC3E}">
        <p14:creationId xmlns:p14="http://schemas.microsoft.com/office/powerpoint/2010/main" val="2070827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Amazon Product Rating</a:t>
            </a:r>
            <a:endParaRPr lang="zh-CN" altLang="en-US" dirty="0"/>
          </a:p>
        </p:txBody>
      </p:sp>
      <p:sp>
        <p:nvSpPr>
          <p:cNvPr id="3" name="内容占位符 2"/>
          <p:cNvSpPr>
            <a:spLocks noGrp="1"/>
          </p:cNvSpPr>
          <p:nvPr>
            <p:ph idx="1"/>
          </p:nvPr>
        </p:nvSpPr>
        <p:spPr/>
        <p:txBody>
          <a:bodyPr/>
          <a:lstStyle/>
          <a:p>
            <a:r>
              <a:rPr lang="en-US" altLang="zh-CN" dirty="0"/>
              <a:t>To be continued…</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93045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 PageRank</a:t>
            </a:r>
            <a:endParaRPr lang="zh-CN" altLang="en-US" dirty="0"/>
          </a:p>
        </p:txBody>
      </p:sp>
      <p:sp>
        <p:nvSpPr>
          <p:cNvPr id="3" name="内容占位符 2"/>
          <p:cNvSpPr>
            <a:spLocks noGrp="1"/>
          </p:cNvSpPr>
          <p:nvPr>
            <p:ph idx="1"/>
          </p:nvPr>
        </p:nvSpPr>
        <p:spPr/>
        <p:txBody>
          <a:bodyPr/>
          <a:lstStyle/>
          <a:p>
            <a:r>
              <a:rPr lang="en-US" altLang="zh-CN" dirty="0"/>
              <a:t>To be continued…</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223832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043608" y="3904762"/>
            <a:ext cx="7272808" cy="893961"/>
          </a:xfrm>
        </p:spPr>
        <p:txBody>
          <a:bodyPr/>
          <a:lstStyle/>
          <a:p>
            <a:r>
              <a:rPr lang="en-US" altLang="zh-CN" dirty="0" smtClean="0"/>
              <a:t>Now, you know some how!</a:t>
            </a:r>
            <a:endParaRPr lang="zh-CN" altLang="en-US" dirty="0"/>
          </a:p>
        </p:txBody>
      </p:sp>
      <p:sp>
        <p:nvSpPr>
          <p:cNvPr id="4" name="灯片编号占位符 3"/>
          <p:cNvSpPr>
            <a:spLocks noGrp="1"/>
          </p:cNvSpPr>
          <p:nvPr>
            <p:ph type="sldNum" sz="quarter" idx="4294967295"/>
          </p:nvPr>
        </p:nvSpPr>
        <p:spPr>
          <a:xfrm>
            <a:off x="8772525" y="6448425"/>
            <a:ext cx="371475" cy="365125"/>
          </a:xfrm>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9629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Data Analytics?</a:t>
            </a:r>
            <a:endParaRPr lang="zh-CN" altLang="en-US" dirty="0"/>
          </a:p>
        </p:txBody>
      </p:sp>
      <p:sp>
        <p:nvSpPr>
          <p:cNvPr id="3" name="内容占位符 2"/>
          <p:cNvSpPr>
            <a:spLocks noGrp="1"/>
          </p:cNvSpPr>
          <p:nvPr>
            <p:ph idx="1"/>
          </p:nvPr>
        </p:nvSpPr>
        <p:spPr/>
        <p:txBody>
          <a:bodyPr/>
          <a:lstStyle/>
          <a:p>
            <a:r>
              <a:rPr lang="en-US" altLang="zh-CN" dirty="0" smtClean="0"/>
              <a:t>Actually, it is not as “</a:t>
            </a:r>
            <a:r>
              <a:rPr lang="zh-CN" altLang="en-US" dirty="0" smtClean="0"/>
              <a:t>高大上</a:t>
            </a:r>
            <a:r>
              <a:rPr lang="en-US" altLang="zh-CN" dirty="0" smtClean="0"/>
              <a:t>” as you might think.</a:t>
            </a:r>
          </a:p>
          <a:p>
            <a:r>
              <a:rPr lang="en-US" altLang="zh-CN" dirty="0" smtClean="0"/>
              <a:t>Think it as “</a:t>
            </a:r>
            <a:r>
              <a:rPr lang="zh-CN" altLang="en-US" dirty="0" smtClean="0"/>
              <a:t>数学应用题</a:t>
            </a:r>
            <a:r>
              <a:rPr lang="en-US" altLang="zh-CN" dirty="0" smtClean="0"/>
              <a:t>” as we did in primary school.</a:t>
            </a:r>
          </a:p>
          <a:p>
            <a:r>
              <a:rPr lang="en-US" altLang="zh-CN" dirty="0" smtClean="0"/>
              <a:t>It includes many sub-areas:</a:t>
            </a:r>
          </a:p>
          <a:p>
            <a:pPr lvl="1"/>
            <a:r>
              <a:rPr lang="en-US" altLang="zh-CN" dirty="0" smtClean="0"/>
              <a:t>Data Mining</a:t>
            </a:r>
          </a:p>
          <a:p>
            <a:pPr lvl="1"/>
            <a:r>
              <a:rPr lang="en-US" altLang="zh-CN" dirty="0" smtClean="0"/>
              <a:t>Machine Learning</a:t>
            </a:r>
          </a:p>
          <a:p>
            <a:pPr lvl="1"/>
            <a:r>
              <a:rPr lang="en-US" altLang="zh-CN" dirty="0" smtClean="0"/>
              <a:t>Network Analysis</a:t>
            </a:r>
          </a:p>
          <a:p>
            <a:pPr lvl="1"/>
            <a:r>
              <a:rPr lang="en-US" altLang="zh-CN" dirty="0" smtClean="0"/>
              <a:t>Optimization (Operations Research)</a:t>
            </a:r>
          </a:p>
          <a:p>
            <a:pPr lvl="1"/>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06422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Predicting Car Prices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749716905"/>
              </p:ext>
            </p:extLst>
          </p:nvPr>
        </p:nvGraphicFramePr>
        <p:xfrm>
          <a:off x="3300446" y="2817812"/>
          <a:ext cx="2543109" cy="1907332"/>
        </p:xfrm>
        <a:graphic>
          <a:graphicData uri="http://schemas.openxmlformats.org/presentationml/2006/ole">
            <mc:AlternateContent xmlns:mc="http://schemas.openxmlformats.org/markup-compatibility/2006">
              <mc:Choice xmlns:v="urn:schemas-microsoft-com:vml" Requires="v">
                <p:oleObj spid="_x0000_s4111" name="工作表" showAsIcon="1" r:id="rId3" imgW="914400" imgH="685800" progId="Excel.Sheet.12">
                  <p:embed/>
                </p:oleObj>
              </mc:Choice>
              <mc:Fallback>
                <p:oleObj name="工作表" showAsIcon="1" r:id="rId3" imgW="914400" imgH="685800" progId="Excel.Sheet.12">
                  <p:embed/>
                  <p:pic>
                    <p:nvPicPr>
                      <p:cNvPr id="0" name=""/>
                      <p:cNvPicPr/>
                      <p:nvPr/>
                    </p:nvPicPr>
                    <p:blipFill>
                      <a:blip r:embed="rId4"/>
                      <a:stretch>
                        <a:fillRect/>
                      </a:stretch>
                    </p:blipFill>
                    <p:spPr>
                      <a:xfrm>
                        <a:off x="3300446" y="2817812"/>
                        <a:ext cx="2543109" cy="1907332"/>
                      </a:xfrm>
                      <a:prstGeom prst="rect">
                        <a:avLst/>
                      </a:prstGeom>
                    </p:spPr>
                  </p:pic>
                </p:oleObj>
              </mc:Fallback>
            </mc:AlternateContent>
          </a:graphicData>
        </a:graphic>
      </p:graphicFrame>
    </p:spTree>
    <p:extLst>
      <p:ext uri="{BB962C8B-B14F-4D97-AF65-F5344CB8AC3E}">
        <p14:creationId xmlns:p14="http://schemas.microsoft.com/office/powerpoint/2010/main" val="206420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Regression </a:t>
            </a:r>
            <a:r>
              <a:rPr lang="zh-CN" altLang="en-US" dirty="0" smtClean="0"/>
              <a:t>（线性回归）</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443" y="1640334"/>
            <a:ext cx="6203114" cy="4092922"/>
          </a:xfrm>
        </p:spPr>
      </p:pic>
    </p:spTree>
    <p:extLst>
      <p:ext uri="{BB962C8B-B14F-4D97-AF65-F5344CB8AC3E}">
        <p14:creationId xmlns:p14="http://schemas.microsoft.com/office/powerpoint/2010/main" val="197030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Multiple Linear Regression Equation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551" y="3356992"/>
            <a:ext cx="6802898" cy="417723"/>
          </a:xfrm>
        </p:spPr>
      </p:pic>
    </p:spTree>
    <p:extLst>
      <p:ext uri="{BB962C8B-B14F-4D97-AF65-F5344CB8AC3E}">
        <p14:creationId xmlns:p14="http://schemas.microsoft.com/office/powerpoint/2010/main" val="415292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Ordinary </a:t>
            </a:r>
            <a:r>
              <a:rPr lang="en-US" altLang="zh-CN" dirty="0" smtClean="0"/>
              <a:t>Least Squares</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72" y="1599630"/>
            <a:ext cx="4209057" cy="4133626"/>
          </a:xfrm>
        </p:spPr>
      </p:pic>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85739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Pandora Media</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441" y="1268413"/>
            <a:ext cx="7509117" cy="485775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07473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Pandora Media</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782" y="1484784"/>
            <a:ext cx="7260436" cy="4392488"/>
          </a:xfrm>
        </p:spPr>
      </p:pic>
    </p:spTree>
    <p:extLst>
      <p:ext uri="{BB962C8B-B14F-4D97-AF65-F5344CB8AC3E}">
        <p14:creationId xmlns:p14="http://schemas.microsoft.com/office/powerpoint/2010/main" val="3386679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7453</TotalTime>
  <Words>1202</Words>
  <Application>Microsoft Office PowerPoint</Application>
  <PresentationFormat>全屏显示(4:3)</PresentationFormat>
  <Paragraphs>416</Paragraphs>
  <Slides>23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宋体</vt:lpstr>
      <vt:lpstr>微软雅黑</vt:lpstr>
      <vt:lpstr>幼圆</vt:lpstr>
      <vt:lpstr>Arial</vt:lpstr>
      <vt:lpstr>Calibri</vt:lpstr>
      <vt:lpstr>Office 主题</vt:lpstr>
      <vt:lpstr>工作表</vt:lpstr>
      <vt:lpstr>Data Analytics Demystified Know What and Know How</vt:lpstr>
      <vt:lpstr>Why Data Analytics?</vt:lpstr>
      <vt:lpstr>What is Data Analytics?</vt:lpstr>
      <vt:lpstr>Predicting Car Prices</vt:lpstr>
      <vt:lpstr>Linear Regression （线性回归）</vt:lpstr>
      <vt:lpstr>Multiple Linear Regression Equation</vt:lpstr>
      <vt:lpstr>Ordinary Least Squares</vt:lpstr>
      <vt:lpstr>Pandora Media</vt:lpstr>
      <vt:lpstr>Pandora Media</vt:lpstr>
      <vt:lpstr>Review Some Simple Math</vt:lpstr>
      <vt:lpstr>Clustering （聚类）</vt:lpstr>
      <vt:lpstr>Clustering （聚类）</vt:lpstr>
      <vt:lpstr>k-Means Clustering（k平均聚类算法）</vt:lpstr>
      <vt:lpstr>k-Nearest Neighbors （最邻近结点算法）</vt:lpstr>
      <vt:lpstr>k-Nearest Neighbors （最邻近结点算法）</vt:lpstr>
      <vt:lpstr>So, how does Pandora work?</vt:lpstr>
      <vt:lpstr>So, how does Pandora work?</vt:lpstr>
      <vt:lpstr>About The Music Genome Project</vt:lpstr>
      <vt:lpstr>Data Mining Process: CRISP - DM</vt:lpstr>
      <vt:lpstr>Netflix</vt:lpstr>
      <vt:lpstr>Amazon Product Rating</vt:lpstr>
      <vt:lpstr>Google PageRank</vt:lpstr>
      <vt:lpstr>Now, you know some how!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lily</dc:creator>
  <cp:lastModifiedBy>xujin</cp:lastModifiedBy>
  <cp:revision>265</cp:revision>
  <dcterms:created xsi:type="dcterms:W3CDTF">2013-12-13T00:54:30Z</dcterms:created>
  <dcterms:modified xsi:type="dcterms:W3CDTF">2014-12-05T02:29:31Z</dcterms:modified>
</cp:coreProperties>
</file>