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6" r:id="rId2"/>
    <p:sldId id="425" r:id="rId3"/>
    <p:sldId id="390" r:id="rId4"/>
    <p:sldId id="374" r:id="rId5"/>
    <p:sldId id="396" r:id="rId6"/>
    <p:sldId id="397" r:id="rId7"/>
    <p:sldId id="399" r:id="rId8"/>
    <p:sldId id="400" r:id="rId9"/>
    <p:sldId id="424" r:id="rId10"/>
    <p:sldId id="401" r:id="rId11"/>
    <p:sldId id="403" r:id="rId12"/>
    <p:sldId id="402" r:id="rId13"/>
    <p:sldId id="423" r:id="rId14"/>
    <p:sldId id="377" r:id="rId15"/>
    <p:sldId id="404" r:id="rId16"/>
    <p:sldId id="381" r:id="rId17"/>
    <p:sldId id="394" r:id="rId18"/>
    <p:sldId id="426" r:id="rId19"/>
    <p:sldId id="407" r:id="rId20"/>
    <p:sldId id="406" r:id="rId21"/>
    <p:sldId id="427" r:id="rId22"/>
    <p:sldId id="419" r:id="rId23"/>
    <p:sldId id="420" r:id="rId24"/>
    <p:sldId id="428" r:id="rId25"/>
    <p:sldId id="386" r:id="rId26"/>
    <p:sldId id="414" r:id="rId27"/>
    <p:sldId id="429" r:id="rId28"/>
    <p:sldId id="430" r:id="rId29"/>
    <p:sldId id="431" r:id="rId30"/>
    <p:sldId id="432" r:id="rId31"/>
    <p:sldId id="433" r:id="rId32"/>
    <p:sldId id="415" r:id="rId33"/>
    <p:sldId id="416" r:id="rId34"/>
    <p:sldId id="408" r:id="rId35"/>
    <p:sldId id="417" r:id="rId36"/>
    <p:sldId id="412" r:id="rId37"/>
    <p:sldId id="418" r:id="rId38"/>
    <p:sldId id="395" r:id="rId39"/>
    <p:sldId id="387" r:id="rId40"/>
    <p:sldId id="25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3590BD"/>
    <a:srgbClr val="A9D1E5"/>
    <a:srgbClr val="4099FF"/>
    <a:srgbClr val="17488A"/>
    <a:srgbClr val="83B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0231" autoAdjust="0"/>
  </p:normalViewPr>
  <p:slideViewPr>
    <p:cSldViewPr>
      <p:cViewPr varScale="1">
        <p:scale>
          <a:sx n="60" d="100"/>
          <a:sy n="60" d="100"/>
        </p:scale>
        <p:origin x="16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B4E77-B105-4A54-B697-712BA9EF306F}" type="datetimeFigureOut">
              <a:rPr lang="zh-CN" altLang="en-US" smtClean="0"/>
              <a:t>2014/12/12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26745-2393-45F2-A822-EC166C434A01}" type="slidenum">
              <a:rPr lang="zh-CN" altLang="en-US" smtClean="0"/>
              <a:t>‹#›</a:t>
            </a:fld>
            <a:endParaRPr lang="zh-CN" altLang="en-US"/>
          </a:p>
        </p:txBody>
      </p:sp>
    </p:spTree>
    <p:extLst>
      <p:ext uri="{BB962C8B-B14F-4D97-AF65-F5344CB8AC3E}">
        <p14:creationId xmlns:p14="http://schemas.microsoft.com/office/powerpoint/2010/main" val="24196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aike.baidu.com/view/87682.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908354.htm" TargetMode="External"/><Relationship Id="rId7" Type="http://schemas.openxmlformats.org/officeDocument/2006/relationships/hyperlink" Target="http://baike.baidu.com/view/330120.ht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baike.baidu.com/view/2700299.htm" TargetMode="External"/><Relationship Id="rId5" Type="http://schemas.openxmlformats.org/officeDocument/2006/relationships/hyperlink" Target="http://baike.baidu.com/view/771589.htm" TargetMode="External"/><Relationship Id="rId4" Type="http://schemas.openxmlformats.org/officeDocument/2006/relationships/hyperlink" Target="http://baike.baidu.com/view/991489.ht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908354.htm" TargetMode="External"/><Relationship Id="rId7" Type="http://schemas.openxmlformats.org/officeDocument/2006/relationships/hyperlink" Target="http://baike.baidu.com/view/330120.ht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baike.baidu.com/view/2700299.htm" TargetMode="External"/><Relationship Id="rId5" Type="http://schemas.openxmlformats.org/officeDocument/2006/relationships/hyperlink" Target="http://baike.baidu.com/view/771589.htm" TargetMode="External"/><Relationship Id="rId4" Type="http://schemas.openxmlformats.org/officeDocument/2006/relationships/hyperlink" Target="http://baike.baidu.com/view/991489.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a:t>
            </a:fld>
            <a:endParaRPr lang="zh-CN" altLang="en-US"/>
          </a:p>
        </p:txBody>
      </p:sp>
    </p:spTree>
    <p:extLst>
      <p:ext uri="{BB962C8B-B14F-4D97-AF65-F5344CB8AC3E}">
        <p14:creationId xmlns:p14="http://schemas.microsoft.com/office/powerpoint/2010/main" val="1049823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如图所示，其中</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阶段，当</a:t>
            </a:r>
            <a:r>
              <a:rPr lang="en-US" altLang="zh-CN" sz="1200" b="0" i="0" kern="1200" dirty="0" smtClean="0">
                <a:solidFill>
                  <a:schemeClr val="tx1"/>
                </a:solidFill>
                <a:effectLst/>
                <a:latin typeface="+mn-lt"/>
                <a:ea typeface="+mn-ea"/>
                <a:cs typeface="+mn-cs"/>
              </a:rPr>
              <a:t>map task</a:t>
            </a:r>
            <a:r>
              <a:rPr lang="zh-CN" altLang="en-US" sz="1200" b="0" i="0" kern="1200" dirty="0" smtClean="0">
                <a:solidFill>
                  <a:schemeClr val="tx1"/>
                </a:solidFill>
                <a:effectLst/>
                <a:latin typeface="+mn-lt"/>
                <a:ea typeface="+mn-ea"/>
                <a:cs typeface="+mn-cs"/>
              </a:rPr>
              <a:t>开始运算，并产生中间数据后并非直接而简单的写入磁盘，它首先利用内存</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来对已经产生的</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进行缓存，并在内存</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中进行一些预排序来优化整个</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的性能。而上图右边的</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阶段则经历了三个阶段，分别</a:t>
            </a:r>
            <a:r>
              <a:rPr lang="en-US" altLang="zh-CN" sz="1200" b="0" i="0" kern="1200" dirty="0" smtClean="0">
                <a:solidFill>
                  <a:schemeClr val="tx1"/>
                </a:solidFill>
                <a:effectLst/>
                <a:latin typeface="+mn-lt"/>
                <a:ea typeface="+mn-ea"/>
                <a:cs typeface="+mn-cs"/>
              </a:rPr>
              <a:t>Copy-&gt;Sort-&gt;reduce</a:t>
            </a:r>
            <a:r>
              <a:rPr lang="zh-CN" altLang="en-US" sz="1200" b="0" i="0" kern="1200" dirty="0" smtClean="0">
                <a:solidFill>
                  <a:schemeClr val="tx1"/>
                </a:solidFill>
                <a:effectLst/>
                <a:latin typeface="+mn-lt"/>
                <a:ea typeface="+mn-ea"/>
                <a:cs typeface="+mn-cs"/>
              </a:rPr>
              <a:t>。我们能明显的看出，其中的</a:t>
            </a:r>
            <a:r>
              <a:rPr lang="en-US" altLang="zh-CN" sz="1200" b="0" i="0" kern="1200" dirty="0" smtClean="0">
                <a:solidFill>
                  <a:schemeClr val="tx1"/>
                </a:solidFill>
                <a:effectLst/>
                <a:latin typeface="+mn-lt"/>
                <a:ea typeface="+mn-ea"/>
                <a:cs typeface="+mn-cs"/>
              </a:rPr>
              <a:t>Sort</a:t>
            </a:r>
            <a:r>
              <a:rPr lang="zh-CN" altLang="en-US" sz="1200" b="0" i="0" kern="1200" dirty="0" smtClean="0">
                <a:solidFill>
                  <a:schemeClr val="tx1"/>
                </a:solidFill>
                <a:effectLst/>
                <a:latin typeface="+mn-lt"/>
                <a:ea typeface="+mn-ea"/>
                <a:cs typeface="+mn-cs"/>
              </a:rPr>
              <a:t>是采用的归并排序，即</a:t>
            </a:r>
            <a:r>
              <a:rPr lang="en-US" altLang="zh-CN" sz="1200" b="0" i="0" kern="1200" dirty="0" smtClean="0">
                <a:solidFill>
                  <a:schemeClr val="tx1"/>
                </a:solidFill>
                <a:effectLst/>
                <a:latin typeface="+mn-lt"/>
                <a:ea typeface="+mn-ea"/>
                <a:cs typeface="+mn-cs"/>
              </a:rPr>
              <a:t>merge sort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17</a:t>
            </a:fld>
            <a:endParaRPr lang="zh-CN" altLang="en-US"/>
          </a:p>
        </p:txBody>
      </p:sp>
    </p:spTree>
    <p:extLst>
      <p:ext uri="{BB962C8B-B14F-4D97-AF65-F5344CB8AC3E}">
        <p14:creationId xmlns:p14="http://schemas.microsoft.com/office/powerpoint/2010/main" val="364036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Sqoop</a:t>
            </a:r>
            <a:r>
              <a:rPr lang="en-US" altLang="zh-CN" dirty="0" smtClean="0"/>
              <a:t> - The SQL-to-Hadoop database import/export tool</a:t>
            </a:r>
          </a:p>
          <a:p>
            <a:r>
              <a:rPr lang="en-US" altLang="zh-CN" dirty="0" smtClean="0"/>
              <a:t>[root@chinadaas-node1 ~]# </a:t>
            </a:r>
            <a:r>
              <a:rPr lang="en-US" altLang="zh-CN" dirty="0" err="1" smtClean="0"/>
              <a:t>sqoop</a:t>
            </a:r>
            <a:r>
              <a:rPr lang="en-US" altLang="zh-CN" dirty="0" smtClean="0"/>
              <a:t> help</a:t>
            </a:r>
          </a:p>
          <a:p>
            <a:r>
              <a:rPr lang="en-US" altLang="zh-CN" dirty="0" smtClean="0"/>
              <a:t>usage: </a:t>
            </a:r>
            <a:r>
              <a:rPr lang="en-US" altLang="zh-CN" dirty="0" err="1" smtClean="0"/>
              <a:t>sqoop</a:t>
            </a:r>
            <a:r>
              <a:rPr lang="en-US" altLang="zh-CN" dirty="0" smtClean="0"/>
              <a:t> COMMAND [ARGS]</a:t>
            </a:r>
          </a:p>
          <a:p>
            <a:endParaRPr lang="en-US" altLang="zh-CN" dirty="0" smtClean="0"/>
          </a:p>
          <a:p>
            <a:r>
              <a:rPr lang="en-US" altLang="zh-CN" dirty="0" smtClean="0"/>
              <a:t>Available commands:</a:t>
            </a:r>
          </a:p>
          <a:p>
            <a:r>
              <a:rPr lang="en-US" altLang="zh-CN" dirty="0" smtClean="0"/>
              <a:t>  </a:t>
            </a:r>
            <a:r>
              <a:rPr lang="en-US" altLang="zh-CN" dirty="0" err="1" smtClean="0"/>
              <a:t>codegen</a:t>
            </a:r>
            <a:r>
              <a:rPr lang="en-US" altLang="zh-CN" dirty="0" smtClean="0"/>
              <a:t>            Generate code to interact with database records</a:t>
            </a:r>
          </a:p>
          <a:p>
            <a:r>
              <a:rPr lang="en-US" altLang="zh-CN" dirty="0" smtClean="0"/>
              <a:t>  create-hive-table  Import a table definition into Hive</a:t>
            </a:r>
          </a:p>
          <a:p>
            <a:r>
              <a:rPr lang="en-US" altLang="zh-CN" dirty="0" smtClean="0"/>
              <a:t>  </a:t>
            </a:r>
            <a:r>
              <a:rPr lang="en-US" altLang="zh-CN" dirty="0" err="1" smtClean="0"/>
              <a:t>eval</a:t>
            </a:r>
            <a:r>
              <a:rPr lang="en-US" altLang="zh-CN" dirty="0" smtClean="0"/>
              <a:t>               Evaluate a SQL statement and display the results</a:t>
            </a:r>
          </a:p>
          <a:p>
            <a:r>
              <a:rPr lang="en-US" altLang="zh-CN" dirty="0" smtClean="0"/>
              <a:t>  export             </a:t>
            </a:r>
            <a:r>
              <a:rPr lang="en-US" altLang="zh-CN" dirty="0" err="1" smtClean="0"/>
              <a:t>Export</a:t>
            </a:r>
            <a:r>
              <a:rPr lang="en-US" altLang="zh-CN" dirty="0" smtClean="0"/>
              <a:t> an HDFS directory to a database table</a:t>
            </a:r>
          </a:p>
          <a:p>
            <a:r>
              <a:rPr lang="en-US" altLang="zh-CN" dirty="0" smtClean="0"/>
              <a:t>  help               List available commands</a:t>
            </a:r>
          </a:p>
          <a:p>
            <a:r>
              <a:rPr lang="en-US" altLang="zh-CN" dirty="0" smtClean="0"/>
              <a:t>  import             </a:t>
            </a:r>
            <a:r>
              <a:rPr lang="en-US" altLang="zh-CN" dirty="0" err="1" smtClean="0"/>
              <a:t>Import</a:t>
            </a:r>
            <a:r>
              <a:rPr lang="en-US" altLang="zh-CN" dirty="0" smtClean="0"/>
              <a:t> a table from a database to HDFS</a:t>
            </a:r>
          </a:p>
          <a:p>
            <a:r>
              <a:rPr lang="en-US" altLang="zh-CN" dirty="0" smtClean="0"/>
              <a:t>  import-all-tables  Import tables from a database to HDFS</a:t>
            </a:r>
          </a:p>
          <a:p>
            <a:r>
              <a:rPr lang="en-US" altLang="zh-CN" dirty="0" smtClean="0"/>
              <a:t>  job                Work with saved jobs</a:t>
            </a:r>
          </a:p>
          <a:p>
            <a:r>
              <a:rPr lang="en-US" altLang="zh-CN" dirty="0" smtClean="0"/>
              <a:t>  list-databases     List available databases on a server</a:t>
            </a:r>
          </a:p>
          <a:p>
            <a:r>
              <a:rPr lang="en-US" altLang="zh-CN" dirty="0" smtClean="0"/>
              <a:t>  list-tables        List available tables in a database</a:t>
            </a:r>
          </a:p>
          <a:p>
            <a:r>
              <a:rPr lang="en-US" altLang="zh-CN" dirty="0" smtClean="0"/>
              <a:t>  merge              </a:t>
            </a:r>
            <a:r>
              <a:rPr lang="en-US" altLang="zh-CN" dirty="0" err="1" smtClean="0"/>
              <a:t>Merge</a:t>
            </a:r>
            <a:r>
              <a:rPr lang="en-US" altLang="zh-CN" dirty="0" smtClean="0"/>
              <a:t> results of incremental imports</a:t>
            </a:r>
          </a:p>
          <a:p>
            <a:r>
              <a:rPr lang="en-US" altLang="zh-CN" dirty="0" smtClean="0"/>
              <a:t>  </a:t>
            </a:r>
            <a:r>
              <a:rPr lang="en-US" altLang="zh-CN" dirty="0" err="1" smtClean="0"/>
              <a:t>metastore</a:t>
            </a:r>
            <a:r>
              <a:rPr lang="en-US" altLang="zh-CN" dirty="0" smtClean="0"/>
              <a:t>          Run a standalone </a:t>
            </a:r>
            <a:r>
              <a:rPr lang="en-US" altLang="zh-CN" dirty="0" err="1" smtClean="0"/>
              <a:t>Sqoop</a:t>
            </a:r>
            <a:r>
              <a:rPr lang="en-US" altLang="zh-CN" dirty="0" smtClean="0"/>
              <a:t> </a:t>
            </a:r>
            <a:r>
              <a:rPr lang="en-US" altLang="zh-CN" dirty="0" err="1" smtClean="0"/>
              <a:t>metastore</a:t>
            </a:r>
            <a:endParaRPr lang="en-US" altLang="zh-CN" dirty="0" smtClean="0"/>
          </a:p>
          <a:p>
            <a:r>
              <a:rPr lang="en-US" altLang="zh-CN" dirty="0" smtClean="0"/>
              <a:t>  version            Display version information</a:t>
            </a:r>
          </a:p>
          <a:p>
            <a:endParaRPr lang="en-US" altLang="zh-CN" dirty="0" smtClean="0"/>
          </a:p>
          <a:p>
            <a:r>
              <a:rPr lang="en-US" altLang="zh-CN" dirty="0" smtClean="0"/>
              <a:t>See '</a:t>
            </a:r>
            <a:r>
              <a:rPr lang="en-US" altLang="zh-CN" dirty="0" err="1" smtClean="0"/>
              <a:t>sqoop</a:t>
            </a:r>
            <a:r>
              <a:rPr lang="en-US" altLang="zh-CN" dirty="0" smtClean="0"/>
              <a:t> help COMMAND' for information on a specific command.</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20</a:t>
            </a:fld>
            <a:endParaRPr lang="zh-CN" altLang="en-US"/>
          </a:p>
        </p:txBody>
      </p:sp>
    </p:spTree>
    <p:extLst>
      <p:ext uri="{BB962C8B-B14F-4D97-AF65-F5344CB8AC3E}">
        <p14:creationId xmlns:p14="http://schemas.microsoft.com/office/powerpoint/2010/main" val="241231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Hive - Data warehouse infrastructure built atop Hadoop.</a:t>
            </a:r>
          </a:p>
          <a:p>
            <a:r>
              <a:rPr lang="en-US" altLang="zh-CN" dirty="0" smtClean="0"/>
              <a:t>hive&gt; SHOW TABLES;</a:t>
            </a:r>
          </a:p>
          <a:p>
            <a:r>
              <a:rPr lang="en-US" altLang="zh-CN" dirty="0" smtClean="0"/>
              <a:t>hive&gt; SHOW TABLES '.*s';</a:t>
            </a:r>
          </a:p>
          <a:p>
            <a:r>
              <a:rPr lang="en-US" altLang="zh-CN" dirty="0" smtClean="0"/>
              <a:t>hive&gt; DESCRIBE invites;</a:t>
            </a:r>
          </a:p>
          <a:p>
            <a:r>
              <a:rPr lang="en-US" altLang="zh-CN" dirty="0" smtClean="0"/>
              <a:t>hive&gt; ALTER TABLE events RENAME TO 3koobecaf; </a:t>
            </a:r>
          </a:p>
          <a:p>
            <a:r>
              <a:rPr lang="en-US" altLang="zh-CN" dirty="0" smtClean="0"/>
              <a:t>hive&gt; ALTER TABLE pokes ADD COLUMNS (</a:t>
            </a:r>
            <a:r>
              <a:rPr lang="en-US" altLang="zh-CN" dirty="0" err="1" smtClean="0"/>
              <a:t>new_col</a:t>
            </a:r>
            <a:r>
              <a:rPr lang="en-US" altLang="zh-CN" dirty="0" smtClean="0"/>
              <a:t> INT); </a:t>
            </a:r>
          </a:p>
          <a:p>
            <a:r>
              <a:rPr lang="en-US" altLang="zh-CN" dirty="0" smtClean="0"/>
              <a:t>hive&gt; ALTER TABLE invites ADD COLUMNS (new_col2 INT COMMENT 'a comment'); </a:t>
            </a:r>
          </a:p>
          <a:p>
            <a:r>
              <a:rPr lang="en-US" altLang="zh-CN" dirty="0" smtClean="0"/>
              <a:t>hive&gt; ALTER TABLE invites REPLACE COLUMNS (foo INT, bar STRING, </a:t>
            </a:r>
            <a:r>
              <a:rPr lang="en-US" altLang="zh-CN" dirty="0" err="1" smtClean="0"/>
              <a:t>baz</a:t>
            </a:r>
            <a:r>
              <a:rPr lang="en-US" altLang="zh-CN" dirty="0" smtClean="0"/>
              <a:t> INT COMMENT '</a:t>
            </a:r>
            <a:r>
              <a:rPr lang="en-US" altLang="zh-CN" dirty="0" err="1" smtClean="0"/>
              <a:t>baz</a:t>
            </a:r>
            <a:r>
              <a:rPr lang="en-US" altLang="zh-CN" dirty="0" smtClean="0"/>
              <a:t> replaces new_col2');</a:t>
            </a:r>
          </a:p>
          <a:p>
            <a:r>
              <a:rPr lang="en-US" altLang="zh-CN" dirty="0" smtClean="0"/>
              <a:t>hive&gt; ALTER TABLE invites REPLACE COLUMNS (foo INT COMMENT 'only keep the first column');</a:t>
            </a:r>
          </a:p>
          <a:p>
            <a:r>
              <a:rPr lang="en-US" altLang="zh-CN" dirty="0" smtClean="0"/>
              <a:t>hive&gt; DROP TABLE pokes;</a:t>
            </a:r>
          </a:p>
          <a:p>
            <a:endParaRPr lang="en-US" altLang="zh-CN" dirty="0" smtClean="0"/>
          </a:p>
          <a:p>
            <a:r>
              <a:rPr lang="en-US" altLang="zh-CN" dirty="0" smtClean="0"/>
              <a:t>hive&gt; LOAD DATA LOCAL INPATH './examples/files/kv1.txt' OVERWRITE INTO TABLE pokes;</a:t>
            </a:r>
          </a:p>
          <a:p>
            <a:r>
              <a:rPr lang="en-US" altLang="zh-CN" dirty="0" smtClean="0"/>
              <a:t>hive&gt; LOAD DATA LOCAL INPATH './examples/files/kv2.txt' OVERWRITE INTO TABLE invites PARTITION (ds='2008-08-15');</a:t>
            </a:r>
          </a:p>
          <a:p>
            <a:r>
              <a:rPr lang="en-US" altLang="zh-CN" dirty="0" smtClean="0"/>
              <a:t>hive&gt; LOAD DATA LOCAL INPATH './examples/files/kv3.txt' OVERWRITE INTO TABLE invites PARTITION (ds='2008-08-08');</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hive&gt; LOAD DATA INPATH '/user/</a:t>
            </a:r>
            <a:r>
              <a:rPr lang="en-US" altLang="zh-CN" dirty="0" err="1" smtClean="0"/>
              <a:t>myname</a:t>
            </a:r>
            <a:r>
              <a:rPr lang="en-US" altLang="zh-CN" dirty="0" smtClean="0"/>
              <a:t>/kv2.txt' OVERWRITE INTO TABLE invites PARTITION (ds='2008-08-15');</a:t>
            </a:r>
          </a:p>
          <a:p>
            <a:endParaRPr lang="en-US" altLang="zh-CN" dirty="0" smtClean="0"/>
          </a:p>
          <a:p>
            <a:r>
              <a:rPr lang="en-US" altLang="zh-CN" dirty="0" smtClean="0"/>
              <a:t>hive&gt; SELECT </a:t>
            </a:r>
            <a:r>
              <a:rPr lang="en-US" altLang="zh-CN" dirty="0" err="1" smtClean="0"/>
              <a:t>a.foo</a:t>
            </a:r>
            <a:r>
              <a:rPr lang="en-US" altLang="zh-CN" dirty="0" smtClean="0"/>
              <a:t> FROM invites a WHERE a.ds='2008-08-15';</a:t>
            </a:r>
          </a:p>
          <a:p>
            <a:endParaRPr lang="en-US" altLang="zh-CN" dirty="0" smtClean="0"/>
          </a:p>
          <a:p>
            <a:r>
              <a:rPr lang="en-US" altLang="zh-CN" dirty="0" smtClean="0"/>
              <a:t>hive&gt; INSERT OVERWRITE DIRECTORY '/</a:t>
            </a:r>
            <a:r>
              <a:rPr lang="en-US" altLang="zh-CN" dirty="0" err="1" smtClean="0"/>
              <a:t>tmp</a:t>
            </a:r>
            <a:r>
              <a:rPr lang="en-US" altLang="zh-CN" dirty="0" smtClean="0"/>
              <a:t>/</a:t>
            </a:r>
            <a:r>
              <a:rPr lang="en-US" altLang="zh-CN" dirty="0" err="1" smtClean="0"/>
              <a:t>hdfs_out</a:t>
            </a:r>
            <a:r>
              <a:rPr lang="en-US" altLang="zh-CN" dirty="0" smtClean="0"/>
              <a:t>' SELECT a.* FROM invites a WHERE a.ds='2008-08-15';</a:t>
            </a:r>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22</a:t>
            </a:fld>
            <a:endParaRPr lang="zh-CN" altLang="en-US"/>
          </a:p>
        </p:txBody>
      </p:sp>
    </p:spTree>
    <p:extLst>
      <p:ext uri="{BB962C8B-B14F-4D97-AF65-F5344CB8AC3E}">
        <p14:creationId xmlns:p14="http://schemas.microsoft.com/office/powerpoint/2010/main" val="149666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没有专门的数据存储格式，也没有为数据建立索引，用户可以非常自由的组织 </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中的表，只需要在创建表的时候告诉 </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数据中的列分隔符和行分隔符，</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就可以解析数据。</a:t>
            </a:r>
          </a:p>
          <a:p>
            <a:r>
              <a:rPr lang="zh-CN" altLang="en-US" sz="1200" b="0" i="0" kern="1200" dirty="0" smtClean="0">
                <a:solidFill>
                  <a:schemeClr val="tx1"/>
                </a:solidFill>
                <a:effectLst/>
                <a:latin typeface="+mn-lt"/>
                <a:ea typeface="+mn-ea"/>
                <a:cs typeface="+mn-cs"/>
              </a:rPr>
              <a:t>其次，</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中所有的数据都存储在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中包含以下数据模型：表</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，外部表</a:t>
            </a:r>
            <a:r>
              <a:rPr lang="en-US" altLang="zh-CN" sz="1200" b="0" i="0" kern="1200" dirty="0" smtClean="0">
                <a:solidFill>
                  <a:schemeClr val="tx1"/>
                </a:solidFill>
                <a:effectLst/>
                <a:latin typeface="+mn-lt"/>
                <a:ea typeface="+mn-ea"/>
                <a:cs typeface="+mn-cs"/>
              </a:rPr>
              <a:t>(External Table)</a:t>
            </a:r>
            <a:r>
              <a:rPr lang="zh-CN" altLang="en-US" sz="1200" b="0" i="0" kern="1200" dirty="0" smtClean="0">
                <a:solidFill>
                  <a:schemeClr val="tx1"/>
                </a:solidFill>
                <a:effectLst/>
                <a:latin typeface="+mn-lt"/>
                <a:ea typeface="+mn-ea"/>
                <a:cs typeface="+mn-cs"/>
              </a:rPr>
              <a:t>，分区</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，桶</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和数据库中的 </a:t>
            </a:r>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在概念上是类似的，每一个 </a:t>
            </a:r>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中都有一个相应的目录存储数据。例如，一个表 </a:t>
            </a:r>
            <a:r>
              <a:rPr lang="en-US" altLang="zh-CN" sz="1200" b="0" i="0" kern="1200" dirty="0" err="1" smtClean="0">
                <a:solidFill>
                  <a:schemeClr val="tx1"/>
                </a:solidFill>
                <a:effectLst/>
                <a:latin typeface="+mn-lt"/>
                <a:ea typeface="+mn-ea"/>
                <a:cs typeface="+mn-cs"/>
              </a:rPr>
              <a:t>pvs</a:t>
            </a:r>
            <a:r>
              <a:rPr lang="zh-CN" altLang="en-US" sz="1200" b="0" i="0" kern="1200" dirty="0" smtClean="0">
                <a:solidFill>
                  <a:schemeClr val="tx1"/>
                </a:solidFill>
                <a:effectLst/>
                <a:latin typeface="+mn-lt"/>
                <a:ea typeface="+mn-ea"/>
                <a:cs typeface="+mn-cs"/>
              </a:rPr>
              <a:t>，它在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中的路径为：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pvs</a:t>
            </a: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是在 </a:t>
            </a:r>
            <a:r>
              <a:rPr lang="en-US" altLang="zh-CN" sz="1200" b="0" i="0" kern="1200" dirty="0" smtClean="0">
                <a:solidFill>
                  <a:schemeClr val="tx1"/>
                </a:solidFill>
                <a:effectLst/>
                <a:latin typeface="+mn-lt"/>
                <a:ea typeface="+mn-ea"/>
                <a:cs typeface="+mn-cs"/>
              </a:rPr>
              <a:t>hive-site.xml </a:t>
            </a:r>
            <a:r>
              <a:rPr lang="zh-CN" altLang="en-US" sz="1200" b="0" i="0" kern="1200" dirty="0" smtClean="0">
                <a:solidFill>
                  <a:schemeClr val="tx1"/>
                </a:solidFill>
                <a:effectLst/>
                <a:latin typeface="+mn-lt"/>
                <a:ea typeface="+mn-ea"/>
                <a:cs typeface="+mn-cs"/>
              </a:rPr>
              <a:t>中由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hive.metastore.warehouse.dir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指定的数据仓库的目录，所有的 </a:t>
            </a:r>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数据（不包括 </a:t>
            </a:r>
            <a:r>
              <a:rPr lang="en-US" altLang="zh-CN" sz="1200" b="0" i="0" kern="1200" dirty="0" smtClean="0">
                <a:solidFill>
                  <a:schemeClr val="tx1"/>
                </a:solidFill>
                <a:effectLst/>
                <a:latin typeface="+mn-lt"/>
                <a:ea typeface="+mn-ea"/>
                <a:cs typeface="+mn-cs"/>
              </a:rPr>
              <a:t>External Table</a:t>
            </a:r>
            <a:r>
              <a:rPr lang="zh-CN" altLang="en-US" sz="1200" b="0" i="0" kern="1200" dirty="0" smtClean="0">
                <a:solidFill>
                  <a:schemeClr val="tx1"/>
                </a:solidFill>
                <a:effectLst/>
                <a:latin typeface="+mn-lt"/>
                <a:ea typeface="+mn-ea"/>
                <a:cs typeface="+mn-cs"/>
              </a:rPr>
              <a:t>）都保存在这个目录中。</a:t>
            </a:r>
          </a:p>
          <a:p>
            <a:r>
              <a:rPr lang="en-US" altLang="zh-CN" sz="1200" b="0" i="0" kern="1200" dirty="0" smtClean="0">
                <a:solidFill>
                  <a:schemeClr val="tx1"/>
                </a:solidFill>
                <a:effectLst/>
                <a:latin typeface="+mn-lt"/>
                <a:ea typeface="+mn-ea"/>
                <a:cs typeface="+mn-cs"/>
              </a:rPr>
              <a:t>Partition </a:t>
            </a:r>
            <a:r>
              <a:rPr lang="zh-CN" altLang="en-US" sz="1200" b="0" i="0" kern="1200" dirty="0" smtClean="0">
                <a:solidFill>
                  <a:schemeClr val="tx1"/>
                </a:solidFill>
                <a:effectLst/>
                <a:latin typeface="+mn-lt"/>
                <a:ea typeface="+mn-ea"/>
                <a:cs typeface="+mn-cs"/>
              </a:rPr>
              <a:t>对应于数据库中的 </a:t>
            </a:r>
            <a:r>
              <a:rPr lang="en-US" altLang="zh-CN" sz="1200" b="0" i="0" kern="1200" dirty="0" smtClean="0">
                <a:solidFill>
                  <a:schemeClr val="tx1"/>
                </a:solidFill>
                <a:effectLst/>
                <a:latin typeface="+mn-lt"/>
                <a:ea typeface="+mn-ea"/>
                <a:cs typeface="+mn-cs"/>
              </a:rPr>
              <a:t>Partition </a:t>
            </a:r>
            <a:r>
              <a:rPr lang="zh-CN" altLang="en-US" sz="1200" b="0" i="0" kern="1200" dirty="0" smtClean="0">
                <a:solidFill>
                  <a:schemeClr val="tx1"/>
                </a:solidFill>
                <a:effectLst/>
                <a:latin typeface="+mn-lt"/>
                <a:ea typeface="+mn-ea"/>
                <a:cs typeface="+mn-cs"/>
              </a:rPr>
              <a:t>列的密集索引，但是 </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 </a:t>
            </a:r>
            <a:r>
              <a:rPr lang="en-US" altLang="zh-CN" sz="1200" b="0" i="0" kern="1200" dirty="0" smtClean="0">
                <a:solidFill>
                  <a:schemeClr val="tx1"/>
                </a:solidFill>
                <a:effectLst/>
                <a:latin typeface="+mn-lt"/>
                <a:ea typeface="+mn-ea"/>
                <a:cs typeface="+mn-cs"/>
              </a:rPr>
              <a:t>Partition </a:t>
            </a:r>
            <a:r>
              <a:rPr lang="zh-CN" altLang="en-US" sz="1200" b="0" i="0" kern="1200" dirty="0" smtClean="0">
                <a:solidFill>
                  <a:schemeClr val="tx1"/>
                </a:solidFill>
                <a:effectLst/>
                <a:latin typeface="+mn-lt"/>
                <a:ea typeface="+mn-ea"/>
                <a:cs typeface="+mn-cs"/>
              </a:rPr>
              <a:t>的组织方式和数据库中的很不相同。在 </a:t>
            </a:r>
            <a:r>
              <a:rPr lang="en-US" altLang="zh-CN" sz="1200" b="0" i="0" kern="1200" dirty="0" smtClean="0">
                <a:solidFill>
                  <a:schemeClr val="tx1"/>
                </a:solidFill>
                <a:effectLst/>
                <a:latin typeface="+mn-lt"/>
                <a:ea typeface="+mn-ea"/>
                <a:cs typeface="+mn-cs"/>
              </a:rPr>
              <a:t>Hive </a:t>
            </a:r>
            <a:r>
              <a:rPr lang="zh-CN" altLang="en-US" sz="1200" b="0" i="0" kern="1200" dirty="0" smtClean="0">
                <a:solidFill>
                  <a:schemeClr val="tx1"/>
                </a:solidFill>
                <a:effectLst/>
                <a:latin typeface="+mn-lt"/>
                <a:ea typeface="+mn-ea"/>
                <a:cs typeface="+mn-cs"/>
              </a:rPr>
              <a:t>中，表中的一个 </a:t>
            </a:r>
            <a:r>
              <a:rPr lang="en-US" altLang="zh-CN" sz="1200" b="0" i="0" kern="1200" dirty="0" smtClean="0">
                <a:solidFill>
                  <a:schemeClr val="tx1"/>
                </a:solidFill>
                <a:effectLst/>
                <a:latin typeface="+mn-lt"/>
                <a:ea typeface="+mn-ea"/>
                <a:cs typeface="+mn-cs"/>
              </a:rPr>
              <a:t>Partition </a:t>
            </a:r>
            <a:r>
              <a:rPr lang="zh-CN" altLang="en-US" sz="1200" b="0" i="0" kern="1200" dirty="0" smtClean="0">
                <a:solidFill>
                  <a:schemeClr val="tx1"/>
                </a:solidFill>
                <a:effectLst/>
                <a:latin typeface="+mn-lt"/>
                <a:ea typeface="+mn-ea"/>
                <a:cs typeface="+mn-cs"/>
              </a:rPr>
              <a:t>对应于表下的一个目录，所有的 </a:t>
            </a:r>
            <a:r>
              <a:rPr lang="en-US" altLang="zh-CN" sz="1200" b="0" i="0" kern="1200" dirty="0" smtClean="0">
                <a:solidFill>
                  <a:schemeClr val="tx1"/>
                </a:solidFill>
                <a:effectLst/>
                <a:latin typeface="+mn-lt"/>
                <a:ea typeface="+mn-ea"/>
                <a:cs typeface="+mn-cs"/>
              </a:rPr>
              <a:t>Partition </a:t>
            </a:r>
            <a:r>
              <a:rPr lang="zh-CN" altLang="en-US" sz="1200" b="0" i="0" kern="1200" dirty="0" smtClean="0">
                <a:solidFill>
                  <a:schemeClr val="tx1"/>
                </a:solidFill>
                <a:effectLst/>
                <a:latin typeface="+mn-lt"/>
                <a:ea typeface="+mn-ea"/>
                <a:cs typeface="+mn-cs"/>
              </a:rPr>
              <a:t>的数据都存储在对应的目录中。例如：</a:t>
            </a:r>
            <a:r>
              <a:rPr lang="en-US" altLang="zh-CN" sz="1200" b="0" i="0" kern="1200" dirty="0" err="1" smtClean="0">
                <a:solidFill>
                  <a:schemeClr val="tx1"/>
                </a:solidFill>
                <a:effectLst/>
                <a:latin typeface="+mn-lt"/>
                <a:ea typeface="+mn-ea"/>
                <a:cs typeface="+mn-cs"/>
              </a:rPr>
              <a:t>pvs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表中包含 </a:t>
            </a:r>
            <a:r>
              <a:rPr lang="en-US" altLang="zh-CN" sz="1200" b="0" i="0" kern="1200" dirty="0" smtClean="0">
                <a:solidFill>
                  <a:schemeClr val="tx1"/>
                </a:solidFill>
                <a:effectLst/>
                <a:latin typeface="+mn-lt"/>
                <a:ea typeface="+mn-ea"/>
                <a:cs typeface="+mn-cs"/>
              </a:rPr>
              <a:t>ds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city </a:t>
            </a:r>
            <a:r>
              <a:rPr lang="zh-CN" altLang="en-US" sz="1200" b="0" i="0" kern="1200" dirty="0" smtClean="0">
                <a:solidFill>
                  <a:schemeClr val="tx1"/>
                </a:solidFill>
                <a:effectLst/>
                <a:latin typeface="+mn-lt"/>
                <a:ea typeface="+mn-ea"/>
                <a:cs typeface="+mn-cs"/>
              </a:rPr>
              <a:t>两个 </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，则对应于 </a:t>
            </a:r>
            <a:r>
              <a:rPr lang="en-US" altLang="zh-CN" sz="1200" b="0" i="0" kern="1200" dirty="0" smtClean="0">
                <a:solidFill>
                  <a:schemeClr val="tx1"/>
                </a:solidFill>
                <a:effectLst/>
                <a:latin typeface="+mn-lt"/>
                <a:ea typeface="+mn-ea"/>
                <a:cs typeface="+mn-cs"/>
              </a:rPr>
              <a:t>ds = 20090801, </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 = US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子目录为：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pvs</a:t>
            </a:r>
            <a:r>
              <a:rPr lang="en-US" altLang="zh-CN" sz="1200" b="0" i="0" kern="1200" dirty="0" smtClean="0">
                <a:solidFill>
                  <a:schemeClr val="tx1"/>
                </a:solidFill>
                <a:effectLst/>
                <a:latin typeface="+mn-lt"/>
                <a:ea typeface="+mn-ea"/>
                <a:cs typeface="+mn-cs"/>
              </a:rPr>
              <a:t>/ds=20090801/</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=US</a:t>
            </a:r>
            <a:r>
              <a:rPr lang="zh-CN" altLang="en-US" sz="1200" b="0" i="0" kern="1200" dirty="0" smtClean="0">
                <a:solidFill>
                  <a:schemeClr val="tx1"/>
                </a:solidFill>
                <a:effectLst/>
                <a:latin typeface="+mn-lt"/>
                <a:ea typeface="+mn-ea"/>
                <a:cs typeface="+mn-cs"/>
              </a:rPr>
              <a:t>；对应于 </a:t>
            </a:r>
            <a:r>
              <a:rPr lang="en-US" altLang="zh-CN" sz="1200" b="0" i="0" kern="1200" dirty="0" smtClean="0">
                <a:solidFill>
                  <a:schemeClr val="tx1"/>
                </a:solidFill>
                <a:effectLst/>
                <a:latin typeface="+mn-lt"/>
                <a:ea typeface="+mn-ea"/>
                <a:cs typeface="+mn-cs"/>
              </a:rPr>
              <a:t>ds = 20090801, </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 = CA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子目录为；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pvs</a:t>
            </a:r>
            <a:r>
              <a:rPr lang="en-US" altLang="zh-CN" sz="1200" b="0" i="0" kern="1200" dirty="0" smtClean="0">
                <a:solidFill>
                  <a:schemeClr val="tx1"/>
                </a:solidFill>
                <a:effectLst/>
                <a:latin typeface="+mn-lt"/>
                <a:ea typeface="+mn-ea"/>
                <a:cs typeface="+mn-cs"/>
              </a:rPr>
              <a:t>/ds=20090801/</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=CA</a:t>
            </a:r>
          </a:p>
          <a:p>
            <a:r>
              <a:rPr lang="en-US" altLang="zh-CN" sz="1200" b="0" i="0" kern="1200" dirty="0" smtClean="0">
                <a:solidFill>
                  <a:schemeClr val="tx1"/>
                </a:solidFill>
                <a:effectLst/>
                <a:latin typeface="+mn-lt"/>
                <a:ea typeface="+mn-ea"/>
                <a:cs typeface="+mn-cs"/>
              </a:rPr>
              <a:t>Buckets </a:t>
            </a:r>
            <a:r>
              <a:rPr lang="zh-CN" altLang="en-US" sz="1200" b="0" i="0" kern="1200" dirty="0" smtClean="0">
                <a:solidFill>
                  <a:schemeClr val="tx1"/>
                </a:solidFill>
                <a:effectLst/>
                <a:latin typeface="+mn-lt"/>
                <a:ea typeface="+mn-ea"/>
                <a:cs typeface="+mn-cs"/>
              </a:rPr>
              <a:t>对指定列计算 </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，根据 </a:t>
            </a:r>
            <a:r>
              <a:rPr lang="en-US" altLang="zh-CN" sz="1200" b="0" i="0" kern="1200" dirty="0" smtClean="0">
                <a:solidFill>
                  <a:schemeClr val="tx1"/>
                </a:solidFill>
                <a:effectLst/>
                <a:latin typeface="+mn-lt"/>
                <a:ea typeface="+mn-ea"/>
                <a:cs typeface="+mn-cs"/>
              </a:rPr>
              <a:t>hash </a:t>
            </a:r>
            <a:r>
              <a:rPr lang="zh-CN" altLang="en-US" sz="1200" b="0" i="0" kern="1200" dirty="0" smtClean="0">
                <a:solidFill>
                  <a:schemeClr val="tx1"/>
                </a:solidFill>
                <a:effectLst/>
                <a:latin typeface="+mn-lt"/>
                <a:ea typeface="+mn-ea"/>
                <a:cs typeface="+mn-cs"/>
              </a:rPr>
              <a:t>值切分数据，目的是为了并行，每一个 </a:t>
            </a:r>
            <a:r>
              <a:rPr lang="en-US" altLang="zh-CN" sz="1200" b="0" i="0" kern="1200" dirty="0" smtClean="0">
                <a:solidFill>
                  <a:schemeClr val="tx1"/>
                </a:solidFill>
                <a:effectLst/>
                <a:latin typeface="+mn-lt"/>
                <a:ea typeface="+mn-ea"/>
                <a:cs typeface="+mn-cs"/>
              </a:rPr>
              <a:t>Bucket </a:t>
            </a:r>
            <a:r>
              <a:rPr lang="zh-CN" altLang="en-US" sz="1200" b="0" i="0" kern="1200" dirty="0" smtClean="0">
                <a:solidFill>
                  <a:schemeClr val="tx1"/>
                </a:solidFill>
                <a:effectLst/>
                <a:latin typeface="+mn-lt"/>
                <a:ea typeface="+mn-ea"/>
                <a:cs typeface="+mn-cs"/>
              </a:rPr>
              <a:t>对应一个文件。将 </a:t>
            </a:r>
            <a:r>
              <a:rPr lang="en-US" altLang="zh-CN" sz="1200" b="0" i="0" kern="1200" dirty="0" smtClean="0">
                <a:solidFill>
                  <a:schemeClr val="tx1"/>
                </a:solidFill>
                <a:effectLst/>
                <a:latin typeface="+mn-lt"/>
                <a:ea typeface="+mn-ea"/>
                <a:cs typeface="+mn-cs"/>
              </a:rPr>
              <a:t>user </a:t>
            </a:r>
            <a:r>
              <a:rPr lang="zh-CN" altLang="en-US" sz="1200" b="0" i="0" kern="1200" dirty="0" smtClean="0">
                <a:solidFill>
                  <a:schemeClr val="tx1"/>
                </a:solidFill>
                <a:effectLst/>
                <a:latin typeface="+mn-lt"/>
                <a:ea typeface="+mn-ea"/>
                <a:cs typeface="+mn-cs"/>
              </a:rPr>
              <a:t>列分散至 </a:t>
            </a:r>
            <a:r>
              <a:rPr lang="en-US" altLang="zh-CN" sz="1200" b="0" i="0" kern="1200" dirty="0" smtClean="0">
                <a:solidFill>
                  <a:schemeClr val="tx1"/>
                </a:solidFill>
                <a:effectLst/>
                <a:latin typeface="+mn-lt"/>
                <a:ea typeface="+mn-ea"/>
                <a:cs typeface="+mn-cs"/>
              </a:rPr>
              <a:t>32 </a:t>
            </a:r>
            <a:r>
              <a:rPr lang="zh-CN" altLang="en-US" sz="1200" b="0" i="0" kern="1200" dirty="0" smtClean="0">
                <a:solidFill>
                  <a:schemeClr val="tx1"/>
                </a:solidFill>
                <a:effectLst/>
                <a:latin typeface="+mn-lt"/>
                <a:ea typeface="+mn-ea"/>
                <a:cs typeface="+mn-cs"/>
              </a:rPr>
              <a:t>个 </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，首先对 </a:t>
            </a:r>
            <a:r>
              <a:rPr lang="en-US" altLang="zh-CN" sz="1200" b="0" i="0" kern="1200" dirty="0" smtClean="0">
                <a:solidFill>
                  <a:schemeClr val="tx1"/>
                </a:solidFill>
                <a:effectLst/>
                <a:latin typeface="+mn-lt"/>
                <a:ea typeface="+mn-ea"/>
                <a:cs typeface="+mn-cs"/>
              </a:rPr>
              <a:t>user </a:t>
            </a:r>
            <a:r>
              <a:rPr lang="zh-CN" altLang="en-US" sz="1200" b="0" i="0" kern="1200" dirty="0" smtClean="0">
                <a:solidFill>
                  <a:schemeClr val="tx1"/>
                </a:solidFill>
                <a:effectLst/>
                <a:latin typeface="+mn-lt"/>
                <a:ea typeface="+mn-ea"/>
                <a:cs typeface="+mn-cs"/>
              </a:rPr>
              <a:t>列的值计算 </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，对应 </a:t>
            </a:r>
            <a:r>
              <a:rPr lang="en-US" altLang="zh-CN" sz="1200" b="0" i="0" kern="1200" dirty="0" smtClean="0">
                <a:solidFill>
                  <a:schemeClr val="tx1"/>
                </a:solidFill>
                <a:effectLst/>
                <a:latin typeface="+mn-lt"/>
                <a:ea typeface="+mn-ea"/>
                <a:cs typeface="+mn-cs"/>
              </a:rPr>
              <a:t>hash </a:t>
            </a:r>
            <a:r>
              <a:rPr lang="zh-CN" altLang="en-US" sz="1200" b="0" i="0" kern="1200" dirty="0" smtClean="0">
                <a:solidFill>
                  <a:schemeClr val="tx1"/>
                </a:solidFill>
                <a:effectLst/>
                <a:latin typeface="+mn-lt"/>
                <a:ea typeface="+mn-ea"/>
                <a:cs typeface="+mn-cs"/>
              </a:rPr>
              <a:t>值为 </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目录为：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pvs</a:t>
            </a:r>
            <a:r>
              <a:rPr lang="en-US" altLang="zh-CN" sz="1200" b="0" i="0" kern="1200" dirty="0" smtClean="0">
                <a:solidFill>
                  <a:schemeClr val="tx1"/>
                </a:solidFill>
                <a:effectLst/>
                <a:latin typeface="+mn-lt"/>
                <a:ea typeface="+mn-ea"/>
                <a:cs typeface="+mn-cs"/>
              </a:rPr>
              <a:t>/ds=20090801/</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=US/part-00000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 </a:t>
            </a:r>
            <a:r>
              <a:rPr lang="zh-CN" altLang="en-US" sz="1200" b="0" i="0" kern="1200" dirty="0" smtClean="0">
                <a:solidFill>
                  <a:schemeClr val="tx1"/>
                </a:solidFill>
                <a:effectLst/>
                <a:latin typeface="+mn-lt"/>
                <a:ea typeface="+mn-ea"/>
                <a:cs typeface="+mn-cs"/>
              </a:rPr>
              <a:t>值为 </a:t>
            </a:r>
            <a:r>
              <a:rPr lang="en-US" altLang="zh-CN" sz="1200" b="0" i="0" kern="1200" dirty="0" smtClean="0">
                <a:solidFill>
                  <a:schemeClr val="tx1"/>
                </a:solidFill>
                <a:effectLst/>
                <a:latin typeface="+mn-lt"/>
                <a:ea typeface="+mn-ea"/>
                <a:cs typeface="+mn-cs"/>
              </a:rPr>
              <a:t>20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目录为：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wh</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pvs</a:t>
            </a:r>
            <a:r>
              <a:rPr lang="en-US" altLang="zh-CN" sz="1200" b="0" i="0" kern="1200" dirty="0" smtClean="0">
                <a:solidFill>
                  <a:schemeClr val="tx1"/>
                </a:solidFill>
                <a:effectLst/>
                <a:latin typeface="+mn-lt"/>
                <a:ea typeface="+mn-ea"/>
                <a:cs typeface="+mn-cs"/>
              </a:rPr>
              <a:t>/ds=20090801/</a:t>
            </a:r>
            <a:r>
              <a:rPr lang="en-US" altLang="zh-CN" sz="1200" b="0" i="0" kern="1200" dirty="0" err="1" smtClean="0">
                <a:solidFill>
                  <a:schemeClr val="tx1"/>
                </a:solidFill>
                <a:effectLst/>
                <a:latin typeface="+mn-lt"/>
                <a:ea typeface="+mn-ea"/>
                <a:cs typeface="+mn-cs"/>
              </a:rPr>
              <a:t>ctry</a:t>
            </a:r>
            <a:r>
              <a:rPr lang="en-US" altLang="zh-CN" sz="1200" b="0" i="0" kern="1200" dirty="0" smtClean="0">
                <a:solidFill>
                  <a:schemeClr val="tx1"/>
                </a:solidFill>
                <a:effectLst/>
                <a:latin typeface="+mn-lt"/>
                <a:ea typeface="+mn-ea"/>
                <a:cs typeface="+mn-cs"/>
              </a:rPr>
              <a:t>=US/part-00020</a:t>
            </a:r>
          </a:p>
          <a:p>
            <a:r>
              <a:rPr lang="en-US" altLang="zh-CN" sz="1200" b="0" i="0" kern="1200" dirty="0" smtClean="0">
                <a:solidFill>
                  <a:schemeClr val="tx1"/>
                </a:solidFill>
                <a:effectLst/>
                <a:latin typeface="+mn-lt"/>
                <a:ea typeface="+mn-ea"/>
                <a:cs typeface="+mn-cs"/>
              </a:rPr>
              <a:t>External Table </a:t>
            </a:r>
            <a:r>
              <a:rPr lang="zh-CN" altLang="en-US" sz="1200" b="0" i="0" kern="1200" dirty="0" smtClean="0">
                <a:solidFill>
                  <a:schemeClr val="tx1"/>
                </a:solidFill>
                <a:effectLst/>
                <a:latin typeface="+mn-lt"/>
                <a:ea typeface="+mn-ea"/>
                <a:cs typeface="+mn-cs"/>
              </a:rPr>
              <a:t>指向已经在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中存在的数据，可以创建 </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。它和 </a:t>
            </a:r>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在元数据的组织上是相同的，而实际数据的存储则有较大的差异。</a:t>
            </a:r>
          </a:p>
          <a:p>
            <a:r>
              <a:rPr lang="en-US" altLang="zh-CN" sz="1200" b="0" i="0" kern="1200" dirty="0" smtClean="0">
                <a:solidFill>
                  <a:schemeClr val="tx1"/>
                </a:solidFill>
                <a:effectLst/>
                <a:latin typeface="+mn-lt"/>
                <a:ea typeface="+mn-ea"/>
                <a:cs typeface="+mn-cs"/>
              </a:rPr>
              <a:t>Table </a:t>
            </a:r>
            <a:r>
              <a:rPr lang="zh-CN" altLang="en-US" sz="1200" b="0" i="0" kern="1200" dirty="0" smtClean="0">
                <a:solidFill>
                  <a:schemeClr val="tx1"/>
                </a:solidFill>
                <a:effectLst/>
                <a:latin typeface="+mn-lt"/>
                <a:ea typeface="+mn-ea"/>
                <a:cs typeface="+mn-cs"/>
              </a:rPr>
              <a:t>的创建过程和数据加载过程（这两个过程可以在同一个语句中完成），在加载数据的过程中，实际数据会被移动到数据仓库目录中；之后对数据对访问将会直接在数据仓库目录中完成。删除表时，表中的数据和元数据将会被同时删除。</a:t>
            </a:r>
          </a:p>
          <a:p>
            <a:r>
              <a:rPr lang="en-US" altLang="zh-CN" sz="1200" b="0" i="0" kern="1200" dirty="0" smtClean="0">
                <a:solidFill>
                  <a:schemeClr val="tx1"/>
                </a:solidFill>
                <a:effectLst/>
                <a:latin typeface="+mn-lt"/>
                <a:ea typeface="+mn-ea"/>
                <a:cs typeface="+mn-cs"/>
              </a:rPr>
              <a:t>External Table </a:t>
            </a:r>
            <a:r>
              <a:rPr lang="zh-CN" altLang="en-US" sz="1200" b="0" i="0" kern="1200" dirty="0" smtClean="0">
                <a:solidFill>
                  <a:schemeClr val="tx1"/>
                </a:solidFill>
                <a:effectLst/>
                <a:latin typeface="+mn-lt"/>
                <a:ea typeface="+mn-ea"/>
                <a:cs typeface="+mn-cs"/>
              </a:rPr>
              <a:t>只有一个过程，加载数据和创建表同时完成（</a:t>
            </a:r>
            <a:r>
              <a:rPr lang="en-US" altLang="zh-CN" sz="1200" b="0" i="0" kern="1200" dirty="0" smtClean="0">
                <a:solidFill>
                  <a:schemeClr val="tx1"/>
                </a:solidFill>
                <a:effectLst/>
                <a:latin typeface="+mn-lt"/>
                <a:ea typeface="+mn-ea"/>
                <a:cs typeface="+mn-cs"/>
              </a:rPr>
              <a:t>CREATE EXTERNAL TABLE ……LOCATION</a:t>
            </a:r>
            <a:r>
              <a:rPr lang="zh-CN" altLang="en-US" sz="1200" b="0" i="0" kern="1200" dirty="0" smtClean="0">
                <a:solidFill>
                  <a:schemeClr val="tx1"/>
                </a:solidFill>
                <a:effectLst/>
                <a:latin typeface="+mn-lt"/>
                <a:ea typeface="+mn-ea"/>
                <a:cs typeface="+mn-cs"/>
              </a:rPr>
              <a:t>），实际数据是存储在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后面指定的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路径中，并不会移动到数据仓库目录中。当删除一个 </a:t>
            </a:r>
            <a:r>
              <a:rPr lang="en-US" altLang="zh-CN" sz="1200" b="0" i="0" kern="1200" dirty="0" smtClean="0">
                <a:solidFill>
                  <a:schemeClr val="tx1"/>
                </a:solidFill>
                <a:effectLst/>
                <a:latin typeface="+mn-lt"/>
                <a:ea typeface="+mn-ea"/>
                <a:cs typeface="+mn-cs"/>
              </a:rPr>
              <a:t>External Table </a:t>
            </a:r>
            <a:r>
              <a:rPr lang="zh-CN" altLang="en-US" sz="1200" b="0" i="0" kern="1200" dirty="0" smtClean="0">
                <a:solidFill>
                  <a:schemeClr val="tx1"/>
                </a:solidFill>
                <a:effectLst/>
                <a:latin typeface="+mn-lt"/>
                <a:ea typeface="+mn-ea"/>
                <a:cs typeface="+mn-cs"/>
              </a:rPr>
              <a:t>时，仅删除元数据，表中的数据不会真正被删除。</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23</a:t>
            </a:fld>
            <a:endParaRPr lang="zh-CN" altLang="en-US"/>
          </a:p>
        </p:txBody>
      </p:sp>
    </p:spTree>
    <p:extLst>
      <p:ext uri="{BB962C8B-B14F-4D97-AF65-F5344CB8AC3E}">
        <p14:creationId xmlns:p14="http://schemas.microsoft.com/office/powerpoint/2010/main" val="3950355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25</a:t>
            </a:fld>
            <a:endParaRPr lang="zh-CN" altLang="en-US"/>
          </a:p>
        </p:txBody>
      </p:sp>
    </p:spTree>
    <p:extLst>
      <p:ext uri="{BB962C8B-B14F-4D97-AF65-F5344CB8AC3E}">
        <p14:creationId xmlns:p14="http://schemas.microsoft.com/office/powerpoint/2010/main" val="1441815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Row Key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nosql</a:t>
            </a:r>
            <a:r>
              <a:rPr lang="zh-CN" altLang="en-US" sz="1200" b="0" i="0" kern="1200" dirty="0" smtClean="0">
                <a:solidFill>
                  <a:schemeClr val="tx1"/>
                </a:solidFill>
                <a:effectLst/>
                <a:latin typeface="+mn-lt"/>
                <a:ea typeface="+mn-ea"/>
                <a:cs typeface="+mn-cs"/>
              </a:rPr>
              <a:t>数据库们一样</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是用来检索记录的主键。访问</a:t>
            </a:r>
            <a:r>
              <a:rPr lang="en-US" altLang="zh-CN" sz="1200" b="0" i="0" kern="1200" dirty="0" err="1" smtClean="0">
                <a:solidFill>
                  <a:schemeClr val="tx1"/>
                </a:solidFill>
                <a:effectLst/>
                <a:latin typeface="+mn-lt"/>
                <a:ea typeface="+mn-ea"/>
                <a:cs typeface="+mn-cs"/>
              </a:rPr>
              <a:t>hbase</a:t>
            </a:r>
            <a:r>
              <a:rPr lang="en-US" altLang="zh-CN" sz="1200" b="0" i="0" kern="1200" dirty="0" smtClean="0">
                <a:solidFill>
                  <a:schemeClr val="tx1"/>
                </a:solidFill>
                <a:effectLst/>
                <a:latin typeface="+mn-lt"/>
                <a:ea typeface="+mn-ea"/>
                <a:cs typeface="+mn-cs"/>
              </a:rPr>
              <a:t> table</a:t>
            </a:r>
            <a:r>
              <a:rPr lang="zh-CN" altLang="en-US" sz="1200" b="0" i="0" kern="1200" dirty="0" smtClean="0">
                <a:solidFill>
                  <a:schemeClr val="tx1"/>
                </a:solidFill>
                <a:effectLst/>
                <a:latin typeface="+mn-lt"/>
                <a:ea typeface="+mn-ea"/>
                <a:cs typeface="+mn-cs"/>
              </a:rPr>
              <a:t>中的行，只有三种方式：</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通过单个</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访问</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range</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全表扫描</a:t>
            </a:r>
          </a:p>
          <a:p>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行键 </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可以是任意字符串</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最大长度是 </a:t>
            </a:r>
            <a:r>
              <a:rPr lang="en-US" altLang="zh-CN" sz="1200" b="0" i="0" kern="1200" dirty="0" smtClean="0">
                <a:solidFill>
                  <a:schemeClr val="tx1"/>
                </a:solidFill>
                <a:effectLst/>
                <a:latin typeface="+mn-lt"/>
                <a:ea typeface="+mn-ea"/>
                <a:cs typeface="+mn-cs"/>
              </a:rPr>
              <a:t>64KB</a:t>
            </a:r>
            <a:r>
              <a:rPr lang="zh-CN" altLang="en-US" sz="1200" b="0" i="0" kern="1200" dirty="0" smtClean="0">
                <a:solidFill>
                  <a:schemeClr val="tx1"/>
                </a:solidFill>
                <a:effectLst/>
                <a:latin typeface="+mn-lt"/>
                <a:ea typeface="+mn-ea"/>
                <a:cs typeface="+mn-cs"/>
              </a:rPr>
              <a:t>，实际应用中长度一般为 </a:t>
            </a:r>
            <a:r>
              <a:rPr lang="en-US" altLang="zh-CN" sz="1200" b="0" i="0" kern="1200" dirty="0" smtClean="0">
                <a:solidFill>
                  <a:schemeClr val="tx1"/>
                </a:solidFill>
                <a:effectLst/>
                <a:latin typeface="+mn-lt"/>
                <a:ea typeface="+mn-ea"/>
                <a:cs typeface="+mn-cs"/>
              </a:rPr>
              <a:t>10-100bytes)</a:t>
            </a: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内部，</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保存为字节数组。</a:t>
            </a:r>
          </a:p>
          <a:p>
            <a:r>
              <a:rPr lang="zh-CN" altLang="en-US" sz="1200" b="0" i="0" kern="1200" dirty="0" smtClean="0">
                <a:solidFill>
                  <a:schemeClr val="tx1"/>
                </a:solidFill>
                <a:effectLst/>
                <a:latin typeface="+mn-lt"/>
                <a:ea typeface="+mn-ea"/>
                <a:cs typeface="+mn-cs"/>
              </a:rPr>
              <a:t>存储时，数据按照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的字典序</a:t>
            </a:r>
            <a:r>
              <a:rPr lang="en-US" altLang="zh-CN" sz="1200" b="0" i="0" kern="1200" dirty="0" smtClean="0">
                <a:solidFill>
                  <a:schemeClr val="tx1"/>
                </a:solidFill>
                <a:effectLst/>
                <a:latin typeface="+mn-lt"/>
                <a:ea typeface="+mn-ea"/>
                <a:cs typeface="+mn-cs"/>
              </a:rPr>
              <a:t>(byte order)</a:t>
            </a:r>
            <a:r>
              <a:rPr lang="zh-CN" altLang="en-US" sz="1200" b="0" i="0" kern="1200" dirty="0" smtClean="0">
                <a:solidFill>
                  <a:schemeClr val="tx1"/>
                </a:solidFill>
                <a:effectLst/>
                <a:latin typeface="+mn-lt"/>
                <a:ea typeface="+mn-ea"/>
                <a:cs typeface="+mn-cs"/>
              </a:rPr>
              <a:t>排序存储。设计</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时，要充分排序存储这个特性，将经常一起读取的行存储放到一起。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位置相关性</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注意：</a:t>
            </a:r>
          </a:p>
          <a:p>
            <a:r>
              <a:rPr lang="zh-CN" altLang="en-US" sz="1200" b="0" i="0" kern="1200" dirty="0" smtClean="0">
                <a:solidFill>
                  <a:schemeClr val="tx1"/>
                </a:solidFill>
                <a:effectLst/>
                <a:latin typeface="+mn-lt"/>
                <a:ea typeface="+mn-ea"/>
                <a:cs typeface="+mn-cs"/>
              </a:rPr>
              <a:t>字典序对</a:t>
            </a:r>
            <a:r>
              <a:rPr lang="en-US" altLang="zh-CN" sz="1200" b="0" i="0" kern="1200" dirty="0" err="1" smtClean="0">
                <a:solidFill>
                  <a:schemeClr val="tx1"/>
                </a:solidFill>
                <a:effectLst/>
                <a:latin typeface="+mn-lt"/>
                <a:ea typeface="+mn-ea"/>
                <a:cs typeface="+mn-cs"/>
              </a:rPr>
              <a:t>int</a:t>
            </a:r>
            <a:r>
              <a:rPr lang="zh-CN" altLang="en-US" sz="1200" b="0" i="0" kern="1200" dirty="0" smtClean="0">
                <a:solidFill>
                  <a:schemeClr val="tx1"/>
                </a:solidFill>
                <a:effectLst/>
                <a:latin typeface="+mn-lt"/>
                <a:ea typeface="+mn-ea"/>
                <a:cs typeface="+mn-cs"/>
              </a:rPr>
              <a:t>排序的结果是</a:t>
            </a:r>
            <a:r>
              <a:rPr lang="en-US" altLang="zh-CN" sz="1200" b="0" i="0" kern="1200" dirty="0" smtClean="0">
                <a:solidFill>
                  <a:schemeClr val="tx1"/>
                </a:solidFill>
                <a:effectLst/>
                <a:latin typeface="+mn-lt"/>
                <a:ea typeface="+mn-ea"/>
                <a:cs typeface="+mn-cs"/>
              </a:rPr>
              <a:t>1,10,100,11,12,13,14,15,16,17,18,19,2,20,21,…,9,91,92,93,94,95,96,97,98,99</a:t>
            </a:r>
            <a:r>
              <a:rPr lang="zh-CN" altLang="en-US" sz="1200" b="0" i="0" kern="1200" dirty="0" smtClean="0">
                <a:solidFill>
                  <a:schemeClr val="tx1"/>
                </a:solidFill>
                <a:effectLst/>
                <a:latin typeface="+mn-lt"/>
                <a:ea typeface="+mn-ea"/>
                <a:cs typeface="+mn-cs"/>
              </a:rPr>
              <a:t>。要保持整形的自然序，行键必须用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作左填充。</a:t>
            </a:r>
          </a:p>
          <a:p>
            <a:r>
              <a:rPr lang="zh-CN" altLang="en-US" sz="1200" b="0" i="0" kern="1200" dirty="0" smtClean="0">
                <a:solidFill>
                  <a:schemeClr val="tx1"/>
                </a:solidFill>
                <a:effectLst/>
                <a:latin typeface="+mn-lt"/>
                <a:ea typeface="+mn-ea"/>
                <a:cs typeface="+mn-cs"/>
              </a:rPr>
              <a:t>行的一次读写是原子操作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不论一次读写多少列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。这个设计决策能够使用户很容易的理解程序在对同一个行进行并发更新操作时的行为。</a:t>
            </a:r>
          </a:p>
          <a:p>
            <a:r>
              <a:rPr lang="zh-CN" altLang="en-US" sz="1200" b="0" i="0" kern="1200" dirty="0" smtClean="0">
                <a:solidFill>
                  <a:schemeClr val="tx1"/>
                </a:solidFill>
                <a:effectLst/>
                <a:latin typeface="+mn-lt"/>
                <a:ea typeface="+mn-ea"/>
                <a:cs typeface="+mn-cs"/>
              </a:rPr>
              <a:t> </a:t>
            </a:r>
          </a:p>
          <a:p>
            <a:r>
              <a:rPr lang="zh-CN" altLang="en-US" sz="1200" b="1" i="0" kern="1200" dirty="0" smtClean="0">
                <a:solidFill>
                  <a:schemeClr val="tx1"/>
                </a:solidFill>
                <a:effectLst/>
                <a:latin typeface="+mn-lt"/>
                <a:ea typeface="+mn-ea"/>
                <a:cs typeface="+mn-cs"/>
              </a:rPr>
              <a:t>列族</a:t>
            </a:r>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表中的每个列，都归属与某个列族。列族是表的</a:t>
            </a:r>
            <a:r>
              <a:rPr lang="en-US" altLang="zh-CN" sz="1200" b="0" i="0" kern="1200" dirty="0" err="1" smtClean="0">
                <a:solidFill>
                  <a:schemeClr val="tx1"/>
                </a:solidFill>
                <a:effectLst/>
                <a:latin typeface="+mn-lt"/>
                <a:ea typeface="+mn-ea"/>
                <a:cs typeface="+mn-cs"/>
              </a:rPr>
              <a:t>chema</a:t>
            </a:r>
            <a:r>
              <a:rPr lang="zh-CN" altLang="en-US" sz="1200" b="0" i="0" kern="1200" dirty="0" smtClean="0">
                <a:solidFill>
                  <a:schemeClr val="tx1"/>
                </a:solidFill>
                <a:effectLst/>
                <a:latin typeface="+mn-lt"/>
                <a:ea typeface="+mn-ea"/>
                <a:cs typeface="+mn-cs"/>
              </a:rPr>
              <a:t>的一部分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而列不是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，必须在使用表之前定义。列名都以列族作为前缀。例如</a:t>
            </a:r>
            <a:r>
              <a:rPr lang="en-US" altLang="zh-CN" sz="1200" b="0" i="1" kern="1200" dirty="0" err="1" smtClean="0">
                <a:solidFill>
                  <a:schemeClr val="tx1"/>
                </a:solidFill>
                <a:effectLst/>
                <a:latin typeface="+mn-lt"/>
                <a:ea typeface="+mn-ea"/>
                <a:cs typeface="+mn-cs"/>
              </a:rPr>
              <a:t>courses:history</a:t>
            </a:r>
            <a:r>
              <a:rPr lang="zh-CN" altLang="en-US" sz="1200" b="0" i="0" kern="1200" dirty="0" smtClean="0">
                <a:solidFill>
                  <a:schemeClr val="tx1"/>
                </a:solidFill>
                <a:effectLst/>
                <a:latin typeface="+mn-lt"/>
                <a:ea typeface="+mn-ea"/>
                <a:cs typeface="+mn-cs"/>
              </a:rPr>
              <a:t> </a:t>
            </a:r>
            <a:r>
              <a:rPr lang="zh-CN" altLang="en-US" sz="1200" b="0" i="1"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courses:math</a:t>
            </a:r>
            <a:r>
              <a:rPr lang="zh-CN" altLang="en-US" sz="1200" b="0" i="0" kern="1200" dirty="0" smtClean="0">
                <a:solidFill>
                  <a:schemeClr val="tx1"/>
                </a:solidFill>
                <a:effectLst/>
                <a:latin typeface="+mn-lt"/>
                <a:ea typeface="+mn-ea"/>
                <a:cs typeface="+mn-cs"/>
              </a:rPr>
              <a:t> </a:t>
            </a:r>
            <a:r>
              <a:rPr lang="zh-CN" altLang="en-US" sz="1200" b="0" i="1" kern="1200" dirty="0" smtClean="0">
                <a:solidFill>
                  <a:schemeClr val="tx1"/>
                </a:solidFill>
                <a:effectLst/>
                <a:latin typeface="+mn-lt"/>
                <a:ea typeface="+mn-ea"/>
                <a:cs typeface="+mn-cs"/>
              </a:rPr>
              <a:t>都属于</a:t>
            </a:r>
            <a:r>
              <a:rPr lang="zh-CN" altLang="en-US" sz="1200" b="0" i="0" kern="1200" dirty="0" smtClean="0">
                <a:solidFill>
                  <a:schemeClr val="tx1"/>
                </a:solidFill>
                <a:effectLst/>
                <a:latin typeface="+mn-lt"/>
                <a:ea typeface="+mn-ea"/>
                <a:cs typeface="+mn-cs"/>
              </a:rPr>
              <a:t> </a:t>
            </a:r>
            <a:r>
              <a:rPr lang="en-US" altLang="zh-CN" sz="1200" b="0" i="1" kern="1200" dirty="0" smtClean="0">
                <a:solidFill>
                  <a:schemeClr val="tx1"/>
                </a:solidFill>
                <a:effectLst/>
                <a:latin typeface="+mn-lt"/>
                <a:ea typeface="+mn-ea"/>
                <a:cs typeface="+mn-cs"/>
              </a:rPr>
              <a:t>courses</a:t>
            </a:r>
            <a:r>
              <a:rPr lang="zh-CN" altLang="en-US" sz="1200" b="0" i="0" kern="1200" dirty="0" smtClean="0">
                <a:solidFill>
                  <a:schemeClr val="tx1"/>
                </a:solidFill>
                <a:effectLst/>
                <a:latin typeface="+mn-lt"/>
                <a:ea typeface="+mn-ea"/>
                <a:cs typeface="+mn-cs"/>
              </a:rPr>
              <a:t> 这个列族。</a:t>
            </a:r>
          </a:p>
          <a:p>
            <a:r>
              <a:rPr lang="zh-CN" altLang="en-US" sz="1200" b="0" i="0" kern="1200" dirty="0" smtClean="0">
                <a:solidFill>
                  <a:schemeClr val="tx1"/>
                </a:solidFill>
                <a:effectLst/>
                <a:latin typeface="+mn-lt"/>
                <a:ea typeface="+mn-ea"/>
                <a:cs typeface="+mn-cs"/>
              </a:rPr>
              <a:t>访问控制、磁盘和内存的使用统计都是在列族层面进行的。实际应用中，列族上的控制权限能 帮助我们管理不同类型的应用：我们允许一些应用可以添加新的基本数据、一些应用可以读取基本数据并创建继承的列族、一些应用则只允许浏览数据（甚至可能因 为隐私的原因不能浏览所有数据）。</a:t>
            </a:r>
          </a:p>
          <a:p>
            <a:r>
              <a:rPr lang="zh-CN" altLang="en-US" sz="1200" b="0" i="0" kern="1200" dirty="0" smtClean="0">
                <a:solidFill>
                  <a:schemeClr val="tx1"/>
                </a:solidFill>
                <a:effectLst/>
                <a:latin typeface="+mn-lt"/>
                <a:ea typeface="+mn-ea"/>
                <a:cs typeface="+mn-cs"/>
              </a:rPr>
              <a:t> </a:t>
            </a:r>
          </a:p>
          <a:p>
            <a:r>
              <a:rPr lang="zh-CN" altLang="en-US" sz="1200" b="1" i="0" kern="1200" dirty="0" smtClean="0">
                <a:solidFill>
                  <a:schemeClr val="tx1"/>
                </a:solidFill>
                <a:effectLst/>
                <a:latin typeface="+mn-lt"/>
                <a:ea typeface="+mn-ea"/>
                <a:cs typeface="+mn-cs"/>
              </a:rPr>
              <a:t>时间戳</a:t>
            </a:r>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中通过</a:t>
            </a:r>
            <a:r>
              <a:rPr lang="en-US" altLang="zh-CN" sz="1200" b="0" i="0" kern="1200" dirty="0" smtClean="0">
                <a:solidFill>
                  <a:schemeClr val="tx1"/>
                </a:solidFill>
                <a:effectLst/>
                <a:latin typeface="+mn-lt"/>
                <a:ea typeface="+mn-ea"/>
                <a:cs typeface="+mn-cs"/>
              </a:rPr>
              <a:t>row</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columns</a:t>
            </a:r>
            <a:r>
              <a:rPr lang="zh-CN" altLang="en-US" sz="1200" b="0" i="0" kern="1200" dirty="0" smtClean="0">
                <a:solidFill>
                  <a:schemeClr val="tx1"/>
                </a:solidFill>
                <a:effectLst/>
                <a:latin typeface="+mn-lt"/>
                <a:ea typeface="+mn-ea"/>
                <a:cs typeface="+mn-cs"/>
              </a:rPr>
              <a:t>确定的为一个存贮单元称为</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。每个 </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都保存着同一份数据的多个版本。版本通过时间戳来索引。时间戳的类型是 </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位整型。时间戳可以由</a:t>
            </a:r>
            <a:r>
              <a:rPr lang="en-US" altLang="zh-CN" sz="1200" b="0" i="0" kern="1200" dirty="0" err="1" smtClean="0">
                <a:solidFill>
                  <a:schemeClr val="tx1"/>
                </a:solidFill>
                <a:effectLst/>
                <a:latin typeface="+mn-lt"/>
                <a:ea typeface="+mn-ea"/>
                <a:cs typeface="+mn-cs"/>
              </a:rPr>
              <a:t>hbase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在数据写入时自动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赋值，此时时间戳是精确到毫秒的当前系统时间。时间戳也可以由客户显式赋值。如果应用程序要避免数据版本冲突，就必须自己生成具有唯一性的时间戳。每个 </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中，不同版本的数据按照时间倒序排序，即最新的数据排在最前面。</a:t>
            </a:r>
          </a:p>
          <a:p>
            <a:r>
              <a:rPr lang="zh-CN" altLang="en-US" sz="1200" b="0" i="0" kern="1200" dirty="0" smtClean="0">
                <a:solidFill>
                  <a:schemeClr val="tx1"/>
                </a:solidFill>
                <a:effectLst/>
                <a:latin typeface="+mn-lt"/>
                <a:ea typeface="+mn-ea"/>
                <a:cs typeface="+mn-cs"/>
              </a:rPr>
              <a:t>为了避免数据存在过多版本造成的的管理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包括存贮和索引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负担，</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提供了两种数据版本回收方式。一是保存数据的最后</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个版本，二是保存最近一段时间内的版本（比如最近七天）。用户可以针对每个列族进行设置。</a:t>
            </a:r>
          </a:p>
          <a:p>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Cell</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a:t>
            </a:r>
            <a:r>
              <a:rPr lang="en-US" altLang="zh-CN" sz="1200" b="0" i="1" kern="1200" dirty="0" smtClean="0">
                <a:solidFill>
                  <a:schemeClr val="tx1"/>
                </a:solidFill>
                <a:effectLst/>
                <a:latin typeface="+mn-lt"/>
                <a:ea typeface="+mn-ea"/>
                <a:cs typeface="+mn-cs"/>
              </a:rPr>
              <a:t>{row key, column(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=&lt;family&gt; + &lt;label&gt;</a:t>
            </a:r>
            <a:r>
              <a:rPr lang="en-US" altLang="zh-CN" sz="1200" b="0" i="1" kern="1200" dirty="0" smtClean="0">
                <a:solidFill>
                  <a:schemeClr val="tx1"/>
                </a:solidFill>
                <a:effectLst/>
                <a:latin typeface="+mn-lt"/>
                <a:ea typeface="+mn-ea"/>
                <a:cs typeface="+mn-cs"/>
              </a:rPr>
              <a:t>), version}</a:t>
            </a:r>
            <a:r>
              <a:rPr lang="zh-CN" altLang="en-US" sz="1200" b="0" i="0" kern="1200" dirty="0" smtClean="0">
                <a:solidFill>
                  <a:schemeClr val="tx1"/>
                </a:solidFill>
                <a:effectLst/>
                <a:latin typeface="+mn-lt"/>
                <a:ea typeface="+mn-ea"/>
                <a:cs typeface="+mn-cs"/>
              </a:rPr>
              <a:t> 唯一确定的单元。</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中的数据是没有类型的，全部是字节码形式存贮。</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26</a:t>
            </a:fld>
            <a:endParaRPr lang="zh-CN" altLang="en-US"/>
          </a:p>
        </p:txBody>
      </p:sp>
    </p:spTree>
    <p:extLst>
      <p:ext uri="{BB962C8B-B14F-4D97-AF65-F5344CB8AC3E}">
        <p14:creationId xmlns:p14="http://schemas.microsoft.com/office/powerpoint/2010/main" val="1347292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Table</a:t>
            </a:r>
            <a:r>
              <a:rPr lang="zh-CN" altLang="en-US" sz="1200" b="0" i="0" kern="1200" dirty="0" smtClean="0">
                <a:solidFill>
                  <a:schemeClr val="tx1"/>
                </a:solidFill>
                <a:effectLst/>
                <a:latin typeface="+mn-lt"/>
                <a:ea typeface="+mn-ea"/>
                <a:cs typeface="+mn-cs"/>
              </a:rPr>
              <a:t>中的所有行都按照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的字典序排列。</a:t>
            </a:r>
          </a:p>
          <a:p>
            <a:r>
              <a:rPr lang="en-US" altLang="zh-CN" sz="1200" b="0" i="0" kern="1200" dirty="0" smtClean="0">
                <a:solidFill>
                  <a:schemeClr val="tx1"/>
                </a:solidFill>
                <a:effectLst/>
                <a:latin typeface="+mn-lt"/>
                <a:ea typeface="+mn-ea"/>
                <a:cs typeface="+mn-cs"/>
              </a:rPr>
              <a:t>2 Table </a:t>
            </a:r>
            <a:r>
              <a:rPr lang="zh-CN" altLang="en-US" sz="1200" b="0" i="0" kern="1200" dirty="0" smtClean="0">
                <a:solidFill>
                  <a:schemeClr val="tx1"/>
                </a:solidFill>
                <a:effectLst/>
                <a:latin typeface="+mn-lt"/>
                <a:ea typeface="+mn-ea"/>
                <a:cs typeface="+mn-cs"/>
              </a:rPr>
              <a:t>在行的方向上分割为多个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region</a:t>
            </a:r>
            <a:r>
              <a:rPr lang="zh-CN" altLang="en-US" sz="1200" b="0" i="0" kern="1200" dirty="0" smtClean="0">
                <a:solidFill>
                  <a:schemeClr val="tx1"/>
                </a:solidFill>
                <a:effectLst/>
                <a:latin typeface="+mn-lt"/>
                <a:ea typeface="+mn-ea"/>
                <a:cs typeface="+mn-cs"/>
              </a:rPr>
              <a:t>按大小分割的，每个表一开始只有一个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，随着数据不断插入表，</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不断增大，当增大到一个阀值的时候，</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就会等分会两个新的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中的行不断增多，就会有越来越多的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中分布式存储和负载均衡的最小单元。最小单元就表示不同的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可以分布在不同的</a:t>
            </a:r>
            <a:r>
              <a:rPr lang="en-US" altLang="zh-CN" sz="1200" b="0" i="0" kern="1200" dirty="0" err="1" smtClean="0">
                <a:solidFill>
                  <a:schemeClr val="tx1"/>
                </a:solidFill>
                <a:effectLst/>
                <a:latin typeface="+mn-lt"/>
                <a:ea typeface="+mn-ea"/>
                <a:cs typeface="+mn-cs"/>
              </a:rPr>
              <a:t>HRegion</a:t>
            </a:r>
            <a:r>
              <a:rPr lang="en-US" altLang="zh-CN" sz="1200" b="0" i="0" kern="1200" dirty="0" smtClean="0">
                <a:solidFill>
                  <a:schemeClr val="tx1"/>
                </a:solidFill>
                <a:effectLst/>
                <a:latin typeface="+mn-lt"/>
                <a:ea typeface="+mn-ea"/>
                <a:cs typeface="+mn-cs"/>
              </a:rPr>
              <a:t> server</a:t>
            </a:r>
            <a:r>
              <a:rPr lang="zh-CN" altLang="en-US" sz="1200" b="0" i="0" kern="1200" dirty="0" smtClean="0">
                <a:solidFill>
                  <a:schemeClr val="tx1"/>
                </a:solidFill>
                <a:effectLst/>
                <a:latin typeface="+mn-lt"/>
                <a:ea typeface="+mn-ea"/>
                <a:cs typeface="+mn-cs"/>
              </a:rPr>
              <a:t>上。但一个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是不会拆分到多个</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上的。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虽然是分布式存储的最小单元，但并不是存储的最小单元。</a:t>
            </a:r>
          </a:p>
          <a:p>
            <a:r>
              <a:rPr lang="zh-CN" altLang="en-US" sz="1200" b="0" i="0" kern="1200" dirty="0" smtClean="0">
                <a:solidFill>
                  <a:schemeClr val="tx1"/>
                </a:solidFill>
                <a:effectLst/>
                <a:latin typeface="+mn-lt"/>
                <a:ea typeface="+mn-ea"/>
                <a:cs typeface="+mn-cs"/>
              </a:rPr>
              <a:t>事实上，</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由一个或者多个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组成，每个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保存一个</a:t>
            </a:r>
            <a:r>
              <a:rPr lang="en-US" altLang="zh-CN" sz="1200" b="0" i="0" kern="1200" dirty="0" smtClean="0">
                <a:solidFill>
                  <a:schemeClr val="tx1"/>
                </a:solidFill>
                <a:effectLst/>
                <a:latin typeface="+mn-lt"/>
                <a:ea typeface="+mn-ea"/>
                <a:cs typeface="+mn-cs"/>
              </a:rPr>
              <a:t>columns family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每个</a:t>
            </a:r>
            <a:r>
              <a:rPr lang="en-US" altLang="zh-CN" sz="1200" b="0" i="0" kern="1200" dirty="0" err="1" smtClean="0">
                <a:solidFill>
                  <a:schemeClr val="tx1"/>
                </a:solidFill>
                <a:effectLst/>
                <a:latin typeface="+mn-lt"/>
                <a:ea typeface="+mn-ea"/>
                <a:cs typeface="+mn-cs"/>
              </a:rPr>
              <a:t>Strore</a:t>
            </a:r>
            <a:r>
              <a:rPr lang="zh-CN" altLang="en-US" sz="1200" b="0" i="0" kern="1200" dirty="0" smtClean="0">
                <a:solidFill>
                  <a:schemeClr val="tx1"/>
                </a:solidFill>
                <a:effectLst/>
                <a:latin typeface="+mn-lt"/>
                <a:ea typeface="+mn-ea"/>
                <a:cs typeface="+mn-cs"/>
              </a:rPr>
              <a:t>又由一个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组成。如图：</a:t>
            </a:r>
          </a:p>
          <a:p>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格式保存在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27</a:t>
            </a:fld>
            <a:endParaRPr lang="zh-CN" altLang="en-US"/>
          </a:p>
        </p:txBody>
      </p:sp>
    </p:spTree>
    <p:extLst>
      <p:ext uri="{BB962C8B-B14F-4D97-AF65-F5344CB8AC3E}">
        <p14:creationId xmlns:p14="http://schemas.microsoft.com/office/powerpoint/2010/main" val="3633188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Table</a:t>
            </a:r>
            <a:r>
              <a:rPr lang="zh-CN" altLang="en-US" sz="1200" b="0" i="0" kern="1200" dirty="0" smtClean="0">
                <a:solidFill>
                  <a:schemeClr val="tx1"/>
                </a:solidFill>
                <a:effectLst/>
                <a:latin typeface="+mn-lt"/>
                <a:ea typeface="+mn-ea"/>
                <a:cs typeface="+mn-cs"/>
              </a:rPr>
              <a:t>中的所有行都按照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的字典序排列。</a:t>
            </a:r>
          </a:p>
          <a:p>
            <a:r>
              <a:rPr lang="en-US" altLang="zh-CN" sz="1200" b="0" i="0" kern="1200" dirty="0" smtClean="0">
                <a:solidFill>
                  <a:schemeClr val="tx1"/>
                </a:solidFill>
                <a:effectLst/>
                <a:latin typeface="+mn-lt"/>
                <a:ea typeface="+mn-ea"/>
                <a:cs typeface="+mn-cs"/>
              </a:rPr>
              <a:t>2 Table </a:t>
            </a:r>
            <a:r>
              <a:rPr lang="zh-CN" altLang="en-US" sz="1200" b="0" i="0" kern="1200" dirty="0" smtClean="0">
                <a:solidFill>
                  <a:schemeClr val="tx1"/>
                </a:solidFill>
                <a:effectLst/>
                <a:latin typeface="+mn-lt"/>
                <a:ea typeface="+mn-ea"/>
                <a:cs typeface="+mn-cs"/>
              </a:rPr>
              <a:t>在行的方向上分割为多个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region</a:t>
            </a:r>
            <a:r>
              <a:rPr lang="zh-CN" altLang="en-US" sz="1200" b="0" i="0" kern="1200" dirty="0" smtClean="0">
                <a:solidFill>
                  <a:schemeClr val="tx1"/>
                </a:solidFill>
                <a:effectLst/>
                <a:latin typeface="+mn-lt"/>
                <a:ea typeface="+mn-ea"/>
                <a:cs typeface="+mn-cs"/>
              </a:rPr>
              <a:t>按大小分割的，每个表一开始只有一个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，随着数据不断插入表，</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不断增大，当增大到一个阀值的时候，</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就会等分会两个新的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中的行不断增多，就会有越来越多的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中分布式存储和负载均衡的最小单元。最小单元就表示不同的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可以分布在不同的</a:t>
            </a:r>
            <a:r>
              <a:rPr lang="en-US" altLang="zh-CN" sz="1200" b="0" i="0" kern="1200" dirty="0" err="1" smtClean="0">
                <a:solidFill>
                  <a:schemeClr val="tx1"/>
                </a:solidFill>
                <a:effectLst/>
                <a:latin typeface="+mn-lt"/>
                <a:ea typeface="+mn-ea"/>
                <a:cs typeface="+mn-cs"/>
              </a:rPr>
              <a:t>HRegion</a:t>
            </a:r>
            <a:r>
              <a:rPr lang="en-US" altLang="zh-CN" sz="1200" b="0" i="0" kern="1200" dirty="0" smtClean="0">
                <a:solidFill>
                  <a:schemeClr val="tx1"/>
                </a:solidFill>
                <a:effectLst/>
                <a:latin typeface="+mn-lt"/>
                <a:ea typeface="+mn-ea"/>
                <a:cs typeface="+mn-cs"/>
              </a:rPr>
              <a:t> server</a:t>
            </a:r>
            <a:r>
              <a:rPr lang="zh-CN" altLang="en-US" sz="1200" b="0" i="0" kern="1200" dirty="0" smtClean="0">
                <a:solidFill>
                  <a:schemeClr val="tx1"/>
                </a:solidFill>
                <a:effectLst/>
                <a:latin typeface="+mn-lt"/>
                <a:ea typeface="+mn-ea"/>
                <a:cs typeface="+mn-cs"/>
              </a:rPr>
              <a:t>上。但一个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是不会拆分到多个</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上的。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虽然是分布式存储的最小单元，但并不是存储的最小单元。</a:t>
            </a:r>
          </a:p>
          <a:p>
            <a:r>
              <a:rPr lang="zh-CN" altLang="en-US" sz="1200" b="0" i="0" kern="1200" dirty="0" smtClean="0">
                <a:solidFill>
                  <a:schemeClr val="tx1"/>
                </a:solidFill>
                <a:effectLst/>
                <a:latin typeface="+mn-lt"/>
                <a:ea typeface="+mn-ea"/>
                <a:cs typeface="+mn-cs"/>
              </a:rPr>
              <a:t>事实上，</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由一个或者多个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组成，每个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保存一个</a:t>
            </a:r>
            <a:r>
              <a:rPr lang="en-US" altLang="zh-CN" sz="1200" b="0" i="0" kern="1200" dirty="0" smtClean="0">
                <a:solidFill>
                  <a:schemeClr val="tx1"/>
                </a:solidFill>
                <a:effectLst/>
                <a:latin typeface="+mn-lt"/>
                <a:ea typeface="+mn-ea"/>
                <a:cs typeface="+mn-cs"/>
              </a:rPr>
              <a:t>columns family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每个</a:t>
            </a:r>
            <a:r>
              <a:rPr lang="en-US" altLang="zh-CN" sz="1200" b="0" i="0" kern="1200" dirty="0" err="1" smtClean="0">
                <a:solidFill>
                  <a:schemeClr val="tx1"/>
                </a:solidFill>
                <a:effectLst/>
                <a:latin typeface="+mn-lt"/>
                <a:ea typeface="+mn-ea"/>
                <a:cs typeface="+mn-cs"/>
              </a:rPr>
              <a:t>Strore</a:t>
            </a:r>
            <a:r>
              <a:rPr lang="zh-CN" altLang="en-US" sz="1200" b="0" i="0" kern="1200" dirty="0" smtClean="0">
                <a:solidFill>
                  <a:schemeClr val="tx1"/>
                </a:solidFill>
                <a:effectLst/>
                <a:latin typeface="+mn-lt"/>
                <a:ea typeface="+mn-ea"/>
                <a:cs typeface="+mn-cs"/>
              </a:rPr>
              <a:t>又由一个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组成。如图：</a:t>
            </a:r>
          </a:p>
          <a:p>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格式保存在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28</a:t>
            </a:fld>
            <a:endParaRPr lang="zh-CN" altLang="en-US"/>
          </a:p>
        </p:txBody>
      </p:sp>
    </p:spTree>
    <p:extLst>
      <p:ext uri="{BB962C8B-B14F-4D97-AF65-F5344CB8AC3E}">
        <p14:creationId xmlns:p14="http://schemas.microsoft.com/office/powerpoint/2010/main" val="2217295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中的所有行都按照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的字典序排列。</a:t>
            </a:r>
          </a:p>
          <a:p>
            <a:r>
              <a:rPr lang="en-US" altLang="zh-CN" sz="1200" b="0" i="0" kern="1200" dirty="0" smtClean="0">
                <a:solidFill>
                  <a:schemeClr val="tx1"/>
                </a:solidFill>
                <a:effectLst/>
                <a:latin typeface="+mn-lt"/>
                <a:ea typeface="+mn-ea"/>
                <a:cs typeface="+mn-cs"/>
              </a:rPr>
              <a:t>2 Table </a:t>
            </a:r>
            <a:r>
              <a:rPr lang="zh-CN" altLang="en-US" sz="1200" b="0" i="0" kern="1200" dirty="0" smtClean="0">
                <a:solidFill>
                  <a:schemeClr val="tx1"/>
                </a:solidFill>
                <a:effectLst/>
                <a:latin typeface="+mn-lt"/>
                <a:ea typeface="+mn-ea"/>
                <a:cs typeface="+mn-cs"/>
              </a:rPr>
              <a:t>在行的方向上分割为多个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region</a:t>
            </a:r>
            <a:r>
              <a:rPr lang="zh-CN" altLang="en-US" sz="1200" b="0" i="0" kern="1200" dirty="0" smtClean="0">
                <a:solidFill>
                  <a:schemeClr val="tx1"/>
                </a:solidFill>
                <a:effectLst/>
                <a:latin typeface="+mn-lt"/>
                <a:ea typeface="+mn-ea"/>
                <a:cs typeface="+mn-cs"/>
              </a:rPr>
              <a:t>按大小分割的，每个表一开始只有一个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，随着数据不断插入表，</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不断增大，当增大到一个阀值的时候，</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就会等分会两个新的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中的行不断增多，就会有越来越多的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中分布式存储和负载均衡的最小单元。最小单元就表示不同的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可以分布在不同的</a:t>
            </a:r>
            <a:r>
              <a:rPr lang="en-US" altLang="zh-CN" sz="1200" b="0" i="0" kern="1200" dirty="0" err="1" smtClean="0">
                <a:solidFill>
                  <a:schemeClr val="tx1"/>
                </a:solidFill>
                <a:effectLst/>
                <a:latin typeface="+mn-lt"/>
                <a:ea typeface="+mn-ea"/>
                <a:cs typeface="+mn-cs"/>
              </a:rPr>
              <a:t>HRegion</a:t>
            </a:r>
            <a:r>
              <a:rPr lang="en-US" altLang="zh-CN" sz="1200" b="0" i="0" kern="1200" dirty="0" smtClean="0">
                <a:solidFill>
                  <a:schemeClr val="tx1"/>
                </a:solidFill>
                <a:effectLst/>
                <a:latin typeface="+mn-lt"/>
                <a:ea typeface="+mn-ea"/>
                <a:cs typeface="+mn-cs"/>
              </a:rPr>
              <a:t> server</a:t>
            </a:r>
            <a:r>
              <a:rPr lang="zh-CN" altLang="en-US" sz="1200" b="0" i="0" kern="1200" dirty="0" smtClean="0">
                <a:solidFill>
                  <a:schemeClr val="tx1"/>
                </a:solidFill>
                <a:effectLst/>
                <a:latin typeface="+mn-lt"/>
                <a:ea typeface="+mn-ea"/>
                <a:cs typeface="+mn-cs"/>
              </a:rPr>
              <a:t>上。但一个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是不会拆分到多个</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上的。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虽然是分布式存储的最小单元，但并不是存储的最小单元。</a:t>
            </a:r>
          </a:p>
          <a:p>
            <a:r>
              <a:rPr lang="zh-CN" altLang="en-US" sz="1200" b="0" i="0" kern="1200" dirty="0" smtClean="0">
                <a:solidFill>
                  <a:schemeClr val="tx1"/>
                </a:solidFill>
                <a:effectLst/>
                <a:latin typeface="+mn-lt"/>
                <a:ea typeface="+mn-ea"/>
                <a:cs typeface="+mn-cs"/>
              </a:rPr>
              <a:t>事实上，</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由一个或者多个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组成，每个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保存一个</a:t>
            </a:r>
            <a:r>
              <a:rPr lang="en-US" altLang="zh-CN" sz="1200" b="0" i="0" kern="1200" dirty="0" smtClean="0">
                <a:solidFill>
                  <a:schemeClr val="tx1"/>
                </a:solidFill>
                <a:effectLst/>
                <a:latin typeface="+mn-lt"/>
                <a:ea typeface="+mn-ea"/>
                <a:cs typeface="+mn-cs"/>
              </a:rPr>
              <a:t>columns family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每个</a:t>
            </a:r>
            <a:r>
              <a:rPr lang="en-US" altLang="zh-CN" sz="1200" b="0" i="0" kern="1200" dirty="0" err="1" smtClean="0">
                <a:solidFill>
                  <a:schemeClr val="tx1"/>
                </a:solidFill>
                <a:effectLst/>
                <a:latin typeface="+mn-lt"/>
                <a:ea typeface="+mn-ea"/>
                <a:cs typeface="+mn-cs"/>
              </a:rPr>
              <a:t>Strore</a:t>
            </a:r>
            <a:r>
              <a:rPr lang="zh-CN" altLang="en-US" sz="1200" b="0" i="0" kern="1200" dirty="0" smtClean="0">
                <a:solidFill>
                  <a:schemeClr val="tx1"/>
                </a:solidFill>
                <a:effectLst/>
                <a:latin typeface="+mn-lt"/>
                <a:ea typeface="+mn-ea"/>
                <a:cs typeface="+mn-cs"/>
              </a:rPr>
              <a:t>又由一个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组成。如图：</a:t>
            </a:r>
          </a:p>
          <a:p>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格式保存在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29</a:t>
            </a:fld>
            <a:endParaRPr lang="zh-CN" altLang="en-US"/>
          </a:p>
        </p:txBody>
      </p:sp>
    </p:spTree>
    <p:extLst>
      <p:ext uri="{BB962C8B-B14F-4D97-AF65-F5344CB8AC3E}">
        <p14:creationId xmlns:p14="http://schemas.microsoft.com/office/powerpoint/2010/main" val="234540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Table</a:t>
            </a:r>
            <a:r>
              <a:rPr lang="zh-CN" altLang="en-US" sz="1200" b="0" i="0" kern="1200" dirty="0" smtClean="0">
                <a:solidFill>
                  <a:schemeClr val="tx1"/>
                </a:solidFill>
                <a:effectLst/>
                <a:latin typeface="+mn-lt"/>
                <a:ea typeface="+mn-ea"/>
                <a:cs typeface="+mn-cs"/>
              </a:rPr>
              <a:t>中的所有行都按照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的字典序排列。</a:t>
            </a:r>
          </a:p>
          <a:p>
            <a:r>
              <a:rPr lang="en-US" altLang="zh-CN" sz="1200" b="0" i="0" kern="1200" dirty="0" smtClean="0">
                <a:solidFill>
                  <a:schemeClr val="tx1"/>
                </a:solidFill>
                <a:effectLst/>
                <a:latin typeface="+mn-lt"/>
                <a:ea typeface="+mn-ea"/>
                <a:cs typeface="+mn-cs"/>
              </a:rPr>
              <a:t>2 Table </a:t>
            </a:r>
            <a:r>
              <a:rPr lang="zh-CN" altLang="en-US" sz="1200" b="0" i="0" kern="1200" dirty="0" smtClean="0">
                <a:solidFill>
                  <a:schemeClr val="tx1"/>
                </a:solidFill>
                <a:effectLst/>
                <a:latin typeface="+mn-lt"/>
                <a:ea typeface="+mn-ea"/>
                <a:cs typeface="+mn-cs"/>
              </a:rPr>
              <a:t>在行的方向上分割为多个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region</a:t>
            </a:r>
            <a:r>
              <a:rPr lang="zh-CN" altLang="en-US" sz="1200" b="0" i="0" kern="1200" dirty="0" smtClean="0">
                <a:solidFill>
                  <a:schemeClr val="tx1"/>
                </a:solidFill>
                <a:effectLst/>
                <a:latin typeface="+mn-lt"/>
                <a:ea typeface="+mn-ea"/>
                <a:cs typeface="+mn-cs"/>
              </a:rPr>
              <a:t>按大小分割的，每个表一开始只有一个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，随着数据不断插入表，</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不断增大，当增大到一个阀值的时候，</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就会等分会两个新的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中的行不断增多，就会有越来越多的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中分布式存储和负载均衡的最小单元。最小单元就表示不同的</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可以分布在不同的</a:t>
            </a:r>
            <a:r>
              <a:rPr lang="en-US" altLang="zh-CN" sz="1200" b="0" i="0" kern="1200" dirty="0" err="1" smtClean="0">
                <a:solidFill>
                  <a:schemeClr val="tx1"/>
                </a:solidFill>
                <a:effectLst/>
                <a:latin typeface="+mn-lt"/>
                <a:ea typeface="+mn-ea"/>
                <a:cs typeface="+mn-cs"/>
              </a:rPr>
              <a:t>HRegion</a:t>
            </a:r>
            <a:r>
              <a:rPr lang="en-US" altLang="zh-CN" sz="1200" b="0" i="0" kern="1200" dirty="0" smtClean="0">
                <a:solidFill>
                  <a:schemeClr val="tx1"/>
                </a:solidFill>
                <a:effectLst/>
                <a:latin typeface="+mn-lt"/>
                <a:ea typeface="+mn-ea"/>
                <a:cs typeface="+mn-cs"/>
              </a:rPr>
              <a:t> server</a:t>
            </a:r>
            <a:r>
              <a:rPr lang="zh-CN" altLang="en-US" sz="1200" b="0" i="0" kern="1200" dirty="0" smtClean="0">
                <a:solidFill>
                  <a:schemeClr val="tx1"/>
                </a:solidFill>
                <a:effectLst/>
                <a:latin typeface="+mn-lt"/>
                <a:ea typeface="+mn-ea"/>
                <a:cs typeface="+mn-cs"/>
              </a:rPr>
              <a:t>上。但一个</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是不会拆分到多个</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上的。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 </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虽然是分布式存储的最小单元，但并不是存储的最小单元。</a:t>
            </a:r>
          </a:p>
          <a:p>
            <a:r>
              <a:rPr lang="zh-CN" altLang="en-US" sz="1200" b="0" i="0" kern="1200" dirty="0" smtClean="0">
                <a:solidFill>
                  <a:schemeClr val="tx1"/>
                </a:solidFill>
                <a:effectLst/>
                <a:latin typeface="+mn-lt"/>
                <a:ea typeface="+mn-ea"/>
                <a:cs typeface="+mn-cs"/>
              </a:rPr>
              <a:t>事实上，</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由一个或者多个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组成，每个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保存一个</a:t>
            </a:r>
            <a:r>
              <a:rPr lang="en-US" altLang="zh-CN" sz="1200" b="0" i="0" kern="1200" dirty="0" smtClean="0">
                <a:solidFill>
                  <a:schemeClr val="tx1"/>
                </a:solidFill>
                <a:effectLst/>
                <a:latin typeface="+mn-lt"/>
                <a:ea typeface="+mn-ea"/>
                <a:cs typeface="+mn-cs"/>
              </a:rPr>
              <a:t>columns family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每个</a:t>
            </a:r>
            <a:r>
              <a:rPr lang="en-US" altLang="zh-CN" sz="1200" b="0" i="0" kern="1200" dirty="0" err="1" smtClean="0">
                <a:solidFill>
                  <a:schemeClr val="tx1"/>
                </a:solidFill>
                <a:effectLst/>
                <a:latin typeface="+mn-lt"/>
                <a:ea typeface="+mn-ea"/>
                <a:cs typeface="+mn-cs"/>
              </a:rPr>
              <a:t>Strore</a:t>
            </a:r>
            <a:r>
              <a:rPr lang="zh-CN" altLang="en-US" sz="1200" b="0" i="0" kern="1200" dirty="0" smtClean="0">
                <a:solidFill>
                  <a:schemeClr val="tx1"/>
                </a:solidFill>
                <a:effectLst/>
                <a:latin typeface="+mn-lt"/>
                <a:ea typeface="+mn-ea"/>
                <a:cs typeface="+mn-cs"/>
              </a:rPr>
              <a:t>又由一个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组成。如图：</a:t>
            </a:r>
          </a:p>
          <a:p>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格式保存在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30</a:t>
            </a:fld>
            <a:endParaRPr lang="zh-CN" altLang="en-US"/>
          </a:p>
        </p:txBody>
      </p:sp>
    </p:spTree>
    <p:extLst>
      <p:ext uri="{BB962C8B-B14F-4D97-AF65-F5344CB8AC3E}">
        <p14:creationId xmlns:p14="http://schemas.microsoft.com/office/powerpoint/2010/main" val="246186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hadoop</a:t>
            </a:r>
            <a:r>
              <a:rPr lang="zh-CN" altLang="en-US" sz="1200" b="1" i="0" kern="1200" dirty="0" smtClean="0">
                <a:solidFill>
                  <a:schemeClr val="tx1"/>
                </a:solidFill>
                <a:effectLst/>
                <a:latin typeface="+mn-lt"/>
                <a:ea typeface="+mn-ea"/>
                <a:cs typeface="+mn-cs"/>
              </a:rPr>
              <a:t>大数据处理的意义</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得以在大数据处理应用中广泛应用得益于其自身在数据提取、变形和加载</a:t>
            </a:r>
            <a:r>
              <a:rPr lang="en-US" altLang="zh-CN" sz="1200" b="0" i="0" kern="1200" dirty="0" smtClean="0">
                <a:solidFill>
                  <a:schemeClr val="tx1"/>
                </a:solidFill>
                <a:effectLst/>
                <a:latin typeface="+mn-lt"/>
                <a:ea typeface="+mn-ea"/>
                <a:cs typeface="+mn-cs"/>
              </a:rPr>
              <a:t>(ETL)</a:t>
            </a:r>
            <a:r>
              <a:rPr lang="zh-CN" altLang="en-US" sz="1200" b="0" i="0" kern="1200" dirty="0" smtClean="0">
                <a:solidFill>
                  <a:schemeClr val="tx1"/>
                </a:solidFill>
                <a:effectLst/>
                <a:latin typeface="+mn-lt"/>
                <a:ea typeface="+mn-ea"/>
                <a:cs typeface="+mn-cs"/>
              </a:rPr>
              <a:t>方面上的天然优势。</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的分布式架构，将大数据处理引擎尽可能的靠近存储，对例如像</a:t>
            </a:r>
            <a:r>
              <a:rPr lang="en-US" altLang="zh-CN" sz="1200" b="0" i="0" kern="1200" dirty="0" smtClean="0">
                <a:solidFill>
                  <a:schemeClr val="tx1"/>
                </a:solidFill>
                <a:effectLst/>
                <a:latin typeface="+mn-lt"/>
                <a:ea typeface="+mn-ea"/>
                <a:cs typeface="+mn-cs"/>
              </a:rPr>
              <a:t>ETL</a:t>
            </a:r>
            <a:r>
              <a:rPr lang="zh-CN" altLang="en-US" sz="1200" b="0" i="0" kern="1200" dirty="0" smtClean="0">
                <a:solidFill>
                  <a:schemeClr val="tx1"/>
                </a:solidFill>
                <a:effectLst/>
                <a:latin typeface="+mn-lt"/>
                <a:ea typeface="+mn-ea"/>
                <a:cs typeface="+mn-cs"/>
              </a:rPr>
              <a:t>这样的批处理操作相对合适，因为类似这样操作的批处理结果可以直接走向存储。</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功能实现了将单个任务打碎，并将碎片任务</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发送到多个节点上，之后再以单个数据集的形式加载</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到数据仓库里。</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a:t>
            </a:fld>
            <a:endParaRPr lang="zh-CN" altLang="en-US"/>
          </a:p>
        </p:txBody>
      </p:sp>
    </p:spTree>
    <p:extLst>
      <p:ext uri="{BB962C8B-B14F-4D97-AF65-F5344CB8AC3E}">
        <p14:creationId xmlns:p14="http://schemas.microsoft.com/office/powerpoint/2010/main" val="730630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分为六个部分：</a:t>
            </a:r>
          </a:p>
          <a:p>
            <a:r>
              <a:rPr lang="en-US" altLang="zh-CN" sz="1200" b="0" i="0" kern="1200" dirty="0" smtClean="0">
                <a:solidFill>
                  <a:schemeClr val="tx1"/>
                </a:solidFill>
                <a:effectLst/>
                <a:latin typeface="+mn-lt"/>
                <a:ea typeface="+mn-ea"/>
                <a:cs typeface="+mn-cs"/>
              </a:rPr>
              <a:t>Data Block </a:t>
            </a:r>
            <a:r>
              <a:rPr lang="zh-CN" altLang="en-US" sz="1200" b="0" i="0" kern="1200" dirty="0" smtClean="0">
                <a:solidFill>
                  <a:schemeClr val="tx1"/>
                </a:solidFill>
                <a:effectLst/>
                <a:latin typeface="+mn-lt"/>
                <a:ea typeface="+mn-ea"/>
                <a:cs typeface="+mn-cs"/>
              </a:rPr>
              <a:t>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保存表中的数据，这部分可以被压缩</a:t>
            </a:r>
          </a:p>
          <a:p>
            <a:r>
              <a:rPr lang="en-US" altLang="zh-CN" sz="1200" b="0" i="0" kern="1200" dirty="0" smtClean="0">
                <a:solidFill>
                  <a:schemeClr val="tx1"/>
                </a:solidFill>
                <a:effectLst/>
                <a:latin typeface="+mn-lt"/>
                <a:ea typeface="+mn-ea"/>
                <a:cs typeface="+mn-cs"/>
              </a:rPr>
              <a:t>Meta Block </a:t>
            </a:r>
            <a:r>
              <a:rPr lang="zh-CN" altLang="en-US" sz="1200" b="0" i="0" kern="1200" dirty="0" smtClean="0">
                <a:solidFill>
                  <a:schemeClr val="tx1"/>
                </a:solidFill>
                <a:effectLst/>
                <a:latin typeface="+mn-lt"/>
                <a:ea typeface="+mn-ea"/>
                <a:cs typeface="+mn-cs"/>
              </a:rPr>
              <a:t>段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可选的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保存用户自定义的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对，可以被压缩。</a:t>
            </a:r>
          </a:p>
          <a:p>
            <a:r>
              <a:rPr lang="en-US" altLang="zh-CN" sz="1200" b="0" i="0" kern="1200" dirty="0" smtClean="0">
                <a:solidFill>
                  <a:schemeClr val="tx1"/>
                </a:solidFill>
                <a:effectLst/>
                <a:latin typeface="+mn-lt"/>
                <a:ea typeface="+mn-ea"/>
                <a:cs typeface="+mn-cs"/>
              </a:rPr>
              <a:t>File Info </a:t>
            </a:r>
            <a:r>
              <a:rPr lang="zh-CN" altLang="en-US" sz="1200" b="0" i="0" kern="1200" dirty="0" smtClean="0">
                <a:solidFill>
                  <a:schemeClr val="tx1"/>
                </a:solidFill>
                <a:effectLst/>
                <a:latin typeface="+mn-lt"/>
                <a:ea typeface="+mn-ea"/>
                <a:cs typeface="+mn-cs"/>
              </a:rPr>
              <a:t>段</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的元信息，不被压缩，用户也可以在这一部分添加自己的元信息。</a:t>
            </a:r>
          </a:p>
          <a:p>
            <a:r>
              <a:rPr lang="en-US" altLang="zh-CN" sz="1200" b="0" i="0" kern="1200" dirty="0" smtClean="0">
                <a:solidFill>
                  <a:schemeClr val="tx1"/>
                </a:solidFill>
                <a:effectLst/>
                <a:latin typeface="+mn-lt"/>
                <a:ea typeface="+mn-ea"/>
                <a:cs typeface="+mn-cs"/>
              </a:rPr>
              <a:t>Data Block Index </a:t>
            </a:r>
            <a:r>
              <a:rPr lang="zh-CN" altLang="en-US" sz="1200" b="0" i="0" kern="1200" dirty="0" smtClean="0">
                <a:solidFill>
                  <a:schemeClr val="tx1"/>
                </a:solidFill>
                <a:effectLst/>
                <a:latin typeface="+mn-lt"/>
                <a:ea typeface="+mn-ea"/>
                <a:cs typeface="+mn-cs"/>
              </a:rPr>
              <a:t>段</a:t>
            </a:r>
            <a:r>
              <a:rPr lang="en-US" altLang="zh-CN" sz="1200" b="0" i="0" kern="1200" dirty="0" smtClean="0">
                <a:solidFill>
                  <a:schemeClr val="tx1"/>
                </a:solidFill>
                <a:effectLst/>
                <a:latin typeface="+mn-lt"/>
                <a:ea typeface="+mn-ea"/>
                <a:cs typeface="+mn-cs"/>
              </a:rPr>
              <a:t>–Data Block</a:t>
            </a:r>
            <a:r>
              <a:rPr lang="zh-CN" altLang="en-US" sz="1200" b="0" i="0" kern="1200" dirty="0" smtClean="0">
                <a:solidFill>
                  <a:schemeClr val="tx1"/>
                </a:solidFill>
                <a:effectLst/>
                <a:latin typeface="+mn-lt"/>
                <a:ea typeface="+mn-ea"/>
                <a:cs typeface="+mn-cs"/>
              </a:rPr>
              <a:t>的索引。每条索引的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是被索引的</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的第一条记录的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Block Index</a:t>
            </a:r>
            <a:r>
              <a:rPr lang="zh-CN" altLang="en-US" sz="1200" b="0" i="0" kern="1200" dirty="0" smtClean="0">
                <a:solidFill>
                  <a:schemeClr val="tx1"/>
                </a:solidFill>
                <a:effectLst/>
                <a:latin typeface="+mn-lt"/>
                <a:ea typeface="+mn-ea"/>
                <a:cs typeface="+mn-cs"/>
              </a:rPr>
              <a:t>段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可选的</a:t>
            </a:r>
            <a:r>
              <a:rPr lang="en-US" altLang="zh-CN" sz="1200" b="0" i="0" kern="1200" dirty="0" smtClean="0">
                <a:solidFill>
                  <a:schemeClr val="tx1"/>
                </a:solidFill>
                <a:effectLst/>
                <a:latin typeface="+mn-lt"/>
                <a:ea typeface="+mn-ea"/>
                <a:cs typeface="+mn-cs"/>
              </a:rPr>
              <a:t>)–Meta Block</a:t>
            </a:r>
            <a:r>
              <a:rPr lang="zh-CN" altLang="en-US" sz="1200" b="0" i="0" kern="1200" dirty="0" smtClean="0">
                <a:solidFill>
                  <a:schemeClr val="tx1"/>
                </a:solidFill>
                <a:effectLst/>
                <a:latin typeface="+mn-lt"/>
                <a:ea typeface="+mn-ea"/>
                <a:cs typeface="+mn-cs"/>
              </a:rPr>
              <a:t>的索引。</a:t>
            </a: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这一段是定长的。保存了每一段的偏移量，读取一个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时，会首先 读取</a:t>
            </a:r>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保存了每个段的起始位置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段的</a:t>
            </a:r>
            <a:r>
              <a:rPr lang="en-US" altLang="zh-CN" sz="1200" b="0" i="0" kern="1200" dirty="0" smtClean="0">
                <a:solidFill>
                  <a:schemeClr val="tx1"/>
                </a:solidFill>
                <a:effectLst/>
                <a:latin typeface="+mn-lt"/>
                <a:ea typeface="+mn-ea"/>
                <a:cs typeface="+mn-cs"/>
              </a:rPr>
              <a:t>Magic Number</a:t>
            </a:r>
            <a:r>
              <a:rPr lang="zh-CN" altLang="en-US" sz="1200" b="0" i="0" kern="1200" dirty="0" smtClean="0">
                <a:solidFill>
                  <a:schemeClr val="tx1"/>
                </a:solidFill>
                <a:effectLst/>
                <a:latin typeface="+mn-lt"/>
                <a:ea typeface="+mn-ea"/>
                <a:cs typeface="+mn-cs"/>
              </a:rPr>
              <a:t>用来做安全</a:t>
            </a:r>
            <a:r>
              <a:rPr lang="en-US" altLang="zh-CN" sz="1200" b="0" i="0" kern="1200" dirty="0" smtClean="0">
                <a:solidFill>
                  <a:schemeClr val="tx1"/>
                </a:solidFill>
                <a:effectLst/>
                <a:latin typeface="+mn-lt"/>
                <a:ea typeface="+mn-ea"/>
                <a:cs typeface="+mn-cs"/>
              </a:rPr>
              <a:t>check)</a:t>
            </a:r>
            <a:r>
              <a:rPr lang="zh-CN" altLang="en-US" sz="1200" b="0" i="0" kern="1200" dirty="0" smtClean="0">
                <a:solidFill>
                  <a:schemeClr val="tx1"/>
                </a:solidFill>
                <a:effectLst/>
                <a:latin typeface="+mn-lt"/>
                <a:ea typeface="+mn-ea"/>
                <a:cs typeface="+mn-cs"/>
              </a:rPr>
              <a:t>，然后，</a:t>
            </a:r>
            <a:r>
              <a:rPr lang="en-US" altLang="zh-CN" sz="1200" b="0" i="0" kern="1200" dirty="0" err="1" smtClean="0">
                <a:solidFill>
                  <a:schemeClr val="tx1"/>
                </a:solidFill>
                <a:effectLst/>
                <a:latin typeface="+mn-lt"/>
                <a:ea typeface="+mn-ea"/>
                <a:cs typeface="+mn-cs"/>
              </a:rPr>
              <a:t>DataBlock</a:t>
            </a:r>
            <a:r>
              <a:rPr lang="en-US" altLang="zh-CN" sz="1200" b="0" i="0" kern="1200" dirty="0" smtClean="0">
                <a:solidFill>
                  <a:schemeClr val="tx1"/>
                </a:solidFill>
                <a:effectLst/>
                <a:latin typeface="+mn-lt"/>
                <a:ea typeface="+mn-ea"/>
                <a:cs typeface="+mn-cs"/>
              </a:rPr>
              <a:t> Index</a:t>
            </a:r>
            <a:r>
              <a:rPr lang="zh-CN" altLang="en-US" sz="1200" b="0" i="0" kern="1200" dirty="0" smtClean="0">
                <a:solidFill>
                  <a:schemeClr val="tx1"/>
                </a:solidFill>
                <a:effectLst/>
                <a:latin typeface="+mn-lt"/>
                <a:ea typeface="+mn-ea"/>
                <a:cs typeface="+mn-cs"/>
              </a:rPr>
              <a:t>会被读取到内存中，这样，当检索某个</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时，不需要扫描整个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，而只需从内存中找到</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所在的</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，通过一次磁盘</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将整个 </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读取到内存中，再找到需要的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DataBlock</a:t>
            </a:r>
            <a:r>
              <a:rPr lang="en-US" altLang="zh-CN" sz="1200" b="0" i="0" kern="1200" dirty="0" smtClean="0">
                <a:solidFill>
                  <a:schemeClr val="tx1"/>
                </a:solidFill>
                <a:effectLst/>
                <a:latin typeface="+mn-lt"/>
                <a:ea typeface="+mn-ea"/>
                <a:cs typeface="+mn-cs"/>
              </a:rPr>
              <a:t> Index</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机制淘汰。</a:t>
            </a:r>
          </a:p>
          <a:p>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Data Block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 Block</a:t>
            </a:r>
            <a:r>
              <a:rPr lang="zh-CN" altLang="en-US" sz="1200" b="0" i="0" kern="1200" dirty="0" smtClean="0">
                <a:solidFill>
                  <a:schemeClr val="tx1"/>
                </a:solidFill>
                <a:effectLst/>
                <a:latin typeface="+mn-lt"/>
                <a:ea typeface="+mn-ea"/>
                <a:cs typeface="+mn-cs"/>
              </a:rPr>
              <a:t>通常采用压缩方式存储，压缩之后可以大大减少网络</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和磁盘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，随之而来的开销当然是需要花费</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进行压缩和解压缩。</a:t>
            </a:r>
          </a:p>
          <a:p>
            <a:r>
              <a:rPr lang="zh-CN" altLang="en-US" sz="1200" b="0" i="0" kern="1200" dirty="0" smtClean="0">
                <a:solidFill>
                  <a:schemeClr val="tx1"/>
                </a:solidFill>
                <a:effectLst/>
                <a:latin typeface="+mn-lt"/>
                <a:ea typeface="+mn-ea"/>
                <a:cs typeface="+mn-cs"/>
              </a:rPr>
              <a:t>目标</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的压缩支持两种方式：</a:t>
            </a:r>
            <a:r>
              <a:rPr lang="en-US" altLang="zh-CN" sz="1200" b="0" i="0" kern="1200" dirty="0" err="1" smtClean="0">
                <a:solidFill>
                  <a:schemeClr val="tx1"/>
                </a:solidFill>
                <a:effectLst/>
                <a:latin typeface="+mn-lt"/>
                <a:ea typeface="+mn-ea"/>
                <a:cs typeface="+mn-cs"/>
              </a:rPr>
              <a:t>Gzip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Lzo</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18226745-2393-45F2-A822-EC166C434A01}" type="slidenum">
              <a:rPr lang="zh-CN" altLang="en-US" smtClean="0"/>
              <a:t>31</a:t>
            </a:fld>
            <a:endParaRPr lang="zh-CN" altLang="en-US"/>
          </a:p>
        </p:txBody>
      </p:sp>
    </p:spTree>
    <p:extLst>
      <p:ext uri="{BB962C8B-B14F-4D97-AF65-F5344CB8AC3E}">
        <p14:creationId xmlns:p14="http://schemas.microsoft.com/office/powerpoint/2010/main" val="43422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32</a:t>
            </a:fld>
            <a:endParaRPr lang="zh-CN" altLang="en-US"/>
          </a:p>
        </p:txBody>
      </p:sp>
    </p:spTree>
    <p:extLst>
      <p:ext uri="{BB962C8B-B14F-4D97-AF65-F5344CB8AC3E}">
        <p14:creationId xmlns:p14="http://schemas.microsoft.com/office/powerpoint/2010/main" val="2185342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33</a:t>
            </a:fld>
            <a:endParaRPr lang="zh-CN" altLang="en-US"/>
          </a:p>
        </p:txBody>
      </p:sp>
    </p:spTree>
    <p:extLst>
      <p:ext uri="{BB962C8B-B14F-4D97-AF65-F5344CB8AC3E}">
        <p14:creationId xmlns:p14="http://schemas.microsoft.com/office/powerpoint/2010/main" val="56301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机制与</a:t>
            </a:r>
            <a:r>
              <a:rPr lang="en-US" altLang="zh-CN" sz="1200" b="0" i="0" kern="1200" dirty="0" err="1" smtClean="0">
                <a:solidFill>
                  <a:schemeClr val="tx1"/>
                </a:solidFill>
                <a:effectLst/>
                <a:latin typeface="+mn-lt"/>
                <a:ea typeface="+mn-ea"/>
                <a:cs typeface="+mn-cs"/>
              </a:rPr>
              <a:t>HMaster</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HRegionServer</a:t>
            </a:r>
            <a:r>
              <a:rPr lang="zh-CN" altLang="en-US" sz="1200" b="0" i="0" kern="1200" dirty="0" smtClean="0">
                <a:solidFill>
                  <a:schemeClr val="tx1"/>
                </a:solidFill>
                <a:effectLst/>
                <a:latin typeface="+mn-lt"/>
                <a:ea typeface="+mn-ea"/>
                <a:cs typeface="+mn-cs"/>
              </a:rPr>
              <a:t>进行通信，对于管理类操作，</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HMaster</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；对于数据读写类操作，</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HRegionServer</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Zookeeper Quorum</a:t>
            </a:r>
            <a:r>
              <a:rPr lang="zh-CN" altLang="en-US" sz="1200" b="0" i="0" kern="1200" dirty="0" smtClean="0">
                <a:solidFill>
                  <a:schemeClr val="tx1"/>
                </a:solidFill>
                <a:effectLst/>
                <a:latin typeface="+mn-lt"/>
                <a:ea typeface="+mn-ea"/>
                <a:cs typeface="+mn-cs"/>
              </a:rPr>
              <a:t>中除了</a:t>
            </a:r>
            <a:r>
              <a:rPr lang="zh-CN" altLang="en-US" sz="1200" b="0" i="0" u="none" strike="noStrike"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了</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表的地址和</a:t>
            </a:r>
            <a:r>
              <a:rPr lang="en-US" altLang="zh-CN" sz="1200" b="0" i="0" kern="1200" dirty="0" err="1" smtClean="0">
                <a:solidFill>
                  <a:schemeClr val="tx1"/>
                </a:solidFill>
                <a:effectLst/>
                <a:latin typeface="+mn-lt"/>
                <a:ea typeface="+mn-ea"/>
                <a:cs typeface="+mn-cs"/>
              </a:rPr>
              <a:t>HMaster</a:t>
            </a:r>
            <a:r>
              <a:rPr lang="zh-CN" altLang="en-US" sz="1200" b="0" i="0" kern="1200" dirty="0" smtClean="0">
                <a:solidFill>
                  <a:schemeClr val="tx1"/>
                </a:solidFill>
                <a:effectLst/>
                <a:latin typeface="+mn-lt"/>
                <a:ea typeface="+mn-ea"/>
                <a:cs typeface="+mn-cs"/>
              </a:rPr>
              <a:t>的地址，</a:t>
            </a:r>
            <a:r>
              <a:rPr lang="en-US" altLang="zh-CN" sz="1200" b="0" i="0" kern="1200" dirty="0" err="1" smtClean="0">
                <a:solidFill>
                  <a:schemeClr val="tx1"/>
                </a:solidFill>
                <a:effectLst/>
                <a:latin typeface="+mn-lt"/>
                <a:ea typeface="+mn-ea"/>
                <a:cs typeface="+mn-cs"/>
              </a:rPr>
              <a:t>HRegionServer</a:t>
            </a:r>
            <a:r>
              <a:rPr lang="zh-CN" altLang="en-US" sz="1200" b="0" i="0" kern="1200" dirty="0" smtClean="0">
                <a:solidFill>
                  <a:schemeClr val="tx1"/>
                </a:solidFill>
                <a:effectLst/>
                <a:latin typeface="+mn-lt"/>
                <a:ea typeface="+mn-ea"/>
                <a:cs typeface="+mn-cs"/>
              </a:rPr>
              <a:t>也会把自己以</a:t>
            </a:r>
            <a:r>
              <a:rPr lang="en-US" altLang="zh-CN" sz="1200" b="0" i="0" kern="1200" dirty="0" smtClean="0">
                <a:solidFill>
                  <a:schemeClr val="tx1"/>
                </a:solidFill>
                <a:effectLst/>
                <a:latin typeface="+mn-lt"/>
                <a:ea typeface="+mn-ea"/>
                <a:cs typeface="+mn-cs"/>
              </a:rPr>
              <a:t>Ephemeral</a:t>
            </a:r>
            <a:r>
              <a:rPr lang="zh-CN" altLang="en-US" sz="1200" b="0" i="0" kern="1200" dirty="0" smtClean="0">
                <a:solidFill>
                  <a:schemeClr val="tx1"/>
                </a:solidFill>
                <a:effectLst/>
                <a:latin typeface="+mn-lt"/>
                <a:ea typeface="+mn-ea"/>
                <a:cs typeface="+mn-cs"/>
              </a:rPr>
              <a:t>方式注册到</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中，使得</a:t>
            </a:r>
            <a:r>
              <a:rPr lang="en-US" altLang="zh-CN" sz="1200" b="0" i="0" kern="1200" dirty="0" err="1" smtClean="0">
                <a:solidFill>
                  <a:schemeClr val="tx1"/>
                </a:solidFill>
                <a:effectLst/>
                <a:latin typeface="+mn-lt"/>
                <a:ea typeface="+mn-ea"/>
                <a:cs typeface="+mn-cs"/>
              </a:rPr>
              <a:t>HMaster</a:t>
            </a:r>
            <a:r>
              <a:rPr lang="zh-CN" altLang="en-US" sz="1200" b="0" i="0" kern="1200" dirty="0" smtClean="0">
                <a:solidFill>
                  <a:schemeClr val="tx1"/>
                </a:solidFill>
                <a:effectLst/>
                <a:latin typeface="+mn-lt"/>
                <a:ea typeface="+mn-ea"/>
                <a:cs typeface="+mn-cs"/>
              </a:rPr>
              <a:t>可以随时感知到各个</a:t>
            </a:r>
            <a:r>
              <a:rPr lang="en-US" altLang="zh-CN" sz="1200" b="0" i="0" kern="1200" dirty="0" err="1" smtClean="0">
                <a:solidFill>
                  <a:schemeClr val="tx1"/>
                </a:solidFill>
                <a:effectLst/>
                <a:latin typeface="+mn-lt"/>
                <a:ea typeface="+mn-ea"/>
                <a:cs typeface="+mn-cs"/>
              </a:rPr>
              <a:t>HRegionServer</a:t>
            </a:r>
            <a:r>
              <a:rPr lang="zh-CN" altLang="en-US" sz="1200" b="0" i="0" kern="1200" dirty="0" smtClean="0">
                <a:solidFill>
                  <a:schemeClr val="tx1"/>
                </a:solidFill>
                <a:effectLst/>
                <a:latin typeface="+mn-lt"/>
                <a:ea typeface="+mn-ea"/>
                <a:cs typeface="+mn-cs"/>
              </a:rPr>
              <a:t>的健康状态。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HLog</a:t>
            </a:r>
            <a:r>
              <a:rPr lang="en-US" altLang="zh-CN" sz="1200" b="0" i="0" kern="1200" dirty="0" smtClean="0">
                <a:solidFill>
                  <a:schemeClr val="tx1"/>
                </a:solidFill>
                <a:effectLst/>
                <a:latin typeface="+mn-lt"/>
                <a:ea typeface="+mn-ea"/>
                <a:cs typeface="+mn-cs"/>
              </a:rPr>
              <a:t>(WAL log)</a:t>
            </a:r>
          </a:p>
          <a:p>
            <a:r>
              <a:rPr lang="en-US" altLang="zh-CN" sz="1200" b="0" i="0" kern="1200" dirty="0" smtClean="0">
                <a:solidFill>
                  <a:schemeClr val="tx1"/>
                </a:solidFill>
                <a:effectLst/>
                <a:latin typeface="+mn-lt"/>
                <a:ea typeface="+mn-ea"/>
                <a:cs typeface="+mn-cs"/>
              </a:rPr>
              <a:t>WAL </a:t>
            </a:r>
            <a:r>
              <a:rPr lang="zh-CN" altLang="en-US" sz="1200" b="0" i="0" kern="1200" dirty="0" smtClean="0">
                <a:solidFill>
                  <a:schemeClr val="tx1"/>
                </a:solidFill>
                <a:effectLst/>
                <a:latin typeface="+mn-lt"/>
                <a:ea typeface="+mn-ea"/>
                <a:cs typeface="+mn-cs"/>
              </a:rPr>
              <a:t>意为</a:t>
            </a:r>
            <a:r>
              <a:rPr lang="en-US" altLang="zh-CN" sz="1200" b="0" i="0" kern="1200" dirty="0" smtClean="0">
                <a:solidFill>
                  <a:schemeClr val="tx1"/>
                </a:solidFill>
                <a:effectLst/>
                <a:latin typeface="+mn-lt"/>
                <a:ea typeface="+mn-ea"/>
                <a:cs typeface="+mn-cs"/>
              </a:rPr>
              <a:t>Write ahead log(http://en.wikipedia.org/wiki/Write-ahead_logging)</a:t>
            </a:r>
            <a:r>
              <a:rPr lang="zh-CN" altLang="en-US" sz="1200" b="0" i="0" kern="1200" dirty="0" smtClean="0">
                <a:solidFill>
                  <a:schemeClr val="tx1"/>
                </a:solidFill>
                <a:effectLst/>
                <a:latin typeface="+mn-lt"/>
                <a:ea typeface="+mn-ea"/>
                <a:cs typeface="+mn-cs"/>
              </a:rPr>
              <a:t>，类似</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binlog</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用来 做灾难恢复只用，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记录数据的所有变更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一旦数据修改，就可以从</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中进行恢复。</a:t>
            </a:r>
          </a:p>
          <a:p>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维护一个</a:t>
            </a:r>
            <a:r>
              <a:rPr lang="en-US" altLang="zh-CN" sz="1200" b="0" i="0" kern="1200" dirty="0" err="1" smtClean="0">
                <a:solidFill>
                  <a:schemeClr val="tx1"/>
                </a:solidFill>
                <a:effectLst/>
                <a:latin typeface="+mn-lt"/>
                <a:ea typeface="+mn-ea"/>
                <a:cs typeface="+mn-cs"/>
              </a:rPr>
              <a:t>Hlog</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而不是每个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一个。这样不同</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来自不同</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的日志会混在一起，这样做的目的是不断追加单个 文件相对于同时写多个文件而言，可以减少磁盘寻址次数，因此可以提高对</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的写性能。带来的麻烦是，如果一台</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下线，为了恢复其上的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，需要将</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进行拆分，然后分发到其它</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上进行恢复。</a:t>
            </a:r>
          </a:p>
          <a:p>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文件就是一个普通的</a:t>
            </a:r>
            <a:r>
              <a:rPr lang="en-US" altLang="zh-CN" sz="1200" b="0" i="0" kern="1200" dirty="0" smtClean="0">
                <a:solidFill>
                  <a:schemeClr val="tx1"/>
                </a:solidFill>
                <a:effectLst/>
                <a:latin typeface="+mn-lt"/>
                <a:ea typeface="+mn-ea"/>
                <a:cs typeface="+mn-cs"/>
              </a:rPr>
              <a:t>Hadoop Sequence File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Sequence File </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HLogKey</a:t>
            </a:r>
            <a:r>
              <a:rPr lang="zh-CN" altLang="en-US" sz="1200" b="0" i="0" kern="1200" dirty="0" smtClean="0">
                <a:solidFill>
                  <a:schemeClr val="tx1"/>
                </a:solidFill>
                <a:effectLst/>
                <a:latin typeface="+mn-lt"/>
                <a:ea typeface="+mn-ea"/>
                <a:cs typeface="+mn-cs"/>
              </a:rPr>
              <a:t>对象，</a:t>
            </a:r>
            <a:r>
              <a:rPr lang="en-US" altLang="zh-CN" sz="1200" b="0" i="0" kern="1200" dirty="0" err="1" smtClean="0">
                <a:solidFill>
                  <a:schemeClr val="tx1"/>
                </a:solidFill>
                <a:effectLst/>
                <a:latin typeface="+mn-lt"/>
                <a:ea typeface="+mn-ea"/>
                <a:cs typeface="+mn-cs"/>
              </a:rPr>
              <a:t>HLogKey</a:t>
            </a:r>
            <a:r>
              <a:rPr lang="zh-CN" altLang="en-US" sz="1200" b="0" i="0" kern="1200" dirty="0" smtClean="0">
                <a:solidFill>
                  <a:schemeClr val="tx1"/>
                </a:solidFill>
                <a:effectLst/>
                <a:latin typeface="+mn-lt"/>
                <a:ea typeface="+mn-ea"/>
                <a:cs typeface="+mn-cs"/>
              </a:rPr>
              <a:t>中记录了写入数据的归属信息，除了</a:t>
            </a:r>
            <a:r>
              <a:rPr lang="en-US" altLang="zh-CN" sz="1200" b="0" i="0" kern="1200" dirty="0" smtClean="0">
                <a:solidFill>
                  <a:schemeClr val="tx1"/>
                </a:solidFill>
                <a:effectLst/>
                <a:latin typeface="+mn-lt"/>
                <a:ea typeface="+mn-ea"/>
                <a:cs typeface="+mn-cs"/>
              </a:rPr>
              <a:t>table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名字外，同时还包括 </a:t>
            </a:r>
            <a:r>
              <a:rPr lang="en-US" altLang="zh-CN" sz="1200" b="0" i="0" kern="1200" dirty="0" smtClean="0">
                <a:solidFill>
                  <a:schemeClr val="tx1"/>
                </a:solidFill>
                <a:effectLst/>
                <a:latin typeface="+mn-lt"/>
                <a:ea typeface="+mn-ea"/>
                <a:cs typeface="+mn-cs"/>
              </a:rPr>
              <a:t>sequence number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是”写入时间”，</a:t>
            </a:r>
            <a:r>
              <a:rPr lang="en-US" altLang="zh-CN" sz="1200" b="0" i="0" kern="1200" dirty="0" smtClean="0">
                <a:solidFill>
                  <a:schemeClr val="tx1"/>
                </a:solidFill>
                <a:effectLst/>
                <a:latin typeface="+mn-lt"/>
                <a:ea typeface="+mn-ea"/>
                <a:cs typeface="+mn-cs"/>
              </a:rPr>
              <a:t>sequence number</a:t>
            </a:r>
            <a:r>
              <a:rPr lang="zh-CN" altLang="en-US" sz="1200" b="0" i="0" kern="1200" dirty="0" smtClean="0">
                <a:solidFill>
                  <a:schemeClr val="tx1"/>
                </a:solidFill>
                <a:effectLst/>
                <a:latin typeface="+mn-lt"/>
                <a:ea typeface="+mn-ea"/>
                <a:cs typeface="+mn-cs"/>
              </a:rPr>
              <a:t>的起始值为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，或者是最近一次存入文件系统中</a:t>
            </a:r>
            <a:r>
              <a:rPr lang="en-US" altLang="zh-CN" sz="1200" b="0" i="0" kern="1200" dirty="0" smtClean="0">
                <a:solidFill>
                  <a:schemeClr val="tx1"/>
                </a:solidFill>
                <a:effectLst/>
                <a:latin typeface="+mn-lt"/>
                <a:ea typeface="+mn-ea"/>
                <a:cs typeface="+mn-cs"/>
              </a:rPr>
              <a:t>sequence number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HLog</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Sequece</a:t>
            </a:r>
            <a:r>
              <a:rPr lang="en-US" altLang="zh-CN" sz="1200" b="0" i="0" kern="1200" dirty="0" smtClean="0">
                <a:solidFill>
                  <a:schemeClr val="tx1"/>
                </a:solidFill>
                <a:effectLst/>
                <a:latin typeface="+mn-lt"/>
                <a:ea typeface="+mn-ea"/>
                <a:cs typeface="+mn-cs"/>
              </a:rPr>
              <a:t> File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对象，即对应</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KeyValue</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34</a:t>
            </a:fld>
            <a:endParaRPr lang="zh-CN" altLang="en-US"/>
          </a:p>
        </p:txBody>
      </p:sp>
    </p:spTree>
    <p:extLst>
      <p:ext uri="{BB962C8B-B14F-4D97-AF65-F5344CB8AC3E}">
        <p14:creationId xmlns:p14="http://schemas.microsoft.com/office/powerpoint/2010/main" val="94320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Region</a:t>
            </a:r>
            <a:r>
              <a:rPr lang="zh-CN" altLang="en-US" sz="1200" b="1" i="0" kern="1200" dirty="0" smtClean="0">
                <a:solidFill>
                  <a:schemeClr val="tx1"/>
                </a:solidFill>
                <a:effectLst/>
                <a:latin typeface="+mn-lt"/>
                <a:ea typeface="+mn-ea"/>
                <a:cs typeface="+mn-cs"/>
              </a:rPr>
              <a:t>定位</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系统如何找到某个</a:t>
            </a:r>
            <a:r>
              <a:rPr lang="en-US" altLang="zh-CN" sz="1200" b="0" i="0" kern="1200" dirty="0" smtClean="0">
                <a:solidFill>
                  <a:schemeClr val="tx1"/>
                </a:solidFill>
                <a:effectLst/>
                <a:latin typeface="+mn-lt"/>
                <a:ea typeface="+mn-ea"/>
                <a:cs typeface="+mn-cs"/>
              </a:rPr>
              <a:t>row key (</a:t>
            </a:r>
            <a:r>
              <a:rPr lang="zh-CN" altLang="en-US" sz="1200" b="0" i="0" kern="1200" dirty="0" smtClean="0">
                <a:solidFill>
                  <a:schemeClr val="tx1"/>
                </a:solidFill>
                <a:effectLst/>
                <a:latin typeface="+mn-lt"/>
                <a:ea typeface="+mn-ea"/>
                <a:cs typeface="+mn-cs"/>
              </a:rPr>
              <a:t>或者某个 </a:t>
            </a:r>
            <a:r>
              <a:rPr lang="en-US" altLang="zh-CN" sz="1200" b="0" i="0" kern="1200" dirty="0" smtClean="0">
                <a:solidFill>
                  <a:schemeClr val="tx1"/>
                </a:solidFill>
                <a:effectLst/>
                <a:latin typeface="+mn-lt"/>
                <a:ea typeface="+mn-ea"/>
                <a:cs typeface="+mn-cs"/>
              </a:rPr>
              <a:t>row key range)</a:t>
            </a:r>
            <a:r>
              <a:rPr lang="zh-CN" altLang="en-US" sz="1200" b="0" i="0" kern="1200" dirty="0" smtClean="0">
                <a:solidFill>
                  <a:schemeClr val="tx1"/>
                </a:solidFill>
                <a:effectLst/>
                <a:latin typeface="+mn-lt"/>
                <a:ea typeface="+mn-ea"/>
                <a:cs typeface="+mn-cs"/>
              </a:rPr>
              <a:t>所在的</a:t>
            </a:r>
            <a:r>
              <a:rPr lang="en-US" altLang="zh-CN" sz="1200" b="0" i="0" kern="1200" dirty="0" smtClean="0">
                <a:solidFill>
                  <a:schemeClr val="tx1"/>
                </a:solidFill>
                <a:effectLst/>
                <a:latin typeface="+mn-lt"/>
                <a:ea typeface="+mn-ea"/>
                <a:cs typeface="+mn-cs"/>
              </a:rPr>
              <a:t>region</a:t>
            </a:r>
          </a:p>
          <a:p>
            <a:r>
              <a:rPr lang="en-US" altLang="zh-CN" sz="1200" b="0" i="0" kern="1200" dirty="0" err="1" smtClean="0">
                <a:solidFill>
                  <a:schemeClr val="tx1"/>
                </a:solidFill>
                <a:effectLst/>
                <a:latin typeface="+mn-lt"/>
                <a:ea typeface="+mn-ea"/>
                <a:cs typeface="+mn-cs"/>
              </a:rPr>
              <a:t>bigtable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使用三层类似</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树的结构来保存</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位置。</a:t>
            </a:r>
          </a:p>
          <a:p>
            <a:r>
              <a:rPr lang="zh-CN" altLang="en-US" sz="1200" b="0" i="0" kern="1200" dirty="0" smtClean="0">
                <a:solidFill>
                  <a:schemeClr val="tx1"/>
                </a:solidFill>
                <a:effectLst/>
                <a:latin typeface="+mn-lt"/>
                <a:ea typeface="+mn-ea"/>
                <a:cs typeface="+mn-cs"/>
              </a:rPr>
              <a:t>第一层是保存</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里面的文件，它持有</a:t>
            </a:r>
            <a:r>
              <a:rPr lang="en-US" altLang="zh-CN" sz="1200" b="0" i="0" kern="1200" dirty="0" smtClean="0">
                <a:solidFill>
                  <a:schemeClr val="tx1"/>
                </a:solidFill>
                <a:effectLst/>
                <a:latin typeface="+mn-lt"/>
                <a:ea typeface="+mn-ea"/>
                <a:cs typeface="+mn-cs"/>
              </a:rPr>
              <a:t>root region</a:t>
            </a:r>
            <a:r>
              <a:rPr lang="zh-CN" altLang="en-US" sz="1200" b="0" i="0" kern="1200" dirty="0" smtClean="0">
                <a:solidFill>
                  <a:schemeClr val="tx1"/>
                </a:solidFill>
                <a:effectLst/>
                <a:latin typeface="+mn-lt"/>
                <a:ea typeface="+mn-ea"/>
                <a:cs typeface="+mn-cs"/>
              </a:rPr>
              <a:t>的位置。</a:t>
            </a:r>
          </a:p>
          <a:p>
            <a:r>
              <a:rPr lang="zh-CN" altLang="en-US" sz="1200" b="0" i="0" kern="1200" dirty="0" smtClean="0">
                <a:solidFill>
                  <a:schemeClr val="tx1"/>
                </a:solidFill>
                <a:effectLst/>
                <a:latin typeface="+mn-lt"/>
                <a:ea typeface="+mn-ea"/>
                <a:cs typeface="+mn-cs"/>
              </a:rPr>
              <a:t>第二层</a:t>
            </a:r>
            <a:r>
              <a:rPr lang="en-US" altLang="zh-CN" sz="1200" b="0" i="0" kern="1200" dirty="0" smtClean="0">
                <a:solidFill>
                  <a:schemeClr val="tx1"/>
                </a:solidFill>
                <a:effectLst/>
                <a:latin typeface="+mn-lt"/>
                <a:ea typeface="+mn-ea"/>
                <a:cs typeface="+mn-cs"/>
              </a:rPr>
              <a:t>root region</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表的第一个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其中保存了</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META.z</a:t>
            </a:r>
            <a:r>
              <a:rPr lang="zh-CN" altLang="en-US" sz="1200" b="0" i="0" kern="1200" dirty="0" smtClean="0">
                <a:solidFill>
                  <a:schemeClr val="tx1"/>
                </a:solidFill>
                <a:effectLst/>
                <a:latin typeface="+mn-lt"/>
                <a:ea typeface="+mn-ea"/>
                <a:cs typeface="+mn-cs"/>
              </a:rPr>
              <a:t>表其它</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的位置。通过</a:t>
            </a:r>
            <a:r>
              <a:rPr lang="en-US" altLang="zh-CN" sz="1200" b="0" i="0" kern="1200" dirty="0" smtClean="0">
                <a:solidFill>
                  <a:schemeClr val="tx1"/>
                </a:solidFill>
                <a:effectLst/>
                <a:latin typeface="+mn-lt"/>
                <a:ea typeface="+mn-ea"/>
                <a:cs typeface="+mn-cs"/>
              </a:rPr>
              <a:t>root region</a:t>
            </a:r>
            <a:r>
              <a:rPr lang="zh-CN" altLang="en-US" sz="1200" b="0" i="0" kern="1200" dirty="0" smtClean="0">
                <a:solidFill>
                  <a:schemeClr val="tx1"/>
                </a:solidFill>
                <a:effectLst/>
                <a:latin typeface="+mn-lt"/>
                <a:ea typeface="+mn-ea"/>
                <a:cs typeface="+mn-cs"/>
              </a:rPr>
              <a:t>，我们就可以访问</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表的数据。</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是第三层，它是一个特殊的表，保存了</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中所有数据表的</a:t>
            </a:r>
            <a:r>
              <a:rPr lang="en-US" altLang="zh-CN" sz="1200" b="0" i="0" kern="1200" dirty="0" smtClean="0">
                <a:solidFill>
                  <a:schemeClr val="tx1"/>
                </a:solidFill>
                <a:effectLst/>
                <a:latin typeface="+mn-lt"/>
                <a:ea typeface="+mn-ea"/>
                <a:cs typeface="+mn-cs"/>
              </a:rPr>
              <a:t>region </a:t>
            </a:r>
            <a:r>
              <a:rPr lang="zh-CN" altLang="en-US" sz="1200" b="0" i="0" kern="1200" dirty="0" smtClean="0">
                <a:solidFill>
                  <a:schemeClr val="tx1"/>
                </a:solidFill>
                <a:effectLst/>
                <a:latin typeface="+mn-lt"/>
                <a:ea typeface="+mn-ea"/>
                <a:cs typeface="+mn-cs"/>
              </a:rPr>
              <a:t>位置信息。</a:t>
            </a:r>
          </a:p>
          <a:p>
            <a:r>
              <a:rPr lang="zh-CN" altLang="en-US" sz="1200" b="0" i="0" kern="1200" dirty="0" smtClean="0">
                <a:solidFill>
                  <a:schemeClr val="tx1"/>
                </a:solidFill>
                <a:effectLst/>
                <a:latin typeface="+mn-lt"/>
                <a:ea typeface="+mn-ea"/>
                <a:cs typeface="+mn-cs"/>
              </a:rPr>
              <a:t>说明：</a:t>
            </a:r>
          </a:p>
          <a:p>
            <a:r>
              <a:rPr lang="en-US" altLang="zh-CN" sz="1200" b="0" i="0" kern="1200" dirty="0" smtClean="0">
                <a:solidFill>
                  <a:schemeClr val="tx1"/>
                </a:solidFill>
                <a:effectLst/>
                <a:latin typeface="+mn-lt"/>
                <a:ea typeface="+mn-ea"/>
                <a:cs typeface="+mn-cs"/>
              </a:rPr>
              <a:t>1 root region</a:t>
            </a:r>
            <a:r>
              <a:rPr lang="zh-CN" altLang="en-US" sz="1200" b="0" i="0" kern="1200" dirty="0" smtClean="0">
                <a:solidFill>
                  <a:schemeClr val="tx1"/>
                </a:solidFill>
                <a:effectLst/>
                <a:latin typeface="+mn-lt"/>
                <a:ea typeface="+mn-ea"/>
                <a:cs typeface="+mn-cs"/>
              </a:rPr>
              <a:t>永远不会被</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，保证了最需要三次跳转，就能定位到任意</a:t>
            </a:r>
            <a:r>
              <a:rPr lang="en-US" altLang="zh-CN" sz="1200" b="0" i="0" kern="1200" dirty="0" smtClean="0">
                <a:solidFill>
                  <a:schemeClr val="tx1"/>
                </a:solidFill>
                <a:effectLst/>
                <a:latin typeface="+mn-lt"/>
                <a:ea typeface="+mn-ea"/>
                <a:cs typeface="+mn-cs"/>
              </a:rPr>
              <a:t>region </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2.META.</a:t>
            </a:r>
            <a:r>
              <a:rPr lang="zh-CN" altLang="en-US" sz="1200" b="0" i="0" kern="1200" dirty="0" smtClean="0">
                <a:solidFill>
                  <a:schemeClr val="tx1"/>
                </a:solidFill>
                <a:effectLst/>
                <a:latin typeface="+mn-lt"/>
                <a:ea typeface="+mn-ea"/>
                <a:cs typeface="+mn-cs"/>
              </a:rPr>
              <a:t>表每行保存一个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的位置信息，</a:t>
            </a:r>
            <a:r>
              <a:rPr lang="en-US" altLang="zh-CN" sz="1200" b="0" i="0" kern="1200" dirty="0" smtClean="0">
                <a:solidFill>
                  <a:schemeClr val="tx1"/>
                </a:solidFill>
                <a:effectLst/>
                <a:latin typeface="+mn-lt"/>
                <a:ea typeface="+mn-ea"/>
                <a:cs typeface="+mn-cs"/>
              </a:rPr>
              <a:t>row key </a:t>
            </a:r>
            <a:r>
              <a:rPr lang="zh-CN" altLang="en-US" sz="1200" b="0" i="0" kern="1200" dirty="0" smtClean="0">
                <a:solidFill>
                  <a:schemeClr val="tx1"/>
                </a:solidFill>
                <a:effectLst/>
                <a:latin typeface="+mn-lt"/>
                <a:ea typeface="+mn-ea"/>
                <a:cs typeface="+mn-cs"/>
              </a:rPr>
              <a:t>采用表名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表的最后一样编码而成。</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为了加快访问，</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表的全部</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都保存在内存中。</a:t>
            </a:r>
          </a:p>
          <a:p>
            <a:r>
              <a:rPr lang="zh-CN" altLang="en-US" sz="1200" b="0" i="0" kern="1200" dirty="0" smtClean="0">
                <a:solidFill>
                  <a:schemeClr val="tx1"/>
                </a:solidFill>
                <a:effectLst/>
                <a:latin typeface="+mn-lt"/>
                <a:ea typeface="+mn-ea"/>
                <a:cs typeface="+mn-cs"/>
              </a:rPr>
              <a:t>假设，</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表的一行在内存中大约占用</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。并且每个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限制为</a:t>
            </a:r>
            <a:r>
              <a:rPr lang="en-US" altLang="zh-CN" sz="1200" b="0" i="0" kern="1200" dirty="0" smtClean="0">
                <a:solidFill>
                  <a:schemeClr val="tx1"/>
                </a:solidFill>
                <a:effectLst/>
                <a:latin typeface="+mn-lt"/>
                <a:ea typeface="+mn-ea"/>
                <a:cs typeface="+mn-cs"/>
              </a:rPr>
              <a:t>128MB</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那么上面的三层结构可以保存的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数目为：</a:t>
            </a:r>
          </a:p>
          <a:p>
            <a:r>
              <a:rPr lang="en-US" altLang="zh-CN" sz="1200" b="0" i="0" kern="1200" dirty="0" smtClean="0">
                <a:solidFill>
                  <a:schemeClr val="tx1"/>
                </a:solidFill>
                <a:effectLst/>
                <a:latin typeface="+mn-lt"/>
                <a:ea typeface="+mn-ea"/>
                <a:cs typeface="+mn-cs"/>
              </a:rPr>
              <a:t>(128MB/1KB) * (128MB/1KB) = = 2(34)</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region</a:t>
            </a:r>
          </a:p>
          <a:p>
            <a:r>
              <a:rPr lang="en-US" altLang="zh-CN" sz="1200" b="0" i="0" kern="1200" dirty="0" smtClean="0">
                <a:solidFill>
                  <a:schemeClr val="tx1"/>
                </a:solidFill>
                <a:effectLst/>
                <a:latin typeface="+mn-lt"/>
                <a:ea typeface="+mn-ea"/>
                <a:cs typeface="+mn-cs"/>
              </a:rPr>
              <a:t>4 client</a:t>
            </a:r>
            <a:r>
              <a:rPr lang="zh-CN" altLang="en-US" sz="1200" b="0" i="0" kern="1200" dirty="0" smtClean="0">
                <a:solidFill>
                  <a:schemeClr val="tx1"/>
                </a:solidFill>
                <a:effectLst/>
                <a:latin typeface="+mn-lt"/>
                <a:ea typeface="+mn-ea"/>
                <a:cs typeface="+mn-cs"/>
              </a:rPr>
              <a:t>会将查询过的位置信息保存缓存起来，缓存不会主动失效，因此如果</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上的缓存全部失效，则需要进行</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次网络来回，才能定位到正确的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其中三次用来发现缓存失效，另外三次用来获取位置信息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region</a:t>
            </a:r>
            <a:r>
              <a:rPr lang="zh-CN" altLang="en-US" sz="1200" b="1" i="0" kern="1200" dirty="0" smtClean="0">
                <a:solidFill>
                  <a:schemeClr val="tx1"/>
                </a:solidFill>
                <a:effectLst/>
                <a:latin typeface="+mn-lt"/>
                <a:ea typeface="+mn-ea"/>
                <a:cs typeface="+mn-cs"/>
              </a:rPr>
              <a:t>分配</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任何时刻，一个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只能分配给一个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记录了当前有哪些可用的</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。以及当前哪些</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分配给了哪些</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，哪些</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还没有分配。当存在未分配的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，并且有一个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上有可用空间时，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就给这个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发送一个装载请求，把</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分配给这个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得到请求后，就开始对此</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提供服务。</a:t>
            </a:r>
          </a:p>
          <a:p>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region server</a:t>
            </a:r>
            <a:r>
              <a:rPr lang="zh-CN" altLang="en-US" sz="1200" b="1" i="0" kern="1200" dirty="0" smtClean="0">
                <a:solidFill>
                  <a:schemeClr val="tx1"/>
                </a:solidFill>
                <a:effectLst/>
                <a:latin typeface="+mn-lt"/>
                <a:ea typeface="+mn-ea"/>
                <a:cs typeface="+mn-cs"/>
              </a:rPr>
              <a:t>上线</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来跟踪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状态。当某个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启动时，会首先在</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目录下建立代表自己的文件，并获得该文件的独占锁。由于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订阅了</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目录上的变更消息，当</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目录下的文件出现新增或删除操作时，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可以得到来自</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的实时通知。因此一旦</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上线，</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能马上得到消息。</a:t>
            </a:r>
          </a:p>
          <a:p>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region server</a:t>
            </a:r>
            <a:r>
              <a:rPr lang="zh-CN" altLang="en-US" sz="1200" b="1" i="0" kern="1200" dirty="0" smtClean="0">
                <a:solidFill>
                  <a:schemeClr val="tx1"/>
                </a:solidFill>
                <a:effectLst/>
                <a:latin typeface="+mn-lt"/>
                <a:ea typeface="+mn-ea"/>
                <a:cs typeface="+mn-cs"/>
              </a:rPr>
              <a:t>下线</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下线时，它和</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的会话断开，</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而自动释放代表这台</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的文件上的独占锁。而</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不断轮询 </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目录下文件的锁状态。如果</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发现某个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丢失了它自己的独占锁，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连续几次和</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通信都无法成功</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就是尝试去获取代表这个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的读写锁，一旦获取成功，就可以确定：</a:t>
            </a:r>
          </a:p>
          <a:p>
            <a:r>
              <a:rPr lang="en-US" altLang="zh-CN" sz="1200" b="0" i="0" kern="1200" dirty="0" smtClean="0">
                <a:solidFill>
                  <a:schemeClr val="tx1"/>
                </a:solidFill>
                <a:effectLst/>
                <a:latin typeface="+mn-lt"/>
                <a:ea typeface="+mn-ea"/>
                <a:cs typeface="+mn-cs"/>
              </a:rPr>
              <a:t>1 region server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之间的网络断开了。</a:t>
            </a:r>
          </a:p>
          <a:p>
            <a:r>
              <a:rPr lang="en-US" altLang="zh-CN" sz="1200" b="0" i="0" kern="1200" dirty="0" smtClean="0">
                <a:solidFill>
                  <a:schemeClr val="tx1"/>
                </a:solidFill>
                <a:effectLst/>
                <a:latin typeface="+mn-lt"/>
                <a:ea typeface="+mn-ea"/>
                <a:cs typeface="+mn-cs"/>
              </a:rPr>
              <a:t>2 region server</a:t>
            </a:r>
            <a:r>
              <a:rPr lang="zh-CN" altLang="en-US" sz="1200" b="0" i="0" kern="1200" dirty="0" smtClean="0">
                <a:solidFill>
                  <a:schemeClr val="tx1"/>
                </a:solidFill>
                <a:effectLst/>
                <a:latin typeface="+mn-lt"/>
                <a:ea typeface="+mn-ea"/>
                <a:cs typeface="+mn-cs"/>
              </a:rPr>
              <a:t>挂了。</a:t>
            </a:r>
          </a:p>
          <a:p>
            <a:r>
              <a:rPr lang="zh-CN" altLang="en-US" sz="1200" b="0" i="0" kern="1200" dirty="0" smtClean="0">
                <a:solidFill>
                  <a:schemeClr val="tx1"/>
                </a:solidFill>
                <a:effectLst/>
                <a:latin typeface="+mn-lt"/>
                <a:ea typeface="+mn-ea"/>
                <a:cs typeface="+mn-cs"/>
              </a:rPr>
              <a:t>的其中一种情况发生了，无论哪种情况，</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都无法继续为它的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提供服务了，此时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会删除</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目录下代表这台</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的文件，并将这台</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分配给其它还活着的同志。</a:t>
            </a:r>
          </a:p>
          <a:p>
            <a:r>
              <a:rPr lang="zh-CN" altLang="en-US" sz="1200" b="0" i="0" kern="1200" dirty="0" smtClean="0">
                <a:solidFill>
                  <a:schemeClr val="tx1"/>
                </a:solidFill>
                <a:effectLst/>
                <a:latin typeface="+mn-lt"/>
                <a:ea typeface="+mn-ea"/>
                <a:cs typeface="+mn-cs"/>
              </a:rPr>
              <a:t>如果网络短暂出现问题导致</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丢失了它的锁，那么</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重新连接到</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之后，只要代表它的文件还在，它就会不断尝试获取这个文件上的锁，一旦获取到了，就可以继续提供服务。</a:t>
            </a:r>
          </a:p>
          <a:p>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master</a:t>
            </a:r>
            <a:r>
              <a:rPr lang="zh-CN" altLang="en-US" sz="1200" b="1" i="0" kern="1200" dirty="0" smtClean="0">
                <a:solidFill>
                  <a:schemeClr val="tx1"/>
                </a:solidFill>
                <a:effectLst/>
                <a:latin typeface="+mn-lt"/>
                <a:ea typeface="+mn-ea"/>
                <a:cs typeface="+mn-cs"/>
              </a:rPr>
              <a:t>上线</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启动进行以下步骤</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上获取唯一一个代码</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的锁，用来阻止其它</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成为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扫描</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目录，获得当前可用的</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列表。</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中的每个</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通信，获得当前已分配的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的对应关系。</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扫描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META.region</a:t>
            </a:r>
            <a:r>
              <a:rPr lang="zh-CN" altLang="en-US" sz="1200" b="0" i="0" kern="1200" dirty="0" smtClean="0">
                <a:solidFill>
                  <a:schemeClr val="tx1"/>
                </a:solidFill>
                <a:effectLst/>
                <a:latin typeface="+mn-lt"/>
                <a:ea typeface="+mn-ea"/>
                <a:cs typeface="+mn-cs"/>
              </a:rPr>
              <a:t>的集合，计算得到当前还未分配的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，将他们放入待分配</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列表。</a:t>
            </a:r>
          </a:p>
          <a:p>
            <a:r>
              <a:rPr lang="zh-CN" altLang="en-US" sz="1200" b="0" i="0" kern="1200" dirty="0" smtClean="0">
                <a:solidFill>
                  <a:schemeClr val="tx1"/>
                </a:solidFill>
                <a:effectLst/>
                <a:latin typeface="+mn-lt"/>
                <a:ea typeface="+mn-ea"/>
                <a:cs typeface="+mn-cs"/>
              </a:rPr>
              <a:t> </a:t>
            </a:r>
          </a:p>
          <a:p>
            <a:r>
              <a:rPr lang="en-US" altLang="zh-CN" sz="1200" b="1" i="0" kern="1200" dirty="0" smtClean="0">
                <a:solidFill>
                  <a:schemeClr val="tx1"/>
                </a:solidFill>
                <a:effectLst/>
                <a:latin typeface="+mn-lt"/>
                <a:ea typeface="+mn-ea"/>
                <a:cs typeface="+mn-cs"/>
              </a:rPr>
              <a:t>master</a:t>
            </a:r>
            <a:r>
              <a:rPr lang="zh-CN" altLang="en-US" sz="1200" b="1" i="0" kern="1200" dirty="0" smtClean="0">
                <a:solidFill>
                  <a:schemeClr val="tx1"/>
                </a:solidFill>
                <a:effectLst/>
                <a:latin typeface="+mn-lt"/>
                <a:ea typeface="+mn-ea"/>
                <a:cs typeface="+mn-cs"/>
              </a:rPr>
              <a:t>下线</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只维护表和</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的元数据，而不参与表数据</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的过 程，</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下线仅导致所有元数据的修改被冻结</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无法创建删除表，无法修改表的</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，无法进行</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的负载均衡，无法处理</a:t>
            </a:r>
            <a:r>
              <a:rPr lang="en-US" altLang="zh-CN" sz="1200" b="0" i="0" kern="1200" dirty="0" smtClean="0">
                <a:solidFill>
                  <a:schemeClr val="tx1"/>
                </a:solidFill>
                <a:effectLst/>
                <a:latin typeface="+mn-lt"/>
                <a:ea typeface="+mn-ea"/>
                <a:cs typeface="+mn-cs"/>
              </a:rPr>
              <a:t>region </a:t>
            </a:r>
            <a:r>
              <a:rPr lang="zh-CN" altLang="en-US" sz="1200" b="0" i="0" kern="1200" dirty="0" smtClean="0">
                <a:solidFill>
                  <a:schemeClr val="tx1"/>
                </a:solidFill>
                <a:effectLst/>
                <a:latin typeface="+mn-lt"/>
                <a:ea typeface="+mn-ea"/>
                <a:cs typeface="+mn-cs"/>
              </a:rPr>
              <a:t>上下线，无法进行</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的合并，唯一例外的是</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可以正常进行，因为只有</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参与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，表的数据读写还可以正常进行。因此</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下线短时间内对整个</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集群没有影响。从上线过程可以看到，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保存的 信息全是可以冗余信息（都可以从系统其它地方收集到或者计算出来），因此，一般</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集群中总是有一个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在提供服务，还有一个以上 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在等待时机抢占它的位置。</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35</a:t>
            </a:fld>
            <a:endParaRPr lang="zh-CN" altLang="en-US"/>
          </a:p>
        </p:txBody>
      </p:sp>
    </p:spTree>
    <p:extLst>
      <p:ext uri="{BB962C8B-B14F-4D97-AF65-F5344CB8AC3E}">
        <p14:creationId xmlns:p14="http://schemas.microsoft.com/office/powerpoint/2010/main" val="2778395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存储对表的更新。</a:t>
            </a:r>
          </a:p>
          <a:p>
            <a:r>
              <a:rPr lang="zh-CN" altLang="en-US" sz="1200" b="0" i="0" kern="1200" dirty="0" smtClean="0">
                <a:solidFill>
                  <a:schemeClr val="tx1"/>
                </a:solidFill>
                <a:effectLst/>
                <a:latin typeface="+mn-lt"/>
                <a:ea typeface="+mn-ea"/>
                <a:cs typeface="+mn-cs"/>
              </a:rPr>
              <a:t>数据在更新时首先写入</a:t>
            </a:r>
            <a:r>
              <a:rPr lang="en-US" altLang="zh-CN" sz="1200" b="0" i="0" kern="1200" dirty="0" smtClean="0">
                <a:solidFill>
                  <a:schemeClr val="tx1"/>
                </a:solidFill>
                <a:effectLst/>
                <a:latin typeface="+mn-lt"/>
                <a:ea typeface="+mn-ea"/>
                <a:cs typeface="+mn-cs"/>
              </a:rPr>
              <a:t>Log(WAL log)</a:t>
            </a:r>
            <a:r>
              <a:rPr lang="zh-CN" altLang="en-US" sz="1200" b="0" i="0" kern="1200" dirty="0" smtClean="0">
                <a:solidFill>
                  <a:schemeClr val="tx1"/>
                </a:solidFill>
                <a:effectLst/>
                <a:latin typeface="+mn-lt"/>
                <a:ea typeface="+mn-ea"/>
                <a:cs typeface="+mn-cs"/>
              </a:rPr>
              <a:t>和内存</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中的数据是排序的，当</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累计到一定阈值时，就会创建一个新的</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，并 且将老的</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添加到</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队列，由单独的线程</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到磁盘上，成为一个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。于此同时，系统会在</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中 记录一个</a:t>
            </a:r>
            <a:r>
              <a:rPr lang="en-US" altLang="zh-CN" sz="1200" b="0" i="0" kern="1200" dirty="0" smtClean="0">
                <a:solidFill>
                  <a:schemeClr val="tx1"/>
                </a:solidFill>
                <a:effectLst/>
                <a:latin typeface="+mn-lt"/>
                <a:ea typeface="+mn-ea"/>
                <a:cs typeface="+mn-cs"/>
              </a:rPr>
              <a:t>redo point</a:t>
            </a:r>
            <a:r>
              <a:rPr lang="zh-CN" altLang="en-US" sz="1200" b="0" i="0" kern="1200" dirty="0" smtClean="0">
                <a:solidFill>
                  <a:schemeClr val="tx1"/>
                </a:solidFill>
                <a:effectLst/>
                <a:latin typeface="+mn-lt"/>
                <a:ea typeface="+mn-ea"/>
                <a:cs typeface="+mn-cs"/>
              </a:rPr>
              <a:t>，表示这个时刻之前的变更已经持久化了。</a:t>
            </a:r>
            <a:r>
              <a:rPr lang="en-US" altLang="zh-CN" sz="1200" b="0" i="0" kern="1200" dirty="0" smtClean="0">
                <a:solidFill>
                  <a:schemeClr val="tx1"/>
                </a:solidFill>
                <a:effectLst/>
                <a:latin typeface="+mn-lt"/>
                <a:ea typeface="+mn-ea"/>
                <a:cs typeface="+mn-cs"/>
              </a:rPr>
              <a:t>(minor compact)</a:t>
            </a:r>
          </a:p>
          <a:p>
            <a:r>
              <a:rPr lang="zh-CN" altLang="en-US" sz="1200" b="0" i="0" kern="1200" dirty="0" smtClean="0">
                <a:solidFill>
                  <a:schemeClr val="tx1"/>
                </a:solidFill>
                <a:effectLst/>
                <a:latin typeface="+mn-lt"/>
                <a:ea typeface="+mn-ea"/>
                <a:cs typeface="+mn-cs"/>
              </a:rPr>
              <a:t>当系统出现意外时，可能导致内存</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中的数据丢失，此时使用</a:t>
            </a:r>
            <a:r>
              <a:rPr lang="en-US" altLang="zh-CN" sz="1200" b="0" i="0" kern="1200" dirty="0" smtClean="0">
                <a:solidFill>
                  <a:schemeClr val="tx1"/>
                </a:solidFill>
                <a:effectLst/>
                <a:latin typeface="+mn-lt"/>
                <a:ea typeface="+mn-ea"/>
                <a:cs typeface="+mn-cs"/>
              </a:rPr>
              <a:t>Log(WAL log)</a:t>
            </a:r>
            <a:r>
              <a:rPr lang="zh-CN" altLang="en-US" sz="1200" b="0" i="0" kern="1200" dirty="0" smtClean="0">
                <a:solidFill>
                  <a:schemeClr val="tx1"/>
                </a:solidFill>
                <a:effectLst/>
                <a:latin typeface="+mn-lt"/>
                <a:ea typeface="+mn-ea"/>
                <a:cs typeface="+mn-cs"/>
              </a:rPr>
              <a:t>来恢复</a:t>
            </a:r>
            <a:r>
              <a:rPr lang="en-US" altLang="zh-CN" sz="1200" b="0" i="0" kern="1200" dirty="0" smtClean="0">
                <a:solidFill>
                  <a:schemeClr val="tx1"/>
                </a:solidFill>
                <a:effectLst/>
                <a:latin typeface="+mn-lt"/>
                <a:ea typeface="+mn-ea"/>
                <a:cs typeface="+mn-cs"/>
              </a:rPr>
              <a:t>checkpoint</a:t>
            </a:r>
            <a:r>
              <a:rPr lang="zh-CN" altLang="en-US" sz="1200" b="0" i="0" kern="1200" dirty="0" smtClean="0">
                <a:solidFill>
                  <a:schemeClr val="tx1"/>
                </a:solidFill>
                <a:effectLst/>
                <a:latin typeface="+mn-lt"/>
                <a:ea typeface="+mn-ea"/>
                <a:cs typeface="+mn-cs"/>
              </a:rPr>
              <a:t>之后的数据。</a:t>
            </a:r>
          </a:p>
          <a:p>
            <a:r>
              <a:rPr lang="zh-CN" altLang="en-US" sz="1200" b="0" i="0" kern="1200" dirty="0" smtClean="0">
                <a:solidFill>
                  <a:schemeClr val="tx1"/>
                </a:solidFill>
                <a:effectLst/>
                <a:latin typeface="+mn-lt"/>
                <a:ea typeface="+mn-ea"/>
                <a:cs typeface="+mn-cs"/>
              </a:rPr>
              <a:t>前面提到过</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是只读的，一旦创建后就不可以再修改。因此</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的更 新其实是不断追加的操作。当一个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达到一定的阈值后，就会进行一次合并</a:t>
            </a:r>
            <a:r>
              <a:rPr lang="en-US" altLang="zh-CN" sz="1200" b="0" i="0" kern="1200" dirty="0" smtClean="0">
                <a:solidFill>
                  <a:schemeClr val="tx1"/>
                </a:solidFill>
                <a:effectLst/>
                <a:latin typeface="+mn-lt"/>
                <a:ea typeface="+mn-ea"/>
                <a:cs typeface="+mn-cs"/>
              </a:rPr>
              <a:t>(major compact),</a:t>
            </a:r>
            <a:r>
              <a:rPr lang="zh-CN" altLang="en-US" sz="1200" b="0" i="0" kern="1200" dirty="0" smtClean="0">
                <a:solidFill>
                  <a:schemeClr val="tx1"/>
                </a:solidFill>
                <a:effectLst/>
                <a:latin typeface="+mn-lt"/>
                <a:ea typeface="+mn-ea"/>
                <a:cs typeface="+mn-cs"/>
              </a:rPr>
              <a:t>将对同一个</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的修改合并到一起，形成一个大的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，当</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的大小达到一定阈值后，又会对 </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，等分为两个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由于对表的更新是不断追加的，处理读请求时，需要访问</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中全部的 </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，将他们的按照</a:t>
            </a:r>
            <a:r>
              <a:rPr lang="en-US" altLang="zh-CN" sz="1200" b="0" i="0" kern="1200" dirty="0" smtClean="0">
                <a:solidFill>
                  <a:schemeClr val="tx1"/>
                </a:solidFill>
                <a:effectLst/>
                <a:latin typeface="+mn-lt"/>
                <a:ea typeface="+mn-ea"/>
                <a:cs typeface="+mn-cs"/>
              </a:rPr>
              <a:t>row key</a:t>
            </a:r>
            <a:r>
              <a:rPr lang="zh-CN" altLang="en-US" sz="1200" b="0" i="0" kern="1200" dirty="0" smtClean="0">
                <a:solidFill>
                  <a:schemeClr val="tx1"/>
                </a:solidFill>
                <a:effectLst/>
                <a:latin typeface="+mn-lt"/>
                <a:ea typeface="+mn-ea"/>
                <a:cs typeface="+mn-cs"/>
              </a:rPr>
              <a:t>进行合并，由于</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都是经过排序的，并且</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带有内存中索引，合并的过程还是比较快。</a:t>
            </a:r>
          </a:p>
          <a:p>
            <a:r>
              <a:rPr lang="zh-CN" altLang="en-US" sz="1200" b="0" i="0" kern="1200" dirty="0" smtClean="0">
                <a:solidFill>
                  <a:schemeClr val="tx1"/>
                </a:solidFill>
                <a:effectLst/>
                <a:latin typeface="+mn-lt"/>
                <a:ea typeface="+mn-ea"/>
                <a:cs typeface="+mn-cs"/>
              </a:rPr>
              <a:t>写请求处理过程</a:t>
            </a:r>
          </a:p>
          <a:p>
            <a:r>
              <a:rPr lang="en-US" altLang="zh-CN" sz="1200" b="0" i="0" kern="1200" dirty="0" smtClean="0">
                <a:solidFill>
                  <a:schemeClr val="tx1"/>
                </a:solidFill>
                <a:effectLst/>
                <a:latin typeface="+mn-lt"/>
                <a:ea typeface="+mn-ea"/>
                <a:cs typeface="+mn-cs"/>
              </a:rPr>
              <a:t>1 client</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region server</a:t>
            </a:r>
            <a:r>
              <a:rPr lang="zh-CN" altLang="en-US" sz="1200" b="0" i="0" kern="1200" dirty="0" smtClean="0">
                <a:solidFill>
                  <a:schemeClr val="tx1"/>
                </a:solidFill>
                <a:effectLst/>
                <a:latin typeface="+mn-lt"/>
                <a:ea typeface="+mn-ea"/>
                <a:cs typeface="+mn-cs"/>
              </a:rPr>
              <a:t>提交写请求</a:t>
            </a:r>
          </a:p>
          <a:p>
            <a:r>
              <a:rPr lang="en-US" altLang="zh-CN" sz="1200" b="0" i="0" kern="1200" dirty="0" smtClean="0">
                <a:solidFill>
                  <a:schemeClr val="tx1"/>
                </a:solidFill>
                <a:effectLst/>
                <a:latin typeface="+mn-lt"/>
                <a:ea typeface="+mn-ea"/>
                <a:cs typeface="+mn-cs"/>
              </a:rPr>
              <a:t>2 region server</a:t>
            </a:r>
            <a:r>
              <a:rPr lang="zh-CN" altLang="en-US" sz="1200" b="0" i="0" kern="1200" dirty="0" smtClean="0">
                <a:solidFill>
                  <a:schemeClr val="tx1"/>
                </a:solidFill>
                <a:effectLst/>
                <a:latin typeface="+mn-lt"/>
                <a:ea typeface="+mn-ea"/>
                <a:cs typeface="+mn-cs"/>
              </a:rPr>
              <a:t>找到目标</a:t>
            </a:r>
            <a:r>
              <a:rPr lang="en-US" altLang="zh-CN" sz="1200" b="0" i="0" kern="1200" dirty="0" smtClean="0">
                <a:solidFill>
                  <a:schemeClr val="tx1"/>
                </a:solidFill>
                <a:effectLst/>
                <a:latin typeface="+mn-lt"/>
                <a:ea typeface="+mn-ea"/>
                <a:cs typeface="+mn-cs"/>
              </a:rPr>
              <a:t>region</a:t>
            </a:r>
          </a:p>
          <a:p>
            <a:r>
              <a:rPr lang="en-US" altLang="zh-CN" sz="1200" b="0" i="0" kern="1200" dirty="0" smtClean="0">
                <a:solidFill>
                  <a:schemeClr val="tx1"/>
                </a:solidFill>
                <a:effectLst/>
                <a:latin typeface="+mn-lt"/>
                <a:ea typeface="+mn-ea"/>
                <a:cs typeface="+mn-cs"/>
              </a:rPr>
              <a:t>3 region</a:t>
            </a:r>
            <a:r>
              <a:rPr lang="zh-CN" altLang="en-US" sz="1200" b="0" i="0" kern="1200" dirty="0" smtClean="0">
                <a:solidFill>
                  <a:schemeClr val="tx1"/>
                </a:solidFill>
                <a:effectLst/>
                <a:latin typeface="+mn-lt"/>
                <a:ea typeface="+mn-ea"/>
                <a:cs typeface="+mn-cs"/>
              </a:rPr>
              <a:t>检查数据是否与</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一致</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如果客户端没有指定版本，则获取当前系统时间作为数据版本</a:t>
            </a:r>
          </a:p>
          <a:p>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将更新写入</a:t>
            </a:r>
            <a:r>
              <a:rPr lang="en-US" altLang="zh-CN" sz="1200" b="0" i="0" kern="1200" dirty="0" smtClean="0">
                <a:solidFill>
                  <a:schemeClr val="tx1"/>
                </a:solidFill>
                <a:effectLst/>
                <a:latin typeface="+mn-lt"/>
                <a:ea typeface="+mn-ea"/>
                <a:cs typeface="+mn-cs"/>
              </a:rPr>
              <a:t>WAL log</a:t>
            </a:r>
          </a:p>
          <a:p>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将更新写入</a:t>
            </a:r>
            <a:r>
              <a:rPr lang="en-US" altLang="zh-CN" sz="1200" b="0" i="0" kern="1200" dirty="0" err="1" smtClean="0">
                <a:solidFill>
                  <a:schemeClr val="tx1"/>
                </a:solidFill>
                <a:effectLst/>
                <a:latin typeface="+mn-lt"/>
                <a:ea typeface="+mn-ea"/>
                <a:cs typeface="+mn-cs"/>
              </a:rPr>
              <a:t>Memstore</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7 </a:t>
            </a:r>
            <a:r>
              <a:rPr lang="zh-CN" altLang="en-US" sz="1200" b="0" i="0" kern="1200" dirty="0" smtClean="0">
                <a:solidFill>
                  <a:schemeClr val="tx1"/>
                </a:solidFill>
                <a:effectLst/>
                <a:latin typeface="+mn-lt"/>
                <a:ea typeface="+mn-ea"/>
                <a:cs typeface="+mn-cs"/>
              </a:rPr>
              <a:t>判断</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的是否需要</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文件。</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8226745-2393-45F2-A822-EC166C434A01}" type="slidenum">
              <a:rPr lang="zh-CN" altLang="en-US" smtClean="0"/>
              <a:t>36</a:t>
            </a:fld>
            <a:endParaRPr lang="zh-CN" altLang="en-US"/>
          </a:p>
        </p:txBody>
      </p:sp>
    </p:spTree>
    <p:extLst>
      <p:ext uri="{BB962C8B-B14F-4D97-AF65-F5344CB8AC3E}">
        <p14:creationId xmlns:p14="http://schemas.microsoft.com/office/powerpoint/2010/main" val="3445905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Hive </a:t>
            </a:r>
            <a:r>
              <a:rPr lang="zh-CN" altLang="en-US" dirty="0" smtClean="0"/>
              <a:t>与 </a:t>
            </a:r>
            <a:r>
              <a:rPr lang="en-US" altLang="zh-CN" dirty="0" err="1" smtClean="0"/>
              <a:t>HBase</a:t>
            </a:r>
            <a:r>
              <a:rPr lang="en-US" altLang="zh-CN" dirty="0" smtClean="0"/>
              <a:t> </a:t>
            </a:r>
            <a:r>
              <a:rPr lang="zh-CN" altLang="en-US" dirty="0" smtClean="0"/>
              <a:t>的整合功能的实现是利用两者本身对外的 </a:t>
            </a:r>
            <a:r>
              <a:rPr lang="en-US" altLang="zh-CN" dirty="0" smtClean="0"/>
              <a:t>API </a:t>
            </a:r>
            <a:r>
              <a:rPr lang="zh-CN" altLang="en-US" dirty="0" smtClean="0"/>
              <a:t>接口互相进行通信，相互通信主要是依靠</a:t>
            </a:r>
          </a:p>
          <a:p>
            <a:r>
              <a:rPr lang="en-US" altLang="zh-CN" dirty="0" smtClean="0"/>
              <a:t>hive_hbase-handler.jar </a:t>
            </a:r>
            <a:r>
              <a:rPr lang="zh-CN" altLang="en-US" dirty="0" smtClean="0"/>
              <a:t>工具类 </a:t>
            </a:r>
            <a:r>
              <a:rPr lang="en-US" altLang="zh-CN" dirty="0" smtClean="0"/>
              <a:t>(Hive Storage Handlers)</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38</a:t>
            </a:fld>
            <a:endParaRPr lang="zh-CN" altLang="en-US"/>
          </a:p>
        </p:txBody>
      </p:sp>
    </p:spTree>
    <p:extLst>
      <p:ext uri="{BB962C8B-B14F-4D97-AF65-F5344CB8AC3E}">
        <p14:creationId xmlns:p14="http://schemas.microsoft.com/office/powerpoint/2010/main" val="4002813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create table yzl_hive_2014 (key </a:t>
            </a:r>
            <a:r>
              <a:rPr lang="en-US" altLang="zh-CN" dirty="0" err="1" smtClean="0"/>
              <a:t>int,value</a:t>
            </a:r>
            <a:r>
              <a:rPr lang="en-US" altLang="zh-CN" dirty="0" smtClean="0"/>
              <a:t> string) stored by '</a:t>
            </a:r>
            <a:r>
              <a:rPr lang="en-US" altLang="zh-CN" dirty="0" err="1" smtClean="0"/>
              <a:t>org.apache.hadoop.hive.hbase.HBaseStorageHandler</a:t>
            </a:r>
            <a:r>
              <a:rPr lang="en-US" altLang="zh-CN" dirty="0" smtClean="0"/>
              <a:t>' WITH SERDEPROPERTIES ('</a:t>
            </a:r>
            <a:r>
              <a:rPr lang="en-US" altLang="zh-CN" dirty="0" err="1" smtClean="0"/>
              <a:t>hbase.columns.mapping</a:t>
            </a:r>
            <a:r>
              <a:rPr lang="en-US" altLang="zh-CN" dirty="0" smtClean="0"/>
              <a:t>'=':</a:t>
            </a:r>
            <a:r>
              <a:rPr lang="en-US" altLang="zh-CN" dirty="0" err="1" smtClean="0"/>
              <a:t>key,f:A</a:t>
            </a:r>
            <a:r>
              <a:rPr lang="en-US" altLang="zh-CN" dirty="0" smtClean="0"/>
              <a:t>')</a:t>
            </a:r>
            <a:r>
              <a:rPr lang="en-US" altLang="zh-CN" dirty="0" err="1" smtClean="0"/>
              <a:t>tblpropert</a:t>
            </a:r>
            <a:r>
              <a:rPr lang="en-US" altLang="zh-CN" dirty="0" smtClean="0"/>
              <a:t>('hbase.table.name'='yzl_hbase_2014')</a:t>
            </a:r>
            <a:r>
              <a:rPr lang="en-US" altLang="zh-CN" dirty="0" err="1" smtClean="0"/>
              <a:t>ies</a:t>
            </a:r>
            <a:r>
              <a:rPr lang="en-US" altLang="zh-CN" dirty="0" smtClean="0"/>
              <a:t>('hbase.table.name'='yzl_hbase_2014');</a:t>
            </a:r>
          </a:p>
          <a:p>
            <a:endParaRPr lang="en-US" altLang="zh-CN" dirty="0" smtClean="0"/>
          </a:p>
          <a:p>
            <a:r>
              <a:rPr lang="en-US" altLang="zh-CN" dirty="0" smtClean="0"/>
              <a:t>load data local </a:t>
            </a:r>
            <a:r>
              <a:rPr lang="en-US" altLang="zh-CN" dirty="0" err="1" smtClean="0"/>
              <a:t>inpath</a:t>
            </a:r>
            <a:r>
              <a:rPr lang="en-US" altLang="zh-CN" dirty="0" smtClean="0"/>
              <a:t> '/root/</a:t>
            </a:r>
            <a:r>
              <a:rPr lang="en-US" altLang="zh-CN" dirty="0" err="1" smtClean="0"/>
              <a:t>yzl_hive_test</a:t>
            </a:r>
            <a:r>
              <a:rPr lang="en-US" altLang="zh-CN" dirty="0" smtClean="0"/>
              <a:t>' overwrite into table </a:t>
            </a:r>
            <a:r>
              <a:rPr lang="en-US" altLang="zh-CN" dirty="0" err="1" smtClean="0"/>
              <a:t>yzl_tmp</a:t>
            </a:r>
            <a:r>
              <a:rPr lang="en-US" altLang="zh-CN" dirty="0" smtClean="0"/>
              <a:t>;</a:t>
            </a:r>
          </a:p>
          <a:p>
            <a:endParaRPr lang="en-US" altLang="zh-CN" dirty="0" smtClean="0"/>
          </a:p>
          <a:p>
            <a:r>
              <a:rPr lang="en-US" altLang="zh-CN" dirty="0" smtClean="0"/>
              <a:t>put 'yzl_hbase_2014','1001','f:A','chinadaas1001‘</a:t>
            </a:r>
          </a:p>
          <a:p>
            <a:endParaRPr lang="en-US" altLang="zh-CN" dirty="0" smtClean="0"/>
          </a:p>
          <a:p>
            <a:r>
              <a:rPr lang="en-US" altLang="zh-CN" dirty="0" smtClean="0"/>
              <a:t>select * from yzl_hive_2014;</a:t>
            </a:r>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39</a:t>
            </a:fld>
            <a:endParaRPr lang="zh-CN" altLang="en-US"/>
          </a:p>
        </p:txBody>
      </p:sp>
    </p:spTree>
    <p:extLst>
      <p:ext uri="{BB962C8B-B14F-4D97-AF65-F5344CB8AC3E}">
        <p14:creationId xmlns:p14="http://schemas.microsoft.com/office/powerpoint/2010/main" val="237080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136EC2"/>
                </a:solidFill>
                <a:latin typeface="arial" panose="020B0604020202020204" pitchFamily="34" charset="0"/>
                <a:hlinkClick r:id="rId3"/>
              </a:rPr>
              <a:t>Hadoop</a:t>
            </a:r>
            <a:r>
              <a:rPr lang="zh-CN" altLang="en-US" dirty="0" smtClean="0">
                <a:solidFill>
                  <a:srgbClr val="333333"/>
                </a:solidFill>
                <a:latin typeface="arial" panose="020B0604020202020204" pitchFamily="34" charset="0"/>
              </a:rPr>
              <a:t>是一个由</a:t>
            </a:r>
            <a:r>
              <a:rPr lang="en-US" altLang="zh-CN" dirty="0" smtClean="0">
                <a:solidFill>
                  <a:srgbClr val="333333"/>
                </a:solidFill>
                <a:latin typeface="arial" panose="020B0604020202020204" pitchFamily="34" charset="0"/>
              </a:rPr>
              <a:t>Apache</a:t>
            </a:r>
            <a:r>
              <a:rPr lang="zh-CN" altLang="en-US" dirty="0" smtClean="0">
                <a:solidFill>
                  <a:srgbClr val="333333"/>
                </a:solidFill>
                <a:latin typeface="arial" panose="020B0604020202020204" pitchFamily="34" charset="0"/>
              </a:rPr>
              <a:t>基金会所开发的</a:t>
            </a:r>
            <a:r>
              <a:rPr lang="zh-CN" altLang="en-US" dirty="0" smtClean="0">
                <a:solidFill>
                  <a:srgbClr val="136EC2"/>
                </a:solidFill>
                <a:latin typeface="arial" panose="020B0604020202020204" pitchFamily="34" charset="0"/>
                <a:hlinkClick r:id="rId4"/>
              </a:rPr>
              <a:t>分布式系统</a:t>
            </a:r>
            <a:r>
              <a:rPr lang="zh-CN" altLang="en-US" dirty="0" smtClean="0">
                <a:solidFill>
                  <a:srgbClr val="333333"/>
                </a:solidFill>
                <a:latin typeface="arial" panose="020B0604020202020204" pitchFamily="34" charset="0"/>
              </a:rPr>
              <a:t>基础架构。</a:t>
            </a:r>
          </a:p>
          <a:p>
            <a:r>
              <a:rPr lang="zh-CN" altLang="en-US" dirty="0" smtClean="0">
                <a:solidFill>
                  <a:srgbClr val="333333"/>
                </a:solidFill>
                <a:latin typeface="arial" panose="020B0604020202020204" pitchFamily="34" charset="0"/>
              </a:rPr>
              <a:t>用户可以在不了解分布式底层细节的情况下，开发分布式程序。充分利用集群的威力进行高速运算和存储。</a:t>
            </a:r>
          </a:p>
          <a:p>
            <a:r>
              <a:rPr lang="en-US" altLang="zh-CN" dirty="0" smtClean="0">
                <a:solidFill>
                  <a:srgbClr val="333333"/>
                </a:solidFill>
                <a:latin typeface="arial" panose="020B0604020202020204" pitchFamily="34" charset="0"/>
              </a:rPr>
              <a:t>Hadoop</a:t>
            </a:r>
            <a:r>
              <a:rPr lang="zh-CN" altLang="en-US" dirty="0" smtClean="0">
                <a:solidFill>
                  <a:srgbClr val="333333"/>
                </a:solidFill>
                <a:latin typeface="arial" panose="020B0604020202020204" pitchFamily="34" charset="0"/>
              </a:rPr>
              <a:t>实现了一个</a:t>
            </a:r>
            <a:r>
              <a:rPr lang="zh-CN" altLang="en-US" dirty="0" smtClean="0">
                <a:solidFill>
                  <a:srgbClr val="136EC2"/>
                </a:solidFill>
                <a:latin typeface="arial" panose="020B0604020202020204" pitchFamily="34" charset="0"/>
                <a:hlinkClick r:id="rId5"/>
              </a:rPr>
              <a:t>分布式文件系统</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Hadoop Distributed File System</a:t>
            </a:r>
            <a:r>
              <a:rPr lang="zh-CN" altLang="en-US" dirty="0" smtClean="0">
                <a:solidFill>
                  <a:srgbClr val="333333"/>
                </a:solidFill>
                <a:latin typeface="arial" panose="020B0604020202020204" pitchFamily="34" charset="0"/>
              </a:rPr>
              <a:t>），简称</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有高</a:t>
            </a:r>
            <a:r>
              <a:rPr lang="zh-CN" altLang="en-US" dirty="0" smtClean="0">
                <a:solidFill>
                  <a:srgbClr val="136EC2"/>
                </a:solidFill>
                <a:latin typeface="arial" panose="020B0604020202020204" pitchFamily="34" charset="0"/>
                <a:hlinkClick r:id="rId6"/>
              </a:rPr>
              <a:t>容错性</a:t>
            </a:r>
            <a:r>
              <a:rPr lang="zh-CN" altLang="en-US" dirty="0" smtClean="0">
                <a:solidFill>
                  <a:srgbClr val="333333"/>
                </a:solidFill>
                <a:latin typeface="arial" panose="020B0604020202020204" pitchFamily="34" charset="0"/>
              </a:rPr>
              <a:t>的特点，并且设计用来部署在低廉的（</a:t>
            </a:r>
            <a:r>
              <a:rPr lang="en-US" altLang="zh-CN" dirty="0" smtClean="0">
                <a:solidFill>
                  <a:srgbClr val="333333"/>
                </a:solidFill>
                <a:latin typeface="arial" panose="020B0604020202020204" pitchFamily="34" charset="0"/>
              </a:rPr>
              <a:t>low-cost</a:t>
            </a:r>
            <a:r>
              <a:rPr lang="zh-CN" altLang="en-US" dirty="0" smtClean="0">
                <a:solidFill>
                  <a:srgbClr val="333333"/>
                </a:solidFill>
                <a:latin typeface="arial" panose="020B0604020202020204" pitchFamily="34" charset="0"/>
              </a:rPr>
              <a:t>）硬件上；而且它提供高吞吐量（</a:t>
            </a:r>
            <a:r>
              <a:rPr lang="en-US" altLang="zh-CN" dirty="0" smtClean="0">
                <a:solidFill>
                  <a:srgbClr val="333333"/>
                </a:solidFill>
                <a:latin typeface="arial" panose="020B0604020202020204" pitchFamily="34" charset="0"/>
              </a:rPr>
              <a:t>high throughput</a:t>
            </a:r>
            <a:r>
              <a:rPr lang="zh-CN" altLang="en-US" dirty="0" smtClean="0">
                <a:solidFill>
                  <a:srgbClr val="333333"/>
                </a:solidFill>
                <a:latin typeface="arial" panose="020B0604020202020204" pitchFamily="34" charset="0"/>
              </a:rPr>
              <a:t>）来访问</a:t>
            </a:r>
            <a:r>
              <a:rPr lang="zh-CN" altLang="en-US" dirty="0" smtClean="0">
                <a:solidFill>
                  <a:srgbClr val="136EC2"/>
                </a:solidFill>
                <a:latin typeface="arial" panose="020B0604020202020204" pitchFamily="34" charset="0"/>
                <a:hlinkClick r:id="rId7"/>
              </a:rPr>
              <a:t>应用程序</a:t>
            </a:r>
            <a:r>
              <a:rPr lang="zh-CN" altLang="en-US" dirty="0" smtClean="0">
                <a:solidFill>
                  <a:srgbClr val="333333"/>
                </a:solidFill>
                <a:latin typeface="arial" panose="020B0604020202020204" pitchFamily="34" charset="0"/>
              </a:rPr>
              <a:t>的数据，适合那些有着超大数据集（</a:t>
            </a:r>
            <a:r>
              <a:rPr lang="en-US" altLang="zh-CN" dirty="0" smtClean="0">
                <a:solidFill>
                  <a:srgbClr val="333333"/>
                </a:solidFill>
                <a:latin typeface="arial" panose="020B0604020202020204" pitchFamily="34" charset="0"/>
              </a:rPr>
              <a:t>large data set</a:t>
            </a:r>
            <a:r>
              <a:rPr lang="zh-CN" altLang="en-US" dirty="0" smtClean="0">
                <a:solidFill>
                  <a:srgbClr val="333333"/>
                </a:solidFill>
                <a:latin typeface="arial" panose="020B0604020202020204" pitchFamily="34" charset="0"/>
              </a:rPr>
              <a:t>）的应用程序。</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放宽了（</a:t>
            </a:r>
            <a:r>
              <a:rPr lang="en-US" altLang="zh-CN" dirty="0" smtClean="0">
                <a:solidFill>
                  <a:srgbClr val="333333"/>
                </a:solidFill>
                <a:latin typeface="arial" panose="020B0604020202020204" pitchFamily="34" charset="0"/>
              </a:rPr>
              <a:t>relax</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POSIX</a:t>
            </a:r>
            <a:r>
              <a:rPr lang="zh-CN" altLang="en-US" dirty="0" smtClean="0">
                <a:solidFill>
                  <a:srgbClr val="333333"/>
                </a:solidFill>
                <a:latin typeface="arial" panose="020B0604020202020204" pitchFamily="34" charset="0"/>
              </a:rPr>
              <a:t>的要求，可以以流的形式访问（</a:t>
            </a:r>
            <a:r>
              <a:rPr lang="en-US" altLang="zh-CN" dirty="0" smtClean="0">
                <a:solidFill>
                  <a:srgbClr val="333333"/>
                </a:solidFill>
                <a:latin typeface="arial" panose="020B0604020202020204" pitchFamily="34" charset="0"/>
              </a:rPr>
              <a:t>streaming access</a:t>
            </a:r>
            <a:r>
              <a:rPr lang="zh-CN" altLang="en-US" dirty="0" smtClean="0">
                <a:solidFill>
                  <a:srgbClr val="333333"/>
                </a:solidFill>
                <a:latin typeface="arial" panose="020B0604020202020204" pitchFamily="34" charset="0"/>
              </a:rPr>
              <a:t>）文件系统中的数据。</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4</a:t>
            </a:fld>
            <a:endParaRPr lang="zh-CN" altLang="en-US"/>
          </a:p>
        </p:txBody>
      </p:sp>
    </p:spTree>
    <p:extLst>
      <p:ext uri="{BB962C8B-B14F-4D97-AF65-F5344CB8AC3E}">
        <p14:creationId xmlns:p14="http://schemas.microsoft.com/office/powerpoint/2010/main" val="220359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136EC2"/>
                </a:solidFill>
                <a:latin typeface="arial" panose="020B0604020202020204" pitchFamily="34" charset="0"/>
                <a:hlinkClick r:id="rId3"/>
              </a:rPr>
              <a:t>Hadoop</a:t>
            </a:r>
            <a:r>
              <a:rPr lang="zh-CN" altLang="en-US" dirty="0" smtClean="0">
                <a:solidFill>
                  <a:srgbClr val="333333"/>
                </a:solidFill>
                <a:latin typeface="arial" panose="020B0604020202020204" pitchFamily="34" charset="0"/>
              </a:rPr>
              <a:t>是一个由</a:t>
            </a:r>
            <a:r>
              <a:rPr lang="en-US" altLang="zh-CN" dirty="0" smtClean="0">
                <a:solidFill>
                  <a:srgbClr val="333333"/>
                </a:solidFill>
                <a:latin typeface="arial" panose="020B0604020202020204" pitchFamily="34" charset="0"/>
              </a:rPr>
              <a:t>Apache</a:t>
            </a:r>
            <a:r>
              <a:rPr lang="zh-CN" altLang="en-US" dirty="0" smtClean="0">
                <a:solidFill>
                  <a:srgbClr val="333333"/>
                </a:solidFill>
                <a:latin typeface="arial" panose="020B0604020202020204" pitchFamily="34" charset="0"/>
              </a:rPr>
              <a:t>基金会所开发的</a:t>
            </a:r>
            <a:r>
              <a:rPr lang="zh-CN" altLang="en-US" dirty="0" smtClean="0">
                <a:solidFill>
                  <a:srgbClr val="136EC2"/>
                </a:solidFill>
                <a:latin typeface="arial" panose="020B0604020202020204" pitchFamily="34" charset="0"/>
                <a:hlinkClick r:id="rId4"/>
              </a:rPr>
              <a:t>分布式系统</a:t>
            </a:r>
            <a:r>
              <a:rPr lang="zh-CN" altLang="en-US" dirty="0" smtClean="0">
                <a:solidFill>
                  <a:srgbClr val="333333"/>
                </a:solidFill>
                <a:latin typeface="arial" panose="020B0604020202020204" pitchFamily="34" charset="0"/>
              </a:rPr>
              <a:t>基础架构。</a:t>
            </a:r>
          </a:p>
          <a:p>
            <a:r>
              <a:rPr lang="zh-CN" altLang="en-US" dirty="0" smtClean="0">
                <a:solidFill>
                  <a:srgbClr val="333333"/>
                </a:solidFill>
                <a:latin typeface="arial" panose="020B0604020202020204" pitchFamily="34" charset="0"/>
              </a:rPr>
              <a:t>用户可以在不了解分布式底层细节的情况下，开发分布式程序。充分利用集群的威力进行高速运算和存储。</a:t>
            </a:r>
          </a:p>
          <a:p>
            <a:r>
              <a:rPr lang="en-US" altLang="zh-CN" dirty="0" smtClean="0">
                <a:solidFill>
                  <a:srgbClr val="333333"/>
                </a:solidFill>
                <a:latin typeface="arial" panose="020B0604020202020204" pitchFamily="34" charset="0"/>
              </a:rPr>
              <a:t>Hadoop</a:t>
            </a:r>
            <a:r>
              <a:rPr lang="zh-CN" altLang="en-US" dirty="0" smtClean="0">
                <a:solidFill>
                  <a:srgbClr val="333333"/>
                </a:solidFill>
                <a:latin typeface="arial" panose="020B0604020202020204" pitchFamily="34" charset="0"/>
              </a:rPr>
              <a:t>实现了一个</a:t>
            </a:r>
            <a:r>
              <a:rPr lang="zh-CN" altLang="en-US" dirty="0" smtClean="0">
                <a:solidFill>
                  <a:srgbClr val="136EC2"/>
                </a:solidFill>
                <a:latin typeface="arial" panose="020B0604020202020204" pitchFamily="34" charset="0"/>
                <a:hlinkClick r:id="rId5"/>
              </a:rPr>
              <a:t>分布式文件系统</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Hadoop Distributed File System</a:t>
            </a:r>
            <a:r>
              <a:rPr lang="zh-CN" altLang="en-US" dirty="0" smtClean="0">
                <a:solidFill>
                  <a:srgbClr val="333333"/>
                </a:solidFill>
                <a:latin typeface="arial" panose="020B0604020202020204" pitchFamily="34" charset="0"/>
              </a:rPr>
              <a:t>），简称</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有高</a:t>
            </a:r>
            <a:r>
              <a:rPr lang="zh-CN" altLang="en-US" dirty="0" smtClean="0">
                <a:solidFill>
                  <a:srgbClr val="136EC2"/>
                </a:solidFill>
                <a:latin typeface="arial" panose="020B0604020202020204" pitchFamily="34" charset="0"/>
                <a:hlinkClick r:id="rId6"/>
              </a:rPr>
              <a:t>容错性</a:t>
            </a:r>
            <a:r>
              <a:rPr lang="zh-CN" altLang="en-US" dirty="0" smtClean="0">
                <a:solidFill>
                  <a:srgbClr val="333333"/>
                </a:solidFill>
                <a:latin typeface="arial" panose="020B0604020202020204" pitchFamily="34" charset="0"/>
              </a:rPr>
              <a:t>的特点，并且设计用来部署在低廉的（</a:t>
            </a:r>
            <a:r>
              <a:rPr lang="en-US" altLang="zh-CN" dirty="0" smtClean="0">
                <a:solidFill>
                  <a:srgbClr val="333333"/>
                </a:solidFill>
                <a:latin typeface="arial" panose="020B0604020202020204" pitchFamily="34" charset="0"/>
              </a:rPr>
              <a:t>low-cost</a:t>
            </a:r>
            <a:r>
              <a:rPr lang="zh-CN" altLang="en-US" dirty="0" smtClean="0">
                <a:solidFill>
                  <a:srgbClr val="333333"/>
                </a:solidFill>
                <a:latin typeface="arial" panose="020B0604020202020204" pitchFamily="34" charset="0"/>
              </a:rPr>
              <a:t>）硬件上；而且它提供高吞吐量（</a:t>
            </a:r>
            <a:r>
              <a:rPr lang="en-US" altLang="zh-CN" dirty="0" smtClean="0">
                <a:solidFill>
                  <a:srgbClr val="333333"/>
                </a:solidFill>
                <a:latin typeface="arial" panose="020B0604020202020204" pitchFamily="34" charset="0"/>
              </a:rPr>
              <a:t>high throughput</a:t>
            </a:r>
            <a:r>
              <a:rPr lang="zh-CN" altLang="en-US" dirty="0" smtClean="0">
                <a:solidFill>
                  <a:srgbClr val="333333"/>
                </a:solidFill>
                <a:latin typeface="arial" panose="020B0604020202020204" pitchFamily="34" charset="0"/>
              </a:rPr>
              <a:t>）来访问</a:t>
            </a:r>
            <a:r>
              <a:rPr lang="zh-CN" altLang="en-US" dirty="0" smtClean="0">
                <a:solidFill>
                  <a:srgbClr val="136EC2"/>
                </a:solidFill>
                <a:latin typeface="arial" panose="020B0604020202020204" pitchFamily="34" charset="0"/>
                <a:hlinkClick r:id="rId7"/>
              </a:rPr>
              <a:t>应用程序</a:t>
            </a:r>
            <a:r>
              <a:rPr lang="zh-CN" altLang="en-US" dirty="0" smtClean="0">
                <a:solidFill>
                  <a:srgbClr val="333333"/>
                </a:solidFill>
                <a:latin typeface="arial" panose="020B0604020202020204" pitchFamily="34" charset="0"/>
              </a:rPr>
              <a:t>的数据，适合那些有着超大数据集（</a:t>
            </a:r>
            <a:r>
              <a:rPr lang="en-US" altLang="zh-CN" dirty="0" smtClean="0">
                <a:solidFill>
                  <a:srgbClr val="333333"/>
                </a:solidFill>
                <a:latin typeface="arial" panose="020B0604020202020204" pitchFamily="34" charset="0"/>
              </a:rPr>
              <a:t>large data set</a:t>
            </a:r>
            <a:r>
              <a:rPr lang="zh-CN" altLang="en-US" dirty="0" smtClean="0">
                <a:solidFill>
                  <a:srgbClr val="333333"/>
                </a:solidFill>
                <a:latin typeface="arial" panose="020B0604020202020204" pitchFamily="34" charset="0"/>
              </a:rPr>
              <a:t>）的应用程序。</a:t>
            </a:r>
            <a:r>
              <a:rPr lang="en-US" altLang="zh-CN" dirty="0" smtClean="0">
                <a:solidFill>
                  <a:srgbClr val="333333"/>
                </a:solidFill>
                <a:latin typeface="arial" panose="020B0604020202020204" pitchFamily="34" charset="0"/>
              </a:rPr>
              <a:t>HDFS</a:t>
            </a:r>
            <a:r>
              <a:rPr lang="zh-CN" altLang="en-US" dirty="0" smtClean="0">
                <a:solidFill>
                  <a:srgbClr val="333333"/>
                </a:solidFill>
                <a:latin typeface="arial" panose="020B0604020202020204" pitchFamily="34" charset="0"/>
              </a:rPr>
              <a:t>放宽了（</a:t>
            </a:r>
            <a:r>
              <a:rPr lang="en-US" altLang="zh-CN" dirty="0" smtClean="0">
                <a:solidFill>
                  <a:srgbClr val="333333"/>
                </a:solidFill>
                <a:latin typeface="arial" panose="020B0604020202020204" pitchFamily="34" charset="0"/>
              </a:rPr>
              <a:t>relax</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POSIX</a:t>
            </a:r>
            <a:r>
              <a:rPr lang="zh-CN" altLang="en-US" dirty="0" smtClean="0">
                <a:solidFill>
                  <a:srgbClr val="333333"/>
                </a:solidFill>
                <a:latin typeface="arial" panose="020B0604020202020204" pitchFamily="34" charset="0"/>
              </a:rPr>
              <a:t>的要求，可以以流的形式访问（</a:t>
            </a:r>
            <a:r>
              <a:rPr lang="en-US" altLang="zh-CN" dirty="0" smtClean="0">
                <a:solidFill>
                  <a:srgbClr val="333333"/>
                </a:solidFill>
                <a:latin typeface="arial" panose="020B0604020202020204" pitchFamily="34" charset="0"/>
              </a:rPr>
              <a:t>streaming access</a:t>
            </a:r>
            <a:r>
              <a:rPr lang="zh-CN" altLang="en-US" dirty="0" smtClean="0">
                <a:solidFill>
                  <a:srgbClr val="333333"/>
                </a:solidFill>
                <a:latin typeface="arial" panose="020B0604020202020204" pitchFamily="34" charset="0"/>
              </a:rPr>
              <a:t>）文件系统中的数据。</a:t>
            </a:r>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5</a:t>
            </a:fld>
            <a:endParaRPr lang="zh-CN" altLang="en-US"/>
          </a:p>
        </p:txBody>
      </p:sp>
    </p:spTree>
    <p:extLst>
      <p:ext uri="{BB962C8B-B14F-4D97-AF65-F5344CB8AC3E}">
        <p14:creationId xmlns:p14="http://schemas.microsoft.com/office/powerpoint/2010/main" val="335720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solidFill>
                  <a:srgbClr val="333333"/>
                </a:solidFill>
                <a:latin typeface="tahoma" panose="020B0604030504040204" pitchFamily="34" charset="0"/>
              </a:rPr>
              <a:t>NameNode</a:t>
            </a:r>
            <a:r>
              <a:rPr lang="zh-CN" altLang="en-US" sz="1200" dirty="0" smtClean="0">
                <a:solidFill>
                  <a:srgbClr val="333333"/>
                </a:solidFill>
                <a:latin typeface="tahoma" panose="020B0604030504040204" pitchFamily="34" charset="0"/>
              </a:rPr>
              <a:t>中记录了文件是如何被拆分成</a:t>
            </a:r>
            <a:r>
              <a:rPr lang="en-US" altLang="zh-CN" sz="1200" dirty="0" smtClean="0">
                <a:solidFill>
                  <a:srgbClr val="333333"/>
                </a:solidFill>
                <a:latin typeface="tahoma" panose="020B0604030504040204" pitchFamily="34" charset="0"/>
              </a:rPr>
              <a:t>block</a:t>
            </a:r>
            <a:r>
              <a:rPr lang="zh-CN" altLang="en-US" sz="1200" dirty="0" smtClean="0">
                <a:solidFill>
                  <a:srgbClr val="333333"/>
                </a:solidFill>
                <a:latin typeface="tahoma" panose="020B0604030504040204" pitchFamily="34" charset="0"/>
              </a:rPr>
              <a:t>以及这些</a:t>
            </a:r>
            <a:r>
              <a:rPr lang="en-US" altLang="zh-CN" sz="1200" dirty="0" smtClean="0">
                <a:solidFill>
                  <a:srgbClr val="333333"/>
                </a:solidFill>
                <a:latin typeface="tahoma" panose="020B0604030504040204" pitchFamily="34" charset="0"/>
              </a:rPr>
              <a:t>block</a:t>
            </a:r>
            <a:r>
              <a:rPr lang="zh-CN" altLang="en-US" sz="1200" dirty="0" smtClean="0">
                <a:solidFill>
                  <a:srgbClr val="333333"/>
                </a:solidFill>
                <a:latin typeface="tahoma" panose="020B0604030504040204" pitchFamily="34" charset="0"/>
              </a:rPr>
              <a:t>都存储到了那些</a:t>
            </a:r>
            <a:r>
              <a:rPr lang="en-US" altLang="zh-CN" sz="1200" dirty="0" err="1" smtClean="0">
                <a:solidFill>
                  <a:srgbClr val="333333"/>
                </a:solidFill>
                <a:latin typeface="tahoma" panose="020B0604030504040204" pitchFamily="34" charset="0"/>
              </a:rPr>
              <a:t>DateNode</a:t>
            </a:r>
            <a:r>
              <a:rPr lang="zh-CN" altLang="en-US" sz="1200" dirty="0" smtClean="0">
                <a:solidFill>
                  <a:srgbClr val="333333"/>
                </a:solidFill>
                <a:latin typeface="tahoma" panose="020B0604030504040204" pitchFamily="34" charset="0"/>
              </a:rPr>
              <a:t>节点</a:t>
            </a:r>
            <a:r>
              <a:rPr lang="en-US" altLang="zh-CN" sz="1200" dirty="0" smtClean="0">
                <a:solidFill>
                  <a:srgbClr val="333333"/>
                </a:solidFill>
                <a:latin typeface="tahoma" panose="020B0604030504040204" pitchFamily="34" charset="0"/>
              </a:rPr>
              <a:t>.</a:t>
            </a:r>
            <a:r>
              <a:rPr lang="en-US" altLang="zh-CN" sz="1200" dirty="0" err="1" smtClean="0">
                <a:solidFill>
                  <a:srgbClr val="333333"/>
                </a:solidFill>
                <a:latin typeface="tahoma" panose="020B0604030504040204" pitchFamily="34" charset="0"/>
              </a:rPr>
              <a:t>NameNode</a:t>
            </a:r>
            <a:r>
              <a:rPr lang="zh-CN" altLang="en-US" sz="1200" dirty="0" smtClean="0">
                <a:solidFill>
                  <a:srgbClr val="333333"/>
                </a:solidFill>
                <a:latin typeface="tahoma" panose="020B0604030504040204" pitchFamily="34" charset="0"/>
              </a:rPr>
              <a:t>同时保存了文件系统运行的状态信息</a:t>
            </a:r>
            <a:r>
              <a:rPr lang="en-US" altLang="zh-CN" sz="1200" dirty="0" smtClean="0">
                <a:solidFill>
                  <a:srgbClr val="333333"/>
                </a:solidFill>
                <a:latin typeface="tahoma" panose="020B0604030504040204" pitchFamily="34" charset="0"/>
              </a:rPr>
              <a:t>.</a:t>
            </a:r>
          </a:p>
          <a:p>
            <a:r>
              <a:rPr lang="en-US" altLang="zh-CN" sz="1200" dirty="0" err="1" smtClean="0">
                <a:solidFill>
                  <a:srgbClr val="333333"/>
                </a:solidFill>
                <a:latin typeface="tahoma" panose="020B0604030504040204" pitchFamily="34" charset="0"/>
              </a:rPr>
              <a:t>DataNode</a:t>
            </a:r>
            <a:r>
              <a:rPr lang="zh-CN" altLang="en-US" sz="1200" dirty="0" smtClean="0">
                <a:solidFill>
                  <a:srgbClr val="333333"/>
                </a:solidFill>
                <a:latin typeface="tahoma" panose="020B0604030504040204" pitchFamily="34" charset="0"/>
              </a:rPr>
              <a:t>中存储的是被拆分的</a:t>
            </a:r>
            <a:r>
              <a:rPr lang="en-US" altLang="zh-CN" sz="1200" dirty="0" smtClean="0">
                <a:solidFill>
                  <a:srgbClr val="333333"/>
                </a:solidFill>
                <a:latin typeface="tahoma" panose="020B0604030504040204" pitchFamily="34" charset="0"/>
              </a:rPr>
              <a:t>blocks.</a:t>
            </a:r>
          </a:p>
          <a:p>
            <a:r>
              <a:rPr lang="en-US" altLang="zh-CN" sz="1200" dirty="0" smtClean="0">
                <a:solidFill>
                  <a:srgbClr val="333333"/>
                </a:solidFill>
                <a:latin typeface="tahoma" panose="020B0604030504040204" pitchFamily="34" charset="0"/>
              </a:rPr>
              <a:t>Secondary </a:t>
            </a:r>
            <a:r>
              <a:rPr lang="en-US" altLang="zh-CN" sz="1200" dirty="0" err="1" smtClean="0">
                <a:solidFill>
                  <a:srgbClr val="333333"/>
                </a:solidFill>
                <a:latin typeface="tahoma" panose="020B0604030504040204" pitchFamily="34" charset="0"/>
              </a:rPr>
              <a:t>NameNode</a:t>
            </a:r>
            <a:r>
              <a:rPr lang="zh-CN" altLang="en-US" sz="1200" dirty="0" smtClean="0">
                <a:solidFill>
                  <a:srgbClr val="333333"/>
                </a:solidFill>
                <a:latin typeface="tahoma" panose="020B0604030504040204" pitchFamily="34" charset="0"/>
              </a:rPr>
              <a:t>帮助</a:t>
            </a:r>
            <a:r>
              <a:rPr lang="en-US" altLang="zh-CN" sz="1200" dirty="0" err="1" smtClean="0">
                <a:solidFill>
                  <a:srgbClr val="333333"/>
                </a:solidFill>
                <a:latin typeface="tahoma" panose="020B0604030504040204" pitchFamily="34" charset="0"/>
              </a:rPr>
              <a:t>NameNode</a:t>
            </a:r>
            <a:r>
              <a:rPr lang="zh-CN" altLang="en-US" sz="1200" dirty="0" smtClean="0">
                <a:solidFill>
                  <a:srgbClr val="333333"/>
                </a:solidFill>
                <a:latin typeface="tahoma" panose="020B0604030504040204" pitchFamily="34" charset="0"/>
              </a:rPr>
              <a:t>收集文件系统运行的状态信息</a:t>
            </a:r>
            <a:r>
              <a:rPr lang="en-US" altLang="zh-CN" sz="1200" dirty="0" smtClean="0">
                <a:solidFill>
                  <a:srgbClr val="333333"/>
                </a:solidFill>
                <a:latin typeface="tahoma" panose="020B0604030504040204" pitchFamily="34" charset="0"/>
              </a:rPr>
              <a:t>.</a:t>
            </a:r>
          </a:p>
          <a:p>
            <a:r>
              <a:rPr lang="en-US" altLang="zh-CN" sz="1200" dirty="0" err="1" smtClean="0">
                <a:solidFill>
                  <a:srgbClr val="333333"/>
                </a:solidFill>
                <a:latin typeface="tahoma" panose="020B0604030504040204" pitchFamily="34" charset="0"/>
              </a:rPr>
              <a:t>JobTracker</a:t>
            </a:r>
            <a:r>
              <a:rPr lang="zh-CN" altLang="en-US" sz="1200" dirty="0" smtClean="0">
                <a:solidFill>
                  <a:srgbClr val="333333"/>
                </a:solidFill>
                <a:latin typeface="tahoma" panose="020B0604030504040204" pitchFamily="34" charset="0"/>
              </a:rPr>
              <a:t>当有任务提交到</a:t>
            </a:r>
            <a:r>
              <a:rPr lang="en-US" altLang="zh-CN" sz="1200" dirty="0" smtClean="0">
                <a:solidFill>
                  <a:srgbClr val="333333"/>
                </a:solidFill>
                <a:latin typeface="tahoma" panose="020B0604030504040204" pitchFamily="34" charset="0"/>
              </a:rPr>
              <a:t>Hadoop</a:t>
            </a:r>
            <a:r>
              <a:rPr lang="zh-CN" altLang="en-US" sz="1200" dirty="0" smtClean="0">
                <a:solidFill>
                  <a:srgbClr val="333333"/>
                </a:solidFill>
                <a:latin typeface="tahoma" panose="020B0604030504040204" pitchFamily="34" charset="0"/>
              </a:rPr>
              <a:t>集群的时候负责</a:t>
            </a:r>
            <a:r>
              <a:rPr lang="en-US" altLang="zh-CN" sz="1200" dirty="0" smtClean="0">
                <a:solidFill>
                  <a:srgbClr val="333333"/>
                </a:solidFill>
                <a:latin typeface="tahoma" panose="020B0604030504040204" pitchFamily="34" charset="0"/>
              </a:rPr>
              <a:t>Job</a:t>
            </a:r>
            <a:r>
              <a:rPr lang="zh-CN" altLang="en-US" sz="1200" dirty="0" smtClean="0">
                <a:solidFill>
                  <a:srgbClr val="333333"/>
                </a:solidFill>
                <a:latin typeface="tahoma" panose="020B0604030504040204" pitchFamily="34" charset="0"/>
              </a:rPr>
              <a:t>的运行</a:t>
            </a:r>
            <a:r>
              <a:rPr lang="en-US" altLang="zh-CN" sz="1200" dirty="0" smtClean="0">
                <a:solidFill>
                  <a:srgbClr val="333333"/>
                </a:solidFill>
                <a:latin typeface="tahoma" panose="020B0604030504040204" pitchFamily="34" charset="0"/>
              </a:rPr>
              <a:t>,</a:t>
            </a:r>
            <a:r>
              <a:rPr lang="zh-CN" altLang="en-US" sz="1200" dirty="0" smtClean="0">
                <a:solidFill>
                  <a:srgbClr val="333333"/>
                </a:solidFill>
                <a:latin typeface="tahoma" panose="020B0604030504040204" pitchFamily="34" charset="0"/>
              </a:rPr>
              <a:t>负责调度多个</a:t>
            </a:r>
            <a:r>
              <a:rPr lang="en-US" altLang="zh-CN" sz="1200" dirty="0" err="1" smtClean="0">
                <a:solidFill>
                  <a:srgbClr val="333333"/>
                </a:solidFill>
                <a:latin typeface="tahoma" panose="020B0604030504040204" pitchFamily="34" charset="0"/>
              </a:rPr>
              <a:t>TaskTracker</a:t>
            </a:r>
            <a:r>
              <a:rPr lang="en-US" altLang="zh-CN" sz="1200" dirty="0" smtClean="0">
                <a:solidFill>
                  <a:srgbClr val="333333"/>
                </a:solidFill>
                <a:latin typeface="tahoma" panose="020B0604030504040204" pitchFamily="34" charset="0"/>
              </a:rPr>
              <a:t>.</a:t>
            </a:r>
          </a:p>
          <a:p>
            <a:r>
              <a:rPr lang="en-US" altLang="zh-CN" sz="1200" dirty="0" err="1" smtClean="0">
                <a:solidFill>
                  <a:srgbClr val="333333"/>
                </a:solidFill>
                <a:latin typeface="tahoma" panose="020B0604030504040204" pitchFamily="34" charset="0"/>
              </a:rPr>
              <a:t>TaskTracker</a:t>
            </a:r>
            <a:r>
              <a:rPr lang="zh-CN" altLang="en-US" sz="1200" dirty="0" smtClean="0">
                <a:solidFill>
                  <a:srgbClr val="333333"/>
                </a:solidFill>
                <a:latin typeface="tahoma" panose="020B0604030504040204" pitchFamily="34" charset="0"/>
              </a:rPr>
              <a:t>负责某一个</a:t>
            </a:r>
            <a:r>
              <a:rPr lang="en-US" altLang="zh-CN" sz="1200" dirty="0" smtClean="0">
                <a:solidFill>
                  <a:srgbClr val="333333"/>
                </a:solidFill>
                <a:latin typeface="tahoma" panose="020B0604030504040204" pitchFamily="34" charset="0"/>
              </a:rPr>
              <a:t>map</a:t>
            </a:r>
            <a:r>
              <a:rPr lang="zh-CN" altLang="en-US" sz="1200" dirty="0" smtClean="0">
                <a:solidFill>
                  <a:srgbClr val="333333"/>
                </a:solidFill>
                <a:latin typeface="tahoma" panose="020B0604030504040204" pitchFamily="34" charset="0"/>
              </a:rPr>
              <a:t>或者</a:t>
            </a:r>
            <a:r>
              <a:rPr lang="en-US" altLang="zh-CN" sz="1200" dirty="0" smtClean="0">
                <a:solidFill>
                  <a:srgbClr val="333333"/>
                </a:solidFill>
                <a:latin typeface="tahoma" panose="020B0604030504040204" pitchFamily="34" charset="0"/>
              </a:rPr>
              <a:t>reduce</a:t>
            </a:r>
            <a:r>
              <a:rPr lang="zh-CN" altLang="en-US" sz="1200" dirty="0" smtClean="0">
                <a:solidFill>
                  <a:srgbClr val="333333"/>
                </a:solidFill>
                <a:latin typeface="tahoma" panose="020B0604030504040204" pitchFamily="34" charset="0"/>
              </a:rPr>
              <a:t>任务</a:t>
            </a:r>
            <a:r>
              <a:rPr lang="en-US" altLang="zh-CN" sz="1200" dirty="0" smtClean="0">
                <a:solidFill>
                  <a:srgbClr val="333333"/>
                </a:solidFill>
                <a:latin typeface="tahoma" panose="020B0604030504040204" pitchFamily="34" charset="0"/>
              </a:rPr>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6</a:t>
            </a:fld>
            <a:endParaRPr lang="zh-CN" altLang="en-US"/>
          </a:p>
        </p:txBody>
      </p:sp>
    </p:spTree>
    <p:extLst>
      <p:ext uri="{BB962C8B-B14F-4D97-AF65-F5344CB8AC3E}">
        <p14:creationId xmlns:p14="http://schemas.microsoft.com/office/powerpoint/2010/main" val="1022678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7</a:t>
            </a:fld>
            <a:endParaRPr lang="zh-CN" altLang="en-US"/>
          </a:p>
        </p:txBody>
      </p:sp>
    </p:spTree>
    <p:extLst>
      <p:ext uri="{BB962C8B-B14F-4D97-AF65-F5344CB8AC3E}">
        <p14:creationId xmlns:p14="http://schemas.microsoft.com/office/powerpoint/2010/main" val="200280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Hadoop HDFS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Google GFS</a:t>
            </a:r>
            <a:r>
              <a:rPr lang="zh-CN" altLang="en-US" sz="1200" b="0" i="0" kern="1200" dirty="0" smtClean="0">
                <a:solidFill>
                  <a:schemeClr val="tx1"/>
                </a:solidFill>
                <a:effectLst/>
                <a:latin typeface="+mn-lt"/>
                <a:ea typeface="+mn-ea"/>
                <a:cs typeface="+mn-cs"/>
              </a:rPr>
              <a:t>存储系统的开源实现，主要应用场景是作为并行计算环境（</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）的基础组件，同时也是</a:t>
            </a:r>
            <a:r>
              <a:rPr lang="en-US" altLang="zh-CN" sz="1200" b="0" i="0" kern="1200" dirty="0" err="1" smtClean="0">
                <a:solidFill>
                  <a:schemeClr val="tx1"/>
                </a:solidFill>
                <a:effectLst/>
                <a:latin typeface="+mn-lt"/>
                <a:ea typeface="+mn-ea"/>
                <a:cs typeface="+mn-cs"/>
              </a:rPr>
              <a:t>BigTable</a:t>
            </a:r>
            <a:r>
              <a:rPr lang="zh-CN" altLang="en-US" sz="1200" b="0" i="0" kern="1200" dirty="0" smtClean="0">
                <a:solidFill>
                  <a:schemeClr val="tx1"/>
                </a:solidFill>
                <a:effectLst/>
                <a:latin typeface="+mn-lt"/>
                <a:ea typeface="+mn-ea"/>
                <a:cs typeface="+mn-cs"/>
              </a:rPr>
              <a:t>（如</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HyperTable</a:t>
            </a:r>
            <a:r>
              <a:rPr lang="zh-CN" altLang="en-US" sz="1200" b="0" i="0" kern="1200" dirty="0" smtClean="0">
                <a:solidFill>
                  <a:schemeClr val="tx1"/>
                </a:solidFill>
                <a:effectLst/>
                <a:latin typeface="+mn-lt"/>
                <a:ea typeface="+mn-ea"/>
                <a:cs typeface="+mn-cs"/>
              </a:rPr>
              <a:t>）的底层分布式文件系统。</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master/slave</a:t>
            </a:r>
            <a:r>
              <a:rPr lang="zh-CN" altLang="en-US" sz="1200" b="0" i="0" kern="1200" dirty="0" smtClean="0">
                <a:solidFill>
                  <a:schemeClr val="tx1"/>
                </a:solidFill>
                <a:effectLst/>
                <a:latin typeface="+mn-lt"/>
                <a:ea typeface="+mn-ea"/>
                <a:cs typeface="+mn-cs"/>
              </a:rPr>
              <a:t>架构。一个</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集群是有由一个</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和一定数目的</a:t>
            </a:r>
            <a:r>
              <a:rPr lang="en-US" altLang="zh-CN" sz="1200" b="0" i="0"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组成。</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是一个中心服务器，负责管理文件系统的</a:t>
            </a:r>
            <a:r>
              <a:rPr lang="en-US" altLang="zh-CN" sz="1200" b="0" i="0" kern="1200" dirty="0" smtClean="0">
                <a:solidFill>
                  <a:schemeClr val="tx1"/>
                </a:solidFill>
                <a:effectLst/>
                <a:latin typeface="+mn-lt"/>
                <a:ea typeface="+mn-ea"/>
                <a:cs typeface="+mn-cs"/>
              </a:rPr>
              <a:t>namespace</a:t>
            </a:r>
            <a:r>
              <a:rPr lang="zh-CN" altLang="en-US" sz="1200" b="0" i="0" kern="1200" dirty="0" smtClean="0">
                <a:solidFill>
                  <a:schemeClr val="tx1"/>
                </a:solidFill>
                <a:effectLst/>
                <a:latin typeface="+mn-lt"/>
                <a:ea typeface="+mn-ea"/>
                <a:cs typeface="+mn-cs"/>
              </a:rPr>
              <a:t>和客户端对文件的访问。</a:t>
            </a:r>
            <a:r>
              <a:rPr lang="en-US" altLang="zh-CN" sz="1200" b="0" i="1"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在集群中一般是一个节点一个，负责管理节点上它们附带的存储。在内部，一个文件其实分成一个或多个</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，这些</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存储在</a:t>
            </a:r>
            <a:r>
              <a:rPr lang="en-US" altLang="zh-CN" sz="1200" b="0" i="0"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集合里。</a:t>
            </a:r>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10</a:t>
            </a:fld>
            <a:endParaRPr lang="zh-CN" altLang="en-US"/>
          </a:p>
        </p:txBody>
      </p:sp>
    </p:spTree>
    <p:extLst>
      <p:ext uri="{BB962C8B-B14F-4D97-AF65-F5344CB8AC3E}">
        <p14:creationId xmlns:p14="http://schemas.microsoft.com/office/powerpoint/2010/main" val="307167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solidFill>
                  <a:srgbClr val="333333"/>
                </a:solidFill>
                <a:latin typeface="tahoma" panose="020B0604030504040204" pitchFamily="34" charset="0"/>
              </a:rPr>
              <a:t>MapReduce:Hadoop</a:t>
            </a:r>
            <a:r>
              <a:rPr lang="zh-CN" altLang="en-US" dirty="0" smtClean="0">
                <a:solidFill>
                  <a:srgbClr val="333333"/>
                </a:solidFill>
                <a:latin typeface="tahoma" panose="020B0604030504040204" pitchFamily="34" charset="0"/>
              </a:rPr>
              <a:t>为每一个</a:t>
            </a:r>
            <a:r>
              <a:rPr lang="en-US" altLang="zh-CN" dirty="0" smtClean="0">
                <a:solidFill>
                  <a:srgbClr val="333333"/>
                </a:solidFill>
                <a:latin typeface="tahoma" panose="020B0604030504040204" pitchFamily="34" charset="0"/>
              </a:rPr>
              <a:t>input split</a:t>
            </a:r>
            <a:r>
              <a:rPr lang="zh-CN" altLang="en-US" dirty="0" smtClean="0">
                <a:solidFill>
                  <a:srgbClr val="333333"/>
                </a:solidFill>
                <a:latin typeface="tahoma" panose="020B0604030504040204" pitchFamily="34" charset="0"/>
              </a:rPr>
              <a:t>创建一个</a:t>
            </a:r>
            <a:r>
              <a:rPr lang="en-US" altLang="zh-CN" dirty="0" smtClean="0">
                <a:solidFill>
                  <a:srgbClr val="333333"/>
                </a:solidFill>
                <a:latin typeface="tahoma" panose="020B0604030504040204" pitchFamily="34" charset="0"/>
              </a:rPr>
              <a:t>task</a:t>
            </a:r>
            <a:r>
              <a:rPr lang="zh-CN" altLang="en-US" dirty="0" smtClean="0">
                <a:solidFill>
                  <a:srgbClr val="333333"/>
                </a:solidFill>
                <a:latin typeface="tahoma" panose="020B0604030504040204" pitchFamily="34" charset="0"/>
              </a:rPr>
              <a:t>调用</a:t>
            </a:r>
            <a:r>
              <a:rPr lang="en-US" altLang="zh-CN" dirty="0" smtClean="0">
                <a:solidFill>
                  <a:srgbClr val="333333"/>
                </a:solidFill>
                <a:latin typeface="tahoma" panose="020B0604030504040204" pitchFamily="34" charset="0"/>
              </a:rPr>
              <a:t>Map</a:t>
            </a:r>
            <a:r>
              <a:rPr lang="zh-CN" altLang="en-US" dirty="0" smtClean="0">
                <a:solidFill>
                  <a:srgbClr val="333333"/>
                </a:solidFill>
                <a:latin typeface="tahoma" panose="020B0604030504040204" pitchFamily="34" charset="0"/>
              </a:rPr>
              <a:t>计算，在此</a:t>
            </a:r>
            <a:r>
              <a:rPr lang="en-US" altLang="zh-CN" dirty="0" smtClean="0">
                <a:solidFill>
                  <a:srgbClr val="333333"/>
                </a:solidFill>
                <a:latin typeface="tahoma" panose="020B0604030504040204" pitchFamily="34" charset="0"/>
              </a:rPr>
              <a:t>task</a:t>
            </a:r>
            <a:r>
              <a:rPr lang="zh-CN" altLang="en-US" dirty="0" smtClean="0">
                <a:solidFill>
                  <a:srgbClr val="333333"/>
                </a:solidFill>
                <a:latin typeface="tahoma" panose="020B0604030504040204" pitchFamily="34" charset="0"/>
              </a:rPr>
              <a:t>中依次处理此</a:t>
            </a:r>
            <a:r>
              <a:rPr lang="en-US" altLang="zh-CN" dirty="0" smtClean="0">
                <a:solidFill>
                  <a:srgbClr val="333333"/>
                </a:solidFill>
                <a:latin typeface="tahoma" panose="020B0604030504040204" pitchFamily="34" charset="0"/>
              </a:rPr>
              <a:t>split</a:t>
            </a:r>
            <a:r>
              <a:rPr lang="zh-CN" altLang="en-US" dirty="0" smtClean="0">
                <a:solidFill>
                  <a:srgbClr val="333333"/>
                </a:solidFill>
                <a:latin typeface="tahoma" panose="020B0604030504040204" pitchFamily="34" charset="0"/>
              </a:rPr>
              <a:t>中的一个个记录</a:t>
            </a:r>
            <a:r>
              <a:rPr lang="en-US" altLang="zh-CN" dirty="0" smtClean="0">
                <a:solidFill>
                  <a:srgbClr val="333333"/>
                </a:solidFill>
                <a:latin typeface="tahoma" panose="020B0604030504040204" pitchFamily="34" charset="0"/>
              </a:rPr>
              <a:t>(record),map</a:t>
            </a:r>
            <a:r>
              <a:rPr lang="zh-CN" altLang="en-US" dirty="0" smtClean="0">
                <a:solidFill>
                  <a:srgbClr val="333333"/>
                </a:solidFill>
                <a:latin typeface="tahoma" panose="020B0604030504040204" pitchFamily="34" charset="0"/>
              </a:rPr>
              <a:t>会将结果以</a:t>
            </a:r>
            <a:r>
              <a:rPr lang="en-US" altLang="zh-CN" dirty="0" smtClean="0">
                <a:solidFill>
                  <a:srgbClr val="333333"/>
                </a:solidFill>
                <a:latin typeface="tahoma" panose="020B0604030504040204" pitchFamily="34" charset="0"/>
              </a:rPr>
              <a:t>key--value </a:t>
            </a:r>
            <a:r>
              <a:rPr lang="zh-CN" altLang="en-US" dirty="0" smtClean="0">
                <a:solidFill>
                  <a:srgbClr val="333333"/>
                </a:solidFill>
                <a:latin typeface="tahoma" panose="020B0604030504040204" pitchFamily="34" charset="0"/>
              </a:rPr>
              <a:t>的形式输出</a:t>
            </a:r>
            <a:r>
              <a:rPr lang="en-US" altLang="zh-CN" dirty="0" smtClean="0">
                <a:solidFill>
                  <a:srgbClr val="333333"/>
                </a:solidFill>
                <a:latin typeface="tahoma" panose="020B0604030504040204" pitchFamily="34" charset="0"/>
              </a:rPr>
              <a:t>,</a:t>
            </a:r>
            <a:r>
              <a:rPr lang="en-US" altLang="zh-CN" dirty="0" err="1" smtClean="0">
                <a:solidFill>
                  <a:srgbClr val="333333"/>
                </a:solidFill>
                <a:latin typeface="tahoma" panose="020B0604030504040204" pitchFamily="34" charset="0"/>
              </a:rPr>
              <a:t>hadoop</a:t>
            </a:r>
            <a:r>
              <a:rPr lang="zh-CN" altLang="en-US" dirty="0" smtClean="0">
                <a:solidFill>
                  <a:srgbClr val="333333"/>
                </a:solidFill>
                <a:latin typeface="tahoma" panose="020B0604030504040204" pitchFamily="34" charset="0"/>
              </a:rPr>
              <a:t>负责按</a:t>
            </a:r>
            <a:r>
              <a:rPr lang="en-US" altLang="zh-CN" dirty="0" smtClean="0">
                <a:solidFill>
                  <a:srgbClr val="333333"/>
                </a:solidFill>
                <a:latin typeface="tahoma" panose="020B0604030504040204" pitchFamily="34" charset="0"/>
              </a:rPr>
              <a:t>key</a:t>
            </a:r>
            <a:r>
              <a:rPr lang="zh-CN" altLang="en-US" dirty="0" smtClean="0">
                <a:solidFill>
                  <a:srgbClr val="333333"/>
                </a:solidFill>
                <a:latin typeface="tahoma" panose="020B0604030504040204" pitchFamily="34" charset="0"/>
              </a:rPr>
              <a:t>值将</a:t>
            </a:r>
            <a:r>
              <a:rPr lang="en-US" altLang="zh-CN" dirty="0" smtClean="0">
                <a:solidFill>
                  <a:srgbClr val="333333"/>
                </a:solidFill>
                <a:latin typeface="tahoma" panose="020B0604030504040204" pitchFamily="34" charset="0"/>
              </a:rPr>
              <a:t>map</a:t>
            </a:r>
            <a:r>
              <a:rPr lang="zh-CN" altLang="en-US" dirty="0" smtClean="0">
                <a:solidFill>
                  <a:srgbClr val="333333"/>
                </a:solidFill>
                <a:latin typeface="tahoma" panose="020B0604030504040204" pitchFamily="34" charset="0"/>
              </a:rPr>
              <a:t>的输出整理后作为</a:t>
            </a:r>
            <a:r>
              <a:rPr lang="en-US" altLang="zh-CN" dirty="0" smtClean="0">
                <a:solidFill>
                  <a:srgbClr val="333333"/>
                </a:solidFill>
                <a:latin typeface="tahoma" panose="020B0604030504040204" pitchFamily="34" charset="0"/>
              </a:rPr>
              <a:t>Reduce</a:t>
            </a:r>
            <a:r>
              <a:rPr lang="zh-CN" altLang="en-US" dirty="0" smtClean="0">
                <a:solidFill>
                  <a:srgbClr val="333333"/>
                </a:solidFill>
                <a:latin typeface="tahoma" panose="020B0604030504040204" pitchFamily="34" charset="0"/>
              </a:rPr>
              <a:t>的输入</a:t>
            </a:r>
            <a:r>
              <a:rPr lang="en-US" altLang="zh-CN" dirty="0" smtClean="0">
                <a:solidFill>
                  <a:srgbClr val="333333"/>
                </a:solidFill>
                <a:latin typeface="tahoma" panose="020B0604030504040204" pitchFamily="34" charset="0"/>
              </a:rPr>
              <a:t>,Reduce Task</a:t>
            </a:r>
            <a:r>
              <a:rPr lang="zh-CN" altLang="en-US" dirty="0" smtClean="0">
                <a:solidFill>
                  <a:srgbClr val="333333"/>
                </a:solidFill>
                <a:latin typeface="tahoma" panose="020B0604030504040204" pitchFamily="34" charset="0"/>
              </a:rPr>
              <a:t>的输出为整个</a:t>
            </a:r>
            <a:r>
              <a:rPr lang="en-US" altLang="zh-CN" dirty="0" smtClean="0">
                <a:solidFill>
                  <a:srgbClr val="333333"/>
                </a:solidFill>
                <a:latin typeface="tahoma" panose="020B0604030504040204" pitchFamily="34" charset="0"/>
              </a:rPr>
              <a:t>job</a:t>
            </a:r>
            <a:r>
              <a:rPr lang="zh-CN" altLang="en-US" dirty="0" smtClean="0">
                <a:solidFill>
                  <a:srgbClr val="333333"/>
                </a:solidFill>
                <a:latin typeface="tahoma" panose="020B0604030504040204" pitchFamily="34" charset="0"/>
              </a:rPr>
              <a:t>的输出，保存在</a:t>
            </a:r>
            <a:r>
              <a:rPr lang="en-US" altLang="zh-CN" dirty="0" smtClean="0">
                <a:solidFill>
                  <a:srgbClr val="333333"/>
                </a:solidFill>
                <a:latin typeface="tahoma" panose="020B0604030504040204" pitchFamily="34" charset="0"/>
              </a:rPr>
              <a:t>HDFS</a:t>
            </a:r>
            <a:r>
              <a:rPr lang="zh-CN" altLang="en-US" dirty="0" smtClean="0">
                <a:solidFill>
                  <a:srgbClr val="333333"/>
                </a:solidFill>
                <a:latin typeface="tahoma" panose="020B0604030504040204" pitchFamily="34" charset="0"/>
              </a:rPr>
              <a:t>上</a:t>
            </a:r>
            <a:r>
              <a:rPr lang="en-US" altLang="zh-CN" dirty="0" smtClean="0">
                <a:solidFill>
                  <a:srgbClr val="333333"/>
                </a:solidFill>
                <a:latin typeface="tahoma" panose="020B0604030504040204" pitchFamily="34" charset="0"/>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14</a:t>
            </a:fld>
            <a:endParaRPr lang="zh-CN" altLang="en-US"/>
          </a:p>
        </p:txBody>
      </p:sp>
    </p:spTree>
    <p:extLst>
      <p:ext uri="{BB962C8B-B14F-4D97-AF65-F5344CB8AC3E}">
        <p14:creationId xmlns:p14="http://schemas.microsoft.com/office/powerpoint/2010/main" val="244170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一个</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作业（</a:t>
            </a:r>
            <a:r>
              <a:rPr lang="en-US" altLang="zh-CN" sz="1200" b="0" i="0" kern="1200" dirty="0" smtClean="0">
                <a:solidFill>
                  <a:schemeClr val="tx1"/>
                </a:solidFill>
                <a:effectLst/>
                <a:latin typeface="+mn-lt"/>
                <a:ea typeface="+mn-ea"/>
                <a:cs typeface="+mn-cs"/>
              </a:rPr>
              <a:t>job</a:t>
            </a:r>
            <a:r>
              <a:rPr lang="zh-CN" altLang="en-US" sz="1200" b="0" i="0" kern="1200" dirty="0" smtClean="0">
                <a:solidFill>
                  <a:schemeClr val="tx1"/>
                </a:solidFill>
                <a:effectLst/>
                <a:latin typeface="+mn-lt"/>
                <a:ea typeface="+mn-ea"/>
                <a:cs typeface="+mn-cs"/>
              </a:rPr>
              <a:t>）通常会把输入的数据集切分为若干独立的数据块，由 </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任务（</a:t>
            </a:r>
            <a:r>
              <a:rPr lang="en-US" altLang="zh-CN" sz="1200" b="0" i="0" kern="1200" dirty="0" smtClean="0">
                <a:solidFill>
                  <a:schemeClr val="tx1"/>
                </a:solidFill>
                <a:effectLst/>
                <a:latin typeface="+mn-lt"/>
                <a:ea typeface="+mn-ea"/>
                <a:cs typeface="+mn-cs"/>
              </a:rPr>
              <a:t>task</a:t>
            </a:r>
            <a:r>
              <a:rPr lang="zh-CN" altLang="en-US" sz="1200" b="0" i="0" kern="1200" dirty="0" smtClean="0">
                <a:solidFill>
                  <a:schemeClr val="tx1"/>
                </a:solidFill>
                <a:effectLst/>
                <a:latin typeface="+mn-lt"/>
                <a:ea typeface="+mn-ea"/>
                <a:cs typeface="+mn-cs"/>
              </a:rPr>
              <a:t>）以完全并行的方式处理它们。框架会对</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的输出</a:t>
            </a:r>
            <a:r>
              <a:rPr lang="zh-CN" altLang="en-US" sz="1200" b="1" i="0" kern="1200" dirty="0" smtClean="0">
                <a:solidFill>
                  <a:schemeClr val="tx1"/>
                </a:solidFill>
                <a:effectLst/>
                <a:latin typeface="+mn-lt"/>
                <a:ea typeface="+mn-ea"/>
                <a:cs typeface="+mn-cs"/>
              </a:rPr>
              <a:t>先进行排序</a:t>
            </a:r>
            <a:r>
              <a:rPr lang="zh-CN" altLang="en-US" sz="1200" b="0" i="0" kern="1200" dirty="0" smtClean="0">
                <a:solidFill>
                  <a:schemeClr val="tx1"/>
                </a:solidFill>
                <a:effectLst/>
                <a:latin typeface="+mn-lt"/>
                <a:ea typeface="+mn-ea"/>
                <a:cs typeface="+mn-cs"/>
              </a:rPr>
              <a:t>，然后把结果输入给</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任务。通常作业的输入和输出都会被存储在文件系统中。整个框架负责任务的调度和监控，以及重新执行已经失败的任务。</a:t>
            </a:r>
            <a:endParaRPr lang="zh-CN" altLang="en-US" dirty="0"/>
          </a:p>
        </p:txBody>
      </p:sp>
      <p:sp>
        <p:nvSpPr>
          <p:cNvPr id="4" name="灯片编号占位符 3"/>
          <p:cNvSpPr>
            <a:spLocks noGrp="1"/>
          </p:cNvSpPr>
          <p:nvPr>
            <p:ph type="sldNum" sz="quarter" idx="10"/>
          </p:nvPr>
        </p:nvSpPr>
        <p:spPr/>
        <p:txBody>
          <a:bodyPr/>
          <a:lstStyle/>
          <a:p>
            <a:fld id="{18226745-2393-45F2-A822-EC166C434A01}" type="slidenum">
              <a:rPr lang="zh-CN" altLang="en-US" smtClean="0"/>
              <a:t>15</a:t>
            </a:fld>
            <a:endParaRPr lang="zh-CN" altLang="en-US"/>
          </a:p>
        </p:txBody>
      </p:sp>
    </p:spTree>
    <p:extLst>
      <p:ext uri="{BB962C8B-B14F-4D97-AF65-F5344CB8AC3E}">
        <p14:creationId xmlns:p14="http://schemas.microsoft.com/office/powerpoint/2010/main" val="3880660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3904762"/>
            <a:ext cx="4464496" cy="893961"/>
          </a:xfrm>
        </p:spPr>
        <p:txBody>
          <a:bodyPr/>
          <a:lstStyle>
            <a:lvl1pPr algn="l">
              <a:defRPr sz="240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1115616" y="5080099"/>
            <a:ext cx="2133600" cy="365125"/>
          </a:xfrm>
        </p:spPr>
        <p:txBody>
          <a:bodyPr/>
          <a:lstStyle/>
          <a:p>
            <a:fld id="{530820CF-B880-4189-942D-D702A7CBA730}" type="datetimeFigureOut">
              <a:rPr lang="zh-CN" altLang="en-US" smtClean="0"/>
              <a:t>2014/12/12</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27"/>
            <a:ext cx="9144000" cy="3154680"/>
          </a:xfrm>
          <a:prstGeom prst="rect">
            <a:avLst/>
          </a:prstGeom>
        </p:spPr>
      </p:pic>
      <p:grpSp>
        <p:nvGrpSpPr>
          <p:cNvPr id="10" name="组合 9"/>
          <p:cNvGrpSpPr/>
          <p:nvPr userDrawn="1"/>
        </p:nvGrpSpPr>
        <p:grpSpPr>
          <a:xfrm>
            <a:off x="571763" y="508610"/>
            <a:ext cx="1958935" cy="656342"/>
            <a:chOff x="571763" y="508610"/>
            <a:chExt cx="1958935" cy="656342"/>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763" y="548680"/>
              <a:ext cx="587186" cy="616272"/>
            </a:xfrm>
            <a:prstGeom prst="rect">
              <a:avLst/>
            </a:prstGeom>
          </p:spPr>
        </p:pic>
        <p:sp>
          <p:nvSpPr>
            <p:cNvPr id="9" name="TextBox 8"/>
            <p:cNvSpPr txBox="1"/>
            <p:nvPr userDrawn="1"/>
          </p:nvSpPr>
          <p:spPr>
            <a:xfrm>
              <a:off x="1216882" y="508610"/>
              <a:ext cx="1313816" cy="400110"/>
            </a:xfrm>
            <a:prstGeom prst="rect">
              <a:avLst/>
            </a:prstGeom>
            <a:noFill/>
          </p:spPr>
          <p:txBody>
            <a:bodyPr wrap="square" rtlCol="0">
              <a:spAutoFit/>
            </a:bodyPr>
            <a:lstStyle/>
            <a:p>
              <a:pPr algn="dist"/>
              <a:r>
                <a:rPr lang="zh-CN" altLang="en-US" sz="2000" b="0" dirty="0" smtClean="0">
                  <a:solidFill>
                    <a:schemeClr val="bg1"/>
                  </a:solidFill>
                  <a:latin typeface="幼圆" panose="02010509060101010101" pitchFamily="49" charset="-122"/>
                  <a:ea typeface="幼圆" panose="02010509060101010101" pitchFamily="49" charset="-122"/>
                </a:rPr>
                <a:t>中数智汇</a:t>
              </a:r>
              <a:endParaRPr lang="zh-CN" altLang="en-US" sz="2000" b="0" dirty="0">
                <a:solidFill>
                  <a:schemeClr val="bg1"/>
                </a:solidFill>
                <a:latin typeface="幼圆" panose="02010509060101010101" pitchFamily="49" charset="-122"/>
                <a:ea typeface="幼圆" panose="02010509060101010101" pitchFamily="49" charset="-122"/>
              </a:endParaRPr>
            </a:p>
          </p:txBody>
        </p:sp>
        <p:sp>
          <p:nvSpPr>
            <p:cNvPr id="13" name="TextBox 12"/>
            <p:cNvSpPr txBox="1"/>
            <p:nvPr userDrawn="1"/>
          </p:nvSpPr>
          <p:spPr>
            <a:xfrm>
              <a:off x="1238483" y="900005"/>
              <a:ext cx="1285678" cy="215444"/>
            </a:xfrm>
            <a:prstGeom prst="rect">
              <a:avLst/>
            </a:prstGeom>
            <a:noFill/>
          </p:spPr>
          <p:txBody>
            <a:bodyPr wrap="square" rtlCol="0">
              <a:spAutoFit/>
            </a:bodyPr>
            <a:lstStyle/>
            <a:p>
              <a:pPr algn="dist"/>
              <a:r>
                <a:rPr lang="zh-CN" altLang="en-US" sz="800" b="1" dirty="0" smtClean="0">
                  <a:solidFill>
                    <a:schemeClr val="bg1"/>
                  </a:solidFill>
                  <a:latin typeface="幼圆" panose="02010509060101010101" pitchFamily="49" charset="-122"/>
                  <a:ea typeface="幼圆" panose="02010509060101010101" pitchFamily="49" charset="-122"/>
                </a:rPr>
                <a:t>数据创造价值</a:t>
              </a:r>
              <a:endParaRPr lang="zh-CN" altLang="en-US" sz="800" b="1" dirty="0">
                <a:solidFill>
                  <a:schemeClr val="bg1"/>
                </a:solidFill>
                <a:latin typeface="幼圆" panose="02010509060101010101" pitchFamily="49" charset="-122"/>
                <a:ea typeface="幼圆" panose="020105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页脚占位符 4"/>
          <p:cNvSpPr txBox="1">
            <a:spLocks/>
          </p:cNvSpPr>
          <p:nvPr userDrawn="1"/>
        </p:nvSpPr>
        <p:spPr>
          <a:xfrm>
            <a:off x="3137700" y="64161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05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t>北京中数智汇科技有限公司</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43189"/>
            <a:ext cx="7772400" cy="1362075"/>
          </a:xfrm>
        </p:spPr>
        <p:txBody>
          <a:bodyPr anchor="t">
            <a:normAutofit/>
          </a:bodyPr>
          <a:lstStyle>
            <a:lvl1pPr algn="l">
              <a:defRPr sz="2400" b="1" cap="all">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1010093"/>
          </a:xfrm>
          <a:prstGeom prst="rect">
            <a:avLst/>
          </a:prstGeom>
          <a:solidFill>
            <a:srgbClr val="359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5987008" cy="7060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5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北京中数智汇科技有限公司</a:t>
            </a:r>
            <a:endParaRPr lang="zh-CN" altLang="en-US" dirty="0"/>
          </a:p>
        </p:txBody>
      </p:sp>
      <p:sp>
        <p:nvSpPr>
          <p:cNvPr id="6" name="灯片编号占位符 5"/>
          <p:cNvSpPr>
            <a:spLocks noGrp="1"/>
          </p:cNvSpPr>
          <p:nvPr>
            <p:ph type="sldNum" sz="quarter" idx="4"/>
          </p:nvPr>
        </p:nvSpPr>
        <p:spPr>
          <a:xfrm>
            <a:off x="8522096" y="6448251"/>
            <a:ext cx="37038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8" name="矩形 7"/>
          <p:cNvSpPr/>
          <p:nvPr userDrawn="1"/>
        </p:nvSpPr>
        <p:spPr>
          <a:xfrm>
            <a:off x="0" y="997637"/>
            <a:ext cx="9144000" cy="61262"/>
          </a:xfrm>
          <a:prstGeom prst="rect">
            <a:avLst/>
          </a:prstGeom>
          <a:solidFill>
            <a:srgbClr val="A9D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0" y="6309320"/>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a:off x="7071360" y="285878"/>
            <a:ext cx="1568728" cy="525604"/>
            <a:chOff x="571763" y="508610"/>
            <a:chExt cx="1958935" cy="656342"/>
          </a:xfrm>
        </p:grpSpPr>
        <p:pic>
          <p:nvPicPr>
            <p:cNvPr id="12" name="图片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71763" y="548680"/>
              <a:ext cx="587186" cy="616272"/>
            </a:xfrm>
            <a:prstGeom prst="rect">
              <a:avLst/>
            </a:prstGeom>
          </p:spPr>
        </p:pic>
        <p:sp>
          <p:nvSpPr>
            <p:cNvPr id="13" name="TextBox 12"/>
            <p:cNvSpPr txBox="1"/>
            <p:nvPr userDrawn="1"/>
          </p:nvSpPr>
          <p:spPr>
            <a:xfrm>
              <a:off x="1216883" y="508610"/>
              <a:ext cx="1313815" cy="422765"/>
            </a:xfrm>
            <a:prstGeom prst="rect">
              <a:avLst/>
            </a:prstGeom>
            <a:noFill/>
          </p:spPr>
          <p:txBody>
            <a:bodyPr wrap="square" rtlCol="0">
              <a:spAutoFit/>
            </a:bodyPr>
            <a:lstStyle/>
            <a:p>
              <a:pPr algn="dist"/>
              <a:r>
                <a:rPr lang="zh-CN" altLang="en-US" sz="1600" b="0" dirty="0" smtClean="0">
                  <a:solidFill>
                    <a:schemeClr val="bg1"/>
                  </a:solidFill>
                  <a:latin typeface="幼圆" panose="02010509060101010101" pitchFamily="49" charset="-122"/>
                  <a:ea typeface="幼圆" panose="02010509060101010101" pitchFamily="49" charset="-122"/>
                </a:rPr>
                <a:t>中数智汇</a:t>
              </a:r>
              <a:endParaRPr lang="zh-CN" altLang="en-US" sz="1600" b="0" dirty="0">
                <a:solidFill>
                  <a:schemeClr val="bg1"/>
                </a:solidFill>
                <a:latin typeface="幼圆" panose="02010509060101010101" pitchFamily="49" charset="-122"/>
                <a:ea typeface="幼圆" panose="02010509060101010101" pitchFamily="49" charset="-122"/>
              </a:endParaRPr>
            </a:p>
          </p:txBody>
        </p:sp>
        <p:sp>
          <p:nvSpPr>
            <p:cNvPr id="14" name="TextBox 13"/>
            <p:cNvSpPr txBox="1"/>
            <p:nvPr userDrawn="1"/>
          </p:nvSpPr>
          <p:spPr>
            <a:xfrm>
              <a:off x="1238483" y="900003"/>
              <a:ext cx="1285678" cy="230600"/>
            </a:xfrm>
            <a:prstGeom prst="rect">
              <a:avLst/>
            </a:prstGeom>
            <a:noFill/>
          </p:spPr>
          <p:txBody>
            <a:bodyPr wrap="square" rtlCol="0">
              <a:spAutoFit/>
            </a:bodyPr>
            <a:lstStyle/>
            <a:p>
              <a:pPr algn="dist"/>
              <a:r>
                <a:rPr lang="zh-CN" altLang="en-US" sz="600" b="1" dirty="0" smtClean="0">
                  <a:solidFill>
                    <a:schemeClr val="bg1"/>
                  </a:solidFill>
                  <a:latin typeface="幼圆" panose="02010509060101010101" pitchFamily="49" charset="-122"/>
                  <a:ea typeface="幼圆" panose="02010509060101010101" pitchFamily="49" charset="-122"/>
                </a:rPr>
                <a:t>数据创造价值</a:t>
              </a:r>
              <a:endParaRPr lang="zh-CN" altLang="en-US" sz="600" b="1" dirty="0">
                <a:solidFill>
                  <a:schemeClr val="bg1"/>
                </a:solidFill>
                <a:latin typeface="幼圆" panose="02010509060101010101" pitchFamily="49" charset="-122"/>
                <a:ea typeface="幼圆" panose="02010509060101010101" pitchFamily="49"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000" b="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371811.htm" TargetMode="External"/><Relationship Id="rId7" Type="http://schemas.openxmlformats.org/officeDocument/2006/relationships/hyperlink" Target="http://baike.baidu.com/view/160033.ht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hyperlink" Target="http://baike.baidu.com/view/390935.htm" TargetMode="External"/><Relationship Id="rId5" Type="http://schemas.openxmlformats.org/officeDocument/2006/relationships/hyperlink" Target="http://baike.baidu.com/view/805525.htm" TargetMode="External"/><Relationship Id="rId4" Type="http://schemas.openxmlformats.org/officeDocument/2006/relationships/hyperlink" Target="http://baike.baidu.com/view/46642.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47398.ht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baike.baidu.com/view/1976812.ht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1043608" y="4869160"/>
            <a:ext cx="6400800" cy="1129680"/>
          </a:xfrm>
        </p:spPr>
        <p:txBody>
          <a:bodyPr>
            <a:noAutofit/>
          </a:bodyPr>
          <a:lstStyle/>
          <a:p>
            <a:pPr marL="0" indent="0">
              <a:buNone/>
            </a:pPr>
            <a:r>
              <a:rPr lang="zh-CN" altLang="en-US" sz="1400" dirty="0">
                <a:solidFill>
                  <a:schemeClr val="tx1">
                    <a:lumMod val="50000"/>
                    <a:lumOff val="50000"/>
                  </a:schemeClr>
                </a:solidFill>
              </a:rPr>
              <a:t>杨占理</a:t>
            </a:r>
            <a:endParaRPr lang="en-US" altLang="zh-CN" sz="1400" dirty="0" smtClean="0">
              <a:solidFill>
                <a:schemeClr val="tx1">
                  <a:lumMod val="50000"/>
                  <a:lumOff val="50000"/>
                </a:schemeClr>
              </a:solidFill>
            </a:endParaRPr>
          </a:p>
          <a:p>
            <a:pPr marL="0" indent="0">
              <a:buNone/>
            </a:pPr>
            <a:r>
              <a:rPr lang="zh-CN" altLang="en-US" sz="1400" dirty="0" smtClean="0">
                <a:solidFill>
                  <a:schemeClr val="tx1">
                    <a:lumMod val="50000"/>
                    <a:lumOff val="50000"/>
                  </a:schemeClr>
                </a:solidFill>
              </a:rPr>
              <a:t>北京中数智汇科技有限公司</a:t>
            </a:r>
            <a:endParaRPr lang="en-US" altLang="zh-CN" sz="1400" dirty="0" smtClean="0">
              <a:solidFill>
                <a:schemeClr val="tx1">
                  <a:lumMod val="50000"/>
                  <a:lumOff val="50000"/>
                </a:schemeClr>
              </a:solidFill>
            </a:endParaRPr>
          </a:p>
          <a:p>
            <a:pPr marL="0" indent="0">
              <a:buNone/>
            </a:pPr>
            <a:r>
              <a:rPr lang="en-US" altLang="zh-CN" sz="1400" dirty="0" smtClean="0">
                <a:solidFill>
                  <a:schemeClr val="tx1">
                    <a:lumMod val="50000"/>
                    <a:lumOff val="50000"/>
                  </a:schemeClr>
                </a:solidFill>
              </a:rPr>
              <a:t>2014.12.05</a:t>
            </a:r>
            <a:endParaRPr lang="zh-CN" altLang="en-US" sz="1400" dirty="0">
              <a:solidFill>
                <a:schemeClr val="tx1">
                  <a:lumMod val="50000"/>
                  <a:lumOff val="50000"/>
                </a:schemeClr>
              </a:solidFill>
            </a:endParaRPr>
          </a:p>
        </p:txBody>
      </p:sp>
      <p:sp>
        <p:nvSpPr>
          <p:cNvPr id="4" name="Rectangle 2"/>
          <p:cNvSpPr txBox="1">
            <a:spLocks noChangeArrowheads="1"/>
          </p:cNvSpPr>
          <p:nvPr/>
        </p:nvSpPr>
        <p:spPr>
          <a:xfrm>
            <a:off x="691852" y="3717032"/>
            <a:ext cx="7696200" cy="935112"/>
          </a:xfrm>
          <a:prstGeom prst="rect">
            <a:avLst/>
          </a:prstGeom>
        </p:spPr>
        <p:txBody>
          <a:bodyPr/>
          <a:lstStyle>
            <a:lvl1pPr marL="342900" indent="-342900" algn="l" defTabSz="914400" rtl="0" eaLnBrk="1" latinLnBrk="0" hangingPunct="1">
              <a:lnSpc>
                <a:spcPct val="150000"/>
              </a:lnSpc>
              <a:spcBef>
                <a:spcPct val="20000"/>
              </a:spcBef>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0" hangingPunct="0">
              <a:lnSpc>
                <a:spcPct val="80000"/>
              </a:lnSpc>
              <a:spcBef>
                <a:spcPct val="0"/>
              </a:spcBef>
              <a:buClr>
                <a:schemeClr val="bg1"/>
              </a:buClr>
              <a:buFont typeface="Times New Roman" panose="02020603050405020304" pitchFamily="18" charset="0"/>
              <a:buNone/>
            </a:pPr>
            <a:r>
              <a:rPr lang="en-US" altLang="zh-CN" sz="6600" b="1" dirty="0" smtClean="0">
                <a:latin typeface="黑体" panose="02010609060101010101" pitchFamily="49" charset="-122"/>
                <a:ea typeface="黑体" panose="02010609060101010101" pitchFamily="49" charset="-122"/>
              </a:rPr>
              <a:t>HADOOP</a:t>
            </a:r>
            <a:r>
              <a:rPr lang="zh-CN" altLang="en-US" sz="6600" b="1" dirty="0" smtClean="0">
                <a:latin typeface="黑体" panose="02010609060101010101" pitchFamily="49" charset="-122"/>
                <a:ea typeface="黑体" panose="02010609060101010101" pitchFamily="49" charset="-122"/>
              </a:rPr>
              <a:t>基础介绍</a:t>
            </a:r>
          </a:p>
        </p:txBody>
      </p:sp>
    </p:spTree>
    <p:extLst>
      <p:ext uri="{BB962C8B-B14F-4D97-AF65-F5344CB8AC3E}">
        <p14:creationId xmlns:p14="http://schemas.microsoft.com/office/powerpoint/2010/main" val="231277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HDFS</a:t>
            </a:r>
            <a:r>
              <a:rPr lang="zh-CN" altLang="en-US" sz="4000" b="1" dirty="0" smtClean="0"/>
              <a:t>体系结构图</a:t>
            </a:r>
            <a:endParaRPr lang="zh-CN" altLang="en-US" sz="4000" b="1" dirty="0"/>
          </a:p>
        </p:txBody>
      </p:sp>
      <p:pic>
        <p:nvPicPr>
          <p:cNvPr id="2050" name="Picture 2" descr="http://hi.csdn.net/attachment/201108/20/0_1313816699CJa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1" y="950640"/>
            <a:ext cx="9172551" cy="535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71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HDFS</a:t>
            </a:r>
            <a:r>
              <a:rPr lang="zh-CN" altLang="en-US" sz="4000" b="1" dirty="0" smtClean="0"/>
              <a:t>读取过程</a:t>
            </a:r>
            <a:endParaRPr lang="zh-CN" altLang="en-US" sz="4000" b="1" dirty="0"/>
          </a:p>
        </p:txBody>
      </p:sp>
      <p:pic>
        <p:nvPicPr>
          <p:cNvPr id="3" name="图片 2"/>
          <p:cNvPicPr>
            <a:picLocks noChangeAspect="1"/>
          </p:cNvPicPr>
          <p:nvPr/>
        </p:nvPicPr>
        <p:blipFill>
          <a:blip r:embed="rId2"/>
          <a:stretch>
            <a:fillRect/>
          </a:stretch>
        </p:blipFill>
        <p:spPr>
          <a:xfrm>
            <a:off x="0" y="950640"/>
            <a:ext cx="9143999" cy="5358680"/>
          </a:xfrm>
          <a:prstGeom prst="rect">
            <a:avLst/>
          </a:prstGeom>
        </p:spPr>
      </p:pic>
    </p:spTree>
    <p:extLst>
      <p:ext uri="{BB962C8B-B14F-4D97-AF65-F5344CB8AC3E}">
        <p14:creationId xmlns:p14="http://schemas.microsoft.com/office/powerpoint/2010/main" val="3164667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HDFS</a:t>
            </a:r>
            <a:r>
              <a:rPr lang="zh-CN" altLang="en-US" sz="4000" b="1" dirty="0" smtClean="0"/>
              <a:t>写入过程</a:t>
            </a:r>
            <a:endParaRPr lang="zh-CN" altLang="en-US" sz="4000" b="1" dirty="0"/>
          </a:p>
        </p:txBody>
      </p:sp>
      <p:pic>
        <p:nvPicPr>
          <p:cNvPr id="3" name="图片 2"/>
          <p:cNvPicPr>
            <a:picLocks noChangeAspect="1"/>
          </p:cNvPicPr>
          <p:nvPr/>
        </p:nvPicPr>
        <p:blipFill>
          <a:blip r:embed="rId2"/>
          <a:stretch>
            <a:fillRect/>
          </a:stretch>
        </p:blipFill>
        <p:spPr>
          <a:xfrm>
            <a:off x="0" y="950641"/>
            <a:ext cx="9143999" cy="5358680"/>
          </a:xfrm>
          <a:prstGeom prst="rect">
            <a:avLst/>
          </a:prstGeom>
        </p:spPr>
      </p:pic>
    </p:spTree>
    <p:extLst>
      <p:ext uri="{BB962C8B-B14F-4D97-AF65-F5344CB8AC3E}">
        <p14:creationId xmlns:p14="http://schemas.microsoft.com/office/powerpoint/2010/main" val="328954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105322" y="3044775"/>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2177084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12" name="Rectangle 3"/>
          <p:cNvSpPr>
            <a:spLocks noGrp="1" noChangeArrowheads="1"/>
          </p:cNvSpPr>
          <p:nvPr>
            <p:ph type="title"/>
          </p:nvPr>
        </p:nvSpPr>
        <p:spPr>
          <a:xfrm>
            <a:off x="395536" y="188640"/>
            <a:ext cx="5688632" cy="762000"/>
          </a:xfrm>
        </p:spPr>
        <p:txBody>
          <a:bodyPr>
            <a:normAutofit fontScale="90000"/>
          </a:bodyPr>
          <a:lstStyle/>
          <a:p>
            <a:r>
              <a:rPr lang="en-US" altLang="zh-CN" sz="4000" b="1" dirty="0" smtClean="0"/>
              <a:t>MAPREDUCE</a:t>
            </a:r>
            <a:r>
              <a:rPr lang="zh-CN" altLang="en-US" sz="4000" b="1" dirty="0" smtClean="0"/>
              <a:t>分布式计算</a:t>
            </a:r>
            <a:endParaRPr lang="zh-CN" altLang="en-US" sz="40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0641"/>
            <a:ext cx="9144000" cy="5323700"/>
          </a:xfrm>
          <a:prstGeom prst="rect">
            <a:avLst/>
          </a:prstGeom>
        </p:spPr>
      </p:pic>
    </p:spTree>
    <p:extLst>
      <p:ext uri="{BB962C8B-B14F-4D97-AF65-F5344CB8AC3E}">
        <p14:creationId xmlns:p14="http://schemas.microsoft.com/office/powerpoint/2010/main" val="3739198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12" name="Rectangle 3"/>
          <p:cNvSpPr>
            <a:spLocks noGrp="1" noChangeArrowheads="1"/>
          </p:cNvSpPr>
          <p:nvPr>
            <p:ph type="title"/>
          </p:nvPr>
        </p:nvSpPr>
        <p:spPr>
          <a:xfrm>
            <a:off x="251520" y="195536"/>
            <a:ext cx="7200800" cy="762000"/>
          </a:xfrm>
        </p:spPr>
        <p:txBody>
          <a:bodyPr>
            <a:normAutofit/>
          </a:bodyPr>
          <a:lstStyle/>
          <a:p>
            <a:r>
              <a:rPr lang="en-US" altLang="zh-CN" sz="4000" dirty="0" err="1" smtClean="0"/>
              <a:t>MapReduce</a:t>
            </a:r>
            <a:r>
              <a:rPr lang="zh-CN" altLang="en-US" sz="4000" dirty="0"/>
              <a:t>处理流程图</a:t>
            </a:r>
          </a:p>
        </p:txBody>
      </p:sp>
      <p:pic>
        <p:nvPicPr>
          <p:cNvPr id="1026" name="Picture 2" descr="http://hi.csdn.net/attachment/201108/20/0_1313816714BlY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7536"/>
            <a:ext cx="9144000" cy="520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fontScale="90000"/>
          </a:bodyPr>
          <a:lstStyle/>
          <a:p>
            <a:r>
              <a:rPr lang="en-US" altLang="zh-CN" sz="4000" dirty="0" smtClean="0"/>
              <a:t>MAPREDUE</a:t>
            </a:r>
            <a:r>
              <a:rPr lang="zh-CN" altLang="en-US" sz="4000" dirty="0" smtClean="0"/>
              <a:t>逻辑图</a:t>
            </a:r>
            <a:endParaRPr lang="zh-CN" altLang="en-US" sz="4000" b="1" dirty="0"/>
          </a:p>
        </p:txBody>
      </p:sp>
      <p:pic>
        <p:nvPicPr>
          <p:cNvPr id="3" name="图片 2"/>
          <p:cNvPicPr>
            <a:picLocks noChangeAspect="1"/>
          </p:cNvPicPr>
          <p:nvPr/>
        </p:nvPicPr>
        <p:blipFill>
          <a:blip r:embed="rId2"/>
          <a:stretch>
            <a:fillRect/>
          </a:stretch>
        </p:blipFill>
        <p:spPr>
          <a:xfrm>
            <a:off x="0" y="950640"/>
            <a:ext cx="9143999" cy="5497611"/>
          </a:xfrm>
          <a:prstGeom prst="rect">
            <a:avLst/>
          </a:prstGeom>
        </p:spPr>
      </p:pic>
    </p:spTree>
    <p:extLst>
      <p:ext uri="{BB962C8B-B14F-4D97-AF65-F5344CB8AC3E}">
        <p14:creationId xmlns:p14="http://schemas.microsoft.com/office/powerpoint/2010/main" val="3833727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4" name="Rectangle 3"/>
          <p:cNvSpPr txBox="1">
            <a:spLocks noChangeArrowheads="1"/>
          </p:cNvSpPr>
          <p:nvPr/>
        </p:nvSpPr>
        <p:spPr>
          <a:xfrm>
            <a:off x="395536" y="116632"/>
            <a:ext cx="5472608" cy="762000"/>
          </a:xfrm>
          <a:prstGeom prst="rect">
            <a:avLst/>
          </a:prstGeom>
        </p:spPr>
        <p:txBody>
          <a:bodyPr vert="horz" lIns="91440" tIns="45720" rIns="91440" bIns="45720" rtlCol="0" anchor="b">
            <a:normAutofit fontScale="90000"/>
          </a:bodyPr>
          <a:lstStyle>
            <a:lvl1pPr algn="l" defTabSz="914400" rtl="0" eaLnBrk="1" latinLnBrk="0" hangingPunct="1">
              <a:spcBef>
                <a:spcPct val="0"/>
              </a:spcBef>
              <a:buNone/>
              <a:defRPr sz="2000" b="1"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4000" dirty="0" smtClean="0"/>
              <a:t>MAPREDUCE</a:t>
            </a:r>
            <a:r>
              <a:rPr lang="zh-CN" altLang="en-US" sz="4000" dirty="0" smtClean="0"/>
              <a:t>分布式计算</a:t>
            </a:r>
            <a:endParaRPr lang="zh-CN" altLang="en-US" sz="4000" dirty="0"/>
          </a:p>
        </p:txBody>
      </p:sp>
      <p:sp>
        <p:nvSpPr>
          <p:cNvPr id="5" name="矩形 4"/>
          <p:cNvSpPr/>
          <p:nvPr/>
        </p:nvSpPr>
        <p:spPr>
          <a:xfrm>
            <a:off x="0" y="1060363"/>
            <a:ext cx="9144000" cy="830997"/>
          </a:xfrm>
          <a:prstGeom prst="rect">
            <a:avLst/>
          </a:prstGeom>
        </p:spPr>
        <p:txBody>
          <a:bodyPr wrap="square">
            <a:spAutoFit/>
          </a:bodyPr>
          <a:lstStyle/>
          <a:p>
            <a:r>
              <a:rPr lang="zh-CN" altLang="en-US" sz="2400" b="1" dirty="0" smtClean="0">
                <a:solidFill>
                  <a:srgbClr val="333333"/>
                </a:solidFill>
                <a:latin typeface="Arial" panose="020B0604020202020204" pitchFamily="34" charset="0"/>
              </a:rPr>
              <a:t>下图</a:t>
            </a:r>
            <a:r>
              <a:rPr lang="zh-CN" altLang="en-US" sz="2400" b="1" dirty="0">
                <a:solidFill>
                  <a:srgbClr val="333333"/>
                </a:solidFill>
                <a:latin typeface="Arial" panose="020B0604020202020204" pitchFamily="34" charset="0"/>
              </a:rPr>
              <a:t>是有关</a:t>
            </a:r>
            <a:r>
              <a:rPr lang="en-US" altLang="zh-CN" sz="2400" b="1" dirty="0" err="1">
                <a:solidFill>
                  <a:srgbClr val="333333"/>
                </a:solidFill>
                <a:latin typeface="Arial" panose="020B0604020202020204" pitchFamily="34" charset="0"/>
              </a:rPr>
              <a:t>hadoop</a:t>
            </a:r>
            <a:r>
              <a:rPr lang="zh-CN" altLang="en-US" sz="2400" b="1" dirty="0">
                <a:solidFill>
                  <a:srgbClr val="333333"/>
                </a:solidFill>
                <a:latin typeface="Arial" panose="020B0604020202020204" pitchFamily="34" charset="0"/>
              </a:rPr>
              <a:t>的作业调优参数及原理，图的左边是</a:t>
            </a:r>
            <a:r>
              <a:rPr lang="en-US" altLang="zh-CN" sz="2400" b="1" dirty="0" err="1">
                <a:solidFill>
                  <a:srgbClr val="333333"/>
                </a:solidFill>
                <a:latin typeface="Arial" panose="020B0604020202020204" pitchFamily="34" charset="0"/>
              </a:rPr>
              <a:t>MapTask</a:t>
            </a:r>
            <a:r>
              <a:rPr lang="zh-CN" altLang="en-US" sz="2400" b="1" dirty="0">
                <a:solidFill>
                  <a:srgbClr val="333333"/>
                </a:solidFill>
                <a:latin typeface="Arial" panose="020B0604020202020204" pitchFamily="34" charset="0"/>
              </a:rPr>
              <a:t>运行示意图，右边是</a:t>
            </a:r>
            <a:r>
              <a:rPr lang="en-US" altLang="zh-CN" sz="2400" b="1" dirty="0" err="1">
                <a:solidFill>
                  <a:srgbClr val="333333"/>
                </a:solidFill>
                <a:latin typeface="Arial" panose="020B0604020202020204" pitchFamily="34" charset="0"/>
              </a:rPr>
              <a:t>ReduceTask</a:t>
            </a:r>
            <a:r>
              <a:rPr lang="zh-CN" altLang="en-US" sz="2400" b="1" dirty="0">
                <a:solidFill>
                  <a:srgbClr val="333333"/>
                </a:solidFill>
                <a:latin typeface="Arial" panose="020B0604020202020204" pitchFamily="34" charset="0"/>
              </a:rPr>
              <a:t>运行示意图：</a:t>
            </a:r>
            <a:endParaRPr lang="zh-CN" altLang="en-US" sz="2400" b="1" dirty="0"/>
          </a:p>
        </p:txBody>
      </p:sp>
      <p:pic>
        <p:nvPicPr>
          <p:cNvPr id="5122" name="Picture 2" descr="http://hi.csdn.net/attachment/201108/20/0_1313816620g8R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60826"/>
            <a:ext cx="9144000" cy="434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02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115616" y="3818949"/>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3655219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12" name="Rectangle 3"/>
          <p:cNvSpPr>
            <a:spLocks noGrp="1" noChangeArrowheads="1"/>
          </p:cNvSpPr>
          <p:nvPr>
            <p:ph type="title"/>
          </p:nvPr>
        </p:nvSpPr>
        <p:spPr>
          <a:xfrm>
            <a:off x="228600" y="49709"/>
            <a:ext cx="4343400" cy="762000"/>
          </a:xfrm>
        </p:spPr>
        <p:txBody>
          <a:bodyPr>
            <a:normAutofit fontScale="90000"/>
          </a:bodyPr>
          <a:lstStyle/>
          <a:p>
            <a:r>
              <a:rPr lang="en-US" altLang="zh-CN" sz="4000" b="1" dirty="0" smtClean="0"/>
              <a:t>HADOOP</a:t>
            </a:r>
            <a:r>
              <a:rPr lang="zh-CN" altLang="en-US" sz="4000" dirty="0"/>
              <a:t>生态系统</a:t>
            </a:r>
            <a:endParaRPr lang="zh-CN" altLang="en-US" sz="4000" b="1" dirty="0"/>
          </a:p>
        </p:txBody>
      </p:sp>
      <p:pic>
        <p:nvPicPr>
          <p:cNvPr id="3" name="图片 2"/>
          <p:cNvPicPr>
            <a:picLocks noChangeAspect="1"/>
          </p:cNvPicPr>
          <p:nvPr/>
        </p:nvPicPr>
        <p:blipFill>
          <a:blip r:embed="rId2"/>
          <a:stretch>
            <a:fillRect/>
          </a:stretch>
        </p:blipFill>
        <p:spPr>
          <a:xfrm>
            <a:off x="0" y="950640"/>
            <a:ext cx="9144000" cy="5358680"/>
          </a:xfrm>
          <a:prstGeom prst="rect">
            <a:avLst/>
          </a:prstGeom>
        </p:spPr>
      </p:pic>
    </p:spTree>
    <p:extLst>
      <p:ext uri="{BB962C8B-B14F-4D97-AF65-F5344CB8AC3E}">
        <p14:creationId xmlns:p14="http://schemas.microsoft.com/office/powerpoint/2010/main" val="3011035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168946" y="1556792"/>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302399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12" name="Rectangle 3"/>
          <p:cNvSpPr>
            <a:spLocks noGrp="1" noChangeArrowheads="1"/>
          </p:cNvSpPr>
          <p:nvPr>
            <p:ph type="title"/>
          </p:nvPr>
        </p:nvSpPr>
        <p:spPr>
          <a:xfrm>
            <a:off x="323528" y="99602"/>
            <a:ext cx="5688632" cy="762000"/>
          </a:xfrm>
        </p:spPr>
        <p:txBody>
          <a:bodyPr>
            <a:normAutofit fontScale="90000"/>
          </a:bodyPr>
          <a:lstStyle/>
          <a:p>
            <a:r>
              <a:rPr lang="en-US" altLang="zh-CN" sz="4000" b="1" dirty="0" smtClean="0"/>
              <a:t>HADOOP</a:t>
            </a:r>
            <a:r>
              <a:rPr lang="zh-CN" altLang="en-US" sz="4000" b="1" dirty="0" smtClean="0"/>
              <a:t>生态系统（广义）</a:t>
            </a:r>
            <a:endParaRPr lang="zh-CN" altLang="en-US" sz="4000" b="1" dirty="0"/>
          </a:p>
        </p:txBody>
      </p:sp>
      <p:sp>
        <p:nvSpPr>
          <p:cNvPr id="3" name="矩形 2"/>
          <p:cNvSpPr/>
          <p:nvPr/>
        </p:nvSpPr>
        <p:spPr>
          <a:xfrm>
            <a:off x="0" y="1052736"/>
            <a:ext cx="9145016" cy="5262979"/>
          </a:xfrm>
          <a:prstGeom prst="rect">
            <a:avLst/>
          </a:prstGeom>
        </p:spPr>
        <p:txBody>
          <a:bodyPr wrap="square">
            <a:spAutoFit/>
          </a:bodyPr>
          <a:lstStyle/>
          <a:p>
            <a:r>
              <a:rPr lang="en-US" altLang="zh-CN" sz="2400" dirty="0"/>
              <a:t>Hadoop Common: </a:t>
            </a:r>
            <a:r>
              <a:rPr lang="zh-CN" altLang="en-US" sz="2400" dirty="0"/>
              <a:t>在</a:t>
            </a:r>
            <a:r>
              <a:rPr lang="en-US" altLang="zh-CN" sz="2400" dirty="0"/>
              <a:t>0.20</a:t>
            </a:r>
            <a:r>
              <a:rPr lang="zh-CN" altLang="en-US" sz="2400" dirty="0"/>
              <a:t>及以前的版本中，包含</a:t>
            </a:r>
            <a:r>
              <a:rPr lang="en-US" altLang="zh-CN" sz="2400" dirty="0"/>
              <a:t>HDFS</a:t>
            </a:r>
            <a:r>
              <a:rPr lang="zh-CN" altLang="en-US" sz="2400" dirty="0"/>
              <a:t>、</a:t>
            </a:r>
            <a:r>
              <a:rPr lang="en-US" altLang="zh-CN" sz="2400" dirty="0" err="1"/>
              <a:t>MapReduce</a:t>
            </a:r>
            <a:r>
              <a:rPr lang="zh-CN" altLang="en-US" sz="2400" dirty="0"/>
              <a:t>和其他项目公共内容，从</a:t>
            </a:r>
            <a:r>
              <a:rPr lang="en-US" altLang="zh-CN" sz="2400" dirty="0"/>
              <a:t>0.21</a:t>
            </a:r>
            <a:r>
              <a:rPr lang="zh-CN" altLang="en-US" sz="2400" dirty="0"/>
              <a:t>开始</a:t>
            </a:r>
            <a:r>
              <a:rPr lang="en-US" altLang="zh-CN" sz="2400" dirty="0"/>
              <a:t>HDFS</a:t>
            </a:r>
            <a:r>
              <a:rPr lang="zh-CN" altLang="en-US" sz="2400" dirty="0"/>
              <a:t>和</a:t>
            </a:r>
            <a:r>
              <a:rPr lang="en-US" altLang="zh-CN" sz="2400" dirty="0" err="1"/>
              <a:t>MapReduce</a:t>
            </a:r>
            <a:r>
              <a:rPr lang="zh-CN" altLang="en-US" sz="2400" dirty="0"/>
              <a:t>被分离为独立的子项目，其余内容为</a:t>
            </a:r>
            <a:r>
              <a:rPr lang="en-US" altLang="zh-CN" sz="2400" dirty="0"/>
              <a:t>Hadoop </a:t>
            </a:r>
            <a:r>
              <a:rPr lang="en-US" altLang="zh-CN" sz="2400" dirty="0" smtClean="0"/>
              <a:t>Common</a:t>
            </a:r>
            <a:r>
              <a:rPr lang="zh-CN" altLang="en-US" sz="2400" dirty="0" smtClean="0"/>
              <a:t>。</a:t>
            </a:r>
            <a:endParaRPr lang="en-US" altLang="zh-CN" sz="2400" dirty="0"/>
          </a:p>
          <a:p>
            <a:r>
              <a:rPr lang="en-US" altLang="zh-CN" sz="2400" b="1" dirty="0">
                <a:solidFill>
                  <a:srgbClr val="FF0000"/>
                </a:solidFill>
              </a:rPr>
              <a:t>HDFS</a:t>
            </a:r>
            <a:r>
              <a:rPr lang="en-US" altLang="zh-CN" sz="2400" dirty="0"/>
              <a:t>: </a:t>
            </a:r>
            <a:r>
              <a:rPr lang="zh-CN" altLang="en-US" sz="2400" dirty="0" smtClean="0"/>
              <a:t>分布式</a:t>
            </a:r>
            <a:r>
              <a:rPr lang="zh-CN" altLang="en-US" sz="2400" dirty="0"/>
              <a:t>文件系统</a:t>
            </a:r>
            <a:r>
              <a:rPr lang="en-US" altLang="zh-CN" sz="2400" dirty="0"/>
              <a:t>(Hadoop Distributed File System</a:t>
            </a:r>
            <a:r>
              <a:rPr lang="en-US" altLang="zh-CN" sz="2400" dirty="0" smtClean="0"/>
              <a:t>)</a:t>
            </a:r>
            <a:r>
              <a:rPr lang="zh-CN" altLang="en-US" sz="2400" dirty="0" smtClean="0"/>
              <a:t>。</a:t>
            </a:r>
            <a:endParaRPr lang="en-US" altLang="zh-CN" sz="2400" dirty="0"/>
          </a:p>
          <a:p>
            <a:r>
              <a:rPr lang="en-US" altLang="zh-CN" sz="2400" b="1" dirty="0" err="1">
                <a:solidFill>
                  <a:srgbClr val="FF0000"/>
                </a:solidFill>
              </a:rPr>
              <a:t>MapReduce</a:t>
            </a:r>
            <a:r>
              <a:rPr lang="zh-CN" altLang="en-US" sz="2400" dirty="0"/>
              <a:t>：并行计算</a:t>
            </a:r>
            <a:r>
              <a:rPr lang="zh-CN" altLang="en-US" sz="2400" dirty="0" smtClean="0"/>
              <a:t>框架。</a:t>
            </a:r>
            <a:endParaRPr lang="en-US" altLang="zh-CN" sz="2400" dirty="0"/>
          </a:p>
          <a:p>
            <a:r>
              <a:rPr lang="en-US" altLang="zh-CN" sz="2400" b="1" dirty="0" err="1">
                <a:solidFill>
                  <a:srgbClr val="FF0000"/>
                </a:solidFill>
              </a:rPr>
              <a:t>HBase</a:t>
            </a:r>
            <a:r>
              <a:rPr lang="en-US" altLang="zh-CN" sz="2400" dirty="0"/>
              <a:t>: </a:t>
            </a:r>
            <a:r>
              <a:rPr lang="en-US" altLang="zh-CN" sz="2400" dirty="0" smtClean="0"/>
              <a:t>HADOOP</a:t>
            </a:r>
            <a:r>
              <a:rPr lang="zh-CN" altLang="en-US" sz="2400" dirty="0" smtClean="0"/>
              <a:t>数据库，类似</a:t>
            </a:r>
            <a:r>
              <a:rPr lang="en-US" altLang="zh-CN" sz="2400" dirty="0"/>
              <a:t>Google </a:t>
            </a:r>
            <a:r>
              <a:rPr lang="en-US" altLang="zh-CN" sz="2400" dirty="0" err="1"/>
              <a:t>BigTable</a:t>
            </a:r>
            <a:r>
              <a:rPr lang="zh-CN" altLang="en-US" sz="2400" dirty="0"/>
              <a:t>的分布式</a:t>
            </a:r>
            <a:r>
              <a:rPr lang="en-US" altLang="zh-CN" sz="2400" dirty="0" err="1"/>
              <a:t>NoSQL</a:t>
            </a:r>
            <a:r>
              <a:rPr lang="zh-CN" altLang="en-US" sz="2400" dirty="0"/>
              <a:t>列数据库</a:t>
            </a:r>
            <a:r>
              <a:rPr lang="zh-CN" altLang="en-US" sz="2400" dirty="0" smtClean="0"/>
              <a:t>。</a:t>
            </a:r>
            <a:endParaRPr lang="zh-CN" altLang="en-US" sz="2400" dirty="0"/>
          </a:p>
          <a:p>
            <a:r>
              <a:rPr lang="en-US" altLang="zh-CN" sz="2400" b="1" dirty="0">
                <a:solidFill>
                  <a:srgbClr val="FF0000"/>
                </a:solidFill>
              </a:rPr>
              <a:t>Hive</a:t>
            </a:r>
            <a:r>
              <a:rPr lang="zh-CN" altLang="en-US" sz="2400" dirty="0"/>
              <a:t>：数据仓库</a:t>
            </a:r>
            <a:r>
              <a:rPr lang="zh-CN" altLang="en-US" sz="2400" dirty="0" smtClean="0"/>
              <a:t>工具，对数据进行，</a:t>
            </a:r>
            <a:r>
              <a:rPr lang="zh-CN" altLang="en-US" sz="2400" dirty="0"/>
              <a:t>由</a:t>
            </a:r>
            <a:r>
              <a:rPr lang="en-US" altLang="zh-CN" sz="2400" dirty="0"/>
              <a:t>Facebook</a:t>
            </a:r>
            <a:r>
              <a:rPr lang="zh-CN" altLang="en-US" sz="2400" dirty="0"/>
              <a:t>贡献。</a:t>
            </a:r>
          </a:p>
          <a:p>
            <a:r>
              <a:rPr lang="en-US" altLang="zh-CN" sz="2400" b="1" dirty="0">
                <a:solidFill>
                  <a:srgbClr val="FF0000"/>
                </a:solidFill>
              </a:rPr>
              <a:t>Zookeeper</a:t>
            </a:r>
            <a:r>
              <a:rPr lang="zh-CN" altLang="en-US" sz="2400" dirty="0"/>
              <a:t>：分布式锁设施，由</a:t>
            </a:r>
            <a:r>
              <a:rPr lang="en-US" altLang="zh-CN" sz="2400" dirty="0"/>
              <a:t>Facebook</a:t>
            </a:r>
            <a:r>
              <a:rPr lang="zh-CN" altLang="en-US" sz="2400" dirty="0"/>
              <a:t>贡献。</a:t>
            </a:r>
          </a:p>
          <a:p>
            <a:r>
              <a:rPr lang="en-US" altLang="zh-CN" sz="2400" dirty="0"/>
              <a:t>Avro</a:t>
            </a:r>
            <a:r>
              <a:rPr lang="zh-CN" altLang="en-US" sz="2400" dirty="0"/>
              <a:t>：新的数据序列化格式与传输工具。</a:t>
            </a:r>
          </a:p>
          <a:p>
            <a:r>
              <a:rPr lang="en-US" altLang="zh-CN" sz="2400" dirty="0"/>
              <a:t>Pig: </a:t>
            </a:r>
            <a:r>
              <a:rPr lang="zh-CN" altLang="en-US" sz="2400" dirty="0"/>
              <a:t>并行计算</a:t>
            </a:r>
            <a:r>
              <a:rPr lang="zh-CN" altLang="en-US" sz="2400" dirty="0" smtClean="0"/>
              <a:t>的数据流语言</a:t>
            </a:r>
            <a:r>
              <a:rPr lang="zh-CN" altLang="en-US" sz="2400" dirty="0"/>
              <a:t>和执行框架，为用户提供多种接口。</a:t>
            </a:r>
          </a:p>
          <a:p>
            <a:r>
              <a:rPr lang="en-US" altLang="zh-CN" sz="2400" dirty="0" err="1"/>
              <a:t>Ambari</a:t>
            </a:r>
            <a:r>
              <a:rPr lang="zh-CN" altLang="en-US" sz="2400" dirty="0"/>
              <a:t>：</a:t>
            </a:r>
            <a:r>
              <a:rPr lang="en-US" altLang="zh-CN" sz="2400" dirty="0"/>
              <a:t>Hadoop</a:t>
            </a:r>
            <a:r>
              <a:rPr lang="zh-CN" altLang="en-US" sz="2400" dirty="0"/>
              <a:t>管理工具，可以快捷的监控、部署、管理集群。</a:t>
            </a:r>
          </a:p>
          <a:p>
            <a:r>
              <a:rPr lang="en-US" altLang="zh-CN" sz="2400" b="1" dirty="0" err="1">
                <a:solidFill>
                  <a:srgbClr val="FF0000"/>
                </a:solidFill>
              </a:rPr>
              <a:t>Sqoop</a:t>
            </a:r>
            <a:r>
              <a:rPr lang="zh-CN" altLang="en-US" sz="2400" dirty="0"/>
              <a:t>：</a:t>
            </a:r>
            <a:r>
              <a:rPr lang="en-US" altLang="zh-CN" sz="2400" dirty="0"/>
              <a:t>Hadoop</a:t>
            </a:r>
            <a:r>
              <a:rPr lang="zh-CN" altLang="en-US" sz="2400" dirty="0"/>
              <a:t>和关系型数据库中的数据相互转移的工具</a:t>
            </a:r>
            <a:r>
              <a:rPr lang="zh-CN" altLang="en-US" sz="2400" dirty="0" smtClean="0"/>
              <a:t>。</a:t>
            </a:r>
            <a:endParaRPr lang="en-US" altLang="zh-CN" sz="2400" dirty="0" smtClean="0"/>
          </a:p>
          <a:p>
            <a:r>
              <a:rPr lang="en-US" altLang="zh-CN" sz="2400" dirty="0"/>
              <a:t>Mahout</a:t>
            </a:r>
            <a:r>
              <a:rPr lang="zh-CN" altLang="en-US" sz="2400" dirty="0">
                <a:solidFill>
                  <a:srgbClr val="FF0000"/>
                </a:solidFill>
              </a:rPr>
              <a:t> </a:t>
            </a:r>
            <a:r>
              <a:rPr lang="zh-CN" altLang="en-US" sz="2400" dirty="0"/>
              <a:t>：</a:t>
            </a:r>
            <a:r>
              <a:rPr lang="zh-CN" altLang="en-US" sz="2400" dirty="0" smtClean="0"/>
              <a:t>可</a:t>
            </a:r>
            <a:r>
              <a:rPr lang="zh-CN" altLang="en-US" sz="2400" dirty="0"/>
              <a:t>扩展的机器学习和数据挖掘</a:t>
            </a:r>
            <a:r>
              <a:rPr lang="zh-CN" altLang="en-US" sz="2400" dirty="0" smtClean="0"/>
              <a:t>库</a:t>
            </a:r>
            <a:r>
              <a:rPr lang="zh-CN" altLang="en-US" sz="2400" dirty="0"/>
              <a:t>。</a:t>
            </a:r>
            <a:endParaRPr lang="en-US" altLang="zh-CN" sz="2400" dirty="0"/>
          </a:p>
        </p:txBody>
      </p:sp>
    </p:spTree>
    <p:extLst>
      <p:ext uri="{BB962C8B-B14F-4D97-AF65-F5344CB8AC3E}">
        <p14:creationId xmlns:p14="http://schemas.microsoft.com/office/powerpoint/2010/main" val="2641138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086644" y="4509120"/>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1918300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12" name="Rectangle 3"/>
          <p:cNvSpPr>
            <a:spLocks noGrp="1" noChangeArrowheads="1"/>
          </p:cNvSpPr>
          <p:nvPr>
            <p:ph type="title"/>
          </p:nvPr>
        </p:nvSpPr>
        <p:spPr>
          <a:xfrm>
            <a:off x="395536" y="188640"/>
            <a:ext cx="6552728" cy="762000"/>
          </a:xfrm>
        </p:spPr>
        <p:txBody>
          <a:bodyPr>
            <a:normAutofit/>
          </a:bodyPr>
          <a:lstStyle/>
          <a:p>
            <a:r>
              <a:rPr lang="en-US" altLang="zh-CN" sz="4000" b="1" dirty="0" smtClean="0"/>
              <a:t>HIVE</a:t>
            </a:r>
            <a:r>
              <a:rPr lang="zh-CN" altLang="en-US" sz="4000" b="1" dirty="0" smtClean="0"/>
              <a:t>（</a:t>
            </a:r>
            <a:r>
              <a:rPr lang="zh-CN" altLang="en-US" sz="4000" b="0" dirty="0"/>
              <a:t>数据仓库</a:t>
            </a:r>
            <a:r>
              <a:rPr lang="zh-CN" altLang="en-US" sz="4000" b="0" dirty="0" smtClean="0"/>
              <a:t>工具</a:t>
            </a:r>
            <a:r>
              <a:rPr lang="zh-CN" altLang="en-US" sz="4000" b="1" dirty="0" smtClean="0"/>
              <a:t>）概述</a:t>
            </a:r>
            <a:endParaRPr lang="zh-CN" altLang="en-US" sz="4000" b="1" dirty="0"/>
          </a:p>
        </p:txBody>
      </p:sp>
      <p:sp>
        <p:nvSpPr>
          <p:cNvPr id="3" name="矩形 2"/>
          <p:cNvSpPr/>
          <p:nvPr/>
        </p:nvSpPr>
        <p:spPr>
          <a:xfrm>
            <a:off x="427620" y="1772816"/>
            <a:ext cx="7963172" cy="2308324"/>
          </a:xfrm>
          <a:prstGeom prst="rect">
            <a:avLst/>
          </a:prstGeom>
        </p:spPr>
        <p:txBody>
          <a:bodyPr wrap="square">
            <a:spAutoFit/>
          </a:bodyPr>
          <a:lstStyle/>
          <a:p>
            <a:r>
              <a:rPr lang="en-US" altLang="zh-CN" sz="2400" b="1" dirty="0" smtClean="0">
                <a:solidFill>
                  <a:srgbClr val="333333"/>
                </a:solidFill>
                <a:latin typeface="arial" panose="020B0604020202020204" pitchFamily="34" charset="0"/>
              </a:rPr>
              <a:t>HIVE</a:t>
            </a:r>
            <a:r>
              <a:rPr lang="en-US" altLang="zh-CN" sz="2400" dirty="0" smtClean="0">
                <a:solidFill>
                  <a:srgbClr val="333333"/>
                </a:solidFill>
                <a:latin typeface="arial" panose="020B0604020202020204" pitchFamily="34" charset="0"/>
              </a:rPr>
              <a:t> ——</a:t>
            </a:r>
            <a:r>
              <a:rPr lang="en-US" altLang="zh-CN" sz="2400" dirty="0"/>
              <a:t>hive</a:t>
            </a:r>
            <a:r>
              <a:rPr lang="zh-CN" altLang="en-US" sz="2400" dirty="0"/>
              <a:t>是基于</a:t>
            </a:r>
            <a:r>
              <a:rPr lang="en-US" altLang="zh-CN" sz="2400" dirty="0"/>
              <a:t>Hadoop</a:t>
            </a:r>
            <a:r>
              <a:rPr lang="zh-CN" altLang="en-US" sz="2400" dirty="0"/>
              <a:t>的一个数据仓库工具，可以将结构化的数据文件映射为一张数据库表，并提供简单的</a:t>
            </a:r>
            <a:r>
              <a:rPr lang="en-US" altLang="zh-CN" sz="2400" dirty="0" err="1"/>
              <a:t>sql</a:t>
            </a:r>
            <a:r>
              <a:rPr lang="zh-CN" altLang="en-US" sz="2400" dirty="0"/>
              <a:t>查询功能，可以将</a:t>
            </a:r>
            <a:r>
              <a:rPr lang="en-US" altLang="zh-CN" sz="2400" dirty="0" err="1"/>
              <a:t>sql</a:t>
            </a:r>
            <a:r>
              <a:rPr lang="zh-CN" altLang="en-US" sz="2400" dirty="0"/>
              <a:t>语句转换为</a:t>
            </a:r>
            <a:r>
              <a:rPr lang="en-US" altLang="zh-CN" sz="2400" dirty="0" err="1"/>
              <a:t>MapReduce</a:t>
            </a:r>
            <a:r>
              <a:rPr lang="zh-CN" altLang="en-US" sz="2400" dirty="0"/>
              <a:t>任务进行运行。 其优点是学习成本低，可以通过类</a:t>
            </a:r>
            <a:r>
              <a:rPr lang="en-US" altLang="zh-CN" sz="2400" dirty="0"/>
              <a:t>SQL</a:t>
            </a:r>
            <a:r>
              <a:rPr lang="zh-CN" altLang="en-US" sz="2400" dirty="0"/>
              <a:t>语句快速实现简单的</a:t>
            </a:r>
            <a:r>
              <a:rPr lang="en-US" altLang="zh-CN" sz="2400" dirty="0" err="1"/>
              <a:t>MapReduce</a:t>
            </a:r>
            <a:r>
              <a:rPr lang="zh-CN" altLang="en-US" sz="2400" dirty="0"/>
              <a:t>统计，不必开发专门的</a:t>
            </a:r>
            <a:r>
              <a:rPr lang="en-US" altLang="zh-CN" sz="2400" dirty="0" err="1"/>
              <a:t>MapReduce</a:t>
            </a:r>
            <a:r>
              <a:rPr lang="zh-CN" altLang="en-US" sz="2400" dirty="0"/>
              <a:t>应用，十分适合数据仓库的统计分析。</a:t>
            </a:r>
            <a:endParaRPr lang="zh-CN" altLang="en-US"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3251442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12" name="Rectangle 3"/>
          <p:cNvSpPr>
            <a:spLocks noGrp="1" noChangeArrowheads="1"/>
          </p:cNvSpPr>
          <p:nvPr>
            <p:ph type="title"/>
          </p:nvPr>
        </p:nvSpPr>
        <p:spPr>
          <a:xfrm>
            <a:off x="395536" y="188640"/>
            <a:ext cx="6552728" cy="762000"/>
          </a:xfrm>
        </p:spPr>
        <p:txBody>
          <a:bodyPr>
            <a:normAutofit/>
          </a:bodyPr>
          <a:lstStyle/>
          <a:p>
            <a:r>
              <a:rPr lang="en-US" altLang="zh-CN" sz="4000" b="1" dirty="0" smtClean="0"/>
              <a:t>HIVE</a:t>
            </a:r>
            <a:r>
              <a:rPr lang="zh-CN" altLang="en-US" sz="4000" b="1" dirty="0" smtClean="0"/>
              <a:t>体系结构</a:t>
            </a:r>
            <a:endParaRPr lang="zh-CN" altLang="en-US" sz="4000" b="1" dirty="0"/>
          </a:p>
        </p:txBody>
      </p:sp>
      <p:sp>
        <p:nvSpPr>
          <p:cNvPr id="3" name="矩形 2"/>
          <p:cNvSpPr/>
          <p:nvPr/>
        </p:nvSpPr>
        <p:spPr>
          <a:xfrm>
            <a:off x="256265" y="1196752"/>
            <a:ext cx="8611244" cy="461665"/>
          </a:xfrm>
          <a:prstGeom prst="rect">
            <a:avLst/>
          </a:prstGeom>
        </p:spPr>
        <p:txBody>
          <a:bodyPr wrap="square">
            <a:spAutoFit/>
          </a:bodyPr>
          <a:lstStyle/>
          <a:p>
            <a:r>
              <a:rPr lang="en-US" altLang="zh-CN" sz="2400" b="1" dirty="0" smtClean="0">
                <a:solidFill>
                  <a:srgbClr val="333333"/>
                </a:solidFill>
                <a:latin typeface="arial" panose="020B0604020202020204" pitchFamily="34" charset="0"/>
              </a:rPr>
              <a:t>HIVE</a:t>
            </a:r>
            <a:r>
              <a:rPr lang="zh-CN" altLang="en-US" sz="2400" dirty="0"/>
              <a:t>主要分为以下几个部分：</a:t>
            </a:r>
            <a:endParaRPr lang="zh-CN" altLang="en-US" sz="2400" dirty="0">
              <a:solidFill>
                <a:srgbClr val="333333"/>
              </a:solidFill>
              <a:latin typeface="arial" panose="020B0604020202020204" pitchFamily="34" charset="0"/>
            </a:endParaRPr>
          </a:p>
        </p:txBody>
      </p:sp>
      <p:sp>
        <p:nvSpPr>
          <p:cNvPr id="4" name="矩形 3"/>
          <p:cNvSpPr/>
          <p:nvPr/>
        </p:nvSpPr>
        <p:spPr>
          <a:xfrm>
            <a:off x="256265" y="1673352"/>
            <a:ext cx="8611244" cy="1477328"/>
          </a:xfrm>
          <a:prstGeom prst="rect">
            <a:avLst/>
          </a:prstGeom>
        </p:spPr>
        <p:txBody>
          <a:bodyPr wrap="square">
            <a:spAutoFit/>
          </a:bodyPr>
          <a:lstStyle/>
          <a:p>
            <a:r>
              <a:rPr lang="zh-CN" altLang="en-US" b="1" dirty="0">
                <a:solidFill>
                  <a:srgbClr val="333333"/>
                </a:solidFill>
                <a:latin typeface="arial" panose="020B0604020202020204" pitchFamily="34" charset="0"/>
              </a:rPr>
              <a:t>用户接口</a:t>
            </a:r>
            <a:endParaRPr lang="zh-CN" altLang="en-US"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用户接口主要有三个：</a:t>
            </a:r>
            <a:r>
              <a:rPr lang="en-US" altLang="zh-CN" dirty="0">
                <a:solidFill>
                  <a:srgbClr val="333333"/>
                </a:solidFill>
                <a:latin typeface="arial" panose="020B0604020202020204" pitchFamily="34" charset="0"/>
              </a:rPr>
              <a:t>CLI</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Client </a:t>
            </a:r>
            <a:r>
              <a:rPr lang="zh-CN" altLang="en-US" dirty="0">
                <a:solidFill>
                  <a:srgbClr val="333333"/>
                </a:solidFill>
                <a:latin typeface="arial" panose="020B0604020202020204" pitchFamily="34" charset="0"/>
              </a:rPr>
              <a:t>和 </a:t>
            </a:r>
            <a:r>
              <a:rPr lang="en-US" altLang="zh-CN" dirty="0">
                <a:solidFill>
                  <a:srgbClr val="333333"/>
                </a:solidFill>
                <a:latin typeface="arial" panose="020B0604020202020204" pitchFamily="34" charset="0"/>
              </a:rPr>
              <a:t>WUI</a:t>
            </a:r>
            <a:r>
              <a:rPr lang="zh-CN" altLang="en-US" dirty="0">
                <a:solidFill>
                  <a:srgbClr val="333333"/>
                </a:solidFill>
                <a:latin typeface="arial" panose="020B0604020202020204" pitchFamily="34" charset="0"/>
              </a:rPr>
              <a:t>。其中最常用的是 </a:t>
            </a:r>
            <a:r>
              <a:rPr lang="en-US" altLang="zh-CN" dirty="0">
                <a:solidFill>
                  <a:srgbClr val="333333"/>
                </a:solidFill>
                <a:latin typeface="arial" panose="020B0604020202020204" pitchFamily="34" charset="0"/>
              </a:rPr>
              <a:t>CLI</a:t>
            </a:r>
            <a:r>
              <a:rPr lang="zh-CN" altLang="en-US"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Cli</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启动的时候，会同时启动一个 </a:t>
            </a:r>
            <a:r>
              <a:rPr lang="en-US" altLang="zh-CN" dirty="0">
                <a:solidFill>
                  <a:srgbClr val="333333"/>
                </a:solidFill>
                <a:latin typeface="arial" panose="020B0604020202020204" pitchFamily="34" charset="0"/>
              </a:rPr>
              <a:t>Hive </a:t>
            </a:r>
            <a:r>
              <a:rPr lang="zh-CN" altLang="en-US" dirty="0">
                <a:solidFill>
                  <a:srgbClr val="333333"/>
                </a:solidFill>
                <a:latin typeface="arial" panose="020B0604020202020204" pitchFamily="34" charset="0"/>
              </a:rPr>
              <a:t>副本。</a:t>
            </a:r>
            <a:r>
              <a:rPr lang="en-US" altLang="zh-CN" dirty="0">
                <a:solidFill>
                  <a:srgbClr val="333333"/>
                </a:solidFill>
                <a:latin typeface="arial" panose="020B0604020202020204" pitchFamily="34" charset="0"/>
              </a:rPr>
              <a:t>Client </a:t>
            </a:r>
            <a:r>
              <a:rPr lang="zh-CN" altLang="en-US" dirty="0">
                <a:solidFill>
                  <a:srgbClr val="333333"/>
                </a:solidFill>
                <a:latin typeface="arial" panose="020B0604020202020204" pitchFamily="34" charset="0"/>
              </a:rPr>
              <a:t>是 </a:t>
            </a:r>
            <a:r>
              <a:rPr lang="en-US" altLang="zh-CN" dirty="0">
                <a:solidFill>
                  <a:srgbClr val="333333"/>
                </a:solidFill>
                <a:latin typeface="arial" panose="020B0604020202020204" pitchFamily="34" charset="0"/>
              </a:rPr>
              <a:t>Hive </a:t>
            </a:r>
            <a:r>
              <a:rPr lang="zh-CN" altLang="en-US" dirty="0">
                <a:solidFill>
                  <a:srgbClr val="333333"/>
                </a:solidFill>
                <a:latin typeface="arial" panose="020B0604020202020204" pitchFamily="34" charset="0"/>
              </a:rPr>
              <a:t>的客户端，用户连接至 </a:t>
            </a:r>
            <a:r>
              <a:rPr lang="en-US" altLang="zh-CN" dirty="0">
                <a:solidFill>
                  <a:srgbClr val="333333"/>
                </a:solidFill>
                <a:latin typeface="arial" panose="020B0604020202020204" pitchFamily="34" charset="0"/>
              </a:rPr>
              <a:t>Hive Server</a:t>
            </a:r>
            <a:r>
              <a:rPr lang="zh-CN" altLang="en-US" dirty="0">
                <a:solidFill>
                  <a:srgbClr val="333333"/>
                </a:solidFill>
                <a:latin typeface="arial" panose="020B0604020202020204" pitchFamily="34" charset="0"/>
              </a:rPr>
              <a:t>。在启动 </a:t>
            </a:r>
            <a:r>
              <a:rPr lang="en-US" altLang="zh-CN" dirty="0">
                <a:solidFill>
                  <a:srgbClr val="333333"/>
                </a:solidFill>
                <a:latin typeface="arial" panose="020B0604020202020204" pitchFamily="34" charset="0"/>
              </a:rPr>
              <a:t>Client </a:t>
            </a:r>
            <a:r>
              <a:rPr lang="zh-CN" altLang="en-US" dirty="0">
                <a:solidFill>
                  <a:srgbClr val="333333"/>
                </a:solidFill>
                <a:latin typeface="arial" panose="020B0604020202020204" pitchFamily="34" charset="0"/>
              </a:rPr>
              <a:t>模式的时候，需要指出 </a:t>
            </a:r>
            <a:r>
              <a:rPr lang="en-US" altLang="zh-CN" dirty="0">
                <a:solidFill>
                  <a:srgbClr val="333333"/>
                </a:solidFill>
                <a:latin typeface="arial" panose="020B0604020202020204" pitchFamily="34" charset="0"/>
              </a:rPr>
              <a:t>Hive Server </a:t>
            </a:r>
            <a:r>
              <a:rPr lang="zh-CN" altLang="en-US" dirty="0">
                <a:solidFill>
                  <a:srgbClr val="333333"/>
                </a:solidFill>
                <a:latin typeface="arial" panose="020B0604020202020204" pitchFamily="34" charset="0"/>
              </a:rPr>
              <a:t>所在节点，并且在该节点启动 </a:t>
            </a:r>
            <a:r>
              <a:rPr lang="en-US" altLang="zh-CN" dirty="0">
                <a:solidFill>
                  <a:srgbClr val="333333"/>
                </a:solidFill>
                <a:latin typeface="arial" panose="020B0604020202020204" pitchFamily="34" charset="0"/>
              </a:rPr>
              <a:t>Hive Server</a:t>
            </a: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WUI </a:t>
            </a:r>
            <a:r>
              <a:rPr lang="zh-CN" altLang="en-US" dirty="0">
                <a:solidFill>
                  <a:srgbClr val="333333"/>
                </a:solidFill>
                <a:latin typeface="arial" panose="020B0604020202020204" pitchFamily="34" charset="0"/>
              </a:rPr>
              <a:t>是通过浏览器访问 </a:t>
            </a:r>
            <a:r>
              <a:rPr lang="en-US" altLang="zh-CN" dirty="0">
                <a:solidFill>
                  <a:srgbClr val="333333"/>
                </a:solidFill>
                <a:latin typeface="arial" panose="020B0604020202020204" pitchFamily="34" charset="0"/>
              </a:rPr>
              <a:t>Hive</a:t>
            </a:r>
            <a:r>
              <a:rPr lang="zh-CN" altLang="en-US"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
        <p:nvSpPr>
          <p:cNvPr id="5" name="矩形 4"/>
          <p:cNvSpPr/>
          <p:nvPr/>
        </p:nvSpPr>
        <p:spPr>
          <a:xfrm>
            <a:off x="250240" y="3169462"/>
            <a:ext cx="8426216" cy="923330"/>
          </a:xfrm>
          <a:prstGeom prst="rect">
            <a:avLst/>
          </a:prstGeom>
        </p:spPr>
        <p:txBody>
          <a:bodyPr wrap="square">
            <a:spAutoFit/>
          </a:bodyPr>
          <a:lstStyle/>
          <a:p>
            <a:r>
              <a:rPr lang="zh-CN" altLang="en-US" b="1" dirty="0">
                <a:solidFill>
                  <a:srgbClr val="333333"/>
                </a:solidFill>
                <a:latin typeface="arial" panose="020B0604020202020204" pitchFamily="34" charset="0"/>
              </a:rPr>
              <a:t>元数据存储</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Hive </a:t>
            </a:r>
            <a:r>
              <a:rPr lang="zh-CN" altLang="en-US" dirty="0">
                <a:solidFill>
                  <a:srgbClr val="333333"/>
                </a:solidFill>
                <a:latin typeface="arial" panose="020B0604020202020204" pitchFamily="34" charset="0"/>
              </a:rPr>
              <a:t>将元数据存储在数据库中，如 </a:t>
            </a:r>
            <a:r>
              <a:rPr lang="en-US" altLang="zh-CN" dirty="0" err="1">
                <a:solidFill>
                  <a:srgbClr val="333333"/>
                </a:solidFill>
                <a:latin typeface="arial" panose="020B0604020202020204" pitchFamily="34" charset="0"/>
              </a:rPr>
              <a:t>mysql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derby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Hive </a:t>
            </a:r>
            <a:r>
              <a:rPr lang="zh-CN" altLang="en-US" dirty="0">
                <a:solidFill>
                  <a:srgbClr val="333333"/>
                </a:solidFill>
                <a:latin typeface="arial" panose="020B0604020202020204" pitchFamily="34" charset="0"/>
              </a:rPr>
              <a:t>中的元数据包括表的名字，表的列和分区及其属性，表的属性（是否为外部表等），表的数据所在目录等。</a:t>
            </a:r>
            <a:endParaRPr lang="zh-CN" altLang="en-US" b="0" i="0" dirty="0">
              <a:solidFill>
                <a:srgbClr val="333333"/>
              </a:solidFill>
              <a:effectLst/>
              <a:latin typeface="arial" panose="020B0604020202020204" pitchFamily="34" charset="0"/>
            </a:endParaRPr>
          </a:p>
        </p:txBody>
      </p:sp>
      <p:sp>
        <p:nvSpPr>
          <p:cNvPr id="6" name="矩形 5"/>
          <p:cNvSpPr/>
          <p:nvPr/>
        </p:nvSpPr>
        <p:spPr>
          <a:xfrm>
            <a:off x="250240" y="4170882"/>
            <a:ext cx="8617269" cy="1200329"/>
          </a:xfrm>
          <a:prstGeom prst="rect">
            <a:avLst/>
          </a:prstGeom>
        </p:spPr>
        <p:txBody>
          <a:bodyPr wrap="square">
            <a:spAutoFit/>
          </a:bodyPr>
          <a:lstStyle/>
          <a:p>
            <a:r>
              <a:rPr lang="zh-CN" altLang="en-US" b="1" dirty="0">
                <a:solidFill>
                  <a:srgbClr val="333333"/>
                </a:solidFill>
                <a:latin typeface="arial" panose="020B0604020202020204" pitchFamily="34" charset="0"/>
              </a:rPr>
              <a:t>解释器、编译器、优化器、执行器</a:t>
            </a:r>
            <a:endParaRPr lang="zh-CN" altLang="en-US"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解释器、编译器、优化器完成 </a:t>
            </a:r>
            <a:r>
              <a:rPr lang="en-US" altLang="zh-CN" dirty="0">
                <a:solidFill>
                  <a:srgbClr val="333333"/>
                </a:solidFill>
                <a:latin typeface="arial" panose="020B0604020202020204" pitchFamily="34" charset="0"/>
              </a:rPr>
              <a:t>HQL </a:t>
            </a:r>
            <a:r>
              <a:rPr lang="zh-CN" altLang="en-US" dirty="0">
                <a:solidFill>
                  <a:srgbClr val="333333"/>
                </a:solidFill>
                <a:latin typeface="arial" panose="020B0604020202020204" pitchFamily="34" charset="0"/>
              </a:rPr>
              <a:t>查询语句从词法分析、语法分析、编译、优化以及查询计划的生成。生成的查询计划存储在 </a:t>
            </a:r>
            <a:r>
              <a:rPr lang="en-US" altLang="zh-CN" dirty="0">
                <a:solidFill>
                  <a:srgbClr val="333333"/>
                </a:solidFill>
                <a:latin typeface="arial" panose="020B0604020202020204" pitchFamily="34" charset="0"/>
              </a:rPr>
              <a:t>HDFS </a:t>
            </a:r>
            <a:r>
              <a:rPr lang="zh-CN" altLang="en-US" dirty="0">
                <a:solidFill>
                  <a:srgbClr val="333333"/>
                </a:solidFill>
                <a:latin typeface="arial" panose="020B0604020202020204" pitchFamily="34" charset="0"/>
              </a:rPr>
              <a:t>中，并在随后由 </a:t>
            </a:r>
            <a:r>
              <a:rPr lang="en-US" altLang="zh-CN" dirty="0" err="1">
                <a:solidFill>
                  <a:srgbClr val="333333"/>
                </a:solidFill>
                <a:latin typeface="arial" panose="020B0604020202020204" pitchFamily="34" charset="0"/>
              </a:rPr>
              <a:t>MapReduce</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调用执行。</a:t>
            </a:r>
            <a:endParaRPr lang="zh-CN" altLang="en-US" b="0" i="0" dirty="0">
              <a:solidFill>
                <a:srgbClr val="333333"/>
              </a:solidFill>
              <a:effectLst/>
              <a:latin typeface="arial" panose="020B0604020202020204" pitchFamily="34" charset="0"/>
            </a:endParaRPr>
          </a:p>
        </p:txBody>
      </p:sp>
      <p:sp>
        <p:nvSpPr>
          <p:cNvPr id="7" name="矩形 6"/>
          <p:cNvSpPr/>
          <p:nvPr/>
        </p:nvSpPr>
        <p:spPr>
          <a:xfrm>
            <a:off x="234379" y="5371211"/>
            <a:ext cx="8457937" cy="984885"/>
          </a:xfrm>
          <a:prstGeom prst="rect">
            <a:avLst/>
          </a:prstGeom>
        </p:spPr>
        <p:txBody>
          <a:bodyPr wrap="square">
            <a:spAutoFit/>
          </a:bodyPr>
          <a:lstStyle/>
          <a:p>
            <a:r>
              <a:rPr lang="en-US" altLang="zh-CN" b="1" dirty="0">
                <a:solidFill>
                  <a:srgbClr val="333333"/>
                </a:solidFill>
                <a:latin typeface="arial" panose="020B0604020202020204" pitchFamily="34" charset="0"/>
              </a:rPr>
              <a:t>Hadoop</a:t>
            </a:r>
            <a:endParaRPr lang="en-US" altLang="zh-CN" dirty="0">
              <a:solidFill>
                <a:srgbClr val="333333"/>
              </a:solidFill>
              <a:latin typeface="arial" panose="020B0604020202020204" pitchFamily="34" charset="0"/>
            </a:endParaRPr>
          </a:p>
          <a:p>
            <a:r>
              <a:rPr lang="en-US" altLang="zh-CN" sz="2000" dirty="0">
                <a:solidFill>
                  <a:srgbClr val="333333"/>
                </a:solidFill>
                <a:latin typeface="arial" panose="020B0604020202020204" pitchFamily="34" charset="0"/>
              </a:rPr>
              <a:t>Hive </a:t>
            </a:r>
            <a:r>
              <a:rPr lang="zh-CN" altLang="en-US" sz="2000" dirty="0">
                <a:solidFill>
                  <a:srgbClr val="333333"/>
                </a:solidFill>
                <a:latin typeface="arial" panose="020B0604020202020204" pitchFamily="34" charset="0"/>
              </a:rPr>
              <a:t>的数据存储在 </a:t>
            </a:r>
            <a:r>
              <a:rPr lang="en-US" altLang="zh-CN" sz="2000" dirty="0">
                <a:solidFill>
                  <a:srgbClr val="333333"/>
                </a:solidFill>
                <a:latin typeface="arial" panose="020B0604020202020204" pitchFamily="34" charset="0"/>
              </a:rPr>
              <a:t>HDFS </a:t>
            </a:r>
            <a:r>
              <a:rPr lang="zh-CN" altLang="en-US" sz="2000" dirty="0">
                <a:solidFill>
                  <a:srgbClr val="333333"/>
                </a:solidFill>
                <a:latin typeface="arial" panose="020B0604020202020204" pitchFamily="34" charset="0"/>
              </a:rPr>
              <a:t>中，大部分的查询由 </a:t>
            </a:r>
            <a:r>
              <a:rPr lang="en-US" altLang="zh-CN" sz="2000" dirty="0" err="1">
                <a:solidFill>
                  <a:srgbClr val="333333"/>
                </a:solidFill>
                <a:latin typeface="arial" panose="020B0604020202020204" pitchFamily="34" charset="0"/>
              </a:rPr>
              <a:t>MapReduce</a:t>
            </a:r>
            <a:r>
              <a:rPr lang="en-US" altLang="zh-CN" sz="2000" dirty="0">
                <a:solidFill>
                  <a:srgbClr val="333333"/>
                </a:solidFill>
                <a:latin typeface="arial" panose="020B0604020202020204" pitchFamily="34" charset="0"/>
              </a:rPr>
              <a:t> </a:t>
            </a:r>
            <a:r>
              <a:rPr lang="zh-CN" altLang="en-US" sz="2000" dirty="0">
                <a:solidFill>
                  <a:srgbClr val="333333"/>
                </a:solidFill>
                <a:latin typeface="arial" panose="020B0604020202020204" pitchFamily="34" charset="0"/>
              </a:rPr>
              <a:t>完成（包含 * 的查询，比如 </a:t>
            </a:r>
            <a:r>
              <a:rPr lang="en-US" altLang="zh-CN" sz="2000" dirty="0">
                <a:solidFill>
                  <a:srgbClr val="333333"/>
                </a:solidFill>
                <a:latin typeface="arial" panose="020B0604020202020204" pitchFamily="34" charset="0"/>
              </a:rPr>
              <a:t>select * from </a:t>
            </a:r>
            <a:r>
              <a:rPr lang="en-US" altLang="zh-CN" sz="2000" dirty="0" err="1">
                <a:solidFill>
                  <a:srgbClr val="333333"/>
                </a:solidFill>
                <a:latin typeface="arial" panose="020B0604020202020204" pitchFamily="34" charset="0"/>
              </a:rPr>
              <a:t>tbl</a:t>
            </a:r>
            <a:r>
              <a:rPr lang="en-US" altLang="zh-CN" sz="2000" dirty="0">
                <a:solidFill>
                  <a:srgbClr val="333333"/>
                </a:solidFill>
                <a:latin typeface="arial" panose="020B0604020202020204" pitchFamily="34" charset="0"/>
              </a:rPr>
              <a:t> </a:t>
            </a:r>
            <a:r>
              <a:rPr lang="zh-CN" altLang="en-US" sz="2000" dirty="0">
                <a:solidFill>
                  <a:srgbClr val="333333"/>
                </a:solidFill>
                <a:latin typeface="arial" panose="020B0604020202020204" pitchFamily="34" charset="0"/>
              </a:rPr>
              <a:t>不会生成 </a:t>
            </a:r>
            <a:r>
              <a:rPr lang="en-US" altLang="zh-CN" sz="2000" dirty="0" err="1">
                <a:solidFill>
                  <a:srgbClr val="333333"/>
                </a:solidFill>
                <a:latin typeface="arial" panose="020B0604020202020204" pitchFamily="34" charset="0"/>
              </a:rPr>
              <a:t>MapReduce</a:t>
            </a:r>
            <a:r>
              <a:rPr lang="en-US" altLang="zh-CN" sz="2000" dirty="0">
                <a:solidFill>
                  <a:srgbClr val="333333"/>
                </a:solidFill>
                <a:latin typeface="arial" panose="020B0604020202020204" pitchFamily="34" charset="0"/>
              </a:rPr>
              <a:t> </a:t>
            </a:r>
            <a:r>
              <a:rPr lang="zh-CN" altLang="en-US" sz="2000" dirty="0">
                <a:solidFill>
                  <a:srgbClr val="333333"/>
                </a:solidFill>
                <a:latin typeface="arial" panose="020B0604020202020204" pitchFamily="34" charset="0"/>
              </a:rPr>
              <a:t>任务）。</a:t>
            </a:r>
            <a:endParaRPr lang="zh-CN" altLang="en-US" sz="20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833058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115616" y="5326727"/>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1562404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概述</a:t>
            </a:r>
            <a:endParaRPr lang="zh-CN" altLang="en-US" sz="4000" b="1" dirty="0"/>
          </a:p>
        </p:txBody>
      </p:sp>
      <p:sp>
        <p:nvSpPr>
          <p:cNvPr id="3" name="矩形 2"/>
          <p:cNvSpPr/>
          <p:nvPr/>
        </p:nvSpPr>
        <p:spPr>
          <a:xfrm>
            <a:off x="281236" y="1104280"/>
            <a:ext cx="8611244" cy="1200329"/>
          </a:xfrm>
          <a:prstGeom prst="rect">
            <a:avLst/>
          </a:prstGeom>
        </p:spPr>
        <p:txBody>
          <a:bodyPr wrap="square">
            <a:spAutoFit/>
          </a:bodyPr>
          <a:lstStyle/>
          <a:p>
            <a:r>
              <a:rPr lang="en-US" altLang="zh-CN" sz="2400" b="1" dirty="0" err="1">
                <a:solidFill>
                  <a:srgbClr val="333333"/>
                </a:solidFill>
                <a:latin typeface="arial" panose="020B0604020202020204" pitchFamily="34" charset="0"/>
              </a:rPr>
              <a:t>HBase</a:t>
            </a:r>
            <a:r>
              <a:rPr lang="en-US" altLang="zh-CN" sz="2400" dirty="0">
                <a:solidFill>
                  <a:srgbClr val="333333"/>
                </a:solidFill>
                <a:latin typeface="arial" panose="020B0604020202020204" pitchFamily="34" charset="0"/>
              </a:rPr>
              <a:t> ——</a:t>
            </a:r>
            <a:r>
              <a:rPr lang="en-US" altLang="zh-CN" sz="2400" dirty="0" smtClean="0">
                <a:solidFill>
                  <a:srgbClr val="333333"/>
                </a:solidFill>
                <a:latin typeface="arial" panose="020B0604020202020204" pitchFamily="34" charset="0"/>
              </a:rPr>
              <a:t>Hadoop </a:t>
            </a:r>
            <a:r>
              <a:rPr lang="en-US" altLang="zh-CN" sz="2400" dirty="0">
                <a:solidFill>
                  <a:srgbClr val="333333"/>
                </a:solidFill>
                <a:latin typeface="arial" panose="020B0604020202020204" pitchFamily="34" charset="0"/>
              </a:rPr>
              <a:t>Database</a:t>
            </a:r>
            <a:r>
              <a:rPr lang="zh-CN" altLang="en-US" sz="2400" dirty="0">
                <a:solidFill>
                  <a:srgbClr val="333333"/>
                </a:solidFill>
                <a:latin typeface="arial" panose="020B0604020202020204" pitchFamily="34" charset="0"/>
              </a:rPr>
              <a:t>，是一个高可靠性、高性能、面向列、可伸缩的分布式存储系统，利用</a:t>
            </a:r>
            <a:r>
              <a:rPr lang="en-US" altLang="zh-CN" sz="2400" dirty="0" err="1">
                <a:solidFill>
                  <a:srgbClr val="333333"/>
                </a:solidFill>
                <a:latin typeface="arial" panose="020B0604020202020204" pitchFamily="34" charset="0"/>
              </a:rPr>
              <a:t>HBase</a:t>
            </a:r>
            <a:r>
              <a:rPr lang="zh-CN" altLang="en-US" sz="2400" dirty="0">
                <a:solidFill>
                  <a:srgbClr val="333333"/>
                </a:solidFill>
                <a:latin typeface="arial" panose="020B0604020202020204" pitchFamily="34" charset="0"/>
              </a:rPr>
              <a:t>技术可在廉价</a:t>
            </a:r>
            <a:r>
              <a:rPr lang="en-US" altLang="zh-CN" sz="2400" dirty="0">
                <a:solidFill>
                  <a:srgbClr val="333333"/>
                </a:solidFill>
                <a:latin typeface="arial" panose="020B0604020202020204" pitchFamily="34" charset="0"/>
              </a:rPr>
              <a:t>PC Server</a:t>
            </a:r>
            <a:r>
              <a:rPr lang="zh-CN" altLang="en-US" sz="2400" dirty="0">
                <a:solidFill>
                  <a:srgbClr val="333333"/>
                </a:solidFill>
                <a:latin typeface="arial" panose="020B0604020202020204" pitchFamily="34" charset="0"/>
              </a:rPr>
              <a:t>上搭建起大规模结构化存储集群。</a:t>
            </a:r>
          </a:p>
        </p:txBody>
      </p:sp>
      <p:sp>
        <p:nvSpPr>
          <p:cNvPr id="4" name="矩形 3"/>
          <p:cNvSpPr/>
          <p:nvPr/>
        </p:nvSpPr>
        <p:spPr>
          <a:xfrm>
            <a:off x="281236" y="2708920"/>
            <a:ext cx="8611244" cy="3046988"/>
          </a:xfrm>
          <a:prstGeom prst="rect">
            <a:avLst/>
          </a:prstGeom>
        </p:spPr>
        <p:txBody>
          <a:bodyPr wrap="square">
            <a:spAutoFit/>
          </a:bodyPr>
          <a:lstStyle/>
          <a:p>
            <a:r>
              <a:rPr lang="en-US" altLang="zh-CN" sz="2400" dirty="0" err="1">
                <a:solidFill>
                  <a:srgbClr val="333333"/>
                </a:solidFill>
                <a:latin typeface="arial" panose="020B0604020202020204" pitchFamily="34" charset="0"/>
              </a:rPr>
              <a:t>hbase</a:t>
            </a:r>
            <a:r>
              <a:rPr lang="zh-CN" altLang="en-US" sz="2400" dirty="0">
                <a:solidFill>
                  <a:srgbClr val="333333"/>
                </a:solidFill>
                <a:latin typeface="arial" panose="020B0604020202020204" pitchFamily="34" charset="0"/>
              </a:rPr>
              <a:t>是</a:t>
            </a:r>
            <a:r>
              <a:rPr lang="en-US" altLang="zh-CN" sz="2400" dirty="0" err="1">
                <a:solidFill>
                  <a:srgbClr val="333333"/>
                </a:solidFill>
                <a:latin typeface="arial" panose="020B0604020202020204" pitchFamily="34" charset="0"/>
              </a:rPr>
              <a:t>bigtable</a:t>
            </a:r>
            <a:r>
              <a:rPr lang="zh-CN" altLang="en-US" sz="2400" dirty="0">
                <a:solidFill>
                  <a:srgbClr val="333333"/>
                </a:solidFill>
                <a:latin typeface="arial" panose="020B0604020202020204" pitchFamily="34" charset="0"/>
              </a:rPr>
              <a:t>的开源山寨版本。是建立的</a:t>
            </a:r>
            <a:r>
              <a:rPr lang="en-US" altLang="zh-CN" sz="2400" dirty="0" err="1">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之上，提供高可靠性、高性能、列存储、可伸缩、实时读写的数据库系统。</a:t>
            </a:r>
          </a:p>
          <a:p>
            <a:r>
              <a:rPr lang="zh-CN" altLang="en-US" sz="2400" dirty="0">
                <a:solidFill>
                  <a:srgbClr val="333333"/>
                </a:solidFill>
                <a:latin typeface="arial" panose="020B0604020202020204" pitchFamily="34" charset="0"/>
              </a:rPr>
              <a:t>它介于</a:t>
            </a:r>
            <a:r>
              <a:rPr lang="en-US" altLang="zh-CN" sz="2400" dirty="0" err="1">
                <a:solidFill>
                  <a:srgbClr val="333333"/>
                </a:solidFill>
                <a:latin typeface="arial" panose="020B0604020202020204" pitchFamily="34" charset="0"/>
              </a:rPr>
              <a:t>nosql</a:t>
            </a:r>
            <a:r>
              <a:rPr lang="zh-CN" altLang="en-US" sz="2400" dirty="0">
                <a:solidFill>
                  <a:srgbClr val="333333"/>
                </a:solidFill>
                <a:latin typeface="arial" panose="020B0604020202020204" pitchFamily="34" charset="0"/>
              </a:rPr>
              <a:t>和</a:t>
            </a:r>
            <a:r>
              <a:rPr lang="en-US" altLang="zh-CN" sz="2400" dirty="0">
                <a:solidFill>
                  <a:srgbClr val="333333"/>
                </a:solidFill>
                <a:latin typeface="arial" panose="020B0604020202020204" pitchFamily="34" charset="0"/>
              </a:rPr>
              <a:t>RDBMS</a:t>
            </a:r>
            <a:r>
              <a:rPr lang="zh-CN" altLang="en-US" sz="2400" dirty="0">
                <a:solidFill>
                  <a:srgbClr val="333333"/>
                </a:solidFill>
                <a:latin typeface="arial" panose="020B0604020202020204" pitchFamily="34" charset="0"/>
              </a:rPr>
              <a:t>之间，仅能通过主键</a:t>
            </a:r>
            <a:r>
              <a:rPr lang="en-US" altLang="zh-CN" sz="2400" dirty="0">
                <a:solidFill>
                  <a:srgbClr val="333333"/>
                </a:solidFill>
                <a:latin typeface="arial" panose="020B0604020202020204" pitchFamily="34" charset="0"/>
              </a:rPr>
              <a:t>(row key)</a:t>
            </a:r>
            <a:r>
              <a:rPr lang="zh-CN" altLang="en-US" sz="2400" dirty="0">
                <a:solidFill>
                  <a:srgbClr val="333333"/>
                </a:solidFill>
                <a:latin typeface="arial" panose="020B0604020202020204" pitchFamily="34" charset="0"/>
              </a:rPr>
              <a:t>和主键的</a:t>
            </a:r>
            <a:r>
              <a:rPr lang="en-US" altLang="zh-CN" sz="2400" dirty="0">
                <a:solidFill>
                  <a:srgbClr val="333333"/>
                </a:solidFill>
                <a:latin typeface="arial" panose="020B0604020202020204" pitchFamily="34" charset="0"/>
              </a:rPr>
              <a:t>range</a:t>
            </a:r>
            <a:r>
              <a:rPr lang="zh-CN" altLang="en-US" sz="2400" dirty="0">
                <a:solidFill>
                  <a:srgbClr val="333333"/>
                </a:solidFill>
                <a:latin typeface="arial" panose="020B0604020202020204" pitchFamily="34" charset="0"/>
              </a:rPr>
              <a:t>来检索数据，仅支持单行事务</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可通过</a:t>
            </a:r>
            <a:r>
              <a:rPr lang="en-US" altLang="zh-CN" sz="2400" dirty="0">
                <a:solidFill>
                  <a:srgbClr val="333333"/>
                </a:solidFill>
                <a:latin typeface="arial" panose="020B0604020202020204" pitchFamily="34" charset="0"/>
              </a:rPr>
              <a:t>hive</a:t>
            </a:r>
            <a:r>
              <a:rPr lang="zh-CN" altLang="en-US" sz="2400" dirty="0">
                <a:solidFill>
                  <a:srgbClr val="333333"/>
                </a:solidFill>
                <a:latin typeface="arial" panose="020B0604020202020204" pitchFamily="34" charset="0"/>
              </a:rPr>
              <a:t>支持来实现多表</a:t>
            </a:r>
            <a:r>
              <a:rPr lang="en-US" altLang="zh-CN" sz="2400" dirty="0">
                <a:solidFill>
                  <a:srgbClr val="333333"/>
                </a:solidFill>
                <a:latin typeface="arial" panose="020B0604020202020204" pitchFamily="34" charset="0"/>
              </a:rPr>
              <a:t>join</a:t>
            </a:r>
            <a:r>
              <a:rPr lang="zh-CN" altLang="en-US" sz="2400" dirty="0">
                <a:solidFill>
                  <a:srgbClr val="333333"/>
                </a:solidFill>
                <a:latin typeface="arial" panose="020B0604020202020204" pitchFamily="34" charset="0"/>
              </a:rPr>
              <a:t>等复杂操作</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。主要用来存储非结构化和半结构化的松散数据。</a:t>
            </a:r>
          </a:p>
          <a:p>
            <a:r>
              <a:rPr lang="zh-CN" altLang="en-US" sz="2400" dirty="0">
                <a:solidFill>
                  <a:srgbClr val="333333"/>
                </a:solidFill>
                <a:latin typeface="arial" panose="020B0604020202020204" pitchFamily="34" charset="0"/>
              </a:rPr>
              <a:t>与</a:t>
            </a:r>
            <a:r>
              <a:rPr lang="en-US" altLang="zh-CN" sz="2400" dirty="0" err="1">
                <a:solidFill>
                  <a:srgbClr val="333333"/>
                </a:solidFill>
                <a:latin typeface="arial" panose="020B0604020202020204" pitchFamily="34" charset="0"/>
              </a:rPr>
              <a:t>hadoop</a:t>
            </a:r>
            <a:r>
              <a:rPr lang="zh-CN" altLang="en-US" sz="2400" dirty="0">
                <a:solidFill>
                  <a:srgbClr val="333333"/>
                </a:solidFill>
                <a:latin typeface="arial" panose="020B0604020202020204" pitchFamily="34" charset="0"/>
              </a:rPr>
              <a:t>一样，</a:t>
            </a:r>
            <a:r>
              <a:rPr lang="en-US" altLang="zh-CN" sz="2400" dirty="0" err="1">
                <a:solidFill>
                  <a:srgbClr val="333333"/>
                </a:solidFill>
                <a:latin typeface="arial" panose="020B0604020202020204" pitchFamily="34" charset="0"/>
              </a:rPr>
              <a:t>Hbase</a:t>
            </a:r>
            <a:r>
              <a:rPr lang="zh-CN" altLang="en-US" sz="2400" dirty="0">
                <a:solidFill>
                  <a:srgbClr val="333333"/>
                </a:solidFill>
                <a:latin typeface="arial" panose="020B0604020202020204" pitchFamily="34" charset="0"/>
              </a:rPr>
              <a:t>目标主要依靠横向扩展，通过不断增加廉价的商用服务器，来增加计算和存储能力。</a:t>
            </a:r>
          </a:p>
        </p:txBody>
      </p:sp>
    </p:spTree>
    <p:extLst>
      <p:ext uri="{BB962C8B-B14F-4D97-AF65-F5344CB8AC3E}">
        <p14:creationId xmlns:p14="http://schemas.microsoft.com/office/powerpoint/2010/main" val="1534681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的特点</a:t>
            </a:r>
            <a:endParaRPr lang="zh-CN" altLang="en-US" sz="4000" b="1" dirty="0"/>
          </a:p>
        </p:txBody>
      </p:sp>
      <p:sp>
        <p:nvSpPr>
          <p:cNvPr id="4" name="矩形 3"/>
          <p:cNvSpPr/>
          <p:nvPr/>
        </p:nvSpPr>
        <p:spPr>
          <a:xfrm>
            <a:off x="276662" y="1046774"/>
            <a:ext cx="8748464" cy="1938992"/>
          </a:xfrm>
          <a:prstGeom prst="rect">
            <a:avLst/>
          </a:prstGeom>
        </p:spPr>
        <p:txBody>
          <a:bodyPr wrap="square">
            <a:spAutoFit/>
          </a:bodyPr>
          <a:lstStyle/>
          <a:p>
            <a:r>
              <a:rPr lang="en-US" altLang="zh-CN" sz="2400" b="1" dirty="0" err="1">
                <a:solidFill>
                  <a:srgbClr val="000000"/>
                </a:solidFill>
                <a:latin typeface="黑体" panose="02010609060101010101" pitchFamily="49" charset="-122"/>
                <a:ea typeface="黑体" panose="02010609060101010101" pitchFamily="49" charset="-122"/>
              </a:rPr>
              <a:t>HBase</a:t>
            </a:r>
            <a:r>
              <a:rPr lang="zh-CN" altLang="en-US" sz="2400" b="1" dirty="0" smtClean="0">
                <a:solidFill>
                  <a:srgbClr val="000000"/>
                </a:solidFill>
                <a:latin typeface="黑体" panose="02010609060101010101" pitchFamily="49" charset="-122"/>
                <a:ea typeface="黑体" panose="02010609060101010101" pitchFamily="49" charset="-122"/>
              </a:rPr>
              <a:t>中表的</a:t>
            </a:r>
            <a:r>
              <a:rPr lang="zh-CN" altLang="en-US" sz="2400" b="1" dirty="0">
                <a:solidFill>
                  <a:srgbClr val="000000"/>
                </a:solidFill>
                <a:latin typeface="黑体" panose="02010609060101010101" pitchFamily="49" charset="-122"/>
                <a:ea typeface="黑体" panose="02010609060101010101" pitchFamily="49" charset="-122"/>
              </a:rPr>
              <a:t>特点：</a:t>
            </a:r>
          </a:p>
          <a:p>
            <a:r>
              <a:rPr lang="en-US" altLang="zh-CN" sz="2400" dirty="0">
                <a:solidFill>
                  <a:srgbClr val="000000"/>
                </a:solidFill>
                <a:latin typeface="黑体" panose="02010609060101010101" pitchFamily="49" charset="-122"/>
                <a:ea typeface="黑体" panose="02010609060101010101" pitchFamily="49" charset="-122"/>
              </a:rPr>
              <a:t>1 </a:t>
            </a:r>
            <a:r>
              <a:rPr lang="zh-CN" altLang="en-US" sz="2400" dirty="0">
                <a:solidFill>
                  <a:srgbClr val="000000"/>
                </a:solidFill>
                <a:latin typeface="黑体" panose="02010609060101010101" pitchFamily="49" charset="-122"/>
                <a:ea typeface="黑体" panose="02010609060101010101" pitchFamily="49" charset="-122"/>
              </a:rPr>
              <a:t>大：一个表可以有上亿行，上百万列</a:t>
            </a:r>
          </a:p>
          <a:p>
            <a:r>
              <a:rPr lang="en-US" altLang="zh-CN" sz="2400" dirty="0">
                <a:solidFill>
                  <a:srgbClr val="000000"/>
                </a:solidFill>
                <a:latin typeface="黑体" panose="02010609060101010101" pitchFamily="49" charset="-122"/>
                <a:ea typeface="黑体" panose="02010609060101010101" pitchFamily="49" charset="-122"/>
              </a:rPr>
              <a:t>2 </a:t>
            </a:r>
            <a:r>
              <a:rPr lang="zh-CN" altLang="en-US" sz="2400" dirty="0">
                <a:solidFill>
                  <a:srgbClr val="000000"/>
                </a:solidFill>
                <a:latin typeface="黑体" panose="02010609060101010101" pitchFamily="49" charset="-122"/>
                <a:ea typeface="黑体" panose="02010609060101010101" pitchFamily="49" charset="-122"/>
              </a:rPr>
              <a:t>面向列</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面向列</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族</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的存储和权限控制，列</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族</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独立检索。</a:t>
            </a:r>
          </a:p>
          <a:p>
            <a:r>
              <a:rPr lang="en-US" altLang="zh-CN" sz="2400" dirty="0">
                <a:solidFill>
                  <a:srgbClr val="000000"/>
                </a:solidFill>
                <a:latin typeface="黑体" panose="02010609060101010101" pitchFamily="49" charset="-122"/>
                <a:ea typeface="黑体" panose="02010609060101010101" pitchFamily="49" charset="-122"/>
              </a:rPr>
              <a:t>3 </a:t>
            </a:r>
            <a:r>
              <a:rPr lang="zh-CN" altLang="en-US" sz="2400" dirty="0">
                <a:solidFill>
                  <a:srgbClr val="000000"/>
                </a:solidFill>
                <a:latin typeface="黑体" panose="02010609060101010101" pitchFamily="49" charset="-122"/>
                <a:ea typeface="黑体" panose="02010609060101010101" pitchFamily="49" charset="-122"/>
              </a:rPr>
              <a:t>稀疏</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对于为空</a:t>
            </a:r>
            <a:r>
              <a:rPr lang="en-US" altLang="zh-CN" sz="2400" dirty="0">
                <a:solidFill>
                  <a:srgbClr val="000000"/>
                </a:solidFill>
                <a:latin typeface="黑体" panose="02010609060101010101" pitchFamily="49" charset="-122"/>
                <a:ea typeface="黑体" panose="02010609060101010101" pitchFamily="49" charset="-122"/>
              </a:rPr>
              <a:t>(null)</a:t>
            </a:r>
            <a:r>
              <a:rPr lang="zh-CN" altLang="en-US" sz="2400" dirty="0">
                <a:solidFill>
                  <a:srgbClr val="000000"/>
                </a:solidFill>
                <a:latin typeface="黑体" panose="02010609060101010101" pitchFamily="49" charset="-122"/>
                <a:ea typeface="黑体" panose="02010609060101010101" pitchFamily="49" charset="-122"/>
              </a:rPr>
              <a:t>的列，并不占用存储空间，因此，表可以设计的非常稀疏。</a:t>
            </a:r>
            <a:endParaRPr lang="zh-CN" altLang="en-US" sz="2400" b="0" i="0" dirty="0">
              <a:solidFill>
                <a:srgbClr val="000000"/>
              </a:solidFill>
              <a:effectLst/>
              <a:latin typeface="黑体" panose="02010609060101010101" pitchFamily="49" charset="-122"/>
              <a:ea typeface="黑体" panose="02010609060101010101" pitchFamily="49" charset="-122"/>
            </a:endParaRPr>
          </a:p>
        </p:txBody>
      </p:sp>
      <p:sp>
        <p:nvSpPr>
          <p:cNvPr id="3" name="矩形 2"/>
          <p:cNvSpPr/>
          <p:nvPr/>
        </p:nvSpPr>
        <p:spPr>
          <a:xfrm>
            <a:off x="281236" y="2886982"/>
            <a:ext cx="8611244" cy="830997"/>
          </a:xfrm>
          <a:prstGeom prst="rect">
            <a:avLst/>
          </a:prstGeom>
        </p:spPr>
        <p:txBody>
          <a:bodyPr wrap="square">
            <a:spAutoFit/>
          </a:bodyPr>
          <a:lstStyle/>
          <a:p>
            <a:r>
              <a:rPr lang="en-US" altLang="zh-CN" sz="2400" dirty="0" err="1">
                <a:solidFill>
                  <a:srgbClr val="000000"/>
                </a:solidFill>
                <a:latin typeface="黑体" panose="02010609060101010101" pitchFamily="49" charset="-122"/>
                <a:ea typeface="黑体" panose="02010609060101010101" pitchFamily="49" charset="-122"/>
              </a:rPr>
              <a:t>HBase</a:t>
            </a:r>
            <a:r>
              <a:rPr lang="zh-CN" altLang="en-US" sz="2400" dirty="0">
                <a:solidFill>
                  <a:srgbClr val="000000"/>
                </a:solidFill>
                <a:latin typeface="黑体" panose="02010609060101010101" pitchFamily="49" charset="-122"/>
                <a:ea typeface="黑体" panose="02010609060101010101" pitchFamily="49" charset="-122"/>
              </a:rPr>
              <a:t>以表的形式存储数据。表有行和列组成。列划分为若干个列族</a:t>
            </a:r>
            <a:r>
              <a:rPr lang="en-US" altLang="zh-CN" sz="2400" dirty="0">
                <a:solidFill>
                  <a:srgbClr val="000000"/>
                </a:solidFill>
                <a:latin typeface="黑体" panose="02010609060101010101" pitchFamily="49" charset="-122"/>
                <a:ea typeface="黑体" panose="02010609060101010101" pitchFamily="49" charset="-122"/>
              </a:rPr>
              <a:t>(row family)</a:t>
            </a:r>
            <a:endParaRPr lang="zh-CN" altLang="en-US" sz="2400" dirty="0">
              <a:solidFill>
                <a:srgbClr val="00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301995" y="3717979"/>
            <a:ext cx="8723131" cy="2486025"/>
          </a:xfrm>
          <a:prstGeom prst="rect">
            <a:avLst/>
          </a:prstGeom>
        </p:spPr>
      </p:pic>
    </p:spTree>
    <p:extLst>
      <p:ext uri="{BB962C8B-B14F-4D97-AF65-F5344CB8AC3E}">
        <p14:creationId xmlns:p14="http://schemas.microsoft.com/office/powerpoint/2010/main" val="2084532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存储模型</a:t>
            </a:r>
            <a:endParaRPr lang="zh-CN" altLang="en-US" sz="4000" b="1" dirty="0"/>
          </a:p>
        </p:txBody>
      </p:sp>
      <p:pic>
        <p:nvPicPr>
          <p:cNvPr id="4" name="图片 3"/>
          <p:cNvPicPr>
            <a:picLocks noChangeAspect="1"/>
          </p:cNvPicPr>
          <p:nvPr/>
        </p:nvPicPr>
        <p:blipFill>
          <a:blip r:embed="rId3"/>
          <a:stretch>
            <a:fillRect/>
          </a:stretch>
        </p:blipFill>
        <p:spPr>
          <a:xfrm>
            <a:off x="0" y="950640"/>
            <a:ext cx="9144000" cy="5358679"/>
          </a:xfrm>
          <a:prstGeom prst="rect">
            <a:avLst/>
          </a:prstGeom>
        </p:spPr>
      </p:pic>
    </p:spTree>
    <p:extLst>
      <p:ext uri="{BB962C8B-B14F-4D97-AF65-F5344CB8AC3E}">
        <p14:creationId xmlns:p14="http://schemas.microsoft.com/office/powerpoint/2010/main" val="3910693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存储模型</a:t>
            </a:r>
            <a:endParaRPr lang="zh-CN" altLang="en-US" sz="4000" b="1" dirty="0"/>
          </a:p>
        </p:txBody>
      </p:sp>
      <p:pic>
        <p:nvPicPr>
          <p:cNvPr id="3" name="图片 2"/>
          <p:cNvPicPr>
            <a:picLocks noChangeAspect="1"/>
          </p:cNvPicPr>
          <p:nvPr/>
        </p:nvPicPr>
        <p:blipFill>
          <a:blip r:embed="rId3"/>
          <a:stretch>
            <a:fillRect/>
          </a:stretch>
        </p:blipFill>
        <p:spPr>
          <a:xfrm>
            <a:off x="0" y="950640"/>
            <a:ext cx="9144000" cy="5358680"/>
          </a:xfrm>
          <a:prstGeom prst="rect">
            <a:avLst/>
          </a:prstGeom>
        </p:spPr>
      </p:pic>
    </p:spTree>
    <p:extLst>
      <p:ext uri="{BB962C8B-B14F-4D97-AF65-F5344CB8AC3E}">
        <p14:creationId xmlns:p14="http://schemas.microsoft.com/office/powerpoint/2010/main" val="2183925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存储模型</a:t>
            </a:r>
            <a:endParaRPr lang="zh-CN" altLang="en-US" sz="4000" b="1"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950640"/>
            <a:ext cx="9143999" cy="535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33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HADOOP</a:t>
            </a:r>
            <a:r>
              <a:rPr lang="zh-CN" altLang="en-US" sz="4000" dirty="0"/>
              <a:t>引言</a:t>
            </a:r>
            <a:endParaRPr lang="zh-CN" altLang="en-US" sz="4000" b="1" dirty="0"/>
          </a:p>
        </p:txBody>
      </p:sp>
      <p:sp>
        <p:nvSpPr>
          <p:cNvPr id="5" name="矩形 4"/>
          <p:cNvSpPr/>
          <p:nvPr/>
        </p:nvSpPr>
        <p:spPr>
          <a:xfrm>
            <a:off x="580728" y="1800163"/>
            <a:ext cx="8126560" cy="3970318"/>
          </a:xfrm>
          <a:prstGeom prst="rect">
            <a:avLst/>
          </a:prstGeom>
        </p:spPr>
        <p:txBody>
          <a:bodyPr wrap="square">
            <a:spAutoFit/>
          </a:bodyPr>
          <a:lstStyle/>
          <a:p>
            <a:r>
              <a:rPr lang="en-US" altLang="zh-CN" sz="3600" dirty="0">
                <a:solidFill>
                  <a:srgbClr val="333333"/>
                </a:solidFill>
                <a:latin typeface="黑体" panose="02010609060101010101" pitchFamily="49" charset="-122"/>
                <a:ea typeface="黑体" panose="02010609060101010101" pitchFamily="49" charset="-122"/>
              </a:rPr>
              <a:t>	</a:t>
            </a:r>
            <a:r>
              <a:rPr lang="zh-CN" altLang="en-US" sz="3600" dirty="0">
                <a:solidFill>
                  <a:srgbClr val="333333"/>
                </a:solidFill>
                <a:latin typeface="黑体" panose="02010609060101010101" pitchFamily="49" charset="-122"/>
                <a:ea typeface="黑体" panose="02010609060101010101" pitchFamily="49" charset="-122"/>
              </a:rPr>
              <a:t>一提到</a:t>
            </a:r>
            <a:r>
              <a:rPr lang="en-US" altLang="zh-CN" sz="3600" dirty="0" smtClean="0">
                <a:solidFill>
                  <a:srgbClr val="333333"/>
                </a:solidFill>
                <a:latin typeface="黑体" panose="02010609060101010101" pitchFamily="49" charset="-122"/>
                <a:ea typeface="黑体" panose="02010609060101010101" pitchFamily="49" charset="-122"/>
              </a:rPr>
              <a:t>Hadoop</a:t>
            </a:r>
            <a:r>
              <a:rPr lang="zh-CN" altLang="en-US" sz="3600" dirty="0" smtClean="0">
                <a:solidFill>
                  <a:srgbClr val="333333"/>
                </a:solidFill>
                <a:latin typeface="黑体" panose="02010609060101010101" pitchFamily="49" charset="-122"/>
                <a:ea typeface="黑体" panose="02010609060101010101" pitchFamily="49" charset="-122"/>
              </a:rPr>
              <a:t>，大家首先想到的是什么？大数据！</a:t>
            </a:r>
            <a:endParaRPr lang="en-US" altLang="zh-CN" sz="3600" dirty="0" smtClean="0">
              <a:solidFill>
                <a:srgbClr val="333333"/>
              </a:solidFill>
              <a:latin typeface="黑体" panose="02010609060101010101" pitchFamily="49" charset="-122"/>
              <a:ea typeface="黑体" panose="02010609060101010101" pitchFamily="49" charset="-122"/>
            </a:endParaRPr>
          </a:p>
          <a:p>
            <a:endParaRPr lang="en-US" altLang="zh-CN" sz="3600" dirty="0" smtClean="0">
              <a:solidFill>
                <a:srgbClr val="333333"/>
              </a:solidFill>
              <a:latin typeface="黑体" panose="02010609060101010101" pitchFamily="49" charset="-122"/>
              <a:ea typeface="黑体" panose="02010609060101010101" pitchFamily="49" charset="-122"/>
            </a:endParaRPr>
          </a:p>
          <a:p>
            <a:r>
              <a:rPr lang="en-US" altLang="zh-CN" sz="3600" dirty="0">
                <a:solidFill>
                  <a:srgbClr val="333333"/>
                </a:solidFill>
                <a:latin typeface="黑体" panose="02010609060101010101" pitchFamily="49" charset="-122"/>
                <a:ea typeface="黑体" panose="02010609060101010101" pitchFamily="49" charset="-122"/>
              </a:rPr>
              <a:t>	</a:t>
            </a:r>
            <a:r>
              <a:rPr lang="zh-CN" altLang="en-US" sz="3600" dirty="0" smtClean="0">
                <a:solidFill>
                  <a:srgbClr val="333333"/>
                </a:solidFill>
                <a:latin typeface="黑体" panose="02010609060101010101" pitchFamily="49" charset="-122"/>
                <a:ea typeface="黑体" panose="02010609060101010101" pitchFamily="49" charset="-122"/>
              </a:rPr>
              <a:t>当前，</a:t>
            </a:r>
            <a:r>
              <a:rPr lang="en-US" altLang="zh-CN" sz="3600" dirty="0" smtClean="0">
                <a:solidFill>
                  <a:srgbClr val="333333"/>
                </a:solidFill>
                <a:latin typeface="黑体" panose="02010609060101010101" pitchFamily="49" charset="-122"/>
                <a:ea typeface="黑体" panose="02010609060101010101" pitchFamily="49" charset="-122"/>
              </a:rPr>
              <a:t>HADOOP</a:t>
            </a:r>
            <a:r>
              <a:rPr lang="zh-CN" altLang="en-US" sz="3600" dirty="0" smtClean="0">
                <a:solidFill>
                  <a:srgbClr val="333333"/>
                </a:solidFill>
                <a:latin typeface="黑体" panose="02010609060101010101" pitchFamily="49" charset="-122"/>
                <a:ea typeface="黑体" panose="02010609060101010101" pitchFamily="49" charset="-122"/>
              </a:rPr>
              <a:t>已经</a:t>
            </a:r>
            <a:r>
              <a:rPr lang="zh-CN" altLang="en-US" sz="3600" dirty="0">
                <a:solidFill>
                  <a:srgbClr val="333333"/>
                </a:solidFill>
                <a:latin typeface="黑体" panose="02010609060101010101" pitchFamily="49" charset="-122"/>
                <a:ea typeface="黑体" panose="02010609060101010101" pitchFamily="49" charset="-122"/>
              </a:rPr>
              <a:t>成为大数据的</a:t>
            </a:r>
            <a:r>
              <a:rPr lang="zh-CN" altLang="en-US" sz="3600" dirty="0" smtClean="0">
                <a:solidFill>
                  <a:srgbClr val="333333"/>
                </a:solidFill>
                <a:latin typeface="黑体" panose="02010609060101010101" pitchFamily="49" charset="-122"/>
                <a:ea typeface="黑体" panose="02010609060101010101" pitchFamily="49" charset="-122"/>
              </a:rPr>
              <a:t>代名词，事实上，</a:t>
            </a:r>
            <a:r>
              <a:rPr lang="en-US" altLang="zh-CN" sz="3600" dirty="0" smtClean="0">
                <a:solidFill>
                  <a:srgbClr val="333333"/>
                </a:solidFill>
                <a:latin typeface="黑体" panose="02010609060101010101" pitchFamily="49" charset="-122"/>
                <a:ea typeface="黑体" panose="02010609060101010101" pitchFamily="49" charset="-122"/>
              </a:rPr>
              <a:t>HADOOP</a:t>
            </a:r>
            <a:r>
              <a:rPr lang="zh-CN" altLang="en-US" sz="3600" dirty="0" smtClean="0">
                <a:solidFill>
                  <a:srgbClr val="333333"/>
                </a:solidFill>
                <a:latin typeface="黑体" panose="02010609060101010101" pitchFamily="49" charset="-122"/>
                <a:ea typeface="黑体" panose="02010609060101010101" pitchFamily="49" charset="-122"/>
              </a:rPr>
              <a:t>是大数据处理的平台。</a:t>
            </a:r>
            <a:r>
              <a:rPr lang="zh-CN" altLang="en-US" sz="3600" dirty="0">
                <a:solidFill>
                  <a:srgbClr val="333333"/>
                </a:solidFill>
                <a:latin typeface="黑体" panose="02010609060101010101" pitchFamily="49" charset="-122"/>
                <a:ea typeface="黑体" panose="02010609060101010101" pitchFamily="49" charset="-122"/>
              </a:rPr>
              <a:t>短短几年间，</a:t>
            </a:r>
            <a:r>
              <a:rPr lang="en-US" altLang="zh-CN" sz="3600" dirty="0">
                <a:solidFill>
                  <a:srgbClr val="333333"/>
                </a:solidFill>
                <a:latin typeface="黑体" panose="02010609060101010101" pitchFamily="49" charset="-122"/>
                <a:ea typeface="黑体" panose="02010609060101010101" pitchFamily="49" charset="-122"/>
              </a:rPr>
              <a:t>Hadoop</a:t>
            </a:r>
            <a:r>
              <a:rPr lang="zh-CN" altLang="en-US" sz="3600" dirty="0">
                <a:solidFill>
                  <a:srgbClr val="333333"/>
                </a:solidFill>
                <a:latin typeface="黑体" panose="02010609060101010101" pitchFamily="49" charset="-122"/>
                <a:ea typeface="黑体" panose="02010609060101010101" pitchFamily="49" charset="-122"/>
              </a:rPr>
              <a:t>从一种边缘技术成为事实上的标准</a:t>
            </a:r>
            <a:r>
              <a:rPr lang="zh-CN" altLang="en-US" sz="3600" dirty="0" smtClean="0">
                <a:solidFill>
                  <a:srgbClr val="333333"/>
                </a:solidFill>
                <a:latin typeface="黑体" panose="02010609060101010101" pitchFamily="49" charset="-122"/>
                <a:ea typeface="黑体" panose="02010609060101010101" pitchFamily="49" charset="-122"/>
              </a:rPr>
              <a:t>。</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1626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存储模型</a:t>
            </a:r>
            <a:endParaRPr lang="zh-CN" altLang="en-US" sz="4000" b="1" dirty="0"/>
          </a:p>
        </p:txBody>
      </p:sp>
      <p:pic>
        <p:nvPicPr>
          <p:cNvPr id="6" name="图片 5"/>
          <p:cNvPicPr>
            <a:picLocks noChangeAspect="1"/>
          </p:cNvPicPr>
          <p:nvPr/>
        </p:nvPicPr>
        <p:blipFill>
          <a:blip r:embed="rId3"/>
          <a:stretch>
            <a:fillRect/>
          </a:stretch>
        </p:blipFill>
        <p:spPr>
          <a:xfrm>
            <a:off x="0" y="1018964"/>
            <a:ext cx="9144000" cy="5290356"/>
          </a:xfrm>
          <a:prstGeom prst="rect">
            <a:avLst/>
          </a:prstGeom>
        </p:spPr>
      </p:pic>
    </p:spTree>
    <p:extLst>
      <p:ext uri="{BB962C8B-B14F-4D97-AF65-F5344CB8AC3E}">
        <p14:creationId xmlns:p14="http://schemas.microsoft.com/office/powerpoint/2010/main" val="194216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dirty="0" smtClean="0"/>
              <a:t>HBASE</a:t>
            </a:r>
            <a:r>
              <a:rPr lang="zh-CN" altLang="en-US" sz="4000" dirty="0" smtClean="0"/>
              <a:t>存储</a:t>
            </a:r>
            <a:r>
              <a:rPr lang="zh-CN" altLang="en-US" sz="4000" dirty="0"/>
              <a:t>模型</a:t>
            </a:r>
          </a:p>
        </p:txBody>
      </p:sp>
      <p:pic>
        <p:nvPicPr>
          <p:cNvPr id="3" name="图片 2"/>
          <p:cNvPicPr>
            <a:picLocks noChangeAspect="1"/>
          </p:cNvPicPr>
          <p:nvPr/>
        </p:nvPicPr>
        <p:blipFill>
          <a:blip r:embed="rId3"/>
          <a:stretch>
            <a:fillRect/>
          </a:stretch>
        </p:blipFill>
        <p:spPr>
          <a:xfrm>
            <a:off x="0" y="971550"/>
            <a:ext cx="9144000" cy="5337770"/>
          </a:xfrm>
          <a:prstGeom prst="rect">
            <a:avLst/>
          </a:prstGeom>
        </p:spPr>
      </p:pic>
    </p:spTree>
    <p:extLst>
      <p:ext uri="{BB962C8B-B14F-4D97-AF65-F5344CB8AC3E}">
        <p14:creationId xmlns:p14="http://schemas.microsoft.com/office/powerpoint/2010/main" val="2195630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系统结构</a:t>
            </a:r>
            <a:endParaRPr lang="zh-CN" altLang="en-US" sz="4000" b="1" dirty="0"/>
          </a:p>
        </p:txBody>
      </p:sp>
      <p:sp>
        <p:nvSpPr>
          <p:cNvPr id="3" name="矩形 2"/>
          <p:cNvSpPr/>
          <p:nvPr/>
        </p:nvSpPr>
        <p:spPr>
          <a:xfrm>
            <a:off x="380583" y="1173386"/>
            <a:ext cx="8496944" cy="5262979"/>
          </a:xfrm>
          <a:prstGeom prst="rect">
            <a:avLst/>
          </a:prstGeom>
        </p:spPr>
        <p:txBody>
          <a:bodyPr wrap="square">
            <a:spAutoFit/>
          </a:bodyPr>
          <a:lstStyle/>
          <a:p>
            <a:r>
              <a:rPr lang="en-US" altLang="zh-CN" sz="2400" b="1" dirty="0">
                <a:solidFill>
                  <a:srgbClr val="000000"/>
                </a:solidFill>
                <a:latin typeface="Helvetica" panose="020B0604020202020204" pitchFamily="34" charset="0"/>
              </a:rPr>
              <a:t>Client</a:t>
            </a:r>
            <a:endParaRPr lang="en-US" altLang="zh-CN" sz="2400" dirty="0">
              <a:solidFill>
                <a:srgbClr val="000000"/>
              </a:solidFill>
              <a:latin typeface="Helvetica" panose="020B0604020202020204" pitchFamily="34" charset="0"/>
            </a:endParaRPr>
          </a:p>
          <a:p>
            <a:r>
              <a:rPr lang="en-US" altLang="zh-CN" sz="2400" dirty="0">
                <a:solidFill>
                  <a:srgbClr val="000000"/>
                </a:solidFill>
                <a:latin typeface="Helvetica" panose="020B0604020202020204" pitchFamily="34" charset="0"/>
              </a:rPr>
              <a:t>1 </a:t>
            </a:r>
            <a:r>
              <a:rPr lang="zh-CN" altLang="en-US" sz="2400" dirty="0">
                <a:solidFill>
                  <a:srgbClr val="000000"/>
                </a:solidFill>
                <a:latin typeface="Helvetica" panose="020B0604020202020204" pitchFamily="34" charset="0"/>
              </a:rPr>
              <a:t>包含访问</a:t>
            </a:r>
            <a:r>
              <a:rPr lang="en-US" altLang="zh-CN" sz="2400" dirty="0" err="1">
                <a:solidFill>
                  <a:srgbClr val="000000"/>
                </a:solidFill>
                <a:latin typeface="Helvetica" panose="020B0604020202020204" pitchFamily="34" charset="0"/>
              </a:rPr>
              <a:t>hbase</a:t>
            </a:r>
            <a:r>
              <a:rPr lang="zh-CN" altLang="en-US" sz="2400" dirty="0">
                <a:solidFill>
                  <a:srgbClr val="000000"/>
                </a:solidFill>
                <a:latin typeface="Helvetica" panose="020B0604020202020204" pitchFamily="34" charset="0"/>
              </a:rPr>
              <a:t>的接口，</a:t>
            </a:r>
            <a:r>
              <a:rPr lang="en-US" altLang="zh-CN" sz="2400" dirty="0">
                <a:solidFill>
                  <a:srgbClr val="000000"/>
                </a:solidFill>
                <a:latin typeface="Helvetica" panose="020B0604020202020204" pitchFamily="34" charset="0"/>
              </a:rPr>
              <a:t>client</a:t>
            </a:r>
            <a:r>
              <a:rPr lang="zh-CN" altLang="en-US" sz="2400" dirty="0">
                <a:solidFill>
                  <a:srgbClr val="000000"/>
                </a:solidFill>
                <a:latin typeface="Helvetica" panose="020B0604020202020204" pitchFamily="34" charset="0"/>
              </a:rPr>
              <a:t>维护着一些</a:t>
            </a:r>
            <a:r>
              <a:rPr lang="en-US" altLang="zh-CN" sz="2400" dirty="0">
                <a:solidFill>
                  <a:srgbClr val="000000"/>
                </a:solidFill>
                <a:latin typeface="Helvetica" panose="020B0604020202020204" pitchFamily="34" charset="0"/>
              </a:rPr>
              <a:t>cache</a:t>
            </a:r>
            <a:r>
              <a:rPr lang="zh-CN" altLang="en-US" sz="2400" dirty="0">
                <a:solidFill>
                  <a:srgbClr val="000000"/>
                </a:solidFill>
                <a:latin typeface="Helvetica" panose="020B0604020202020204" pitchFamily="34" charset="0"/>
              </a:rPr>
              <a:t>来加快对</a:t>
            </a:r>
            <a:r>
              <a:rPr lang="en-US" altLang="zh-CN" sz="2400" dirty="0" err="1">
                <a:solidFill>
                  <a:srgbClr val="000000"/>
                </a:solidFill>
                <a:latin typeface="Helvetica" panose="020B0604020202020204" pitchFamily="34" charset="0"/>
              </a:rPr>
              <a:t>hbase</a:t>
            </a:r>
            <a:r>
              <a:rPr lang="zh-CN" altLang="en-US" sz="2400" dirty="0">
                <a:solidFill>
                  <a:srgbClr val="000000"/>
                </a:solidFill>
                <a:latin typeface="Helvetica" panose="020B0604020202020204" pitchFamily="34" charset="0"/>
              </a:rPr>
              <a:t>的访问，比如</a:t>
            </a:r>
            <a:r>
              <a:rPr lang="en-US" altLang="zh-CN" sz="2400" dirty="0" err="1">
                <a:solidFill>
                  <a:srgbClr val="000000"/>
                </a:solidFill>
                <a:latin typeface="Helvetica" panose="020B0604020202020204" pitchFamily="34" charset="0"/>
              </a:rPr>
              <a:t>regione</a:t>
            </a:r>
            <a:r>
              <a:rPr lang="zh-CN" altLang="en-US" sz="2400" dirty="0">
                <a:solidFill>
                  <a:srgbClr val="000000"/>
                </a:solidFill>
                <a:latin typeface="Helvetica" panose="020B0604020202020204" pitchFamily="34" charset="0"/>
              </a:rPr>
              <a:t>的位置信息。</a:t>
            </a:r>
          </a:p>
          <a:p>
            <a:r>
              <a:rPr lang="zh-CN" altLang="en-US" sz="2400" dirty="0">
                <a:solidFill>
                  <a:srgbClr val="000000"/>
                </a:solidFill>
                <a:latin typeface="Helvetica" panose="020B0604020202020204" pitchFamily="34" charset="0"/>
              </a:rPr>
              <a:t> </a:t>
            </a:r>
          </a:p>
          <a:p>
            <a:r>
              <a:rPr lang="en-US" altLang="zh-CN" sz="2400" b="1" dirty="0">
                <a:solidFill>
                  <a:srgbClr val="000000"/>
                </a:solidFill>
                <a:latin typeface="Helvetica" panose="020B0604020202020204" pitchFamily="34" charset="0"/>
              </a:rPr>
              <a:t>Zookeeper</a:t>
            </a:r>
            <a:endParaRPr lang="en-US" altLang="zh-CN" sz="2400" dirty="0">
              <a:solidFill>
                <a:srgbClr val="000000"/>
              </a:solidFill>
              <a:latin typeface="Helvetica" panose="020B0604020202020204" pitchFamily="34" charset="0"/>
            </a:endParaRPr>
          </a:p>
          <a:p>
            <a:r>
              <a:rPr lang="en-US" altLang="zh-CN" sz="2400" dirty="0">
                <a:solidFill>
                  <a:srgbClr val="000000"/>
                </a:solidFill>
                <a:latin typeface="Helvetica" panose="020B0604020202020204" pitchFamily="34" charset="0"/>
              </a:rPr>
              <a:t>1 </a:t>
            </a:r>
            <a:r>
              <a:rPr lang="zh-CN" altLang="en-US" sz="2400" dirty="0">
                <a:solidFill>
                  <a:srgbClr val="000000"/>
                </a:solidFill>
                <a:latin typeface="Helvetica" panose="020B0604020202020204" pitchFamily="34" charset="0"/>
              </a:rPr>
              <a:t>保证任何时候，集群中只有一个</a:t>
            </a:r>
            <a:r>
              <a:rPr lang="en-US" altLang="zh-CN" sz="2400" dirty="0">
                <a:solidFill>
                  <a:srgbClr val="000000"/>
                </a:solidFill>
                <a:latin typeface="Helvetica" panose="020B0604020202020204" pitchFamily="34" charset="0"/>
              </a:rPr>
              <a:t>master</a:t>
            </a:r>
          </a:p>
          <a:p>
            <a:r>
              <a:rPr lang="en-US" altLang="zh-CN" sz="2400" dirty="0">
                <a:solidFill>
                  <a:srgbClr val="000000"/>
                </a:solidFill>
                <a:latin typeface="Helvetica" panose="020B0604020202020204" pitchFamily="34" charset="0"/>
              </a:rPr>
              <a:t>2 </a:t>
            </a:r>
            <a:r>
              <a:rPr lang="zh-CN" altLang="en-US" sz="2400" dirty="0">
                <a:solidFill>
                  <a:srgbClr val="000000"/>
                </a:solidFill>
                <a:latin typeface="Helvetica" panose="020B0604020202020204" pitchFamily="34" charset="0"/>
              </a:rPr>
              <a:t>存贮所有</a:t>
            </a:r>
            <a:r>
              <a:rPr lang="en-US" altLang="zh-CN" sz="2400" dirty="0">
                <a:solidFill>
                  <a:srgbClr val="000000"/>
                </a:solidFill>
                <a:latin typeface="Helvetica" panose="020B0604020202020204" pitchFamily="34" charset="0"/>
              </a:rPr>
              <a:t>Region</a:t>
            </a:r>
            <a:r>
              <a:rPr lang="zh-CN" altLang="en-US" sz="2400" dirty="0">
                <a:solidFill>
                  <a:srgbClr val="000000"/>
                </a:solidFill>
                <a:latin typeface="Helvetica" panose="020B0604020202020204" pitchFamily="34" charset="0"/>
              </a:rPr>
              <a:t>的寻址入口。</a:t>
            </a:r>
          </a:p>
          <a:p>
            <a:r>
              <a:rPr lang="en-US" altLang="zh-CN" sz="2400" dirty="0">
                <a:solidFill>
                  <a:srgbClr val="000000"/>
                </a:solidFill>
                <a:latin typeface="Helvetica" panose="020B0604020202020204" pitchFamily="34" charset="0"/>
              </a:rPr>
              <a:t>3 </a:t>
            </a:r>
            <a:r>
              <a:rPr lang="zh-CN" altLang="en-US" sz="2400" dirty="0">
                <a:solidFill>
                  <a:srgbClr val="000000"/>
                </a:solidFill>
                <a:latin typeface="Helvetica" panose="020B0604020202020204" pitchFamily="34" charset="0"/>
              </a:rPr>
              <a:t>实时监控</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的状态，将</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的上线和下线信息实时通知给</a:t>
            </a:r>
            <a:r>
              <a:rPr lang="en-US" altLang="zh-CN" sz="2400" dirty="0">
                <a:solidFill>
                  <a:srgbClr val="000000"/>
                </a:solidFill>
                <a:latin typeface="Helvetica" panose="020B0604020202020204" pitchFamily="34" charset="0"/>
              </a:rPr>
              <a:t>Master</a:t>
            </a:r>
          </a:p>
          <a:p>
            <a:r>
              <a:rPr lang="en-US" altLang="zh-CN" sz="2400" dirty="0">
                <a:solidFill>
                  <a:srgbClr val="000000"/>
                </a:solidFill>
                <a:latin typeface="Helvetica" panose="020B0604020202020204" pitchFamily="34" charset="0"/>
              </a:rPr>
              <a:t>4 </a:t>
            </a:r>
            <a:r>
              <a:rPr lang="zh-CN" altLang="en-US" sz="2400" dirty="0">
                <a:solidFill>
                  <a:srgbClr val="000000"/>
                </a:solidFill>
                <a:latin typeface="Helvetica" panose="020B0604020202020204" pitchFamily="34" charset="0"/>
              </a:rPr>
              <a:t>存储</a:t>
            </a:r>
            <a:r>
              <a:rPr lang="en-US" altLang="zh-CN" sz="2400" dirty="0" err="1">
                <a:solidFill>
                  <a:srgbClr val="000000"/>
                </a:solidFill>
                <a:latin typeface="Helvetica" panose="020B0604020202020204" pitchFamily="34" charset="0"/>
              </a:rPr>
              <a:t>Hbase</a:t>
            </a:r>
            <a:r>
              <a:rPr lang="zh-CN" altLang="en-US" sz="2400" dirty="0">
                <a:solidFill>
                  <a:srgbClr val="000000"/>
                </a:solidFill>
                <a:latin typeface="Helvetica" panose="020B0604020202020204" pitchFamily="34" charset="0"/>
              </a:rPr>
              <a:t>的</a:t>
            </a:r>
            <a:r>
              <a:rPr lang="en-US" altLang="zh-CN" sz="2400" dirty="0">
                <a:solidFill>
                  <a:srgbClr val="000000"/>
                </a:solidFill>
                <a:latin typeface="Helvetica" panose="020B0604020202020204" pitchFamily="34" charset="0"/>
              </a:rPr>
              <a:t>schema,</a:t>
            </a:r>
            <a:r>
              <a:rPr lang="zh-CN" altLang="en-US" sz="2400" dirty="0">
                <a:solidFill>
                  <a:srgbClr val="000000"/>
                </a:solidFill>
                <a:latin typeface="Helvetica" panose="020B0604020202020204" pitchFamily="34" charset="0"/>
              </a:rPr>
              <a:t>包括有哪些</a:t>
            </a:r>
            <a:r>
              <a:rPr lang="en-US" altLang="zh-CN" sz="2400" dirty="0">
                <a:solidFill>
                  <a:srgbClr val="000000"/>
                </a:solidFill>
                <a:latin typeface="Helvetica" panose="020B0604020202020204" pitchFamily="34" charset="0"/>
              </a:rPr>
              <a:t>table</a:t>
            </a:r>
            <a:r>
              <a:rPr lang="zh-CN" altLang="en-US" sz="2400" dirty="0">
                <a:solidFill>
                  <a:srgbClr val="000000"/>
                </a:solidFill>
                <a:latin typeface="Helvetica" panose="020B0604020202020204" pitchFamily="34" charset="0"/>
              </a:rPr>
              <a:t>，每个</a:t>
            </a:r>
            <a:r>
              <a:rPr lang="en-US" altLang="zh-CN" sz="2400" dirty="0">
                <a:solidFill>
                  <a:srgbClr val="000000"/>
                </a:solidFill>
                <a:latin typeface="Helvetica" panose="020B0604020202020204" pitchFamily="34" charset="0"/>
              </a:rPr>
              <a:t>table</a:t>
            </a:r>
            <a:r>
              <a:rPr lang="zh-CN" altLang="en-US" sz="2400" dirty="0">
                <a:solidFill>
                  <a:srgbClr val="000000"/>
                </a:solidFill>
                <a:latin typeface="Helvetica" panose="020B0604020202020204" pitchFamily="34" charset="0"/>
              </a:rPr>
              <a:t>有哪些</a:t>
            </a:r>
            <a:r>
              <a:rPr lang="en-US" altLang="zh-CN" sz="2400" dirty="0">
                <a:solidFill>
                  <a:srgbClr val="000000"/>
                </a:solidFill>
                <a:latin typeface="Helvetica" panose="020B0604020202020204" pitchFamily="34" charset="0"/>
              </a:rPr>
              <a:t>column </a:t>
            </a:r>
            <a:r>
              <a:rPr lang="en-US" altLang="zh-CN" sz="2400" dirty="0" smtClean="0">
                <a:solidFill>
                  <a:srgbClr val="000000"/>
                </a:solidFill>
                <a:latin typeface="Helvetica" panose="020B0604020202020204" pitchFamily="34" charset="0"/>
              </a:rPr>
              <a:t>family</a:t>
            </a:r>
          </a:p>
          <a:p>
            <a:endParaRPr lang="en-US" altLang="zh-CN" sz="2400" dirty="0">
              <a:solidFill>
                <a:srgbClr val="000000"/>
              </a:solidFill>
              <a:latin typeface="Helvetica" panose="020B0604020202020204" pitchFamily="34" charset="0"/>
            </a:endParaRPr>
          </a:p>
          <a:p>
            <a:r>
              <a:rPr lang="en-US" altLang="zh-CN" sz="2400" b="1" dirty="0">
                <a:solidFill>
                  <a:srgbClr val="000000"/>
                </a:solidFill>
                <a:latin typeface="Helvetica" panose="020B0604020202020204" pitchFamily="34" charset="0"/>
              </a:rPr>
              <a:t>Master</a:t>
            </a:r>
            <a:endParaRPr lang="en-US" altLang="zh-CN" sz="2400" dirty="0">
              <a:solidFill>
                <a:srgbClr val="000000"/>
              </a:solidFill>
              <a:latin typeface="Helvetica" panose="020B0604020202020204" pitchFamily="34" charset="0"/>
            </a:endParaRPr>
          </a:p>
          <a:p>
            <a:r>
              <a:rPr lang="en-US" altLang="zh-CN" sz="2400" dirty="0">
                <a:solidFill>
                  <a:srgbClr val="000000"/>
                </a:solidFill>
                <a:latin typeface="Helvetica" panose="020B0604020202020204" pitchFamily="34" charset="0"/>
              </a:rPr>
              <a:t>1 </a:t>
            </a:r>
            <a:r>
              <a:rPr lang="zh-CN" altLang="en-US" sz="2400" dirty="0">
                <a:solidFill>
                  <a:srgbClr val="000000"/>
                </a:solidFill>
                <a:latin typeface="Helvetica" panose="020B0604020202020204" pitchFamily="34" charset="0"/>
              </a:rPr>
              <a:t>为</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分配</a:t>
            </a:r>
            <a:r>
              <a:rPr lang="en-US" altLang="zh-CN" sz="2400" dirty="0" smtClean="0">
                <a:solidFill>
                  <a:srgbClr val="000000"/>
                </a:solidFill>
                <a:latin typeface="Helvetica" panose="020B0604020202020204" pitchFamily="34" charset="0"/>
              </a:rPr>
              <a:t>region</a:t>
            </a:r>
            <a:endParaRPr lang="en-US" altLang="zh-CN" sz="2400"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103828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dirty="0"/>
              <a:t>HBASE</a:t>
            </a:r>
            <a:r>
              <a:rPr lang="zh-CN" altLang="en-US" sz="4000" dirty="0"/>
              <a:t>系统结构</a:t>
            </a:r>
            <a:endParaRPr lang="zh-CN" altLang="en-US" sz="4000" b="1" dirty="0"/>
          </a:p>
        </p:txBody>
      </p:sp>
      <p:sp>
        <p:nvSpPr>
          <p:cNvPr id="3" name="矩形 2"/>
          <p:cNvSpPr/>
          <p:nvPr/>
        </p:nvSpPr>
        <p:spPr>
          <a:xfrm>
            <a:off x="395536" y="998502"/>
            <a:ext cx="8126560" cy="4893647"/>
          </a:xfrm>
          <a:prstGeom prst="rect">
            <a:avLst/>
          </a:prstGeom>
        </p:spPr>
        <p:txBody>
          <a:bodyPr wrap="square">
            <a:spAutoFit/>
          </a:bodyPr>
          <a:lstStyle/>
          <a:p>
            <a:r>
              <a:rPr lang="en-US" altLang="zh-CN" sz="2400" dirty="0">
                <a:solidFill>
                  <a:srgbClr val="000000"/>
                </a:solidFill>
                <a:latin typeface="Helvetica" panose="020B0604020202020204" pitchFamily="34" charset="0"/>
              </a:rPr>
              <a:t>2 </a:t>
            </a:r>
            <a:r>
              <a:rPr lang="zh-CN" altLang="en-US" sz="2400" dirty="0">
                <a:solidFill>
                  <a:srgbClr val="000000"/>
                </a:solidFill>
                <a:latin typeface="Helvetica" panose="020B0604020202020204" pitchFamily="34" charset="0"/>
              </a:rPr>
              <a:t>负责</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的负载均衡</a:t>
            </a:r>
          </a:p>
          <a:p>
            <a:r>
              <a:rPr lang="en-US" altLang="zh-CN" sz="2400" dirty="0">
                <a:solidFill>
                  <a:srgbClr val="000000"/>
                </a:solidFill>
                <a:latin typeface="Helvetica" panose="020B0604020202020204" pitchFamily="34" charset="0"/>
              </a:rPr>
              <a:t>3 </a:t>
            </a:r>
            <a:r>
              <a:rPr lang="zh-CN" altLang="en-US" sz="2400" dirty="0">
                <a:solidFill>
                  <a:srgbClr val="000000"/>
                </a:solidFill>
                <a:latin typeface="Helvetica" panose="020B0604020202020204" pitchFamily="34" charset="0"/>
              </a:rPr>
              <a:t>发现失效的</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并重新分配其上的</a:t>
            </a:r>
            <a:r>
              <a:rPr lang="en-US" altLang="zh-CN" sz="2400" dirty="0">
                <a:solidFill>
                  <a:srgbClr val="000000"/>
                </a:solidFill>
                <a:latin typeface="Helvetica" panose="020B0604020202020204" pitchFamily="34" charset="0"/>
              </a:rPr>
              <a:t>region</a:t>
            </a:r>
          </a:p>
          <a:p>
            <a:r>
              <a:rPr lang="en-US" altLang="zh-CN" sz="2400" dirty="0" smtClean="0">
                <a:solidFill>
                  <a:srgbClr val="000000"/>
                </a:solidFill>
                <a:latin typeface="Helvetica" panose="020B0604020202020204" pitchFamily="34" charset="0"/>
              </a:rPr>
              <a:t>4 </a:t>
            </a:r>
            <a:r>
              <a:rPr lang="en-US" altLang="zh-CN" sz="2400" dirty="0">
                <a:solidFill>
                  <a:srgbClr val="000000"/>
                </a:solidFill>
                <a:latin typeface="Helvetica" panose="020B0604020202020204" pitchFamily="34" charset="0"/>
              </a:rPr>
              <a:t>GFS</a:t>
            </a:r>
            <a:r>
              <a:rPr lang="zh-CN" altLang="en-US" sz="2400" dirty="0">
                <a:solidFill>
                  <a:srgbClr val="000000"/>
                </a:solidFill>
                <a:latin typeface="Helvetica" panose="020B0604020202020204" pitchFamily="34" charset="0"/>
              </a:rPr>
              <a:t>上的垃圾文件回收</a:t>
            </a:r>
          </a:p>
          <a:p>
            <a:r>
              <a:rPr lang="en-US" altLang="zh-CN" sz="2400" dirty="0">
                <a:solidFill>
                  <a:srgbClr val="000000"/>
                </a:solidFill>
                <a:latin typeface="Helvetica" panose="020B0604020202020204" pitchFamily="34" charset="0"/>
              </a:rPr>
              <a:t>5 </a:t>
            </a:r>
            <a:r>
              <a:rPr lang="zh-CN" altLang="en-US" sz="2400" dirty="0">
                <a:solidFill>
                  <a:srgbClr val="000000"/>
                </a:solidFill>
                <a:latin typeface="Helvetica" panose="020B0604020202020204" pitchFamily="34" charset="0"/>
              </a:rPr>
              <a:t>处理</a:t>
            </a:r>
            <a:r>
              <a:rPr lang="en-US" altLang="zh-CN" sz="2400" dirty="0">
                <a:solidFill>
                  <a:srgbClr val="000000"/>
                </a:solidFill>
                <a:latin typeface="Helvetica" panose="020B0604020202020204" pitchFamily="34" charset="0"/>
              </a:rPr>
              <a:t>schema</a:t>
            </a:r>
            <a:r>
              <a:rPr lang="zh-CN" altLang="en-US" sz="2400" dirty="0">
                <a:solidFill>
                  <a:srgbClr val="000000"/>
                </a:solidFill>
                <a:latin typeface="Helvetica" panose="020B0604020202020204" pitchFamily="34" charset="0"/>
              </a:rPr>
              <a:t>更新请求</a:t>
            </a:r>
          </a:p>
          <a:p>
            <a:r>
              <a:rPr lang="zh-CN" altLang="en-US" sz="2400" dirty="0">
                <a:solidFill>
                  <a:srgbClr val="000000"/>
                </a:solidFill>
                <a:latin typeface="Helvetica" panose="020B0604020202020204" pitchFamily="34" charset="0"/>
              </a:rPr>
              <a:t> </a:t>
            </a:r>
          </a:p>
          <a:p>
            <a:r>
              <a:rPr lang="en-US" altLang="zh-CN" sz="2400" b="1" dirty="0">
                <a:solidFill>
                  <a:srgbClr val="000000"/>
                </a:solidFill>
                <a:latin typeface="Helvetica" panose="020B0604020202020204" pitchFamily="34" charset="0"/>
              </a:rPr>
              <a:t>Region Server</a:t>
            </a:r>
            <a:endParaRPr lang="en-US" altLang="zh-CN" sz="2400" dirty="0">
              <a:solidFill>
                <a:srgbClr val="000000"/>
              </a:solidFill>
              <a:latin typeface="Helvetica" panose="020B0604020202020204" pitchFamily="34" charset="0"/>
            </a:endParaRPr>
          </a:p>
          <a:p>
            <a:r>
              <a:rPr lang="en-US" altLang="zh-CN" sz="2400" dirty="0">
                <a:solidFill>
                  <a:srgbClr val="000000"/>
                </a:solidFill>
                <a:latin typeface="Helvetica" panose="020B0604020202020204" pitchFamily="34" charset="0"/>
              </a:rPr>
              <a:t>1 Region server</a:t>
            </a:r>
            <a:r>
              <a:rPr lang="zh-CN" altLang="en-US" sz="2400" dirty="0">
                <a:solidFill>
                  <a:srgbClr val="000000"/>
                </a:solidFill>
                <a:latin typeface="Helvetica" panose="020B0604020202020204" pitchFamily="34" charset="0"/>
              </a:rPr>
              <a:t>维护</a:t>
            </a:r>
            <a:r>
              <a:rPr lang="en-US" altLang="zh-CN" sz="2400" dirty="0">
                <a:solidFill>
                  <a:srgbClr val="000000"/>
                </a:solidFill>
                <a:latin typeface="Helvetica" panose="020B0604020202020204" pitchFamily="34" charset="0"/>
              </a:rPr>
              <a:t>Master</a:t>
            </a:r>
            <a:r>
              <a:rPr lang="zh-CN" altLang="en-US" sz="2400" dirty="0">
                <a:solidFill>
                  <a:srgbClr val="000000"/>
                </a:solidFill>
                <a:latin typeface="Helvetica" panose="020B0604020202020204" pitchFamily="34" charset="0"/>
              </a:rPr>
              <a:t>分配给它的</a:t>
            </a:r>
            <a:r>
              <a:rPr lang="en-US" altLang="zh-CN" sz="2400" dirty="0">
                <a:solidFill>
                  <a:srgbClr val="000000"/>
                </a:solidFill>
                <a:latin typeface="Helvetica" panose="020B0604020202020204" pitchFamily="34" charset="0"/>
              </a:rPr>
              <a:t>region</a:t>
            </a:r>
            <a:r>
              <a:rPr lang="zh-CN" altLang="en-US" sz="2400" dirty="0">
                <a:solidFill>
                  <a:srgbClr val="000000"/>
                </a:solidFill>
                <a:latin typeface="Helvetica" panose="020B0604020202020204" pitchFamily="34" charset="0"/>
              </a:rPr>
              <a:t>，处理对这些</a:t>
            </a:r>
            <a:r>
              <a:rPr lang="en-US" altLang="zh-CN" sz="2400" dirty="0">
                <a:solidFill>
                  <a:srgbClr val="000000"/>
                </a:solidFill>
                <a:latin typeface="Helvetica" panose="020B0604020202020204" pitchFamily="34" charset="0"/>
              </a:rPr>
              <a:t>region</a:t>
            </a:r>
            <a:r>
              <a:rPr lang="zh-CN" altLang="en-US" sz="2400" dirty="0">
                <a:solidFill>
                  <a:srgbClr val="000000"/>
                </a:solidFill>
                <a:latin typeface="Helvetica" panose="020B0604020202020204" pitchFamily="34" charset="0"/>
              </a:rPr>
              <a:t>的</a:t>
            </a:r>
            <a:r>
              <a:rPr lang="en-US" altLang="zh-CN" sz="2400" dirty="0">
                <a:solidFill>
                  <a:srgbClr val="000000"/>
                </a:solidFill>
                <a:latin typeface="Helvetica" panose="020B0604020202020204" pitchFamily="34" charset="0"/>
              </a:rPr>
              <a:t>IO</a:t>
            </a:r>
            <a:r>
              <a:rPr lang="zh-CN" altLang="en-US" sz="2400" dirty="0">
                <a:solidFill>
                  <a:srgbClr val="000000"/>
                </a:solidFill>
                <a:latin typeface="Helvetica" panose="020B0604020202020204" pitchFamily="34" charset="0"/>
              </a:rPr>
              <a:t>请求</a:t>
            </a:r>
          </a:p>
          <a:p>
            <a:r>
              <a:rPr lang="en-US" altLang="zh-CN" sz="2400" dirty="0">
                <a:solidFill>
                  <a:srgbClr val="000000"/>
                </a:solidFill>
                <a:latin typeface="Helvetica" panose="020B0604020202020204" pitchFamily="34" charset="0"/>
              </a:rPr>
              <a:t>2 Region server</a:t>
            </a:r>
            <a:r>
              <a:rPr lang="zh-CN" altLang="en-US" sz="2400" dirty="0">
                <a:solidFill>
                  <a:srgbClr val="000000"/>
                </a:solidFill>
                <a:latin typeface="Helvetica" panose="020B0604020202020204" pitchFamily="34" charset="0"/>
              </a:rPr>
              <a:t>负责切分在运行过程中变得过大的</a:t>
            </a:r>
            <a:r>
              <a:rPr lang="en-US" altLang="zh-CN" sz="2400" dirty="0" smtClean="0">
                <a:solidFill>
                  <a:srgbClr val="000000"/>
                </a:solidFill>
                <a:latin typeface="Helvetica" panose="020B0604020202020204" pitchFamily="34" charset="0"/>
              </a:rPr>
              <a:t>region</a:t>
            </a:r>
            <a:r>
              <a:rPr lang="zh-CN" altLang="en-US" sz="2400" dirty="0" smtClean="0">
                <a:solidFill>
                  <a:srgbClr val="000000"/>
                </a:solidFill>
                <a:latin typeface="Helvetica" panose="020B0604020202020204" pitchFamily="34" charset="0"/>
              </a:rPr>
              <a:t>。</a:t>
            </a:r>
            <a:endParaRPr lang="en-US" altLang="zh-CN" sz="2400" dirty="0">
              <a:solidFill>
                <a:srgbClr val="000000"/>
              </a:solidFill>
              <a:latin typeface="Helvetica" panose="020B0604020202020204" pitchFamily="34" charset="0"/>
            </a:endParaRPr>
          </a:p>
          <a:p>
            <a:r>
              <a:rPr lang="en-US" altLang="zh-CN" sz="2400" dirty="0" smtClean="0">
                <a:solidFill>
                  <a:srgbClr val="000000"/>
                </a:solidFill>
                <a:latin typeface="Helvetica" panose="020B0604020202020204" pitchFamily="34" charset="0"/>
              </a:rPr>
              <a:t>client</a:t>
            </a:r>
            <a:r>
              <a:rPr lang="zh-CN" altLang="en-US" sz="2400" dirty="0">
                <a:solidFill>
                  <a:srgbClr val="000000"/>
                </a:solidFill>
                <a:latin typeface="Helvetica" panose="020B0604020202020204" pitchFamily="34" charset="0"/>
              </a:rPr>
              <a:t>访问</a:t>
            </a:r>
            <a:r>
              <a:rPr lang="en-US" altLang="zh-CN" sz="2400" dirty="0" err="1">
                <a:solidFill>
                  <a:srgbClr val="000000"/>
                </a:solidFill>
                <a:latin typeface="Helvetica" panose="020B0604020202020204" pitchFamily="34" charset="0"/>
              </a:rPr>
              <a:t>hbase</a:t>
            </a:r>
            <a:r>
              <a:rPr lang="zh-CN" altLang="en-US" sz="2400" dirty="0">
                <a:solidFill>
                  <a:srgbClr val="000000"/>
                </a:solidFill>
                <a:latin typeface="Helvetica" panose="020B0604020202020204" pitchFamily="34" charset="0"/>
              </a:rPr>
              <a:t>上数据的过程并不需要</a:t>
            </a:r>
            <a:r>
              <a:rPr lang="en-US" altLang="zh-CN" sz="2400" dirty="0">
                <a:solidFill>
                  <a:srgbClr val="000000"/>
                </a:solidFill>
                <a:latin typeface="Helvetica" panose="020B0604020202020204" pitchFamily="34" charset="0"/>
              </a:rPr>
              <a:t>master</a:t>
            </a:r>
            <a:r>
              <a:rPr lang="zh-CN" altLang="en-US" sz="2400" dirty="0">
                <a:solidFill>
                  <a:srgbClr val="000000"/>
                </a:solidFill>
                <a:latin typeface="Helvetica" panose="020B0604020202020204" pitchFamily="34" charset="0"/>
              </a:rPr>
              <a:t>参与（寻址访问</a:t>
            </a:r>
            <a:r>
              <a:rPr lang="en-US" altLang="zh-CN" sz="2400" dirty="0">
                <a:solidFill>
                  <a:srgbClr val="000000"/>
                </a:solidFill>
                <a:latin typeface="Helvetica" panose="020B0604020202020204" pitchFamily="34" charset="0"/>
              </a:rPr>
              <a:t>zookeeper</a:t>
            </a:r>
            <a:r>
              <a:rPr lang="zh-CN" altLang="en-US" sz="2400" dirty="0">
                <a:solidFill>
                  <a:srgbClr val="000000"/>
                </a:solidFill>
                <a:latin typeface="Helvetica" panose="020B0604020202020204" pitchFamily="34" charset="0"/>
              </a:rPr>
              <a:t>和</a:t>
            </a:r>
            <a:r>
              <a:rPr lang="en-US" altLang="zh-CN" sz="2400" dirty="0">
                <a:solidFill>
                  <a:srgbClr val="000000"/>
                </a:solidFill>
                <a:latin typeface="Helvetica" panose="020B0604020202020204" pitchFamily="34" charset="0"/>
              </a:rPr>
              <a:t>region server</a:t>
            </a:r>
            <a:r>
              <a:rPr lang="zh-CN" altLang="en-US" sz="2400" dirty="0">
                <a:solidFill>
                  <a:srgbClr val="000000"/>
                </a:solidFill>
                <a:latin typeface="Helvetica" panose="020B0604020202020204" pitchFamily="34" charset="0"/>
              </a:rPr>
              <a:t>，数据读写访问</a:t>
            </a:r>
            <a:r>
              <a:rPr lang="en-US" altLang="zh-CN" sz="2400" dirty="0" err="1">
                <a:solidFill>
                  <a:srgbClr val="000000"/>
                </a:solidFill>
                <a:latin typeface="Helvetica" panose="020B0604020202020204" pitchFamily="34" charset="0"/>
              </a:rPr>
              <a:t>regione</a:t>
            </a:r>
            <a:r>
              <a:rPr lang="en-US" altLang="zh-CN" sz="2400" dirty="0">
                <a:solidFill>
                  <a:srgbClr val="000000"/>
                </a:solidFill>
                <a:latin typeface="Helvetica" panose="020B0604020202020204" pitchFamily="34" charset="0"/>
              </a:rPr>
              <a:t> server</a:t>
            </a:r>
            <a:r>
              <a:rPr lang="zh-CN" altLang="en-US" sz="2400" dirty="0">
                <a:solidFill>
                  <a:srgbClr val="000000"/>
                </a:solidFill>
                <a:latin typeface="Helvetica" panose="020B0604020202020204" pitchFamily="34" charset="0"/>
              </a:rPr>
              <a:t>），</a:t>
            </a:r>
            <a:r>
              <a:rPr lang="en-US" altLang="zh-CN" sz="2400" dirty="0">
                <a:solidFill>
                  <a:srgbClr val="000000"/>
                </a:solidFill>
                <a:latin typeface="Helvetica" panose="020B0604020202020204" pitchFamily="34" charset="0"/>
              </a:rPr>
              <a:t>master</a:t>
            </a:r>
            <a:r>
              <a:rPr lang="zh-CN" altLang="en-US" sz="2400" dirty="0">
                <a:solidFill>
                  <a:srgbClr val="000000"/>
                </a:solidFill>
                <a:latin typeface="Helvetica" panose="020B0604020202020204" pitchFamily="34" charset="0"/>
              </a:rPr>
              <a:t>仅仅维护者</a:t>
            </a:r>
            <a:r>
              <a:rPr lang="en-US" altLang="zh-CN" sz="2400" dirty="0">
                <a:solidFill>
                  <a:srgbClr val="000000"/>
                </a:solidFill>
                <a:latin typeface="Helvetica" panose="020B0604020202020204" pitchFamily="34" charset="0"/>
              </a:rPr>
              <a:t>table</a:t>
            </a:r>
            <a:r>
              <a:rPr lang="zh-CN" altLang="en-US" sz="2400" dirty="0">
                <a:solidFill>
                  <a:srgbClr val="000000"/>
                </a:solidFill>
                <a:latin typeface="Helvetica" panose="020B0604020202020204" pitchFamily="34" charset="0"/>
              </a:rPr>
              <a:t>和</a:t>
            </a:r>
            <a:r>
              <a:rPr lang="en-US" altLang="zh-CN" sz="2400" dirty="0">
                <a:solidFill>
                  <a:srgbClr val="000000"/>
                </a:solidFill>
                <a:latin typeface="Helvetica" panose="020B0604020202020204" pitchFamily="34" charset="0"/>
              </a:rPr>
              <a:t>region</a:t>
            </a:r>
            <a:r>
              <a:rPr lang="zh-CN" altLang="en-US" sz="2400" dirty="0">
                <a:solidFill>
                  <a:srgbClr val="000000"/>
                </a:solidFill>
                <a:latin typeface="Helvetica" panose="020B0604020202020204" pitchFamily="34" charset="0"/>
              </a:rPr>
              <a:t>的元数据信息，负载很低。</a:t>
            </a:r>
          </a:p>
        </p:txBody>
      </p:sp>
    </p:spTree>
    <p:extLst>
      <p:ext uri="{BB962C8B-B14F-4D97-AF65-F5344CB8AC3E}">
        <p14:creationId xmlns:p14="http://schemas.microsoft.com/office/powerpoint/2010/main" val="2544420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HBASE</a:t>
            </a:r>
            <a:r>
              <a:rPr lang="zh-CN" altLang="en-US" sz="4000" b="1" dirty="0" smtClean="0"/>
              <a:t>系统架构</a:t>
            </a:r>
            <a:endParaRPr lang="zh-CN" altLang="en-US" sz="4000" b="1" dirty="0"/>
          </a:p>
        </p:txBody>
      </p:sp>
      <p:pic>
        <p:nvPicPr>
          <p:cNvPr id="3" name="图片 2"/>
          <p:cNvPicPr>
            <a:picLocks noChangeAspect="1"/>
          </p:cNvPicPr>
          <p:nvPr/>
        </p:nvPicPr>
        <p:blipFill>
          <a:blip r:embed="rId3"/>
          <a:stretch>
            <a:fillRect/>
          </a:stretch>
        </p:blipFill>
        <p:spPr>
          <a:xfrm>
            <a:off x="0" y="961582"/>
            <a:ext cx="9128007" cy="5347738"/>
          </a:xfrm>
          <a:prstGeom prst="rect">
            <a:avLst/>
          </a:prstGeom>
        </p:spPr>
      </p:pic>
    </p:spTree>
    <p:extLst>
      <p:ext uri="{BB962C8B-B14F-4D97-AF65-F5344CB8AC3E}">
        <p14:creationId xmlns:p14="http://schemas.microsoft.com/office/powerpoint/2010/main" val="1928716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12" name="Rectangle 3"/>
          <p:cNvSpPr>
            <a:spLocks noGrp="1" noChangeArrowheads="1"/>
          </p:cNvSpPr>
          <p:nvPr>
            <p:ph type="title"/>
          </p:nvPr>
        </p:nvSpPr>
        <p:spPr>
          <a:xfrm>
            <a:off x="395536" y="188640"/>
            <a:ext cx="4752528" cy="762000"/>
          </a:xfrm>
        </p:spPr>
        <p:txBody>
          <a:bodyPr>
            <a:normAutofit fontScale="90000"/>
          </a:bodyPr>
          <a:lstStyle/>
          <a:p>
            <a:r>
              <a:rPr lang="en-US" altLang="zh-CN" sz="4000" b="1" dirty="0" smtClean="0"/>
              <a:t>HBASE-REGION</a:t>
            </a:r>
            <a:r>
              <a:rPr lang="zh-CN" altLang="en-US" sz="4000" b="1" dirty="0" smtClean="0"/>
              <a:t>定位</a:t>
            </a:r>
            <a:endParaRPr lang="zh-CN" altLang="en-US" sz="4000" b="1" dirty="0"/>
          </a:p>
        </p:txBody>
      </p:sp>
      <p:pic>
        <p:nvPicPr>
          <p:cNvPr id="4" name="图片 3"/>
          <p:cNvPicPr>
            <a:picLocks noChangeAspect="1"/>
          </p:cNvPicPr>
          <p:nvPr/>
        </p:nvPicPr>
        <p:blipFill>
          <a:blip r:embed="rId3"/>
          <a:stretch>
            <a:fillRect/>
          </a:stretch>
        </p:blipFill>
        <p:spPr>
          <a:xfrm>
            <a:off x="0" y="950640"/>
            <a:ext cx="9172574" cy="5463331"/>
          </a:xfrm>
          <a:prstGeom prst="rect">
            <a:avLst/>
          </a:prstGeom>
        </p:spPr>
      </p:pic>
    </p:spTree>
    <p:extLst>
      <p:ext uri="{BB962C8B-B14F-4D97-AF65-F5344CB8AC3E}">
        <p14:creationId xmlns:p14="http://schemas.microsoft.com/office/powerpoint/2010/main" val="2347866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12" name="Rectangle 3"/>
          <p:cNvSpPr>
            <a:spLocks noGrp="1" noChangeArrowheads="1"/>
          </p:cNvSpPr>
          <p:nvPr>
            <p:ph type="title"/>
          </p:nvPr>
        </p:nvSpPr>
        <p:spPr>
          <a:xfrm>
            <a:off x="228600" y="172294"/>
            <a:ext cx="4559424" cy="762000"/>
          </a:xfrm>
        </p:spPr>
        <p:txBody>
          <a:bodyPr>
            <a:normAutofit fontScale="90000"/>
          </a:bodyPr>
          <a:lstStyle/>
          <a:p>
            <a:r>
              <a:rPr lang="en-US" altLang="zh-CN" sz="4000" b="1" dirty="0" smtClean="0"/>
              <a:t>HBASE</a:t>
            </a:r>
            <a:r>
              <a:rPr lang="zh-CN" altLang="en-US" sz="4000" b="1" dirty="0" smtClean="0"/>
              <a:t>数据读写过程</a:t>
            </a:r>
            <a:endParaRPr lang="zh-CN" altLang="en-US" sz="4000" b="1" dirty="0"/>
          </a:p>
        </p:txBody>
      </p:sp>
      <p:pic>
        <p:nvPicPr>
          <p:cNvPr id="3" name="图片 2"/>
          <p:cNvPicPr>
            <a:picLocks noChangeAspect="1"/>
          </p:cNvPicPr>
          <p:nvPr/>
        </p:nvPicPr>
        <p:blipFill>
          <a:blip r:embed="rId3"/>
          <a:stretch>
            <a:fillRect/>
          </a:stretch>
        </p:blipFill>
        <p:spPr>
          <a:xfrm>
            <a:off x="0" y="950640"/>
            <a:ext cx="9144000" cy="5497611"/>
          </a:xfrm>
          <a:prstGeom prst="rect">
            <a:avLst/>
          </a:prstGeom>
        </p:spPr>
      </p:pic>
    </p:spTree>
    <p:extLst>
      <p:ext uri="{BB962C8B-B14F-4D97-AF65-F5344CB8AC3E}">
        <p14:creationId xmlns:p14="http://schemas.microsoft.com/office/powerpoint/2010/main" val="1919007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12" name="Rectangle 3"/>
          <p:cNvSpPr>
            <a:spLocks noGrp="1" noChangeArrowheads="1"/>
          </p:cNvSpPr>
          <p:nvPr>
            <p:ph type="title"/>
          </p:nvPr>
        </p:nvSpPr>
        <p:spPr>
          <a:xfrm>
            <a:off x="395536" y="188640"/>
            <a:ext cx="6624736" cy="762000"/>
          </a:xfrm>
        </p:spPr>
        <p:txBody>
          <a:bodyPr>
            <a:normAutofit/>
          </a:bodyPr>
          <a:lstStyle/>
          <a:p>
            <a:r>
              <a:rPr lang="en-US" altLang="zh-CN" sz="4000" b="1" dirty="0" smtClean="0"/>
              <a:t>HBASE</a:t>
            </a:r>
            <a:r>
              <a:rPr lang="zh-CN" altLang="en-US" sz="4000" b="1" dirty="0" smtClean="0"/>
              <a:t>中的</a:t>
            </a:r>
            <a:r>
              <a:rPr lang="en-US" altLang="zh-CN" sz="4000" b="1" dirty="0" smtClean="0"/>
              <a:t>MAPREDUCE</a:t>
            </a:r>
            <a:endParaRPr lang="zh-CN" altLang="en-US" sz="4000" b="1" dirty="0"/>
          </a:p>
        </p:txBody>
      </p:sp>
      <p:pic>
        <p:nvPicPr>
          <p:cNvPr id="3" name="图片 2"/>
          <p:cNvPicPr>
            <a:picLocks noChangeAspect="1"/>
          </p:cNvPicPr>
          <p:nvPr/>
        </p:nvPicPr>
        <p:blipFill>
          <a:blip r:embed="rId2"/>
          <a:stretch>
            <a:fillRect/>
          </a:stretch>
        </p:blipFill>
        <p:spPr>
          <a:xfrm>
            <a:off x="0" y="1052736"/>
            <a:ext cx="9143999" cy="5256583"/>
          </a:xfrm>
          <a:prstGeom prst="rect">
            <a:avLst/>
          </a:prstGeom>
        </p:spPr>
      </p:pic>
    </p:spTree>
    <p:extLst>
      <p:ext uri="{BB962C8B-B14F-4D97-AF65-F5344CB8AC3E}">
        <p14:creationId xmlns:p14="http://schemas.microsoft.com/office/powerpoint/2010/main" val="1789384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12" name="Rectangle 3"/>
          <p:cNvSpPr>
            <a:spLocks noGrp="1" noChangeArrowheads="1"/>
          </p:cNvSpPr>
          <p:nvPr>
            <p:ph type="title"/>
          </p:nvPr>
        </p:nvSpPr>
        <p:spPr>
          <a:xfrm>
            <a:off x="323528" y="0"/>
            <a:ext cx="5616624" cy="762000"/>
          </a:xfrm>
        </p:spPr>
        <p:txBody>
          <a:bodyPr>
            <a:normAutofit/>
          </a:bodyPr>
          <a:lstStyle/>
          <a:p>
            <a:r>
              <a:rPr lang="en-US" altLang="zh-CN" sz="4000" b="1" dirty="0" smtClean="0"/>
              <a:t>HIVE</a:t>
            </a:r>
            <a:r>
              <a:rPr lang="zh-CN" altLang="en-US" sz="4000" b="1" dirty="0" smtClean="0"/>
              <a:t>与</a:t>
            </a:r>
            <a:r>
              <a:rPr lang="en-US" altLang="zh-CN" sz="4000" b="1" dirty="0" smtClean="0"/>
              <a:t>HBASE</a:t>
            </a:r>
            <a:r>
              <a:rPr lang="zh-CN" altLang="en-US" sz="4000" b="1" dirty="0" smtClean="0"/>
              <a:t>的</a:t>
            </a:r>
            <a:r>
              <a:rPr lang="zh-CN" altLang="en-US" sz="4000" dirty="0"/>
              <a:t>整合</a:t>
            </a:r>
            <a:endParaRPr lang="zh-CN" altLang="en-US" sz="4000" b="1" dirty="0"/>
          </a:p>
        </p:txBody>
      </p:sp>
      <p:pic>
        <p:nvPicPr>
          <p:cNvPr id="4" name="图片 3"/>
          <p:cNvPicPr>
            <a:picLocks noChangeAspect="1"/>
          </p:cNvPicPr>
          <p:nvPr/>
        </p:nvPicPr>
        <p:blipFill>
          <a:blip r:embed="rId3"/>
          <a:stretch>
            <a:fillRect/>
          </a:stretch>
        </p:blipFill>
        <p:spPr>
          <a:xfrm>
            <a:off x="0" y="852487"/>
            <a:ext cx="9144000" cy="5595764"/>
          </a:xfrm>
          <a:prstGeom prst="rect">
            <a:avLst/>
          </a:prstGeom>
        </p:spPr>
      </p:pic>
    </p:spTree>
    <p:extLst>
      <p:ext uri="{BB962C8B-B14F-4D97-AF65-F5344CB8AC3E}">
        <p14:creationId xmlns:p14="http://schemas.microsoft.com/office/powerpoint/2010/main" val="1961279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12" name="Rectangle 3"/>
          <p:cNvSpPr>
            <a:spLocks noGrp="1" noChangeArrowheads="1"/>
          </p:cNvSpPr>
          <p:nvPr>
            <p:ph type="title"/>
          </p:nvPr>
        </p:nvSpPr>
        <p:spPr>
          <a:xfrm>
            <a:off x="395536" y="188640"/>
            <a:ext cx="5616624" cy="762000"/>
          </a:xfrm>
        </p:spPr>
        <p:txBody>
          <a:bodyPr>
            <a:normAutofit/>
          </a:bodyPr>
          <a:lstStyle/>
          <a:p>
            <a:r>
              <a:rPr lang="en-US" altLang="zh-CN" sz="4000" b="1" dirty="0" smtClean="0"/>
              <a:t>HIVE</a:t>
            </a:r>
            <a:r>
              <a:rPr lang="zh-CN" altLang="en-US" sz="4000" b="1" dirty="0" smtClean="0"/>
              <a:t>与</a:t>
            </a:r>
            <a:r>
              <a:rPr lang="en-US" altLang="zh-CN" sz="4000" b="1" dirty="0" smtClean="0"/>
              <a:t>HBASE</a:t>
            </a:r>
            <a:r>
              <a:rPr lang="zh-CN" altLang="en-US" sz="4000" b="1" dirty="0" smtClean="0"/>
              <a:t>的</a:t>
            </a:r>
            <a:r>
              <a:rPr lang="zh-CN" altLang="en-US" sz="4000" dirty="0"/>
              <a:t>整合</a:t>
            </a:r>
            <a:endParaRPr lang="zh-CN" altLang="en-US" sz="4000" b="1" dirty="0"/>
          </a:p>
        </p:txBody>
      </p:sp>
      <p:pic>
        <p:nvPicPr>
          <p:cNvPr id="3" name="图片 2"/>
          <p:cNvPicPr>
            <a:picLocks noChangeAspect="1"/>
          </p:cNvPicPr>
          <p:nvPr/>
        </p:nvPicPr>
        <p:blipFill>
          <a:blip r:embed="rId3"/>
          <a:stretch>
            <a:fillRect/>
          </a:stretch>
        </p:blipFill>
        <p:spPr>
          <a:xfrm>
            <a:off x="0" y="950641"/>
            <a:ext cx="9144000" cy="5497610"/>
          </a:xfrm>
          <a:prstGeom prst="rect">
            <a:avLst/>
          </a:prstGeom>
        </p:spPr>
      </p:pic>
    </p:spTree>
    <p:extLst>
      <p:ext uri="{BB962C8B-B14F-4D97-AF65-F5344CB8AC3E}">
        <p14:creationId xmlns:p14="http://schemas.microsoft.com/office/powerpoint/2010/main" val="3386009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HADOOP</a:t>
            </a:r>
            <a:r>
              <a:rPr lang="zh-CN" altLang="en-US" sz="4000" b="1" dirty="0" smtClean="0"/>
              <a:t>是什么</a:t>
            </a:r>
            <a:endParaRPr lang="zh-CN" altLang="en-US" sz="4000" b="1" dirty="0"/>
          </a:p>
        </p:txBody>
      </p:sp>
      <p:sp>
        <p:nvSpPr>
          <p:cNvPr id="3" name="矩形 2"/>
          <p:cNvSpPr/>
          <p:nvPr/>
        </p:nvSpPr>
        <p:spPr>
          <a:xfrm>
            <a:off x="374204" y="1700808"/>
            <a:ext cx="8892480" cy="3416320"/>
          </a:xfrm>
          <a:prstGeom prst="rect">
            <a:avLst/>
          </a:prstGeom>
        </p:spPr>
        <p:txBody>
          <a:bodyPr wrap="square">
            <a:spAutoFit/>
          </a:bodyPr>
          <a:lstStyle/>
          <a:p>
            <a:r>
              <a:rPr lang="en-US" altLang="zh-CN" sz="2400" b="1" dirty="0">
                <a:solidFill>
                  <a:srgbClr val="333333"/>
                </a:solidFill>
                <a:latin typeface="tahoma" panose="020B0604030504040204" pitchFamily="34" charset="0"/>
              </a:rPr>
              <a:t>Hadoop</a:t>
            </a:r>
            <a:r>
              <a:rPr lang="zh-CN" altLang="en-US" sz="2400" b="1" dirty="0">
                <a:solidFill>
                  <a:srgbClr val="333333"/>
                </a:solidFill>
                <a:latin typeface="tahoma" panose="020B0604030504040204" pitchFamily="34" charset="0"/>
              </a:rPr>
              <a:t>是什么</a:t>
            </a:r>
            <a:r>
              <a:rPr lang="en-US" altLang="zh-CN" sz="2400" b="1" dirty="0" smtClean="0">
                <a:solidFill>
                  <a:srgbClr val="333333"/>
                </a:solidFill>
                <a:latin typeface="tahoma" panose="020B0604030504040204" pitchFamily="34" charset="0"/>
              </a:rPr>
              <a:t>?</a:t>
            </a:r>
          </a:p>
          <a:p>
            <a:endParaRPr lang="en-US" altLang="zh-CN" sz="2400" b="1" dirty="0">
              <a:solidFill>
                <a:srgbClr val="333333"/>
              </a:solidFill>
              <a:latin typeface="tahoma" panose="020B0604030504040204" pitchFamily="34" charset="0"/>
            </a:endParaRPr>
          </a:p>
          <a:p>
            <a:r>
              <a:rPr lang="en-US" altLang="zh-CN" sz="2400" dirty="0">
                <a:solidFill>
                  <a:srgbClr val="333333"/>
                </a:solidFill>
                <a:latin typeface="tahoma" panose="020B0604030504040204" pitchFamily="34" charset="0"/>
              </a:rPr>
              <a:t>	</a:t>
            </a:r>
            <a:r>
              <a:rPr lang="en-US" altLang="zh-CN" sz="2400" dirty="0" smtClean="0">
                <a:solidFill>
                  <a:srgbClr val="333333"/>
                </a:solidFill>
                <a:latin typeface="tahoma" panose="020B0604030504040204" pitchFamily="34" charset="0"/>
              </a:rPr>
              <a:t>Hadoop</a:t>
            </a:r>
            <a:r>
              <a:rPr lang="zh-CN" altLang="en-US" sz="2400" dirty="0">
                <a:solidFill>
                  <a:srgbClr val="333333"/>
                </a:solidFill>
                <a:latin typeface="tahoma" panose="020B0604030504040204" pitchFamily="34" charset="0"/>
              </a:rPr>
              <a:t>是一种分析和处理大数据的软件平台，是</a:t>
            </a:r>
            <a:r>
              <a:rPr lang="en-US" altLang="zh-CN" sz="2400" dirty="0" err="1">
                <a:solidFill>
                  <a:srgbClr val="333333"/>
                </a:solidFill>
                <a:latin typeface="tahoma" panose="020B0604030504040204" pitchFamily="34" charset="0"/>
              </a:rPr>
              <a:t>Appach</a:t>
            </a:r>
            <a:r>
              <a:rPr lang="zh-CN" altLang="en-US" sz="2400" dirty="0">
                <a:solidFill>
                  <a:srgbClr val="333333"/>
                </a:solidFill>
                <a:latin typeface="tahoma" panose="020B0604030504040204" pitchFamily="34" charset="0"/>
              </a:rPr>
              <a:t>的一个用</a:t>
            </a:r>
            <a:r>
              <a:rPr lang="en-US" altLang="zh-CN" sz="2400" dirty="0">
                <a:solidFill>
                  <a:srgbClr val="333333"/>
                </a:solidFill>
                <a:latin typeface="tahoma" panose="020B0604030504040204" pitchFamily="34" charset="0"/>
              </a:rPr>
              <a:t>Java</a:t>
            </a:r>
            <a:r>
              <a:rPr lang="zh-CN" altLang="en-US" sz="2400" dirty="0">
                <a:solidFill>
                  <a:srgbClr val="333333"/>
                </a:solidFill>
                <a:latin typeface="tahoma" panose="020B0604030504040204" pitchFamily="34" charset="0"/>
              </a:rPr>
              <a:t>语言所实现的开源软件的加框，在大量计算机组成的集群当中实现了对于海量的数据进行的分布式计算</a:t>
            </a:r>
            <a:r>
              <a:rPr lang="zh-CN" altLang="en-US" sz="2400" dirty="0" smtClean="0">
                <a:solidFill>
                  <a:srgbClr val="333333"/>
                </a:solidFill>
                <a:latin typeface="tahoma" panose="020B0604030504040204" pitchFamily="34" charset="0"/>
              </a:rPr>
              <a:t>。</a:t>
            </a:r>
            <a:endParaRPr lang="en-US" altLang="zh-CN" sz="2400" dirty="0" smtClean="0">
              <a:solidFill>
                <a:srgbClr val="333333"/>
              </a:solidFill>
              <a:latin typeface="tahoma" panose="020B0604030504040204" pitchFamily="34" charset="0"/>
            </a:endParaRPr>
          </a:p>
          <a:p>
            <a:endParaRPr lang="en-US" altLang="zh-CN" sz="2400" dirty="0">
              <a:solidFill>
                <a:srgbClr val="333333"/>
              </a:solidFill>
              <a:latin typeface="tahoma" panose="020B0604030504040204" pitchFamily="34" charset="0"/>
            </a:endParaRPr>
          </a:p>
          <a:p>
            <a:r>
              <a:rPr lang="en-US" altLang="zh-CN" sz="2400" dirty="0" smtClean="0">
                <a:solidFill>
                  <a:srgbClr val="333333"/>
                </a:solidFill>
                <a:latin typeface="tahoma" panose="020B0604030504040204" pitchFamily="34" charset="0"/>
              </a:rPr>
              <a:t>	Hadoop</a:t>
            </a:r>
            <a:r>
              <a:rPr lang="zh-CN" altLang="en-US" sz="2400" dirty="0">
                <a:solidFill>
                  <a:srgbClr val="333333"/>
                </a:solidFill>
                <a:latin typeface="tahoma" panose="020B0604030504040204" pitchFamily="34" charset="0"/>
              </a:rPr>
              <a:t>的框架最核心的设计</a:t>
            </a:r>
            <a:r>
              <a:rPr lang="zh-CN" altLang="en-US" sz="2400" dirty="0" smtClean="0">
                <a:solidFill>
                  <a:srgbClr val="333333"/>
                </a:solidFill>
                <a:latin typeface="tahoma" panose="020B0604030504040204" pitchFamily="34" charset="0"/>
              </a:rPr>
              <a:t>就是：</a:t>
            </a:r>
            <a:r>
              <a:rPr lang="en-US" altLang="zh-CN" sz="2400" b="1" dirty="0" smtClean="0">
                <a:solidFill>
                  <a:srgbClr val="333333"/>
                </a:solidFill>
                <a:latin typeface="tahoma" panose="020B0604030504040204" pitchFamily="34" charset="0"/>
              </a:rPr>
              <a:t>HDFS</a:t>
            </a:r>
            <a:r>
              <a:rPr lang="zh-CN" altLang="en-US" sz="2400" b="1" dirty="0" smtClean="0">
                <a:solidFill>
                  <a:srgbClr val="333333"/>
                </a:solidFill>
                <a:latin typeface="tahoma" panose="020B0604030504040204" pitchFamily="34" charset="0"/>
              </a:rPr>
              <a:t>和</a:t>
            </a:r>
            <a:r>
              <a:rPr lang="en-US" altLang="zh-CN" sz="2400" b="1" dirty="0" err="1" smtClean="0">
                <a:solidFill>
                  <a:srgbClr val="333333"/>
                </a:solidFill>
                <a:latin typeface="tahoma" panose="020B0604030504040204" pitchFamily="34" charset="0"/>
              </a:rPr>
              <a:t>MapReduce</a:t>
            </a:r>
            <a:r>
              <a:rPr lang="zh-CN" altLang="en-US" sz="2400" b="1" dirty="0" smtClean="0">
                <a:solidFill>
                  <a:srgbClr val="333333"/>
                </a:solidFill>
                <a:latin typeface="tahoma" panose="020B0604030504040204" pitchFamily="34" charset="0"/>
              </a:rPr>
              <a:t>。</a:t>
            </a:r>
            <a:endParaRPr lang="en-US" altLang="zh-CN" sz="2400" b="1" dirty="0" smtClean="0">
              <a:solidFill>
                <a:srgbClr val="333333"/>
              </a:solidFill>
              <a:latin typeface="tahoma" panose="020B0604030504040204" pitchFamily="34" charset="0"/>
            </a:endParaRPr>
          </a:p>
          <a:p>
            <a:r>
              <a:rPr lang="en-US" altLang="zh-CN" sz="2400" b="1" dirty="0" smtClean="0">
                <a:solidFill>
                  <a:srgbClr val="333333"/>
                </a:solidFill>
                <a:latin typeface="tahoma" panose="020B0604030504040204" pitchFamily="34" charset="0"/>
              </a:rPr>
              <a:t>HDFS</a:t>
            </a:r>
            <a:r>
              <a:rPr lang="zh-CN" altLang="en-US" sz="2400" b="1" dirty="0">
                <a:solidFill>
                  <a:srgbClr val="333333"/>
                </a:solidFill>
                <a:latin typeface="tahoma" panose="020B0604030504040204" pitchFamily="34" charset="0"/>
              </a:rPr>
              <a:t>为海量的数据提供了存储</a:t>
            </a:r>
            <a:r>
              <a:rPr lang="zh-CN" altLang="en-US" sz="2400" b="1" dirty="0" smtClean="0">
                <a:solidFill>
                  <a:srgbClr val="333333"/>
                </a:solidFill>
                <a:latin typeface="tahoma" panose="020B0604030504040204" pitchFamily="34" charset="0"/>
              </a:rPr>
              <a:t>，</a:t>
            </a:r>
            <a:r>
              <a:rPr lang="en-US" altLang="zh-CN" sz="2400" b="1" dirty="0" err="1" smtClean="0">
                <a:solidFill>
                  <a:srgbClr val="333333"/>
                </a:solidFill>
                <a:latin typeface="tahoma" panose="020B0604030504040204" pitchFamily="34" charset="0"/>
              </a:rPr>
              <a:t>MapReduce</a:t>
            </a:r>
            <a:r>
              <a:rPr lang="zh-CN" altLang="en-US" sz="2400" b="1" dirty="0">
                <a:solidFill>
                  <a:srgbClr val="333333"/>
                </a:solidFill>
                <a:latin typeface="tahoma" panose="020B0604030504040204" pitchFamily="34" charset="0"/>
              </a:rPr>
              <a:t>则</a:t>
            </a:r>
            <a:r>
              <a:rPr lang="zh-CN" altLang="en-US" sz="2400" b="1" dirty="0" smtClean="0">
                <a:solidFill>
                  <a:srgbClr val="333333"/>
                </a:solidFill>
                <a:latin typeface="tahoma" panose="020B0604030504040204" pitchFamily="34" charset="0"/>
              </a:rPr>
              <a:t>为</a:t>
            </a:r>
            <a:r>
              <a:rPr lang="zh-CN" altLang="en-US" sz="2400" b="1" dirty="0">
                <a:solidFill>
                  <a:srgbClr val="333333"/>
                </a:solidFill>
                <a:latin typeface="tahoma" panose="020B0604030504040204" pitchFamily="34" charset="0"/>
              </a:rPr>
              <a:t>海量的数据提供了</a:t>
            </a:r>
            <a:r>
              <a:rPr lang="zh-CN" altLang="en-US" sz="2400" b="1" dirty="0" smtClean="0">
                <a:solidFill>
                  <a:srgbClr val="333333"/>
                </a:solidFill>
                <a:latin typeface="tahoma" panose="020B0604030504040204" pitchFamily="34" charset="0"/>
              </a:rPr>
              <a:t>计算。</a:t>
            </a:r>
            <a:endParaRPr lang="zh-CN" altLang="en-US" sz="2400"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3119216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40968"/>
            <a:ext cx="9144000" cy="371703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331640" y="4191223"/>
            <a:ext cx="4464496" cy="893961"/>
          </a:xfrm>
        </p:spPr>
        <p:txBody>
          <a:bodyPr>
            <a:normAutofit/>
          </a:bodyPr>
          <a:lstStyle/>
          <a:p>
            <a:r>
              <a:rPr lang="en-US" altLang="zh-CN" b="1" dirty="0" smtClean="0">
                <a:latin typeface="Arial" panose="020B0604020202020204" pitchFamily="34" charset="0"/>
                <a:cs typeface="Arial" panose="020B0604020202020204" pitchFamily="34" charset="0"/>
              </a:rPr>
              <a:t>Thank you!</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546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2" name="Rectangle 3"/>
          <p:cNvSpPr>
            <a:spLocks noGrp="1" noChangeArrowheads="1"/>
          </p:cNvSpPr>
          <p:nvPr>
            <p:ph type="title"/>
          </p:nvPr>
        </p:nvSpPr>
        <p:spPr>
          <a:xfrm>
            <a:off x="395536" y="188640"/>
            <a:ext cx="4343400" cy="762000"/>
          </a:xfrm>
        </p:spPr>
        <p:txBody>
          <a:bodyPr>
            <a:normAutofit/>
          </a:bodyPr>
          <a:lstStyle/>
          <a:p>
            <a:r>
              <a:rPr lang="en-US" altLang="zh-CN" sz="4000" b="1" dirty="0" smtClean="0"/>
              <a:t>HADOOP</a:t>
            </a:r>
            <a:r>
              <a:rPr lang="zh-CN" altLang="en-US" sz="4000" b="1" dirty="0" smtClean="0"/>
              <a:t>起源</a:t>
            </a:r>
            <a:endParaRPr lang="zh-CN" altLang="en-US" sz="4000" b="1" dirty="0"/>
          </a:p>
        </p:txBody>
      </p:sp>
      <p:sp>
        <p:nvSpPr>
          <p:cNvPr id="4" name="矩形 3"/>
          <p:cNvSpPr/>
          <p:nvPr/>
        </p:nvSpPr>
        <p:spPr>
          <a:xfrm>
            <a:off x="0" y="1340768"/>
            <a:ext cx="9144000" cy="4524315"/>
          </a:xfrm>
          <a:prstGeom prst="rect">
            <a:avLst/>
          </a:prstGeom>
        </p:spPr>
        <p:txBody>
          <a:bodyPr wrap="square">
            <a:spAutoFit/>
          </a:bodyPr>
          <a:lstStyle/>
          <a:p>
            <a:r>
              <a:rPr lang="en-US" altLang="zh-CN" sz="2400" dirty="0" smtClean="0">
                <a:solidFill>
                  <a:srgbClr val="333333"/>
                </a:solidFill>
                <a:latin typeface="黑体" panose="02010609060101010101" pitchFamily="49" charset="-122"/>
              </a:rPr>
              <a:t>	Hadoop</a:t>
            </a:r>
            <a:r>
              <a:rPr lang="zh-CN" altLang="en-US" sz="2400" dirty="0">
                <a:solidFill>
                  <a:srgbClr val="333333"/>
                </a:solidFill>
                <a:latin typeface="黑体" panose="02010609060101010101" pitchFamily="49" charset="-122"/>
              </a:rPr>
              <a:t>由 </a:t>
            </a:r>
            <a:r>
              <a:rPr lang="en-US" altLang="zh-CN" sz="2400" dirty="0">
                <a:solidFill>
                  <a:srgbClr val="333333"/>
                </a:solidFill>
                <a:latin typeface="黑体" panose="02010609060101010101" pitchFamily="49" charset="-122"/>
              </a:rPr>
              <a:t>Apache Software Foundation </a:t>
            </a:r>
            <a:r>
              <a:rPr lang="zh-CN" altLang="en-US" sz="2400" dirty="0">
                <a:solidFill>
                  <a:srgbClr val="333333"/>
                </a:solidFill>
                <a:latin typeface="黑体" panose="02010609060101010101" pitchFamily="49" charset="-122"/>
              </a:rPr>
              <a:t>公司于 </a:t>
            </a:r>
            <a:r>
              <a:rPr lang="en-US" altLang="zh-CN" sz="2400" dirty="0">
                <a:solidFill>
                  <a:srgbClr val="333333"/>
                </a:solidFill>
                <a:latin typeface="黑体" panose="02010609060101010101" pitchFamily="49" charset="-122"/>
              </a:rPr>
              <a:t>2005 </a:t>
            </a:r>
            <a:r>
              <a:rPr lang="zh-CN" altLang="en-US" sz="2400" dirty="0">
                <a:solidFill>
                  <a:srgbClr val="333333"/>
                </a:solidFill>
                <a:latin typeface="黑体" panose="02010609060101010101" pitchFamily="49" charset="-122"/>
              </a:rPr>
              <a:t>年秋天作为</a:t>
            </a:r>
            <a:r>
              <a:rPr lang="en-US" altLang="zh-CN" sz="2400" dirty="0" err="1">
                <a:solidFill>
                  <a:srgbClr val="136EC2"/>
                </a:solidFill>
                <a:latin typeface="黑体" panose="02010609060101010101" pitchFamily="49" charset="-122"/>
                <a:hlinkClick r:id="rId3"/>
              </a:rPr>
              <a:t>Lucene</a:t>
            </a:r>
            <a:r>
              <a:rPr lang="zh-CN" altLang="en-US" sz="2400" dirty="0">
                <a:solidFill>
                  <a:srgbClr val="333333"/>
                </a:solidFill>
                <a:latin typeface="黑体" panose="02010609060101010101" pitchFamily="49" charset="-122"/>
              </a:rPr>
              <a:t>的子项目</a:t>
            </a:r>
            <a:r>
              <a:rPr lang="en-US" altLang="zh-CN" sz="2400" dirty="0" err="1">
                <a:solidFill>
                  <a:srgbClr val="136EC2"/>
                </a:solidFill>
                <a:latin typeface="黑体" panose="02010609060101010101" pitchFamily="49" charset="-122"/>
                <a:hlinkClick r:id="rId4"/>
              </a:rPr>
              <a:t>Nutch</a:t>
            </a:r>
            <a:r>
              <a:rPr lang="zh-CN" altLang="en-US" sz="2400" dirty="0">
                <a:solidFill>
                  <a:srgbClr val="333333"/>
                </a:solidFill>
                <a:latin typeface="黑体" panose="02010609060101010101" pitchFamily="49" charset="-122"/>
              </a:rPr>
              <a:t>的一部分正式引入。它受到最先由 </a:t>
            </a:r>
            <a:r>
              <a:rPr lang="en-US" altLang="zh-CN" sz="2400" dirty="0">
                <a:solidFill>
                  <a:srgbClr val="333333"/>
                </a:solidFill>
                <a:latin typeface="黑体" panose="02010609060101010101" pitchFamily="49" charset="-122"/>
              </a:rPr>
              <a:t>Google Lab </a:t>
            </a:r>
            <a:r>
              <a:rPr lang="zh-CN" altLang="en-US" sz="2400" dirty="0">
                <a:solidFill>
                  <a:srgbClr val="333333"/>
                </a:solidFill>
                <a:latin typeface="黑体" panose="02010609060101010101" pitchFamily="49" charset="-122"/>
              </a:rPr>
              <a:t>开发的 </a:t>
            </a:r>
            <a:r>
              <a:rPr lang="en-US" altLang="zh-CN" sz="2400" dirty="0">
                <a:solidFill>
                  <a:srgbClr val="333333"/>
                </a:solidFill>
                <a:latin typeface="黑体" panose="02010609060101010101" pitchFamily="49" charset="-122"/>
              </a:rPr>
              <a:t>Map/Reduce </a:t>
            </a:r>
            <a:r>
              <a:rPr lang="zh-CN" altLang="en-US" sz="2400" dirty="0">
                <a:solidFill>
                  <a:srgbClr val="333333"/>
                </a:solidFill>
                <a:latin typeface="黑体" panose="02010609060101010101" pitchFamily="49" charset="-122"/>
              </a:rPr>
              <a:t>和 </a:t>
            </a:r>
            <a:r>
              <a:rPr lang="en-US" altLang="zh-CN" sz="2400" dirty="0">
                <a:solidFill>
                  <a:srgbClr val="333333"/>
                </a:solidFill>
                <a:latin typeface="黑体" panose="02010609060101010101" pitchFamily="49" charset="-122"/>
              </a:rPr>
              <a:t>Google File System(</a:t>
            </a:r>
            <a:r>
              <a:rPr lang="en-US" altLang="zh-CN" sz="2400" dirty="0">
                <a:solidFill>
                  <a:srgbClr val="136EC2"/>
                </a:solidFill>
                <a:latin typeface="黑体" panose="02010609060101010101" pitchFamily="49" charset="-122"/>
                <a:hlinkClick r:id="rId5"/>
              </a:rPr>
              <a:t>GFS</a:t>
            </a:r>
            <a:r>
              <a:rPr lang="en-US" altLang="zh-CN" sz="2400" dirty="0">
                <a:solidFill>
                  <a:srgbClr val="333333"/>
                </a:solidFill>
                <a:latin typeface="黑体" panose="02010609060101010101" pitchFamily="49" charset="-122"/>
              </a:rPr>
              <a:t>) </a:t>
            </a:r>
            <a:r>
              <a:rPr lang="zh-CN" altLang="en-US" sz="2400" dirty="0">
                <a:solidFill>
                  <a:srgbClr val="333333"/>
                </a:solidFill>
                <a:latin typeface="黑体" panose="02010609060101010101" pitchFamily="49" charset="-122"/>
              </a:rPr>
              <a:t>的启发。</a:t>
            </a:r>
          </a:p>
          <a:p>
            <a:r>
              <a:rPr lang="en-US" altLang="zh-CN" sz="2400" dirty="0">
                <a:solidFill>
                  <a:srgbClr val="333333"/>
                </a:solidFill>
                <a:latin typeface="黑体" panose="02010609060101010101" pitchFamily="49" charset="-122"/>
              </a:rPr>
              <a:t>2006 </a:t>
            </a:r>
            <a:r>
              <a:rPr lang="zh-CN" altLang="en-US" sz="2400" dirty="0">
                <a:solidFill>
                  <a:srgbClr val="333333"/>
                </a:solidFill>
                <a:latin typeface="黑体" panose="02010609060101010101" pitchFamily="49" charset="-122"/>
              </a:rPr>
              <a:t>年 </a:t>
            </a:r>
            <a:r>
              <a:rPr lang="en-US" altLang="zh-CN" sz="2400" dirty="0">
                <a:solidFill>
                  <a:srgbClr val="333333"/>
                </a:solidFill>
                <a:latin typeface="黑体" panose="02010609060101010101" pitchFamily="49" charset="-122"/>
              </a:rPr>
              <a:t>3 </a:t>
            </a:r>
            <a:r>
              <a:rPr lang="zh-CN" altLang="en-US" sz="2400" dirty="0">
                <a:solidFill>
                  <a:srgbClr val="333333"/>
                </a:solidFill>
                <a:latin typeface="黑体" panose="02010609060101010101" pitchFamily="49" charset="-122"/>
              </a:rPr>
              <a:t>月份，</a:t>
            </a:r>
            <a:r>
              <a:rPr lang="en-US" altLang="zh-CN" sz="2400" dirty="0">
                <a:solidFill>
                  <a:srgbClr val="333333"/>
                </a:solidFill>
                <a:latin typeface="黑体" panose="02010609060101010101" pitchFamily="49" charset="-122"/>
              </a:rPr>
              <a:t>Map/Reduce </a:t>
            </a:r>
            <a:r>
              <a:rPr lang="zh-CN" altLang="en-US" sz="2400" dirty="0">
                <a:solidFill>
                  <a:srgbClr val="333333"/>
                </a:solidFill>
                <a:latin typeface="黑体" panose="02010609060101010101" pitchFamily="49" charset="-122"/>
              </a:rPr>
              <a:t>和 </a:t>
            </a:r>
            <a:r>
              <a:rPr lang="en-US" altLang="zh-CN" sz="2400" dirty="0" err="1">
                <a:solidFill>
                  <a:srgbClr val="333333"/>
                </a:solidFill>
                <a:latin typeface="黑体" panose="02010609060101010101" pitchFamily="49" charset="-122"/>
              </a:rPr>
              <a:t>Nutch</a:t>
            </a:r>
            <a:r>
              <a:rPr lang="en-US" altLang="zh-CN" sz="2400" dirty="0">
                <a:solidFill>
                  <a:srgbClr val="333333"/>
                </a:solidFill>
                <a:latin typeface="黑体" panose="02010609060101010101" pitchFamily="49" charset="-122"/>
              </a:rPr>
              <a:t> Distributed File System (NDFS) </a:t>
            </a:r>
            <a:r>
              <a:rPr lang="zh-CN" altLang="en-US" sz="2400" dirty="0">
                <a:solidFill>
                  <a:srgbClr val="333333"/>
                </a:solidFill>
                <a:latin typeface="黑体" panose="02010609060101010101" pitchFamily="49" charset="-122"/>
              </a:rPr>
              <a:t>分别被纳入称为 </a:t>
            </a:r>
            <a:r>
              <a:rPr lang="en-US" altLang="zh-CN" sz="2400" dirty="0">
                <a:solidFill>
                  <a:srgbClr val="333333"/>
                </a:solidFill>
                <a:latin typeface="黑体" panose="02010609060101010101" pitchFamily="49" charset="-122"/>
              </a:rPr>
              <a:t>Hadoop </a:t>
            </a:r>
            <a:r>
              <a:rPr lang="zh-CN" altLang="en-US" sz="2400" dirty="0">
                <a:solidFill>
                  <a:srgbClr val="333333"/>
                </a:solidFill>
                <a:latin typeface="黑体" panose="02010609060101010101" pitchFamily="49" charset="-122"/>
              </a:rPr>
              <a:t>的项目中</a:t>
            </a:r>
            <a:r>
              <a:rPr lang="zh-CN" altLang="en-US" sz="2400" dirty="0" smtClean="0">
                <a:solidFill>
                  <a:srgbClr val="333333"/>
                </a:solidFill>
                <a:latin typeface="黑体" panose="02010609060101010101" pitchFamily="49" charset="-122"/>
              </a:rPr>
              <a:t>。</a:t>
            </a:r>
            <a:endParaRPr lang="en-US" altLang="zh-CN" sz="2400" dirty="0" smtClean="0">
              <a:solidFill>
                <a:srgbClr val="333333"/>
              </a:solidFill>
              <a:latin typeface="黑体" panose="02010609060101010101" pitchFamily="49" charset="-122"/>
            </a:endParaRPr>
          </a:p>
          <a:p>
            <a:endParaRPr lang="zh-CN" altLang="en-US" sz="2400" dirty="0">
              <a:solidFill>
                <a:srgbClr val="333333"/>
              </a:solidFill>
              <a:latin typeface="黑体" panose="02010609060101010101" pitchFamily="49" charset="-122"/>
            </a:endParaRPr>
          </a:p>
          <a:p>
            <a:r>
              <a:rPr lang="en-US" altLang="zh-CN" sz="2400" dirty="0" smtClean="0">
                <a:solidFill>
                  <a:srgbClr val="333333"/>
                </a:solidFill>
                <a:latin typeface="黑体" panose="02010609060101010101" pitchFamily="49" charset="-122"/>
              </a:rPr>
              <a:t>	Hadoop </a:t>
            </a:r>
            <a:r>
              <a:rPr lang="zh-CN" altLang="en-US" sz="2400" dirty="0">
                <a:solidFill>
                  <a:srgbClr val="333333"/>
                </a:solidFill>
                <a:latin typeface="黑体" panose="02010609060101010101" pitchFamily="49" charset="-122"/>
              </a:rPr>
              <a:t>是最受欢迎的在 </a:t>
            </a:r>
            <a:r>
              <a:rPr lang="en-US" altLang="zh-CN" sz="2400" dirty="0">
                <a:solidFill>
                  <a:srgbClr val="333333"/>
                </a:solidFill>
                <a:latin typeface="黑体" panose="02010609060101010101" pitchFamily="49" charset="-122"/>
              </a:rPr>
              <a:t>Internet </a:t>
            </a:r>
            <a:r>
              <a:rPr lang="zh-CN" altLang="en-US" sz="2400" dirty="0">
                <a:solidFill>
                  <a:srgbClr val="333333"/>
                </a:solidFill>
                <a:latin typeface="黑体" panose="02010609060101010101" pitchFamily="49" charset="-122"/>
              </a:rPr>
              <a:t>上对搜索</a:t>
            </a:r>
            <a:r>
              <a:rPr lang="zh-CN" altLang="en-US" sz="2400" dirty="0">
                <a:solidFill>
                  <a:srgbClr val="136EC2"/>
                </a:solidFill>
                <a:latin typeface="黑体" panose="02010609060101010101" pitchFamily="49" charset="-122"/>
                <a:hlinkClick r:id="rId6"/>
              </a:rPr>
              <a:t>关键字</a:t>
            </a:r>
            <a:r>
              <a:rPr lang="zh-CN" altLang="en-US" sz="2400" dirty="0">
                <a:solidFill>
                  <a:srgbClr val="333333"/>
                </a:solidFill>
                <a:latin typeface="黑体" panose="02010609060101010101" pitchFamily="49" charset="-122"/>
              </a:rPr>
              <a:t>进行内容分类的工具，但它也可以解决许多要求极大伸缩性的问题。例如，如果您要 </a:t>
            </a:r>
            <a:r>
              <a:rPr lang="en-US" altLang="zh-CN" sz="2400" dirty="0" err="1">
                <a:solidFill>
                  <a:srgbClr val="333333"/>
                </a:solidFill>
                <a:latin typeface="黑体" panose="02010609060101010101" pitchFamily="49" charset="-122"/>
              </a:rPr>
              <a:t>grep</a:t>
            </a:r>
            <a:r>
              <a:rPr lang="en-US" altLang="zh-CN" sz="2400" dirty="0">
                <a:solidFill>
                  <a:srgbClr val="333333"/>
                </a:solidFill>
                <a:latin typeface="黑体" panose="02010609060101010101" pitchFamily="49" charset="-122"/>
              </a:rPr>
              <a:t> </a:t>
            </a:r>
            <a:r>
              <a:rPr lang="zh-CN" altLang="en-US" sz="2400" dirty="0">
                <a:solidFill>
                  <a:srgbClr val="333333"/>
                </a:solidFill>
                <a:latin typeface="黑体" panose="02010609060101010101" pitchFamily="49" charset="-122"/>
              </a:rPr>
              <a:t>一个 </a:t>
            </a:r>
            <a:r>
              <a:rPr lang="en-US" altLang="zh-CN" sz="2400" dirty="0">
                <a:solidFill>
                  <a:srgbClr val="333333"/>
                </a:solidFill>
                <a:latin typeface="黑体" panose="02010609060101010101" pitchFamily="49" charset="-122"/>
              </a:rPr>
              <a:t>10TB </a:t>
            </a:r>
            <a:r>
              <a:rPr lang="zh-CN" altLang="en-US" sz="2400" dirty="0">
                <a:solidFill>
                  <a:srgbClr val="333333"/>
                </a:solidFill>
                <a:latin typeface="黑体" panose="02010609060101010101" pitchFamily="49" charset="-122"/>
              </a:rPr>
              <a:t>的巨型文件，会出现什么情况？在传统的系统上，这将需要很长的时间。但是 </a:t>
            </a:r>
            <a:r>
              <a:rPr lang="en-US" altLang="zh-CN" sz="2400" dirty="0">
                <a:solidFill>
                  <a:srgbClr val="333333"/>
                </a:solidFill>
                <a:latin typeface="黑体" panose="02010609060101010101" pitchFamily="49" charset="-122"/>
              </a:rPr>
              <a:t>Hadoop </a:t>
            </a:r>
            <a:r>
              <a:rPr lang="zh-CN" altLang="en-US" sz="2400" dirty="0">
                <a:solidFill>
                  <a:srgbClr val="333333"/>
                </a:solidFill>
                <a:latin typeface="黑体" panose="02010609060101010101" pitchFamily="49" charset="-122"/>
              </a:rPr>
              <a:t>在设计时就考虑到这些问题，采用</a:t>
            </a:r>
            <a:r>
              <a:rPr lang="zh-CN" altLang="en-US" sz="2400" dirty="0">
                <a:solidFill>
                  <a:srgbClr val="136EC2"/>
                </a:solidFill>
                <a:latin typeface="黑体" panose="02010609060101010101" pitchFamily="49" charset="-122"/>
                <a:hlinkClick r:id="rId7"/>
              </a:rPr>
              <a:t>并行执行</a:t>
            </a:r>
            <a:r>
              <a:rPr lang="zh-CN" altLang="en-US" sz="2400" dirty="0">
                <a:solidFill>
                  <a:srgbClr val="333333"/>
                </a:solidFill>
                <a:latin typeface="黑体" panose="02010609060101010101" pitchFamily="49" charset="-122"/>
              </a:rPr>
              <a:t>机制，因此能大大提高效率。</a:t>
            </a:r>
            <a:endParaRPr lang="zh-CN" altLang="en-US" sz="2400" b="0" i="0" dirty="0">
              <a:solidFill>
                <a:srgbClr val="333333"/>
              </a:solidFill>
              <a:effectLst/>
              <a:latin typeface="黑体" panose="02010609060101010101" pitchFamily="49" charset="-122"/>
            </a:endParaRPr>
          </a:p>
        </p:txBody>
      </p:sp>
    </p:spTree>
    <p:extLst>
      <p:ext uri="{BB962C8B-B14F-4D97-AF65-F5344CB8AC3E}">
        <p14:creationId xmlns:p14="http://schemas.microsoft.com/office/powerpoint/2010/main" val="3925287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2" name="Rectangle 3"/>
          <p:cNvSpPr>
            <a:spLocks noGrp="1" noChangeArrowheads="1"/>
          </p:cNvSpPr>
          <p:nvPr>
            <p:ph type="title"/>
          </p:nvPr>
        </p:nvSpPr>
        <p:spPr>
          <a:xfrm>
            <a:off x="395536" y="89813"/>
            <a:ext cx="4896544" cy="762000"/>
          </a:xfrm>
        </p:spPr>
        <p:txBody>
          <a:bodyPr>
            <a:normAutofit/>
          </a:bodyPr>
          <a:lstStyle/>
          <a:p>
            <a:r>
              <a:rPr lang="en-US" altLang="zh-CN" sz="4000" b="1" dirty="0" smtClean="0"/>
              <a:t>HADOOP</a:t>
            </a:r>
            <a:r>
              <a:rPr lang="zh-CN" altLang="en-US" sz="4000" b="1" dirty="0" smtClean="0"/>
              <a:t>（狭义）</a:t>
            </a:r>
            <a:endParaRPr lang="zh-CN" altLang="en-US" sz="4000" b="1" dirty="0"/>
          </a:p>
        </p:txBody>
      </p:sp>
      <p:sp>
        <p:nvSpPr>
          <p:cNvPr id="3" name="矩形 2"/>
          <p:cNvSpPr/>
          <p:nvPr/>
        </p:nvSpPr>
        <p:spPr>
          <a:xfrm>
            <a:off x="-8756" y="1071319"/>
            <a:ext cx="9144000" cy="830997"/>
          </a:xfrm>
          <a:prstGeom prst="rect">
            <a:avLst/>
          </a:prstGeom>
        </p:spPr>
        <p:txBody>
          <a:bodyPr wrap="square">
            <a:spAutoFit/>
          </a:bodyPr>
          <a:lstStyle/>
          <a:p>
            <a:r>
              <a:rPr lang="en-US" altLang="zh-CN" sz="2400" dirty="0">
                <a:solidFill>
                  <a:srgbClr val="333333"/>
                </a:solidFill>
                <a:latin typeface="tahoma" panose="020B0604030504040204" pitchFamily="34" charset="0"/>
              </a:rPr>
              <a:t>Hadoop</a:t>
            </a:r>
            <a:r>
              <a:rPr lang="zh-CN" altLang="en-US" sz="2400" dirty="0">
                <a:solidFill>
                  <a:srgbClr val="333333"/>
                </a:solidFill>
                <a:latin typeface="tahoma" panose="020B0604030504040204" pitchFamily="34" charset="0"/>
              </a:rPr>
              <a:t>的集群主要由 </a:t>
            </a:r>
            <a:r>
              <a:rPr lang="en-US" altLang="zh-CN" sz="2400" dirty="0" err="1" smtClean="0">
                <a:solidFill>
                  <a:srgbClr val="333333"/>
                </a:solidFill>
                <a:latin typeface="tahoma" panose="020B0604030504040204" pitchFamily="34" charset="0"/>
              </a:rPr>
              <a:t>NameNode,DataNode,Secondary</a:t>
            </a:r>
            <a:r>
              <a:rPr lang="en-US" altLang="zh-CN" sz="2400" dirty="0" smtClean="0">
                <a:solidFill>
                  <a:srgbClr val="333333"/>
                </a:solidFill>
                <a:latin typeface="tahoma" panose="020B0604030504040204" pitchFamily="34" charset="0"/>
              </a:rPr>
              <a:t> </a:t>
            </a:r>
            <a:r>
              <a:rPr lang="en-US" altLang="zh-CN" sz="2400" dirty="0" err="1" smtClean="0">
                <a:solidFill>
                  <a:srgbClr val="333333"/>
                </a:solidFill>
                <a:latin typeface="tahoma" panose="020B0604030504040204" pitchFamily="34" charset="0"/>
              </a:rPr>
              <a:t>NameNode,JobTracker,TaskTracker</a:t>
            </a:r>
            <a:r>
              <a:rPr lang="zh-CN" altLang="en-US" sz="2400" dirty="0" smtClean="0">
                <a:solidFill>
                  <a:srgbClr val="333333"/>
                </a:solidFill>
                <a:latin typeface="tahoma" panose="020B0604030504040204" pitchFamily="34" charset="0"/>
              </a:rPr>
              <a:t>组成</a:t>
            </a:r>
            <a:r>
              <a:rPr lang="en-US" altLang="zh-CN" sz="2400" dirty="0">
                <a:solidFill>
                  <a:srgbClr val="333333"/>
                </a:solidFill>
                <a:latin typeface="tahoma" panose="020B0604030504040204" pitchFamily="34" charset="0"/>
              </a:rPr>
              <a:t>.</a:t>
            </a:r>
            <a:r>
              <a:rPr lang="zh-CN" altLang="en-US" sz="2400" dirty="0" smtClean="0">
                <a:solidFill>
                  <a:srgbClr val="333333"/>
                </a:solidFill>
                <a:latin typeface="tahoma" panose="020B0604030504040204" pitchFamily="34" charset="0"/>
              </a:rPr>
              <a:t>如下图</a:t>
            </a:r>
            <a:r>
              <a:rPr lang="zh-CN" altLang="en-US" sz="2400" dirty="0">
                <a:solidFill>
                  <a:srgbClr val="333333"/>
                </a:solidFill>
                <a:latin typeface="tahoma" panose="020B0604030504040204" pitchFamily="34" charset="0"/>
              </a:rPr>
              <a:t>所示</a:t>
            </a:r>
            <a:r>
              <a:rPr lang="en-US" altLang="zh-CN" sz="2400" dirty="0">
                <a:solidFill>
                  <a:srgbClr val="333333"/>
                </a:solidFill>
                <a:latin typeface="tahoma" panose="020B0604030504040204" pitchFamily="34" charset="0"/>
              </a:rPr>
              <a:t>:</a:t>
            </a: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1822"/>
            <a:ext cx="9144000" cy="4508991"/>
          </a:xfrm>
          <a:prstGeom prst="rect">
            <a:avLst/>
          </a:prstGeom>
        </p:spPr>
      </p:pic>
    </p:spTree>
    <p:extLst>
      <p:ext uri="{BB962C8B-B14F-4D97-AF65-F5344CB8AC3E}">
        <p14:creationId xmlns:p14="http://schemas.microsoft.com/office/powerpoint/2010/main" val="1192818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12" name="Rectangle 3"/>
          <p:cNvSpPr>
            <a:spLocks noGrp="1" noChangeArrowheads="1"/>
          </p:cNvSpPr>
          <p:nvPr>
            <p:ph type="title"/>
          </p:nvPr>
        </p:nvSpPr>
        <p:spPr>
          <a:xfrm>
            <a:off x="395536" y="188640"/>
            <a:ext cx="4608512" cy="762000"/>
          </a:xfrm>
        </p:spPr>
        <p:txBody>
          <a:bodyPr>
            <a:normAutofit/>
          </a:bodyPr>
          <a:lstStyle/>
          <a:p>
            <a:r>
              <a:rPr lang="en-US" altLang="zh-CN" sz="4000" b="1" dirty="0" smtClean="0"/>
              <a:t>HADOOP</a:t>
            </a:r>
            <a:r>
              <a:rPr lang="zh-CN" altLang="en-US" sz="4000" b="1" dirty="0" smtClean="0"/>
              <a:t>（狭义）</a:t>
            </a:r>
            <a:endParaRPr lang="zh-CN" altLang="en-US" sz="4000" b="1" dirty="0"/>
          </a:p>
        </p:txBody>
      </p:sp>
      <p:sp>
        <p:nvSpPr>
          <p:cNvPr id="3" name="矩形 2"/>
          <p:cNvSpPr/>
          <p:nvPr/>
        </p:nvSpPr>
        <p:spPr>
          <a:xfrm>
            <a:off x="0" y="985342"/>
            <a:ext cx="9144000" cy="5262979"/>
          </a:xfrm>
          <a:prstGeom prst="rect">
            <a:avLst/>
          </a:prstGeom>
        </p:spPr>
        <p:txBody>
          <a:bodyPr wrap="square">
            <a:spAutoFit/>
          </a:bodyPr>
          <a:lstStyle/>
          <a:p>
            <a:r>
              <a:rPr lang="en-US" altLang="zh-CN" sz="2400" dirty="0">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把</a:t>
            </a:r>
            <a:r>
              <a:rPr lang="zh-CN" altLang="en-US" sz="2400" dirty="0">
                <a:solidFill>
                  <a:srgbClr val="136EC2"/>
                </a:solidFill>
                <a:latin typeface="arial" panose="020B0604020202020204" pitchFamily="34" charset="0"/>
                <a:hlinkClick r:id="rId3"/>
              </a:rPr>
              <a:t>节点</a:t>
            </a:r>
            <a:r>
              <a:rPr lang="zh-CN" altLang="en-US" sz="2400" dirty="0">
                <a:solidFill>
                  <a:srgbClr val="333333"/>
                </a:solidFill>
                <a:latin typeface="arial" panose="020B0604020202020204" pitchFamily="34" charset="0"/>
              </a:rPr>
              <a:t>分成两类：</a:t>
            </a:r>
            <a:r>
              <a:rPr lang="en-US" altLang="zh-CN" sz="2400" dirty="0" err="1">
                <a:solidFill>
                  <a:srgbClr val="333333"/>
                </a:solidFill>
                <a:latin typeface="arial" panose="020B0604020202020204" pitchFamily="34" charset="0"/>
              </a:rPr>
              <a:t>NameNode</a:t>
            </a:r>
            <a:r>
              <a:rPr lang="zh-CN" altLang="en-US" sz="2400" dirty="0">
                <a:solidFill>
                  <a:srgbClr val="333333"/>
                </a:solidFill>
                <a:latin typeface="arial" panose="020B0604020202020204" pitchFamily="34" charset="0"/>
              </a:rPr>
              <a:t>和</a:t>
            </a:r>
            <a:r>
              <a:rPr lang="en-US" altLang="zh-CN" sz="2400" dirty="0" err="1">
                <a:solidFill>
                  <a:srgbClr val="333333"/>
                </a:solidFill>
                <a:latin typeface="arial" panose="020B0604020202020204" pitchFamily="34" charset="0"/>
              </a:rPr>
              <a:t>DataNode</a:t>
            </a:r>
            <a:r>
              <a:rPr lang="zh-CN" altLang="en-US" sz="2400" dirty="0">
                <a:solidFill>
                  <a:srgbClr val="333333"/>
                </a:solidFill>
                <a:latin typeface="arial" panose="020B0604020202020204" pitchFamily="34" charset="0"/>
              </a:rPr>
              <a:t>。</a:t>
            </a:r>
            <a:r>
              <a:rPr lang="en-US" altLang="zh-CN" sz="2400" dirty="0" err="1">
                <a:solidFill>
                  <a:srgbClr val="333333"/>
                </a:solidFill>
                <a:latin typeface="arial" panose="020B0604020202020204" pitchFamily="34" charset="0"/>
              </a:rPr>
              <a:t>NameNode</a:t>
            </a:r>
            <a:r>
              <a:rPr lang="zh-CN" altLang="en-US" sz="2400" dirty="0">
                <a:solidFill>
                  <a:srgbClr val="333333"/>
                </a:solidFill>
                <a:latin typeface="arial" panose="020B0604020202020204" pitchFamily="34" charset="0"/>
              </a:rPr>
              <a:t>是唯一的，程序与之通信，然后从</a:t>
            </a:r>
            <a:r>
              <a:rPr lang="en-US" altLang="zh-CN" sz="2400" dirty="0" err="1">
                <a:solidFill>
                  <a:srgbClr val="333333"/>
                </a:solidFill>
                <a:latin typeface="arial" panose="020B0604020202020204" pitchFamily="34" charset="0"/>
              </a:rPr>
              <a:t>DataNode</a:t>
            </a:r>
            <a:r>
              <a:rPr lang="zh-CN" altLang="en-US" sz="2400" dirty="0">
                <a:solidFill>
                  <a:srgbClr val="333333"/>
                </a:solidFill>
                <a:latin typeface="arial" panose="020B0604020202020204" pitchFamily="34" charset="0"/>
              </a:rPr>
              <a:t>上存取文件</a:t>
            </a:r>
            <a:r>
              <a:rPr lang="zh-CN" altLang="en-US" sz="2400" dirty="0" smtClean="0">
                <a:solidFill>
                  <a:srgbClr val="333333"/>
                </a:solidFill>
                <a:latin typeface="arial" panose="020B0604020202020204" pitchFamily="34" charset="0"/>
              </a:rPr>
              <a:t>。</a:t>
            </a:r>
            <a:endParaRPr lang="zh-CN" altLang="en-US" sz="2400" dirty="0">
              <a:solidFill>
                <a:srgbClr val="333333"/>
              </a:solidFill>
              <a:latin typeface="arial" panose="020B0604020202020204" pitchFamily="34" charset="0"/>
            </a:endParaRPr>
          </a:p>
          <a:p>
            <a:r>
              <a:rPr lang="en-US" altLang="zh-CN" sz="2400" dirty="0" err="1">
                <a:solidFill>
                  <a:srgbClr val="333333"/>
                </a:solidFill>
                <a:latin typeface="arial" panose="020B0604020202020204" pitchFamily="34" charset="0"/>
              </a:rPr>
              <a:t>MapReduce</a:t>
            </a:r>
            <a:r>
              <a:rPr lang="zh-CN" altLang="en-US" sz="2400" dirty="0">
                <a:solidFill>
                  <a:srgbClr val="333333"/>
                </a:solidFill>
                <a:latin typeface="arial" panose="020B0604020202020204" pitchFamily="34" charset="0"/>
              </a:rPr>
              <a:t>则</a:t>
            </a:r>
            <a:r>
              <a:rPr lang="zh-CN" altLang="en-US" sz="2400" dirty="0" smtClean="0">
                <a:solidFill>
                  <a:srgbClr val="333333"/>
                </a:solidFill>
                <a:latin typeface="arial" panose="020B0604020202020204" pitchFamily="34" charset="0"/>
              </a:rPr>
              <a:t>是以</a:t>
            </a:r>
            <a:r>
              <a:rPr lang="en-US" altLang="zh-CN" sz="2400" dirty="0" err="1" smtClean="0">
                <a:solidFill>
                  <a:srgbClr val="333333"/>
                </a:solidFill>
                <a:latin typeface="arial" panose="020B0604020202020204" pitchFamily="34" charset="0"/>
              </a:rPr>
              <a:t>JobTracker</a:t>
            </a:r>
            <a:r>
              <a:rPr lang="zh-CN" altLang="en-US" sz="2400" dirty="0">
                <a:solidFill>
                  <a:srgbClr val="333333"/>
                </a:solidFill>
                <a:latin typeface="arial" panose="020B0604020202020204" pitchFamily="34" charset="0"/>
              </a:rPr>
              <a:t>节点为主，分配工作以及负责和</a:t>
            </a:r>
            <a:r>
              <a:rPr lang="zh-CN" altLang="en-US" sz="2400" dirty="0">
                <a:solidFill>
                  <a:srgbClr val="136EC2"/>
                </a:solidFill>
                <a:latin typeface="arial" panose="020B0604020202020204" pitchFamily="34" charset="0"/>
                <a:hlinkClick r:id="rId4"/>
              </a:rPr>
              <a:t>用户程序</a:t>
            </a:r>
            <a:r>
              <a:rPr lang="zh-CN" altLang="en-US" sz="2400" dirty="0">
                <a:solidFill>
                  <a:srgbClr val="333333"/>
                </a:solidFill>
                <a:latin typeface="arial" panose="020B0604020202020204" pitchFamily="34" charset="0"/>
              </a:rPr>
              <a:t>通信。</a:t>
            </a:r>
          </a:p>
          <a:p>
            <a:r>
              <a:rPr lang="en-US" altLang="zh-CN" sz="2400" dirty="0">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和</a:t>
            </a:r>
            <a:r>
              <a:rPr lang="en-US" altLang="zh-CN" sz="2400" dirty="0" err="1">
                <a:solidFill>
                  <a:srgbClr val="333333"/>
                </a:solidFill>
                <a:latin typeface="arial" panose="020B0604020202020204" pitchFamily="34" charset="0"/>
              </a:rPr>
              <a:t>MapReduce</a:t>
            </a:r>
            <a:r>
              <a:rPr lang="zh-CN" altLang="en-US" sz="2400" dirty="0">
                <a:solidFill>
                  <a:srgbClr val="333333"/>
                </a:solidFill>
                <a:latin typeface="arial" panose="020B0604020202020204" pitchFamily="34" charset="0"/>
              </a:rPr>
              <a:t>实现是完全分离的，并不是没有</a:t>
            </a:r>
            <a:r>
              <a:rPr lang="en-US" altLang="zh-CN" sz="2400" dirty="0">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就不能</a:t>
            </a:r>
            <a:r>
              <a:rPr lang="en-US" altLang="zh-CN" sz="2400" dirty="0" err="1">
                <a:solidFill>
                  <a:srgbClr val="333333"/>
                </a:solidFill>
                <a:latin typeface="arial" panose="020B0604020202020204" pitchFamily="34" charset="0"/>
              </a:rPr>
              <a:t>MapReduce</a:t>
            </a:r>
            <a:r>
              <a:rPr lang="zh-CN" altLang="en-US" sz="2400" dirty="0">
                <a:solidFill>
                  <a:srgbClr val="333333"/>
                </a:solidFill>
                <a:latin typeface="arial" panose="020B0604020202020204" pitchFamily="34" charset="0"/>
              </a:rPr>
              <a:t>运算</a:t>
            </a:r>
            <a:r>
              <a:rPr lang="zh-CN" altLang="en-US" sz="2400" dirty="0" smtClean="0">
                <a:solidFill>
                  <a:srgbClr val="333333"/>
                </a:solidFill>
                <a:latin typeface="arial" panose="020B0604020202020204" pitchFamily="34" charset="0"/>
              </a:rPr>
              <a:t>。</a:t>
            </a:r>
            <a:endParaRPr lang="en-US" altLang="zh-CN" sz="2400" dirty="0" smtClean="0">
              <a:solidFill>
                <a:srgbClr val="333333"/>
              </a:solidFill>
              <a:latin typeface="arial" panose="020B0604020202020204" pitchFamily="34" charset="0"/>
            </a:endParaRPr>
          </a:p>
          <a:p>
            <a:endParaRPr lang="zh-CN" altLang="en-US" sz="2400" dirty="0">
              <a:solidFill>
                <a:srgbClr val="333333"/>
              </a:solidFill>
              <a:latin typeface="arial" panose="020B0604020202020204" pitchFamily="34" charset="0"/>
            </a:endParaRPr>
          </a:p>
          <a:p>
            <a:r>
              <a:rPr lang="en-US" altLang="zh-CN" sz="2400" dirty="0" smtClean="0">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通信部分使用</a:t>
            </a:r>
            <a:r>
              <a:rPr lang="en-US" altLang="zh-CN" sz="2400" dirty="0" err="1">
                <a:solidFill>
                  <a:srgbClr val="333333"/>
                </a:solidFill>
                <a:latin typeface="arial" panose="020B0604020202020204" pitchFamily="34" charset="0"/>
              </a:rPr>
              <a:t>org.apache.hadoop.ipc</a:t>
            </a:r>
            <a:r>
              <a:rPr lang="zh-CN" altLang="en-US" sz="2400" dirty="0">
                <a:solidFill>
                  <a:srgbClr val="333333"/>
                </a:solidFill>
                <a:latin typeface="arial" panose="020B0604020202020204" pitchFamily="34" charset="0"/>
              </a:rPr>
              <a:t>，可以很快使用</a:t>
            </a:r>
            <a:r>
              <a:rPr lang="en-US" altLang="zh-CN" sz="2400" dirty="0" err="1">
                <a:solidFill>
                  <a:srgbClr val="333333"/>
                </a:solidFill>
                <a:latin typeface="arial" panose="020B0604020202020204" pitchFamily="34" charset="0"/>
              </a:rPr>
              <a:t>RPC.Server.start</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构造一个节点，具体业务功能还需自己实现。针对</a:t>
            </a:r>
            <a:r>
              <a:rPr lang="en-US" altLang="zh-CN" sz="2400" dirty="0">
                <a:solidFill>
                  <a:srgbClr val="333333"/>
                </a:solidFill>
                <a:latin typeface="arial" panose="020B0604020202020204" pitchFamily="34" charset="0"/>
              </a:rPr>
              <a:t>HDFS</a:t>
            </a:r>
            <a:r>
              <a:rPr lang="zh-CN" altLang="en-US" sz="2400" dirty="0">
                <a:solidFill>
                  <a:srgbClr val="333333"/>
                </a:solidFill>
                <a:latin typeface="arial" panose="020B0604020202020204" pitchFamily="34" charset="0"/>
              </a:rPr>
              <a:t>的业务则为数据流的读写，</a:t>
            </a:r>
            <a:r>
              <a:rPr lang="en-US" altLang="zh-CN" sz="2400" dirty="0" err="1">
                <a:solidFill>
                  <a:srgbClr val="333333"/>
                </a:solidFill>
                <a:latin typeface="arial" panose="020B0604020202020204" pitchFamily="34" charset="0"/>
              </a:rPr>
              <a:t>NameNode</a:t>
            </a:r>
            <a:r>
              <a:rPr lang="en-US" altLang="zh-CN" sz="2400" dirty="0">
                <a:solidFill>
                  <a:srgbClr val="333333"/>
                </a:solidFill>
                <a:latin typeface="arial" panose="020B0604020202020204" pitchFamily="34" charset="0"/>
              </a:rPr>
              <a:t>/</a:t>
            </a:r>
            <a:r>
              <a:rPr lang="en-US" altLang="zh-CN" sz="2400" dirty="0" err="1">
                <a:solidFill>
                  <a:srgbClr val="333333"/>
                </a:solidFill>
                <a:latin typeface="arial" panose="020B0604020202020204" pitchFamily="34" charset="0"/>
              </a:rPr>
              <a:t>DataNode</a:t>
            </a:r>
            <a:r>
              <a:rPr lang="zh-CN" altLang="en-US" sz="2400" dirty="0">
                <a:solidFill>
                  <a:srgbClr val="333333"/>
                </a:solidFill>
                <a:latin typeface="arial" panose="020B0604020202020204" pitchFamily="34" charset="0"/>
              </a:rPr>
              <a:t>的通信等。</a:t>
            </a:r>
          </a:p>
          <a:p>
            <a:r>
              <a:rPr lang="en-US" altLang="zh-CN" sz="2400" dirty="0" err="1">
                <a:solidFill>
                  <a:srgbClr val="333333"/>
                </a:solidFill>
                <a:latin typeface="arial" panose="020B0604020202020204" pitchFamily="34" charset="0"/>
              </a:rPr>
              <a:t>MapReduce</a:t>
            </a:r>
            <a:r>
              <a:rPr lang="zh-CN" altLang="en-US" sz="2400" dirty="0">
                <a:solidFill>
                  <a:srgbClr val="333333"/>
                </a:solidFill>
                <a:latin typeface="arial" panose="020B0604020202020204" pitchFamily="34" charset="0"/>
              </a:rPr>
              <a:t>主要在</a:t>
            </a:r>
            <a:r>
              <a:rPr lang="en-US" altLang="zh-CN" sz="2400" dirty="0" err="1">
                <a:solidFill>
                  <a:srgbClr val="333333"/>
                </a:solidFill>
                <a:latin typeface="arial" panose="020B0604020202020204" pitchFamily="34" charset="0"/>
              </a:rPr>
              <a:t>org.apache.hadoop.mapred</a:t>
            </a:r>
            <a:r>
              <a:rPr lang="zh-CN" altLang="en-US" sz="2400" dirty="0">
                <a:solidFill>
                  <a:srgbClr val="333333"/>
                </a:solidFill>
                <a:latin typeface="arial" panose="020B0604020202020204" pitchFamily="34" charset="0"/>
              </a:rPr>
              <a:t>，实现提供的接口类，并完成节点通信（可以不是</a:t>
            </a:r>
            <a:r>
              <a:rPr lang="en-US" altLang="zh-CN" sz="2400" dirty="0" err="1">
                <a:solidFill>
                  <a:srgbClr val="333333"/>
                </a:solidFill>
                <a:latin typeface="arial" panose="020B0604020202020204" pitchFamily="34" charset="0"/>
              </a:rPr>
              <a:t>hadoop</a:t>
            </a:r>
            <a:r>
              <a:rPr lang="zh-CN" altLang="en-US" sz="2400" dirty="0">
                <a:solidFill>
                  <a:srgbClr val="333333"/>
                </a:solidFill>
                <a:latin typeface="arial" panose="020B0604020202020204" pitchFamily="34" charset="0"/>
              </a:rPr>
              <a:t>通信接口），就能进行</a:t>
            </a:r>
            <a:r>
              <a:rPr lang="en-US" altLang="zh-CN" sz="2400" dirty="0" err="1">
                <a:solidFill>
                  <a:srgbClr val="333333"/>
                </a:solidFill>
                <a:latin typeface="arial" panose="020B0604020202020204" pitchFamily="34" charset="0"/>
              </a:rPr>
              <a:t>MapReduce</a:t>
            </a:r>
            <a:r>
              <a:rPr lang="zh-CN" altLang="en-US" sz="2400" dirty="0">
                <a:solidFill>
                  <a:srgbClr val="333333"/>
                </a:solidFill>
                <a:latin typeface="arial" panose="020B0604020202020204" pitchFamily="34" charset="0"/>
              </a:rPr>
              <a:t>运算。</a:t>
            </a:r>
            <a:endParaRPr lang="zh-CN" altLang="en-U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511326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2" name="Rectangle 3"/>
          <p:cNvSpPr>
            <a:spLocks noGrp="1" noChangeArrowheads="1"/>
          </p:cNvSpPr>
          <p:nvPr>
            <p:ph type="title"/>
          </p:nvPr>
        </p:nvSpPr>
        <p:spPr>
          <a:xfrm>
            <a:off x="251520" y="101172"/>
            <a:ext cx="5184576" cy="762000"/>
          </a:xfrm>
        </p:spPr>
        <p:txBody>
          <a:bodyPr>
            <a:normAutofit fontScale="90000"/>
          </a:bodyPr>
          <a:lstStyle/>
          <a:p>
            <a:r>
              <a:rPr lang="en-US" altLang="zh-CN" sz="4000" b="1" dirty="0" smtClean="0"/>
              <a:t>HADOOP</a:t>
            </a:r>
            <a:r>
              <a:rPr lang="zh-CN" altLang="en-US" sz="4000" b="1" dirty="0" smtClean="0"/>
              <a:t>如何处理数据</a:t>
            </a:r>
            <a:endParaRPr lang="zh-CN" altLang="en-US" sz="4000" b="1" dirty="0"/>
          </a:p>
        </p:txBody>
      </p:sp>
      <p:sp>
        <p:nvSpPr>
          <p:cNvPr id="3" name="矩形 2"/>
          <p:cNvSpPr/>
          <p:nvPr/>
        </p:nvSpPr>
        <p:spPr>
          <a:xfrm>
            <a:off x="354360" y="1475209"/>
            <a:ext cx="8352928" cy="646331"/>
          </a:xfrm>
          <a:prstGeom prst="rect">
            <a:avLst/>
          </a:prstGeom>
        </p:spPr>
        <p:txBody>
          <a:bodyPr wrap="square">
            <a:spAutoFit/>
          </a:bodyPr>
          <a:lstStyle/>
          <a:p>
            <a:r>
              <a:rPr lang="zh-CN" altLang="en-US" dirty="0">
                <a:solidFill>
                  <a:srgbClr val="333333"/>
                </a:solidFill>
                <a:latin typeface="tahoma" panose="020B0604030504040204" pitchFamily="34" charset="0"/>
              </a:rPr>
              <a:t>大数据在</a:t>
            </a:r>
            <a:r>
              <a:rPr lang="en-US" altLang="zh-CN" dirty="0">
                <a:solidFill>
                  <a:srgbClr val="333333"/>
                </a:solidFill>
                <a:latin typeface="tahoma" panose="020B0604030504040204" pitchFamily="34" charset="0"/>
              </a:rPr>
              <a:t>Hadoop</a:t>
            </a:r>
            <a:r>
              <a:rPr lang="zh-CN" altLang="en-US" dirty="0">
                <a:solidFill>
                  <a:srgbClr val="333333"/>
                </a:solidFill>
                <a:latin typeface="tahoma" panose="020B0604030504040204" pitchFamily="34" charset="0"/>
              </a:rPr>
              <a:t>处理的流程可以参照下面简单的图来进行理解：数据是通过了</a:t>
            </a:r>
            <a:r>
              <a:rPr lang="en-US" altLang="zh-CN" dirty="0">
                <a:solidFill>
                  <a:srgbClr val="333333"/>
                </a:solidFill>
                <a:latin typeface="tahoma" panose="020B0604030504040204" pitchFamily="34" charset="0"/>
              </a:rPr>
              <a:t>Hadoop</a:t>
            </a:r>
            <a:r>
              <a:rPr lang="zh-CN" altLang="en-US" dirty="0">
                <a:solidFill>
                  <a:srgbClr val="333333"/>
                </a:solidFill>
                <a:latin typeface="tahoma" panose="020B0604030504040204" pitchFamily="34" charset="0"/>
              </a:rPr>
              <a:t>的集群处理后得到的结果。</a:t>
            </a:r>
            <a:endParaRPr lang="zh-CN" altLang="en-US" dirty="0"/>
          </a:p>
        </p:txBody>
      </p:sp>
      <p:sp>
        <p:nvSpPr>
          <p:cNvPr id="4" name="矩形 3"/>
          <p:cNvSpPr/>
          <p:nvPr/>
        </p:nvSpPr>
        <p:spPr>
          <a:xfrm>
            <a:off x="381033" y="1098536"/>
            <a:ext cx="3299301" cy="369332"/>
          </a:xfrm>
          <a:prstGeom prst="rect">
            <a:avLst/>
          </a:prstGeom>
        </p:spPr>
        <p:txBody>
          <a:bodyPr wrap="none">
            <a:spAutoFit/>
          </a:bodyPr>
          <a:lstStyle/>
          <a:p>
            <a:r>
              <a:rPr lang="en-US" altLang="zh-CN" b="1" dirty="0">
                <a:solidFill>
                  <a:srgbClr val="333333"/>
                </a:solidFill>
                <a:latin typeface="tahoma" panose="020B0604030504040204" pitchFamily="34" charset="0"/>
              </a:rPr>
              <a:t>Hadoop</a:t>
            </a:r>
            <a:r>
              <a:rPr lang="zh-CN" altLang="en-US" b="1" dirty="0" smtClean="0">
                <a:solidFill>
                  <a:srgbClr val="333333"/>
                </a:solidFill>
                <a:latin typeface="tahoma" panose="020B0604030504040204" pitchFamily="34" charset="0"/>
              </a:rPr>
              <a:t>是怎样处理大数据的</a:t>
            </a:r>
            <a:r>
              <a:rPr lang="en-US" altLang="zh-CN" b="1" dirty="0" smtClean="0">
                <a:solidFill>
                  <a:srgbClr val="333333"/>
                </a:solidFill>
                <a:latin typeface="tahoma" panose="020B0604030504040204" pitchFamily="34" charset="0"/>
              </a:rPr>
              <a:t>?</a:t>
            </a:r>
            <a:endParaRPr lang="en-US" altLang="zh-CN" b="1" dirty="0">
              <a:solidFill>
                <a:srgbClr val="333333"/>
              </a:solidFill>
              <a:latin typeface="tahoma" panose="020B060403050404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8880"/>
            <a:ext cx="9144000" cy="4180439"/>
          </a:xfrm>
          <a:prstGeom prst="rect">
            <a:avLst/>
          </a:prstGeom>
        </p:spPr>
      </p:pic>
    </p:spTree>
    <p:extLst>
      <p:ext uri="{BB962C8B-B14F-4D97-AF65-F5344CB8AC3E}">
        <p14:creationId xmlns:p14="http://schemas.microsoft.com/office/powerpoint/2010/main" val="2832778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12" name="Rectangle 3"/>
          <p:cNvSpPr>
            <a:spLocks noGrp="1" noChangeArrowheads="1"/>
          </p:cNvSpPr>
          <p:nvPr>
            <p:ph type="title"/>
          </p:nvPr>
        </p:nvSpPr>
        <p:spPr>
          <a:xfrm>
            <a:off x="395536" y="188640"/>
            <a:ext cx="4896544" cy="762000"/>
          </a:xfrm>
        </p:spPr>
        <p:txBody>
          <a:bodyPr>
            <a:noAutofit/>
          </a:bodyPr>
          <a:lstStyle/>
          <a:p>
            <a:r>
              <a:rPr lang="en-US" altLang="zh-CN" sz="4000" b="1" dirty="0" smtClean="0"/>
              <a:t>HADOOP</a:t>
            </a:r>
            <a:r>
              <a:rPr lang="zh-CN" altLang="en-US" sz="4000" b="1" dirty="0" smtClean="0"/>
              <a:t>基础介绍</a:t>
            </a:r>
            <a:endParaRPr lang="zh-CN" altLang="en-US" sz="4000" b="1" dirty="0"/>
          </a:p>
        </p:txBody>
      </p:sp>
      <p:sp>
        <p:nvSpPr>
          <p:cNvPr id="9" name="圆角矩形 8"/>
          <p:cNvSpPr/>
          <p:nvPr/>
        </p:nvSpPr>
        <p:spPr>
          <a:xfrm>
            <a:off x="1109886" y="2348880"/>
            <a:ext cx="5029200" cy="75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
          <p:cNvSpPr txBox="1"/>
          <p:nvPr/>
        </p:nvSpPr>
        <p:spPr>
          <a:xfrm>
            <a:off x="1115616" y="1556792"/>
            <a:ext cx="3791423" cy="4524315"/>
          </a:xfrm>
          <a:prstGeom prst="rect">
            <a:avLst/>
          </a:prstGeom>
          <a:noFill/>
        </p:spPr>
        <p:txBody>
          <a:bodyPr wrap="none" rtlCol="0">
            <a:spAutoFit/>
          </a:bodyPr>
          <a:lstStyle/>
          <a:p>
            <a:pPr marL="457200" indent="-457200">
              <a:lnSpc>
                <a:spcPct val="150000"/>
              </a:lnSpc>
              <a:buFont typeface="Wingdings" pitchFamily="2" charset="2"/>
              <a:buChar char="Ø"/>
            </a:pPr>
            <a:r>
              <a:rPr lang="en-US" altLang="zh-CN" sz="3200" dirty="0" smtClean="0"/>
              <a:t>HADOOP</a:t>
            </a:r>
            <a:r>
              <a:rPr lang="zh-CN" altLang="en-US" sz="3200" dirty="0" smtClean="0"/>
              <a:t>概述</a:t>
            </a:r>
            <a:endParaRPr lang="en-US" altLang="zh-CN" sz="3200" dirty="0" smtClean="0"/>
          </a:p>
          <a:p>
            <a:pPr marL="457200" indent="-457200">
              <a:lnSpc>
                <a:spcPct val="150000"/>
              </a:lnSpc>
              <a:buFont typeface="Wingdings" pitchFamily="2" charset="2"/>
              <a:buChar char="Ø"/>
            </a:pPr>
            <a:r>
              <a:rPr lang="en-US" altLang="zh-CN" sz="3200" dirty="0" smtClean="0"/>
              <a:t>HDFS</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MAPREDUCE</a:t>
            </a:r>
            <a:r>
              <a:rPr lang="zh-CN" altLang="en-US" sz="3200" dirty="0" smtClean="0"/>
              <a:t>介绍</a:t>
            </a:r>
            <a:endParaRPr lang="en-US" altLang="zh-CN" sz="3200" dirty="0"/>
          </a:p>
          <a:p>
            <a:pPr marL="457200" indent="-457200">
              <a:lnSpc>
                <a:spcPct val="150000"/>
              </a:lnSpc>
              <a:buFont typeface="Wingdings" pitchFamily="2" charset="2"/>
              <a:buChar char="Ø"/>
            </a:pPr>
            <a:r>
              <a:rPr lang="en-US" altLang="zh-CN" sz="3200" dirty="0" smtClean="0"/>
              <a:t>HADOOP</a:t>
            </a:r>
            <a:r>
              <a:rPr lang="zh-CN" altLang="en-US" sz="3200" dirty="0" smtClean="0"/>
              <a:t>生态系统</a:t>
            </a:r>
            <a:endParaRPr lang="en-US" altLang="zh-CN" sz="3200" dirty="0" smtClean="0"/>
          </a:p>
          <a:p>
            <a:pPr marL="457200" indent="-457200">
              <a:lnSpc>
                <a:spcPct val="150000"/>
              </a:lnSpc>
              <a:buFont typeface="Wingdings" pitchFamily="2" charset="2"/>
              <a:buChar char="Ø"/>
            </a:pPr>
            <a:r>
              <a:rPr lang="en-US" altLang="zh-CN" sz="3200" dirty="0" smtClean="0"/>
              <a:t>HIVE</a:t>
            </a:r>
            <a:r>
              <a:rPr lang="zh-CN" altLang="en-US" sz="3200" dirty="0" smtClean="0"/>
              <a:t>介绍</a:t>
            </a:r>
            <a:endParaRPr lang="zh-CN" altLang="en-US" sz="3200" dirty="0"/>
          </a:p>
          <a:p>
            <a:pPr marL="457200" indent="-457200">
              <a:lnSpc>
                <a:spcPct val="150000"/>
              </a:lnSpc>
              <a:buFont typeface="Wingdings" pitchFamily="2" charset="2"/>
              <a:buChar char="Ø"/>
            </a:pPr>
            <a:r>
              <a:rPr lang="en-US" altLang="zh-CN" sz="3200" dirty="0" smtClean="0"/>
              <a:t>HBASE</a:t>
            </a:r>
            <a:r>
              <a:rPr lang="zh-CN" altLang="en-US" sz="3200" dirty="0"/>
              <a:t>介绍</a:t>
            </a:r>
          </a:p>
        </p:txBody>
      </p:sp>
    </p:spTree>
    <p:extLst>
      <p:ext uri="{BB962C8B-B14F-4D97-AF65-F5344CB8AC3E}">
        <p14:creationId xmlns:p14="http://schemas.microsoft.com/office/powerpoint/2010/main" val="153315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3453</TotalTime>
  <Words>5171</Words>
  <Application>Microsoft Office PowerPoint</Application>
  <PresentationFormat>全屏显示(4:3)</PresentationFormat>
  <Paragraphs>409</Paragraphs>
  <Slides>40</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黑体</vt:lpstr>
      <vt:lpstr>宋体</vt:lpstr>
      <vt:lpstr>微软雅黑</vt:lpstr>
      <vt:lpstr>幼圆</vt:lpstr>
      <vt:lpstr>Arial</vt:lpstr>
      <vt:lpstr>Arial</vt:lpstr>
      <vt:lpstr>Calibri</vt:lpstr>
      <vt:lpstr>Helvetica</vt:lpstr>
      <vt:lpstr>tahoma</vt:lpstr>
      <vt:lpstr>Times New Roman</vt:lpstr>
      <vt:lpstr>Wingdings</vt:lpstr>
      <vt:lpstr>Office 主题</vt:lpstr>
      <vt:lpstr>PowerPoint 演示文稿</vt:lpstr>
      <vt:lpstr>HADOOP基础介绍</vt:lpstr>
      <vt:lpstr>HADOOP引言</vt:lpstr>
      <vt:lpstr>HADOOP是什么</vt:lpstr>
      <vt:lpstr>HADOOP起源</vt:lpstr>
      <vt:lpstr>HADOOP（狭义）</vt:lpstr>
      <vt:lpstr>HADOOP（狭义）</vt:lpstr>
      <vt:lpstr>HADOOP如何处理数据</vt:lpstr>
      <vt:lpstr>HADOOP基础介绍</vt:lpstr>
      <vt:lpstr>HDFS体系结构图</vt:lpstr>
      <vt:lpstr>HDFS读取过程</vt:lpstr>
      <vt:lpstr>HDFS写入过程</vt:lpstr>
      <vt:lpstr>HADOOP基础介绍</vt:lpstr>
      <vt:lpstr>MAPREDUCE分布式计算</vt:lpstr>
      <vt:lpstr>MapReduce处理流程图</vt:lpstr>
      <vt:lpstr>MAPREDUE逻辑图</vt:lpstr>
      <vt:lpstr>PowerPoint 演示文稿</vt:lpstr>
      <vt:lpstr>HADOOP基础介绍</vt:lpstr>
      <vt:lpstr>HADOOP生态系统</vt:lpstr>
      <vt:lpstr>HADOOP生态系统（广义）</vt:lpstr>
      <vt:lpstr>HADOOP基础介绍</vt:lpstr>
      <vt:lpstr>HIVE（数据仓库工具）概述</vt:lpstr>
      <vt:lpstr>HIVE体系结构</vt:lpstr>
      <vt:lpstr>HADOOP基础介绍</vt:lpstr>
      <vt:lpstr>HBASE概述</vt:lpstr>
      <vt:lpstr>HBASE的特点</vt:lpstr>
      <vt:lpstr>HBASE存储模型</vt:lpstr>
      <vt:lpstr>HBASE存储模型</vt:lpstr>
      <vt:lpstr>HBASE存储模型</vt:lpstr>
      <vt:lpstr>HBASE存储模型</vt:lpstr>
      <vt:lpstr>HBASE存储模型</vt:lpstr>
      <vt:lpstr>HBASE系统结构</vt:lpstr>
      <vt:lpstr>HBASE系统结构</vt:lpstr>
      <vt:lpstr>HBASE系统架构</vt:lpstr>
      <vt:lpstr>HBASE-REGION定位</vt:lpstr>
      <vt:lpstr>HBASE数据读写过程</vt:lpstr>
      <vt:lpstr>HBASE中的MAPREDUCE</vt:lpstr>
      <vt:lpstr>HIVE与HBASE的整合</vt:lpstr>
      <vt:lpstr>HIVE与HBASE的整合</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lily</dc:creator>
  <cp:lastModifiedBy>ZSZHyzl</cp:lastModifiedBy>
  <cp:revision>177</cp:revision>
  <dcterms:created xsi:type="dcterms:W3CDTF">2013-12-13T00:54:30Z</dcterms:created>
  <dcterms:modified xsi:type="dcterms:W3CDTF">2014-12-12T01:37:15Z</dcterms:modified>
</cp:coreProperties>
</file>