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86CA-5C35-4246-B650-8A6177AA5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247C1-64FD-4660-8289-F14097144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DBF2A-F12A-400C-B54C-FD48E5E96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9155-7C4C-469C-822C-3D3D5E6A0BB7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30712-2254-4F17-9688-18C91C953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3D7C6-EA18-4342-987B-B7B3418F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D436-83E6-41E4-8EAE-263956779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9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F1BC-9F76-4C67-A71E-07E2CCF92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BDC7E-2910-4F4A-AD40-4FE2612EC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1ACA5-B2ED-4E49-8FEB-A97DF82B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9155-7C4C-469C-822C-3D3D5E6A0BB7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762B6-4677-457A-A86D-3F096A9F1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12CA-B0A0-4F63-BFE5-D562B4DE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D436-83E6-41E4-8EAE-263956779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3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E449D-418F-4638-8115-28C505813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5E403-144E-46A9-BE25-6406533B6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82D2C-1417-4891-B0A4-FD5A86030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9155-7C4C-469C-822C-3D3D5E6A0BB7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8ACC-9A5D-40C1-8545-EA9254644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213FC-3EF9-4E2F-8AE0-5B926627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D436-83E6-41E4-8EAE-263956779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2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3098-5115-48FC-9897-AE4F5B410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939D6-03E8-4DAC-959B-1842511F0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8CF07-7A02-4B2B-B98B-E2756121C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9155-7C4C-469C-822C-3D3D5E6A0BB7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F3C99-66B7-458E-A807-6CA66D04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439D4-EE7D-4BB2-956F-85B6ED6B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D436-83E6-41E4-8EAE-263956779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5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ED234-3315-4CB2-8B5D-B62DE18B3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A2E25-D62B-4253-8118-DAF363E6E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D07D8-A356-4A87-98AE-A36AB20A4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9155-7C4C-469C-822C-3D3D5E6A0BB7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EB89A-97A7-4169-8C6E-BF1A9D776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A6520-77AF-40B5-87E2-FD5A13CC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D436-83E6-41E4-8EAE-263956779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8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98858-228E-451B-BCD6-75AF504B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E5965-95CC-4055-A73E-26C2272AD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E8BB3-BC56-43BC-BB99-E2AD516E3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01D4E-2DB9-4D97-912D-21C04DEB3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9155-7C4C-469C-822C-3D3D5E6A0BB7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FD2E0-79FE-4ED5-B0B9-83C7DCDD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8A056-1891-4ACF-A3F9-C5867F0D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D436-83E6-41E4-8EAE-263956779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0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3B61D-9C2B-427C-BFF1-ECFE3D423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8B104-30FD-4AB0-B2B0-C4E866192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1FAB8-5FF3-4964-971E-0720E72CB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268C84-E83B-417C-8970-9F1479DA2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4BBCD7-9550-4B14-A618-402B21F08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EB7DC8-DB9A-4D46-BB96-F0712D5B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9155-7C4C-469C-822C-3D3D5E6A0BB7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70458-881A-44A5-8F4E-E284C594C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C605F-3383-4BA2-AFFB-98B71927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D436-83E6-41E4-8EAE-263956779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9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C698-6DB1-4094-8101-DD3AC1F34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4A64A-DF9C-4617-A3CC-728F76CB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9155-7C4C-469C-822C-3D3D5E6A0BB7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4C1BB8-65FB-41ED-9ACA-3B8AAC41B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14649-4780-49D3-ACD5-6EFC7FAC7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D436-83E6-41E4-8EAE-263956779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7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6B330-9AAC-4B9C-82D4-180B3CCE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9155-7C4C-469C-822C-3D3D5E6A0BB7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F2B53-EB4D-48F9-8EF0-2613601F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2D26A-6075-476E-A919-93BDE737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D436-83E6-41E4-8EAE-263956779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2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0C72B-31EB-4559-9AE5-9D6D2055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83345-7105-473D-89C0-AD25AA0C0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4F8C7-C6B3-4FEA-BAA7-049ED0DFF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B510A-0D49-4829-8FAE-C9D02F0E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9155-7C4C-469C-822C-3D3D5E6A0BB7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4B715-DA3B-4733-B3C2-C7CED838C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BA2CE-C1C3-479A-97D1-373DE1BE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D436-83E6-41E4-8EAE-263956779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6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6C95F-C226-4CE1-A20D-7816BF6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C7628A-12AD-414D-ACCF-BC712BE77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3975C-E48B-4EEB-A961-830287636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61FC8-D45A-4390-9700-7D87A8CCD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9155-7C4C-469C-822C-3D3D5E6A0BB7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844A1-1321-43A0-9A3C-629881B5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E579D-735D-4270-91B4-C5F282D5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D436-83E6-41E4-8EAE-263956779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4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843431-CA08-4B4F-B675-9E4D36DA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B70E8-3BCB-4E86-BE95-F9EB5CA6B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9E1B6-448F-4355-BBBD-CC01120A1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39155-7C4C-469C-822C-3D3D5E6A0BB7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6C24C-4080-491D-8258-5DBE701B2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3D717-5E6C-4E62-9863-80B826740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CD436-83E6-41E4-8EAE-263956779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ecosystem/driver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docs.mongodb.com/manual/tutorial/getting-started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bson-types/" TargetMode="External"/><Relationship Id="rId2" Type="http://schemas.openxmlformats.org/officeDocument/2006/relationships/hyperlink" Target="https://docs.mongodb.com/manual/reference/limits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hyperlink" Target="http://mongodb.github.io/node-mongodb-native/3.1/api/Long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9DCEB-13C5-4099-85F0-EE6CE5B977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Mongo DB</a:t>
            </a:r>
          </a:p>
        </p:txBody>
      </p:sp>
    </p:spTree>
    <p:extLst>
      <p:ext uri="{BB962C8B-B14F-4D97-AF65-F5344CB8AC3E}">
        <p14:creationId xmlns:p14="http://schemas.microsoft.com/office/powerpoint/2010/main" val="3444791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6731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165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B355E5-622E-4849-B5E1-7E5CC6BB3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8" y="447675"/>
            <a:ext cx="5490464" cy="23878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DC3DF8-CA4C-4C9E-A724-A0A485338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684" y="447675"/>
            <a:ext cx="5041783" cy="23878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F0EF1B-039B-4651-B6A3-3175DD568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38" y="3011647"/>
            <a:ext cx="10697229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0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BC0E89-A642-41EA-8BB8-5DD5B334A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3" y="71437"/>
            <a:ext cx="5290614" cy="22858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73C6CB-2966-4DF1-AA93-96E545A1F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294" y="71437"/>
            <a:ext cx="6168660" cy="22858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FB5668-A601-4739-B497-779C9EE40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12" y="2550252"/>
            <a:ext cx="5290614" cy="20385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97857C-04D9-484A-935D-EF5476532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2292" y="2550252"/>
            <a:ext cx="6168659" cy="20385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CBD60B-D1F5-4546-9DB3-4BE1943A3D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629" y="4672361"/>
            <a:ext cx="5226997" cy="20385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FBDE34-E116-47AA-A1D5-2863630DE1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2292" y="4672362"/>
            <a:ext cx="6168659" cy="203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2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B74441-6F67-4DF2-B8A6-EE2106D1D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466725"/>
            <a:ext cx="5856739" cy="33250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617F2D-14DB-4765-9A4C-519D8BD851AD}"/>
              </a:ext>
            </a:extLst>
          </p:cNvPr>
          <p:cNvSpPr txBox="1"/>
          <p:nvPr/>
        </p:nvSpPr>
        <p:spPr>
          <a:xfrm>
            <a:off x="6495875" y="578840"/>
            <a:ext cx="56961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i="0" dirty="0">
                <a:solidFill>
                  <a:srgbClr val="29303B"/>
                </a:solidFill>
                <a:effectLst/>
                <a:latin typeface="sf pro text"/>
              </a:rPr>
              <a:t>Useful Articles/ Docs: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9303B"/>
                </a:solidFill>
                <a:effectLst/>
                <a:latin typeface="sf pro text"/>
              </a:rPr>
              <a:t>Learn more about the MongoDB Drivers: </a:t>
            </a:r>
            <a:r>
              <a:rPr lang="en-US" sz="1400" b="0" i="0" u="none" strike="noStrike" dirty="0">
                <a:solidFill>
                  <a:srgbClr val="007791"/>
                </a:solidFill>
                <a:effectLst/>
                <a:latin typeface="sf pro text"/>
                <a:hlinkClick r:id="rId3"/>
              </a:rPr>
              <a:t>https://docs.mongodb.com/ecosystem/drivers/</a:t>
            </a:r>
            <a:endParaRPr lang="en-US" sz="1400" b="0" i="0" dirty="0">
              <a:solidFill>
                <a:srgbClr val="29303B"/>
              </a:solidFill>
              <a:effectLst/>
              <a:latin typeface="sf pro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9303B"/>
                </a:solidFill>
                <a:effectLst/>
                <a:latin typeface="sf pro text"/>
              </a:rPr>
              <a:t>Dive into the official Getting Started Docs: </a:t>
            </a:r>
            <a:r>
              <a:rPr lang="en-US" sz="1400" b="0" i="0" u="none" strike="noStrike" dirty="0">
                <a:solidFill>
                  <a:srgbClr val="007791"/>
                </a:solidFill>
                <a:effectLst/>
                <a:latin typeface="sf pro text"/>
                <a:hlinkClick r:id="rId4"/>
              </a:rPr>
              <a:t>https://docs.mongodb.com/manual/tutorial/getting-started/</a:t>
            </a:r>
            <a:endParaRPr lang="en-US" sz="1400" b="0" i="0" dirty="0">
              <a:solidFill>
                <a:srgbClr val="29303B"/>
              </a:solidFill>
              <a:effectLst/>
              <a:latin typeface="sf pro text"/>
            </a:endParaRPr>
          </a:p>
          <a:p>
            <a:endParaRPr lang="en-US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Important: We will regularly start with a clean database server (i.e. all data was purged) in this course.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To get rid of your data, you can simply load the database you want to get rid of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C5252"/>
                </a:solidFill>
                <a:effectLst/>
                <a:latin typeface="sfmono-regular"/>
              </a:rPr>
              <a:t>use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C5252"/>
                </a:solidFill>
                <a:effectLst/>
                <a:latin typeface="sfmono-regular"/>
              </a:rPr>
              <a:t>databaseName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) and then execute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C5252"/>
                </a:solidFill>
                <a:effectLst/>
                <a:latin typeface="sfmono-regular"/>
              </a:rPr>
              <a:t>db.dropDatabase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C5252"/>
                </a:solidFill>
                <a:effectLst/>
                <a:latin typeface="sfmono-regular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Similarly, you could get rid of a single collection in a database via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C5252"/>
                </a:solidFill>
                <a:effectLst/>
                <a:latin typeface="sfmono-regular"/>
              </a:rPr>
              <a:t>db.myCollection.drop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C5252"/>
                </a:solidFill>
                <a:effectLst/>
                <a:latin typeface="sfmono-regular"/>
              </a:rPr>
              <a:t>()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FAEA61-7125-4436-AE5F-748425D73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50" y="3902827"/>
            <a:ext cx="5856739" cy="27028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B4445B-36EF-4C28-BDB0-24B76A02C4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2522" y="3201579"/>
            <a:ext cx="5462457" cy="332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44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566C2E07-5AF0-4B2F-8387-BDAF9A6CA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09" y="735797"/>
            <a:ext cx="5193857" cy="4924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Data Types &amp; Limits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MongoDB has a couple of hard limits - most importantly, a single document in a collection (including all embedded documents it might have) must be &lt;= 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16mb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. Additionally, you may only have 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100 levels of embedded documents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You can find all limits (in great detail) here: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91"/>
                </a:solidFill>
                <a:effectLst/>
                <a:latin typeface="sf pro text"/>
                <a:hlinkClick r:id="rId2"/>
              </a:rPr>
              <a:t>https://docs.mongodb.com/manual/reference/limits/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  <a:latin typeface="sf pro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For the data types, MongoDB supports, you find a 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detailed overview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 on this page: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91"/>
                </a:solidFill>
                <a:effectLst/>
                <a:latin typeface="sf pro text"/>
                <a:hlinkClick r:id="rId3"/>
              </a:rPr>
              <a:t>https://docs.mongodb.com/manual/reference/bson-types/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  <a:latin typeface="sf pro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Important data type limits are: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  <a:latin typeface="sf pro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Normal integers (int32) can hold a maximum value of +-2,147,483,647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Long integers (int64) can hold a maximum value of +-9,223,372,036,854,775,807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Text can be as long as you want - the limit is the 16mb restriction for the overall document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It's also important to understand the difference between int32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NumberInt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), int64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NumberLong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) and a normal number as you can enter it in the shell. The same goes for a normal double and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NumberDecimal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NumberInt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 creates a 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int32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 value =&gt;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C5252"/>
                </a:solidFill>
                <a:effectLst/>
                <a:latin typeface="sfmono-regular"/>
              </a:rPr>
              <a:t>NumberInt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C5252"/>
                </a:solidFill>
                <a:effectLst/>
                <a:latin typeface="sfmono-regular"/>
              </a:rPr>
              <a:t>(55)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  <a:latin typeface="sf pro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NumberLong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 creates a 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int64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 value =&gt;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C5252"/>
                </a:solidFill>
                <a:effectLst/>
                <a:latin typeface="sfmono-regular"/>
              </a:rPr>
              <a:t>NumberLong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C5252"/>
                </a:solidFill>
                <a:effectLst/>
                <a:latin typeface="sfmono-regular"/>
              </a:rPr>
              <a:t>(7489729384792)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  <a:latin typeface="sf pro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If you just use a number (e.g.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C5252"/>
                </a:solidFill>
                <a:effectLst/>
                <a:latin typeface="sfmono-regular"/>
              </a:rPr>
              <a:t>insertOne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C5252"/>
                </a:solidFill>
                <a:effectLst/>
                <a:latin typeface="sfmono-regular"/>
              </a:rPr>
              <a:t>({a: 1}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), this will get added as a 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normal double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 into the database. The reason for this is that the shell is based on JS which only knows float/ double values and doesn't differ between integers and floats.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NumberDecimal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 creates a high-precision double value =&gt;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C5252"/>
                </a:solidFill>
                <a:effectLst/>
                <a:latin typeface="sfmono-regular"/>
              </a:rPr>
              <a:t>NumberDecimal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C5252"/>
                </a:solidFill>
                <a:effectLst/>
                <a:latin typeface="sfmono-regular"/>
              </a:rPr>
              <a:t>("12.99")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 =&gt; This can be helpful for cases where you need (many) exact decimal places for calculations.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When not working with the shell but a MongoDB driver for your app programming language (e.g. PHP, .NET, Node.js, ...), you can use the driver to create these specific numbers.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Example for Node.js: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91"/>
                </a:solidFill>
                <a:effectLst/>
                <a:latin typeface="sf pro text"/>
                <a:hlinkClick r:id="rId4"/>
              </a:rPr>
              <a:t>http://mongodb.github.io/node-mongodb-native/3.1/api/Long.html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  <a:latin typeface="sf pro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This will allow you to build a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NumberLong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 value like this: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35A1B"/>
                </a:solidFill>
                <a:effectLst/>
                <a:latin typeface="Monaco"/>
              </a:rPr>
              <a:t>const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Monaco"/>
              </a:rPr>
              <a:t> Long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35A1B"/>
                </a:solidFill>
                <a:effectLst/>
                <a:latin typeface="Monaco"/>
              </a:rPr>
              <a:t>require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Monac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6C28E"/>
                </a:solidFill>
                <a:effectLst/>
                <a:latin typeface="Monaco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6C28E"/>
                </a:solidFill>
                <a:effectLst/>
                <a:latin typeface="Monaco"/>
              </a:rPr>
              <a:t>mongodb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6C28E"/>
                </a:solidFill>
                <a:effectLst/>
                <a:latin typeface="Monaco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Monaco"/>
              </a:rPr>
              <a:t>).Long;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505763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Monaco"/>
              </a:rPr>
              <a:t>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505763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9303B"/>
                </a:solidFill>
                <a:effectLst/>
                <a:latin typeface="Monaco"/>
              </a:rPr>
              <a:t>db.collection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Monac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6C28E"/>
                </a:solidFill>
                <a:effectLst/>
                <a:latin typeface="Monaco"/>
              </a:rPr>
              <a:t>'wealth'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Monaco"/>
              </a:rPr>
              <a:t>).insert( {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505763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Monaco"/>
              </a:rPr>
              <a:t>value: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9303B"/>
                </a:solidFill>
                <a:effectLst/>
                <a:latin typeface="Monaco"/>
              </a:rPr>
              <a:t>Long.fromString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Monac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6C28E"/>
                </a:solidFill>
                <a:effectLst/>
                <a:latin typeface="Monaco"/>
              </a:rPr>
              <a:t>"121949898291"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Monaco"/>
              </a:rPr>
              <a:t>)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505763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Monaco"/>
              </a:rPr>
              <a:t>});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505763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By browsing the API docs for the driver you're using, you'll be able to identify the methods for building int32s, int64s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etc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3922DD-7941-4472-895B-DA9E6A320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845443"/>
            <a:ext cx="5838825" cy="47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92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8AC8EC2-16AF-4A7D-AD7A-B04A31192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447675"/>
            <a:ext cx="5284323" cy="2981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511604-CB68-429D-92FE-6A7E77202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239" y="447676"/>
            <a:ext cx="5720549" cy="19683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9FFE99-9F08-45C1-AA28-9B8FC5EEA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238" y="2416029"/>
            <a:ext cx="5720550" cy="331421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8585BBD-67F7-4853-849A-D48FA996B6CE}"/>
              </a:ext>
            </a:extLst>
          </p:cNvPr>
          <p:cNvGrpSpPr/>
          <p:nvPr/>
        </p:nvGrpSpPr>
        <p:grpSpPr>
          <a:xfrm>
            <a:off x="557212" y="3399944"/>
            <a:ext cx="5284323" cy="3343275"/>
            <a:chOff x="557212" y="3399944"/>
            <a:chExt cx="5284323" cy="33432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2FBE402-1B6F-4359-858C-24575BD36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7212" y="3761894"/>
              <a:ext cx="5284323" cy="29813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201F7CF-CF74-49B5-8BAC-D1AB8E455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7212" y="3399944"/>
              <a:ext cx="2676525" cy="361950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6C865198-51BF-4195-8CFC-27B3E46125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4237" y="5730248"/>
            <a:ext cx="5720549" cy="101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24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8D0F2E-F5F5-4E73-8BF2-BF345AA7F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32" y="128238"/>
            <a:ext cx="2038350" cy="276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01800F-6172-4BFC-BEE1-3D7F36F4C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32" y="404463"/>
            <a:ext cx="6258187" cy="26045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366EC8-360F-4DEB-8780-54EABD956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32" y="3009054"/>
            <a:ext cx="6258186" cy="309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03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231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9765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551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Monaco</vt:lpstr>
      <vt:lpstr>sf pro text</vt:lpstr>
      <vt:lpstr>sfmono-regular</vt:lpstr>
      <vt:lpstr>Office Theme</vt:lpstr>
      <vt:lpstr>Mongo 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 DB</dc:title>
  <dc:creator>Zia Chowdhury</dc:creator>
  <cp:lastModifiedBy>Zia Chowdhury</cp:lastModifiedBy>
  <cp:revision>20</cp:revision>
  <dcterms:created xsi:type="dcterms:W3CDTF">2020-11-28T03:05:46Z</dcterms:created>
  <dcterms:modified xsi:type="dcterms:W3CDTF">2020-11-30T03:05:50Z</dcterms:modified>
</cp:coreProperties>
</file>