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91" r:id="rId4"/>
    <p:sldId id="258" r:id="rId5"/>
    <p:sldId id="259" r:id="rId6"/>
    <p:sldId id="263" r:id="rId7"/>
    <p:sldId id="264" r:id="rId8"/>
    <p:sldId id="292" r:id="rId9"/>
    <p:sldId id="260" r:id="rId10"/>
    <p:sldId id="328" r:id="rId11"/>
    <p:sldId id="293" r:id="rId12"/>
    <p:sldId id="261" r:id="rId13"/>
    <p:sldId id="262" r:id="rId14"/>
    <p:sldId id="271" r:id="rId15"/>
    <p:sldId id="266" r:id="rId16"/>
    <p:sldId id="267" r:id="rId17"/>
    <p:sldId id="268" r:id="rId18"/>
    <p:sldId id="269" r:id="rId19"/>
    <p:sldId id="270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3" r:id="rId31"/>
    <p:sldId id="282" r:id="rId32"/>
    <p:sldId id="284" r:id="rId33"/>
    <p:sldId id="294" r:id="rId34"/>
    <p:sldId id="285" r:id="rId35"/>
    <p:sldId id="329" r:id="rId36"/>
    <p:sldId id="287" r:id="rId37"/>
    <p:sldId id="330" r:id="rId38"/>
    <p:sldId id="286" r:id="rId39"/>
    <p:sldId id="331" r:id="rId40"/>
    <p:sldId id="288" r:id="rId41"/>
    <p:sldId id="289" r:id="rId42"/>
    <p:sldId id="296" r:id="rId43"/>
    <p:sldId id="290" r:id="rId44"/>
    <p:sldId id="315" r:id="rId45"/>
    <p:sldId id="303" r:id="rId46"/>
    <p:sldId id="304" r:id="rId47"/>
    <p:sldId id="316" r:id="rId48"/>
    <p:sldId id="305" r:id="rId49"/>
    <p:sldId id="306" r:id="rId50"/>
    <p:sldId id="317" r:id="rId51"/>
    <p:sldId id="318" r:id="rId52"/>
    <p:sldId id="319" r:id="rId53"/>
    <p:sldId id="320" r:id="rId54"/>
    <p:sldId id="321" r:id="rId55"/>
    <p:sldId id="298" r:id="rId56"/>
    <p:sldId id="297" r:id="rId57"/>
    <p:sldId id="338" r:id="rId58"/>
    <p:sldId id="334" r:id="rId59"/>
    <p:sldId id="335" r:id="rId60"/>
    <p:sldId id="336" r:id="rId61"/>
    <p:sldId id="337" r:id="rId62"/>
    <p:sldId id="362" r:id="rId63"/>
    <p:sldId id="363" r:id="rId64"/>
    <p:sldId id="364" r:id="rId65"/>
    <p:sldId id="365" r:id="rId66"/>
    <p:sldId id="366" r:id="rId67"/>
    <p:sldId id="339" r:id="rId68"/>
    <p:sldId id="300" r:id="rId69"/>
    <p:sldId id="309" r:id="rId70"/>
    <p:sldId id="307" r:id="rId71"/>
    <p:sldId id="308" r:id="rId72"/>
    <p:sldId id="310" r:id="rId73"/>
    <p:sldId id="311" r:id="rId74"/>
    <p:sldId id="312" r:id="rId75"/>
    <p:sldId id="313" r:id="rId76"/>
    <p:sldId id="314" r:id="rId77"/>
    <p:sldId id="322" r:id="rId78"/>
    <p:sldId id="323" r:id="rId79"/>
    <p:sldId id="324" r:id="rId80"/>
    <p:sldId id="325" r:id="rId81"/>
    <p:sldId id="327" r:id="rId82"/>
    <p:sldId id="333" r:id="rId83"/>
    <p:sldId id="340" r:id="rId84"/>
    <p:sldId id="343" r:id="rId85"/>
    <p:sldId id="341" r:id="rId86"/>
    <p:sldId id="342" r:id="rId87"/>
    <p:sldId id="344" r:id="rId88"/>
    <p:sldId id="345" r:id="rId89"/>
    <p:sldId id="346" r:id="rId90"/>
    <p:sldId id="348" r:id="rId91"/>
    <p:sldId id="347" r:id="rId92"/>
    <p:sldId id="349" r:id="rId93"/>
    <p:sldId id="350" r:id="rId94"/>
    <p:sldId id="353" r:id="rId95"/>
    <p:sldId id="354" r:id="rId96"/>
    <p:sldId id="355" r:id="rId97"/>
    <p:sldId id="302" r:id="rId98"/>
    <p:sldId id="301" r:id="rId99"/>
    <p:sldId id="356" r:id="rId100"/>
    <p:sldId id="357" r:id="rId101"/>
    <p:sldId id="358" r:id="rId102"/>
    <p:sldId id="359" r:id="rId103"/>
    <p:sldId id="360" r:id="rId104"/>
    <p:sldId id="361" r:id="rId10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00"/>
    <p:restoredTop sz="94674"/>
  </p:normalViewPr>
  <p:slideViewPr>
    <p:cSldViewPr snapToGrid="0" snapToObjects="1">
      <p:cViewPr varScale="1">
        <p:scale>
          <a:sx n="177" d="100"/>
          <a:sy n="177" d="100"/>
        </p:scale>
        <p:origin x="208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7/7/18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351E0-D8C6-9449-9125-624D274263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A Multi-channel data transfer protocol using asynchronous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32A589-2DC6-F843-8D60-7914CB8FCD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By William T Czifro</a:t>
            </a:r>
          </a:p>
          <a:p>
            <a:r>
              <a:rPr lang="en-US" dirty="0"/>
              <a:t>Thesis Advisor: Dr. Carol Taylor</a:t>
            </a:r>
          </a:p>
        </p:txBody>
      </p:sp>
    </p:spTree>
    <p:extLst>
      <p:ext uri="{BB962C8B-B14F-4D97-AF65-F5344CB8AC3E}">
        <p14:creationId xmlns:p14="http://schemas.microsoft.com/office/powerpoint/2010/main" val="3659181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CC8E9-DA78-E942-B804-7397589F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952C9-6E20-AA4F-BE5B-2221A6429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 systems are not fast enough</a:t>
            </a:r>
          </a:p>
          <a:p>
            <a:pPr lvl="1"/>
            <a:r>
              <a:rPr lang="en-US" dirty="0"/>
              <a:t>Network connections are faster than hosts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Can asynchrony provide any performance gain?</a:t>
            </a:r>
          </a:p>
        </p:txBody>
      </p:sp>
    </p:spTree>
    <p:extLst>
      <p:ext uri="{BB962C8B-B14F-4D97-AF65-F5344CB8AC3E}">
        <p14:creationId xmlns:p14="http://schemas.microsoft.com/office/powerpoint/2010/main" val="163303319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276C4-0A4F-8740-B36D-729BE8F47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B2F9-1DD9-4D43-A26B-5264402EA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  <a:p>
            <a:pPr lvl="1"/>
            <a:r>
              <a:rPr lang="en-US" dirty="0"/>
              <a:t>Asynchrony without IOCP vs Asynchrony with IOCP</a:t>
            </a:r>
          </a:p>
        </p:txBody>
      </p:sp>
    </p:spTree>
    <p:extLst>
      <p:ext uri="{BB962C8B-B14F-4D97-AF65-F5344CB8AC3E}">
        <p14:creationId xmlns:p14="http://schemas.microsoft.com/office/powerpoint/2010/main" val="257134275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276C4-0A4F-8740-B36D-729BE8F47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B2F9-1DD9-4D43-A26B-5264402EA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  <a:p>
            <a:pPr lvl="1"/>
            <a:r>
              <a:rPr lang="en-US" dirty="0"/>
              <a:t>Asynchrony without IOCP vs Asynchrony with IOCP</a:t>
            </a:r>
          </a:p>
          <a:p>
            <a:pPr lvl="1"/>
            <a:r>
              <a:rPr lang="en-US" dirty="0"/>
              <a:t>Restructure </a:t>
            </a:r>
            <a:r>
              <a:rPr lang="en-US" dirty="0" err="1"/>
              <a:t>MCDTPi</a:t>
            </a:r>
            <a:endParaRPr lang="en-US" dirty="0"/>
          </a:p>
          <a:p>
            <a:pPr lvl="2"/>
            <a:r>
              <a:rPr lang="en-US" dirty="0"/>
              <a:t>Minimize utilization of Asynchrony</a:t>
            </a:r>
          </a:p>
          <a:p>
            <a:pPr lvl="1"/>
            <a:r>
              <a:rPr lang="en-US" dirty="0"/>
              <a:t>Create solution to workaround MTU limit</a:t>
            </a:r>
          </a:p>
        </p:txBody>
      </p:sp>
    </p:spTree>
    <p:extLst>
      <p:ext uri="{BB962C8B-B14F-4D97-AF65-F5344CB8AC3E}">
        <p14:creationId xmlns:p14="http://schemas.microsoft.com/office/powerpoint/2010/main" val="194958937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30B2-A2C8-684C-A317-089561606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8764B-2543-B749-861E-3DD14D432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Asynchrony negative performance impact is possible</a:t>
            </a:r>
          </a:p>
          <a:p>
            <a:pPr lvl="1"/>
            <a:r>
              <a:rPr lang="en-US" dirty="0"/>
              <a:t>Requires more methodical usage</a:t>
            </a:r>
          </a:p>
        </p:txBody>
      </p:sp>
    </p:spTree>
    <p:extLst>
      <p:ext uri="{BB962C8B-B14F-4D97-AF65-F5344CB8AC3E}">
        <p14:creationId xmlns:p14="http://schemas.microsoft.com/office/powerpoint/2010/main" val="128806989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8A24D-3E77-E247-BC31-7AD04C33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6B8BE-F035-8341-8F5F-06C171EC2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8706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07C1-4DE7-544C-8B66-82C8287C5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678461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2F8E8-F482-C44F-B665-F74618090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3917-BBAD-C04F-AAA5-055D21AC0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Motivation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Problem</a:t>
            </a:r>
          </a:p>
          <a:p>
            <a:r>
              <a:rPr lang="en-US" dirty="0"/>
              <a:t>Preliminary Work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Related Work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Protocol Design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Architecture &amp; Implementation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Testing &amp; Analysis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Challenges &amp; Future Work</a:t>
            </a:r>
          </a:p>
        </p:txBody>
      </p:sp>
    </p:spTree>
    <p:extLst>
      <p:ext uri="{BB962C8B-B14F-4D97-AF65-F5344CB8AC3E}">
        <p14:creationId xmlns:p14="http://schemas.microsoft.com/office/powerpoint/2010/main" val="3071936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A1739-7552-964D-A697-175F4AF95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Work</a:t>
            </a:r>
          </a:p>
        </p:txBody>
      </p:sp>
    </p:spTree>
    <p:extLst>
      <p:ext uri="{BB962C8B-B14F-4D97-AF65-F5344CB8AC3E}">
        <p14:creationId xmlns:p14="http://schemas.microsoft.com/office/powerpoint/2010/main" val="4080123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B7C08-422E-8344-9DA6-2EAF70F62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409EC-0448-554C-9A1C-F556DC263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Preparation</a:t>
            </a:r>
          </a:p>
          <a:p>
            <a:r>
              <a:rPr lang="en-US" dirty="0"/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1468019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B7C08-422E-8344-9DA6-2EAF70F62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409EC-0448-554C-9A1C-F556DC263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Preparation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3068082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03BF6-10BE-1F41-94FC-1CD44BD25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Preliminary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BD7BB-B58B-9842-AA4C-CEE727EBE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Management Tools</a:t>
            </a:r>
          </a:p>
        </p:txBody>
      </p:sp>
    </p:spTree>
    <p:extLst>
      <p:ext uri="{BB962C8B-B14F-4D97-AF65-F5344CB8AC3E}">
        <p14:creationId xmlns:p14="http://schemas.microsoft.com/office/powerpoint/2010/main" val="461284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03BF6-10BE-1F41-94FC-1CD44BD25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Preliminary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BD7BB-B58B-9842-AA4C-CEE727EBE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Management Tools</a:t>
            </a:r>
          </a:p>
          <a:p>
            <a:pPr lvl="1"/>
            <a:r>
              <a:rPr lang="en-US" dirty="0"/>
              <a:t>Source Control</a:t>
            </a:r>
          </a:p>
          <a:p>
            <a:pPr lvl="2"/>
            <a:r>
              <a:rPr lang="en-US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117572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E45AF-D360-D045-AB93-75522B76C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Preliminary 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A49650-910A-3C4F-8848-CC3E03B536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7348" y="1794932"/>
            <a:ext cx="4442600" cy="4856480"/>
          </a:xfrm>
        </p:spPr>
      </p:pic>
    </p:spTree>
    <p:extLst>
      <p:ext uri="{BB962C8B-B14F-4D97-AF65-F5344CB8AC3E}">
        <p14:creationId xmlns:p14="http://schemas.microsoft.com/office/powerpoint/2010/main" val="3871139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03BF6-10BE-1F41-94FC-1CD44BD25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Preliminary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BD7BB-B58B-9842-AA4C-CEE727EBE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Management Tools</a:t>
            </a:r>
          </a:p>
          <a:p>
            <a:pPr lvl="1"/>
            <a:r>
              <a:rPr lang="en-US" dirty="0"/>
              <a:t>Source Control</a:t>
            </a:r>
          </a:p>
          <a:p>
            <a:pPr lvl="2"/>
            <a:r>
              <a:rPr lang="en-US" dirty="0"/>
              <a:t>GitHub</a:t>
            </a:r>
          </a:p>
          <a:p>
            <a:pPr lvl="1"/>
            <a:r>
              <a:rPr lang="en-US" dirty="0"/>
              <a:t>Project Management</a:t>
            </a:r>
          </a:p>
          <a:p>
            <a:pPr lvl="2"/>
            <a:r>
              <a:rPr lang="en-US" dirty="0"/>
              <a:t>GitHub Issue Board</a:t>
            </a:r>
          </a:p>
        </p:txBody>
      </p:sp>
    </p:spTree>
    <p:extLst>
      <p:ext uri="{BB962C8B-B14F-4D97-AF65-F5344CB8AC3E}">
        <p14:creationId xmlns:p14="http://schemas.microsoft.com/office/powerpoint/2010/main" val="3363003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18419-C27A-A645-98DC-31FB7AC7C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Preliminary 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2FADF8-65BB-754D-AB68-1662052EC1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3191" y="1828165"/>
            <a:ext cx="4586382" cy="4795374"/>
          </a:xfrm>
        </p:spPr>
      </p:pic>
    </p:spTree>
    <p:extLst>
      <p:ext uri="{BB962C8B-B14F-4D97-AF65-F5344CB8AC3E}">
        <p14:creationId xmlns:p14="http://schemas.microsoft.com/office/powerpoint/2010/main" val="636456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2F8E8-F482-C44F-B665-F74618090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3917-BBAD-C04F-AAA5-055D21AC0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Problem</a:t>
            </a:r>
          </a:p>
          <a:p>
            <a:r>
              <a:rPr lang="en-US" dirty="0"/>
              <a:t>Preliminary Work</a:t>
            </a:r>
          </a:p>
          <a:p>
            <a:r>
              <a:rPr lang="en-US" dirty="0"/>
              <a:t>Related Work</a:t>
            </a:r>
          </a:p>
          <a:p>
            <a:r>
              <a:rPr lang="en-US" dirty="0"/>
              <a:t>Protocol Design</a:t>
            </a:r>
          </a:p>
          <a:p>
            <a:r>
              <a:rPr lang="en-US" dirty="0"/>
              <a:t>Architecture &amp; Implementation</a:t>
            </a:r>
          </a:p>
          <a:p>
            <a:r>
              <a:rPr lang="en-US" dirty="0"/>
              <a:t>Testing &amp; Analysis</a:t>
            </a:r>
          </a:p>
          <a:p>
            <a:r>
              <a:rPr lang="en-US" dirty="0"/>
              <a:t>Challenges &amp; Future Work</a:t>
            </a:r>
          </a:p>
        </p:txBody>
      </p:sp>
    </p:spTree>
    <p:extLst>
      <p:ext uri="{BB962C8B-B14F-4D97-AF65-F5344CB8AC3E}">
        <p14:creationId xmlns:p14="http://schemas.microsoft.com/office/powerpoint/2010/main" val="1880525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B7C08-422E-8344-9DA6-2EAF70F62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409EC-0448-554C-9A1C-F556DC263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Preparation</a:t>
            </a:r>
          </a:p>
          <a:p>
            <a:r>
              <a:rPr lang="en-US" dirty="0"/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529047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8F50-9C22-9E43-8E44-DC8F4C6F5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24D26-E5B0-5247-A975-D7B269EBB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File Pointers</a:t>
            </a:r>
          </a:p>
          <a:p>
            <a:r>
              <a:rPr lang="en-US" dirty="0" err="1"/>
              <a:t>Checksumming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60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8F50-9C22-9E43-8E44-DC8F4C6F5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24D26-E5B0-5247-A975-D7B269EBB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File Pointers</a:t>
            </a:r>
          </a:p>
          <a:p>
            <a:r>
              <a:rPr lang="en-US" dirty="0" err="1">
                <a:solidFill>
                  <a:schemeClr val="tx1">
                    <a:lumMod val="65000"/>
                  </a:schemeClr>
                </a:solidFill>
              </a:rPr>
              <a:t>Checksumming</a:t>
            </a:r>
            <a:endParaRPr lang="en-US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701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EF1B3-394B-5446-96A5-6836755C0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70903-C54D-5448-B0C5-422A848E8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  <a:p>
            <a:pPr lvl="1"/>
            <a:r>
              <a:rPr lang="en-US" dirty="0"/>
              <a:t>Gain Performance with ”ready-to-use” file pointers</a:t>
            </a:r>
          </a:p>
        </p:txBody>
      </p:sp>
    </p:spTree>
    <p:extLst>
      <p:ext uri="{BB962C8B-B14F-4D97-AF65-F5344CB8AC3E}">
        <p14:creationId xmlns:p14="http://schemas.microsoft.com/office/powerpoint/2010/main" val="3835721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EF1B3-394B-5446-96A5-6836755C0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70903-C54D-5448-B0C5-422A848E8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  <a:p>
            <a:pPr lvl="1"/>
            <a:r>
              <a:rPr lang="en-US" dirty="0"/>
              <a:t>Gain Performance with ”ready-to-use” file pointers</a:t>
            </a:r>
          </a:p>
          <a:p>
            <a:r>
              <a:rPr lang="en-US" dirty="0"/>
              <a:t>Test</a:t>
            </a:r>
          </a:p>
          <a:p>
            <a:pPr lvl="1"/>
            <a:r>
              <a:rPr lang="en-US" dirty="0"/>
              <a:t>Cycle sort file with N lines using single file pointer</a:t>
            </a:r>
          </a:p>
        </p:txBody>
      </p:sp>
    </p:spTree>
    <p:extLst>
      <p:ext uri="{BB962C8B-B14F-4D97-AF65-F5344CB8AC3E}">
        <p14:creationId xmlns:p14="http://schemas.microsoft.com/office/powerpoint/2010/main" val="33942085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EF1B3-394B-5446-96A5-6836755C0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70903-C54D-5448-B0C5-422A848E8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  <a:p>
            <a:pPr lvl="1"/>
            <a:r>
              <a:rPr lang="en-US" dirty="0"/>
              <a:t>Gain Performance with ”ready-to-use” file pointers</a:t>
            </a:r>
          </a:p>
          <a:p>
            <a:r>
              <a:rPr lang="en-US" dirty="0"/>
              <a:t>Test</a:t>
            </a:r>
          </a:p>
          <a:p>
            <a:pPr lvl="1"/>
            <a:r>
              <a:rPr lang="en-US" dirty="0"/>
              <a:t>Cycle sort file with N lines using single file pointer</a:t>
            </a:r>
          </a:p>
          <a:p>
            <a:pPr lvl="1"/>
            <a:r>
              <a:rPr lang="en-US" dirty="0"/>
              <a:t>Cycle sort file with N lines using 2N file pointers</a:t>
            </a:r>
          </a:p>
          <a:p>
            <a:pPr lvl="2"/>
            <a:r>
              <a:rPr lang="en-US" dirty="0"/>
              <a:t>Separate read and write pointers</a:t>
            </a:r>
          </a:p>
        </p:txBody>
      </p:sp>
    </p:spTree>
    <p:extLst>
      <p:ext uri="{BB962C8B-B14F-4D97-AF65-F5344CB8AC3E}">
        <p14:creationId xmlns:p14="http://schemas.microsoft.com/office/powerpoint/2010/main" val="1175400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EF1B3-394B-5446-96A5-6836755C0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70903-C54D-5448-B0C5-422A848E8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  <a:p>
            <a:pPr lvl="1"/>
            <a:r>
              <a:rPr lang="en-US" dirty="0"/>
              <a:t>Gain Performance with ”ready-to-use” file pointers</a:t>
            </a:r>
          </a:p>
          <a:p>
            <a:r>
              <a:rPr lang="en-US" dirty="0"/>
              <a:t>Test</a:t>
            </a:r>
          </a:p>
          <a:p>
            <a:pPr lvl="1"/>
            <a:r>
              <a:rPr lang="en-US" dirty="0"/>
              <a:t>Cycle sort file with N lines using single file pointer</a:t>
            </a:r>
          </a:p>
          <a:p>
            <a:pPr lvl="1"/>
            <a:r>
              <a:rPr lang="en-US" dirty="0"/>
              <a:t>Cycle sort file with N lines using 2N file pointers</a:t>
            </a:r>
          </a:p>
          <a:p>
            <a:pPr lvl="2"/>
            <a:r>
              <a:rPr lang="en-US" dirty="0"/>
              <a:t>Separate read and write pointers</a:t>
            </a:r>
          </a:p>
          <a:p>
            <a:r>
              <a:rPr lang="en-US" dirty="0"/>
              <a:t>Findings</a:t>
            </a:r>
          </a:p>
          <a:p>
            <a:pPr lvl="1"/>
            <a:r>
              <a:rPr lang="en-US" dirty="0"/>
              <a:t>Zero performance gain with N &lt;= 1000</a:t>
            </a:r>
          </a:p>
          <a:p>
            <a:pPr lvl="1"/>
            <a:r>
              <a:rPr lang="en-US" dirty="0"/>
              <a:t>For N &gt; 1000:</a:t>
            </a:r>
          </a:p>
          <a:p>
            <a:pPr lvl="2"/>
            <a:r>
              <a:rPr lang="en-US" dirty="0"/>
              <a:t>Required modifying kernel settings of operating system</a:t>
            </a:r>
          </a:p>
          <a:p>
            <a:pPr lvl="2"/>
            <a:r>
              <a:rPr lang="en-US" dirty="0"/>
              <a:t>Performance gain &lt; 1ms</a:t>
            </a:r>
          </a:p>
        </p:txBody>
      </p:sp>
    </p:spTree>
    <p:extLst>
      <p:ext uri="{BB962C8B-B14F-4D97-AF65-F5344CB8AC3E}">
        <p14:creationId xmlns:p14="http://schemas.microsoft.com/office/powerpoint/2010/main" val="24195811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8F50-9C22-9E43-8E44-DC8F4C6F5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24D26-E5B0-5247-A975-D7B269EBB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Multiple File Pointers</a:t>
            </a:r>
          </a:p>
          <a:p>
            <a:r>
              <a:rPr lang="en-US" dirty="0" err="1"/>
              <a:t>Checksumming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1426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A4C4-E0F9-E048-8657-4FA0C469D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991DB-8323-0A4C-89D0-8C541D59B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  <a:p>
            <a:pPr lvl="1"/>
            <a:r>
              <a:rPr lang="en-US" dirty="0"/>
              <a:t>Find optimal solution for block hashing</a:t>
            </a:r>
          </a:p>
        </p:txBody>
      </p:sp>
    </p:spTree>
    <p:extLst>
      <p:ext uri="{BB962C8B-B14F-4D97-AF65-F5344CB8AC3E}">
        <p14:creationId xmlns:p14="http://schemas.microsoft.com/office/powerpoint/2010/main" val="32327879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A4C4-E0F9-E048-8657-4FA0C469D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991DB-8323-0A4C-89D0-8C541D59B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  <a:p>
            <a:pPr lvl="1"/>
            <a:r>
              <a:rPr lang="en-US" dirty="0"/>
              <a:t>Find optimal solution for block hashing</a:t>
            </a:r>
          </a:p>
          <a:p>
            <a:r>
              <a:rPr lang="en-US" dirty="0"/>
              <a:t>Test</a:t>
            </a:r>
          </a:p>
          <a:p>
            <a:pPr lvl="1"/>
            <a:r>
              <a:rPr lang="en-US" dirty="0"/>
              <a:t>Incremental block hashing</a:t>
            </a:r>
          </a:p>
          <a:p>
            <a:pPr lvl="2"/>
            <a:r>
              <a:rPr lang="en-US" dirty="0"/>
              <a:t>1KB, 1MB, and 1GB data sources</a:t>
            </a:r>
          </a:p>
          <a:p>
            <a:pPr lvl="1"/>
            <a:r>
              <a:rPr lang="en-US" dirty="0"/>
              <a:t>Buffered block hashing</a:t>
            </a:r>
          </a:p>
          <a:p>
            <a:pPr lvl="2"/>
            <a:r>
              <a:rPr lang="en-US" dirty="0"/>
              <a:t>1KB, 1MB, and 1GB data sources</a:t>
            </a:r>
          </a:p>
          <a:p>
            <a:pPr lvl="1"/>
            <a:r>
              <a:rPr lang="en-US" dirty="0"/>
              <a:t>MD5 hashing</a:t>
            </a:r>
          </a:p>
          <a:p>
            <a:pPr lvl="2"/>
            <a:r>
              <a:rPr lang="en-US" dirty="0"/>
              <a:t>1KB, 1MB, and 1GB data sources</a:t>
            </a:r>
          </a:p>
        </p:txBody>
      </p:sp>
    </p:spTree>
    <p:extLst>
      <p:ext uri="{BB962C8B-B14F-4D97-AF65-F5344CB8AC3E}">
        <p14:creationId xmlns:p14="http://schemas.microsoft.com/office/powerpoint/2010/main" val="657079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2F8E8-F482-C44F-B665-F74618090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3917-BBAD-C04F-AAA5-055D21AC0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Problem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Preliminary Work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Related Work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Protocol Design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Architecture &amp; Implementation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Testing &amp; Analysis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Challenges &amp; Future Work</a:t>
            </a:r>
          </a:p>
        </p:txBody>
      </p:sp>
    </p:spTree>
    <p:extLst>
      <p:ext uri="{BB962C8B-B14F-4D97-AF65-F5344CB8AC3E}">
        <p14:creationId xmlns:p14="http://schemas.microsoft.com/office/powerpoint/2010/main" val="3772651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02799-C621-3B4E-BDC2-33AA06D0C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2E1DA7-2220-E54C-908B-52275EB93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918" y="2443793"/>
            <a:ext cx="5101291" cy="31557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7929DF-7322-0246-BE5F-63628C1CC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46" y="2443794"/>
            <a:ext cx="5093080" cy="315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5122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785D4-95DB-DB49-B933-30C6BFBA3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38671F-5CA8-C248-95F5-10E1E809F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18" y="2435703"/>
            <a:ext cx="5077743" cy="31478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0CB8D3-A532-6848-8E2F-C0BC99B2F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190" y="2435703"/>
            <a:ext cx="5081798" cy="314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3480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9D4E4A8-FDBF-F24C-AC3F-D1391A35E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18" y="2439088"/>
            <a:ext cx="5077743" cy="31436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3785D4-95DB-DB49-B933-30C6BFBA3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work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8DB92D-E443-B645-A45A-C7AEB0166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842" y="2435703"/>
            <a:ext cx="5081798" cy="314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1971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2F8E8-F482-C44F-B665-F74618090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3917-BBAD-C04F-AAA5-055D21AC0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Motivation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Problem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Preliminary Work</a:t>
            </a:r>
          </a:p>
          <a:p>
            <a:r>
              <a:rPr lang="en-US" dirty="0"/>
              <a:t>Related Work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Protocol Design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Architecture &amp; Implementation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Testing &amp; Analysis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Challenges &amp; Future Work</a:t>
            </a:r>
          </a:p>
        </p:txBody>
      </p:sp>
    </p:spTree>
    <p:extLst>
      <p:ext uri="{BB962C8B-B14F-4D97-AF65-F5344CB8AC3E}">
        <p14:creationId xmlns:p14="http://schemas.microsoft.com/office/powerpoint/2010/main" val="32688952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EB98B-5F88-0D4E-A701-2940BBAE6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DB9EE-1E24-9A49-9BCC-7AC6B1D23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Concurrent Solutions</a:t>
            </a:r>
          </a:p>
          <a:p>
            <a:pPr lvl="1"/>
            <a:r>
              <a:rPr lang="en-US" dirty="0" err="1"/>
              <a:t>PSockets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9533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3AE51-5D82-FF42-A1A8-EF9F55BA8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16229-413E-9048-8A0F-333931DBF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PSockets</a:t>
            </a:r>
            <a:endParaRPr lang="en-US" dirty="0"/>
          </a:p>
          <a:p>
            <a:pPr lvl="1"/>
            <a:r>
              <a:rPr lang="en-US" dirty="0"/>
              <a:t>Multiple TCP Sockets</a:t>
            </a:r>
          </a:p>
          <a:p>
            <a:pPr lvl="1"/>
            <a:r>
              <a:rPr lang="en-US" dirty="0"/>
              <a:t>Asynchronous Socket Access</a:t>
            </a:r>
          </a:p>
          <a:p>
            <a:pPr lvl="1"/>
            <a:r>
              <a:rPr lang="en-US" dirty="0"/>
              <a:t>Throughput of &gt; 60 Mbps</a:t>
            </a:r>
          </a:p>
        </p:txBody>
      </p:sp>
    </p:spTree>
    <p:extLst>
      <p:ext uri="{BB962C8B-B14F-4D97-AF65-F5344CB8AC3E}">
        <p14:creationId xmlns:p14="http://schemas.microsoft.com/office/powerpoint/2010/main" val="2011369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EB98B-5F88-0D4E-A701-2940BBAE6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DB9EE-1E24-9A49-9BCC-7AC6B1D23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Concurrent Solutions</a:t>
            </a:r>
          </a:p>
          <a:p>
            <a:pPr lvl="1"/>
            <a:r>
              <a:rPr lang="en-US" dirty="0" err="1"/>
              <a:t>PSockets</a:t>
            </a:r>
            <a:endParaRPr lang="en-US" dirty="0"/>
          </a:p>
          <a:p>
            <a:pPr lvl="1"/>
            <a:r>
              <a:rPr lang="en-US" dirty="0"/>
              <a:t>Multi-Socket FTP</a:t>
            </a:r>
          </a:p>
        </p:txBody>
      </p:sp>
    </p:spTree>
    <p:extLst>
      <p:ext uri="{BB962C8B-B14F-4D97-AF65-F5344CB8AC3E}">
        <p14:creationId xmlns:p14="http://schemas.microsoft.com/office/powerpoint/2010/main" val="18777374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F9074-7A45-CF4A-87BC-B3F02F573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BBFED-E562-AC40-A6F9-C18D767C8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Multi-Socket FTP</a:t>
            </a:r>
          </a:p>
          <a:p>
            <a:pPr lvl="1"/>
            <a:r>
              <a:rPr lang="en-US" dirty="0"/>
              <a:t>Parallel TCP Sockets</a:t>
            </a:r>
          </a:p>
          <a:p>
            <a:pPr lvl="1"/>
            <a:r>
              <a:rPr lang="en-US" dirty="0"/>
              <a:t>Peak Performance at 8 Parallel TCP Sockets</a:t>
            </a:r>
          </a:p>
          <a:p>
            <a:pPr lvl="1"/>
            <a:r>
              <a:rPr lang="en-US" dirty="0"/>
              <a:t>Throughput of 1.3 Mbps</a:t>
            </a:r>
          </a:p>
        </p:txBody>
      </p:sp>
    </p:spTree>
    <p:extLst>
      <p:ext uri="{BB962C8B-B14F-4D97-AF65-F5344CB8AC3E}">
        <p14:creationId xmlns:p14="http://schemas.microsoft.com/office/powerpoint/2010/main" val="13593970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60A3A-C9D8-DD4B-9B5B-5609059A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F0F4C-9532-4546-B223-A87D6EA6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UDP-based Solutions</a:t>
            </a:r>
          </a:p>
          <a:p>
            <a:pPr lvl="1"/>
            <a:r>
              <a:rPr lang="en-US" dirty="0"/>
              <a:t>Reliable Blast UDP</a:t>
            </a:r>
          </a:p>
        </p:txBody>
      </p:sp>
    </p:spTree>
    <p:extLst>
      <p:ext uri="{BB962C8B-B14F-4D97-AF65-F5344CB8AC3E}">
        <p14:creationId xmlns:p14="http://schemas.microsoft.com/office/powerpoint/2010/main" val="1087032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9E939-402A-A242-99D0-3170F7625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37DF0-3C0E-EC4D-B2F6-171A4D68F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Reliable Blast UDP</a:t>
            </a:r>
          </a:p>
          <a:p>
            <a:pPr lvl="1"/>
            <a:r>
              <a:rPr lang="en-US" dirty="0"/>
              <a:t>Single UDP Connection</a:t>
            </a:r>
          </a:p>
          <a:p>
            <a:pPr lvl="1"/>
            <a:r>
              <a:rPr lang="en-US" dirty="0"/>
              <a:t>Multi-Phase System</a:t>
            </a:r>
          </a:p>
          <a:p>
            <a:pPr lvl="1"/>
            <a:r>
              <a:rPr lang="en-US" dirty="0"/>
              <a:t>Discovered Host Speed Issue</a:t>
            </a:r>
          </a:p>
          <a:p>
            <a:pPr lvl="1"/>
            <a:r>
              <a:rPr lang="en-US" dirty="0"/>
              <a:t>Performance</a:t>
            </a:r>
          </a:p>
          <a:p>
            <a:pPr lvl="2"/>
            <a:r>
              <a:rPr lang="en-US" dirty="0"/>
              <a:t>Throughput &gt; 500 Mbps</a:t>
            </a:r>
          </a:p>
          <a:p>
            <a:pPr lvl="2"/>
            <a:r>
              <a:rPr lang="en-US" dirty="0"/>
              <a:t>&lt; 7% Packet Loss</a:t>
            </a:r>
          </a:p>
        </p:txBody>
      </p:sp>
    </p:spTree>
    <p:extLst>
      <p:ext uri="{BB962C8B-B14F-4D97-AF65-F5344CB8AC3E}">
        <p14:creationId xmlns:p14="http://schemas.microsoft.com/office/powerpoint/2010/main" val="726773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C235-96CA-CB4A-B011-986347601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41902899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60A3A-C9D8-DD4B-9B5B-5609059A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F0F4C-9532-4546-B223-A87D6EA6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UDP-based Solutions</a:t>
            </a:r>
          </a:p>
          <a:p>
            <a:pPr lvl="1"/>
            <a:r>
              <a:rPr lang="en-US" dirty="0"/>
              <a:t>Reliable Blast UDP</a:t>
            </a:r>
          </a:p>
          <a:p>
            <a:pPr lvl="1"/>
            <a:r>
              <a:rPr lang="en-US" dirty="0"/>
              <a:t>UDP Data Transfer</a:t>
            </a:r>
          </a:p>
        </p:txBody>
      </p:sp>
    </p:spTree>
    <p:extLst>
      <p:ext uri="{BB962C8B-B14F-4D97-AF65-F5344CB8AC3E}">
        <p14:creationId xmlns:p14="http://schemas.microsoft.com/office/powerpoint/2010/main" val="35122551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60A3A-C9D8-DD4B-9B5B-5609059A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F0F4C-9532-4546-B223-A87D6EA6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UDP-based Solutions</a:t>
            </a:r>
          </a:p>
          <a:p>
            <a:pPr lvl="1"/>
            <a:r>
              <a:rPr lang="en-US" dirty="0"/>
              <a:t>Reliable Blast UDP</a:t>
            </a:r>
          </a:p>
          <a:p>
            <a:pPr lvl="1"/>
            <a:r>
              <a:rPr lang="en-US" dirty="0"/>
              <a:t>UDP Data Transfer</a:t>
            </a:r>
          </a:p>
          <a:p>
            <a:pPr lvl="1"/>
            <a:r>
              <a:rPr lang="en-US" dirty="0" err="1"/>
              <a:t>Aspera’s</a:t>
            </a:r>
            <a:r>
              <a:rPr lang="en-US" dirty="0"/>
              <a:t> </a:t>
            </a:r>
            <a:r>
              <a:rPr lang="en-US" dirty="0" err="1"/>
              <a:t>fasp</a:t>
            </a:r>
            <a:r>
              <a:rPr lang="en-US" dirty="0"/>
              <a:t> protocol</a:t>
            </a:r>
          </a:p>
        </p:txBody>
      </p:sp>
    </p:spTree>
    <p:extLst>
      <p:ext uri="{BB962C8B-B14F-4D97-AF65-F5344CB8AC3E}">
        <p14:creationId xmlns:p14="http://schemas.microsoft.com/office/powerpoint/2010/main" val="3852708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2F8E8-F482-C44F-B665-F74618090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3917-BBAD-C04F-AAA5-055D21AC0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Motivation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Problem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Preliminary Work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Related Work</a:t>
            </a:r>
          </a:p>
          <a:p>
            <a:r>
              <a:rPr lang="en-US" dirty="0"/>
              <a:t>Protocol Design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Architecture &amp; Implementation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Testing &amp; Analysis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Challenges &amp; Future Work</a:t>
            </a:r>
          </a:p>
        </p:txBody>
      </p:sp>
    </p:spTree>
    <p:extLst>
      <p:ext uri="{BB962C8B-B14F-4D97-AF65-F5344CB8AC3E}">
        <p14:creationId xmlns:p14="http://schemas.microsoft.com/office/powerpoint/2010/main" val="36628288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FD820-C57B-9A44-985D-49DDDD0DA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7C10F-81AB-314A-9277-8AF0EDB35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Lean</a:t>
            </a:r>
          </a:p>
          <a:p>
            <a:r>
              <a:rPr lang="en-US" dirty="0"/>
              <a:t>Minimalistic</a:t>
            </a:r>
          </a:p>
        </p:txBody>
      </p:sp>
    </p:spTree>
    <p:extLst>
      <p:ext uri="{BB962C8B-B14F-4D97-AF65-F5344CB8AC3E}">
        <p14:creationId xmlns:p14="http://schemas.microsoft.com/office/powerpoint/2010/main" val="13665814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FD820-C57B-9A44-985D-49DDDD0DA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7C10F-81AB-314A-9277-8AF0EDB35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Handshakes</a:t>
            </a:r>
          </a:p>
        </p:txBody>
      </p:sp>
    </p:spTree>
    <p:extLst>
      <p:ext uri="{BB962C8B-B14F-4D97-AF65-F5344CB8AC3E}">
        <p14:creationId xmlns:p14="http://schemas.microsoft.com/office/powerpoint/2010/main" val="38113724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D760E-51D4-1D47-91BF-8037F5E02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8D1E7C-B77D-5247-A4E3-B6CE5DE8AE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004"/>
          <a:stretch/>
        </p:blipFill>
        <p:spPr>
          <a:xfrm>
            <a:off x="6479261" y="2791753"/>
            <a:ext cx="5169536" cy="23021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B76082-9307-7D40-84B5-DDB2DB9F7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773" y="2135679"/>
            <a:ext cx="4054417" cy="361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8098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25D16-4121-E747-BB1D-DCC665F90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n-US" dirty="0"/>
              <a:t>Protocol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E2B5F6-91AF-1B4F-85D1-91BD09F353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577"/>
          <a:stretch/>
        </p:blipFill>
        <p:spPr>
          <a:xfrm>
            <a:off x="6358933" y="2939628"/>
            <a:ext cx="5303187" cy="23693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AA36E5-5B50-2147-BAA0-3ECD0208E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627" y="2184851"/>
            <a:ext cx="4282363" cy="383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5730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FD820-C57B-9A44-985D-49DDDD0DA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7C10F-81AB-314A-9277-8AF0EDB35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Handshakes</a:t>
            </a:r>
          </a:p>
          <a:p>
            <a:r>
              <a:rPr lang="en-US" dirty="0"/>
              <a:t>Channel Protocol</a:t>
            </a:r>
          </a:p>
        </p:txBody>
      </p:sp>
    </p:spTree>
    <p:extLst>
      <p:ext uri="{BB962C8B-B14F-4D97-AF65-F5344CB8AC3E}">
        <p14:creationId xmlns:p14="http://schemas.microsoft.com/office/powerpoint/2010/main" val="16752066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A4F4E-A265-FC4F-A3D2-9BB2FF448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AE6C29-0920-EC4E-A258-7F3DD0119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815" y="2057401"/>
            <a:ext cx="3165456" cy="425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435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BEB8F-7F96-C449-946C-4E60E4641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F44FC6-41E1-8445-AD28-41A1F796A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1349"/>
          <a:stretch/>
        </p:blipFill>
        <p:spPr>
          <a:xfrm>
            <a:off x="2398838" y="3440433"/>
            <a:ext cx="7331384" cy="509799"/>
          </a:xfrm>
        </p:spPr>
      </p:pic>
    </p:spTree>
    <p:extLst>
      <p:ext uri="{BB962C8B-B14F-4D97-AF65-F5344CB8AC3E}">
        <p14:creationId xmlns:p14="http://schemas.microsoft.com/office/powerpoint/2010/main" val="2053229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4A6F9-F77C-294E-892B-D9FA02C44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02235-90E9-BD4E-9943-F658103E1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Studied Networking as Undergraduate</a:t>
            </a:r>
          </a:p>
        </p:txBody>
      </p:sp>
    </p:spTree>
    <p:extLst>
      <p:ext uri="{BB962C8B-B14F-4D97-AF65-F5344CB8AC3E}">
        <p14:creationId xmlns:p14="http://schemas.microsoft.com/office/powerpoint/2010/main" val="26177329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FD820-C57B-9A44-985D-49DDDD0DA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7C10F-81AB-314A-9277-8AF0EDB35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Handshakes</a:t>
            </a:r>
          </a:p>
          <a:p>
            <a:r>
              <a:rPr lang="en-US" dirty="0"/>
              <a:t>Channel Protocol</a:t>
            </a:r>
          </a:p>
          <a:p>
            <a:r>
              <a:rPr lang="en-US" dirty="0"/>
              <a:t>Retransmission Protocol</a:t>
            </a:r>
          </a:p>
        </p:txBody>
      </p:sp>
    </p:spTree>
    <p:extLst>
      <p:ext uri="{BB962C8B-B14F-4D97-AF65-F5344CB8AC3E}">
        <p14:creationId xmlns:p14="http://schemas.microsoft.com/office/powerpoint/2010/main" val="35262751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1E079-3181-5241-9DE8-8BF23CF18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002EDF-C6FC-4C46-A134-B2D8790A7C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049"/>
          <a:stretch/>
        </p:blipFill>
        <p:spPr>
          <a:xfrm>
            <a:off x="2419518" y="3426751"/>
            <a:ext cx="7452762" cy="57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7592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BEB8F-7F96-C449-946C-4E60E4641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F44FC6-41E1-8445-AD28-41A1F796A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1349"/>
          <a:stretch/>
        </p:blipFill>
        <p:spPr>
          <a:xfrm>
            <a:off x="2398838" y="3440433"/>
            <a:ext cx="7331384" cy="509799"/>
          </a:xfrm>
        </p:spPr>
      </p:pic>
    </p:spTree>
    <p:extLst>
      <p:ext uri="{BB962C8B-B14F-4D97-AF65-F5344CB8AC3E}">
        <p14:creationId xmlns:p14="http://schemas.microsoft.com/office/powerpoint/2010/main" val="11379465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FD820-C57B-9A44-985D-49DDDD0DA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7C10F-81AB-314A-9277-8AF0EDB35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Handshakes</a:t>
            </a:r>
          </a:p>
          <a:p>
            <a:r>
              <a:rPr lang="en-US" dirty="0"/>
              <a:t>Channel Protocol</a:t>
            </a:r>
          </a:p>
          <a:p>
            <a:r>
              <a:rPr lang="en-US" dirty="0"/>
              <a:t>Retransmission Protocol</a:t>
            </a:r>
          </a:p>
          <a:p>
            <a:r>
              <a:rPr lang="en-US" dirty="0"/>
              <a:t>Channel Success</a:t>
            </a:r>
          </a:p>
        </p:txBody>
      </p:sp>
    </p:spTree>
    <p:extLst>
      <p:ext uri="{BB962C8B-B14F-4D97-AF65-F5344CB8AC3E}">
        <p14:creationId xmlns:p14="http://schemas.microsoft.com/office/powerpoint/2010/main" val="25138954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BEB8F-7F96-C449-946C-4E60E4641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34AEF5-2761-EB40-A81C-CA35DD5B3A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318" t="52056" r="2318"/>
          <a:stretch/>
        </p:blipFill>
        <p:spPr>
          <a:xfrm>
            <a:off x="2228904" y="3440432"/>
            <a:ext cx="7501317" cy="50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7858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2F8E8-F482-C44F-B665-F74618090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3917-BBAD-C04F-AAA5-055D21AC0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Motivation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Problem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Preliminary Work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Related Work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Protocol Design</a:t>
            </a:r>
          </a:p>
          <a:p>
            <a:r>
              <a:rPr lang="en-US" dirty="0"/>
              <a:t>Architecture &amp; Implementation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Testing &amp; Analysis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Challenges &amp; Future Work</a:t>
            </a:r>
          </a:p>
        </p:txBody>
      </p:sp>
    </p:spTree>
    <p:extLst>
      <p:ext uri="{BB962C8B-B14F-4D97-AF65-F5344CB8AC3E}">
        <p14:creationId xmlns:p14="http://schemas.microsoft.com/office/powerpoint/2010/main" val="16985523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B7BFE-1866-D14D-B139-B841E1DD0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&amp;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12262-3EB0-0E4B-B58E-69BBF0ADB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  <a:p>
            <a:pPr lvl="1"/>
            <a:r>
              <a:rPr lang="en-US" dirty="0"/>
              <a:t>Modular</a:t>
            </a:r>
          </a:p>
          <a:p>
            <a:pPr lvl="1"/>
            <a:r>
              <a:rPr lang="en-US" dirty="0"/>
              <a:t>Asynchronous</a:t>
            </a:r>
          </a:p>
        </p:txBody>
      </p:sp>
    </p:spTree>
    <p:extLst>
      <p:ext uri="{BB962C8B-B14F-4D97-AF65-F5344CB8AC3E}">
        <p14:creationId xmlns:p14="http://schemas.microsoft.com/office/powerpoint/2010/main" val="17230332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B7BFE-1866-D14D-B139-B841E1DD0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&amp;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12262-3EB0-0E4B-B58E-69BBF0ADB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  <a:p>
            <a:pPr lvl="1"/>
            <a:r>
              <a:rPr lang="en-US" dirty="0"/>
              <a:t>Modular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Asynchronous</a:t>
            </a:r>
          </a:p>
        </p:txBody>
      </p:sp>
    </p:spTree>
    <p:extLst>
      <p:ext uri="{BB962C8B-B14F-4D97-AF65-F5344CB8AC3E}">
        <p14:creationId xmlns:p14="http://schemas.microsoft.com/office/powerpoint/2010/main" val="2354195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8712-BA42-D349-AC9A-716F022B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&amp; Implementation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6918C3-1FA1-E648-BBAB-91A87DEA7D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8931"/>
          <a:stretch/>
        </p:blipFill>
        <p:spPr>
          <a:xfrm>
            <a:off x="1981082" y="2791753"/>
            <a:ext cx="8308321" cy="3426486"/>
          </a:xfrm>
        </p:spPr>
      </p:pic>
    </p:spTree>
    <p:extLst>
      <p:ext uri="{BB962C8B-B14F-4D97-AF65-F5344CB8AC3E}">
        <p14:creationId xmlns:p14="http://schemas.microsoft.com/office/powerpoint/2010/main" val="9624884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D0FC-38E6-874C-BDFC-C49FF4FF2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&amp; Implementation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0E8AE2-BC3B-7A4D-88D7-C4D154203F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89529" y="2183802"/>
            <a:ext cx="10316671" cy="823912"/>
          </a:xfrm>
        </p:spPr>
        <p:txBody>
          <a:bodyPr/>
          <a:lstStyle/>
          <a:p>
            <a:r>
              <a:rPr lang="en-US" dirty="0"/>
              <a:t>Helper Modules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AA22234-A1D4-B441-BDC9-CFE87A60485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t="45346" b="-1"/>
          <a:stretch/>
        </p:blipFill>
        <p:spPr>
          <a:xfrm>
            <a:off x="2569405" y="3867994"/>
            <a:ext cx="6999649" cy="2350244"/>
          </a:xfrm>
        </p:spPr>
      </p:pic>
    </p:spTree>
    <p:extLst>
      <p:ext uri="{BB962C8B-B14F-4D97-AF65-F5344CB8AC3E}">
        <p14:creationId xmlns:p14="http://schemas.microsoft.com/office/powerpoint/2010/main" val="3002694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4A6F9-F77C-294E-892B-D9FA02C44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02235-90E9-BD4E-9943-F658103E1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Studied Networking as Undergraduate</a:t>
            </a:r>
          </a:p>
          <a:p>
            <a:r>
              <a:rPr lang="en-US" dirty="0"/>
              <a:t>High-level Experience with Asynchrony</a:t>
            </a:r>
          </a:p>
        </p:txBody>
      </p:sp>
    </p:spTree>
    <p:extLst>
      <p:ext uri="{BB962C8B-B14F-4D97-AF65-F5344CB8AC3E}">
        <p14:creationId xmlns:p14="http://schemas.microsoft.com/office/powerpoint/2010/main" val="184659380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8712-BA42-D349-AC9A-716F022B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&amp; Implementation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6918C3-1FA1-E648-BBAB-91A87DEA7D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8931"/>
          <a:stretch/>
        </p:blipFill>
        <p:spPr>
          <a:xfrm>
            <a:off x="1981082" y="2791753"/>
            <a:ext cx="8308321" cy="3426486"/>
          </a:xfrm>
        </p:spPr>
      </p:pic>
    </p:spTree>
    <p:extLst>
      <p:ext uri="{BB962C8B-B14F-4D97-AF65-F5344CB8AC3E}">
        <p14:creationId xmlns:p14="http://schemas.microsoft.com/office/powerpoint/2010/main" val="22686003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699F6-1EEB-904B-A94B-33C3CB794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&amp; Implementation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A4E6B7-93D8-3B46-9BC0-140CD9DB91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9534"/>
          <a:stretch/>
        </p:blipFill>
        <p:spPr>
          <a:xfrm>
            <a:off x="3366287" y="2439877"/>
            <a:ext cx="5801295" cy="3778362"/>
          </a:xfrm>
        </p:spPr>
      </p:pic>
    </p:spTree>
    <p:extLst>
      <p:ext uri="{BB962C8B-B14F-4D97-AF65-F5344CB8AC3E}">
        <p14:creationId xmlns:p14="http://schemas.microsoft.com/office/powerpoint/2010/main" val="30244752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2B66F-C1E2-B94C-B926-930AA97D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&amp;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D40BD-8B3D-8146-884D-BFF0C585B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Stream Module</a:t>
            </a:r>
          </a:p>
          <a:p>
            <a:pPr lvl="1"/>
            <a:r>
              <a:rPr lang="en-US" dirty="0"/>
              <a:t>Based on .NET Framework data structure</a:t>
            </a:r>
          </a:p>
          <a:p>
            <a:pPr lvl="1"/>
            <a:r>
              <a:rPr lang="en-US" dirty="0"/>
              <a:t>Unbounded Capacity</a:t>
            </a:r>
          </a:p>
        </p:txBody>
      </p:sp>
    </p:spTree>
    <p:extLst>
      <p:ext uri="{BB962C8B-B14F-4D97-AF65-F5344CB8AC3E}">
        <p14:creationId xmlns:p14="http://schemas.microsoft.com/office/powerpoint/2010/main" val="32927526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2FEFE-CD2F-DD49-8427-C004B6362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&amp;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38523-42F2-914A-838C-10E520A12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Partition Module</a:t>
            </a:r>
          </a:p>
          <a:p>
            <a:pPr lvl="1"/>
            <a:r>
              <a:rPr lang="en-US" dirty="0"/>
              <a:t>Represents a segment of a file</a:t>
            </a:r>
          </a:p>
          <a:p>
            <a:pPr lvl="1"/>
            <a:r>
              <a:rPr lang="en-US" dirty="0"/>
              <a:t>Manages file pointer and buffer</a:t>
            </a:r>
          </a:p>
          <a:p>
            <a:pPr lvl="1"/>
            <a:r>
              <a:rPr lang="en-US" dirty="0"/>
              <a:t>File access is read or write only</a:t>
            </a:r>
          </a:p>
          <a:p>
            <a:pPr lvl="1"/>
            <a:r>
              <a:rPr lang="en-US" dirty="0"/>
              <a:t>Configurable</a:t>
            </a:r>
          </a:p>
          <a:p>
            <a:pPr lvl="2"/>
            <a:r>
              <a:rPr lang="en-US" dirty="0"/>
              <a:t>Minimum buffer size before reading more data</a:t>
            </a:r>
          </a:p>
          <a:p>
            <a:pPr lvl="2"/>
            <a:r>
              <a:rPr lang="en-US" dirty="0"/>
              <a:t>Maximum buffer size before flushing to disk</a:t>
            </a:r>
          </a:p>
        </p:txBody>
      </p:sp>
    </p:spTree>
    <p:extLst>
      <p:ext uri="{BB962C8B-B14F-4D97-AF65-F5344CB8AC3E}">
        <p14:creationId xmlns:p14="http://schemas.microsoft.com/office/powerpoint/2010/main" val="119276143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9DDD9-4F67-0D46-8583-BDDC5196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&amp;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86B01-DFF9-A942-B197-C4B6D2652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Mapped File Module</a:t>
            </a:r>
          </a:p>
          <a:p>
            <a:pPr lvl="1"/>
            <a:r>
              <a:rPr lang="en-US" dirty="0"/>
              <a:t>Top layer in I/O module</a:t>
            </a:r>
          </a:p>
          <a:p>
            <a:pPr lvl="1"/>
            <a:r>
              <a:rPr lang="en-US" dirty="0"/>
              <a:t>Based on .NET Framework data structure</a:t>
            </a:r>
          </a:p>
          <a:p>
            <a:pPr lvl="1"/>
            <a:r>
              <a:rPr lang="en-US" dirty="0"/>
              <a:t>Manages all partitions of a file</a:t>
            </a:r>
          </a:p>
          <a:p>
            <a:pPr lvl="1"/>
            <a:r>
              <a:rPr lang="en-US" dirty="0"/>
              <a:t>Configurable</a:t>
            </a:r>
          </a:p>
          <a:p>
            <a:pPr lvl="2"/>
            <a:r>
              <a:rPr lang="en-US" dirty="0"/>
              <a:t>Number of partitions to create</a:t>
            </a:r>
          </a:p>
          <a:p>
            <a:pPr lvl="2"/>
            <a:r>
              <a:rPr lang="en-US" dirty="0"/>
              <a:t>Partition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1382666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A748C-9C6A-6C48-A9CA-B54860AF0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&amp; Implementation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C1881A-844A-E341-A37F-727B7D3C3E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0312"/>
          <a:stretch/>
        </p:blipFill>
        <p:spPr>
          <a:xfrm>
            <a:off x="2410404" y="2708367"/>
            <a:ext cx="6908388" cy="3509872"/>
          </a:xfrm>
        </p:spPr>
      </p:pic>
    </p:spTree>
    <p:extLst>
      <p:ext uri="{BB962C8B-B14F-4D97-AF65-F5344CB8AC3E}">
        <p14:creationId xmlns:p14="http://schemas.microsoft.com/office/powerpoint/2010/main" val="428574862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58F0E-3F7B-FF49-A6D9-800314178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&amp;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9DF21-A0BE-5040-B570-694528085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Protocol Module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15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B7BFE-1866-D14D-B139-B841E1DD0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&amp;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12262-3EB0-0E4B-B58E-69BBF0ADB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Modular</a:t>
            </a:r>
          </a:p>
          <a:p>
            <a:pPr lvl="1"/>
            <a:r>
              <a:rPr lang="en-US" dirty="0"/>
              <a:t>Asynchronous</a:t>
            </a:r>
          </a:p>
        </p:txBody>
      </p:sp>
    </p:spTree>
    <p:extLst>
      <p:ext uri="{BB962C8B-B14F-4D97-AF65-F5344CB8AC3E}">
        <p14:creationId xmlns:p14="http://schemas.microsoft.com/office/powerpoint/2010/main" val="323456808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2F8E8-F482-C44F-B665-F74618090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3917-BBAD-C04F-AAA5-055D21AC0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Motivation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Problem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Preliminary Work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Related Work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Protocol Design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Architecture &amp; Implementation</a:t>
            </a:r>
          </a:p>
          <a:p>
            <a:r>
              <a:rPr lang="en-US" dirty="0"/>
              <a:t>Testing &amp; Analysis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Challenges &amp; Future Work</a:t>
            </a:r>
          </a:p>
        </p:txBody>
      </p:sp>
    </p:spTree>
    <p:extLst>
      <p:ext uri="{BB962C8B-B14F-4D97-AF65-F5344CB8AC3E}">
        <p14:creationId xmlns:p14="http://schemas.microsoft.com/office/powerpoint/2010/main" val="399122211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688A6-84D4-C740-AD97-6D702E047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27485-8B7F-CC4C-9289-6EFC70CBC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Environment</a:t>
            </a:r>
          </a:p>
          <a:p>
            <a:pPr lvl="1"/>
            <a:r>
              <a:rPr lang="en-US" dirty="0"/>
              <a:t>Ubuntu 16.04 LTS</a:t>
            </a:r>
          </a:p>
        </p:txBody>
      </p:sp>
    </p:spTree>
    <p:extLst>
      <p:ext uri="{BB962C8B-B14F-4D97-AF65-F5344CB8AC3E}">
        <p14:creationId xmlns:p14="http://schemas.microsoft.com/office/powerpoint/2010/main" val="358534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4A6F9-F77C-294E-892B-D9FA02C44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02235-90E9-BD4E-9943-F658103E1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Studied Networking as Undergraduate</a:t>
            </a:r>
          </a:p>
          <a:p>
            <a:r>
              <a:rPr lang="en-US" dirty="0"/>
              <a:t>High-level Experience with Asynchrony</a:t>
            </a:r>
          </a:p>
          <a:p>
            <a:r>
              <a:rPr lang="en-US" dirty="0" err="1"/>
              <a:t>Aspera</a:t>
            </a:r>
            <a:r>
              <a:rPr lang="en-US" dirty="0"/>
              <a:t> Demonstration</a:t>
            </a:r>
          </a:p>
        </p:txBody>
      </p:sp>
    </p:spTree>
    <p:extLst>
      <p:ext uri="{BB962C8B-B14F-4D97-AF65-F5344CB8AC3E}">
        <p14:creationId xmlns:p14="http://schemas.microsoft.com/office/powerpoint/2010/main" val="230434250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688A6-84D4-C740-AD97-6D702E047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27485-8B7F-CC4C-9289-6EFC70CBC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Environment</a:t>
            </a:r>
          </a:p>
          <a:p>
            <a:pPr lvl="1"/>
            <a:r>
              <a:rPr lang="en-US" dirty="0"/>
              <a:t>Ubuntu 16.04 LTS</a:t>
            </a:r>
          </a:p>
          <a:p>
            <a:pPr lvl="1"/>
            <a:r>
              <a:rPr lang="en-US" dirty="0" err="1"/>
              <a:t>DigitalOcean</a:t>
            </a:r>
            <a:r>
              <a:rPr lang="en-US" dirty="0"/>
              <a:t> Specifications</a:t>
            </a:r>
          </a:p>
          <a:p>
            <a:pPr lvl="2"/>
            <a:r>
              <a:rPr lang="en-US" dirty="0"/>
              <a:t>4 CPUs</a:t>
            </a:r>
          </a:p>
          <a:p>
            <a:pPr lvl="2"/>
            <a:r>
              <a:rPr lang="en-US" dirty="0"/>
              <a:t>8GB of RAM</a:t>
            </a:r>
          </a:p>
          <a:p>
            <a:pPr lvl="2"/>
            <a:r>
              <a:rPr lang="en-US" dirty="0"/>
              <a:t>80GB SSD</a:t>
            </a:r>
          </a:p>
          <a:p>
            <a:pPr lvl="2"/>
            <a:r>
              <a:rPr lang="en-US" dirty="0"/>
              <a:t>5TB of transfer</a:t>
            </a:r>
          </a:p>
        </p:txBody>
      </p:sp>
    </p:spTree>
    <p:extLst>
      <p:ext uri="{BB962C8B-B14F-4D97-AF65-F5344CB8AC3E}">
        <p14:creationId xmlns:p14="http://schemas.microsoft.com/office/powerpoint/2010/main" val="156874535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688A6-84D4-C740-AD97-6D702E047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27485-8B7F-CC4C-9289-6EFC70CBC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Environment</a:t>
            </a:r>
          </a:p>
          <a:p>
            <a:pPr lvl="1"/>
            <a:r>
              <a:rPr lang="en-US" dirty="0"/>
              <a:t>Ubuntu 16.04 LTS</a:t>
            </a:r>
          </a:p>
          <a:p>
            <a:pPr lvl="1"/>
            <a:r>
              <a:rPr lang="en-US" dirty="0" err="1"/>
              <a:t>DigitalOcean</a:t>
            </a:r>
            <a:r>
              <a:rPr lang="en-US" dirty="0"/>
              <a:t> Specifications</a:t>
            </a:r>
          </a:p>
          <a:p>
            <a:pPr lvl="2"/>
            <a:r>
              <a:rPr lang="en-US" dirty="0"/>
              <a:t>4 CPUs</a:t>
            </a:r>
          </a:p>
          <a:p>
            <a:pPr lvl="2"/>
            <a:r>
              <a:rPr lang="en-US" dirty="0"/>
              <a:t>8GB of RAM</a:t>
            </a:r>
          </a:p>
          <a:p>
            <a:pPr lvl="2"/>
            <a:r>
              <a:rPr lang="en-US" dirty="0"/>
              <a:t>80GB SSD</a:t>
            </a:r>
          </a:p>
          <a:p>
            <a:pPr lvl="2"/>
            <a:r>
              <a:rPr lang="en-US" dirty="0"/>
              <a:t>5TB of transfer</a:t>
            </a:r>
          </a:p>
          <a:p>
            <a:pPr lvl="1"/>
            <a:r>
              <a:rPr lang="en-US" dirty="0"/>
              <a:t>Two identically configured servers</a:t>
            </a:r>
          </a:p>
          <a:p>
            <a:pPr lvl="2"/>
            <a:r>
              <a:rPr lang="en-US" dirty="0"/>
              <a:t>One in New York, USA</a:t>
            </a:r>
          </a:p>
          <a:p>
            <a:pPr lvl="2"/>
            <a:r>
              <a:rPr lang="en-US" dirty="0"/>
              <a:t>One in Amsterdam, Netherlands</a:t>
            </a:r>
          </a:p>
        </p:txBody>
      </p:sp>
    </p:spTree>
    <p:extLst>
      <p:ext uri="{BB962C8B-B14F-4D97-AF65-F5344CB8AC3E}">
        <p14:creationId xmlns:p14="http://schemas.microsoft.com/office/powerpoint/2010/main" val="32675279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AB209-CFDD-7C4E-B1D2-373DBF2E9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64C88-DCE6-C248-BC4D-4ED23FD00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114778803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AB209-CFDD-7C4E-B1D2-373DBF2E9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64C88-DCE6-C248-BC4D-4ED23FD00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Configurations</a:t>
            </a:r>
          </a:p>
          <a:p>
            <a:pPr lvl="1"/>
            <a:r>
              <a:rPr lang="en-US" dirty="0"/>
              <a:t>Channel Count</a:t>
            </a:r>
          </a:p>
          <a:p>
            <a:pPr lvl="2"/>
            <a:r>
              <a:rPr lang="en-US" dirty="0"/>
              <a:t>1, 2, 4, and 8</a:t>
            </a:r>
          </a:p>
        </p:txBody>
      </p:sp>
    </p:spTree>
    <p:extLst>
      <p:ext uri="{BB962C8B-B14F-4D97-AF65-F5344CB8AC3E}">
        <p14:creationId xmlns:p14="http://schemas.microsoft.com/office/powerpoint/2010/main" val="142356724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AB209-CFDD-7C4E-B1D2-373DBF2E9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64C88-DCE6-C248-BC4D-4ED23FD00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Configurations</a:t>
            </a:r>
          </a:p>
          <a:p>
            <a:pPr lvl="1"/>
            <a:r>
              <a:rPr lang="en-US" dirty="0"/>
              <a:t>Channel Count</a:t>
            </a:r>
          </a:p>
          <a:p>
            <a:pPr lvl="2"/>
            <a:r>
              <a:rPr lang="en-US" dirty="0"/>
              <a:t>1, 2, 4, and 8</a:t>
            </a:r>
          </a:p>
          <a:p>
            <a:pPr lvl="1"/>
            <a:r>
              <a:rPr lang="en-US" dirty="0"/>
              <a:t>Data Source</a:t>
            </a:r>
          </a:p>
          <a:p>
            <a:pPr lvl="2"/>
            <a:r>
              <a:rPr lang="en-US" dirty="0"/>
              <a:t>1GB in size</a:t>
            </a:r>
          </a:p>
        </p:txBody>
      </p:sp>
    </p:spTree>
    <p:extLst>
      <p:ext uri="{BB962C8B-B14F-4D97-AF65-F5344CB8AC3E}">
        <p14:creationId xmlns:p14="http://schemas.microsoft.com/office/powerpoint/2010/main" val="319142228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AB209-CFDD-7C4E-B1D2-373DBF2E9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64C88-DCE6-C248-BC4D-4ED23FD00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Configurations</a:t>
            </a:r>
          </a:p>
          <a:p>
            <a:pPr lvl="1"/>
            <a:r>
              <a:rPr lang="en-US" dirty="0"/>
              <a:t>Channel Count</a:t>
            </a:r>
          </a:p>
          <a:p>
            <a:pPr lvl="2"/>
            <a:r>
              <a:rPr lang="en-US" dirty="0"/>
              <a:t>1, 2, 4, and 8</a:t>
            </a:r>
          </a:p>
          <a:p>
            <a:pPr lvl="1"/>
            <a:r>
              <a:rPr lang="en-US" dirty="0"/>
              <a:t>Data Source</a:t>
            </a:r>
          </a:p>
          <a:p>
            <a:pPr lvl="2"/>
            <a:r>
              <a:rPr lang="en-US" dirty="0"/>
              <a:t>1GB in size</a:t>
            </a:r>
          </a:p>
          <a:p>
            <a:pPr lvl="1"/>
            <a:r>
              <a:rPr lang="en-US" dirty="0"/>
              <a:t>Maximum Transmission Unit</a:t>
            </a:r>
          </a:p>
          <a:p>
            <a:pPr lvl="2"/>
            <a:r>
              <a:rPr lang="en-US" dirty="0"/>
              <a:t>1500 bytes</a:t>
            </a:r>
          </a:p>
          <a:p>
            <a:pPr lvl="2"/>
            <a:r>
              <a:rPr lang="en-US" dirty="0"/>
              <a:t>Using 1400 bytes to account for packet headers</a:t>
            </a:r>
          </a:p>
        </p:txBody>
      </p:sp>
    </p:spTree>
    <p:extLst>
      <p:ext uri="{BB962C8B-B14F-4D97-AF65-F5344CB8AC3E}">
        <p14:creationId xmlns:p14="http://schemas.microsoft.com/office/powerpoint/2010/main" val="206172940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3F670-DB63-774E-8FC5-844145A55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58BED-D03E-D84F-9732-3EE6B5B00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Metrics</a:t>
            </a:r>
          </a:p>
          <a:p>
            <a:pPr lvl="1"/>
            <a:r>
              <a:rPr lang="en-US" dirty="0"/>
              <a:t>Throughput</a:t>
            </a:r>
          </a:p>
          <a:p>
            <a:pPr lvl="1"/>
            <a:r>
              <a:rPr lang="en-US" dirty="0"/>
              <a:t>Packet Loss</a:t>
            </a:r>
          </a:p>
        </p:txBody>
      </p:sp>
    </p:spTree>
    <p:extLst>
      <p:ext uri="{BB962C8B-B14F-4D97-AF65-F5344CB8AC3E}">
        <p14:creationId xmlns:p14="http://schemas.microsoft.com/office/powerpoint/2010/main" val="69200453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3A72A-290C-EB4B-A95D-EAD93B784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5559F-A255-9F44-B34C-595FC81033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Server Throughput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28EE5B1-45DB-724B-B8CC-66C12D1D3D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49269" y="3132138"/>
            <a:ext cx="4984836" cy="30861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101954-7ED6-A648-B5F0-E83E383CEC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Client Throughput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A74BB55-230C-444B-AFEC-B643E6ACEB1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46971" y="3132138"/>
            <a:ext cx="4984457" cy="3086100"/>
          </a:xfrm>
        </p:spPr>
      </p:pic>
    </p:spTree>
    <p:extLst>
      <p:ext uri="{BB962C8B-B14F-4D97-AF65-F5344CB8AC3E}">
        <p14:creationId xmlns:p14="http://schemas.microsoft.com/office/powerpoint/2010/main" val="387999419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E4E34-949E-DE44-999B-E63B715F5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9884E-AB23-DC42-A740-9CCC2AEE5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7926" y="2183802"/>
            <a:ext cx="7468274" cy="823912"/>
          </a:xfrm>
        </p:spPr>
        <p:txBody>
          <a:bodyPr/>
          <a:lstStyle/>
          <a:p>
            <a:r>
              <a:rPr lang="en-US" dirty="0"/>
              <a:t>Packet Loss Percentage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ADA5BAC-0418-7A45-8099-F02B6772D1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602390" y="3132138"/>
            <a:ext cx="4987220" cy="3086100"/>
          </a:xfrm>
        </p:spPr>
      </p:pic>
    </p:spTree>
    <p:extLst>
      <p:ext uri="{BB962C8B-B14F-4D97-AF65-F5344CB8AC3E}">
        <p14:creationId xmlns:p14="http://schemas.microsoft.com/office/powerpoint/2010/main" val="194640509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E1227-4F6B-EF41-8FBE-425EF4F45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9D59B-7D82-464D-910B-81DD678682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Server Performance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4801F60-0342-1747-A8D4-BD065250C0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5800" y="4061928"/>
            <a:ext cx="5311775" cy="1226519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102324-6B55-8448-8AF9-9E517DF9C3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Client Performance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6ED4690-057D-334A-A525-83750FC12AE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4192910"/>
            <a:ext cx="5334000" cy="964556"/>
          </a:xfrm>
        </p:spPr>
      </p:pic>
    </p:spTree>
    <p:extLst>
      <p:ext uri="{BB962C8B-B14F-4D97-AF65-F5344CB8AC3E}">
        <p14:creationId xmlns:p14="http://schemas.microsoft.com/office/powerpoint/2010/main" val="3683905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2F8E8-F482-C44F-B665-F74618090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3917-BBAD-C04F-AAA5-055D21AC0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Motivation</a:t>
            </a:r>
          </a:p>
          <a:p>
            <a:r>
              <a:rPr lang="en-US" dirty="0"/>
              <a:t>Problem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Preliminary Work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Related Work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Protocol Design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Architecture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Implementation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Testing &amp; Analysis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Challenges &amp; Future Work</a:t>
            </a:r>
          </a:p>
        </p:txBody>
      </p:sp>
    </p:spTree>
    <p:extLst>
      <p:ext uri="{BB962C8B-B14F-4D97-AF65-F5344CB8AC3E}">
        <p14:creationId xmlns:p14="http://schemas.microsoft.com/office/powerpoint/2010/main" val="262001265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DB5B7-246E-6D4F-940A-374168392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</p:spTree>
    <p:extLst>
      <p:ext uri="{BB962C8B-B14F-4D97-AF65-F5344CB8AC3E}">
        <p14:creationId xmlns:p14="http://schemas.microsoft.com/office/powerpoint/2010/main" val="323473063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2A0CD-9ED8-C245-AF02-5F56D6086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5D7DE-722E-0B4F-9DB2-BA8498C18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Poor Performance</a:t>
            </a:r>
          </a:p>
          <a:p>
            <a:pPr lvl="1"/>
            <a:r>
              <a:rPr lang="en-US" dirty="0"/>
              <a:t>Low Throughput</a:t>
            </a:r>
          </a:p>
          <a:p>
            <a:pPr lvl="1"/>
            <a:r>
              <a:rPr lang="en-US" dirty="0"/>
              <a:t>High Packet Loss</a:t>
            </a:r>
          </a:p>
          <a:p>
            <a:pPr lvl="1"/>
            <a:r>
              <a:rPr lang="en-US" dirty="0"/>
              <a:t>Not Comparable to Related Work</a:t>
            </a:r>
          </a:p>
        </p:txBody>
      </p:sp>
    </p:spTree>
    <p:extLst>
      <p:ext uri="{BB962C8B-B14F-4D97-AF65-F5344CB8AC3E}">
        <p14:creationId xmlns:p14="http://schemas.microsoft.com/office/powerpoint/2010/main" val="70712224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39683-75C1-2A49-B7A5-2060FA86C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32440-DD1F-C843-99EF-BD5981357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Issue</a:t>
            </a:r>
          </a:p>
          <a:p>
            <a:pPr lvl="1"/>
            <a:r>
              <a:rPr lang="en-US" dirty="0"/>
              <a:t>Overuse of Asynchrony</a:t>
            </a:r>
          </a:p>
        </p:txBody>
      </p:sp>
    </p:spTree>
    <p:extLst>
      <p:ext uri="{BB962C8B-B14F-4D97-AF65-F5344CB8AC3E}">
        <p14:creationId xmlns:p14="http://schemas.microsoft.com/office/powerpoint/2010/main" val="384632124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39683-75C1-2A49-B7A5-2060FA86C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32440-DD1F-C843-99EF-BD5981357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Issue</a:t>
            </a:r>
          </a:p>
          <a:p>
            <a:pPr lvl="1"/>
            <a:r>
              <a:rPr lang="en-US" dirty="0"/>
              <a:t>Overuse of Asynchrony</a:t>
            </a:r>
          </a:p>
          <a:p>
            <a:pPr lvl="2"/>
            <a:r>
              <a:rPr lang="en-US" dirty="0"/>
              <a:t>Unsubstantiated</a:t>
            </a:r>
          </a:p>
        </p:txBody>
      </p:sp>
    </p:spTree>
    <p:extLst>
      <p:ext uri="{BB962C8B-B14F-4D97-AF65-F5344CB8AC3E}">
        <p14:creationId xmlns:p14="http://schemas.microsoft.com/office/powerpoint/2010/main" val="74182273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9C2E6-B20B-C74A-A9B0-B2085543A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60554-5FBB-A045-938D-D8069E2EA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 Core Asynchrony</a:t>
            </a:r>
          </a:p>
        </p:txBody>
      </p:sp>
    </p:spTree>
    <p:extLst>
      <p:ext uri="{BB962C8B-B14F-4D97-AF65-F5344CB8AC3E}">
        <p14:creationId xmlns:p14="http://schemas.microsoft.com/office/powerpoint/2010/main" val="49745695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9C2E6-B20B-C74A-A9B0-B2085543A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60554-5FBB-A045-938D-D8069E2EA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 Core Asynchrony</a:t>
            </a:r>
          </a:p>
          <a:p>
            <a:pPr lvl="1"/>
            <a:r>
              <a:rPr lang="en-US" dirty="0"/>
              <a:t>TPL Handles all Asynchronous Work</a:t>
            </a:r>
          </a:p>
          <a:p>
            <a:pPr lvl="2"/>
            <a:r>
              <a:rPr lang="en-US" dirty="0"/>
              <a:t>Computation</a:t>
            </a:r>
          </a:p>
          <a:p>
            <a:pPr lvl="2"/>
            <a:r>
              <a:rPr lang="en-US" dirty="0"/>
              <a:t>I/O</a:t>
            </a:r>
          </a:p>
        </p:txBody>
      </p:sp>
    </p:spTree>
    <p:extLst>
      <p:ext uri="{BB962C8B-B14F-4D97-AF65-F5344CB8AC3E}">
        <p14:creationId xmlns:p14="http://schemas.microsoft.com/office/powerpoint/2010/main" val="37831741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CEF10-9814-AF4D-8071-5A075C5A8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12F6F-92A8-694F-A259-3C8D89235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 Parallel Library</a:t>
            </a:r>
          </a:p>
        </p:txBody>
      </p:sp>
    </p:spTree>
    <p:extLst>
      <p:ext uri="{BB962C8B-B14F-4D97-AF65-F5344CB8AC3E}">
        <p14:creationId xmlns:p14="http://schemas.microsoft.com/office/powerpoint/2010/main" val="20837874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CEF10-9814-AF4D-8071-5A075C5A8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12F6F-92A8-694F-A259-3C8D89235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 Parallel Library</a:t>
            </a:r>
          </a:p>
          <a:p>
            <a:pPr lvl="1"/>
            <a:r>
              <a:rPr lang="en-US" dirty="0"/>
              <a:t>Request underlying runtime to handle I/O operations</a:t>
            </a:r>
          </a:p>
        </p:txBody>
      </p:sp>
    </p:spTree>
    <p:extLst>
      <p:ext uri="{BB962C8B-B14F-4D97-AF65-F5344CB8AC3E}">
        <p14:creationId xmlns:p14="http://schemas.microsoft.com/office/powerpoint/2010/main" val="186348937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CEF10-9814-AF4D-8071-5A075C5A8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12F6F-92A8-694F-A259-3C8D89235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 Parallel Library</a:t>
            </a:r>
          </a:p>
          <a:p>
            <a:pPr lvl="1"/>
            <a:r>
              <a:rPr lang="en-US" dirty="0"/>
              <a:t>Request underlying runtime to handle I/O operations</a:t>
            </a:r>
          </a:p>
          <a:p>
            <a:pPr lvl="2"/>
            <a:r>
              <a:rPr lang="en-US" dirty="0"/>
              <a:t>Common Language Runtime (CLR)</a:t>
            </a:r>
          </a:p>
        </p:txBody>
      </p:sp>
    </p:spTree>
    <p:extLst>
      <p:ext uri="{BB962C8B-B14F-4D97-AF65-F5344CB8AC3E}">
        <p14:creationId xmlns:p14="http://schemas.microsoft.com/office/powerpoint/2010/main" val="10427731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7DF3A-9BB0-A047-A4B4-672FE96F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757A6-6C9B-6D44-97B0-B67B391E5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Language Runtime</a:t>
            </a:r>
          </a:p>
          <a:p>
            <a:pPr lvl="1"/>
            <a:r>
              <a:rPr lang="en-US" dirty="0"/>
              <a:t>Executes Asynchronous Computations</a:t>
            </a:r>
          </a:p>
        </p:txBody>
      </p:sp>
    </p:spTree>
    <p:extLst>
      <p:ext uri="{BB962C8B-B14F-4D97-AF65-F5344CB8AC3E}">
        <p14:creationId xmlns:p14="http://schemas.microsoft.com/office/powerpoint/2010/main" val="1630819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CC8E9-DA78-E942-B804-7397589F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952C9-6E20-AA4F-BE5B-2221A6429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 systems are not fast enough</a:t>
            </a:r>
          </a:p>
          <a:p>
            <a:pPr lvl="1"/>
            <a:r>
              <a:rPr lang="en-US" dirty="0"/>
              <a:t>Network connections are faster than hosts</a:t>
            </a:r>
          </a:p>
        </p:txBody>
      </p:sp>
    </p:spTree>
    <p:extLst>
      <p:ext uri="{BB962C8B-B14F-4D97-AF65-F5344CB8AC3E}">
        <p14:creationId xmlns:p14="http://schemas.microsoft.com/office/powerpoint/2010/main" val="247021841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7DF3A-9BB0-A047-A4B4-672FE96F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757A6-6C9B-6D44-97B0-B67B391E5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Language Runtime</a:t>
            </a:r>
          </a:p>
          <a:p>
            <a:pPr lvl="1"/>
            <a:r>
              <a:rPr lang="en-US" dirty="0"/>
              <a:t>Executes Asynchronous Computations on a Thread Pool</a:t>
            </a:r>
          </a:p>
          <a:p>
            <a:pPr lvl="1"/>
            <a:r>
              <a:rPr lang="en-US" dirty="0"/>
              <a:t>Uses I/O Completion Ports (IOCP) for I/O operations</a:t>
            </a:r>
          </a:p>
          <a:p>
            <a:pPr lvl="2"/>
            <a:r>
              <a:rPr lang="en-US" dirty="0"/>
              <a:t>Kernel-level thread pool</a:t>
            </a:r>
          </a:p>
        </p:txBody>
      </p:sp>
    </p:spTree>
    <p:extLst>
      <p:ext uri="{BB962C8B-B14F-4D97-AF65-F5344CB8AC3E}">
        <p14:creationId xmlns:p14="http://schemas.microsoft.com/office/powerpoint/2010/main" val="167907021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7DF3A-9BB0-A047-A4B4-672FE96F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757A6-6C9B-6D44-97B0-B67B391E5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Language Runtime</a:t>
            </a:r>
          </a:p>
          <a:p>
            <a:pPr lvl="1"/>
            <a:r>
              <a:rPr lang="en-US" dirty="0"/>
              <a:t>Executes Asynchronous Computations</a:t>
            </a:r>
          </a:p>
          <a:p>
            <a:pPr lvl="1"/>
            <a:r>
              <a:rPr lang="en-US" dirty="0"/>
              <a:t>Uses I/O Completion Ports (IOCP) for I/O operations</a:t>
            </a:r>
          </a:p>
          <a:p>
            <a:pPr lvl="2"/>
            <a:r>
              <a:rPr lang="en-US" dirty="0"/>
              <a:t>Kernel-level thread pool</a:t>
            </a:r>
          </a:p>
          <a:p>
            <a:pPr lvl="2"/>
            <a:r>
              <a:rPr lang="en-US" dirty="0"/>
              <a:t>Only used on Win32 Kernel</a:t>
            </a:r>
          </a:p>
        </p:txBody>
      </p:sp>
    </p:spTree>
    <p:extLst>
      <p:ext uri="{BB962C8B-B14F-4D97-AF65-F5344CB8AC3E}">
        <p14:creationId xmlns:p14="http://schemas.microsoft.com/office/powerpoint/2010/main" val="26858641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4001-3339-374F-841D-53AA8BB75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D6560-E4A5-4F4F-88AF-07CA1D5BE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Unix-based CLR</a:t>
            </a:r>
          </a:p>
          <a:p>
            <a:pPr lvl="1"/>
            <a:r>
              <a:rPr lang="en-US" dirty="0"/>
              <a:t>Single Thread Pool</a:t>
            </a:r>
          </a:p>
          <a:p>
            <a:pPr lvl="2"/>
            <a:r>
              <a:rPr lang="en-US" dirty="0"/>
              <a:t>Computation</a:t>
            </a:r>
          </a:p>
          <a:p>
            <a:pPr lvl="2"/>
            <a:r>
              <a:rPr lang="en-US" dirty="0"/>
              <a:t>I/O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96529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4001-3339-374F-841D-53AA8BB75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D6560-E4A5-4F4F-88AF-07CA1D5BE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Unix-based CLR</a:t>
            </a:r>
          </a:p>
          <a:p>
            <a:pPr lvl="1"/>
            <a:r>
              <a:rPr lang="en-US" dirty="0"/>
              <a:t>Single Thread Pool</a:t>
            </a:r>
          </a:p>
          <a:p>
            <a:pPr lvl="2"/>
            <a:r>
              <a:rPr lang="en-US" dirty="0"/>
              <a:t>Computation</a:t>
            </a:r>
          </a:p>
          <a:p>
            <a:pPr lvl="2"/>
            <a:r>
              <a:rPr lang="en-US" dirty="0"/>
              <a:t>I/O</a:t>
            </a:r>
          </a:p>
          <a:p>
            <a:r>
              <a:rPr lang="en-US" dirty="0"/>
              <a:t>Windows-based CLR</a:t>
            </a:r>
          </a:p>
          <a:p>
            <a:pPr lvl="1"/>
            <a:r>
              <a:rPr lang="en-US" dirty="0"/>
              <a:t>Dual Thread Pool</a:t>
            </a:r>
          </a:p>
          <a:p>
            <a:pPr lvl="2"/>
            <a:r>
              <a:rPr lang="en-US" dirty="0"/>
              <a:t>Computation Thread Pool</a:t>
            </a:r>
          </a:p>
          <a:p>
            <a:pPr lvl="2"/>
            <a:r>
              <a:rPr lang="en-US" dirty="0"/>
              <a:t>I/O Thread Pool</a:t>
            </a:r>
          </a:p>
          <a:p>
            <a:pPr lvl="3"/>
            <a:r>
              <a:rPr lang="en-US" dirty="0"/>
              <a:t>Kernel-level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19085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C92F5-8C9B-BA41-B1CE-8F642374D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7D775-4AEC-364E-8C0D-4FF9D2382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MCDTP Implementation</a:t>
            </a:r>
          </a:p>
          <a:p>
            <a:pPr lvl="1"/>
            <a:r>
              <a:rPr lang="en-US" dirty="0"/>
              <a:t>Minimum of 5 nested asynchronous tasks per packet</a:t>
            </a:r>
          </a:p>
        </p:txBody>
      </p:sp>
    </p:spTree>
    <p:extLst>
      <p:ext uri="{BB962C8B-B14F-4D97-AF65-F5344CB8AC3E}">
        <p14:creationId xmlns:p14="http://schemas.microsoft.com/office/powerpoint/2010/main" val="169549752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C92F5-8C9B-BA41-B1CE-8F642374D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7D775-4AEC-364E-8C0D-4FF9D2382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MCDTP Implementation</a:t>
            </a:r>
          </a:p>
          <a:p>
            <a:pPr lvl="1"/>
            <a:r>
              <a:rPr lang="en-US" dirty="0"/>
              <a:t>Minimum of 5 nested asynchronous tasks per packet</a:t>
            </a:r>
          </a:p>
          <a:p>
            <a:pPr lvl="1"/>
            <a:r>
              <a:rPr lang="en-US" dirty="0"/>
              <a:t>1GB is approximately 700,000 packets</a:t>
            </a:r>
          </a:p>
        </p:txBody>
      </p:sp>
    </p:spTree>
    <p:extLst>
      <p:ext uri="{BB962C8B-B14F-4D97-AF65-F5344CB8AC3E}">
        <p14:creationId xmlns:p14="http://schemas.microsoft.com/office/powerpoint/2010/main" val="50463630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C92F5-8C9B-BA41-B1CE-8F642374D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7D775-4AEC-364E-8C0D-4FF9D2382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MCDTP Implementation</a:t>
            </a:r>
          </a:p>
          <a:p>
            <a:pPr lvl="1"/>
            <a:r>
              <a:rPr lang="en-US" dirty="0"/>
              <a:t>Minimum of 5 nested asynchronous tasks per packet</a:t>
            </a:r>
          </a:p>
          <a:p>
            <a:pPr lvl="1"/>
            <a:r>
              <a:rPr lang="en-US" dirty="0"/>
              <a:t>1GB is approximately 700,000 packets</a:t>
            </a:r>
          </a:p>
          <a:p>
            <a:pPr lvl="1"/>
            <a:r>
              <a:rPr lang="en-US" dirty="0"/>
              <a:t>At least 3.5 million asynchronous tasks per 1GB transfer</a:t>
            </a:r>
          </a:p>
        </p:txBody>
      </p:sp>
    </p:spTree>
    <p:extLst>
      <p:ext uri="{BB962C8B-B14F-4D97-AF65-F5344CB8AC3E}">
        <p14:creationId xmlns:p14="http://schemas.microsoft.com/office/powerpoint/2010/main" val="252513311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2F8E8-F482-C44F-B665-F74618090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3917-BBAD-C04F-AAA5-055D21AC0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Motivation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Problem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Preliminary Work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Related Work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Protocol Design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Architecture &amp; Implementation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Testing &amp; Analysis</a:t>
            </a:r>
          </a:p>
          <a:p>
            <a:r>
              <a:rPr lang="en-US" dirty="0"/>
              <a:t>Challenges &amp; Future Work</a:t>
            </a:r>
          </a:p>
        </p:txBody>
      </p:sp>
    </p:spTree>
    <p:extLst>
      <p:ext uri="{BB962C8B-B14F-4D97-AF65-F5344CB8AC3E}">
        <p14:creationId xmlns:p14="http://schemas.microsoft.com/office/powerpoint/2010/main" val="283716086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D588B-0CBE-D24E-9B06-4F144495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299BC-AE87-3648-B8CE-8A6F36489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.NET Core Framework</a:t>
            </a:r>
          </a:p>
        </p:txBody>
      </p:sp>
    </p:spTree>
    <p:extLst>
      <p:ext uri="{BB962C8B-B14F-4D97-AF65-F5344CB8AC3E}">
        <p14:creationId xmlns:p14="http://schemas.microsoft.com/office/powerpoint/2010/main" val="81328495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D588B-0CBE-D24E-9B06-4F144495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299BC-AE87-3648-B8CE-8A6F36489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.NET Core Framework</a:t>
            </a:r>
          </a:p>
          <a:p>
            <a:pPr lvl="1"/>
            <a:r>
              <a:rPr lang="en-US" dirty="0"/>
              <a:t>Architectural Issues</a:t>
            </a:r>
          </a:p>
        </p:txBody>
      </p:sp>
    </p:spTree>
    <p:extLst>
      <p:ext uri="{BB962C8B-B14F-4D97-AF65-F5344CB8AC3E}">
        <p14:creationId xmlns:p14="http://schemas.microsoft.com/office/powerpoint/2010/main" val="276131444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10259</TotalTime>
  <Words>1265</Words>
  <Application>Microsoft Macintosh PowerPoint</Application>
  <PresentationFormat>Widescreen</PresentationFormat>
  <Paragraphs>427</Paragraphs>
  <Slides>104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104</vt:i4>
      </vt:variant>
    </vt:vector>
  </HeadingPairs>
  <TitlesOfParts>
    <vt:vector size="107" baseType="lpstr">
      <vt:lpstr>Arial</vt:lpstr>
      <vt:lpstr>Century Gothic</vt:lpstr>
      <vt:lpstr>Vapor Trail</vt:lpstr>
      <vt:lpstr>A Multi-channel data transfer protocol using asynchronous technology</vt:lpstr>
      <vt:lpstr>Overview</vt:lpstr>
      <vt:lpstr>Overview</vt:lpstr>
      <vt:lpstr>Motivation</vt:lpstr>
      <vt:lpstr>Motivation</vt:lpstr>
      <vt:lpstr>Motivation</vt:lpstr>
      <vt:lpstr>Motivation</vt:lpstr>
      <vt:lpstr>Overview</vt:lpstr>
      <vt:lpstr>Problem</vt:lpstr>
      <vt:lpstr>Problem</vt:lpstr>
      <vt:lpstr>Overview</vt:lpstr>
      <vt:lpstr>Preliminary Work</vt:lpstr>
      <vt:lpstr>Preliminary Work</vt:lpstr>
      <vt:lpstr>Preliminary Work</vt:lpstr>
      <vt:lpstr>Preliminary Work</vt:lpstr>
      <vt:lpstr>Preliminary Work</vt:lpstr>
      <vt:lpstr>Preliminary Work</vt:lpstr>
      <vt:lpstr>Preliminary Work</vt:lpstr>
      <vt:lpstr>Preliminary Work</vt:lpstr>
      <vt:lpstr>Preliminary Work</vt:lpstr>
      <vt:lpstr>Preliminary Work</vt:lpstr>
      <vt:lpstr>Preliminary Work</vt:lpstr>
      <vt:lpstr>Preliminary Work</vt:lpstr>
      <vt:lpstr>Preliminary Work</vt:lpstr>
      <vt:lpstr>Preliminary Work</vt:lpstr>
      <vt:lpstr>Preliminary Work</vt:lpstr>
      <vt:lpstr>Preliminary Work</vt:lpstr>
      <vt:lpstr>Preliminary work</vt:lpstr>
      <vt:lpstr>Preliminary work</vt:lpstr>
      <vt:lpstr>Preliminary Work</vt:lpstr>
      <vt:lpstr>Preliminary work</vt:lpstr>
      <vt:lpstr>Preliminary work</vt:lpstr>
      <vt:lpstr>Overview</vt:lpstr>
      <vt:lpstr>Related Work</vt:lpstr>
      <vt:lpstr>Related Work</vt:lpstr>
      <vt:lpstr>Related Work</vt:lpstr>
      <vt:lpstr>Related Work</vt:lpstr>
      <vt:lpstr>Related Work</vt:lpstr>
      <vt:lpstr>Related Work</vt:lpstr>
      <vt:lpstr>Related Work</vt:lpstr>
      <vt:lpstr>Related Work</vt:lpstr>
      <vt:lpstr>Overview</vt:lpstr>
      <vt:lpstr>Protocol Design</vt:lpstr>
      <vt:lpstr>Protocol Design</vt:lpstr>
      <vt:lpstr>Protocol Design</vt:lpstr>
      <vt:lpstr>Protocol Design</vt:lpstr>
      <vt:lpstr>Protocol Design</vt:lpstr>
      <vt:lpstr>Protocol Design</vt:lpstr>
      <vt:lpstr>Protocol Design</vt:lpstr>
      <vt:lpstr>Protocol Design</vt:lpstr>
      <vt:lpstr>Protocol Design</vt:lpstr>
      <vt:lpstr>Protocol Design</vt:lpstr>
      <vt:lpstr>Protocol Design</vt:lpstr>
      <vt:lpstr>Protocol Design</vt:lpstr>
      <vt:lpstr>Overview</vt:lpstr>
      <vt:lpstr>Architecture &amp; Implementation</vt:lpstr>
      <vt:lpstr>Architecture &amp; Implementation</vt:lpstr>
      <vt:lpstr>Architecture &amp; Implementation</vt:lpstr>
      <vt:lpstr>Architecture &amp; Implementation</vt:lpstr>
      <vt:lpstr>Architecture &amp; Implementation</vt:lpstr>
      <vt:lpstr>Architecture &amp; Implementation</vt:lpstr>
      <vt:lpstr>Architecture &amp; Implementation</vt:lpstr>
      <vt:lpstr>Architecture &amp; Implementation</vt:lpstr>
      <vt:lpstr>Architecture &amp; Implementation</vt:lpstr>
      <vt:lpstr>Architecture &amp; Implementation</vt:lpstr>
      <vt:lpstr>Architecture &amp; Implementation</vt:lpstr>
      <vt:lpstr>Architecture &amp; Implementation</vt:lpstr>
      <vt:lpstr>Overview</vt:lpstr>
      <vt:lpstr>Testing &amp; Analysis</vt:lpstr>
      <vt:lpstr>Testing &amp; Analysis</vt:lpstr>
      <vt:lpstr>Testing &amp; Analysis</vt:lpstr>
      <vt:lpstr>TESTING &amp; ANALYSIS</vt:lpstr>
      <vt:lpstr>TESTING &amp; ANALYSIS</vt:lpstr>
      <vt:lpstr>TESTING &amp; ANALYSIS</vt:lpstr>
      <vt:lpstr>TESTING &amp; ANALYSIS</vt:lpstr>
      <vt:lpstr>Testing &amp; Analysis</vt:lpstr>
      <vt:lpstr>Testing &amp; Analysis</vt:lpstr>
      <vt:lpstr>Testing &amp; Analysis</vt:lpstr>
      <vt:lpstr>Testing &amp; Analysis</vt:lpstr>
      <vt:lpstr>Testing &amp; Analysis</vt:lpstr>
      <vt:lpstr>Testing &amp; Analysis</vt:lpstr>
      <vt:lpstr>Testing &amp; Analysis</vt:lpstr>
      <vt:lpstr>Testing &amp; Analysis</vt:lpstr>
      <vt:lpstr>Testing &amp; Analysis</vt:lpstr>
      <vt:lpstr>Testing &amp; Analysis</vt:lpstr>
      <vt:lpstr>Testing &amp; Analysis</vt:lpstr>
      <vt:lpstr>Testing &amp; Analysis</vt:lpstr>
      <vt:lpstr>Testing &amp; Analysis</vt:lpstr>
      <vt:lpstr>Testing &amp; Analysis</vt:lpstr>
      <vt:lpstr>Testing &amp; Analysis</vt:lpstr>
      <vt:lpstr>Testing &amp; Analysis</vt:lpstr>
      <vt:lpstr>Testing &amp; Analysis</vt:lpstr>
      <vt:lpstr>Testing &amp; Analysis</vt:lpstr>
      <vt:lpstr>Testing &amp; Analysis</vt:lpstr>
      <vt:lpstr>Testing &amp; Analysis</vt:lpstr>
      <vt:lpstr>Testing &amp; Analysis</vt:lpstr>
      <vt:lpstr>Overview</vt:lpstr>
      <vt:lpstr>Challenges &amp; Future Work</vt:lpstr>
      <vt:lpstr>Challenges &amp; Future Work</vt:lpstr>
      <vt:lpstr>Challenges &amp; Future Work</vt:lpstr>
      <vt:lpstr>Challenges &amp; Future Work</vt:lpstr>
      <vt:lpstr>Conclusion</vt:lpstr>
      <vt:lpstr>References</vt:lpstr>
      <vt:lpstr>Questions?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Multi-channel data transfer protocol using asynchronous technology</dc:title>
  <dc:creator>Will Czifro</dc:creator>
  <cp:lastModifiedBy>Will Czifro</cp:lastModifiedBy>
  <cp:revision>54</cp:revision>
  <dcterms:created xsi:type="dcterms:W3CDTF">2018-07-07T22:44:16Z</dcterms:created>
  <dcterms:modified xsi:type="dcterms:W3CDTF">2018-07-15T01:43:41Z</dcterms:modified>
</cp:coreProperties>
</file>