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1" r:id="rId4"/>
    <p:sldId id="258" r:id="rId5"/>
    <p:sldId id="259" r:id="rId6"/>
    <p:sldId id="263" r:id="rId7"/>
    <p:sldId id="264" r:id="rId8"/>
    <p:sldId id="292" r:id="rId9"/>
    <p:sldId id="260" r:id="rId10"/>
    <p:sldId id="328" r:id="rId11"/>
    <p:sldId id="293" r:id="rId12"/>
    <p:sldId id="262" r:id="rId13"/>
    <p:sldId id="271" r:id="rId14"/>
    <p:sldId id="266" r:id="rId15"/>
    <p:sldId id="269" r:id="rId16"/>
    <p:sldId id="268" r:id="rId17"/>
    <p:sldId id="270" r:id="rId18"/>
    <p:sldId id="387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94" r:id="rId33"/>
    <p:sldId id="285" r:id="rId34"/>
    <p:sldId id="329" r:id="rId35"/>
    <p:sldId id="287" r:id="rId36"/>
    <p:sldId id="330" r:id="rId37"/>
    <p:sldId id="286" r:id="rId38"/>
    <p:sldId id="331" r:id="rId39"/>
    <p:sldId id="380" r:id="rId40"/>
    <p:sldId id="383" r:id="rId41"/>
    <p:sldId id="381" r:id="rId42"/>
    <p:sldId id="384" r:id="rId43"/>
    <p:sldId id="382" r:id="rId44"/>
    <p:sldId id="385" r:id="rId45"/>
    <p:sldId id="296" r:id="rId46"/>
    <p:sldId id="290" r:id="rId47"/>
    <p:sldId id="315" r:id="rId48"/>
    <p:sldId id="303" r:id="rId49"/>
    <p:sldId id="304" r:id="rId50"/>
    <p:sldId id="316" r:id="rId51"/>
    <p:sldId id="305" r:id="rId52"/>
    <p:sldId id="306" r:id="rId53"/>
    <p:sldId id="317" r:id="rId54"/>
    <p:sldId id="318" r:id="rId55"/>
    <p:sldId id="319" r:id="rId56"/>
    <p:sldId id="320" r:id="rId57"/>
    <p:sldId id="321" r:id="rId58"/>
    <p:sldId id="298" r:id="rId59"/>
    <p:sldId id="297" r:id="rId60"/>
    <p:sldId id="338" r:id="rId61"/>
    <p:sldId id="334" r:id="rId62"/>
    <p:sldId id="335" r:id="rId63"/>
    <p:sldId id="336" r:id="rId64"/>
    <p:sldId id="337" r:id="rId65"/>
    <p:sldId id="377" r:id="rId66"/>
    <p:sldId id="378" r:id="rId67"/>
    <p:sldId id="379" r:id="rId68"/>
    <p:sldId id="365" r:id="rId69"/>
    <p:sldId id="374" r:id="rId70"/>
    <p:sldId id="375" r:id="rId71"/>
    <p:sldId id="376" r:id="rId72"/>
    <p:sldId id="369" r:id="rId73"/>
    <p:sldId id="373" r:id="rId74"/>
    <p:sldId id="339" r:id="rId75"/>
    <p:sldId id="371" r:id="rId76"/>
    <p:sldId id="386" r:id="rId77"/>
    <p:sldId id="300" r:id="rId78"/>
    <p:sldId id="309" r:id="rId79"/>
    <p:sldId id="307" r:id="rId80"/>
    <p:sldId id="308" r:id="rId81"/>
    <p:sldId id="310" r:id="rId82"/>
    <p:sldId id="311" r:id="rId83"/>
    <p:sldId id="312" r:id="rId84"/>
    <p:sldId id="313" r:id="rId85"/>
    <p:sldId id="314" r:id="rId86"/>
    <p:sldId id="322" r:id="rId87"/>
    <p:sldId id="323" r:id="rId88"/>
    <p:sldId id="324" r:id="rId89"/>
    <p:sldId id="325" r:id="rId90"/>
    <p:sldId id="327" r:id="rId91"/>
    <p:sldId id="333" r:id="rId92"/>
    <p:sldId id="388" r:id="rId93"/>
    <p:sldId id="340" r:id="rId94"/>
    <p:sldId id="343" r:id="rId95"/>
    <p:sldId id="341" r:id="rId96"/>
    <p:sldId id="342" r:id="rId97"/>
    <p:sldId id="344" r:id="rId98"/>
    <p:sldId id="345" r:id="rId99"/>
    <p:sldId id="346" r:id="rId100"/>
    <p:sldId id="348" r:id="rId101"/>
    <p:sldId id="347" r:id="rId102"/>
    <p:sldId id="349" r:id="rId103"/>
    <p:sldId id="372" r:id="rId104"/>
    <p:sldId id="353" r:id="rId105"/>
    <p:sldId id="354" r:id="rId106"/>
    <p:sldId id="355" r:id="rId107"/>
    <p:sldId id="302" r:id="rId108"/>
    <p:sldId id="301" r:id="rId109"/>
    <p:sldId id="356" r:id="rId110"/>
    <p:sldId id="357" r:id="rId111"/>
    <p:sldId id="358" r:id="rId112"/>
    <p:sldId id="389" r:id="rId113"/>
    <p:sldId id="359" r:id="rId114"/>
    <p:sldId id="390" r:id="rId115"/>
    <p:sldId id="360" r:id="rId116"/>
    <p:sldId id="361" r:id="rId1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84"/>
    <p:restoredTop sz="94674"/>
  </p:normalViewPr>
  <p:slideViewPr>
    <p:cSldViewPr snapToGrid="0" snapToObjects="1">
      <p:cViewPr varScale="1">
        <p:scale>
          <a:sx n="292" d="100"/>
          <a:sy n="292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51E0-D8C6-9449-9125-624D27426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 Multi-channel data transfer protocol using asynchronous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A589-2DC6-F843-8D60-7914CB8FC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William T Czifro</a:t>
            </a:r>
          </a:p>
          <a:p>
            <a:r>
              <a:rPr lang="en-US" dirty="0"/>
              <a:t>Thesis Advisor: Dr. Carol Taylor</a:t>
            </a:r>
          </a:p>
        </p:txBody>
      </p:sp>
    </p:spTree>
    <p:extLst>
      <p:ext uri="{BB962C8B-B14F-4D97-AF65-F5344CB8AC3E}">
        <p14:creationId xmlns:p14="http://schemas.microsoft.com/office/powerpoint/2010/main" val="365918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 [1][2][3]</a:t>
            </a:r>
          </a:p>
          <a:p>
            <a:pPr lvl="1"/>
            <a:r>
              <a:rPr lang="en-US" dirty="0"/>
              <a:t>Network connections are faster than hosts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asynchrony provide any performance gain?</a:t>
            </a:r>
          </a:p>
        </p:txBody>
      </p:sp>
    </p:spTree>
    <p:extLst>
      <p:ext uri="{BB962C8B-B14F-4D97-AF65-F5344CB8AC3E}">
        <p14:creationId xmlns:p14="http://schemas.microsoft.com/office/powerpoint/2010/main" val="16330331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</p:txBody>
      </p:sp>
    </p:spTree>
    <p:extLst>
      <p:ext uri="{BB962C8B-B14F-4D97-AF65-F5344CB8AC3E}">
        <p14:creationId xmlns:p14="http://schemas.microsoft.com/office/powerpoint/2010/main" val="16790702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  <a:p>
            <a:pPr lvl="2"/>
            <a:r>
              <a:rPr lang="en-US" dirty="0"/>
              <a:t>Only used on Win32 Kernel</a:t>
            </a:r>
          </a:p>
        </p:txBody>
      </p:sp>
    </p:spTree>
    <p:extLst>
      <p:ext uri="{BB962C8B-B14F-4D97-AF65-F5344CB8AC3E}">
        <p14:creationId xmlns:p14="http://schemas.microsoft.com/office/powerpoint/2010/main" val="268586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Computations &amp; I/O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52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Computations &amp; I/O</a:t>
            </a:r>
          </a:p>
          <a:p>
            <a:r>
              <a:rPr lang="en-US" dirty="0"/>
              <a:t>Windows-based CLR</a:t>
            </a:r>
          </a:p>
          <a:p>
            <a:pPr lvl="1"/>
            <a:r>
              <a:rPr lang="en-US" dirty="0"/>
              <a:t>Dual Thread Pool</a:t>
            </a:r>
          </a:p>
          <a:p>
            <a:pPr lvl="2"/>
            <a:r>
              <a:rPr lang="en-US" dirty="0"/>
              <a:t>Computation Thread Pool</a:t>
            </a:r>
          </a:p>
          <a:p>
            <a:pPr lvl="2"/>
            <a:r>
              <a:rPr lang="en-US" dirty="0"/>
              <a:t>I/O Thread Pool</a:t>
            </a:r>
          </a:p>
          <a:p>
            <a:pPr lvl="3"/>
            <a:r>
              <a:rPr lang="en-US" dirty="0"/>
              <a:t>Kernel-level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11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</p:txBody>
      </p:sp>
    </p:spTree>
    <p:extLst>
      <p:ext uri="{BB962C8B-B14F-4D97-AF65-F5344CB8AC3E}">
        <p14:creationId xmlns:p14="http://schemas.microsoft.com/office/powerpoint/2010/main" val="16954975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</p:txBody>
      </p:sp>
    </p:spTree>
    <p:extLst>
      <p:ext uri="{BB962C8B-B14F-4D97-AF65-F5344CB8AC3E}">
        <p14:creationId xmlns:p14="http://schemas.microsoft.com/office/powerpoint/2010/main" val="5046363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  <a:p>
            <a:pPr lvl="1"/>
            <a:r>
              <a:rPr lang="en-US" dirty="0"/>
              <a:t>At least 3.5 million asynchronous tasks per 1GB transfer</a:t>
            </a:r>
          </a:p>
        </p:txBody>
      </p:sp>
    </p:spTree>
    <p:extLst>
      <p:ext uri="{BB962C8B-B14F-4D97-AF65-F5344CB8AC3E}">
        <p14:creationId xmlns:p14="http://schemas.microsoft.com/office/powerpoint/2010/main" val="25251331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8371608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8132849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  <a:p>
            <a:pPr lvl="1"/>
            <a:r>
              <a:rPr lang="en-US" dirty="0"/>
              <a:t>Architectural Issues</a:t>
            </a:r>
          </a:p>
        </p:txBody>
      </p:sp>
    </p:spTree>
    <p:extLst>
      <p:ext uri="{BB962C8B-B14F-4D97-AF65-F5344CB8AC3E}">
        <p14:creationId xmlns:p14="http://schemas.microsoft.com/office/powerpoint/2010/main" val="276131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0719366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</p:txBody>
      </p:sp>
    </p:spTree>
    <p:extLst>
      <p:ext uri="{BB962C8B-B14F-4D97-AF65-F5344CB8AC3E}">
        <p14:creationId xmlns:p14="http://schemas.microsoft.com/office/powerpoint/2010/main" val="25713427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  <a:p>
            <a:pPr lvl="1"/>
            <a:r>
              <a:rPr lang="en-US" dirty="0"/>
              <a:t>Restructure </a:t>
            </a:r>
            <a:r>
              <a:rPr lang="en-US" dirty="0" err="1"/>
              <a:t>MCDTPi</a:t>
            </a:r>
            <a:endParaRPr lang="en-US" dirty="0"/>
          </a:p>
          <a:p>
            <a:pPr lvl="2"/>
            <a:r>
              <a:rPr lang="en-US" dirty="0"/>
              <a:t>Minimize utilization of Asynchrony</a:t>
            </a:r>
          </a:p>
        </p:txBody>
      </p:sp>
    </p:spTree>
    <p:extLst>
      <p:ext uri="{BB962C8B-B14F-4D97-AF65-F5344CB8AC3E}">
        <p14:creationId xmlns:p14="http://schemas.microsoft.com/office/powerpoint/2010/main" val="19495893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  <a:p>
            <a:pPr lvl="1"/>
            <a:r>
              <a:rPr lang="en-US" dirty="0"/>
              <a:t>Restructure </a:t>
            </a:r>
            <a:r>
              <a:rPr lang="en-US" dirty="0" err="1"/>
              <a:t>MCDTPi</a:t>
            </a:r>
            <a:endParaRPr lang="en-US" dirty="0"/>
          </a:p>
          <a:p>
            <a:pPr lvl="2"/>
            <a:r>
              <a:rPr lang="en-US" dirty="0"/>
              <a:t>Minimize utilization of Asynchrony</a:t>
            </a:r>
          </a:p>
          <a:p>
            <a:pPr lvl="1"/>
            <a:r>
              <a:rPr lang="en-US" dirty="0"/>
              <a:t>Create solution to workaround MTU limit</a:t>
            </a:r>
          </a:p>
        </p:txBody>
      </p:sp>
    </p:spTree>
    <p:extLst>
      <p:ext uri="{BB962C8B-B14F-4D97-AF65-F5344CB8AC3E}">
        <p14:creationId xmlns:p14="http://schemas.microsoft.com/office/powerpoint/2010/main" val="36065318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30B2-A2C8-684C-A317-0895616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64B-2543-B749-861E-3DD14D43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asynchrony provide any performance gain?</a:t>
            </a:r>
          </a:p>
        </p:txBody>
      </p:sp>
    </p:spTree>
    <p:extLst>
      <p:ext uri="{BB962C8B-B14F-4D97-AF65-F5344CB8AC3E}">
        <p14:creationId xmlns:p14="http://schemas.microsoft.com/office/powerpoint/2010/main" val="12880698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30B2-A2C8-684C-A317-0895616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64B-2543-B749-861E-3DD14D43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asynchrony provide any performance gain?</a:t>
            </a:r>
          </a:p>
          <a:p>
            <a:pPr lvl="1"/>
            <a:r>
              <a:rPr lang="en-US" dirty="0"/>
              <a:t>Negative performance is possible with asynchrony</a:t>
            </a:r>
          </a:p>
          <a:p>
            <a:pPr lvl="2"/>
            <a:r>
              <a:rPr lang="en-US" dirty="0"/>
              <a:t>Requires a more methodical use</a:t>
            </a:r>
          </a:p>
        </p:txBody>
      </p:sp>
    </p:spTree>
    <p:extLst>
      <p:ext uri="{BB962C8B-B14F-4D97-AF65-F5344CB8AC3E}">
        <p14:creationId xmlns:p14="http://schemas.microsoft.com/office/powerpoint/2010/main" val="13017579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24D-3E77-E247-BC31-7AD04C33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B8BE-F035-8341-8F5F-06C171EC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/>
              <a:t>[1] X. Fan and M. Munson. </a:t>
            </a:r>
            <a:r>
              <a:rPr lang="en-US" sz="1200" dirty="0" err="1"/>
              <a:t>Patebytes</a:t>
            </a:r>
            <a:r>
              <a:rPr lang="en-US" sz="1200" dirty="0"/>
              <a:t> in Motion : Ultra High Speed Transport of Media Files. In </a:t>
            </a:r>
            <a:r>
              <a:rPr lang="en-US" sz="1200" i="1" dirty="0"/>
              <a:t>SMTP Annual Technical Conference</a:t>
            </a:r>
            <a:r>
              <a:rPr lang="en-US" sz="1200" dirty="0"/>
              <a:t>, pages 2-13, 2010.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Aspera</a:t>
            </a:r>
            <a:r>
              <a:rPr lang="en-US" sz="1200" dirty="0"/>
              <a:t>. </a:t>
            </a:r>
            <a:r>
              <a:rPr lang="en-US" sz="1200" dirty="0" err="1"/>
              <a:t>Aspera</a:t>
            </a:r>
            <a:r>
              <a:rPr lang="en-US" sz="1200" dirty="0"/>
              <a:t> FASP High Speed Transport – A Critical Technology Comparison. 2016.</a:t>
            </a:r>
          </a:p>
          <a:p>
            <a:r>
              <a:rPr lang="en-US" sz="1200" dirty="0"/>
              <a:t>[3] E. He, J. Leigh, O. Yu, and T. A. </a:t>
            </a:r>
            <a:r>
              <a:rPr lang="en-US" sz="1200" dirty="0" err="1"/>
              <a:t>DeFanti</a:t>
            </a:r>
            <a:r>
              <a:rPr lang="en-US" sz="1200" dirty="0"/>
              <a:t>. Reliable Blast UDP: Predictable high performance bulk data transfer. </a:t>
            </a:r>
            <a:r>
              <a:rPr lang="en-US" sz="1200" i="1" dirty="0"/>
              <a:t>Proceedings - IEEE International Conference on Cluster Computing, ICCC</a:t>
            </a:r>
            <a:r>
              <a:rPr lang="en-US" sz="1200" dirty="0"/>
              <a:t>, 2002-January(March):317–324, 2002.</a:t>
            </a:r>
          </a:p>
          <a:p>
            <a:r>
              <a:rPr lang="en-US" sz="1200" dirty="0"/>
              <a:t>[4] </a:t>
            </a:r>
            <a:r>
              <a:rPr lang="en-US" sz="1200" dirty="0" err="1"/>
              <a:t>Harimath</a:t>
            </a:r>
            <a:r>
              <a:rPr lang="en-US" sz="1200" dirty="0"/>
              <a:t> </a:t>
            </a:r>
            <a:r>
              <a:rPr lang="en-US" sz="1200" dirty="0" err="1"/>
              <a:t>Sivakumar</a:t>
            </a:r>
            <a:r>
              <a:rPr lang="en-US" sz="1200" dirty="0"/>
              <a:t>, Stuart Bailey, and Robert L Grossman. </a:t>
            </a:r>
            <a:r>
              <a:rPr lang="en-US" sz="1200" dirty="0" err="1"/>
              <a:t>Psockets</a:t>
            </a:r>
            <a:r>
              <a:rPr lang="en-US" sz="1200" dirty="0"/>
              <a:t>: The case for application-level network striping for data intensive applications using high speed wide area networks. In </a:t>
            </a:r>
            <a:r>
              <a:rPr lang="en-US" sz="1200" i="1" dirty="0"/>
              <a:t>Proceedings of the 2000 ACM/IEEE conference on Super-computing</a:t>
            </a:r>
            <a:r>
              <a:rPr lang="en-US" sz="1200" dirty="0"/>
              <a:t>, page 37. IEEE Computer Society, 2000.</a:t>
            </a:r>
          </a:p>
          <a:p>
            <a:r>
              <a:rPr lang="en-US" sz="1200" dirty="0"/>
              <a:t>[5] M. Allman and S. </a:t>
            </a:r>
            <a:r>
              <a:rPr lang="en-US" sz="1200" dirty="0" err="1"/>
              <a:t>Ostermann</a:t>
            </a:r>
            <a:r>
              <a:rPr lang="en-US" sz="1200" dirty="0"/>
              <a:t>. DATA TRANSFER EFFICIENCY OVER SATEL-LITE CIRCUITS USING A MULTI-SOCKET EXTENSION TO THE FILE TRANSFER PROTOCOL (FTP</a:t>
            </a:r>
            <a:r>
              <a:rPr lang="en-US" sz="1200" i="1" dirty="0"/>
              <a:t>). Proceedings of the ACTS Result Conference</a:t>
            </a:r>
            <a:r>
              <a:rPr lang="en-US" sz="1200" dirty="0"/>
              <a:t>,1995.</a:t>
            </a:r>
          </a:p>
          <a:p>
            <a:r>
              <a:rPr lang="en-US" sz="1200" dirty="0"/>
              <a:t>[6] M. Allman and S. </a:t>
            </a:r>
            <a:r>
              <a:rPr lang="en-US" sz="1200" dirty="0" err="1"/>
              <a:t>Ostermann</a:t>
            </a:r>
            <a:r>
              <a:rPr lang="en-US" sz="1200" dirty="0"/>
              <a:t>. Multiple Data Connection FTP Extensions. Technical report, 1997.</a:t>
            </a:r>
          </a:p>
          <a:p>
            <a:r>
              <a:rPr lang="en-US" sz="1200" dirty="0"/>
              <a:t>[7] Y. </a:t>
            </a:r>
            <a:r>
              <a:rPr lang="en-US" sz="1200" dirty="0" err="1"/>
              <a:t>Gu</a:t>
            </a:r>
            <a:r>
              <a:rPr lang="en-US" sz="1200" dirty="0"/>
              <a:t> and R.L. Grossman. UDT: UDP-based data transfer for high-speed wide area networks. </a:t>
            </a:r>
            <a:r>
              <a:rPr lang="en-US" sz="1200" i="1" dirty="0"/>
              <a:t>Computer Networks</a:t>
            </a:r>
            <a:r>
              <a:rPr lang="en-US" sz="1200" dirty="0"/>
              <a:t>, 51(7):1777–1799, 2007.</a:t>
            </a:r>
          </a:p>
          <a:p>
            <a:r>
              <a:rPr lang="en-US" sz="1200" dirty="0"/>
              <a:t>[8] M. </a:t>
            </a:r>
            <a:r>
              <a:rPr lang="en-US" sz="1200" dirty="0" err="1"/>
              <a:t>Meiss</a:t>
            </a:r>
            <a:r>
              <a:rPr lang="en-US" sz="1200" dirty="0"/>
              <a:t>. Tsunami: A high-speed rate-controlled protocol for file transfer. pages 1–10, 2004.</a:t>
            </a:r>
          </a:p>
          <a:p>
            <a:r>
              <a:rPr lang="en-US" sz="1200" dirty="0"/>
              <a:t>[9] NET Foundation. .NET Core 1.0.3 Source Code, 2016.</a:t>
            </a:r>
          </a:p>
          <a:p>
            <a:r>
              <a:rPr lang="en-US" sz="1200" dirty="0"/>
              <a:t>[10] </a:t>
            </a:r>
            <a:r>
              <a:rPr lang="en-US" sz="1200" dirty="0" err="1"/>
              <a:t>Daan</a:t>
            </a:r>
            <a:r>
              <a:rPr lang="en-US" sz="1200" dirty="0"/>
              <a:t> </a:t>
            </a:r>
            <a:r>
              <a:rPr lang="en-US" sz="1200" dirty="0" err="1"/>
              <a:t>Leijen</a:t>
            </a:r>
            <a:r>
              <a:rPr lang="en-US" sz="1200" dirty="0"/>
              <a:t>, Wolfram Schulte, and Sebastian Burckhardt. The design of a task parallel library</a:t>
            </a:r>
            <a:r>
              <a:rPr lang="en-US" sz="1200" i="1" dirty="0"/>
              <a:t>. ACM SIGPLAN Notices</a:t>
            </a:r>
            <a:r>
              <a:rPr lang="en-US" sz="1200" dirty="0"/>
              <a:t>, 44(10):227, 2009.</a:t>
            </a:r>
          </a:p>
          <a:p>
            <a:r>
              <a:rPr lang="en-US" sz="1200" dirty="0"/>
              <a:t>[11] D. </a:t>
            </a:r>
            <a:r>
              <a:rPr lang="en-US" sz="1200" dirty="0" err="1"/>
              <a:t>Syme</a:t>
            </a:r>
            <a:r>
              <a:rPr lang="en-US" sz="1200" dirty="0"/>
              <a:t>, T. </a:t>
            </a:r>
            <a:r>
              <a:rPr lang="en-US" sz="1200" dirty="0" err="1"/>
              <a:t>Petricek</a:t>
            </a:r>
            <a:r>
              <a:rPr lang="en-US" sz="1200" dirty="0"/>
              <a:t>, and D. </a:t>
            </a:r>
            <a:r>
              <a:rPr lang="en-US" sz="1200" dirty="0" err="1"/>
              <a:t>Lomov</a:t>
            </a:r>
            <a:r>
              <a:rPr lang="en-US" sz="1200" dirty="0"/>
              <a:t>. The F# asynchronous programming model. In </a:t>
            </a:r>
            <a:r>
              <a:rPr lang="en-US" sz="1200" i="1" dirty="0"/>
              <a:t>International Symposium on Practical Aspects of Declarative Languages</a:t>
            </a:r>
            <a:r>
              <a:rPr lang="en-US" sz="1200" dirty="0"/>
              <a:t>, pages175–189. Springer, 2011.</a:t>
            </a:r>
          </a:p>
          <a:p>
            <a:r>
              <a:rPr lang="en-US" sz="1200" dirty="0"/>
              <a:t>[12] Eric Lippert. Asynchrony in C # 5 Part Five: Too many tasks, November 2010.</a:t>
            </a:r>
          </a:p>
          <a:p>
            <a:r>
              <a:rPr lang="en-US" sz="1200" dirty="0"/>
              <a:t>[13] Jeffrey </a:t>
            </a:r>
            <a:r>
              <a:rPr lang="en-US" sz="1200" dirty="0" err="1"/>
              <a:t>Richter.CLR</a:t>
            </a:r>
            <a:r>
              <a:rPr lang="en-US" sz="1200" dirty="0"/>
              <a:t> via c#. Pearson Education,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70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07C1-4DE7-544C-8B66-82C8287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846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46801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06808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BF6-10BE-1F41-94FC-1CD44BD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D7BB-B58B-9842-AA4C-CEE727E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46128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BF6-10BE-1F41-94FC-1CD44BD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D7BB-B58B-9842-AA4C-CEE727E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Tools</a:t>
            </a:r>
          </a:p>
          <a:p>
            <a:pPr lvl="1"/>
            <a:r>
              <a:rPr lang="en-US" dirty="0"/>
              <a:t>Source Control</a:t>
            </a:r>
          </a:p>
          <a:p>
            <a:pPr lvl="2"/>
            <a:r>
              <a:rPr lang="en-US" dirty="0"/>
              <a:t>GitHub</a:t>
            </a:r>
          </a:p>
          <a:p>
            <a:pPr lvl="1"/>
            <a:r>
              <a:rPr lang="en-US" dirty="0"/>
              <a:t>Project Management</a:t>
            </a:r>
          </a:p>
          <a:p>
            <a:pPr lvl="2"/>
            <a:r>
              <a:rPr lang="en-US" dirty="0"/>
              <a:t>GitHub Issue Board</a:t>
            </a:r>
          </a:p>
        </p:txBody>
      </p:sp>
    </p:spTree>
    <p:extLst>
      <p:ext uri="{BB962C8B-B14F-4D97-AF65-F5344CB8AC3E}">
        <p14:creationId xmlns:p14="http://schemas.microsoft.com/office/powerpoint/2010/main" val="336300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5AF-D360-D045-AB93-75522B7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9650-910A-3C4F-8848-CC3E03B5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348" y="1794932"/>
            <a:ext cx="4442600" cy="4856480"/>
          </a:xfrm>
        </p:spPr>
      </p:pic>
    </p:spTree>
    <p:extLst>
      <p:ext uri="{BB962C8B-B14F-4D97-AF65-F5344CB8AC3E}">
        <p14:creationId xmlns:p14="http://schemas.microsoft.com/office/powerpoint/2010/main" val="387113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8419-C27A-A645-98DC-31FB7AC7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FADF8-65BB-754D-AB68-1662052E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191" y="1828165"/>
            <a:ext cx="4586382" cy="4795374"/>
          </a:xfrm>
        </p:spPr>
      </p:pic>
    </p:spTree>
    <p:extLst>
      <p:ext uri="{BB962C8B-B14F-4D97-AF65-F5344CB8AC3E}">
        <p14:creationId xmlns:p14="http://schemas.microsoft.com/office/powerpoint/2010/main" val="63645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BF6-10BE-1F41-94FC-1CD44BD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D7BB-B58B-9842-AA4C-CEE727E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Tools</a:t>
            </a:r>
          </a:p>
          <a:p>
            <a:pPr lvl="1"/>
            <a:r>
              <a:rPr lang="en-US" dirty="0"/>
              <a:t>Source Control</a:t>
            </a:r>
          </a:p>
          <a:p>
            <a:pPr lvl="2"/>
            <a:r>
              <a:rPr lang="en-US" dirty="0"/>
              <a:t>GitHub</a:t>
            </a:r>
          </a:p>
          <a:p>
            <a:pPr lvl="1"/>
            <a:r>
              <a:rPr lang="en-US" dirty="0"/>
              <a:t>Project Management</a:t>
            </a:r>
          </a:p>
          <a:p>
            <a:pPr lvl="2"/>
            <a:r>
              <a:rPr lang="en-US" dirty="0"/>
              <a:t>GitHub Issue Board</a:t>
            </a:r>
          </a:p>
        </p:txBody>
      </p:sp>
    </p:spTree>
    <p:extLst>
      <p:ext uri="{BB962C8B-B14F-4D97-AF65-F5344CB8AC3E}">
        <p14:creationId xmlns:p14="http://schemas.microsoft.com/office/powerpoint/2010/main" val="347786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52904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88052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Checksumming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0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</p:txBody>
      </p:sp>
    </p:spTree>
    <p:extLst>
      <p:ext uri="{BB962C8B-B14F-4D97-AF65-F5344CB8AC3E}">
        <p14:creationId xmlns:p14="http://schemas.microsoft.com/office/powerpoint/2010/main" val="383572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</p:txBody>
      </p:sp>
    </p:spTree>
    <p:extLst>
      <p:ext uri="{BB962C8B-B14F-4D97-AF65-F5344CB8AC3E}">
        <p14:creationId xmlns:p14="http://schemas.microsoft.com/office/powerpoint/2010/main" val="339420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</p:txBody>
      </p:sp>
    </p:spTree>
    <p:extLst>
      <p:ext uri="{BB962C8B-B14F-4D97-AF65-F5344CB8AC3E}">
        <p14:creationId xmlns:p14="http://schemas.microsoft.com/office/powerpoint/2010/main" val="117540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Zero performance gain with N &lt;= 1000</a:t>
            </a:r>
          </a:p>
          <a:p>
            <a:pPr lvl="1"/>
            <a:r>
              <a:rPr lang="en-US" dirty="0"/>
              <a:t>For N &gt; 1000:</a:t>
            </a:r>
          </a:p>
          <a:p>
            <a:pPr lvl="2"/>
            <a:r>
              <a:rPr lang="en-US" dirty="0"/>
              <a:t>Required modifying kernel settings of operating system</a:t>
            </a:r>
          </a:p>
          <a:p>
            <a:pPr lvl="2"/>
            <a:r>
              <a:rPr lang="en-US" dirty="0"/>
              <a:t>Performance gain &lt; 1ms</a:t>
            </a:r>
          </a:p>
        </p:txBody>
      </p:sp>
    </p:spTree>
    <p:extLst>
      <p:ext uri="{BB962C8B-B14F-4D97-AF65-F5344CB8AC3E}">
        <p14:creationId xmlns:p14="http://schemas.microsoft.com/office/powerpoint/2010/main" val="2419581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</p:txBody>
      </p:sp>
    </p:spTree>
    <p:extLst>
      <p:ext uri="{BB962C8B-B14F-4D97-AF65-F5344CB8AC3E}">
        <p14:creationId xmlns:p14="http://schemas.microsoft.com/office/powerpoint/2010/main" val="323278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Incremental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Buffered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MD5 hashing</a:t>
            </a:r>
          </a:p>
          <a:p>
            <a:pPr lvl="2"/>
            <a:r>
              <a:rPr lang="en-US" dirty="0"/>
              <a:t>1KB, 1MB, and 1GB data sources</a:t>
            </a:r>
          </a:p>
        </p:txBody>
      </p:sp>
    </p:spTree>
    <p:extLst>
      <p:ext uri="{BB962C8B-B14F-4D97-AF65-F5344CB8AC3E}">
        <p14:creationId xmlns:p14="http://schemas.microsoft.com/office/powerpoint/2010/main" val="657079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799-C621-3B4E-BDC2-33AA06D0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E1DA7-2220-E54C-908B-52275EB9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18" y="2443793"/>
            <a:ext cx="5101291" cy="315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929DF-7322-0246-BE5F-63628C1C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" y="2443794"/>
            <a:ext cx="5093080" cy="31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772651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8671F-5CA8-C248-95F5-10E1E809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5703"/>
            <a:ext cx="5077743" cy="3147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CB8D3-A532-6848-8E2F-C0BC99B2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0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8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4E4A8-FDBF-F24C-AC3F-D1391A35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9088"/>
            <a:ext cx="5077743" cy="3143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DB92D-E443-B645-A45A-C7AEB016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42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97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268895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r>
              <a:rPr lang="en-US" dirty="0"/>
              <a:t> [4]</a:t>
            </a:r>
          </a:p>
        </p:txBody>
      </p:sp>
    </p:spTree>
    <p:extLst>
      <p:ext uri="{BB962C8B-B14F-4D97-AF65-F5344CB8AC3E}">
        <p14:creationId xmlns:p14="http://schemas.microsoft.com/office/powerpoint/2010/main" val="1950953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AE51-5D82-FF42-A1A8-EF9F55B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6229-413E-9048-8A0F-333931DB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Multiple TCP Sockets</a:t>
            </a:r>
          </a:p>
          <a:p>
            <a:pPr lvl="1"/>
            <a:r>
              <a:rPr lang="en-US" dirty="0"/>
              <a:t>Asynchronous Socket Access</a:t>
            </a:r>
          </a:p>
          <a:p>
            <a:pPr lvl="1"/>
            <a:r>
              <a:rPr lang="en-US" dirty="0"/>
              <a:t>Throughput of &gt; 60 Mbps</a:t>
            </a:r>
          </a:p>
        </p:txBody>
      </p:sp>
    </p:spTree>
    <p:extLst>
      <p:ext uri="{BB962C8B-B14F-4D97-AF65-F5344CB8AC3E}">
        <p14:creationId xmlns:p14="http://schemas.microsoft.com/office/powerpoint/2010/main" val="20113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Multi-Socket FTP [5][6]</a:t>
            </a:r>
          </a:p>
        </p:txBody>
      </p:sp>
    </p:spTree>
    <p:extLst>
      <p:ext uri="{BB962C8B-B14F-4D97-AF65-F5344CB8AC3E}">
        <p14:creationId xmlns:p14="http://schemas.microsoft.com/office/powerpoint/2010/main" val="1877737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9074-7A45-CF4A-87BC-B3F02F57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BFED-E562-AC40-A6F9-C18D767C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Multi-Socket FTP [5][6]</a:t>
            </a:r>
          </a:p>
          <a:p>
            <a:pPr lvl="1"/>
            <a:r>
              <a:rPr lang="en-US" dirty="0"/>
              <a:t>Parallel TCP Sockets</a:t>
            </a:r>
          </a:p>
          <a:p>
            <a:pPr lvl="1"/>
            <a:r>
              <a:rPr lang="en-US" dirty="0"/>
              <a:t>Peak Performance at 8 Parallel TCP Sockets</a:t>
            </a:r>
          </a:p>
          <a:p>
            <a:pPr lvl="1"/>
            <a:r>
              <a:rPr lang="en-US" dirty="0"/>
              <a:t>Throughput of 1.3 Mbps</a:t>
            </a:r>
          </a:p>
        </p:txBody>
      </p:sp>
    </p:spTree>
    <p:extLst>
      <p:ext uri="{BB962C8B-B14F-4D97-AF65-F5344CB8AC3E}">
        <p14:creationId xmlns:p14="http://schemas.microsoft.com/office/powerpoint/2010/main" val="1359397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</p:txBody>
      </p:sp>
    </p:spTree>
    <p:extLst>
      <p:ext uri="{BB962C8B-B14F-4D97-AF65-F5344CB8AC3E}">
        <p14:creationId xmlns:p14="http://schemas.microsoft.com/office/powerpoint/2010/main" val="108703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E939-402A-A242-99D0-3170F76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7DF0-3C0E-EC4D-B2F6-171A4D68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RBUDP [3]</a:t>
            </a:r>
          </a:p>
          <a:p>
            <a:pPr lvl="1"/>
            <a:r>
              <a:rPr lang="en-US" dirty="0"/>
              <a:t>Single UDP Connection</a:t>
            </a:r>
          </a:p>
          <a:p>
            <a:pPr lvl="1"/>
            <a:r>
              <a:rPr lang="en-US" dirty="0"/>
              <a:t>Multi-Phase System</a:t>
            </a:r>
          </a:p>
          <a:p>
            <a:pPr lvl="1"/>
            <a:r>
              <a:rPr lang="en-US" dirty="0"/>
              <a:t>Discovered Host Speed Issue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Throughput &gt; 500 Mbps</a:t>
            </a:r>
          </a:p>
          <a:p>
            <a:pPr lvl="2"/>
            <a:r>
              <a:rPr lang="en-US" dirty="0"/>
              <a:t>&lt; 7% Packet Loss</a:t>
            </a:r>
          </a:p>
        </p:txBody>
      </p:sp>
    </p:spTree>
    <p:extLst>
      <p:ext uri="{BB962C8B-B14F-4D97-AF65-F5344CB8AC3E}">
        <p14:creationId xmlns:p14="http://schemas.microsoft.com/office/powerpoint/2010/main" val="726773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  <a:p>
            <a:pPr lvl="1"/>
            <a:r>
              <a:rPr lang="en-US" dirty="0"/>
              <a:t>UDP-based Data Transfer (UDT) [7]</a:t>
            </a:r>
          </a:p>
        </p:txBody>
      </p:sp>
    </p:spTree>
    <p:extLst>
      <p:ext uri="{BB962C8B-B14F-4D97-AF65-F5344CB8AC3E}">
        <p14:creationId xmlns:p14="http://schemas.microsoft.com/office/powerpoint/2010/main" val="78023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C235-96CA-CB4A-B011-98634760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190289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UDT [7]</a:t>
            </a:r>
          </a:p>
          <a:p>
            <a:pPr lvl="1"/>
            <a:r>
              <a:rPr lang="en-US" dirty="0"/>
              <a:t>Strictly UDP-based protocol</a:t>
            </a:r>
          </a:p>
          <a:p>
            <a:pPr lvl="1"/>
            <a:r>
              <a:rPr lang="en-US" dirty="0"/>
              <a:t>Congestion Control</a:t>
            </a:r>
          </a:p>
          <a:p>
            <a:pPr lvl="2"/>
            <a:r>
              <a:rPr lang="en-US" dirty="0"/>
              <a:t>Rate Control</a:t>
            </a:r>
          </a:p>
          <a:p>
            <a:pPr lvl="2"/>
            <a:r>
              <a:rPr lang="en-US" dirty="0"/>
              <a:t>Window-based Flow Control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of 940 Mbps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99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  <a:p>
            <a:pPr lvl="1"/>
            <a:r>
              <a:rPr lang="en-US" dirty="0"/>
              <a:t>UDP-based Data Transfer (UDT) [7]</a:t>
            </a:r>
          </a:p>
          <a:p>
            <a:pPr lvl="1"/>
            <a:r>
              <a:rPr lang="en-US" dirty="0"/>
              <a:t>Tsunami [8]</a:t>
            </a:r>
          </a:p>
        </p:txBody>
      </p:sp>
    </p:spTree>
    <p:extLst>
      <p:ext uri="{BB962C8B-B14F-4D97-AF65-F5344CB8AC3E}">
        <p14:creationId xmlns:p14="http://schemas.microsoft.com/office/powerpoint/2010/main" val="63095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Tsunami [8]</a:t>
            </a:r>
          </a:p>
          <a:p>
            <a:pPr lvl="1"/>
            <a:r>
              <a:rPr lang="en-US" dirty="0"/>
              <a:t>Data transfer over UDP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over TCP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Average Throughput of 850 Mbps</a:t>
            </a:r>
          </a:p>
        </p:txBody>
      </p:sp>
    </p:spTree>
    <p:extLst>
      <p:ext uri="{BB962C8B-B14F-4D97-AF65-F5344CB8AC3E}">
        <p14:creationId xmlns:p14="http://schemas.microsoft.com/office/powerpoint/2010/main" val="2204022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  <a:p>
            <a:pPr lvl="1"/>
            <a:r>
              <a:rPr lang="en-US" dirty="0"/>
              <a:t>UDP-based Data Transfer (UDT) [7]</a:t>
            </a:r>
          </a:p>
          <a:p>
            <a:pPr lvl="1"/>
            <a:r>
              <a:rPr lang="en-US" dirty="0"/>
              <a:t>Tsunami [8]</a:t>
            </a:r>
          </a:p>
          <a:p>
            <a:pPr lvl="1"/>
            <a:r>
              <a:rPr lang="en-US" dirty="0" err="1"/>
              <a:t>Aspera’s</a:t>
            </a:r>
            <a:r>
              <a:rPr lang="en-US" dirty="0"/>
              <a:t> fast and secure protocol (</a:t>
            </a:r>
            <a:r>
              <a:rPr lang="en-US" dirty="0" err="1"/>
              <a:t>fasp</a:t>
            </a:r>
            <a:r>
              <a:rPr lang="en-US" dirty="0"/>
              <a:t>) [1][2]</a:t>
            </a:r>
          </a:p>
        </p:txBody>
      </p:sp>
    </p:spTree>
    <p:extLst>
      <p:ext uri="{BB962C8B-B14F-4D97-AF65-F5344CB8AC3E}">
        <p14:creationId xmlns:p14="http://schemas.microsoft.com/office/powerpoint/2010/main" val="3403799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fasp</a:t>
            </a:r>
            <a:r>
              <a:rPr lang="en-US" dirty="0"/>
              <a:t> [1][2]</a:t>
            </a:r>
          </a:p>
          <a:p>
            <a:pPr lvl="1"/>
            <a:r>
              <a:rPr lang="en-US" dirty="0"/>
              <a:t>Data transfer over UDP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over TCP</a:t>
            </a:r>
          </a:p>
          <a:p>
            <a:pPr lvl="1"/>
            <a:r>
              <a:rPr lang="en-US" dirty="0"/>
              <a:t>Retransmission over TCP</a:t>
            </a:r>
          </a:p>
          <a:p>
            <a:pPr lvl="1"/>
            <a:r>
              <a:rPr lang="en-US" dirty="0"/>
              <a:t>Custom End-System Hardware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&gt; 950 Mbps</a:t>
            </a:r>
          </a:p>
        </p:txBody>
      </p:sp>
    </p:spTree>
    <p:extLst>
      <p:ext uri="{BB962C8B-B14F-4D97-AF65-F5344CB8AC3E}">
        <p14:creationId xmlns:p14="http://schemas.microsoft.com/office/powerpoint/2010/main" val="2651897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662828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Multi-Channel Data Transfer Protocol (MCDTP)</a:t>
            </a:r>
          </a:p>
          <a:p>
            <a:pPr lvl="1"/>
            <a:r>
              <a:rPr lang="en-US" dirty="0"/>
              <a:t>Lean</a:t>
            </a:r>
          </a:p>
          <a:p>
            <a:pPr lvl="1"/>
            <a:r>
              <a:rPr lang="en-US" dirty="0"/>
              <a:t>Minimalistic</a:t>
            </a:r>
          </a:p>
        </p:txBody>
      </p:sp>
    </p:spTree>
    <p:extLst>
      <p:ext uri="{BB962C8B-B14F-4D97-AF65-F5344CB8AC3E}">
        <p14:creationId xmlns:p14="http://schemas.microsoft.com/office/powerpoint/2010/main" val="1366581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</p:txBody>
      </p:sp>
    </p:spTree>
    <p:extLst>
      <p:ext uri="{BB962C8B-B14F-4D97-AF65-F5344CB8AC3E}">
        <p14:creationId xmlns:p14="http://schemas.microsoft.com/office/powerpoint/2010/main" val="3811372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760E-51D4-1D47-91BF-8037F5E0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1E7C-B77D-5247-A4E3-B6CE5DE8A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4"/>
          <a:stretch/>
        </p:blipFill>
        <p:spPr>
          <a:xfrm>
            <a:off x="6479261" y="2791753"/>
            <a:ext cx="5169536" cy="2302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76082-9307-7D40-84B5-DDB2DB9F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73" y="2135679"/>
            <a:ext cx="4054417" cy="36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9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5D16-4121-E747-BB1D-DCC665F9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2B5F6-91AF-1B4F-85D1-91BD09F3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77"/>
          <a:stretch/>
        </p:blipFill>
        <p:spPr>
          <a:xfrm>
            <a:off x="6358933" y="2939628"/>
            <a:ext cx="5303187" cy="2369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A36E5-5B50-2147-BAA0-3ECD0208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27" y="2184851"/>
            <a:ext cx="4282363" cy="38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6F9-F77C-294E-892B-D9FA02C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2235-90E9-BD4E-9943-F658103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Networking as Undergraduate</a:t>
            </a:r>
          </a:p>
        </p:txBody>
      </p:sp>
    </p:spTree>
    <p:extLst>
      <p:ext uri="{BB962C8B-B14F-4D97-AF65-F5344CB8AC3E}">
        <p14:creationId xmlns:p14="http://schemas.microsoft.com/office/powerpoint/2010/main" val="2617732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</p:txBody>
      </p:sp>
    </p:spTree>
    <p:extLst>
      <p:ext uri="{BB962C8B-B14F-4D97-AF65-F5344CB8AC3E}">
        <p14:creationId xmlns:p14="http://schemas.microsoft.com/office/powerpoint/2010/main" val="1675206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4F4E-A265-FC4F-A3D2-9BB2FF44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6C29-0920-EC4E-A258-7F3DD011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15" y="2057401"/>
            <a:ext cx="3165456" cy="42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3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2053229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</p:txBody>
      </p:sp>
    </p:spTree>
    <p:extLst>
      <p:ext uri="{BB962C8B-B14F-4D97-AF65-F5344CB8AC3E}">
        <p14:creationId xmlns:p14="http://schemas.microsoft.com/office/powerpoint/2010/main" val="3526275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E079-3181-5241-9DE8-8BF23CF1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02EDF-C6FC-4C46-A134-B2D8790A7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49"/>
          <a:stretch/>
        </p:blipFill>
        <p:spPr>
          <a:xfrm>
            <a:off x="2419518" y="3426751"/>
            <a:ext cx="7452762" cy="5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59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1137946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  <a:p>
            <a:r>
              <a:rPr lang="en-US" dirty="0"/>
              <a:t>Channel Success</a:t>
            </a:r>
          </a:p>
        </p:txBody>
      </p:sp>
    </p:spTree>
    <p:extLst>
      <p:ext uri="{BB962C8B-B14F-4D97-AF65-F5344CB8AC3E}">
        <p14:creationId xmlns:p14="http://schemas.microsoft.com/office/powerpoint/2010/main" val="25138954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4AEF5-2761-EB40-A81C-CA35DD5B3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" t="52056" r="56"/>
          <a:stretch/>
        </p:blipFill>
        <p:spPr>
          <a:xfrm>
            <a:off x="2383536" y="3440432"/>
            <a:ext cx="7491984" cy="5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698552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 (</a:t>
            </a:r>
            <a:r>
              <a:rPr lang="en-US" dirty="0" err="1"/>
              <a:t>MCDTPi</a:t>
            </a:r>
            <a:r>
              <a:rPr lang="en-US" dirty="0"/>
              <a:t>) 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72303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6F9-F77C-294E-892B-D9FA02C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2235-90E9-BD4E-9943-F658103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Networking as Undergraduate</a:t>
            </a:r>
          </a:p>
          <a:p>
            <a:r>
              <a:rPr lang="en-US" dirty="0"/>
              <a:t>High-level Experience with Asynchrony</a:t>
            </a:r>
          </a:p>
        </p:txBody>
      </p:sp>
    </p:spTree>
    <p:extLst>
      <p:ext uri="{BB962C8B-B14F-4D97-AF65-F5344CB8AC3E}">
        <p14:creationId xmlns:p14="http://schemas.microsoft.com/office/powerpoint/2010/main" val="1846593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 (</a:t>
            </a:r>
            <a:r>
              <a:rPr lang="en-US" dirty="0" err="1"/>
              <a:t>MCDTPi</a:t>
            </a:r>
            <a:r>
              <a:rPr lang="en-US" dirty="0"/>
              <a:t>) 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35419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962488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D0FC-38E6-874C-BDFC-C49FF4FF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E8AE2-BC3B-7A4D-88D7-C4D154203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9529" y="2183802"/>
            <a:ext cx="10316671" cy="823912"/>
          </a:xfrm>
        </p:spPr>
        <p:txBody>
          <a:bodyPr/>
          <a:lstStyle/>
          <a:p>
            <a:r>
              <a:rPr lang="en-US" dirty="0"/>
              <a:t>Helper Modules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22234-A1D4-B441-BDC9-CFE87A604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5346" b="-1"/>
          <a:stretch/>
        </p:blipFill>
        <p:spPr>
          <a:xfrm>
            <a:off x="2569405" y="3867994"/>
            <a:ext cx="6999649" cy="2350244"/>
          </a:xfrm>
        </p:spPr>
      </p:pic>
    </p:spTree>
    <p:extLst>
      <p:ext uri="{BB962C8B-B14F-4D97-AF65-F5344CB8AC3E}">
        <p14:creationId xmlns:p14="http://schemas.microsoft.com/office/powerpoint/2010/main" val="3002694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2268600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99F6-1EEB-904B-A94B-33C3CB7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4E6B7-93D8-3B46-9BC0-140CD9DB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534"/>
          <a:stretch/>
        </p:blipFill>
        <p:spPr>
          <a:xfrm>
            <a:off x="3366287" y="2439877"/>
            <a:ext cx="5801295" cy="3778362"/>
          </a:xfrm>
        </p:spPr>
      </p:pic>
    </p:spTree>
    <p:extLst>
      <p:ext uri="{BB962C8B-B14F-4D97-AF65-F5344CB8AC3E}">
        <p14:creationId xmlns:p14="http://schemas.microsoft.com/office/powerpoint/2010/main" val="3024475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Memory Stream Module</a:t>
            </a:r>
          </a:p>
          <a:p>
            <a:pPr lvl="1"/>
            <a:r>
              <a:rPr lang="en-US" dirty="0"/>
              <a:t>Based on .NET Framework data structure [9]</a:t>
            </a:r>
          </a:p>
          <a:p>
            <a:pPr lvl="1"/>
            <a:r>
              <a:rPr lang="en-US" dirty="0"/>
              <a:t>Unbounded Capacity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20798457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Partition Module</a:t>
            </a:r>
          </a:p>
          <a:p>
            <a:pPr lvl="1"/>
            <a:r>
              <a:rPr lang="en-US" dirty="0"/>
              <a:t>Represents a segment of a file</a:t>
            </a:r>
          </a:p>
          <a:p>
            <a:pPr lvl="1"/>
            <a:r>
              <a:rPr lang="en-US" dirty="0"/>
              <a:t>Manages file pointer and buffer</a:t>
            </a:r>
          </a:p>
          <a:p>
            <a:pPr lvl="1"/>
            <a:r>
              <a:rPr lang="en-US" dirty="0"/>
              <a:t>File access is read or write only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Minimum buffer size before reading more data</a:t>
            </a:r>
          </a:p>
          <a:p>
            <a:pPr lvl="2"/>
            <a:r>
              <a:rPr lang="en-US" dirty="0"/>
              <a:t>Maximum buffer size before flushing to disk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24036694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Memory Mapped File Module</a:t>
            </a:r>
          </a:p>
          <a:p>
            <a:pPr lvl="1"/>
            <a:r>
              <a:rPr lang="en-US" dirty="0"/>
              <a:t>Top layer in I/O module</a:t>
            </a:r>
          </a:p>
          <a:p>
            <a:pPr lvl="1"/>
            <a:r>
              <a:rPr lang="en-US" dirty="0"/>
              <a:t>Based on .NET Framework data structure [9]</a:t>
            </a:r>
          </a:p>
          <a:p>
            <a:pPr lvl="1"/>
            <a:r>
              <a:rPr lang="en-US" dirty="0"/>
              <a:t>Manages all partitions of a file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file to open</a:t>
            </a:r>
          </a:p>
          <a:p>
            <a:pPr lvl="2"/>
            <a:r>
              <a:rPr lang="en-US" dirty="0"/>
              <a:t>Number of partitions to create</a:t>
            </a:r>
          </a:p>
          <a:p>
            <a:pPr lvl="2"/>
            <a:r>
              <a:rPr lang="en-US" dirty="0"/>
              <a:t>Partition configuration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37849509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748C-9C6A-6C48-A9CA-B54860AF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1881A-844A-E341-A37F-727B7D3C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12"/>
          <a:stretch/>
        </p:blipFill>
        <p:spPr>
          <a:xfrm>
            <a:off x="2410404" y="2708367"/>
            <a:ext cx="6908388" cy="3509872"/>
          </a:xfrm>
        </p:spPr>
      </p:pic>
    </p:spTree>
    <p:extLst>
      <p:ext uri="{BB962C8B-B14F-4D97-AF65-F5344CB8AC3E}">
        <p14:creationId xmlns:p14="http://schemas.microsoft.com/office/powerpoint/2010/main" val="42857486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AC0-39B5-7E42-9C50-8295F209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768-BAC6-3E48-A788-C962A261A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Protocol Module</a:t>
            </a:r>
          </a:p>
          <a:p>
            <a:pPr lvl="1"/>
            <a:r>
              <a:rPr lang="en-US" dirty="0"/>
              <a:t>Handles packet parsing and composing</a:t>
            </a:r>
          </a:p>
          <a:p>
            <a:pPr lvl="2"/>
            <a:r>
              <a:rPr lang="en-US" dirty="0"/>
              <a:t>TCP Packets</a:t>
            </a:r>
          </a:p>
          <a:p>
            <a:pPr lvl="2"/>
            <a:r>
              <a:rPr lang="en-US" dirty="0"/>
              <a:t>UDP Packets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DE5AD-02D8-E04D-B36A-FAF7330A9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0073"/>
          <a:stretch/>
        </p:blipFill>
        <p:spPr>
          <a:xfrm>
            <a:off x="6172200" y="2420976"/>
            <a:ext cx="5334000" cy="2719267"/>
          </a:xfrm>
        </p:spPr>
      </p:pic>
    </p:spTree>
    <p:extLst>
      <p:ext uri="{BB962C8B-B14F-4D97-AF65-F5344CB8AC3E}">
        <p14:creationId xmlns:p14="http://schemas.microsoft.com/office/powerpoint/2010/main" val="339305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6F9-F77C-294E-892B-D9FA02C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2235-90E9-BD4E-9943-F658103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Networking as Undergraduate</a:t>
            </a:r>
          </a:p>
          <a:p>
            <a:r>
              <a:rPr lang="en-US" dirty="0"/>
              <a:t>High-level Experience with Asynchrony</a:t>
            </a:r>
          </a:p>
          <a:p>
            <a:r>
              <a:rPr lang="en-US" dirty="0" err="1"/>
              <a:t>Aspera</a:t>
            </a:r>
            <a:r>
              <a:rPr lang="en-US" dirty="0"/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043425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55EC-31FF-BE41-BB1C-40EFBEDB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9933-223F-5848-88D2-27FB9E0A06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Sockets Module</a:t>
            </a:r>
          </a:p>
          <a:p>
            <a:pPr lvl="1"/>
            <a:r>
              <a:rPr lang="en-US" dirty="0"/>
              <a:t>Manages Socket connection</a:t>
            </a:r>
          </a:p>
          <a:p>
            <a:pPr lvl="1"/>
            <a:r>
              <a:rPr lang="en-US" dirty="0"/>
              <a:t>Queues Packets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TCP or UDP</a:t>
            </a:r>
          </a:p>
          <a:p>
            <a:pPr lvl="2"/>
            <a:r>
              <a:rPr lang="en-US" dirty="0"/>
              <a:t>Set pre- and post-I/O-operations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D4B95-CBBA-0640-B736-DCC72A903B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49"/>
          <a:stretch/>
        </p:blipFill>
        <p:spPr>
          <a:xfrm>
            <a:off x="6172200" y="2420979"/>
            <a:ext cx="5334000" cy="2727975"/>
          </a:xfrm>
        </p:spPr>
      </p:pic>
    </p:spTree>
    <p:extLst>
      <p:ext uri="{BB962C8B-B14F-4D97-AF65-F5344CB8AC3E}">
        <p14:creationId xmlns:p14="http://schemas.microsoft.com/office/powerpoint/2010/main" val="989876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9B33-8F85-9042-B3EA-1F51788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30CA-9BBA-7943-A6A2-47DEFAAED4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Packet Management Module</a:t>
            </a:r>
          </a:p>
          <a:p>
            <a:pPr lvl="1"/>
            <a:r>
              <a:rPr lang="en-US" dirty="0"/>
              <a:t>Buffers and prepares packets</a:t>
            </a:r>
          </a:p>
          <a:p>
            <a:pPr lvl="1"/>
            <a:r>
              <a:rPr lang="en-US" dirty="0"/>
              <a:t>Tracks UDP packets for single channel</a:t>
            </a:r>
          </a:p>
          <a:p>
            <a:pPr lvl="1"/>
            <a:r>
              <a:rPr lang="en-US" dirty="0"/>
              <a:t>Multi-phase Transfer</a:t>
            </a:r>
          </a:p>
          <a:p>
            <a:pPr lvl="2"/>
            <a:r>
              <a:rPr lang="en-US" dirty="0"/>
              <a:t>Bulk Transfer</a:t>
            </a:r>
          </a:p>
          <a:p>
            <a:pPr lvl="2"/>
            <a:r>
              <a:rPr lang="en-US" dirty="0"/>
              <a:t>Retransmission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Buffer thresholds for flushing and replenishing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0F904-F97B-4342-BC5A-FF5389912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0297"/>
          <a:stretch/>
        </p:blipFill>
        <p:spPr>
          <a:xfrm>
            <a:off x="6172200" y="2429690"/>
            <a:ext cx="5334000" cy="2710557"/>
          </a:xfrm>
        </p:spPr>
      </p:pic>
    </p:spTree>
    <p:extLst>
      <p:ext uri="{BB962C8B-B14F-4D97-AF65-F5344CB8AC3E}">
        <p14:creationId xmlns:p14="http://schemas.microsoft.com/office/powerpoint/2010/main" val="30163429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26375231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6C35-B390-C44D-A8B8-F408DFAD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DAF8-8356-B646-ACE0-828F513127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FTP Module</a:t>
            </a:r>
          </a:p>
          <a:p>
            <a:pPr lvl="1"/>
            <a:r>
              <a:rPr lang="en-US" dirty="0"/>
              <a:t>Manages data transfer channels</a:t>
            </a:r>
          </a:p>
          <a:p>
            <a:pPr lvl="1"/>
            <a:r>
              <a:rPr lang="en-US" dirty="0"/>
              <a:t>Performs handshakes per MCDTP specification</a:t>
            </a:r>
          </a:p>
          <a:p>
            <a:pPr lvl="1"/>
            <a:r>
              <a:rPr lang="en-US" dirty="0"/>
              <a:t>Connects all submodules together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configurations for configurable submodules</a:t>
            </a:r>
          </a:p>
          <a:p>
            <a:pPr lvl="2"/>
            <a:r>
              <a:rPr lang="en-US" dirty="0"/>
              <a:t>Specify client or server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15D0A-ABF7-7745-8A8D-A6321C16A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467"/>
          <a:stretch/>
        </p:blipFill>
        <p:spPr>
          <a:xfrm>
            <a:off x="6172200" y="2786741"/>
            <a:ext cx="5334000" cy="2183235"/>
          </a:xfrm>
        </p:spPr>
      </p:pic>
    </p:spTree>
    <p:extLst>
      <p:ext uri="{BB962C8B-B14F-4D97-AF65-F5344CB8AC3E}">
        <p14:creationId xmlns:p14="http://schemas.microsoft.com/office/powerpoint/2010/main" val="27800444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r>
              <a:rPr lang="en-US" dirty="0"/>
              <a:t> Architecture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2345680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6F2E-816F-C643-82C0-C437225C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1760-B26D-484D-BDB2-B6E15692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I/O module and Net module are non-blocking</a:t>
            </a:r>
          </a:p>
        </p:txBody>
      </p:sp>
    </p:spTree>
    <p:extLst>
      <p:ext uri="{BB962C8B-B14F-4D97-AF65-F5344CB8AC3E}">
        <p14:creationId xmlns:p14="http://schemas.microsoft.com/office/powerpoint/2010/main" val="28647446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6F2E-816F-C643-82C0-C437225C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1760-B26D-484D-BDB2-B6E15692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I/O module and Net module are non-blocking</a:t>
            </a:r>
          </a:p>
          <a:p>
            <a:pPr lvl="1"/>
            <a:r>
              <a:rPr lang="en-US" dirty="0"/>
              <a:t>.NET Core Framework [9][10][11]</a:t>
            </a:r>
          </a:p>
          <a:p>
            <a:pPr lvl="2"/>
            <a:r>
              <a:rPr lang="en-US" dirty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29648131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9912221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585344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  <a:p>
            <a:pPr lvl="1"/>
            <a:r>
              <a:rPr lang="en-US" dirty="0" err="1"/>
              <a:t>DigitalOcean</a:t>
            </a:r>
            <a:r>
              <a:rPr lang="en-US" dirty="0"/>
              <a:t> Specifications</a:t>
            </a:r>
          </a:p>
          <a:p>
            <a:pPr lvl="2"/>
            <a:r>
              <a:rPr lang="en-US" dirty="0"/>
              <a:t>4 CPUs</a:t>
            </a:r>
          </a:p>
          <a:p>
            <a:pPr lvl="2"/>
            <a:r>
              <a:rPr lang="en-US" dirty="0"/>
              <a:t>8GB of RAM</a:t>
            </a:r>
          </a:p>
          <a:p>
            <a:pPr lvl="2"/>
            <a:r>
              <a:rPr lang="en-US" dirty="0"/>
              <a:t>80GB SSD</a:t>
            </a:r>
          </a:p>
          <a:p>
            <a:pPr lvl="2"/>
            <a:r>
              <a:rPr lang="en-US" dirty="0"/>
              <a:t>5TB of transfer</a:t>
            </a:r>
          </a:p>
        </p:txBody>
      </p:sp>
    </p:spTree>
    <p:extLst>
      <p:ext uri="{BB962C8B-B14F-4D97-AF65-F5344CB8AC3E}">
        <p14:creationId xmlns:p14="http://schemas.microsoft.com/office/powerpoint/2010/main" val="156874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620012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  <a:p>
            <a:pPr lvl="1"/>
            <a:r>
              <a:rPr lang="en-US" dirty="0" err="1"/>
              <a:t>DigitalOcean</a:t>
            </a:r>
            <a:r>
              <a:rPr lang="en-US" dirty="0"/>
              <a:t> Specifications</a:t>
            </a:r>
          </a:p>
          <a:p>
            <a:pPr lvl="2"/>
            <a:r>
              <a:rPr lang="en-US" dirty="0"/>
              <a:t>4 CPUs</a:t>
            </a:r>
          </a:p>
          <a:p>
            <a:pPr lvl="2"/>
            <a:r>
              <a:rPr lang="en-US" dirty="0"/>
              <a:t>8GB of RAM</a:t>
            </a:r>
          </a:p>
          <a:p>
            <a:pPr lvl="2"/>
            <a:r>
              <a:rPr lang="en-US" dirty="0"/>
              <a:t>80GB SSD</a:t>
            </a:r>
          </a:p>
          <a:p>
            <a:pPr lvl="2"/>
            <a:r>
              <a:rPr lang="en-US" dirty="0"/>
              <a:t>5TB of transfer</a:t>
            </a:r>
          </a:p>
          <a:p>
            <a:pPr lvl="1"/>
            <a:r>
              <a:rPr lang="en-US" dirty="0"/>
              <a:t>Two identically configured servers</a:t>
            </a:r>
          </a:p>
          <a:p>
            <a:pPr lvl="2"/>
            <a:r>
              <a:rPr lang="en-US" dirty="0"/>
              <a:t>One in New York, USA</a:t>
            </a:r>
          </a:p>
          <a:p>
            <a:pPr lvl="2"/>
            <a:r>
              <a:rPr lang="en-US" dirty="0"/>
              <a:t>One in Amsterdam, Netherlands</a:t>
            </a:r>
          </a:p>
        </p:txBody>
      </p:sp>
    </p:spTree>
    <p:extLst>
      <p:ext uri="{BB962C8B-B14F-4D97-AF65-F5344CB8AC3E}">
        <p14:creationId xmlns:p14="http://schemas.microsoft.com/office/powerpoint/2010/main" val="3267527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1477880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</p:txBody>
      </p:sp>
    </p:spTree>
    <p:extLst>
      <p:ext uri="{BB962C8B-B14F-4D97-AF65-F5344CB8AC3E}">
        <p14:creationId xmlns:p14="http://schemas.microsoft.com/office/powerpoint/2010/main" val="1423567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  <a:p>
            <a:pPr lvl="1"/>
            <a:r>
              <a:rPr lang="en-US" dirty="0"/>
              <a:t>Data Source</a:t>
            </a:r>
          </a:p>
          <a:p>
            <a:pPr lvl="2"/>
            <a:r>
              <a:rPr lang="en-US" dirty="0"/>
              <a:t>1GB in size</a:t>
            </a:r>
          </a:p>
        </p:txBody>
      </p:sp>
    </p:spTree>
    <p:extLst>
      <p:ext uri="{BB962C8B-B14F-4D97-AF65-F5344CB8AC3E}">
        <p14:creationId xmlns:p14="http://schemas.microsoft.com/office/powerpoint/2010/main" val="31914222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  <a:p>
            <a:pPr lvl="1"/>
            <a:r>
              <a:rPr lang="en-US" dirty="0"/>
              <a:t>Data Source</a:t>
            </a:r>
          </a:p>
          <a:p>
            <a:pPr lvl="2"/>
            <a:r>
              <a:rPr lang="en-US" dirty="0"/>
              <a:t>1GB in size</a:t>
            </a:r>
          </a:p>
          <a:p>
            <a:pPr lvl="1"/>
            <a:r>
              <a:rPr lang="en-US" dirty="0"/>
              <a:t>Maximum Transmission Unit</a:t>
            </a:r>
          </a:p>
          <a:p>
            <a:pPr lvl="2"/>
            <a:r>
              <a:rPr lang="en-US" dirty="0"/>
              <a:t>1500 bytes</a:t>
            </a:r>
          </a:p>
          <a:p>
            <a:pPr lvl="2"/>
            <a:r>
              <a:rPr lang="en-US" dirty="0"/>
              <a:t>Using 1400 bytes to account for packet headers</a:t>
            </a:r>
          </a:p>
        </p:txBody>
      </p:sp>
    </p:spTree>
    <p:extLst>
      <p:ext uri="{BB962C8B-B14F-4D97-AF65-F5344CB8AC3E}">
        <p14:creationId xmlns:p14="http://schemas.microsoft.com/office/powerpoint/2010/main" val="20617294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F670-DB63-774E-8FC5-844145A5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8BED-D03E-D84F-9732-3EE6B5B0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Metrics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Packet Loss</a:t>
            </a:r>
          </a:p>
        </p:txBody>
      </p:sp>
    </p:spTree>
    <p:extLst>
      <p:ext uri="{BB962C8B-B14F-4D97-AF65-F5344CB8AC3E}">
        <p14:creationId xmlns:p14="http://schemas.microsoft.com/office/powerpoint/2010/main" val="6920045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72A-290C-EB4B-A95D-EAD93B78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559F-A255-9F44-B34C-595FC810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Throughput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EE5B1-45DB-724B-B8CC-66C12D1D3D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9269" y="3132138"/>
            <a:ext cx="4984836" cy="3086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01954-7ED6-A648-B5F0-E83E383C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Throughput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74BB55-230C-444B-AFEC-B643E6ACEB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6971" y="3132138"/>
            <a:ext cx="4984457" cy="3086100"/>
          </a:xfrm>
        </p:spPr>
      </p:pic>
    </p:spTree>
    <p:extLst>
      <p:ext uri="{BB962C8B-B14F-4D97-AF65-F5344CB8AC3E}">
        <p14:creationId xmlns:p14="http://schemas.microsoft.com/office/powerpoint/2010/main" val="38799941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E34-949E-DE44-999B-E63B715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884E-AB23-DC42-A740-9CCC2AEE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7926" y="2183802"/>
            <a:ext cx="7468274" cy="823912"/>
          </a:xfrm>
        </p:spPr>
        <p:txBody>
          <a:bodyPr/>
          <a:lstStyle/>
          <a:p>
            <a:r>
              <a:rPr lang="en-US" dirty="0"/>
              <a:t>Packet Loss Percentage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DA5BAC-0418-7A45-8099-F02B6772D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02390" y="3132138"/>
            <a:ext cx="4987220" cy="3086100"/>
          </a:xfrm>
        </p:spPr>
      </p:pic>
    </p:spTree>
    <p:extLst>
      <p:ext uri="{BB962C8B-B14F-4D97-AF65-F5344CB8AC3E}">
        <p14:creationId xmlns:p14="http://schemas.microsoft.com/office/powerpoint/2010/main" val="19464050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1227-4F6B-EF41-8FBE-425EF4F4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D59B-7D82-464D-910B-81DD67868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801F60-0342-1747-A8D4-BD065250C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061928"/>
            <a:ext cx="5311775" cy="12265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2324-6B55-8448-8AF9-9E517DF9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Performance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ED4690-057D-334A-A525-83750FC12A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4192910"/>
            <a:ext cx="5334000" cy="964556"/>
          </a:xfrm>
        </p:spPr>
      </p:pic>
    </p:spTree>
    <p:extLst>
      <p:ext uri="{BB962C8B-B14F-4D97-AF65-F5344CB8AC3E}">
        <p14:creationId xmlns:p14="http://schemas.microsoft.com/office/powerpoint/2010/main" val="36839057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B5B7-246E-6D4F-940A-3741683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23473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 [1][2][3]</a:t>
            </a:r>
          </a:p>
          <a:p>
            <a:pPr lvl="1"/>
            <a:r>
              <a:rPr lang="en-US" dirty="0"/>
              <a:t>Network connections are faster than hosts</a:t>
            </a:r>
          </a:p>
        </p:txBody>
      </p:sp>
    </p:spTree>
    <p:extLst>
      <p:ext uri="{BB962C8B-B14F-4D97-AF65-F5344CB8AC3E}">
        <p14:creationId xmlns:p14="http://schemas.microsoft.com/office/powerpoint/2010/main" val="24702184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0CD-9ED8-C245-AF02-5F56D60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D7DE-722E-0B4F-9DB2-BA8498C1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Low Throughput</a:t>
            </a:r>
          </a:p>
          <a:p>
            <a:pPr lvl="1"/>
            <a:r>
              <a:rPr lang="en-US" dirty="0"/>
              <a:t>High Packet Loss</a:t>
            </a:r>
          </a:p>
          <a:p>
            <a:pPr lvl="1"/>
            <a:r>
              <a:rPr lang="en-US" dirty="0"/>
              <a:t>Not Comparable to Related Work</a:t>
            </a:r>
          </a:p>
        </p:txBody>
      </p:sp>
    </p:spTree>
    <p:extLst>
      <p:ext uri="{BB962C8B-B14F-4D97-AF65-F5344CB8AC3E}">
        <p14:creationId xmlns:p14="http://schemas.microsoft.com/office/powerpoint/2010/main" val="7071222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</p:spTree>
    <p:extLst>
      <p:ext uri="{BB962C8B-B14F-4D97-AF65-F5344CB8AC3E}">
        <p14:creationId xmlns:p14="http://schemas.microsoft.com/office/powerpoint/2010/main" val="38463212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 [12]</a:t>
            </a:r>
          </a:p>
        </p:txBody>
      </p:sp>
    </p:spTree>
    <p:extLst>
      <p:ext uri="{BB962C8B-B14F-4D97-AF65-F5344CB8AC3E}">
        <p14:creationId xmlns:p14="http://schemas.microsoft.com/office/powerpoint/2010/main" val="633758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 [12]</a:t>
            </a:r>
          </a:p>
          <a:p>
            <a:pPr lvl="2"/>
            <a:r>
              <a:rPr lang="en-US" dirty="0"/>
              <a:t>Unsubstantiated</a:t>
            </a:r>
          </a:p>
        </p:txBody>
      </p:sp>
    </p:spTree>
    <p:extLst>
      <p:ext uri="{BB962C8B-B14F-4D97-AF65-F5344CB8AC3E}">
        <p14:creationId xmlns:p14="http://schemas.microsoft.com/office/powerpoint/2010/main" val="7418227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C2E6-B20B-C74A-A9B0-B208554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0554-5FBB-A045-938D-D8069E2E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Asynchrony</a:t>
            </a:r>
          </a:p>
        </p:txBody>
      </p:sp>
    </p:spTree>
    <p:extLst>
      <p:ext uri="{BB962C8B-B14F-4D97-AF65-F5344CB8AC3E}">
        <p14:creationId xmlns:p14="http://schemas.microsoft.com/office/powerpoint/2010/main" val="4974569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C2E6-B20B-C74A-A9B0-B208554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0554-5FBB-A045-938D-D8069E2E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Asynchrony</a:t>
            </a:r>
          </a:p>
          <a:p>
            <a:pPr lvl="1"/>
            <a:r>
              <a:rPr lang="en-US" dirty="0"/>
              <a:t>TPL Handles all Asynchronous Work [10]</a:t>
            </a:r>
          </a:p>
          <a:p>
            <a:pPr lvl="2"/>
            <a:r>
              <a:rPr lang="en-US" dirty="0"/>
              <a:t>Computation</a:t>
            </a:r>
          </a:p>
          <a:p>
            <a:pPr lvl="2"/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783174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</p:spTree>
    <p:extLst>
      <p:ext uri="{BB962C8B-B14F-4D97-AF65-F5344CB8AC3E}">
        <p14:creationId xmlns:p14="http://schemas.microsoft.com/office/powerpoint/2010/main" val="2083787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  <a:p>
            <a:pPr lvl="1"/>
            <a:r>
              <a:rPr lang="en-US" dirty="0"/>
              <a:t>Request underlying runtime to handle I/O operations [9][13]</a:t>
            </a:r>
          </a:p>
        </p:txBody>
      </p:sp>
    </p:spTree>
    <p:extLst>
      <p:ext uri="{BB962C8B-B14F-4D97-AF65-F5344CB8AC3E}">
        <p14:creationId xmlns:p14="http://schemas.microsoft.com/office/powerpoint/2010/main" val="18634893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  <a:p>
            <a:pPr lvl="1"/>
            <a:r>
              <a:rPr lang="en-US" dirty="0"/>
              <a:t>Request underlying runtime to handle I/O operations [9][13]</a:t>
            </a:r>
          </a:p>
          <a:p>
            <a:pPr lvl="2"/>
            <a:r>
              <a:rPr lang="en-US" dirty="0"/>
              <a:t>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1042773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</p:txBody>
      </p:sp>
    </p:spTree>
    <p:extLst>
      <p:ext uri="{BB962C8B-B14F-4D97-AF65-F5344CB8AC3E}">
        <p14:creationId xmlns:p14="http://schemas.microsoft.com/office/powerpoint/2010/main" val="16308199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26172</TotalTime>
  <Words>2070</Words>
  <Application>Microsoft Macintosh PowerPoint</Application>
  <PresentationFormat>Widescreen</PresentationFormat>
  <Paragraphs>517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9" baseType="lpstr">
      <vt:lpstr>Arial</vt:lpstr>
      <vt:lpstr>Century Gothic</vt:lpstr>
      <vt:lpstr>Vapor Trail</vt:lpstr>
      <vt:lpstr>A Multi-channel data transfer protocol using asynchronous technology</vt:lpstr>
      <vt:lpstr>Overview</vt:lpstr>
      <vt:lpstr>Overview</vt:lpstr>
      <vt:lpstr>Motivation</vt:lpstr>
      <vt:lpstr>Motivation</vt:lpstr>
      <vt:lpstr>Motivation</vt:lpstr>
      <vt:lpstr>Motivation</vt:lpstr>
      <vt:lpstr>Overview</vt:lpstr>
      <vt:lpstr>Problem</vt:lpstr>
      <vt:lpstr>Problem</vt:lpstr>
      <vt:lpstr>Overview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Overview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Overview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Overview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Overview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Overview</vt:lpstr>
      <vt:lpstr>Challenges &amp; Future Work</vt:lpstr>
      <vt:lpstr>Challenges &amp; Future Work</vt:lpstr>
      <vt:lpstr>Challenges &amp; Future Work</vt:lpstr>
      <vt:lpstr>Challenges &amp; Future Work</vt:lpstr>
      <vt:lpstr>Challenges &amp; Future Work</vt:lpstr>
      <vt:lpstr>Conclusion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Multi-channel data transfer protocol using asynchronous technology</dc:title>
  <dc:creator>Will Czifro</dc:creator>
  <cp:lastModifiedBy>Will Czifro</cp:lastModifiedBy>
  <cp:revision>88</cp:revision>
  <dcterms:created xsi:type="dcterms:W3CDTF">2018-07-07T22:44:16Z</dcterms:created>
  <dcterms:modified xsi:type="dcterms:W3CDTF">2018-08-05T04:27:11Z</dcterms:modified>
</cp:coreProperties>
</file>