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1" r:id="rId4"/>
    <p:sldId id="264" r:id="rId5"/>
    <p:sldId id="292" r:id="rId6"/>
    <p:sldId id="260" r:id="rId7"/>
    <p:sldId id="328" r:id="rId8"/>
    <p:sldId id="293" r:id="rId9"/>
    <p:sldId id="262" r:id="rId10"/>
    <p:sldId id="271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94" r:id="rId28"/>
    <p:sldId id="287" r:id="rId29"/>
    <p:sldId id="329" r:id="rId30"/>
    <p:sldId id="391" r:id="rId31"/>
    <p:sldId id="330" r:id="rId32"/>
    <p:sldId id="394" r:id="rId33"/>
    <p:sldId id="331" r:id="rId34"/>
    <p:sldId id="383" r:id="rId35"/>
    <p:sldId id="384" r:id="rId36"/>
    <p:sldId id="385" r:id="rId37"/>
    <p:sldId id="296" r:id="rId38"/>
    <p:sldId id="290" r:id="rId39"/>
    <p:sldId id="315" r:id="rId40"/>
    <p:sldId id="303" r:id="rId41"/>
    <p:sldId id="304" r:id="rId42"/>
    <p:sldId id="316" r:id="rId43"/>
    <p:sldId id="305" r:id="rId44"/>
    <p:sldId id="306" r:id="rId45"/>
    <p:sldId id="317" r:id="rId46"/>
    <p:sldId id="318" r:id="rId47"/>
    <p:sldId id="319" r:id="rId48"/>
    <p:sldId id="320" r:id="rId49"/>
    <p:sldId id="321" r:id="rId50"/>
    <p:sldId id="298" r:id="rId51"/>
    <p:sldId id="297" r:id="rId52"/>
    <p:sldId id="338" r:id="rId53"/>
    <p:sldId id="334" r:id="rId54"/>
    <p:sldId id="335" r:id="rId55"/>
    <p:sldId id="336" r:id="rId56"/>
    <p:sldId id="337" r:id="rId57"/>
    <p:sldId id="379" r:id="rId58"/>
    <p:sldId id="378" r:id="rId59"/>
    <p:sldId id="377" r:id="rId60"/>
    <p:sldId id="365" r:id="rId61"/>
    <p:sldId id="374" r:id="rId62"/>
    <p:sldId id="375" r:id="rId63"/>
    <p:sldId id="376" r:id="rId64"/>
    <p:sldId id="369" r:id="rId65"/>
    <p:sldId id="373" r:id="rId66"/>
    <p:sldId id="339" r:id="rId67"/>
    <p:sldId id="386" r:id="rId68"/>
    <p:sldId id="300" r:id="rId69"/>
    <p:sldId id="308" r:id="rId70"/>
    <p:sldId id="313" r:id="rId71"/>
    <p:sldId id="314" r:id="rId72"/>
    <p:sldId id="322" r:id="rId73"/>
    <p:sldId id="323" r:id="rId74"/>
    <p:sldId id="324" r:id="rId75"/>
    <p:sldId id="327" r:id="rId76"/>
    <p:sldId id="333" r:id="rId77"/>
    <p:sldId id="388" r:id="rId78"/>
    <p:sldId id="340" r:id="rId79"/>
    <p:sldId id="341" r:id="rId80"/>
    <p:sldId id="345" r:id="rId81"/>
    <p:sldId id="346" r:id="rId82"/>
    <p:sldId id="348" r:id="rId83"/>
    <p:sldId id="347" r:id="rId84"/>
    <p:sldId id="349" r:id="rId85"/>
    <p:sldId id="372" r:id="rId86"/>
    <p:sldId id="353" r:id="rId87"/>
    <p:sldId id="354" r:id="rId88"/>
    <p:sldId id="355" r:id="rId89"/>
    <p:sldId id="302" r:id="rId90"/>
    <p:sldId id="301" r:id="rId91"/>
    <p:sldId id="356" r:id="rId92"/>
    <p:sldId id="357" r:id="rId93"/>
    <p:sldId id="358" r:id="rId94"/>
    <p:sldId id="389" r:id="rId95"/>
    <p:sldId id="359" r:id="rId96"/>
    <p:sldId id="390" r:id="rId97"/>
    <p:sldId id="360" r:id="rId98"/>
    <p:sldId id="361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5"/>
    <p:restoredTop sz="94674"/>
  </p:normalViewPr>
  <p:slideViewPr>
    <p:cSldViewPr snapToGrid="0" snapToObjects="1">
      <p:cViewPr varScale="1">
        <p:scale>
          <a:sx n="190" d="100"/>
          <a:sy n="190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1E0-D8C6-9449-9125-624D27426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Multi-channel data transfer protocol using asynchronous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89-2DC6-F843-8D60-7914CB8FC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William T Czifro</a:t>
            </a:r>
          </a:p>
          <a:p>
            <a:r>
              <a:rPr lang="en-US" dirty="0"/>
              <a:t>Thesis Advisor: Dr. Carol Taylor</a:t>
            </a:r>
          </a:p>
        </p:txBody>
      </p:sp>
    </p:spTree>
    <p:extLst>
      <p:ext uri="{BB962C8B-B14F-4D97-AF65-F5344CB8AC3E}">
        <p14:creationId xmlns:p14="http://schemas.microsoft.com/office/powerpoint/2010/main" val="36591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6808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3BF6-10BE-1F41-94FC-1CD44BD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D7BB-B58B-9842-AA4C-CEE727EB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Tools</a:t>
            </a:r>
          </a:p>
          <a:p>
            <a:pPr lvl="1"/>
            <a:r>
              <a:rPr lang="en-US" dirty="0"/>
              <a:t>Source Control</a:t>
            </a:r>
          </a:p>
          <a:p>
            <a:pPr lvl="2"/>
            <a:r>
              <a:rPr lang="en-US" dirty="0"/>
              <a:t>GitHub</a:t>
            </a:r>
          </a:p>
          <a:p>
            <a:pPr lvl="1"/>
            <a:r>
              <a:rPr lang="en-US" dirty="0"/>
              <a:t>Project Management</a:t>
            </a:r>
          </a:p>
          <a:p>
            <a:pPr lvl="2"/>
            <a:r>
              <a:rPr lang="en-US" dirty="0"/>
              <a:t>GitHub Issue Board</a:t>
            </a:r>
          </a:p>
        </p:txBody>
      </p:sp>
    </p:spTree>
    <p:extLst>
      <p:ext uri="{BB962C8B-B14F-4D97-AF65-F5344CB8AC3E}">
        <p14:creationId xmlns:p14="http://schemas.microsoft.com/office/powerpoint/2010/main" val="336300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5AF-D360-D045-AB93-75522B7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9650-910A-3C4F-8848-CC3E03B5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348" y="1794932"/>
            <a:ext cx="4442600" cy="4856480"/>
          </a:xfrm>
        </p:spPr>
      </p:pic>
    </p:spTree>
    <p:extLst>
      <p:ext uri="{BB962C8B-B14F-4D97-AF65-F5344CB8AC3E}">
        <p14:creationId xmlns:p14="http://schemas.microsoft.com/office/powerpoint/2010/main" val="38711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8419-C27A-A645-98DC-31FB7AC7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Preliminary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ADF8-65BB-754D-AB68-1662052E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191" y="1828165"/>
            <a:ext cx="4586382" cy="4795374"/>
          </a:xfrm>
        </p:spPr>
      </p:pic>
    </p:spTree>
    <p:extLst>
      <p:ext uri="{BB962C8B-B14F-4D97-AF65-F5344CB8AC3E}">
        <p14:creationId xmlns:p14="http://schemas.microsoft.com/office/powerpoint/2010/main" val="63645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52904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File Pointers</a:t>
            </a:r>
          </a:p>
          <a:p>
            <a:r>
              <a:rPr lang="en-US" dirty="0" err="1">
                <a:solidFill>
                  <a:schemeClr val="tx1">
                    <a:lumMod val="65000"/>
                  </a:schemeClr>
                </a:solidFill>
              </a:rPr>
              <a:t>Checksumming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0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</p:txBody>
      </p:sp>
    </p:spTree>
    <p:extLst>
      <p:ext uri="{BB962C8B-B14F-4D97-AF65-F5344CB8AC3E}">
        <p14:creationId xmlns:p14="http://schemas.microsoft.com/office/powerpoint/2010/main" val="38357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</p:txBody>
      </p:sp>
    </p:spTree>
    <p:extLst>
      <p:ext uri="{BB962C8B-B14F-4D97-AF65-F5344CB8AC3E}">
        <p14:creationId xmlns:p14="http://schemas.microsoft.com/office/powerpoint/2010/main" val="339420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</p:txBody>
      </p:sp>
    </p:spTree>
    <p:extLst>
      <p:ext uri="{BB962C8B-B14F-4D97-AF65-F5344CB8AC3E}">
        <p14:creationId xmlns:p14="http://schemas.microsoft.com/office/powerpoint/2010/main" val="11754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88052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F1B3-394B-5446-96A5-6836755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0903-C54D-5448-B0C5-422A848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Gain Performance with ”ready-to-use” file pointers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Cycle sort file with N lines using single file pointer</a:t>
            </a:r>
          </a:p>
          <a:p>
            <a:pPr lvl="1"/>
            <a:r>
              <a:rPr lang="en-US" dirty="0"/>
              <a:t>Cycle sort file with N lines using 2N file pointers</a:t>
            </a:r>
          </a:p>
          <a:p>
            <a:pPr lvl="2"/>
            <a:r>
              <a:rPr lang="en-US" dirty="0"/>
              <a:t>Separate read and write pointers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Zero performance gain with N &lt;= 1000</a:t>
            </a:r>
          </a:p>
          <a:p>
            <a:pPr lvl="1"/>
            <a:r>
              <a:rPr lang="en-US" dirty="0"/>
              <a:t>For N &gt; 1000:</a:t>
            </a:r>
          </a:p>
          <a:p>
            <a:pPr lvl="2"/>
            <a:r>
              <a:rPr lang="en-US" dirty="0"/>
              <a:t>Required modifying kernel settings of operating system</a:t>
            </a:r>
          </a:p>
          <a:p>
            <a:pPr lvl="2"/>
            <a:r>
              <a:rPr lang="en-US" dirty="0"/>
              <a:t>Performance gain &lt; 1ms</a:t>
            </a:r>
          </a:p>
        </p:txBody>
      </p:sp>
    </p:spTree>
    <p:extLst>
      <p:ext uri="{BB962C8B-B14F-4D97-AF65-F5344CB8AC3E}">
        <p14:creationId xmlns:p14="http://schemas.microsoft.com/office/powerpoint/2010/main" val="241958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F50-9C22-9E43-8E44-DC8F4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4D26-E5B0-5247-A975-D7B269EB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Multiple File Pointers</a:t>
            </a:r>
          </a:p>
          <a:p>
            <a:r>
              <a:rPr lang="en-US" dirty="0" err="1"/>
              <a:t>Checksumming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</p:txBody>
      </p:sp>
    </p:spTree>
    <p:extLst>
      <p:ext uri="{BB962C8B-B14F-4D97-AF65-F5344CB8AC3E}">
        <p14:creationId xmlns:p14="http://schemas.microsoft.com/office/powerpoint/2010/main" val="323278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A4C4-E0F9-E048-8657-4FA0C46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91DB-8323-0A4C-89D0-8C541D59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optimal solution for block hashing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Incremental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Buffered block hashing</a:t>
            </a:r>
          </a:p>
          <a:p>
            <a:pPr lvl="2"/>
            <a:r>
              <a:rPr lang="en-US" dirty="0"/>
              <a:t>1KB, 1MB, and 1GB data sources</a:t>
            </a:r>
          </a:p>
          <a:p>
            <a:pPr lvl="1"/>
            <a:r>
              <a:rPr lang="en-US" dirty="0"/>
              <a:t>MD5 hashing</a:t>
            </a:r>
          </a:p>
          <a:p>
            <a:pPr lvl="2"/>
            <a:r>
              <a:rPr lang="en-US" dirty="0"/>
              <a:t>1KB, 1MB, and 1GB data sources</a:t>
            </a:r>
          </a:p>
        </p:txBody>
      </p:sp>
    </p:spTree>
    <p:extLst>
      <p:ext uri="{BB962C8B-B14F-4D97-AF65-F5344CB8AC3E}">
        <p14:creationId xmlns:p14="http://schemas.microsoft.com/office/powerpoint/2010/main" val="65707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2799-C621-3B4E-BDC2-33AA06D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E1DA7-2220-E54C-908B-52275EB9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18" y="2443793"/>
            <a:ext cx="5101291" cy="315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929DF-7322-0246-BE5F-63628C1C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" y="2443794"/>
            <a:ext cx="5093080" cy="31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2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8671F-5CA8-C248-95F5-10E1E809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5703"/>
            <a:ext cx="5077743" cy="3147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CB8D3-A532-6848-8E2F-C0BC99B2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0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4E4A8-FDBF-F24C-AC3F-D1391A35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8" y="2439088"/>
            <a:ext cx="5077743" cy="3143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85D4-95DB-DB49-B933-30C6BFBA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DB92D-E443-B645-A45A-C7AEB016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2" y="2435703"/>
            <a:ext cx="5081798" cy="31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9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/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6889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1877737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E51-5D82-FF42-A1A8-EF9F55B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6229-413E-9048-8A0F-333931DB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Multiple TCP Sockets</a:t>
            </a:r>
          </a:p>
          <a:p>
            <a:pPr lvl="1"/>
            <a:r>
              <a:rPr lang="en-US" dirty="0"/>
              <a:t>Asynchronous Socket Access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&gt; 60 Mbps</a:t>
            </a:r>
          </a:p>
        </p:txBody>
      </p:sp>
    </p:spTree>
    <p:extLst>
      <p:ext uri="{BB962C8B-B14F-4D97-AF65-F5344CB8AC3E}">
        <p14:creationId xmlns:p14="http://schemas.microsoft.com/office/powerpoint/2010/main" val="2011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772651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98B-5F88-0D4E-A701-2940BBA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B9EE-1E24-9A49-9BCC-7AC6B1D2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Solutions</a:t>
            </a:r>
          </a:p>
          <a:p>
            <a:pPr lvl="1"/>
            <a:r>
              <a:rPr lang="en-US" dirty="0" err="1"/>
              <a:t>Psockets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Multi-Socket FTP [5][6]</a:t>
            </a:r>
          </a:p>
        </p:txBody>
      </p:sp>
    </p:spTree>
    <p:extLst>
      <p:ext uri="{BB962C8B-B14F-4D97-AF65-F5344CB8AC3E}">
        <p14:creationId xmlns:p14="http://schemas.microsoft.com/office/powerpoint/2010/main" val="57330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074-7A45-CF4A-87BC-B3F02F5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BFED-E562-AC40-A6F9-C18D767C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Multi-Socket FTP [5][6]</a:t>
            </a:r>
          </a:p>
          <a:p>
            <a:pPr lvl="1"/>
            <a:r>
              <a:rPr lang="en-US" dirty="0"/>
              <a:t>Parallel TCP Sockets</a:t>
            </a:r>
          </a:p>
          <a:p>
            <a:pPr lvl="1"/>
            <a:r>
              <a:rPr lang="en-US" dirty="0"/>
              <a:t>Peak Performance at 8 Parallel TCP Sockets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1.3 Mbps</a:t>
            </a:r>
          </a:p>
        </p:txBody>
      </p:sp>
    </p:spTree>
    <p:extLst>
      <p:ext uri="{BB962C8B-B14F-4D97-AF65-F5344CB8AC3E}">
        <p14:creationId xmlns:p14="http://schemas.microsoft.com/office/powerpoint/2010/main" val="135939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UDP-based Solutions</a:t>
            </a:r>
          </a:p>
          <a:p>
            <a:pPr lvl="1"/>
            <a:r>
              <a:rPr lang="en-US" dirty="0"/>
              <a:t>Reliable Blast UDP (RBUDP) [3]</a:t>
            </a:r>
          </a:p>
          <a:p>
            <a:pPr lvl="1"/>
            <a:r>
              <a:rPr lang="en-US" dirty="0"/>
              <a:t>UDP-based Data Transfer (UDT) [7]</a:t>
            </a:r>
          </a:p>
          <a:p>
            <a:pPr lvl="1"/>
            <a:r>
              <a:rPr lang="en-US" dirty="0"/>
              <a:t>Tsunami [8]</a:t>
            </a:r>
          </a:p>
          <a:p>
            <a:pPr lvl="1"/>
            <a:r>
              <a:rPr lang="en-US" dirty="0" err="1"/>
              <a:t>Aspera’s</a:t>
            </a:r>
            <a:r>
              <a:rPr lang="en-US" dirty="0"/>
              <a:t> fast and secure protocol (</a:t>
            </a:r>
            <a:r>
              <a:rPr lang="en-US" dirty="0" err="1"/>
              <a:t>fasp</a:t>
            </a:r>
            <a:r>
              <a:rPr lang="en-US" dirty="0"/>
              <a:t>) [1][2]</a:t>
            </a:r>
          </a:p>
        </p:txBody>
      </p:sp>
    </p:spTree>
    <p:extLst>
      <p:ext uri="{BB962C8B-B14F-4D97-AF65-F5344CB8AC3E}">
        <p14:creationId xmlns:p14="http://schemas.microsoft.com/office/powerpoint/2010/main" val="310224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E939-402A-A242-99D0-3170F762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7DF0-3C0E-EC4D-B2F6-171A4D68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RBUDP [3]</a:t>
            </a:r>
          </a:p>
          <a:p>
            <a:pPr lvl="1"/>
            <a:r>
              <a:rPr lang="en-US" dirty="0"/>
              <a:t>Single UDP Connection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of TCP</a:t>
            </a:r>
          </a:p>
          <a:p>
            <a:pPr lvl="1"/>
            <a:r>
              <a:rPr lang="en-US" dirty="0"/>
              <a:t>Multi-Phase System</a:t>
            </a:r>
          </a:p>
          <a:p>
            <a:pPr lvl="1"/>
            <a:r>
              <a:rPr lang="en-US" dirty="0"/>
              <a:t>Discovered Host Speed Issue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&gt; 500 Mbps</a:t>
            </a:r>
          </a:p>
        </p:txBody>
      </p:sp>
    </p:spTree>
    <p:extLst>
      <p:ext uri="{BB962C8B-B14F-4D97-AF65-F5344CB8AC3E}">
        <p14:creationId xmlns:p14="http://schemas.microsoft.com/office/powerpoint/2010/main" val="72677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UDT [7]</a:t>
            </a:r>
          </a:p>
          <a:p>
            <a:pPr lvl="1"/>
            <a:r>
              <a:rPr lang="en-US" dirty="0"/>
              <a:t>Strictly UDP-based protocol</a:t>
            </a:r>
          </a:p>
          <a:p>
            <a:pPr lvl="1"/>
            <a:r>
              <a:rPr lang="en-US" dirty="0"/>
              <a:t>Congestion Control</a:t>
            </a:r>
          </a:p>
          <a:p>
            <a:pPr lvl="2"/>
            <a:r>
              <a:rPr lang="en-US" dirty="0"/>
              <a:t>Rate Control</a:t>
            </a:r>
          </a:p>
          <a:p>
            <a:pPr lvl="2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of 940 Mbps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9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Tsunami [8]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Average Throughput of 850 Mbps</a:t>
            </a:r>
          </a:p>
        </p:txBody>
      </p:sp>
    </p:spTree>
    <p:extLst>
      <p:ext uri="{BB962C8B-B14F-4D97-AF65-F5344CB8AC3E}">
        <p14:creationId xmlns:p14="http://schemas.microsoft.com/office/powerpoint/2010/main" val="2204022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A3A-C9D8-DD4B-9B5B-5609059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F4C-9532-4546-B223-A87D6EA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fasp</a:t>
            </a:r>
            <a:r>
              <a:rPr lang="en-US" dirty="0"/>
              <a:t> [1][2]</a:t>
            </a:r>
          </a:p>
          <a:p>
            <a:pPr lvl="1"/>
            <a:r>
              <a:rPr lang="en-US" dirty="0"/>
              <a:t>Data transfer over UDP</a:t>
            </a:r>
          </a:p>
          <a:p>
            <a:pPr lvl="1"/>
            <a:r>
              <a:rPr lang="en-US" dirty="0"/>
              <a:t>Rate-Controlled Protocol</a:t>
            </a:r>
          </a:p>
          <a:p>
            <a:pPr lvl="2"/>
            <a:r>
              <a:rPr lang="en-US" dirty="0"/>
              <a:t>Feedback loop over TCP</a:t>
            </a:r>
          </a:p>
          <a:p>
            <a:pPr lvl="1"/>
            <a:r>
              <a:rPr lang="en-US" dirty="0"/>
              <a:t>Retransmission over TCP</a:t>
            </a:r>
          </a:p>
          <a:p>
            <a:pPr lvl="1"/>
            <a:r>
              <a:rPr lang="en-US" dirty="0"/>
              <a:t>Custom End-System Hardware</a:t>
            </a:r>
          </a:p>
          <a:p>
            <a:pPr lvl="1"/>
            <a:r>
              <a:rPr lang="en-US" dirty="0"/>
              <a:t>Performance:</a:t>
            </a:r>
          </a:p>
          <a:p>
            <a:pPr lvl="2"/>
            <a:r>
              <a:rPr lang="en-US" dirty="0"/>
              <a:t>Throughput &gt; 950 Mbps</a:t>
            </a:r>
          </a:p>
        </p:txBody>
      </p:sp>
    </p:spTree>
    <p:extLst>
      <p:ext uri="{BB962C8B-B14F-4D97-AF65-F5344CB8AC3E}">
        <p14:creationId xmlns:p14="http://schemas.microsoft.com/office/powerpoint/2010/main" val="2651897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/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6282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Multi-Channel Data Transfer Protocol (MCDTP)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Minimalistic</a:t>
            </a:r>
          </a:p>
        </p:txBody>
      </p:sp>
    </p:spTree>
    <p:extLst>
      <p:ext uri="{BB962C8B-B14F-4D97-AF65-F5344CB8AC3E}">
        <p14:creationId xmlns:p14="http://schemas.microsoft.com/office/powerpoint/2010/main" val="1366581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</p:spTree>
    <p:extLst>
      <p:ext uri="{BB962C8B-B14F-4D97-AF65-F5344CB8AC3E}">
        <p14:creationId xmlns:p14="http://schemas.microsoft.com/office/powerpoint/2010/main" val="381137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6F9-F77C-294E-892B-D9FA02C4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2235-90E9-BD4E-9943-F658103E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Studied Networking as Undergraduate</a:t>
            </a:r>
          </a:p>
          <a:p>
            <a:r>
              <a:rPr lang="en-US" dirty="0"/>
              <a:t>High-level Experience with Asynchrony</a:t>
            </a:r>
          </a:p>
          <a:p>
            <a:r>
              <a:rPr lang="en-US" dirty="0" err="1"/>
              <a:t>Aspera</a:t>
            </a:r>
            <a:r>
              <a:rPr lang="en-US" dirty="0"/>
              <a:t>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0434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760E-51D4-1D47-91BF-8037F5E0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1E7C-B77D-5247-A4E3-B6CE5DE8A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4"/>
          <a:stretch/>
        </p:blipFill>
        <p:spPr>
          <a:xfrm>
            <a:off x="6479261" y="2791753"/>
            <a:ext cx="5169536" cy="230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76082-9307-7D40-84B5-DDB2DB9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3" y="2135679"/>
            <a:ext cx="4054417" cy="36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D16-4121-E747-BB1D-DCC665F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B5F6-91AF-1B4F-85D1-91BD09F35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77"/>
          <a:stretch/>
        </p:blipFill>
        <p:spPr>
          <a:xfrm>
            <a:off x="6358933" y="2939628"/>
            <a:ext cx="5303187" cy="2369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A36E5-5B50-2147-BAA0-3ECD0208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27" y="2184851"/>
            <a:ext cx="4282363" cy="38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</p:txBody>
      </p:sp>
    </p:spTree>
    <p:extLst>
      <p:ext uri="{BB962C8B-B14F-4D97-AF65-F5344CB8AC3E}">
        <p14:creationId xmlns:p14="http://schemas.microsoft.com/office/powerpoint/2010/main" val="1675206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4F4E-A265-FC4F-A3D2-9BB2FF44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6C29-0920-EC4E-A258-7F3DD011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15" y="2057401"/>
            <a:ext cx="3165456" cy="42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205322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</p:txBody>
      </p:sp>
    </p:spTree>
    <p:extLst>
      <p:ext uri="{BB962C8B-B14F-4D97-AF65-F5344CB8AC3E}">
        <p14:creationId xmlns:p14="http://schemas.microsoft.com/office/powerpoint/2010/main" val="3526275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E079-3181-5241-9DE8-8BF23CF1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2EDF-C6FC-4C46-A134-B2D8790A7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49"/>
          <a:stretch/>
        </p:blipFill>
        <p:spPr>
          <a:xfrm>
            <a:off x="2419518" y="3426751"/>
            <a:ext cx="7452762" cy="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9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44FC6-41E1-8445-AD28-41A1F796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349"/>
          <a:stretch/>
        </p:blipFill>
        <p:spPr>
          <a:xfrm>
            <a:off x="2398838" y="3440433"/>
            <a:ext cx="7331384" cy="509799"/>
          </a:xfrm>
        </p:spPr>
      </p:pic>
    </p:spTree>
    <p:extLst>
      <p:ext uri="{BB962C8B-B14F-4D97-AF65-F5344CB8AC3E}">
        <p14:creationId xmlns:p14="http://schemas.microsoft.com/office/powerpoint/2010/main" val="1137946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D820-C57B-9A44-985D-49DDDD0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10F-81AB-314A-9277-8AF0EDB3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  <a:p>
            <a:r>
              <a:rPr lang="en-US" dirty="0"/>
              <a:t>Channel Protocol</a:t>
            </a:r>
          </a:p>
          <a:p>
            <a:r>
              <a:rPr lang="en-US" dirty="0"/>
              <a:t>Retransmission Protocol</a:t>
            </a:r>
          </a:p>
          <a:p>
            <a:r>
              <a:rPr lang="en-US" dirty="0"/>
              <a:t>Channel Success</a:t>
            </a:r>
          </a:p>
        </p:txBody>
      </p:sp>
    </p:spTree>
    <p:extLst>
      <p:ext uri="{BB962C8B-B14F-4D97-AF65-F5344CB8AC3E}">
        <p14:creationId xmlns:p14="http://schemas.microsoft.com/office/powerpoint/2010/main" val="2513895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EB8F-7F96-C449-946C-4E60E464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AEF5-2761-EB40-A81C-CA35DD5B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52056" r="56"/>
          <a:stretch/>
        </p:blipFill>
        <p:spPr>
          <a:xfrm>
            <a:off x="2383536" y="3440432"/>
            <a:ext cx="7491984" cy="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/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0012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/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698552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723033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MCDTP Implementation (</a:t>
            </a:r>
            <a:r>
              <a:rPr lang="en-US" dirty="0" err="1"/>
              <a:t>MCDTPi</a:t>
            </a:r>
            <a:r>
              <a:rPr lang="en-US" dirty="0"/>
              <a:t>) Architecture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35419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962488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D0FC-38E6-874C-BDFC-C49FF4F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8AE2-BC3B-7A4D-88D7-C4D154203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9529" y="2183802"/>
            <a:ext cx="10316671" cy="823912"/>
          </a:xfrm>
        </p:spPr>
        <p:txBody>
          <a:bodyPr/>
          <a:lstStyle/>
          <a:p>
            <a:r>
              <a:rPr lang="en-US" dirty="0"/>
              <a:t>Helper Modules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22234-A1D4-B441-BDC9-CFE87A604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5346" b="-1"/>
          <a:stretch/>
        </p:blipFill>
        <p:spPr>
          <a:xfrm>
            <a:off x="2569405" y="3867994"/>
            <a:ext cx="6999649" cy="2350244"/>
          </a:xfrm>
        </p:spPr>
      </p:pic>
    </p:spTree>
    <p:extLst>
      <p:ext uri="{BB962C8B-B14F-4D97-AF65-F5344CB8AC3E}">
        <p14:creationId xmlns:p14="http://schemas.microsoft.com/office/powerpoint/2010/main" val="3002694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26860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9F6-1EEB-904B-A94B-33C3CB7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4E6B7-93D8-3B46-9BC0-140CD9DB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34"/>
          <a:stretch/>
        </p:blipFill>
        <p:spPr>
          <a:xfrm>
            <a:off x="3366287" y="2439877"/>
            <a:ext cx="5801295" cy="3778362"/>
          </a:xfrm>
        </p:spPr>
      </p:pic>
    </p:spTree>
    <p:extLst>
      <p:ext uri="{BB962C8B-B14F-4D97-AF65-F5344CB8AC3E}">
        <p14:creationId xmlns:p14="http://schemas.microsoft.com/office/powerpoint/2010/main" val="3024475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Mapped File Module</a:t>
            </a:r>
          </a:p>
          <a:p>
            <a:pPr lvl="1"/>
            <a:r>
              <a:rPr lang="en-US" dirty="0"/>
              <a:t>Top layer in I/O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Manages all partitions of a file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file to open</a:t>
            </a:r>
          </a:p>
          <a:p>
            <a:pPr lvl="2"/>
            <a:r>
              <a:rPr lang="en-US" dirty="0"/>
              <a:t>Number of partitions to create</a:t>
            </a:r>
          </a:p>
          <a:p>
            <a:pPr lvl="2"/>
            <a:r>
              <a:rPr lang="en-US" dirty="0"/>
              <a:t>Partition configuration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3784950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Partition Module</a:t>
            </a:r>
          </a:p>
          <a:p>
            <a:pPr lvl="1"/>
            <a:r>
              <a:rPr lang="en-US" dirty="0"/>
              <a:t>Represents a segment of a file</a:t>
            </a:r>
          </a:p>
          <a:p>
            <a:pPr lvl="1"/>
            <a:r>
              <a:rPr lang="en-US" dirty="0"/>
              <a:t>Manages file pointer and buffer</a:t>
            </a:r>
          </a:p>
          <a:p>
            <a:pPr lvl="1"/>
            <a:r>
              <a:rPr lang="en-US" dirty="0"/>
              <a:t>File access is read or write only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Minimum buffer size before reading more data</a:t>
            </a:r>
          </a:p>
          <a:p>
            <a:pPr lvl="2"/>
            <a:r>
              <a:rPr lang="en-US" dirty="0"/>
              <a:t>Maximum buffer size before flushing to disk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403669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1C1D-4F36-064A-AD55-618738B6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CA9F-7A4E-AB46-80A6-975743602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Memory Stream Module</a:t>
            </a:r>
          </a:p>
          <a:p>
            <a:pPr lvl="1"/>
            <a:r>
              <a:rPr lang="en-US" dirty="0"/>
              <a:t>Based on .NET Framework data structure [9]</a:t>
            </a:r>
          </a:p>
          <a:p>
            <a:pPr lvl="1"/>
            <a:r>
              <a:rPr lang="en-US" dirty="0"/>
              <a:t>Unbounded Capacity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C7BD8-02D2-7F47-86C8-08EA5F7AB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79"/>
          <a:stretch/>
        </p:blipFill>
        <p:spPr>
          <a:xfrm>
            <a:off x="6662182" y="2464525"/>
            <a:ext cx="4354036" cy="2821895"/>
          </a:xfrm>
        </p:spPr>
      </p:pic>
    </p:spTree>
    <p:extLst>
      <p:ext uri="{BB962C8B-B14F-4D97-AF65-F5344CB8AC3E}">
        <p14:creationId xmlns:p14="http://schemas.microsoft.com/office/powerpoint/2010/main" val="20798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</p:txBody>
      </p:sp>
    </p:spTree>
    <p:extLst>
      <p:ext uri="{BB962C8B-B14F-4D97-AF65-F5344CB8AC3E}">
        <p14:creationId xmlns:p14="http://schemas.microsoft.com/office/powerpoint/2010/main" val="247021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48C-9C6A-6C48-A9CA-B54860A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1881A-844A-E341-A37F-727B7D3C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12"/>
          <a:stretch/>
        </p:blipFill>
        <p:spPr>
          <a:xfrm>
            <a:off x="2410404" y="2708367"/>
            <a:ext cx="6908388" cy="3509872"/>
          </a:xfrm>
        </p:spPr>
      </p:pic>
    </p:spTree>
    <p:extLst>
      <p:ext uri="{BB962C8B-B14F-4D97-AF65-F5344CB8AC3E}">
        <p14:creationId xmlns:p14="http://schemas.microsoft.com/office/powerpoint/2010/main" val="4285748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AC0-39B5-7E42-9C50-8295F209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768-BAC6-3E48-A788-C962A261A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Protocol Module</a:t>
            </a:r>
          </a:p>
          <a:p>
            <a:pPr lvl="1"/>
            <a:r>
              <a:rPr lang="en-US" dirty="0"/>
              <a:t>Handles packet parsing and composing</a:t>
            </a:r>
          </a:p>
          <a:p>
            <a:pPr lvl="2"/>
            <a:r>
              <a:rPr lang="en-US" dirty="0"/>
              <a:t>TCP Packets</a:t>
            </a:r>
          </a:p>
          <a:p>
            <a:pPr lvl="2"/>
            <a:r>
              <a:rPr lang="en-US" dirty="0"/>
              <a:t>UDP Packets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ADE5AD-02D8-E04D-B36A-FAF7330A9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073"/>
          <a:stretch/>
        </p:blipFill>
        <p:spPr>
          <a:xfrm>
            <a:off x="6172200" y="2420976"/>
            <a:ext cx="5334000" cy="2719267"/>
          </a:xfrm>
        </p:spPr>
      </p:pic>
    </p:spTree>
    <p:extLst>
      <p:ext uri="{BB962C8B-B14F-4D97-AF65-F5344CB8AC3E}">
        <p14:creationId xmlns:p14="http://schemas.microsoft.com/office/powerpoint/2010/main" val="33930519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5EC-31FF-BE41-BB1C-40EFBED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9933-223F-5848-88D2-27FB9E0A0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Sockets Module</a:t>
            </a:r>
          </a:p>
          <a:p>
            <a:pPr lvl="1"/>
            <a:r>
              <a:rPr lang="en-US" dirty="0"/>
              <a:t>Manages Socket connection</a:t>
            </a:r>
          </a:p>
          <a:p>
            <a:pPr lvl="1"/>
            <a:r>
              <a:rPr lang="en-US" dirty="0"/>
              <a:t>Queues Packets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TCP or UDP</a:t>
            </a:r>
          </a:p>
          <a:p>
            <a:pPr lvl="2"/>
            <a:r>
              <a:rPr lang="en-US" dirty="0"/>
              <a:t>Set pre- and post-I/O-operations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D4B95-CBBA-0640-B736-DCC72A903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849"/>
          <a:stretch/>
        </p:blipFill>
        <p:spPr>
          <a:xfrm>
            <a:off x="6172200" y="2420979"/>
            <a:ext cx="5334000" cy="2727975"/>
          </a:xfrm>
        </p:spPr>
      </p:pic>
    </p:spTree>
    <p:extLst>
      <p:ext uri="{BB962C8B-B14F-4D97-AF65-F5344CB8AC3E}">
        <p14:creationId xmlns:p14="http://schemas.microsoft.com/office/powerpoint/2010/main" val="989876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B33-8F85-9042-B3EA-1F51788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30CA-9BBA-7943-A6A2-47DEFAAED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Packet Management Module</a:t>
            </a:r>
          </a:p>
          <a:p>
            <a:pPr lvl="1"/>
            <a:r>
              <a:rPr lang="en-US" dirty="0"/>
              <a:t>Buffers and prepares packets</a:t>
            </a:r>
          </a:p>
          <a:p>
            <a:pPr lvl="1"/>
            <a:r>
              <a:rPr lang="en-US" dirty="0"/>
              <a:t>Tracks UDP packets for single channel</a:t>
            </a:r>
          </a:p>
          <a:p>
            <a:pPr lvl="1"/>
            <a:r>
              <a:rPr lang="en-US" dirty="0"/>
              <a:t>Multi-phase Transfer</a:t>
            </a:r>
          </a:p>
          <a:p>
            <a:pPr lvl="2"/>
            <a:r>
              <a:rPr lang="en-US" dirty="0"/>
              <a:t>Bulk Transfer</a:t>
            </a:r>
          </a:p>
          <a:p>
            <a:pPr lvl="2"/>
            <a:r>
              <a:rPr lang="en-US" dirty="0"/>
              <a:t>Retransmission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Buffer thresholds for flushing and replenishing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0F904-F97B-4342-BC5A-FF5389912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0297"/>
          <a:stretch/>
        </p:blipFill>
        <p:spPr>
          <a:xfrm>
            <a:off x="6172200" y="2429690"/>
            <a:ext cx="5334000" cy="2710557"/>
          </a:xfrm>
        </p:spPr>
      </p:pic>
    </p:spTree>
    <p:extLst>
      <p:ext uri="{BB962C8B-B14F-4D97-AF65-F5344CB8AC3E}">
        <p14:creationId xmlns:p14="http://schemas.microsoft.com/office/powerpoint/2010/main" val="30163429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8712-BA42-D349-AC9A-716F022B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18C3-1FA1-E648-BBAB-91A87DEA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31"/>
          <a:stretch/>
        </p:blipFill>
        <p:spPr>
          <a:xfrm>
            <a:off x="1981082" y="2791753"/>
            <a:ext cx="8308321" cy="3426486"/>
          </a:xfrm>
        </p:spPr>
      </p:pic>
    </p:spTree>
    <p:extLst>
      <p:ext uri="{BB962C8B-B14F-4D97-AF65-F5344CB8AC3E}">
        <p14:creationId xmlns:p14="http://schemas.microsoft.com/office/powerpoint/2010/main" val="26375231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6C35-B390-C44D-A8B8-F408DFA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DAF8-8356-B646-ACE0-828F513127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FTP Module</a:t>
            </a:r>
          </a:p>
          <a:p>
            <a:pPr lvl="1"/>
            <a:r>
              <a:rPr lang="en-US" dirty="0"/>
              <a:t>Manages data transfer channels</a:t>
            </a:r>
          </a:p>
          <a:p>
            <a:pPr lvl="1"/>
            <a:r>
              <a:rPr lang="en-US" dirty="0"/>
              <a:t>Performs handshakes per MCDTP specification</a:t>
            </a:r>
          </a:p>
          <a:p>
            <a:pPr lvl="1"/>
            <a:r>
              <a:rPr lang="en-US" dirty="0"/>
              <a:t>Connects all submodules together</a:t>
            </a:r>
          </a:p>
          <a:p>
            <a:pPr lvl="1"/>
            <a:r>
              <a:rPr lang="en-US" dirty="0"/>
              <a:t>Configurable</a:t>
            </a:r>
          </a:p>
          <a:p>
            <a:pPr lvl="2"/>
            <a:r>
              <a:rPr lang="en-US" dirty="0"/>
              <a:t>Specify configurations for configurable submodules</a:t>
            </a:r>
          </a:p>
          <a:p>
            <a:pPr lvl="2"/>
            <a:r>
              <a:rPr lang="en-US" dirty="0"/>
              <a:t>Specify client or server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D15D0A-ABF7-7745-8A8D-A6321C16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467"/>
          <a:stretch/>
        </p:blipFill>
        <p:spPr>
          <a:xfrm>
            <a:off x="6172200" y="2786741"/>
            <a:ext cx="5334000" cy="2183235"/>
          </a:xfrm>
        </p:spPr>
      </p:pic>
    </p:spTree>
    <p:extLst>
      <p:ext uri="{BB962C8B-B14F-4D97-AF65-F5344CB8AC3E}">
        <p14:creationId xmlns:p14="http://schemas.microsoft.com/office/powerpoint/2010/main" val="27800444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7BFE-1866-D14D-B139-B841E1D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2262-3EB0-0E4B-B58E-69BBF0A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r>
              <a:rPr lang="en-US" dirty="0"/>
              <a:t> Architecture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Modular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3234568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6F2E-816F-C643-82C0-C437225C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1760-B26D-484D-BDB2-B6E15692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I/O module and Net module are non-blocking</a:t>
            </a:r>
          </a:p>
          <a:p>
            <a:pPr lvl="1"/>
            <a:r>
              <a:rPr lang="en-US" dirty="0"/>
              <a:t>.NET Core Framework [9][10][11]</a:t>
            </a:r>
          </a:p>
          <a:p>
            <a:pPr lvl="2"/>
            <a:r>
              <a:rPr lang="en-US" dirty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2964813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/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912221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8A6-84D4-C740-AD97-6D702E04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7485-8B7F-CC4C-9289-6EFC70CB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Environment</a:t>
            </a:r>
          </a:p>
          <a:p>
            <a:pPr lvl="1"/>
            <a:r>
              <a:rPr lang="en-US" dirty="0"/>
              <a:t>Ubuntu 16.04 LTS</a:t>
            </a:r>
          </a:p>
          <a:p>
            <a:pPr lvl="1"/>
            <a:r>
              <a:rPr lang="en-US" dirty="0" err="1"/>
              <a:t>DigitalOcean</a:t>
            </a:r>
            <a:r>
              <a:rPr lang="en-US" dirty="0"/>
              <a:t> Specifications</a:t>
            </a:r>
          </a:p>
          <a:p>
            <a:pPr lvl="2"/>
            <a:r>
              <a:rPr lang="en-US" dirty="0"/>
              <a:t>4 CPUs</a:t>
            </a:r>
          </a:p>
          <a:p>
            <a:pPr lvl="2"/>
            <a:r>
              <a:rPr lang="en-US" dirty="0"/>
              <a:t>8GB of RAM</a:t>
            </a:r>
          </a:p>
          <a:p>
            <a:pPr lvl="2"/>
            <a:r>
              <a:rPr lang="en-US" dirty="0"/>
              <a:t>80GB SSD</a:t>
            </a:r>
          </a:p>
          <a:p>
            <a:pPr lvl="2"/>
            <a:r>
              <a:rPr lang="en-US" dirty="0"/>
              <a:t>5TB of transfer</a:t>
            </a:r>
          </a:p>
          <a:p>
            <a:pPr lvl="1"/>
            <a:r>
              <a:rPr lang="en-US" dirty="0"/>
              <a:t>Two identically configured servers</a:t>
            </a:r>
          </a:p>
          <a:p>
            <a:pPr lvl="2"/>
            <a:r>
              <a:rPr lang="en-US" dirty="0"/>
              <a:t>One in New York, USA</a:t>
            </a:r>
          </a:p>
          <a:p>
            <a:pPr lvl="2"/>
            <a:r>
              <a:rPr lang="en-US" dirty="0"/>
              <a:t>One in Amsterdam, Netherlands</a:t>
            </a:r>
          </a:p>
        </p:txBody>
      </p:sp>
    </p:spTree>
    <p:extLst>
      <p:ext uri="{BB962C8B-B14F-4D97-AF65-F5344CB8AC3E}">
        <p14:creationId xmlns:p14="http://schemas.microsoft.com/office/powerpoint/2010/main" val="3267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C8E9-DA78-E942-B804-7397589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52C9-6E20-AA4F-BE5B-2221A642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systems are not fast enough [1][2][3]</a:t>
            </a:r>
          </a:p>
          <a:p>
            <a:pPr lvl="1"/>
            <a:r>
              <a:rPr lang="en-US" dirty="0"/>
              <a:t>Network connections are faster than hosts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6330331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209-CFDD-7C4E-B1D2-373DBF2E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4C88-DCE6-C248-BC4D-4ED23FD0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Configurations</a:t>
            </a:r>
          </a:p>
          <a:p>
            <a:pPr lvl="1"/>
            <a:r>
              <a:rPr lang="en-US" dirty="0"/>
              <a:t>Channel Count</a:t>
            </a:r>
          </a:p>
          <a:p>
            <a:pPr lvl="2"/>
            <a:r>
              <a:rPr lang="en-US" dirty="0"/>
              <a:t>1, 2, 4, and 8</a:t>
            </a:r>
          </a:p>
          <a:p>
            <a:pPr lvl="1"/>
            <a:r>
              <a:rPr lang="en-US" dirty="0"/>
              <a:t>Data Source</a:t>
            </a:r>
          </a:p>
          <a:p>
            <a:pPr lvl="2"/>
            <a:r>
              <a:rPr lang="en-US" dirty="0"/>
              <a:t>1GB in size</a:t>
            </a:r>
          </a:p>
          <a:p>
            <a:pPr lvl="1"/>
            <a:r>
              <a:rPr lang="en-US" dirty="0"/>
              <a:t>Maximum Transmission Unit</a:t>
            </a:r>
          </a:p>
          <a:p>
            <a:pPr lvl="2"/>
            <a:r>
              <a:rPr lang="en-US" dirty="0"/>
              <a:t>1500 bytes</a:t>
            </a:r>
          </a:p>
          <a:p>
            <a:pPr lvl="2"/>
            <a:r>
              <a:rPr lang="en-US" dirty="0"/>
              <a:t>Using 1400 bytes to account for packet headers</a:t>
            </a:r>
          </a:p>
        </p:txBody>
      </p:sp>
    </p:spTree>
    <p:extLst>
      <p:ext uri="{BB962C8B-B14F-4D97-AF65-F5344CB8AC3E}">
        <p14:creationId xmlns:p14="http://schemas.microsoft.com/office/powerpoint/2010/main" val="20617294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670-DB63-774E-8FC5-844145A5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8BED-D03E-D84F-9732-3EE6B5B0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Metrics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Packet Loss</a:t>
            </a:r>
          </a:p>
        </p:txBody>
      </p:sp>
    </p:spTree>
    <p:extLst>
      <p:ext uri="{BB962C8B-B14F-4D97-AF65-F5344CB8AC3E}">
        <p14:creationId xmlns:p14="http://schemas.microsoft.com/office/powerpoint/2010/main" val="6920045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72A-290C-EB4B-A95D-EAD93B78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559F-A255-9F44-B34C-595FC810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Throughput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8EE5B1-45DB-724B-B8CC-66C12D1D3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9" y="3132138"/>
            <a:ext cx="4984836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01954-7ED6-A648-B5F0-E83E383C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Throughput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4BB55-230C-444B-AFEC-B643E6ACEB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6971" y="3132138"/>
            <a:ext cx="4984457" cy="3086100"/>
          </a:xfrm>
        </p:spPr>
      </p:pic>
    </p:spTree>
    <p:extLst>
      <p:ext uri="{BB962C8B-B14F-4D97-AF65-F5344CB8AC3E}">
        <p14:creationId xmlns:p14="http://schemas.microsoft.com/office/powerpoint/2010/main" val="3879994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E34-949E-DE44-999B-E63B715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9884E-AB23-DC42-A740-9CCC2AE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7926" y="2183802"/>
            <a:ext cx="7468274" cy="823912"/>
          </a:xfrm>
        </p:spPr>
        <p:txBody>
          <a:bodyPr/>
          <a:lstStyle/>
          <a:p>
            <a:r>
              <a:rPr lang="en-US" dirty="0"/>
              <a:t>Packet Loss Percentage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DA5BAC-0418-7A45-8099-F02B6772D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2390" y="3132138"/>
            <a:ext cx="4987220" cy="3086100"/>
          </a:xfrm>
        </p:spPr>
      </p:pic>
    </p:spTree>
    <p:extLst>
      <p:ext uri="{BB962C8B-B14F-4D97-AF65-F5344CB8AC3E}">
        <p14:creationId xmlns:p14="http://schemas.microsoft.com/office/powerpoint/2010/main" val="1946405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1227-4F6B-EF41-8FBE-425EF4F4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D59B-7D82-464D-910B-81DD67868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801F60-0342-1747-A8D4-BD065250C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61928"/>
            <a:ext cx="5311775" cy="122651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2324-6B55-8448-8AF9-9E517DF9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Client Performance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ED4690-057D-334A-A525-83750FC12A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4192910"/>
            <a:ext cx="5334000" cy="964556"/>
          </a:xfrm>
        </p:spPr>
      </p:pic>
    </p:spTree>
    <p:extLst>
      <p:ext uri="{BB962C8B-B14F-4D97-AF65-F5344CB8AC3E}">
        <p14:creationId xmlns:p14="http://schemas.microsoft.com/office/powerpoint/2010/main" val="36839057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CD-9ED8-C245-AF02-5F56D60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D7DE-722E-0B4F-9DB2-BA8498C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Low Throughput</a:t>
            </a:r>
          </a:p>
          <a:p>
            <a:pPr lvl="1"/>
            <a:r>
              <a:rPr lang="en-US" dirty="0"/>
              <a:t>High Packet Loss</a:t>
            </a:r>
          </a:p>
          <a:p>
            <a:pPr lvl="1"/>
            <a:r>
              <a:rPr lang="en-US" dirty="0"/>
              <a:t>Not Comparable to Related Work</a:t>
            </a:r>
          </a:p>
        </p:txBody>
      </p:sp>
    </p:spTree>
    <p:extLst>
      <p:ext uri="{BB962C8B-B14F-4D97-AF65-F5344CB8AC3E}">
        <p14:creationId xmlns:p14="http://schemas.microsoft.com/office/powerpoint/2010/main" val="7071222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</p:txBody>
      </p:sp>
    </p:spTree>
    <p:extLst>
      <p:ext uri="{BB962C8B-B14F-4D97-AF65-F5344CB8AC3E}">
        <p14:creationId xmlns:p14="http://schemas.microsoft.com/office/powerpoint/2010/main" val="38463212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</p:txBody>
      </p:sp>
    </p:spTree>
    <p:extLst>
      <p:ext uri="{BB962C8B-B14F-4D97-AF65-F5344CB8AC3E}">
        <p14:creationId xmlns:p14="http://schemas.microsoft.com/office/powerpoint/2010/main" val="633758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9683-75C1-2A49-B7A5-2060FA86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2440-DD1F-C843-99EF-BD59813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</a:t>
            </a:r>
          </a:p>
          <a:p>
            <a:pPr lvl="1"/>
            <a:r>
              <a:rPr lang="en-US" dirty="0"/>
              <a:t>Overuse of Asynchrony [12]</a:t>
            </a:r>
          </a:p>
          <a:p>
            <a:pPr lvl="2"/>
            <a:r>
              <a:rPr lang="en-US" dirty="0"/>
              <a:t>Unsubstantiated</a:t>
            </a:r>
          </a:p>
        </p:txBody>
      </p:sp>
    </p:spTree>
    <p:extLst>
      <p:ext uri="{BB962C8B-B14F-4D97-AF65-F5344CB8AC3E}">
        <p14:creationId xmlns:p14="http://schemas.microsoft.com/office/powerpoint/2010/main" val="741822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C2E6-B20B-C74A-A9B0-B208554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0554-5FBB-A045-938D-D8069E2E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Asynchrony</a:t>
            </a:r>
          </a:p>
          <a:p>
            <a:pPr lvl="1"/>
            <a:r>
              <a:rPr lang="en-US" dirty="0"/>
              <a:t>TPL Handles all Asynchronous Work [10]</a:t>
            </a:r>
          </a:p>
          <a:p>
            <a:pPr lvl="2"/>
            <a:r>
              <a:rPr lang="en-US" dirty="0"/>
              <a:t>Computation</a:t>
            </a:r>
          </a:p>
          <a:p>
            <a:pPr lvl="2"/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783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/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0719366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F10-9814-AF4D-8071-5A075C5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2F6F-92A8-694F-A259-3C8D8923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  <a:p>
            <a:pPr lvl="1"/>
            <a:r>
              <a:rPr lang="en-US" dirty="0"/>
              <a:t>Request underlying runtime to handle I/O operations [9][13]</a:t>
            </a:r>
          </a:p>
          <a:p>
            <a:pPr lvl="2"/>
            <a:r>
              <a:rPr lang="en-US" dirty="0"/>
              <a:t>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104277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</p:txBody>
      </p:sp>
    </p:spTree>
    <p:extLst>
      <p:ext uri="{BB962C8B-B14F-4D97-AF65-F5344CB8AC3E}">
        <p14:creationId xmlns:p14="http://schemas.microsoft.com/office/powerpoint/2010/main" val="1630819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</p:txBody>
      </p:sp>
    </p:spTree>
    <p:extLst>
      <p:ext uri="{BB962C8B-B14F-4D97-AF65-F5344CB8AC3E}">
        <p14:creationId xmlns:p14="http://schemas.microsoft.com/office/powerpoint/2010/main" val="16790702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DF3A-9BB0-A047-A4B4-672FE96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57A6-6C9B-6D44-97B0-B67B391E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[13]</a:t>
            </a:r>
          </a:p>
          <a:p>
            <a:pPr lvl="1"/>
            <a:r>
              <a:rPr lang="en-US" dirty="0"/>
              <a:t>Executes Asynchronous Computations on a Thread Pool</a:t>
            </a:r>
          </a:p>
          <a:p>
            <a:pPr lvl="1"/>
            <a:r>
              <a:rPr lang="en-US" dirty="0"/>
              <a:t>Uses I/O Completion Ports (IOCP) for I/O operations</a:t>
            </a:r>
          </a:p>
          <a:p>
            <a:pPr lvl="2"/>
            <a:r>
              <a:rPr lang="en-US" dirty="0"/>
              <a:t>Kernel-level thread pool</a:t>
            </a:r>
          </a:p>
          <a:p>
            <a:pPr lvl="2"/>
            <a:r>
              <a:rPr lang="en-US" dirty="0"/>
              <a:t>Only used on Win32 Kernel</a:t>
            </a:r>
          </a:p>
        </p:txBody>
      </p:sp>
    </p:spTree>
    <p:extLst>
      <p:ext uri="{BB962C8B-B14F-4D97-AF65-F5344CB8AC3E}">
        <p14:creationId xmlns:p14="http://schemas.microsoft.com/office/powerpoint/2010/main" val="268586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652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001-3339-374F-841D-53AA8BB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6560-E4A5-4F4F-88AF-07CA1D5B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Unix-based CLR</a:t>
            </a:r>
          </a:p>
          <a:p>
            <a:pPr lvl="1"/>
            <a:r>
              <a:rPr lang="en-US" dirty="0"/>
              <a:t>Single Thread Pool</a:t>
            </a:r>
          </a:p>
          <a:p>
            <a:pPr lvl="2"/>
            <a:r>
              <a:rPr lang="en-US" dirty="0"/>
              <a:t>Computations &amp; I/O</a:t>
            </a:r>
          </a:p>
          <a:p>
            <a:r>
              <a:rPr lang="en-US" dirty="0"/>
              <a:t>Windows-based CLR</a:t>
            </a:r>
          </a:p>
          <a:p>
            <a:pPr lvl="1"/>
            <a:r>
              <a:rPr lang="en-US" dirty="0"/>
              <a:t>Dual Thread Pool</a:t>
            </a:r>
          </a:p>
          <a:p>
            <a:pPr lvl="2"/>
            <a:r>
              <a:rPr lang="en-US" dirty="0"/>
              <a:t>Computation Thread Pool</a:t>
            </a:r>
          </a:p>
          <a:p>
            <a:pPr lvl="2"/>
            <a:r>
              <a:rPr lang="en-US" dirty="0"/>
              <a:t>I/O Thread Pool</a:t>
            </a:r>
          </a:p>
          <a:p>
            <a:pPr lvl="3"/>
            <a:r>
              <a:rPr lang="en-US" dirty="0"/>
              <a:t>Kernel-level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1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</p:txBody>
      </p:sp>
    </p:spTree>
    <p:extLst>
      <p:ext uri="{BB962C8B-B14F-4D97-AF65-F5344CB8AC3E}">
        <p14:creationId xmlns:p14="http://schemas.microsoft.com/office/powerpoint/2010/main" val="1695497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</p:txBody>
      </p:sp>
    </p:spTree>
    <p:extLst>
      <p:ext uri="{BB962C8B-B14F-4D97-AF65-F5344CB8AC3E}">
        <p14:creationId xmlns:p14="http://schemas.microsoft.com/office/powerpoint/2010/main" val="504636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92F5-8C9B-BA41-B1CE-8F64237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D775-4AEC-364E-8C0D-4FF9D238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MCDTPi</a:t>
            </a:r>
            <a:endParaRPr lang="en-US" dirty="0"/>
          </a:p>
          <a:p>
            <a:pPr lvl="1"/>
            <a:r>
              <a:rPr lang="en-US" dirty="0"/>
              <a:t>Minimum of 5 nested asynchronous tasks per packet</a:t>
            </a:r>
          </a:p>
          <a:p>
            <a:pPr lvl="1"/>
            <a:r>
              <a:rPr lang="en-US" dirty="0"/>
              <a:t>1GB is approximately 700,000 packets</a:t>
            </a:r>
          </a:p>
          <a:p>
            <a:pPr lvl="1"/>
            <a:r>
              <a:rPr lang="en-US" dirty="0"/>
              <a:t>At least 3.5 million asynchronous tasks per 1GB transfer</a:t>
            </a:r>
          </a:p>
        </p:txBody>
      </p:sp>
    </p:spTree>
    <p:extLst>
      <p:ext uri="{BB962C8B-B14F-4D97-AF65-F5344CB8AC3E}">
        <p14:creationId xmlns:p14="http://schemas.microsoft.com/office/powerpoint/2010/main" val="25251331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F8E8-F482-C44F-B665-F7461809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917-BBAD-C04F-AAA5-055D21A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Problem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Preliminary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Related Work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Protocol Design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Architecture &amp; Implementation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Testing &amp; Analysis</a:t>
            </a:r>
          </a:p>
          <a:p>
            <a:r>
              <a:rPr lang="en-US" dirty="0"/>
              <a:t>Challenges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83716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C08-422E-8344-9DA6-2EAF70F6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09EC-0448-554C-9A1C-F556DC2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4680198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813284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88B-0CBE-D24E-9B06-4F144495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99BC-AE87-3648-B8CE-8A6F364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.NET Core Framework</a:t>
            </a:r>
          </a:p>
          <a:p>
            <a:pPr lvl="1"/>
            <a:r>
              <a:rPr lang="en-US" dirty="0"/>
              <a:t>Architectural Issues</a:t>
            </a:r>
          </a:p>
        </p:txBody>
      </p:sp>
    </p:spTree>
    <p:extLst>
      <p:ext uri="{BB962C8B-B14F-4D97-AF65-F5344CB8AC3E}">
        <p14:creationId xmlns:p14="http://schemas.microsoft.com/office/powerpoint/2010/main" val="27613144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</p:txBody>
      </p:sp>
    </p:spTree>
    <p:extLst>
      <p:ext uri="{BB962C8B-B14F-4D97-AF65-F5344CB8AC3E}">
        <p14:creationId xmlns:p14="http://schemas.microsoft.com/office/powerpoint/2010/main" val="25713427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</p:txBody>
      </p:sp>
    </p:spTree>
    <p:extLst>
      <p:ext uri="{BB962C8B-B14F-4D97-AF65-F5344CB8AC3E}">
        <p14:creationId xmlns:p14="http://schemas.microsoft.com/office/powerpoint/2010/main" val="1949589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76C4-0A4F-8740-B36D-729BE8F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2F9-1DD9-4D43-A26B-5264402E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Asynchrony without IOCP vs Asynchrony with IOCP</a:t>
            </a:r>
          </a:p>
          <a:p>
            <a:pPr lvl="1"/>
            <a:r>
              <a:rPr lang="en-US" dirty="0"/>
              <a:t>Restructure </a:t>
            </a:r>
            <a:r>
              <a:rPr lang="en-US" dirty="0" err="1"/>
              <a:t>MCDTPi</a:t>
            </a:r>
            <a:endParaRPr lang="en-US" dirty="0"/>
          </a:p>
          <a:p>
            <a:pPr lvl="2"/>
            <a:r>
              <a:rPr lang="en-US" dirty="0"/>
              <a:t>Minimize utilization of Asynchrony</a:t>
            </a:r>
          </a:p>
          <a:p>
            <a:pPr lvl="1"/>
            <a:r>
              <a:rPr lang="en-US" dirty="0"/>
              <a:t>Create solution to workaround MTU limit</a:t>
            </a:r>
          </a:p>
        </p:txBody>
      </p:sp>
    </p:spTree>
    <p:extLst>
      <p:ext uri="{BB962C8B-B14F-4D97-AF65-F5344CB8AC3E}">
        <p14:creationId xmlns:p14="http://schemas.microsoft.com/office/powerpoint/2010/main" val="36065318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</p:txBody>
      </p:sp>
    </p:spTree>
    <p:extLst>
      <p:ext uri="{BB962C8B-B14F-4D97-AF65-F5344CB8AC3E}">
        <p14:creationId xmlns:p14="http://schemas.microsoft.com/office/powerpoint/2010/main" val="12880698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30B2-A2C8-684C-A317-08956160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64B-2543-B749-861E-3DD14D43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asynchrony provide any performance gain?</a:t>
            </a:r>
          </a:p>
          <a:p>
            <a:pPr lvl="1"/>
            <a:r>
              <a:rPr lang="en-US" dirty="0"/>
              <a:t>Negative performance is possible with asynchrony</a:t>
            </a:r>
          </a:p>
          <a:p>
            <a:pPr lvl="2"/>
            <a:r>
              <a:rPr lang="en-US" dirty="0"/>
              <a:t>Requires a more methodical use</a:t>
            </a:r>
          </a:p>
        </p:txBody>
      </p:sp>
    </p:spTree>
    <p:extLst>
      <p:ext uri="{BB962C8B-B14F-4D97-AF65-F5344CB8AC3E}">
        <p14:creationId xmlns:p14="http://schemas.microsoft.com/office/powerpoint/2010/main" val="13017579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24D-3E77-E247-BC31-7AD04C3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8BE-F035-8341-8F5F-06C171EC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/>
              <a:t>[1] X. Fan and M. Munson. </a:t>
            </a:r>
            <a:r>
              <a:rPr lang="en-US" sz="1200" dirty="0" err="1"/>
              <a:t>Patebytes</a:t>
            </a:r>
            <a:r>
              <a:rPr lang="en-US" sz="1200" dirty="0"/>
              <a:t> in Motion : Ultra High Speed Transport of Media Files. In </a:t>
            </a:r>
            <a:r>
              <a:rPr lang="en-US" sz="1200" i="1" dirty="0"/>
              <a:t>SMTP Annual Technical Conference</a:t>
            </a:r>
            <a:r>
              <a:rPr lang="en-US" sz="1200" dirty="0"/>
              <a:t>, pages 2-13, 2010.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Aspera</a:t>
            </a:r>
            <a:r>
              <a:rPr lang="en-US" sz="1200" dirty="0"/>
              <a:t>. </a:t>
            </a:r>
            <a:r>
              <a:rPr lang="en-US" sz="1200" dirty="0" err="1"/>
              <a:t>Aspera</a:t>
            </a:r>
            <a:r>
              <a:rPr lang="en-US" sz="1200" dirty="0"/>
              <a:t> FASP High Speed Transport – A Critical Technology Comparison. 2016.</a:t>
            </a:r>
          </a:p>
          <a:p>
            <a:r>
              <a:rPr lang="en-US" sz="1200" dirty="0"/>
              <a:t>[3] E. He, J. Leigh, O. Yu, and T. A. </a:t>
            </a:r>
            <a:r>
              <a:rPr lang="en-US" sz="1200" dirty="0" err="1"/>
              <a:t>DeFanti</a:t>
            </a:r>
            <a:r>
              <a:rPr lang="en-US" sz="1200" dirty="0"/>
              <a:t>. Reliable Blast UDP: Predictable high performance bulk data transfer. </a:t>
            </a:r>
            <a:r>
              <a:rPr lang="en-US" sz="1200" i="1" dirty="0"/>
              <a:t>Proceedings - IEEE International Conference on Cluster Computing, ICCC</a:t>
            </a:r>
            <a:r>
              <a:rPr lang="en-US" sz="1200" dirty="0"/>
              <a:t>, 2002-January(March):317–324, 2002.</a:t>
            </a:r>
          </a:p>
          <a:p>
            <a:r>
              <a:rPr lang="en-US" sz="1200" dirty="0"/>
              <a:t>[4] </a:t>
            </a:r>
            <a:r>
              <a:rPr lang="en-US" sz="1200" dirty="0" err="1"/>
              <a:t>Harimath</a:t>
            </a:r>
            <a:r>
              <a:rPr lang="en-US" sz="1200" dirty="0"/>
              <a:t> </a:t>
            </a:r>
            <a:r>
              <a:rPr lang="en-US" sz="1200" dirty="0" err="1"/>
              <a:t>Sivakumar</a:t>
            </a:r>
            <a:r>
              <a:rPr lang="en-US" sz="1200" dirty="0"/>
              <a:t>, Stuart Bailey, and Robert L Grossman. </a:t>
            </a:r>
            <a:r>
              <a:rPr lang="en-US" sz="1200" dirty="0" err="1"/>
              <a:t>Psockets</a:t>
            </a:r>
            <a:r>
              <a:rPr lang="en-US" sz="1200" dirty="0"/>
              <a:t>: The case for application-level network striping for data intensive applications using high speed wide area networks. In </a:t>
            </a:r>
            <a:r>
              <a:rPr lang="en-US" sz="1200" i="1" dirty="0"/>
              <a:t>Proceedings of the 2000 ACM/IEEE conference on Super-computing</a:t>
            </a:r>
            <a:r>
              <a:rPr lang="en-US" sz="1200" dirty="0"/>
              <a:t>, page 37. IEEE Computer Society, 2000.</a:t>
            </a:r>
          </a:p>
          <a:p>
            <a:r>
              <a:rPr lang="en-US" sz="1200" dirty="0"/>
              <a:t>[5] M. Allman and S. </a:t>
            </a:r>
            <a:r>
              <a:rPr lang="en-US" sz="1200" dirty="0" err="1"/>
              <a:t>Ostermann</a:t>
            </a:r>
            <a:r>
              <a:rPr lang="en-US" sz="1200" dirty="0"/>
              <a:t>. DATA TRANSFER EFFICIENCY OVER SATEL-LITE CIRCUITS USING A MULTI-SOCKET EXTENSION TO THE FILE TRANSFER PROTOCOL (FTP</a:t>
            </a:r>
            <a:r>
              <a:rPr lang="en-US" sz="1200" i="1" dirty="0"/>
              <a:t>). Proceedings of the ACTS Result Conference</a:t>
            </a:r>
            <a:r>
              <a:rPr lang="en-US" sz="1200" dirty="0"/>
              <a:t>,1995.</a:t>
            </a:r>
          </a:p>
          <a:p>
            <a:r>
              <a:rPr lang="en-US" sz="1200" dirty="0"/>
              <a:t>[6] M. Allman and S. </a:t>
            </a:r>
            <a:r>
              <a:rPr lang="en-US" sz="1200" dirty="0" err="1"/>
              <a:t>Ostermann</a:t>
            </a:r>
            <a:r>
              <a:rPr lang="en-US" sz="1200" dirty="0"/>
              <a:t>. Multiple Data Connection FTP Extensions. Technical report, 1997.</a:t>
            </a:r>
          </a:p>
          <a:p>
            <a:r>
              <a:rPr lang="en-US" sz="1200" dirty="0"/>
              <a:t>[7] Y. </a:t>
            </a:r>
            <a:r>
              <a:rPr lang="en-US" sz="1200" dirty="0" err="1"/>
              <a:t>Gu</a:t>
            </a:r>
            <a:r>
              <a:rPr lang="en-US" sz="1200" dirty="0"/>
              <a:t> and R.L. Grossman. UDT: UDP-based data transfer for high-speed wide area networks. </a:t>
            </a:r>
            <a:r>
              <a:rPr lang="en-US" sz="1200" i="1" dirty="0"/>
              <a:t>Computer Networks</a:t>
            </a:r>
            <a:r>
              <a:rPr lang="en-US" sz="1200" dirty="0"/>
              <a:t>, 51(7):1777–1799, 2007.</a:t>
            </a:r>
          </a:p>
          <a:p>
            <a:r>
              <a:rPr lang="en-US" sz="1200" dirty="0"/>
              <a:t>[8] M. </a:t>
            </a:r>
            <a:r>
              <a:rPr lang="en-US" sz="1200" dirty="0" err="1"/>
              <a:t>Meiss</a:t>
            </a:r>
            <a:r>
              <a:rPr lang="en-US" sz="1200" dirty="0"/>
              <a:t>. Tsunami: A high-speed rate-controlled protocol for file transfer. pages 1–10, 2004.</a:t>
            </a:r>
          </a:p>
          <a:p>
            <a:r>
              <a:rPr lang="en-US" sz="1200" dirty="0"/>
              <a:t>[9] NET Foundation. .NET Core 1.0.3 Source Code, 2016.</a:t>
            </a:r>
          </a:p>
          <a:p>
            <a:r>
              <a:rPr lang="en-US" sz="1200" dirty="0"/>
              <a:t>[10] </a:t>
            </a:r>
            <a:r>
              <a:rPr lang="en-US" sz="1200" dirty="0" err="1"/>
              <a:t>Daan</a:t>
            </a:r>
            <a:r>
              <a:rPr lang="en-US" sz="1200" dirty="0"/>
              <a:t> </a:t>
            </a:r>
            <a:r>
              <a:rPr lang="en-US" sz="1200" dirty="0" err="1"/>
              <a:t>Leijen</a:t>
            </a:r>
            <a:r>
              <a:rPr lang="en-US" sz="1200" dirty="0"/>
              <a:t>, Wolfram Schulte, and Sebastian Burckhardt. The design of a task parallel library</a:t>
            </a:r>
            <a:r>
              <a:rPr lang="en-US" sz="1200" i="1" dirty="0"/>
              <a:t>. ACM SIGPLAN Notices</a:t>
            </a:r>
            <a:r>
              <a:rPr lang="en-US" sz="1200" dirty="0"/>
              <a:t>, 44(10):227, 2009.</a:t>
            </a:r>
          </a:p>
          <a:p>
            <a:r>
              <a:rPr lang="en-US" sz="1200" dirty="0"/>
              <a:t>[11] D. </a:t>
            </a:r>
            <a:r>
              <a:rPr lang="en-US" sz="1200" dirty="0" err="1"/>
              <a:t>Syme</a:t>
            </a:r>
            <a:r>
              <a:rPr lang="en-US" sz="1200" dirty="0"/>
              <a:t>, T. </a:t>
            </a:r>
            <a:r>
              <a:rPr lang="en-US" sz="1200" dirty="0" err="1"/>
              <a:t>Petricek</a:t>
            </a:r>
            <a:r>
              <a:rPr lang="en-US" sz="1200" dirty="0"/>
              <a:t>, and D. </a:t>
            </a:r>
            <a:r>
              <a:rPr lang="en-US" sz="1200" dirty="0" err="1"/>
              <a:t>Lomov</a:t>
            </a:r>
            <a:r>
              <a:rPr lang="en-US" sz="1200" dirty="0"/>
              <a:t>. The F# asynchronous programming model. In </a:t>
            </a:r>
            <a:r>
              <a:rPr lang="en-US" sz="1200" i="1" dirty="0"/>
              <a:t>International Symposium on Practical Aspects of Declarative Languages</a:t>
            </a:r>
            <a:r>
              <a:rPr lang="en-US" sz="1200" dirty="0"/>
              <a:t>, pages175–189. Springer, 2011.</a:t>
            </a:r>
          </a:p>
          <a:p>
            <a:r>
              <a:rPr lang="en-US" sz="1200" dirty="0"/>
              <a:t>[12] Eric Lippert. Asynchrony in C # 5 Part Five: Too many tasks, November 2010.</a:t>
            </a:r>
          </a:p>
          <a:p>
            <a:r>
              <a:rPr lang="en-US" sz="1200" dirty="0"/>
              <a:t>[13] Jeffrey </a:t>
            </a:r>
            <a:r>
              <a:rPr lang="en-US" sz="1200" dirty="0" err="1"/>
              <a:t>Richter.CLR</a:t>
            </a:r>
            <a:r>
              <a:rPr lang="en-US" sz="1200" dirty="0"/>
              <a:t> via c#. Pearson Education,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70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7C1-4DE7-544C-8B66-82C8287C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461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26638</TotalTime>
  <Words>1874</Words>
  <Application>Microsoft Macintosh PowerPoint</Application>
  <PresentationFormat>Widescreen</PresentationFormat>
  <Paragraphs>461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1" baseType="lpstr">
      <vt:lpstr>Arial</vt:lpstr>
      <vt:lpstr>Century Gothic</vt:lpstr>
      <vt:lpstr>Vapor Trail</vt:lpstr>
      <vt:lpstr>A Multi-channel data transfer protocol using asynchronous technology</vt:lpstr>
      <vt:lpstr>Overview</vt:lpstr>
      <vt:lpstr>Overview</vt:lpstr>
      <vt:lpstr>Motivation</vt:lpstr>
      <vt:lpstr>Overview</vt:lpstr>
      <vt:lpstr>Problem</vt:lpstr>
      <vt:lpstr>Problem</vt:lpstr>
      <vt:lpstr>Overview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Preliminary work</vt:lpstr>
      <vt:lpstr>Overview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Overview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Protocol Design</vt:lpstr>
      <vt:lpstr>Overview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Architecture &amp; Implementation</vt:lpstr>
      <vt:lpstr>Overview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Testing &amp; Analysis</vt:lpstr>
      <vt:lpstr>Overview</vt:lpstr>
      <vt:lpstr>Challenges &amp; Future Work</vt:lpstr>
      <vt:lpstr>Challenges &amp; Future Work</vt:lpstr>
      <vt:lpstr>Challenges &amp; Future Work</vt:lpstr>
      <vt:lpstr>Challenges &amp; Future Work</vt:lpstr>
      <vt:lpstr>Challenges &amp; Future Work</vt:lpstr>
      <vt:lpstr>Conclusion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Multi-channel data transfer protocol using asynchronous technology</dc:title>
  <dc:creator>Will Czifro</dc:creator>
  <cp:lastModifiedBy>Will Czifro</cp:lastModifiedBy>
  <cp:revision>96</cp:revision>
  <dcterms:created xsi:type="dcterms:W3CDTF">2018-07-07T22:44:16Z</dcterms:created>
  <dcterms:modified xsi:type="dcterms:W3CDTF">2018-08-06T03:19:16Z</dcterms:modified>
</cp:coreProperties>
</file>