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7" r:id="rId2"/>
    <p:sldId id="256"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i7I4Gg0tnNma7H2eFbIyWoxv/G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399261-51D3-4A55-93DF-8D23A44D0838}">
  <a:tblStyle styleId="{2B399261-51D3-4A55-93DF-8D23A44D083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8496E93E-8BED-4332-9BB2-C7686B8C653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674"/>
  </p:normalViewPr>
  <p:slideViewPr>
    <p:cSldViewPr snapToGrid="0">
      <p:cViewPr varScale="1">
        <p:scale>
          <a:sx n="124" d="100"/>
          <a:sy n="12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nkit.com/learn/kanban/kanban-board-examples-for-development-and-operation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Kanban_board" TargetMode="External"/><Relationship Id="rId4" Type="http://schemas.openxmlformats.org/officeDocument/2006/relationships/hyperlink" Target="https://www.planview.com/resources/articles/what-is-kanban-board/"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kaggle.com/nikmikhailov13/visualization-boston-crimes/notebook" TargetMode="External"/><Relationship Id="rId3" Type="http://schemas.openxmlformats.org/officeDocument/2006/relationships/hyperlink" Target="http://www.businessofgovernment.org/sites/default/files/Management%20Predictive%20Policing.pdf" TargetMode="External"/><Relationship Id="rId7" Type="http://schemas.openxmlformats.org/officeDocument/2006/relationships/hyperlink" Target="https://datafloq.com/read/how-control-crime-big-data-predictive-analytics/249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softwebiot.com/experiments/crime-analytics-and-prevention/" TargetMode="External"/><Relationship Id="rId5" Type="http://schemas.openxmlformats.org/officeDocument/2006/relationships/hyperlink" Target="https://www.smartdatacollective.com/police-are-using-big-data-to-predict-future-crime-rates/" TargetMode="External"/><Relationship Id="rId4" Type="http://schemas.openxmlformats.org/officeDocument/2006/relationships/hyperlink" Target="https://www.govtech.com/public-safety/Predicting-Crime-Using-Analytics-and-Big-Data.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ed1f6f1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5ed1f6f1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For everyone to learn more about AKDPM</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u="sng">
                <a:solidFill>
                  <a:schemeClr val="hlink"/>
                </a:solidFill>
                <a:hlinkClick r:id="rId3"/>
              </a:rPr>
              <a:t>https://leankit.com/learn/kanban/kanban-board-examples-for-development-and-operations/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u="sng">
                <a:solidFill>
                  <a:schemeClr val="hlink"/>
                </a:solidFill>
                <a:hlinkClick r:id="rId4"/>
              </a:rPr>
              <a:t>https://www.planview.com/resources/articles/what-is-kanban-board/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u="sng">
                <a:solidFill>
                  <a:schemeClr val="hlink"/>
                </a:solidFill>
                <a:hlinkClick r:id="rId5"/>
              </a:rPr>
              <a:t>https://en.wikipedia.org/wiki/Kanban_board</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ed1d0ae03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5ed1d0ae0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a:solidFill>
                  <a:schemeClr val="hlink"/>
                </a:solidFill>
                <a:hlinkClick r:id="rId3"/>
              </a:rPr>
              <a:t>http://www.businessofgovernment.org/sites/default/files/Management%20Predictive%20Policing.pdf</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u="sng">
                <a:solidFill>
                  <a:schemeClr val="hlink"/>
                </a:solidFill>
                <a:hlinkClick r:id="rId4"/>
              </a:rPr>
              <a:t>https://www.govtech.com/public-safety/Predicting-Crime-Using-Analytics-and-Big-Data.html</a:t>
            </a:r>
            <a:endParaRPr/>
          </a:p>
          <a:p>
            <a:pPr marL="0" lvl="0" indent="0" algn="l" rtl="0">
              <a:lnSpc>
                <a:spcPct val="100000"/>
              </a:lnSpc>
              <a:spcBef>
                <a:spcPts val="0"/>
              </a:spcBef>
              <a:spcAft>
                <a:spcPts val="0"/>
              </a:spcAft>
              <a:buSzPts val="1100"/>
              <a:buNone/>
            </a:pPr>
            <a:endParaRPr/>
          </a:p>
          <a:p>
            <a:pPr marL="0" lvl="0" indent="0" algn="l" rtl="0">
              <a:lnSpc>
                <a:spcPct val="90000"/>
              </a:lnSpc>
              <a:spcBef>
                <a:spcPts val="500"/>
              </a:spcBef>
              <a:spcAft>
                <a:spcPts val="0"/>
              </a:spcAft>
              <a:buSzPts val="1100"/>
              <a:buNone/>
            </a:pPr>
            <a:r>
              <a:rPr lang="en-US" u="sng">
                <a:solidFill>
                  <a:schemeClr val="hlink"/>
                </a:solidFill>
                <a:hlinkClick r:id="rId5"/>
              </a:rPr>
              <a:t>https://www.smartdatacollective.com/police-are-using-big-data-to-predict-future-crime-rates/</a:t>
            </a:r>
            <a:br>
              <a:rPr lang="en-US"/>
            </a:br>
            <a:endParaRPr/>
          </a:p>
          <a:p>
            <a:pPr marL="0" lvl="0" indent="0" algn="l" rtl="0">
              <a:lnSpc>
                <a:spcPct val="90000"/>
              </a:lnSpc>
              <a:spcBef>
                <a:spcPts val="500"/>
              </a:spcBef>
              <a:spcAft>
                <a:spcPts val="0"/>
              </a:spcAft>
              <a:buSzPts val="1100"/>
              <a:buNone/>
            </a:pPr>
            <a:r>
              <a:rPr lang="en-US" u="sng">
                <a:solidFill>
                  <a:schemeClr val="hlink"/>
                </a:solidFill>
                <a:hlinkClick r:id="rId6"/>
              </a:rPr>
              <a:t>https://www.softwebiot.com/experiments/crime-analytics-and-prevention/</a:t>
            </a:r>
            <a:endParaRPr/>
          </a:p>
          <a:p>
            <a:pPr marL="0" lvl="0" indent="0" algn="l" rtl="0">
              <a:lnSpc>
                <a:spcPct val="90000"/>
              </a:lnSpc>
              <a:spcBef>
                <a:spcPts val="500"/>
              </a:spcBef>
              <a:spcAft>
                <a:spcPts val="0"/>
              </a:spcAft>
              <a:buSzPts val="1100"/>
              <a:buNone/>
            </a:pPr>
            <a:endParaRPr/>
          </a:p>
          <a:p>
            <a:pPr marL="0" lvl="0" indent="0" algn="l" rtl="0">
              <a:lnSpc>
                <a:spcPct val="90000"/>
              </a:lnSpc>
              <a:spcBef>
                <a:spcPts val="500"/>
              </a:spcBef>
              <a:spcAft>
                <a:spcPts val="0"/>
              </a:spcAft>
              <a:buSzPts val="1100"/>
              <a:buNone/>
            </a:pPr>
            <a:r>
              <a:rPr lang="en-US" u="sng">
                <a:solidFill>
                  <a:schemeClr val="hlink"/>
                </a:solidFill>
                <a:hlinkClick r:id="rId7"/>
              </a:rPr>
              <a:t>https://datafloq.com/read/how-control-crime-big-data-predictive-analytics/2495</a:t>
            </a:r>
            <a:endParaRPr/>
          </a:p>
          <a:p>
            <a:pPr marL="0" lvl="0" indent="0" algn="l" rtl="0">
              <a:lnSpc>
                <a:spcPct val="90000"/>
              </a:lnSpc>
              <a:spcBef>
                <a:spcPts val="500"/>
              </a:spcBef>
              <a:spcAft>
                <a:spcPts val="0"/>
              </a:spcAft>
              <a:buSzPts val="1100"/>
              <a:buNone/>
            </a:pPr>
            <a:endParaRPr/>
          </a:p>
          <a:p>
            <a:pPr marL="0" lvl="0" indent="0" algn="l" rtl="0">
              <a:lnSpc>
                <a:spcPct val="90000"/>
              </a:lnSpc>
              <a:spcBef>
                <a:spcPts val="500"/>
              </a:spcBef>
              <a:spcAft>
                <a:spcPts val="0"/>
              </a:spcAft>
              <a:buSzPts val="1100"/>
              <a:buNone/>
            </a:pPr>
            <a:r>
              <a:rPr lang="en-US" u="sng">
                <a:solidFill>
                  <a:schemeClr val="hlink"/>
                </a:solidFill>
                <a:hlinkClick r:id="rId8"/>
              </a:rPr>
              <a:t>https://www.kaggle.com/nikmikhailov13/visualization-boston-crimes/notebook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9424aef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5d9424aef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martdatacollective.com/police-are-using-big-data-to-predict-future-crime-ra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5ed1f6f130_0_0"/>
          <p:cNvSpPr txBox="1">
            <a:spLocks noGrp="1"/>
          </p:cNvSpPr>
          <p:nvPr>
            <p:ph type="title"/>
          </p:nvPr>
        </p:nvSpPr>
        <p:spPr>
          <a:xfrm>
            <a:off x="838200" y="40000"/>
            <a:ext cx="10515600" cy="1169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4000" dirty="0"/>
              <a:t>Project Summary</a:t>
            </a:r>
            <a:br>
              <a:rPr lang="en-US" sz="4000" dirty="0"/>
            </a:br>
            <a:r>
              <a:rPr lang="en-US" sz="1800" dirty="0"/>
              <a:t>Group 1:  Jonathon Parry, Kevin Vogel, Courtney Zimmer-Bartels</a:t>
            </a:r>
            <a:br>
              <a:rPr lang="en-US" sz="1800" dirty="0"/>
            </a:br>
            <a:r>
              <a:rPr lang="en-US" sz="1800" dirty="0"/>
              <a:t>Last Updated: 29 Jul 19</a:t>
            </a:r>
            <a:endParaRPr sz="4000" dirty="0"/>
          </a:p>
        </p:txBody>
      </p:sp>
      <p:graphicFrame>
        <p:nvGraphicFramePr>
          <p:cNvPr id="91" name="Google Shape;91;g5ed1f6f130_0_0"/>
          <p:cNvGraphicFramePr/>
          <p:nvPr/>
        </p:nvGraphicFramePr>
        <p:xfrm>
          <a:off x="0" y="1209675"/>
          <a:ext cx="12192000" cy="5648325"/>
        </p:xfrm>
        <a:graphic>
          <a:graphicData uri="http://schemas.openxmlformats.org/drawingml/2006/table">
            <a:tbl>
              <a:tblPr>
                <a:noFill/>
                <a:tableStyleId>{8496E93E-8BED-4332-9BB2-C7686B8C6536}</a:tableStyleId>
              </a:tblPr>
              <a:tblGrid>
                <a:gridCol w="5876775">
                  <a:extLst>
                    <a:ext uri="{9D8B030D-6E8A-4147-A177-3AD203B41FA5}">
                      <a16:colId xmlns:a16="http://schemas.microsoft.com/office/drawing/2014/main" val="20000"/>
                    </a:ext>
                  </a:extLst>
                </a:gridCol>
                <a:gridCol w="6315225">
                  <a:extLst>
                    <a:ext uri="{9D8B030D-6E8A-4147-A177-3AD203B41FA5}">
                      <a16:colId xmlns:a16="http://schemas.microsoft.com/office/drawing/2014/main" val="20001"/>
                    </a:ext>
                  </a:extLst>
                </a:gridCol>
              </a:tblGrid>
              <a:tr h="2923300">
                <a:tc>
                  <a:txBody>
                    <a:bodyPr/>
                    <a:lstStyle/>
                    <a:p>
                      <a:pPr marL="0" marR="0" lvl="0" indent="0" algn="l" rtl="0">
                        <a:lnSpc>
                          <a:spcPct val="90000"/>
                        </a:lnSpc>
                        <a:spcBef>
                          <a:spcPts val="0"/>
                        </a:spcBef>
                        <a:spcAft>
                          <a:spcPts val="0"/>
                        </a:spcAft>
                        <a:buClr>
                          <a:schemeClr val="dk1"/>
                        </a:buClr>
                        <a:buSzPts val="1100"/>
                        <a:buFont typeface="Arial"/>
                        <a:buNone/>
                      </a:pPr>
                      <a:r>
                        <a:rPr lang="en-US" sz="1800" b="1" i="1" u="none" strike="noStrike" cap="none">
                          <a:solidFill>
                            <a:schemeClr val="dk1"/>
                          </a:solidFill>
                          <a:latin typeface="Times New Roman"/>
                          <a:ea typeface="Times New Roman"/>
                          <a:cs typeface="Times New Roman"/>
                          <a:sym typeface="Times New Roman"/>
                        </a:rPr>
                        <a:t>Accomplishments </a:t>
                      </a:r>
                      <a:endParaRPr sz="1800" b="1" i="1"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Selected Data Set(s)</a:t>
                      </a:r>
                      <a:endParaRPr sz="1800" u="none" strike="noStrike" cap="none"/>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Developed AK-DPM Board</a:t>
                      </a:r>
                      <a:endParaRPr sz="1800" u="none" strike="noStrike" cap="none"/>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Scoped the Project </a:t>
                      </a:r>
                      <a:endParaRPr sz="1800" u="none" strike="noStrike" cap="none"/>
                    </a:p>
                    <a:p>
                      <a:pPr marL="457200" marR="0" lvl="5" indent="-228600" algn="l" rtl="0">
                        <a:lnSpc>
                          <a:spcPct val="90000"/>
                        </a:lnSpc>
                        <a:spcBef>
                          <a:spcPts val="0"/>
                        </a:spcBef>
                        <a:spcAft>
                          <a:spcPts val="0"/>
                        </a:spcAft>
                        <a:buClr>
                          <a:schemeClr val="dk1"/>
                        </a:buClr>
                        <a:buSzPts val="1400"/>
                        <a:buFont typeface="Arial"/>
                        <a:buNone/>
                      </a:pPr>
                      <a:endParaRPr sz="180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0"/>
                        </a:spcBef>
                        <a:spcAft>
                          <a:spcPts val="0"/>
                        </a:spcAft>
                        <a:buClr>
                          <a:schemeClr val="dk1"/>
                        </a:buClr>
                        <a:buSzPts val="1400"/>
                        <a:buFont typeface="Arial"/>
                        <a:buNone/>
                      </a:pPr>
                      <a:endParaRPr sz="1800" u="none" strike="noStrike" cap="none">
                        <a:solidFill>
                          <a:schemeClr val="dk1"/>
                        </a:solidFill>
                        <a:latin typeface="Times New Roman"/>
                        <a:ea typeface="Times New Roman"/>
                        <a:cs typeface="Times New Roman"/>
                        <a:sym typeface="Times New Roman"/>
                      </a:endParaRPr>
                    </a:p>
                    <a:p>
                      <a:pPr marL="457200" marR="0" lvl="0" indent="-228600" algn="l" rtl="0">
                        <a:lnSpc>
                          <a:spcPct val="90000"/>
                        </a:lnSpc>
                        <a:spcBef>
                          <a:spcPts val="0"/>
                        </a:spcBef>
                        <a:spcAft>
                          <a:spcPts val="0"/>
                        </a:spcAft>
                        <a:buClr>
                          <a:schemeClr val="dk1"/>
                        </a:buClr>
                        <a:buSzPts val="1400"/>
                        <a:buFont typeface="Times New Roman"/>
                        <a:buNone/>
                      </a:pP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90000"/>
                        </a:lnSpc>
                        <a:spcBef>
                          <a:spcPts val="0"/>
                        </a:spcBef>
                        <a:spcAft>
                          <a:spcPts val="0"/>
                        </a:spcAft>
                        <a:buClr>
                          <a:schemeClr val="dk1"/>
                        </a:buClr>
                        <a:buSzPts val="1100"/>
                        <a:buFont typeface="Arial"/>
                        <a:buNone/>
                      </a:pPr>
                      <a:r>
                        <a:rPr lang="en-US" sz="1800" b="1" i="1" u="none" strike="noStrike" cap="none">
                          <a:solidFill>
                            <a:schemeClr val="dk1"/>
                          </a:solidFill>
                          <a:latin typeface="Times New Roman"/>
                          <a:ea typeface="Times New Roman"/>
                          <a:cs typeface="Times New Roman"/>
                          <a:sym typeface="Times New Roman"/>
                        </a:rPr>
                        <a:t>Goods</a:t>
                      </a:r>
                      <a:endParaRPr sz="1800" b="1" i="1"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Communication via Email</a:t>
                      </a:r>
                      <a:endParaRPr sz="180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Setting goals and checkpoi</a:t>
                      </a:r>
                      <a:r>
                        <a:rPr lang="en-US" sz="1800">
                          <a:solidFill>
                            <a:schemeClr val="dk1"/>
                          </a:solidFill>
                          <a:latin typeface="Times New Roman"/>
                          <a:ea typeface="Times New Roman"/>
                          <a:cs typeface="Times New Roman"/>
                          <a:sym typeface="Times New Roman"/>
                        </a:rPr>
                        <a:t>nts vice sprinting at the end.</a:t>
                      </a:r>
                      <a:endParaRPr sz="1800" u="none" strike="noStrike" cap="none"/>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Developing a long-range plan</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Research of other cities utilization of data in support of Police Force</a:t>
                      </a:r>
                      <a:endParaRPr sz="18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725025">
                <a:tc>
                  <a:txBody>
                    <a:bodyPr/>
                    <a:lstStyle/>
                    <a:p>
                      <a:pPr marL="0" marR="0" lvl="0" indent="0" algn="l" rtl="0">
                        <a:lnSpc>
                          <a:spcPct val="90000"/>
                        </a:lnSpc>
                        <a:spcBef>
                          <a:spcPts val="0"/>
                        </a:spcBef>
                        <a:spcAft>
                          <a:spcPts val="0"/>
                        </a:spcAft>
                        <a:buClr>
                          <a:schemeClr val="dk1"/>
                        </a:buClr>
                        <a:buSzPts val="1100"/>
                        <a:buFont typeface="Arial"/>
                        <a:buNone/>
                      </a:pPr>
                      <a:r>
                        <a:rPr lang="en-US" sz="1800" b="1" i="1" u="none" strike="noStrike" cap="none">
                          <a:solidFill>
                            <a:schemeClr val="dk1"/>
                          </a:solidFill>
                          <a:latin typeface="Times New Roman"/>
                          <a:ea typeface="Times New Roman"/>
                          <a:cs typeface="Times New Roman"/>
                          <a:sym typeface="Times New Roman"/>
                        </a:rPr>
                        <a:t>Plans</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Overview of Descriptive Statistics</a:t>
                      </a:r>
                      <a:endParaRPr sz="1800" u="none" strike="noStrike" cap="none">
                        <a:solidFill>
                          <a:schemeClr val="dk1"/>
                        </a:solidFill>
                        <a:latin typeface="Times New Roman"/>
                        <a:ea typeface="Times New Roman"/>
                        <a:cs typeface="Times New Roman"/>
                        <a:sym typeface="Times New Roman"/>
                      </a:endParaRPr>
                    </a:p>
                    <a:p>
                      <a:pPr marL="914400" marR="0" lvl="1" indent="-342900" algn="l" rtl="0">
                        <a:lnSpc>
                          <a:spcPct val="9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Prior to week</a:t>
                      </a:r>
                      <a:r>
                        <a:rPr lang="en-US" sz="1800" u="none" strike="noStrike" cap="none">
                          <a:solidFill>
                            <a:schemeClr val="dk1"/>
                          </a:solidFill>
                          <a:latin typeface="Times New Roman"/>
                          <a:ea typeface="Times New Roman"/>
                          <a:cs typeface="Times New Roman"/>
                          <a:sym typeface="Times New Roman"/>
                        </a:rPr>
                        <a:t> 5 (required)</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Develop histograms and plots for analysis prior to week </a:t>
                      </a:r>
                      <a:endParaRPr sz="1800">
                        <a:solidFill>
                          <a:schemeClr val="dk1"/>
                        </a:solidFill>
                        <a:latin typeface="Times New Roman"/>
                        <a:ea typeface="Times New Roman"/>
                        <a:cs typeface="Times New Roman"/>
                        <a:sym typeface="Times New Roman"/>
                      </a:endParaRPr>
                    </a:p>
                    <a:p>
                      <a:pPr marL="914400" lvl="1"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Prior to week 5 (required).</a:t>
                      </a:r>
                      <a:endParaRPr sz="180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Learn how to use library(usmap)</a:t>
                      </a:r>
                      <a:endParaRPr sz="1800">
                        <a:solidFill>
                          <a:schemeClr val="dk1"/>
                        </a:solidFill>
                        <a:latin typeface="Times New Roman"/>
                        <a:ea typeface="Times New Roman"/>
                        <a:cs typeface="Times New Roman"/>
                        <a:sym typeface="Times New Roman"/>
                      </a:endParaRPr>
                    </a:p>
                    <a:p>
                      <a:pPr marL="914400" lvl="1"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Prior to week 5 (desired)</a:t>
                      </a:r>
                      <a:endParaRPr sz="1800">
                        <a:solidFill>
                          <a:schemeClr val="dk1"/>
                        </a:solidFill>
                        <a:latin typeface="Times New Roman"/>
                        <a:ea typeface="Times New Roman"/>
                        <a:cs typeface="Times New Roman"/>
                        <a:sym typeface="Times New Roman"/>
                      </a:endParaRPr>
                    </a:p>
                    <a:p>
                      <a:pPr marL="457200" marR="0" lvl="0" indent="-228600" algn="l" rtl="0">
                        <a:lnSpc>
                          <a:spcPct val="90000"/>
                        </a:lnSpc>
                        <a:spcBef>
                          <a:spcPts val="0"/>
                        </a:spcBef>
                        <a:spcAft>
                          <a:spcPts val="0"/>
                        </a:spcAft>
                        <a:buClr>
                          <a:schemeClr val="dk1"/>
                        </a:buClr>
                        <a:buSzPts val="1400"/>
                        <a:buFont typeface="Times New Roman"/>
                        <a:buNone/>
                      </a:pP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90000"/>
                        </a:lnSpc>
                        <a:spcBef>
                          <a:spcPts val="0"/>
                        </a:spcBef>
                        <a:spcAft>
                          <a:spcPts val="0"/>
                        </a:spcAft>
                        <a:buClr>
                          <a:schemeClr val="dk1"/>
                        </a:buClr>
                        <a:buSzPts val="1100"/>
                        <a:buFont typeface="Arial"/>
                        <a:buNone/>
                      </a:pPr>
                      <a:r>
                        <a:rPr lang="en-US" sz="1800" b="1" i="1" u="none" strike="noStrike" cap="none">
                          <a:solidFill>
                            <a:schemeClr val="dk1"/>
                          </a:solidFill>
                          <a:latin typeface="Times New Roman"/>
                          <a:ea typeface="Times New Roman"/>
                          <a:cs typeface="Times New Roman"/>
                          <a:sym typeface="Times New Roman"/>
                        </a:rPr>
                        <a:t>Issues </a:t>
                      </a:r>
                      <a:endParaRPr sz="1800" b="1" i="1"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Unknown unknowns with data</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Unknown unknowns in R</a:t>
                      </a:r>
                      <a:endParaRPr sz="180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Arial"/>
                        <a:buChar char="•"/>
                      </a:pPr>
                      <a:r>
                        <a:rPr lang="en-US" sz="1800" u="none" strike="noStrike" cap="none">
                          <a:solidFill>
                            <a:schemeClr val="dk1"/>
                          </a:solidFill>
                          <a:latin typeface="Times New Roman"/>
                          <a:ea typeface="Times New Roman"/>
                          <a:cs typeface="Times New Roman"/>
                          <a:sym typeface="Times New Roman"/>
                        </a:rPr>
                        <a:t>Need to determine best way to track changes in R</a:t>
                      </a:r>
                      <a:endParaRPr sz="1800" u="none" strike="noStrike" cap="none">
                        <a:solidFill>
                          <a:schemeClr val="dk1"/>
                        </a:solidFill>
                        <a:latin typeface="Times New Roman"/>
                        <a:ea typeface="Times New Roman"/>
                        <a:cs typeface="Times New Roman"/>
                        <a:sym typeface="Times New Roman"/>
                      </a:endParaRPr>
                    </a:p>
                    <a:p>
                      <a:pPr marL="914400" marR="0" lvl="1"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Google Drive can track uploads, but not changes to the file</a:t>
                      </a:r>
                      <a:endParaRPr sz="1800">
                        <a:solidFill>
                          <a:schemeClr val="dk1"/>
                        </a:solidFill>
                        <a:latin typeface="Times New Roman"/>
                        <a:ea typeface="Times New Roman"/>
                        <a:cs typeface="Times New Roman"/>
                        <a:sym typeface="Times New Roman"/>
                      </a:endParaRPr>
                    </a:p>
                    <a:p>
                      <a:pPr marL="914400" marR="0" lvl="1" indent="-342900" algn="l" rtl="0">
                        <a:lnSpc>
                          <a:spcPct val="9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Email will be key in communicating progression</a:t>
                      </a:r>
                      <a:endParaRPr sz="1800">
                        <a:solidFill>
                          <a:schemeClr val="dk1"/>
                        </a:solidFill>
                        <a:latin typeface="Times New Roman"/>
                        <a:ea typeface="Times New Roman"/>
                        <a:cs typeface="Times New Roman"/>
                        <a:sym typeface="Times New Roman"/>
                      </a:endParaRPr>
                    </a:p>
                    <a:p>
                      <a:pPr marL="457200" marR="0" lvl="0" indent="-228600" algn="l" rtl="0">
                        <a:lnSpc>
                          <a:spcPct val="90000"/>
                        </a:lnSpc>
                        <a:spcBef>
                          <a:spcPts val="0"/>
                        </a:spcBef>
                        <a:spcAft>
                          <a:spcPts val="0"/>
                        </a:spcAft>
                        <a:buClr>
                          <a:schemeClr val="dk1"/>
                        </a:buClr>
                        <a:buSzPts val="1400"/>
                        <a:buFont typeface="Times New Roman"/>
                        <a:buNone/>
                      </a:pP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0" y="838938"/>
          <a:ext cx="12191975" cy="6019025"/>
        </p:xfrm>
        <a:graphic>
          <a:graphicData uri="http://schemas.openxmlformats.org/drawingml/2006/table">
            <a:tbl>
              <a:tblPr firstRow="1" bandRow="1">
                <a:noFill/>
                <a:tableStyleId>{2B399261-51D3-4A55-93DF-8D23A44D0838}</a:tableStyleId>
              </a:tblPr>
              <a:tblGrid>
                <a:gridCol w="1591250">
                  <a:extLst>
                    <a:ext uri="{9D8B030D-6E8A-4147-A177-3AD203B41FA5}">
                      <a16:colId xmlns:a16="http://schemas.microsoft.com/office/drawing/2014/main" val="20000"/>
                    </a:ext>
                  </a:extLst>
                </a:gridCol>
                <a:gridCol w="2060725">
                  <a:extLst>
                    <a:ext uri="{9D8B030D-6E8A-4147-A177-3AD203B41FA5}">
                      <a16:colId xmlns:a16="http://schemas.microsoft.com/office/drawing/2014/main" val="20001"/>
                    </a:ext>
                  </a:extLst>
                </a:gridCol>
                <a:gridCol w="2252400">
                  <a:extLst>
                    <a:ext uri="{9D8B030D-6E8A-4147-A177-3AD203B41FA5}">
                      <a16:colId xmlns:a16="http://schemas.microsoft.com/office/drawing/2014/main" val="20002"/>
                    </a:ext>
                  </a:extLst>
                </a:gridCol>
                <a:gridCol w="2099050">
                  <a:extLst>
                    <a:ext uri="{9D8B030D-6E8A-4147-A177-3AD203B41FA5}">
                      <a16:colId xmlns:a16="http://schemas.microsoft.com/office/drawing/2014/main" val="20003"/>
                    </a:ext>
                  </a:extLst>
                </a:gridCol>
                <a:gridCol w="215655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6617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To Do:</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Limit:</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Preparation</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Analyze</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Deploy</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Finish</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Remarks</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398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Bring Data Into R</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7620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Times New Roman"/>
                          <a:ea typeface="Times New Roman"/>
                          <a:cs typeface="Times New Roman"/>
                          <a:sym typeface="Times New Roman"/>
                        </a:rPr>
                        <a:t>Selected “Boston Crime Data</a:t>
                      </a:r>
                      <a:endParaRPr sz="12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Times New Roman"/>
                          <a:ea typeface="Times New Roman"/>
                          <a:cs typeface="Times New Roman"/>
                          <a:sym typeface="Times New Roman"/>
                        </a:rPr>
                        <a:t>Selected “NOAA” Data</a:t>
                      </a:r>
                      <a:endParaRPr sz="140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Times New Roman"/>
                          <a:ea typeface="Times New Roman"/>
                          <a:cs typeface="Times New Roman"/>
                          <a:sym typeface="Times New Roman"/>
                        </a:rPr>
                        <a:t>Scope Project</a:t>
                      </a:r>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Times New Roman"/>
                          <a:ea typeface="Times New Roman"/>
                          <a:cs typeface="Times New Roman"/>
                          <a:sym typeface="Times New Roman"/>
                        </a:rPr>
                        <a:t>Code import of csv’s</a:t>
                      </a:r>
                      <a:endParaRPr sz="1200" u="none" strike="noStrike" cap="none">
                        <a:solidFill>
                          <a:schemeClr val="dk1"/>
                        </a:solidFill>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Times New Roman"/>
                          <a:ea typeface="Times New Roman"/>
                          <a:cs typeface="Times New Roman"/>
                          <a:sym typeface="Times New Roman"/>
                        </a:rPr>
                        <a:t>Bring in packages (tidyverse)</a:t>
                      </a:r>
                      <a:endParaRPr sz="1200">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1"/>
                  </a:ext>
                </a:extLst>
              </a:tr>
              <a:tr h="6932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Prep the Data</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Build Dataframes</a:t>
                      </a:r>
                      <a:endParaRPr sz="12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Data Munge</a:t>
                      </a:r>
                      <a:endParaRPr sz="12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Required before we move forward.</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Discussed Week 3</a:t>
                      </a: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2"/>
                  </a:ext>
                </a:extLst>
              </a:tr>
              <a:tr h="5774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Statistical Analysis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Descriptive Statistics</a:t>
                      </a: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3"/>
                  </a:ext>
                </a:extLst>
              </a:tr>
              <a:tr h="661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Pictures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Histograms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Scatterplots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Map via GGPLOT2</a:t>
                      </a:r>
                      <a:endParaRPr sz="1400" u="none" strike="noStrike" cap="none"/>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Discussed Week 6-8</a:t>
                      </a: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4"/>
                  </a:ext>
                </a:extLst>
              </a:tr>
              <a:tr h="5774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Model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Aggregate the data by day, week, month.</a:t>
                      </a: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Discussed Week 8</a:t>
                      </a: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5"/>
                  </a:ext>
                </a:extLst>
              </a:tr>
              <a:tr h="1107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Project Deliverable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PowerPoint presentation</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Build Shell</a:t>
                      </a: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Due Week 11</a:t>
                      </a: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6"/>
                  </a:ext>
                </a:extLst>
              </a:tr>
              <a:tr h="6997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Project Deliverable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Word Document</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Build Shell</a:t>
                      </a: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91425" marR="91450" marT="45700"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Times New Roman"/>
                          <a:ea typeface="Times New Roman"/>
                          <a:cs typeface="Times New Roman"/>
                          <a:sym typeface="Times New Roman"/>
                        </a:rPr>
                        <a:t>Due Week 11</a:t>
                      </a:r>
                      <a:endParaRPr sz="1200" u="none" strike="noStrike" cap="none">
                        <a:latin typeface="Times New Roman"/>
                        <a:ea typeface="Times New Roman"/>
                        <a:cs typeface="Times New Roman"/>
                        <a:sym typeface="Times New Roman"/>
                      </a:endParaRPr>
                    </a:p>
                  </a:txBody>
                  <a:tcPr marL="91425" marR="91450" marT="45700" marB="45725"/>
                </a:tc>
                <a:extLst>
                  <a:ext uri="{0D108BD9-81ED-4DB2-BD59-A6C34878D82A}">
                    <a16:rowId xmlns:a16="http://schemas.microsoft.com/office/drawing/2014/main" val="10007"/>
                  </a:ext>
                </a:extLst>
              </a:tr>
            </a:tbl>
          </a:graphicData>
        </a:graphic>
      </p:graphicFrame>
      <p:sp>
        <p:nvSpPr>
          <p:cNvPr id="85" name="Google Shape;85;p1"/>
          <p:cNvSpPr txBox="1"/>
          <p:nvPr/>
        </p:nvSpPr>
        <p:spPr>
          <a:xfrm>
            <a:off x="1581150" y="0"/>
            <a:ext cx="85820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Agile Kanban Data Project Methodology Update Board</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alibri"/>
                <a:ea typeface="Calibri"/>
                <a:cs typeface="Calibri"/>
                <a:sym typeface="Calibri"/>
              </a:rPr>
              <a:t>Last Updated: 2</a:t>
            </a:r>
            <a:r>
              <a:rPr lang="en-US" sz="2400" b="1" dirty="0">
                <a:solidFill>
                  <a:schemeClr val="dk1"/>
                </a:solidFill>
                <a:latin typeface="Calibri"/>
                <a:ea typeface="Calibri"/>
                <a:cs typeface="Calibri"/>
                <a:sym typeface="Calibri"/>
              </a:rPr>
              <a:t>9</a:t>
            </a:r>
            <a:r>
              <a:rPr lang="en-US" sz="2400" b="1" i="0" u="none" strike="noStrike" cap="none" dirty="0">
                <a:solidFill>
                  <a:schemeClr val="dk1"/>
                </a:solidFill>
                <a:latin typeface="Calibri"/>
                <a:ea typeface="Calibri"/>
                <a:cs typeface="Calibri"/>
                <a:sym typeface="Calibri"/>
              </a:rPr>
              <a:t> Jul 19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5ed1d0ae03_1_1"/>
          <p:cNvSpPr txBox="1">
            <a:spLocks noGrp="1"/>
          </p:cNvSpPr>
          <p:nvPr>
            <p:ph type="title"/>
          </p:nvPr>
        </p:nvSpPr>
        <p:spPr>
          <a:xfrm>
            <a:off x="838200" y="365125"/>
            <a:ext cx="10515600" cy="54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Ideas </a:t>
            </a:r>
            <a:endParaRPr/>
          </a:p>
        </p:txBody>
      </p:sp>
      <p:sp>
        <p:nvSpPr>
          <p:cNvPr id="97" name="Google Shape;97;g5ed1d0ae03_1_1"/>
          <p:cNvSpPr txBox="1">
            <a:spLocks noGrp="1"/>
          </p:cNvSpPr>
          <p:nvPr>
            <p:ph type="body" idx="1"/>
          </p:nvPr>
        </p:nvSpPr>
        <p:spPr>
          <a:xfrm>
            <a:off x="838200" y="999925"/>
            <a:ext cx="10515600" cy="5176800"/>
          </a:xfrm>
          <a:prstGeom prst="rect">
            <a:avLst/>
          </a:prstGeom>
          <a:noFill/>
          <a:ln>
            <a:noFill/>
          </a:ln>
        </p:spPr>
        <p:txBody>
          <a:bodyPr spcFirstLastPara="1" wrap="square" lIns="91425" tIns="45700" rIns="91425" bIns="45700" anchor="t" anchorCtr="0">
            <a:noAutofit/>
          </a:bodyPr>
          <a:lstStyle/>
          <a:p>
            <a:pPr marL="457200" lvl="0" indent="-317500" algn="l" rtl="0">
              <a:lnSpc>
                <a:spcPct val="90000"/>
              </a:lnSpc>
              <a:spcBef>
                <a:spcPts val="1000"/>
              </a:spcBef>
              <a:spcAft>
                <a:spcPts val="0"/>
              </a:spcAft>
              <a:buSzPts val="1400"/>
              <a:buFont typeface="Times New Roman"/>
              <a:buAutoNum type="arabicPeriod"/>
            </a:pPr>
            <a:r>
              <a:rPr lang="en-US" sz="1400">
                <a:latin typeface="Times New Roman"/>
                <a:ea typeface="Times New Roman"/>
                <a:cs typeface="Times New Roman"/>
                <a:sym typeface="Times New Roman"/>
              </a:rPr>
              <a:t> Has there been an increase in a type of crime from 2015-2018?</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If so, does that correlate to a general location of Boston?</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Use historical data for future funding decisions to ensure Police have the resources necessary to combat crimes. </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Realtors can use the general location data to help sell a house “Murders have really dropped in this neighborhood over the last six months.”</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Could you identify a serial offender in the case of multiple crimes?</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I.e. Could you use historical data of vandalism to determine if repeat crimes (break in, vandalism, etc) are likely done by the same offender based on time of day and geographic location?</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Build evidence that multiple crimes might have been committed by same individual for use in trials.  </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Create a Predictive Crime Map</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Use type, date, time, location (</a:t>
            </a:r>
            <a:r>
              <a:rPr lang="en-US" sz="1100" u="sng">
                <a:solidFill>
                  <a:schemeClr val="hlink"/>
                </a:solidFill>
                <a:latin typeface="Arial"/>
                <a:ea typeface="Arial"/>
                <a:cs typeface="Arial"/>
                <a:sym typeface="Arial"/>
                <a:hlinkClick r:id="rId3"/>
              </a:rPr>
              <a:t>https://www.smartdatacollective.com/police-are-using-big-data-to-predict-future-crime-rates/</a:t>
            </a:r>
            <a:r>
              <a:rPr lang="en-U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In line with idea 1, but a different method we could use to use visualizations.</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Do particular crimes happen during a certain time of day, day of week, or time of year?</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Same as idea 1. I think the general theme of the project will be maximizing the potential of the police force through analytics to minimize crime rates. </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Do certain crimes act as precursors or “hidden threats” to future crimes?</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Do crimes such as Aggravated Assault have a correlated Harassment or Verbal Dispute associated?</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In the case of initial court hearings, judges could use an analytics to better understand the risk involved with releasing someone on bond. </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Does weather (temperature and type) correlate to a reduction or increase of crime?</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Downloaded an additional data set from NOAA if we decide to combine the data. I don’t think it would be too hard to do (no idea, but the Professor mentioned groups had done it), but if it is, I am fine punting this idea. ← I don’t want to punt that, kevin.</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Use for weekly planning to determine the required force given the predicted weather. </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Does time of day cause an uptick in crime? Does the amount of daylight in a day affect crime rates ← need to cross reference data that had the sun up / sun down time</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If it does, what type of crime is more likely to occur at night? Where? When?</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Determine where a heavier police presence is required.</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5d9424aef3_0_0"/>
          <p:cNvSpPr txBox="1">
            <a:spLocks noGrp="1"/>
          </p:cNvSpPr>
          <p:nvPr>
            <p:ph type="title"/>
          </p:nvPr>
        </p:nvSpPr>
        <p:spPr>
          <a:xfrm>
            <a:off x="838200" y="365125"/>
            <a:ext cx="10515600" cy="54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Ideas </a:t>
            </a:r>
            <a:endParaRPr/>
          </a:p>
        </p:txBody>
      </p:sp>
      <p:sp>
        <p:nvSpPr>
          <p:cNvPr id="103" name="Google Shape;103;g5d9424aef3_0_0"/>
          <p:cNvSpPr txBox="1">
            <a:spLocks noGrp="1"/>
          </p:cNvSpPr>
          <p:nvPr>
            <p:ph type="body" idx="1"/>
          </p:nvPr>
        </p:nvSpPr>
        <p:spPr>
          <a:xfrm>
            <a:off x="761275" y="905725"/>
            <a:ext cx="10515600" cy="5176800"/>
          </a:xfrm>
          <a:prstGeom prst="rect">
            <a:avLst/>
          </a:prstGeom>
          <a:noFill/>
          <a:ln>
            <a:noFill/>
          </a:ln>
        </p:spPr>
        <p:txBody>
          <a:bodyPr spcFirstLastPara="1" wrap="square" lIns="91425" tIns="45700" rIns="91425" bIns="45700" anchor="t" anchorCtr="0">
            <a:noAutofit/>
          </a:bodyPr>
          <a:lstStyle/>
          <a:p>
            <a:pPr marL="457200" lvl="0" indent="-317500" algn="l" rtl="0">
              <a:lnSpc>
                <a:spcPct val="90000"/>
              </a:lnSpc>
              <a:spcBef>
                <a:spcPts val="1000"/>
              </a:spcBef>
              <a:spcAft>
                <a:spcPts val="0"/>
              </a:spcAft>
              <a:buSzPts val="1400"/>
              <a:buFont typeface="Times New Roman"/>
              <a:buAutoNum type="arabicPeriod"/>
            </a:pPr>
            <a:r>
              <a:rPr lang="en-US" sz="1400">
                <a:latin typeface="Times New Roman"/>
                <a:ea typeface="Times New Roman"/>
                <a:cs typeface="Times New Roman"/>
                <a:sym typeface="Times New Roman"/>
              </a:rPr>
              <a:t>Can we distinguish where boroughs start or end based on crime data?</a:t>
            </a:r>
            <a:endParaRPr sz="1400">
              <a:latin typeface="Times New Roman"/>
              <a:ea typeface="Times New Roman"/>
              <a:cs typeface="Times New Roman"/>
              <a:sym typeface="Times New Roman"/>
            </a:endParaRPr>
          </a:p>
          <a:p>
            <a:pPr marL="91440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This would be good if we could get a map output in R similar to tableau with an overlay of current boroughs. </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If boroughs have shifted over time, then maybe the residents are no longer being properly represented by the government officials that they are zoned to/voted for.</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Is there a statistical difference between the neighborhoods and have the neighborhoods shifted over time (gentrification)?</a:t>
            </a:r>
            <a:endParaRPr sz="1400">
              <a:latin typeface="Times New Roman"/>
              <a:ea typeface="Times New Roman"/>
              <a:cs typeface="Times New Roman"/>
              <a:sym typeface="Times New Roman"/>
            </a:endParaRPr>
          </a:p>
          <a:p>
            <a:pPr marL="1371600" lvl="2"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Goal: Investment realtor could predict what streets would go up or down in value in the next x years.</a:t>
            </a:r>
            <a:endParaRPr sz="1400">
              <a:latin typeface="Times New Roman"/>
              <a:ea typeface="Times New Roman"/>
              <a:cs typeface="Times New Roman"/>
              <a:sym typeface="Times New Roman"/>
            </a:endParaRPr>
          </a:p>
          <a:p>
            <a:pPr marL="457200" lvl="0" indent="-317500" algn="l" rtl="0">
              <a:lnSpc>
                <a:spcPct val="90000"/>
              </a:lnSpc>
              <a:spcBef>
                <a:spcPts val="0"/>
              </a:spcBef>
              <a:spcAft>
                <a:spcPts val="0"/>
              </a:spcAft>
              <a:buSzPts val="1400"/>
              <a:buFont typeface="Times New Roman"/>
              <a:buAutoNum type="arabicPeriod"/>
            </a:pPr>
            <a:r>
              <a:rPr lang="en-US" sz="1400">
                <a:latin typeface="Times New Roman"/>
                <a:ea typeface="Times New Roman"/>
                <a:cs typeface="Times New Roman"/>
                <a:sym typeface="Times New Roman"/>
              </a:rPr>
              <a:t>Which types of crimes are most often clustered in strings? </a:t>
            </a:r>
            <a:endParaRPr sz="1400">
              <a:latin typeface="Times New Roman"/>
              <a:ea typeface="Times New Roman"/>
              <a:cs typeface="Times New Roman"/>
              <a:sym typeface="Times New Roman"/>
            </a:endParaRPr>
          </a:p>
          <a:p>
            <a:pPr marL="914400" marR="0" lvl="1" indent="-317500" algn="l" rtl="0">
              <a:lnSpc>
                <a:spcPct val="9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running out of ways to slice this...</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Macintosh PowerPoint</Application>
  <PresentationFormat>Widescreen</PresentationFormat>
  <Paragraphs>113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Project Summary Group 1:  Jonathon Parry, Kevin Vogel, Courtney Zimmer-Bartels Last Updated: 29 Jul 19</vt:lpstr>
      <vt:lpstr>PowerPoint Presentation</vt:lpstr>
      <vt:lpstr>Ideas </vt:lpstr>
      <vt:lpstr>Ideas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Parry</dc:creator>
  <cp:lastModifiedBy>Courtney Zimmer</cp:lastModifiedBy>
  <cp:revision>2</cp:revision>
  <dcterms:created xsi:type="dcterms:W3CDTF">2019-07-14T17:18:45Z</dcterms:created>
  <dcterms:modified xsi:type="dcterms:W3CDTF">2019-07-29T22:56:34Z</dcterms:modified>
</cp:coreProperties>
</file>