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2" r:id="rId3"/>
    <p:sldId id="264" r:id="rId4"/>
    <p:sldId id="271" r:id="rId5"/>
    <p:sldId id="265" r:id="rId6"/>
    <p:sldId id="267" r:id="rId7"/>
    <p:sldId id="272" r:id="rId8"/>
    <p:sldId id="273" r:id="rId9"/>
    <p:sldId id="268" r:id="rId10"/>
    <p:sldId id="270" r:id="rId11"/>
    <p:sldId id="276" r:id="rId12"/>
    <p:sldId id="269" r:id="rId13"/>
    <p:sldId id="275" r:id="rId14"/>
    <p:sldId id="277" r:id="rId15"/>
    <p:sldId id="278"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A04076-A0F2-4A04-9431-29F563AC6D7D}">
          <p14:sldIdLst>
            <p14:sldId id="256"/>
            <p14:sldId id="262"/>
            <p14:sldId id="264"/>
            <p14:sldId id="271"/>
            <p14:sldId id="265"/>
            <p14:sldId id="267"/>
            <p14:sldId id="272"/>
            <p14:sldId id="273"/>
            <p14:sldId id="268"/>
            <p14:sldId id="270"/>
            <p14:sldId id="276"/>
            <p14:sldId id="269"/>
            <p14:sldId id="275"/>
          </p14:sldIdLst>
        </p14:section>
        <p14:section name="PocketSlides" id="{E77E5EEF-F79E-49E8-840E-4375BF87088F}">
          <p14:sldIdLst>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AB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634BD-6903-41BD-BEB5-7062860E149C}" v="128" dt="2019-09-14T16:52:52.4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0" autoAdjust="0"/>
    <p:restoredTop sz="93409" autoAdjust="0"/>
  </p:normalViewPr>
  <p:slideViewPr>
    <p:cSldViewPr snapToGrid="0">
      <p:cViewPr varScale="1">
        <p:scale>
          <a:sx n="122" d="100"/>
          <a:sy n="122"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23CB3-2784-42E2-B2C2-4DE9E606A5D5}" type="datetimeFigureOut">
              <a:rPr lang="en-US" smtClean="0"/>
              <a:t>9/16/19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C4D7E-6552-4BED-BCE9-5A2970417370}" type="slidenum">
              <a:rPr lang="en-US" smtClean="0"/>
              <a:t>‹#›</a:t>
            </a:fld>
            <a:endParaRPr lang="en-US"/>
          </a:p>
        </p:txBody>
      </p:sp>
    </p:spTree>
    <p:extLst>
      <p:ext uri="{BB962C8B-B14F-4D97-AF65-F5344CB8AC3E}">
        <p14:creationId xmlns:p14="http://schemas.microsoft.com/office/powerpoint/2010/main" val="99345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3C4D7E-6552-4BED-BCE9-5A2970417370}" type="slidenum">
              <a:rPr lang="en-US" smtClean="0"/>
              <a:t>1</a:t>
            </a:fld>
            <a:endParaRPr lang="en-US"/>
          </a:p>
        </p:txBody>
      </p:sp>
    </p:spTree>
    <p:extLst>
      <p:ext uri="{BB962C8B-B14F-4D97-AF65-F5344CB8AC3E}">
        <p14:creationId xmlns:p14="http://schemas.microsoft.com/office/powerpoint/2010/main" val="3671488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A8945D-A972-4BE8-97FC-E02F3A630399}" type="datetime1">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60861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22218-D46C-4E0C-9759-E678CF3CB79E}" type="datetime1">
              <a:rPr lang="en-US" smtClean="0"/>
              <a:t>9/16/19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65670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5827952-93DC-478A-A4DF-5E5EEEADE3A8}" type="datetime1">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230903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8E8D82E-8D38-4629-8376-4A380A8296E9}" type="datetime1">
              <a:rPr lang="en-US" smtClean="0"/>
              <a:t>9/16/19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2994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54443-AE74-4F0B-904E-0E5E8261AACE}" type="datetime1">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2980048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916A8-D208-4739-9C15-35A5AF4AA2D2}" type="datetime1">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72433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59C87E-6678-4DF0-982F-5C4B629F932E}" type="datetime1">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364505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8BC874-9C2C-49C7-83AE-AD216BCECAFD}" type="datetime1">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38708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4D6FCD-E619-4F6E-B9CC-1160B9B5EE84}" type="datetime1">
              <a:rPr lang="en-US" smtClean="0"/>
              <a:t>9/16/19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295712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EE11A-FF35-4F38-84FC-AC741E62724F}" type="datetime1">
              <a:rPr lang="en-US" smtClean="0"/>
              <a:t>9/16/19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28851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63EBA-6955-425A-866C-85E7736B0B51}" type="datetime1">
              <a:rPr lang="en-US" smtClean="0"/>
              <a:t>9/16/19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387574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2010E-94D2-469A-BFC0-DF5AB3DD6FAD}" type="datetime1">
              <a:rPr lang="en-US" smtClean="0"/>
              <a:t>9/16/19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302642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FD6893-358F-4264-AA97-F15538CF48B7}" type="datetime1">
              <a:rPr lang="en-US" smtClean="0"/>
              <a:t>9/16/19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94563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E3A891B-3CF3-4D64-98FA-3C92E067FE8F}" type="datetime1">
              <a:rPr lang="en-US" smtClean="0"/>
              <a:t>9/16/19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9769203-DCAF-4225-BB38-324C0C9F0B1C}" type="slidenum">
              <a:rPr lang="en-US" smtClean="0"/>
              <a:t>‹#›</a:t>
            </a:fld>
            <a:endParaRPr lang="en-US"/>
          </a:p>
        </p:txBody>
      </p:sp>
    </p:spTree>
    <p:extLst>
      <p:ext uri="{BB962C8B-B14F-4D97-AF65-F5344CB8AC3E}">
        <p14:creationId xmlns:p14="http://schemas.microsoft.com/office/powerpoint/2010/main" val="27089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DD76C53-647B-468F-B3EB-2309E88C5FD0}" type="datetime1">
              <a:rPr lang="en-US" smtClean="0"/>
              <a:t>9/16/19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9769203-DCAF-4225-BB38-324C0C9F0B1C}" type="slidenum">
              <a:rPr lang="en-US" smtClean="0"/>
              <a:t>‹#›</a:t>
            </a:fld>
            <a:endParaRPr lang="en-US"/>
          </a:p>
        </p:txBody>
      </p:sp>
    </p:spTree>
    <p:extLst>
      <p:ext uri="{BB962C8B-B14F-4D97-AF65-F5344CB8AC3E}">
        <p14:creationId xmlns:p14="http://schemas.microsoft.com/office/powerpoint/2010/main" val="408321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740A-2F53-4276-99EA-A63152804373}"/>
              </a:ext>
            </a:extLst>
          </p:cNvPr>
          <p:cNvSpPr>
            <a:spLocks noGrp="1"/>
          </p:cNvSpPr>
          <p:nvPr>
            <p:ph type="ctrTitle"/>
          </p:nvPr>
        </p:nvSpPr>
        <p:spPr>
          <a:xfrm>
            <a:off x="0" y="0"/>
            <a:ext cx="12192000" cy="4370613"/>
          </a:xfrm>
        </p:spPr>
        <p:txBody>
          <a:bodyPr anchor="ctr">
            <a:normAutofit/>
          </a:bodyPr>
          <a:lstStyle/>
          <a:p>
            <a:pPr algn="ctr"/>
            <a:r>
              <a:rPr lang="en-US" dirty="0">
                <a:solidFill>
                  <a:schemeClr val="bg1"/>
                </a:solidFill>
              </a:rPr>
              <a:t>IST 687 Final Project</a:t>
            </a:r>
            <a:br>
              <a:rPr lang="en-US" dirty="0">
                <a:solidFill>
                  <a:schemeClr val="bg1"/>
                </a:solidFill>
              </a:rPr>
            </a:br>
            <a:br>
              <a:rPr lang="en-US" dirty="0">
                <a:solidFill>
                  <a:schemeClr val="bg1"/>
                </a:solidFill>
              </a:rPr>
            </a:br>
            <a:r>
              <a:rPr lang="en-US" dirty="0">
                <a:solidFill>
                  <a:schemeClr val="bg1"/>
                </a:solidFill>
              </a:rPr>
              <a:t>“Crime in Boston”</a:t>
            </a:r>
            <a:endParaRPr lang="en-US" sz="5400" dirty="0">
              <a:solidFill>
                <a:schemeClr val="bg1"/>
              </a:solidFill>
            </a:endParaRPr>
          </a:p>
        </p:txBody>
      </p:sp>
      <p:sp>
        <p:nvSpPr>
          <p:cNvPr id="15" name="Date Placeholder 14">
            <a:extLst>
              <a:ext uri="{FF2B5EF4-FFF2-40B4-BE49-F238E27FC236}">
                <a16:creationId xmlns:a16="http://schemas.microsoft.com/office/drawing/2014/main" id="{1692AC2D-6594-4E43-A5EE-92BCE2F07D59}"/>
              </a:ext>
            </a:extLst>
          </p:cNvPr>
          <p:cNvSpPr>
            <a:spLocks noGrp="1"/>
          </p:cNvSpPr>
          <p:nvPr>
            <p:ph type="dt" sz="half" idx="10"/>
          </p:nvPr>
        </p:nvSpPr>
        <p:spPr>
          <a:xfrm>
            <a:off x="245054" y="6041362"/>
            <a:ext cx="1343706" cy="365125"/>
          </a:xfrm>
        </p:spPr>
        <p:txBody>
          <a:bodyPr/>
          <a:lstStyle/>
          <a:p>
            <a:fld id="{C3F7F3BC-E676-4CC6-B642-DE360563C47E}" type="datetime1">
              <a:rPr lang="en-US" sz="1800" smtClean="0">
                <a:solidFill>
                  <a:srgbClr val="418AB3"/>
                </a:solidFill>
              </a:rPr>
              <a:t>9/16/19</a:t>
            </a:fld>
            <a:endParaRPr lang="en-US" dirty="0">
              <a:solidFill>
                <a:srgbClr val="418AB3"/>
              </a:solidFill>
            </a:endParaRPr>
          </a:p>
        </p:txBody>
      </p:sp>
      <p:pic>
        <p:nvPicPr>
          <p:cNvPr id="1026" name="Picture 2" descr="Boston city skyline horizontal banner. Black and white silhouette of Boston city, USA. Vector template for your design.">
            <a:extLst>
              <a:ext uri="{FF2B5EF4-FFF2-40B4-BE49-F238E27FC236}">
                <a16:creationId xmlns:a16="http://schemas.microsoft.com/office/drawing/2014/main" id="{68618F04-0186-484C-A699-B91DFEFDD9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244" b="13061"/>
          <a:stretch/>
        </p:blipFill>
        <p:spPr bwMode="auto">
          <a:xfrm>
            <a:off x="3124200" y="5053195"/>
            <a:ext cx="5943600" cy="172538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BA53C0D3-E59D-4EA4-999A-71F35A5348EB}"/>
              </a:ext>
            </a:extLst>
          </p:cNvPr>
          <p:cNvSpPr/>
          <p:nvPr/>
        </p:nvSpPr>
        <p:spPr>
          <a:xfrm>
            <a:off x="0" y="4457017"/>
            <a:ext cx="12192000" cy="400110"/>
          </a:xfrm>
          <a:prstGeom prst="rect">
            <a:avLst/>
          </a:prstGeom>
        </p:spPr>
        <p:txBody>
          <a:bodyPr wrap="square">
            <a:spAutoFit/>
          </a:bodyPr>
          <a:lstStyle/>
          <a:p>
            <a:pPr algn="ctr"/>
            <a:r>
              <a:rPr lang="en-US" sz="2000" dirty="0">
                <a:solidFill>
                  <a:schemeClr val="bg1"/>
                </a:solidFill>
              </a:rPr>
              <a:t>Group 1: Jonathon Parry, Courtney Zimmer-Bartels, Kevin Vogel</a:t>
            </a:r>
            <a:endParaRPr lang="en-US" sz="2000" dirty="0"/>
          </a:p>
        </p:txBody>
      </p:sp>
    </p:spTree>
    <p:extLst>
      <p:ext uri="{BB962C8B-B14F-4D97-AF65-F5344CB8AC3E}">
        <p14:creationId xmlns:p14="http://schemas.microsoft.com/office/powerpoint/2010/main" val="16181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F182A3-AC55-4E8F-816C-5FB8A0C542D7}"/>
              </a:ext>
            </a:extLst>
          </p:cNvPr>
          <p:cNvSpPr>
            <a:spLocks noGrp="1"/>
          </p:cNvSpPr>
          <p:nvPr>
            <p:ph type="title"/>
          </p:nvPr>
        </p:nvSpPr>
        <p:spPr>
          <a:xfrm>
            <a:off x="810000" y="447188"/>
            <a:ext cx="10571998" cy="970450"/>
          </a:xfrm>
        </p:spPr>
        <p:txBody>
          <a:bodyPr vert="horz" lIns="91440" tIns="45720" rIns="91440" bIns="45720" rtlCol="0" anchor="b">
            <a:normAutofit/>
          </a:bodyPr>
          <a:lstStyle/>
          <a:p>
            <a:pPr>
              <a:lnSpc>
                <a:spcPct val="90000"/>
              </a:lnSpc>
            </a:pPr>
            <a:r>
              <a:rPr lang="en-US" sz="3100" dirty="0"/>
              <a:t>Is there a difference between the neighborhoods?</a:t>
            </a:r>
          </a:p>
        </p:txBody>
      </p:sp>
      <p:sp>
        <p:nvSpPr>
          <p:cNvPr id="3" name="Content Placeholder 2">
            <a:extLst>
              <a:ext uri="{FF2B5EF4-FFF2-40B4-BE49-F238E27FC236}">
                <a16:creationId xmlns:a16="http://schemas.microsoft.com/office/drawing/2014/main" id="{7B4DC0BE-4448-4A78-9F47-EC22BCAC725E}"/>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There is a large disparity between districts in Boston. The districts can be lumped into 3 categories that are distinctly unique from each other – high, middle, and low crime areas.</a:t>
            </a:r>
          </a:p>
          <a:p>
            <a:r>
              <a:rPr lang="en-US" sz="1600" dirty="0"/>
              <a:t>Districts A1, B2, B3, C11, and D4 constitute the high crime neighborhoods. It is less evident where </a:t>
            </a:r>
          </a:p>
          <a:p>
            <a:r>
              <a:rPr lang="en-US" sz="1600" dirty="0"/>
              <a:t>There is a statistical difference between  the high crime neighborhoods and </a:t>
            </a:r>
            <a:r>
              <a:rPr lang="en-US" sz="1600" u="sng" dirty="0"/>
              <a:t>ALL</a:t>
            </a:r>
            <a:r>
              <a:rPr lang="en-US" sz="1600" dirty="0"/>
              <a:t> of the other districts. These are the districts where law enforcement officers should be deployed most heavily.</a:t>
            </a:r>
          </a:p>
        </p:txBody>
      </p:sp>
      <p:sp>
        <p:nvSpPr>
          <p:cNvPr id="5" name="Slide Number Placeholder 4">
            <a:extLst>
              <a:ext uri="{FF2B5EF4-FFF2-40B4-BE49-F238E27FC236}">
                <a16:creationId xmlns:a16="http://schemas.microsoft.com/office/drawing/2014/main" id="{483F14FF-875D-482A-8AC3-D947232C43D7}"/>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10</a:t>
            </a:fld>
            <a:endParaRPr lang="en-US"/>
          </a:p>
        </p:txBody>
      </p:sp>
      <p:pic>
        <p:nvPicPr>
          <p:cNvPr id="8194" name="Picture 2">
            <a:extLst>
              <a:ext uri="{FF2B5EF4-FFF2-40B4-BE49-F238E27FC236}">
                <a16:creationId xmlns:a16="http://schemas.microsoft.com/office/drawing/2014/main" id="{B9C91145-2F69-4179-9E73-8C443FF7418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639089" y="2413000"/>
            <a:ext cx="5202873"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7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29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F182A3-AC55-4E8F-816C-5FB8A0C542D7}"/>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3700"/>
              <a:t>Is there a difference between the neighborhoods?</a:t>
            </a:r>
          </a:p>
        </p:txBody>
      </p:sp>
      <p:sp>
        <p:nvSpPr>
          <p:cNvPr id="3" name="Content Placeholder 2">
            <a:extLst>
              <a:ext uri="{FF2B5EF4-FFF2-40B4-BE49-F238E27FC236}">
                <a16:creationId xmlns:a16="http://schemas.microsoft.com/office/drawing/2014/main" id="{7B4DC0BE-4448-4A78-9F47-EC22BCAC725E}"/>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The 15 most prevalent crimes are depicted in the accompanying graph.</a:t>
            </a:r>
          </a:p>
          <a:p>
            <a:r>
              <a:rPr lang="en-US" sz="1600" dirty="0"/>
              <a:t>The count of larcenies appears to be highly correlated with whether a district is a high, middle, or low crime area.</a:t>
            </a:r>
          </a:p>
          <a:p>
            <a:r>
              <a:rPr lang="en-US" sz="1600" dirty="0"/>
              <a:t>The districts with the highest crime rates also had the highest rates of motor vehicle related incidents. </a:t>
            </a:r>
          </a:p>
        </p:txBody>
      </p:sp>
      <p:sp>
        <p:nvSpPr>
          <p:cNvPr id="5" name="Slide Number Placeholder 4">
            <a:extLst>
              <a:ext uri="{FF2B5EF4-FFF2-40B4-BE49-F238E27FC236}">
                <a16:creationId xmlns:a16="http://schemas.microsoft.com/office/drawing/2014/main" id="{483F14FF-875D-482A-8AC3-D947232C43D7}"/>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11</a:t>
            </a:fld>
            <a:endParaRPr lang="en-US"/>
          </a:p>
        </p:txBody>
      </p:sp>
      <p:pic>
        <p:nvPicPr>
          <p:cNvPr id="12290" name="Picture 2">
            <a:extLst>
              <a:ext uri="{FF2B5EF4-FFF2-40B4-BE49-F238E27FC236}">
                <a16:creationId xmlns:a16="http://schemas.microsoft.com/office/drawing/2014/main" id="{123D354D-8582-449C-A78F-C64B860D0C2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229604" y="2413000"/>
            <a:ext cx="6021843"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55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E6A497-79AD-42DA-9936-A1E49BAAB040}"/>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Is temperature a predictor of crime?</a:t>
            </a:r>
          </a:p>
        </p:txBody>
      </p:sp>
      <p:sp>
        <p:nvSpPr>
          <p:cNvPr id="3" name="Content Placeholder 2">
            <a:extLst>
              <a:ext uri="{FF2B5EF4-FFF2-40B4-BE49-F238E27FC236}">
                <a16:creationId xmlns:a16="http://schemas.microsoft.com/office/drawing/2014/main" id="{26A338BC-6B2F-4B69-9DB7-F64AA369161B}"/>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fontAlgn="base">
              <a:lnSpc>
                <a:spcPct val="90000"/>
              </a:lnSpc>
            </a:pPr>
            <a:r>
              <a:rPr lang="en-US" sz="1100" dirty="0"/>
              <a:t>Linear modeling was used to determine if temperature had any predictive power for crime rate. </a:t>
            </a:r>
          </a:p>
          <a:p>
            <a:pPr fontAlgn="base">
              <a:lnSpc>
                <a:spcPct val="90000"/>
              </a:lnSpc>
            </a:pPr>
            <a:r>
              <a:rPr lang="en-US" sz="1100" dirty="0"/>
              <a:t>Statistically, it appears that a relationship exists given a statistically significant p-value. However, the Adjusted R-Squared was only 0.3069. </a:t>
            </a:r>
          </a:p>
          <a:p>
            <a:pPr fontAlgn="base">
              <a:lnSpc>
                <a:spcPct val="90000"/>
              </a:lnSpc>
            </a:pPr>
            <a:r>
              <a:rPr lang="en-US" sz="1100" dirty="0"/>
              <a:t>This modeling was expanded to include the addition of precipitation; an increase to 0.3246 Adjusted R-squared was observed.</a:t>
            </a:r>
          </a:p>
          <a:p>
            <a:pPr fontAlgn="base">
              <a:lnSpc>
                <a:spcPct val="90000"/>
              </a:lnSpc>
            </a:pPr>
            <a:r>
              <a:rPr lang="en-US" sz="1100" dirty="0"/>
              <a:t>A relationship appears to exist between temperature &amp; precipitation and daily occurrences of crime. </a:t>
            </a:r>
          </a:p>
          <a:p>
            <a:pPr fontAlgn="base">
              <a:lnSpc>
                <a:spcPct val="90000"/>
              </a:lnSpc>
            </a:pPr>
            <a:r>
              <a:rPr lang="en-US" sz="1100" dirty="0"/>
              <a:t>An amount of variation exists that remains unexplained in our model. </a:t>
            </a:r>
          </a:p>
        </p:txBody>
      </p:sp>
      <p:sp>
        <p:nvSpPr>
          <p:cNvPr id="5" name="Slide Number Placeholder 4">
            <a:extLst>
              <a:ext uri="{FF2B5EF4-FFF2-40B4-BE49-F238E27FC236}">
                <a16:creationId xmlns:a16="http://schemas.microsoft.com/office/drawing/2014/main" id="{11C21A01-5A76-4E55-9104-AFDD5FA918C6}"/>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12</a:t>
            </a:fld>
            <a:endParaRPr lang="en-US"/>
          </a:p>
        </p:txBody>
      </p:sp>
      <p:pic>
        <p:nvPicPr>
          <p:cNvPr id="10242" name="Picture 2">
            <a:extLst>
              <a:ext uri="{FF2B5EF4-FFF2-40B4-BE49-F238E27FC236}">
                <a16:creationId xmlns:a16="http://schemas.microsoft.com/office/drawing/2014/main" id="{3C3755BA-38AF-4B5B-9B3C-2C5DAA5AE7A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234289" y="2413000"/>
            <a:ext cx="6012473"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72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2AF82-68C9-4F5A-A106-9C2627AB2677}"/>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E0257F54-5E1B-420B-B348-B028C42253CA}"/>
              </a:ext>
            </a:extLst>
          </p:cNvPr>
          <p:cNvSpPr>
            <a:spLocks noGrp="1"/>
          </p:cNvSpPr>
          <p:nvPr>
            <p:ph idx="1"/>
          </p:nvPr>
        </p:nvSpPr>
        <p:spPr/>
        <p:txBody>
          <a:bodyPr/>
          <a:lstStyle/>
          <a:p>
            <a:r>
              <a:rPr lang="en-US" dirty="0"/>
              <a:t>Crime rates in Boston have been stable over time.</a:t>
            </a:r>
          </a:p>
          <a:p>
            <a:r>
              <a:rPr lang="en-US" dirty="0"/>
              <a:t>Crime rates vary most widely by district. The most dangerous areas to be in have not changed over time.</a:t>
            </a:r>
          </a:p>
          <a:p>
            <a:r>
              <a:rPr lang="en-US" dirty="0"/>
              <a:t>Some crime can be predicted by the amount of precipitation and temperature. Criminals do not like being cold or wet any more than non-criminals. Human activity levels are directly correlated to crime rates.</a:t>
            </a:r>
          </a:p>
          <a:p>
            <a:r>
              <a:rPr lang="en-US" dirty="0"/>
              <a:t>Crime rate is – very likely – an inherently flawed statistic. It comes as the result of policing; an increased amount of policing is likely to result in an increased crime rate. That does not mean that more crime is occurring, it just means that more people are getting caught. We did not have the data to correlate where law enforcement officers were deployed and when; this data would have provided us with more insight into the relationship between policing and crime rates.</a:t>
            </a:r>
          </a:p>
        </p:txBody>
      </p:sp>
      <p:sp>
        <p:nvSpPr>
          <p:cNvPr id="5" name="Slide Number Placeholder 4">
            <a:extLst>
              <a:ext uri="{FF2B5EF4-FFF2-40B4-BE49-F238E27FC236}">
                <a16:creationId xmlns:a16="http://schemas.microsoft.com/office/drawing/2014/main" id="{98CD514B-D3ED-436D-BF79-265C766AD5A9}"/>
              </a:ext>
            </a:extLst>
          </p:cNvPr>
          <p:cNvSpPr>
            <a:spLocks noGrp="1"/>
          </p:cNvSpPr>
          <p:nvPr>
            <p:ph type="sldNum" sz="quarter" idx="12"/>
          </p:nvPr>
        </p:nvSpPr>
        <p:spPr/>
        <p:txBody>
          <a:bodyPr/>
          <a:lstStyle/>
          <a:p>
            <a:fld id="{D9769203-DCAF-4225-BB38-324C0C9F0B1C}" type="slidenum">
              <a:rPr lang="en-US" smtClean="0"/>
              <a:t>13</a:t>
            </a:fld>
            <a:endParaRPr lang="en-US"/>
          </a:p>
        </p:txBody>
      </p:sp>
    </p:spTree>
    <p:extLst>
      <p:ext uri="{BB962C8B-B14F-4D97-AF65-F5344CB8AC3E}">
        <p14:creationId xmlns:p14="http://schemas.microsoft.com/office/powerpoint/2010/main" val="61238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01DB-6CF9-4F33-B9CA-52245518638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0AE555A-60E4-4BC5-9962-AECA0CE0E83A}"/>
              </a:ext>
            </a:extLst>
          </p:cNvPr>
          <p:cNvSpPr>
            <a:spLocks noGrp="1"/>
          </p:cNvSpPr>
          <p:nvPr>
            <p:ph idx="1"/>
          </p:nvPr>
        </p:nvSpPr>
        <p:spPr/>
        <p:txBody>
          <a:bodyPr/>
          <a:lstStyle/>
          <a:p>
            <a:r>
              <a:rPr lang="en-US" dirty="0"/>
              <a:t>2 separate data sources were used in this project.</a:t>
            </a:r>
          </a:p>
          <a:p>
            <a:r>
              <a:rPr lang="en-US" dirty="0"/>
              <a:t>Crime rates in Boston and data from the NOAA were merged, providing us with one set of data to analyze.</a:t>
            </a:r>
          </a:p>
          <a:p>
            <a:r>
              <a:rPr lang="en-US" dirty="0"/>
              <a:t>Data cleansing was necessary as we were left with field type mismatches and null entries.</a:t>
            </a:r>
          </a:p>
          <a:p>
            <a:r>
              <a:rPr lang="en-US" dirty="0"/>
              <a:t>Initial summary statistics were performed to better understand the data that we had.</a:t>
            </a:r>
          </a:p>
          <a:p>
            <a:r>
              <a:rPr lang="en-US" dirty="0"/>
              <a:t>Common tools such as histograms, boxplots, and plots that incorporated time and trendlines were created to graphically understand our data.</a:t>
            </a:r>
          </a:p>
          <a:p>
            <a:r>
              <a:rPr lang="en-US" dirty="0"/>
              <a:t>As our data was incomplete for 2015 and 2018 some analysis was impossible to perform. Thus, we focused on daily crime rates as this allowed us to compare data over time.</a:t>
            </a:r>
          </a:p>
          <a:p>
            <a:r>
              <a:rPr lang="en-US" dirty="0"/>
              <a:t>Linear modeling was performed; however it was limited in scope as this was not taught until late in the course.</a:t>
            </a:r>
          </a:p>
        </p:txBody>
      </p:sp>
      <p:sp>
        <p:nvSpPr>
          <p:cNvPr id="4" name="Slide Number Placeholder 3">
            <a:extLst>
              <a:ext uri="{FF2B5EF4-FFF2-40B4-BE49-F238E27FC236}">
                <a16:creationId xmlns:a16="http://schemas.microsoft.com/office/drawing/2014/main" id="{067E6139-E74A-4FD3-834E-ECD6E8712CA9}"/>
              </a:ext>
            </a:extLst>
          </p:cNvPr>
          <p:cNvSpPr>
            <a:spLocks noGrp="1"/>
          </p:cNvSpPr>
          <p:nvPr>
            <p:ph type="sldNum" sz="quarter" idx="12"/>
          </p:nvPr>
        </p:nvSpPr>
        <p:spPr/>
        <p:txBody>
          <a:bodyPr/>
          <a:lstStyle/>
          <a:p>
            <a:fld id="{D9769203-DCAF-4225-BB38-324C0C9F0B1C}" type="slidenum">
              <a:rPr lang="en-US" smtClean="0"/>
              <a:t>14</a:t>
            </a:fld>
            <a:endParaRPr lang="en-US"/>
          </a:p>
        </p:txBody>
      </p:sp>
    </p:spTree>
    <p:extLst>
      <p:ext uri="{BB962C8B-B14F-4D97-AF65-F5344CB8AC3E}">
        <p14:creationId xmlns:p14="http://schemas.microsoft.com/office/powerpoint/2010/main" val="369597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3FD45A9-2B74-4ADB-A051-D4D3D0D48544}"/>
              </a:ext>
            </a:extLst>
          </p:cNvPr>
          <p:cNvSpPr>
            <a:spLocks noGrp="1"/>
          </p:cNvSpPr>
          <p:nvPr>
            <p:ph type="title"/>
          </p:nvPr>
        </p:nvSpPr>
        <p:spPr/>
        <p:txBody>
          <a:bodyPr/>
          <a:lstStyle/>
          <a:p>
            <a:r>
              <a:rPr lang="en-US" dirty="0"/>
              <a:t>Structure of data</a:t>
            </a:r>
          </a:p>
        </p:txBody>
      </p:sp>
      <p:sp>
        <p:nvSpPr>
          <p:cNvPr id="17" name="Text Placeholder 16">
            <a:extLst>
              <a:ext uri="{FF2B5EF4-FFF2-40B4-BE49-F238E27FC236}">
                <a16:creationId xmlns:a16="http://schemas.microsoft.com/office/drawing/2014/main" id="{67D1ED40-0888-4B04-AF7A-0C488AB4CD1A}"/>
              </a:ext>
            </a:extLst>
          </p:cNvPr>
          <p:cNvSpPr>
            <a:spLocks noGrp="1"/>
          </p:cNvSpPr>
          <p:nvPr>
            <p:ph type="body" idx="1"/>
          </p:nvPr>
        </p:nvSpPr>
        <p:spPr/>
        <p:txBody>
          <a:bodyPr/>
          <a:lstStyle/>
          <a:p>
            <a:r>
              <a:rPr lang="en-US" dirty="0"/>
              <a:t>Crime Data</a:t>
            </a:r>
          </a:p>
        </p:txBody>
      </p:sp>
      <p:graphicFrame>
        <p:nvGraphicFramePr>
          <p:cNvPr id="5" name="Content Placeholder 4">
            <a:extLst>
              <a:ext uri="{FF2B5EF4-FFF2-40B4-BE49-F238E27FC236}">
                <a16:creationId xmlns:a16="http://schemas.microsoft.com/office/drawing/2014/main" id="{196508E5-EE67-4F41-817E-7EF410831337}"/>
              </a:ext>
            </a:extLst>
          </p:cNvPr>
          <p:cNvGraphicFramePr>
            <a:graphicFrameLocks noGrp="1"/>
          </p:cNvGraphicFramePr>
          <p:nvPr>
            <p:ph sz="half" idx="2"/>
            <p:extLst>
              <p:ext uri="{D42A27DB-BD31-4B8C-83A1-F6EECF244321}">
                <p14:modId xmlns:p14="http://schemas.microsoft.com/office/powerpoint/2010/main" val="494741240"/>
              </p:ext>
            </p:extLst>
          </p:nvPr>
        </p:nvGraphicFramePr>
        <p:xfrm>
          <a:off x="814388" y="2751138"/>
          <a:ext cx="5189141" cy="3643938"/>
        </p:xfrm>
        <a:graphic>
          <a:graphicData uri="http://schemas.openxmlformats.org/drawingml/2006/table">
            <a:tbl>
              <a:tblPr/>
              <a:tblGrid>
                <a:gridCol w="1646555">
                  <a:extLst>
                    <a:ext uri="{9D8B030D-6E8A-4147-A177-3AD203B41FA5}">
                      <a16:colId xmlns:a16="http://schemas.microsoft.com/office/drawing/2014/main" val="1275507856"/>
                    </a:ext>
                  </a:extLst>
                </a:gridCol>
                <a:gridCol w="997911">
                  <a:extLst>
                    <a:ext uri="{9D8B030D-6E8A-4147-A177-3AD203B41FA5}">
                      <a16:colId xmlns:a16="http://schemas.microsoft.com/office/drawing/2014/main" val="1982362407"/>
                    </a:ext>
                  </a:extLst>
                </a:gridCol>
                <a:gridCol w="2544675">
                  <a:extLst>
                    <a:ext uri="{9D8B030D-6E8A-4147-A177-3AD203B41FA5}">
                      <a16:colId xmlns:a16="http://schemas.microsoft.com/office/drawing/2014/main" val="4210224219"/>
                    </a:ext>
                  </a:extLst>
                </a:gridCol>
              </a:tblGrid>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Name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Type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Description</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6986140"/>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OCCURRED_ON_DATE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POSIXct</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YYYY-MM-DD noting when crime occurred</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8244442"/>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INCIDENT_NUMBER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Accounting code for tracking</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124977"/>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OFFENSE_CODE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dirty="0">
                          <a:solidFill>
                            <a:srgbClr val="000000"/>
                          </a:solidFill>
                          <a:effectLst/>
                          <a:latin typeface="Calibri" panose="020F0502020204030204" pitchFamily="34" charset="0"/>
                        </a:rPr>
                        <a:t>Categorization  code for offense</a:t>
                      </a:r>
                      <a:endParaRPr lang="en-US" sz="1300" dirty="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408645"/>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OFFENSE_CODE_GROUP</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Description of Offense Code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3051683"/>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OFFENSE_DESCRIPTION</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Alternate Description of Offense Code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2357475"/>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DISTRICT</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Location of crime based on chr num num (B14)</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1099183"/>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REPORTING_AREA</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dirty="0">
                          <a:solidFill>
                            <a:srgbClr val="000000"/>
                          </a:solidFill>
                          <a:effectLst/>
                          <a:latin typeface="Calibri" panose="020F0502020204030204" pitchFamily="34" charset="0"/>
                        </a:rPr>
                        <a:t>Numerical categorization of location (XXX)</a:t>
                      </a:r>
                      <a:endParaRPr lang="en-US" sz="1300" dirty="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2834701"/>
                  </a:ext>
                </a:extLst>
              </a:tr>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SHOOTING</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NA or Y</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739124"/>
                  </a:ext>
                </a:extLst>
              </a:tr>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YEAR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YYYY</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6803439"/>
                  </a:ext>
                </a:extLst>
              </a:tr>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MONTH</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MM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325484"/>
                  </a:ext>
                </a:extLst>
              </a:tr>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DAY_OF_WEEK</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Monday, Tuesday, etc</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0899482"/>
                  </a:ext>
                </a:extLst>
              </a:tr>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HOUR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Military time of day</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9333986"/>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UCR_PART</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Uniform Crime Report (UCR) Categorization</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2073741"/>
                  </a:ext>
                </a:extLst>
              </a:tr>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STREET</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Street location of offense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198123"/>
                  </a:ext>
                </a:extLst>
              </a:tr>
              <a:tr h="134804">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LAT</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Latitude location of offense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449689"/>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LONG</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num</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Longitude location of offense</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0774099"/>
                  </a:ext>
                </a:extLst>
              </a:tr>
              <a:tr h="255853">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LOCATION</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a:solidFill>
                            <a:srgbClr val="000000"/>
                          </a:solidFill>
                          <a:effectLst/>
                          <a:latin typeface="Calibri" panose="020F0502020204030204" pitchFamily="34" charset="0"/>
                        </a:rPr>
                        <a:t>chr</a:t>
                      </a:r>
                      <a:endParaRPr lang="en-US" sz="130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800" b="0" i="0" u="none" strike="noStrike" dirty="0">
                          <a:solidFill>
                            <a:srgbClr val="000000"/>
                          </a:solidFill>
                          <a:effectLst/>
                          <a:latin typeface="Calibri" panose="020F0502020204030204" pitchFamily="34" charset="0"/>
                        </a:rPr>
                        <a:t>Combined latitude and longitude location</a:t>
                      </a:r>
                      <a:endParaRPr lang="en-US" sz="1300" dirty="0">
                        <a:effectLst/>
                      </a:endParaRPr>
                    </a:p>
                  </a:txBody>
                  <a:tcPr marL="14553" marR="14553" marT="6878" marB="6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2824790"/>
                  </a:ext>
                </a:extLst>
              </a:tr>
            </a:tbl>
          </a:graphicData>
        </a:graphic>
      </p:graphicFrame>
      <p:sp>
        <p:nvSpPr>
          <p:cNvPr id="18" name="Text Placeholder 17">
            <a:extLst>
              <a:ext uri="{FF2B5EF4-FFF2-40B4-BE49-F238E27FC236}">
                <a16:creationId xmlns:a16="http://schemas.microsoft.com/office/drawing/2014/main" id="{6B993A88-0927-4374-873D-CE2CBF3E03FC}"/>
              </a:ext>
            </a:extLst>
          </p:cNvPr>
          <p:cNvSpPr>
            <a:spLocks noGrp="1"/>
          </p:cNvSpPr>
          <p:nvPr>
            <p:ph type="body" sz="quarter" idx="3"/>
          </p:nvPr>
        </p:nvSpPr>
        <p:spPr/>
        <p:txBody>
          <a:bodyPr/>
          <a:lstStyle/>
          <a:p>
            <a:r>
              <a:rPr lang="en-US" dirty="0"/>
              <a:t>Weather Data</a:t>
            </a:r>
          </a:p>
        </p:txBody>
      </p:sp>
      <p:graphicFrame>
        <p:nvGraphicFramePr>
          <p:cNvPr id="13" name="Content Placeholder 12">
            <a:extLst>
              <a:ext uri="{FF2B5EF4-FFF2-40B4-BE49-F238E27FC236}">
                <a16:creationId xmlns:a16="http://schemas.microsoft.com/office/drawing/2014/main" id="{70BA39D6-717D-4A2F-B035-D14D8350B7F2}"/>
              </a:ext>
            </a:extLst>
          </p:cNvPr>
          <p:cNvGraphicFramePr>
            <a:graphicFrameLocks noGrp="1"/>
          </p:cNvGraphicFramePr>
          <p:nvPr>
            <p:ph sz="quarter" idx="4"/>
            <p:extLst>
              <p:ext uri="{D42A27DB-BD31-4B8C-83A1-F6EECF244321}">
                <p14:modId xmlns:p14="http://schemas.microsoft.com/office/powerpoint/2010/main" val="3383097184"/>
              </p:ext>
            </p:extLst>
          </p:nvPr>
        </p:nvGraphicFramePr>
        <p:xfrm>
          <a:off x="6188075" y="2751138"/>
          <a:ext cx="5194501" cy="1996440"/>
        </p:xfrm>
        <a:graphic>
          <a:graphicData uri="http://schemas.openxmlformats.org/drawingml/2006/table">
            <a:tbl>
              <a:tblPr>
                <a:tableStyleId>{2D5ABB26-0587-4C30-8999-92F81FD0307C}</a:tableStyleId>
              </a:tblPr>
              <a:tblGrid>
                <a:gridCol w="1648256">
                  <a:extLst>
                    <a:ext uri="{9D8B030D-6E8A-4147-A177-3AD203B41FA5}">
                      <a16:colId xmlns:a16="http://schemas.microsoft.com/office/drawing/2014/main" val="2990575891"/>
                    </a:ext>
                  </a:extLst>
                </a:gridCol>
                <a:gridCol w="998942">
                  <a:extLst>
                    <a:ext uri="{9D8B030D-6E8A-4147-A177-3AD203B41FA5}">
                      <a16:colId xmlns:a16="http://schemas.microsoft.com/office/drawing/2014/main" val="2373698559"/>
                    </a:ext>
                  </a:extLst>
                </a:gridCol>
                <a:gridCol w="2547303">
                  <a:extLst>
                    <a:ext uri="{9D8B030D-6E8A-4147-A177-3AD203B41FA5}">
                      <a16:colId xmlns:a16="http://schemas.microsoft.com/office/drawing/2014/main" val="3484474172"/>
                    </a:ext>
                  </a:extLst>
                </a:gridCol>
              </a:tblGrid>
              <a:tr h="0">
                <a:tc>
                  <a:txBody>
                    <a:bodyPr/>
                    <a:lstStyle/>
                    <a:p>
                      <a:pPr rtl="0" fontAlgn="t">
                        <a:spcBef>
                          <a:spcPts val="0"/>
                        </a:spcBef>
                        <a:spcAft>
                          <a:spcPts val="0"/>
                        </a:spcAft>
                      </a:pPr>
                      <a:r>
                        <a:rPr lang="en-US" sz="1100" u="none" strike="noStrike">
                          <a:effectLst/>
                        </a:rPr>
                        <a:t>Name</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100" u="none" strike="noStrike">
                          <a:effectLst/>
                        </a:rPr>
                        <a:t>Type</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100" u="none" strike="noStrike">
                          <a:effectLst/>
                        </a:rPr>
                        <a:t>Description</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6061223"/>
                  </a:ext>
                </a:extLst>
              </a:tr>
              <a:tr h="0">
                <a:tc>
                  <a:txBody>
                    <a:bodyPr/>
                    <a:lstStyle/>
                    <a:p>
                      <a:pPr rtl="0" fontAlgn="t">
                        <a:spcBef>
                          <a:spcPts val="0"/>
                        </a:spcBef>
                        <a:spcAft>
                          <a:spcPts val="0"/>
                        </a:spcAft>
                      </a:pPr>
                      <a:r>
                        <a:rPr lang="en-US" sz="1100" u="none" strike="noStrike">
                          <a:effectLst/>
                        </a:rPr>
                        <a:t>Name</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100" u="none" strike="noStrike">
                          <a:effectLst/>
                        </a:rPr>
                        <a:t>chr</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100" u="none" strike="noStrike">
                          <a:effectLst/>
                        </a:rPr>
                        <a:t>Name of station reporting “BOSTON, MA  US”</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1478571"/>
                  </a:ext>
                </a:extLst>
              </a:tr>
              <a:tr h="0">
                <a:tc>
                  <a:txBody>
                    <a:bodyPr/>
                    <a:lstStyle/>
                    <a:p>
                      <a:pPr rtl="0" fontAlgn="t">
                        <a:spcBef>
                          <a:spcPts val="0"/>
                        </a:spcBef>
                        <a:spcAft>
                          <a:spcPts val="0"/>
                        </a:spcAft>
                      </a:pPr>
                      <a:r>
                        <a:rPr lang="en-US" sz="1100" u="none" strike="noStrike">
                          <a:effectLst/>
                        </a:rPr>
                        <a:t>Date</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100" u="none" strike="noStrike">
                          <a:effectLst/>
                        </a:rPr>
                        <a:t>Date</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100" u="none" strike="noStrike">
                          <a:effectLst/>
                        </a:rPr>
                        <a:t>YYYY-MM-DD</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8283013"/>
                  </a:ext>
                </a:extLst>
              </a:tr>
              <a:tr h="0">
                <a:tc>
                  <a:txBody>
                    <a:bodyPr/>
                    <a:lstStyle/>
                    <a:p>
                      <a:pPr rtl="0" fontAlgn="t">
                        <a:spcBef>
                          <a:spcPts val="0"/>
                        </a:spcBef>
                        <a:spcAft>
                          <a:spcPts val="0"/>
                        </a:spcAft>
                      </a:pPr>
                      <a:r>
                        <a:rPr lang="en-US" sz="1100" u="none" strike="noStrike">
                          <a:effectLst/>
                        </a:rPr>
                        <a:t>Prcp</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rtl="0" fontAlgn="t">
                        <a:spcBef>
                          <a:spcPts val="0"/>
                        </a:spcBef>
                        <a:spcAft>
                          <a:spcPts val="0"/>
                        </a:spcAft>
                      </a:pPr>
                      <a:br>
                        <a:rPr lang="en-US">
                          <a:effectLst/>
                        </a:rPr>
                      </a:br>
                      <a:br>
                        <a:rPr lang="en-US">
                          <a:effectLst/>
                        </a:rPr>
                      </a:br>
                      <a:r>
                        <a:rPr lang="en-US" sz="1100" u="none" strike="noStrike">
                          <a:effectLst/>
                        </a:rPr>
                        <a:t>num</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100" u="none" strike="noStrike">
                          <a:effectLst/>
                        </a:rPr>
                        <a:t>X.XX Amount of precipitation on that date</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13378"/>
                  </a:ext>
                </a:extLst>
              </a:tr>
              <a:tr h="0">
                <a:tc>
                  <a:txBody>
                    <a:bodyPr/>
                    <a:lstStyle/>
                    <a:p>
                      <a:pPr rtl="0" fontAlgn="t">
                        <a:spcBef>
                          <a:spcPts val="0"/>
                        </a:spcBef>
                        <a:spcAft>
                          <a:spcPts val="0"/>
                        </a:spcAft>
                      </a:pPr>
                      <a:r>
                        <a:rPr lang="en-US" sz="1100" u="none" strike="noStrike">
                          <a:effectLst/>
                        </a:rPr>
                        <a:t>Snow</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rtl="0" fontAlgn="t">
                        <a:spcBef>
                          <a:spcPts val="0"/>
                        </a:spcBef>
                        <a:spcAft>
                          <a:spcPts val="0"/>
                        </a:spcAft>
                      </a:pPr>
                      <a:r>
                        <a:rPr lang="en-US" sz="1100" u="none" strike="noStrike">
                          <a:effectLst/>
                        </a:rPr>
                        <a:t>X.XX Amount of snow on that date</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5528363"/>
                  </a:ext>
                </a:extLst>
              </a:tr>
              <a:tr h="0">
                <a:tc>
                  <a:txBody>
                    <a:bodyPr/>
                    <a:lstStyle/>
                    <a:p>
                      <a:pPr rtl="0" fontAlgn="t">
                        <a:spcBef>
                          <a:spcPts val="0"/>
                        </a:spcBef>
                        <a:spcAft>
                          <a:spcPts val="0"/>
                        </a:spcAft>
                      </a:pPr>
                      <a:r>
                        <a:rPr lang="en-US" sz="1100" u="none" strike="noStrike">
                          <a:effectLst/>
                        </a:rPr>
                        <a:t>AvgTemp</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rtl="0" fontAlgn="t">
                        <a:spcBef>
                          <a:spcPts val="0"/>
                        </a:spcBef>
                        <a:spcAft>
                          <a:spcPts val="0"/>
                        </a:spcAft>
                      </a:pPr>
                      <a:r>
                        <a:rPr lang="en-US" sz="1100" u="none" strike="noStrike">
                          <a:effectLst/>
                        </a:rPr>
                        <a:t>XX Average temperature recorded that day</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334643"/>
                  </a:ext>
                </a:extLst>
              </a:tr>
              <a:tr h="0">
                <a:tc>
                  <a:txBody>
                    <a:bodyPr/>
                    <a:lstStyle/>
                    <a:p>
                      <a:pPr rtl="0" fontAlgn="t">
                        <a:spcBef>
                          <a:spcPts val="0"/>
                        </a:spcBef>
                        <a:spcAft>
                          <a:spcPts val="0"/>
                        </a:spcAft>
                      </a:pPr>
                      <a:r>
                        <a:rPr lang="en-US" sz="1100" u="none" strike="noStrike">
                          <a:effectLst/>
                        </a:rPr>
                        <a:t>MaxTemp</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rtl="0" fontAlgn="t">
                        <a:spcBef>
                          <a:spcPts val="0"/>
                        </a:spcBef>
                        <a:spcAft>
                          <a:spcPts val="0"/>
                        </a:spcAft>
                      </a:pPr>
                      <a:r>
                        <a:rPr lang="en-US" sz="1100" u="none" strike="noStrike">
                          <a:effectLst/>
                        </a:rPr>
                        <a:t>XX Maximum temperature recorded that day</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729074"/>
                  </a:ext>
                </a:extLst>
              </a:tr>
              <a:tr h="0">
                <a:tc>
                  <a:txBody>
                    <a:bodyPr/>
                    <a:lstStyle/>
                    <a:p>
                      <a:pPr rtl="0" fontAlgn="t">
                        <a:spcBef>
                          <a:spcPts val="0"/>
                        </a:spcBef>
                        <a:spcAft>
                          <a:spcPts val="0"/>
                        </a:spcAft>
                      </a:pPr>
                      <a:r>
                        <a:rPr lang="en-US" sz="1100" u="none" strike="noStrike">
                          <a:effectLst/>
                        </a:rPr>
                        <a:t>MinTemp</a:t>
                      </a:r>
                      <a:endParaRPr lang="en-US">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rtl="0" fontAlgn="t">
                        <a:spcBef>
                          <a:spcPts val="0"/>
                        </a:spcBef>
                        <a:spcAft>
                          <a:spcPts val="0"/>
                        </a:spcAft>
                      </a:pPr>
                      <a:r>
                        <a:rPr lang="en-US" sz="1100" u="none" strike="noStrike" dirty="0">
                          <a:effectLst/>
                        </a:rPr>
                        <a:t>XX Minimum temperature recorded that day. </a:t>
                      </a:r>
                      <a:endParaRPr lang="en-US" dirty="0">
                        <a:effectLst/>
                      </a:endParaRPr>
                    </a:p>
                  </a:txBody>
                  <a:tcPr marL="14567" marR="14567"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6684069"/>
                  </a:ext>
                </a:extLst>
              </a:tr>
            </a:tbl>
          </a:graphicData>
        </a:graphic>
      </p:graphicFrame>
      <p:sp>
        <p:nvSpPr>
          <p:cNvPr id="4" name="Slide Number Placeholder 3">
            <a:extLst>
              <a:ext uri="{FF2B5EF4-FFF2-40B4-BE49-F238E27FC236}">
                <a16:creationId xmlns:a16="http://schemas.microsoft.com/office/drawing/2014/main" id="{ED84C01F-DC5C-4AD0-BA04-1805F7476B43}"/>
              </a:ext>
            </a:extLst>
          </p:cNvPr>
          <p:cNvSpPr>
            <a:spLocks noGrp="1"/>
          </p:cNvSpPr>
          <p:nvPr>
            <p:ph type="sldNum" sz="quarter" idx="12"/>
          </p:nvPr>
        </p:nvSpPr>
        <p:spPr/>
        <p:txBody>
          <a:bodyPr/>
          <a:lstStyle/>
          <a:p>
            <a:fld id="{D9769203-DCAF-4225-BB38-324C0C9F0B1C}" type="slidenum">
              <a:rPr lang="en-US" smtClean="0"/>
              <a:t>15</a:t>
            </a:fld>
            <a:endParaRPr lang="en-US"/>
          </a:p>
        </p:txBody>
      </p:sp>
      <p:sp>
        <p:nvSpPr>
          <p:cNvPr id="6" name="Rectangle 1">
            <a:extLst>
              <a:ext uri="{FF2B5EF4-FFF2-40B4-BE49-F238E27FC236}">
                <a16:creationId xmlns:a16="http://schemas.microsoft.com/office/drawing/2014/main" id="{CA97ECF9-2C84-4010-A6AA-55BC2C065E5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44E4BB4F-3898-4525-9442-860EE2E0BCD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15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16C50AD8-5BF8-4ECB-AB47-746DEE9818E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Top crimes</a:t>
            </a:r>
          </a:p>
        </p:txBody>
      </p:sp>
      <p:sp>
        <p:nvSpPr>
          <p:cNvPr id="9" name="Content Placeholder 8">
            <a:extLst>
              <a:ext uri="{FF2B5EF4-FFF2-40B4-BE49-F238E27FC236}">
                <a16:creationId xmlns:a16="http://schemas.microsoft.com/office/drawing/2014/main" id="{023CC2A4-F7F2-4829-845E-403120E528BE}"/>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The top crimes in total for Boston are depicted in the graph to the right. </a:t>
            </a:r>
          </a:p>
        </p:txBody>
      </p:sp>
      <p:sp>
        <p:nvSpPr>
          <p:cNvPr id="7" name="Slide Number Placeholder 6">
            <a:extLst>
              <a:ext uri="{FF2B5EF4-FFF2-40B4-BE49-F238E27FC236}">
                <a16:creationId xmlns:a16="http://schemas.microsoft.com/office/drawing/2014/main" id="{D782F695-EC7F-4DC9-87A7-A001BB4A6727}"/>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16</a:t>
            </a:fld>
            <a:endParaRPr lang="en-US"/>
          </a:p>
        </p:txBody>
      </p:sp>
      <p:pic>
        <p:nvPicPr>
          <p:cNvPr id="14338" name="Picture 2">
            <a:extLst>
              <a:ext uri="{FF2B5EF4-FFF2-40B4-BE49-F238E27FC236}">
                <a16:creationId xmlns:a16="http://schemas.microsoft.com/office/drawing/2014/main" id="{7267D148-C6C2-462B-84B2-D7AF2C3C6C2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46287" y="2413000"/>
            <a:ext cx="5588477"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7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91C5ED8-C0EB-4479-8713-E9D633484438}"/>
              </a:ext>
            </a:extLst>
          </p:cNvPr>
          <p:cNvSpPr>
            <a:spLocks noGrp="1"/>
          </p:cNvSpPr>
          <p:nvPr>
            <p:ph type="title"/>
          </p:nvPr>
        </p:nvSpPr>
        <p:spPr>
          <a:xfrm>
            <a:off x="810000" y="447188"/>
            <a:ext cx="10571998" cy="970450"/>
          </a:xfrm>
        </p:spPr>
        <p:txBody>
          <a:bodyPr/>
          <a:lstStyle/>
          <a:p>
            <a:r>
              <a:rPr lang="en-US"/>
              <a:t>Presentation Roadmap</a:t>
            </a:r>
            <a:endParaRPr lang="en-US" dirty="0"/>
          </a:p>
        </p:txBody>
      </p:sp>
      <p:sp>
        <p:nvSpPr>
          <p:cNvPr id="11" name="Content Placeholder 10">
            <a:extLst>
              <a:ext uri="{FF2B5EF4-FFF2-40B4-BE49-F238E27FC236}">
                <a16:creationId xmlns:a16="http://schemas.microsoft.com/office/drawing/2014/main" id="{ADDFBA6D-A933-4F8B-865F-10B43F7F9581}"/>
              </a:ext>
            </a:extLst>
          </p:cNvPr>
          <p:cNvSpPr>
            <a:spLocks noGrp="1"/>
          </p:cNvSpPr>
          <p:nvPr>
            <p:ph idx="1"/>
          </p:nvPr>
        </p:nvSpPr>
        <p:spPr/>
        <p:txBody>
          <a:bodyPr>
            <a:normAutofit lnSpcReduction="10000"/>
          </a:bodyPr>
          <a:lstStyle/>
          <a:p>
            <a:r>
              <a:rPr lang="en-US" dirty="0"/>
              <a:t>Summary overview of the data:</a:t>
            </a:r>
          </a:p>
          <a:p>
            <a:pPr lvl="1"/>
            <a:r>
              <a:rPr lang="en-US" dirty="0"/>
              <a:t>Crime data </a:t>
            </a:r>
            <a:r>
              <a:rPr lang="en-US" dirty="0">
                <a:sym typeface="Wingdings" panose="05000000000000000000" pitchFamily="2" charset="2"/>
              </a:rPr>
              <a:t> Kaggle</a:t>
            </a:r>
            <a:endParaRPr lang="en-US" dirty="0"/>
          </a:p>
          <a:p>
            <a:pPr lvl="1"/>
            <a:r>
              <a:rPr lang="en-US" dirty="0"/>
              <a:t>Weather data </a:t>
            </a:r>
            <a:r>
              <a:rPr lang="en-US" dirty="0">
                <a:sym typeface="Wingdings" panose="05000000000000000000" pitchFamily="2" charset="2"/>
              </a:rPr>
              <a:t> NOAA</a:t>
            </a:r>
            <a:endParaRPr lang="en-US" dirty="0"/>
          </a:p>
          <a:p>
            <a:r>
              <a:rPr lang="en-US" dirty="0"/>
              <a:t>Questions to be answered:</a:t>
            </a:r>
          </a:p>
          <a:p>
            <a:pPr lvl="1"/>
            <a:r>
              <a:rPr lang="en-US" dirty="0"/>
              <a:t>Has there been an increase in crime? </a:t>
            </a:r>
          </a:p>
          <a:p>
            <a:pPr lvl="1"/>
            <a:r>
              <a:rPr lang="en-US" dirty="0"/>
              <a:t>Does crime occur more frequently at a certain time, day, week, or month? </a:t>
            </a:r>
          </a:p>
          <a:p>
            <a:pPr lvl="1"/>
            <a:r>
              <a:rPr lang="en-US" dirty="0"/>
              <a:t>Do warrants act as precursors for crime?</a:t>
            </a:r>
          </a:p>
          <a:p>
            <a:pPr lvl="1"/>
            <a:r>
              <a:rPr lang="en-US" dirty="0"/>
              <a:t>Is there a difference between the neighborhoods? </a:t>
            </a:r>
          </a:p>
          <a:p>
            <a:pPr lvl="1"/>
            <a:r>
              <a:rPr lang="en-US" dirty="0"/>
              <a:t>Is temperature a predictor of crime?</a:t>
            </a:r>
          </a:p>
          <a:p>
            <a:r>
              <a:rPr lang="en-US" dirty="0"/>
              <a:t>Conclusion</a:t>
            </a:r>
          </a:p>
        </p:txBody>
      </p:sp>
      <p:sp>
        <p:nvSpPr>
          <p:cNvPr id="10" name="Slide Number Placeholder 9">
            <a:extLst>
              <a:ext uri="{FF2B5EF4-FFF2-40B4-BE49-F238E27FC236}">
                <a16:creationId xmlns:a16="http://schemas.microsoft.com/office/drawing/2014/main" id="{2F8EFC34-57FE-46D0-9AEF-146A9658404E}"/>
              </a:ext>
            </a:extLst>
          </p:cNvPr>
          <p:cNvSpPr>
            <a:spLocks noGrp="1"/>
          </p:cNvSpPr>
          <p:nvPr>
            <p:ph type="sldNum" sz="quarter" idx="12"/>
          </p:nvPr>
        </p:nvSpPr>
        <p:spPr>
          <a:xfrm>
            <a:off x="10678331" y="5915888"/>
            <a:ext cx="1062155" cy="490599"/>
          </a:xfrm>
        </p:spPr>
        <p:txBody>
          <a:bodyPr/>
          <a:lstStyle/>
          <a:p>
            <a:fld id="{D9769203-DCAF-4225-BB38-324C0C9F0B1C}" type="slidenum">
              <a:rPr lang="en-US" smtClean="0"/>
              <a:t>2</a:t>
            </a:fld>
            <a:endParaRPr lang="en-US"/>
          </a:p>
        </p:txBody>
      </p:sp>
    </p:spTree>
    <p:extLst>
      <p:ext uri="{BB962C8B-B14F-4D97-AF65-F5344CB8AC3E}">
        <p14:creationId xmlns:p14="http://schemas.microsoft.com/office/powerpoint/2010/main" val="406930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9"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2BF3F-1903-4EC3-BE28-ED8C3BE70F4D}"/>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Summary Overview: Crime </a:t>
            </a:r>
          </a:p>
        </p:txBody>
      </p:sp>
      <p:sp>
        <p:nvSpPr>
          <p:cNvPr id="3" name="Content Placeholder 2">
            <a:extLst>
              <a:ext uri="{FF2B5EF4-FFF2-40B4-BE49-F238E27FC236}">
                <a16:creationId xmlns:a16="http://schemas.microsoft.com/office/drawing/2014/main" id="{A41EFB19-2C68-4560-8D5F-1AC8B560FB7B}"/>
              </a:ext>
            </a:extLst>
          </p:cNvPr>
          <p:cNvSpPr>
            <a:spLocks noGrp="1"/>
          </p:cNvSpPr>
          <p:nvPr>
            <p:ph sz="half" idx="1"/>
          </p:nvPr>
        </p:nvSpPr>
        <p:spPr>
          <a:xfrm>
            <a:off x="818713" y="2413000"/>
            <a:ext cx="3835583" cy="3632200"/>
          </a:xfrm>
        </p:spPr>
        <p:txBody>
          <a:bodyPr vert="horz" lIns="91440" tIns="45720" rIns="91440" bIns="45720" rtlCol="0" anchor="ctr">
            <a:normAutofit fontScale="77500" lnSpcReduction="20000"/>
          </a:bodyPr>
          <a:lstStyle/>
          <a:p>
            <a:r>
              <a:rPr lang="en-US" dirty="0"/>
              <a:t>Summary statistics</a:t>
            </a:r>
          </a:p>
          <a:p>
            <a:pPr lvl="1"/>
            <a:r>
              <a:rPr lang="en-US" dirty="0"/>
              <a:t>Total crimes: 327,820 crimes between June 2015 and October 2018</a:t>
            </a:r>
          </a:p>
          <a:p>
            <a:pPr lvl="1"/>
            <a:r>
              <a:rPr lang="en-US" dirty="0"/>
              <a:t>Mean: 271.6 crimes per day</a:t>
            </a:r>
          </a:p>
          <a:p>
            <a:pPr lvl="1"/>
            <a:r>
              <a:rPr lang="en-US" dirty="0"/>
              <a:t>Min/max: 140, 379 crimes per day</a:t>
            </a:r>
          </a:p>
          <a:p>
            <a:pPr lvl="1"/>
            <a:r>
              <a:rPr lang="en-US" dirty="0"/>
              <a:t>Median 273.0 crimes per day</a:t>
            </a:r>
          </a:p>
          <a:p>
            <a:pPr lvl="1"/>
            <a:r>
              <a:rPr lang="en-US" dirty="0"/>
              <a:t>Std Dev: 33.0 crimes per day</a:t>
            </a:r>
          </a:p>
          <a:p>
            <a:r>
              <a:rPr lang="en-US" dirty="0"/>
              <a:t>The police force</a:t>
            </a:r>
          </a:p>
          <a:p>
            <a:pPr lvl="1"/>
            <a:r>
              <a:rPr lang="en-US" dirty="0"/>
              <a:t>Size: 2,015 officers &amp; 808 civilian personnel</a:t>
            </a:r>
          </a:p>
          <a:p>
            <a:pPr lvl="1"/>
            <a:r>
              <a:rPr lang="en-US" dirty="0"/>
              <a:t>3 shifts per day</a:t>
            </a:r>
          </a:p>
          <a:p>
            <a:pPr lvl="1"/>
            <a:r>
              <a:rPr lang="en-US" dirty="0"/>
              <a:t>24 hours per day</a:t>
            </a:r>
          </a:p>
          <a:p>
            <a:pPr lvl="1"/>
            <a:r>
              <a:rPr lang="en-US" dirty="0"/>
              <a:t>Assuming level scheduling, crime will vary from .14 – 0.40 crimes per day per officer; how can they manage their force given this variation?</a:t>
            </a:r>
          </a:p>
          <a:p>
            <a:endParaRPr lang="en-US" sz="1600" dirty="0"/>
          </a:p>
        </p:txBody>
      </p:sp>
      <p:sp>
        <p:nvSpPr>
          <p:cNvPr id="5" name="Slide Number Placeholder 4">
            <a:extLst>
              <a:ext uri="{FF2B5EF4-FFF2-40B4-BE49-F238E27FC236}">
                <a16:creationId xmlns:a16="http://schemas.microsoft.com/office/drawing/2014/main" id="{98EE97AC-E820-4FDB-898F-412FD14789C3}"/>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3</a:t>
            </a:fld>
            <a:endParaRPr lang="en-US"/>
          </a:p>
        </p:txBody>
      </p:sp>
      <p:pic>
        <p:nvPicPr>
          <p:cNvPr id="7" name="image21.png">
            <a:extLst>
              <a:ext uri="{FF2B5EF4-FFF2-40B4-BE49-F238E27FC236}">
                <a16:creationId xmlns:a16="http://schemas.microsoft.com/office/drawing/2014/main" id="{DE905B12-133E-4881-AC0C-128B594D34B1}"/>
              </a:ext>
            </a:extLst>
          </p:cNvPr>
          <p:cNvPicPr/>
          <p:nvPr/>
        </p:nvPicPr>
        <p:blipFill>
          <a:blip r:embed="rId2"/>
          <a:srcRect/>
          <a:stretch>
            <a:fillRect/>
          </a:stretch>
        </p:blipFill>
        <p:spPr>
          <a:xfrm>
            <a:off x="5578838" y="2344056"/>
            <a:ext cx="5803160" cy="3701143"/>
          </a:xfrm>
          <a:prstGeom prst="rect">
            <a:avLst/>
          </a:prstGeom>
          <a:ln/>
        </p:spPr>
      </p:pic>
    </p:spTree>
    <p:extLst>
      <p:ext uri="{BB962C8B-B14F-4D97-AF65-F5344CB8AC3E}">
        <p14:creationId xmlns:p14="http://schemas.microsoft.com/office/powerpoint/2010/main" val="83554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2BF3F-1903-4EC3-BE28-ED8C3BE70F4D}"/>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Summary Overview: Weather </a:t>
            </a:r>
            <a:endParaRPr lang="en-US" dirty="0"/>
          </a:p>
        </p:txBody>
      </p:sp>
      <p:sp>
        <p:nvSpPr>
          <p:cNvPr id="3" name="Content Placeholder 2">
            <a:extLst>
              <a:ext uri="{FF2B5EF4-FFF2-40B4-BE49-F238E27FC236}">
                <a16:creationId xmlns:a16="http://schemas.microsoft.com/office/drawing/2014/main" id="{A41EFB19-2C68-4560-8D5F-1AC8B560FB7B}"/>
              </a:ext>
            </a:extLst>
          </p:cNvPr>
          <p:cNvSpPr>
            <a:spLocks noGrp="1"/>
          </p:cNvSpPr>
          <p:nvPr>
            <p:ph sz="half" idx="1"/>
          </p:nvPr>
        </p:nvSpPr>
        <p:spPr>
          <a:xfrm>
            <a:off x="818713" y="2413000"/>
            <a:ext cx="3917117" cy="3632200"/>
          </a:xfrm>
        </p:spPr>
        <p:txBody>
          <a:bodyPr vert="horz" lIns="91440" tIns="45720" rIns="91440" bIns="45720" rtlCol="0" anchor="ctr">
            <a:normAutofit fontScale="85000" lnSpcReduction="10000"/>
          </a:bodyPr>
          <a:lstStyle/>
          <a:p>
            <a:r>
              <a:rPr lang="en-US" sz="1600"/>
              <a:t>Summary statistics for temperature in °F</a:t>
            </a:r>
          </a:p>
          <a:p>
            <a:pPr lvl="1"/>
            <a:r>
              <a:rPr lang="en-US" sz="1400"/>
              <a:t>Mean : 54.8</a:t>
            </a:r>
          </a:p>
          <a:p>
            <a:pPr lvl="1"/>
            <a:r>
              <a:rPr lang="en-US" sz="1400"/>
              <a:t>Min/Max: -9, 98</a:t>
            </a:r>
          </a:p>
          <a:p>
            <a:pPr lvl="1"/>
            <a:r>
              <a:rPr lang="en-US" sz="1400"/>
              <a:t>Mean daily min/max: 47.6, 62.6</a:t>
            </a:r>
          </a:p>
          <a:p>
            <a:pPr lvl="1"/>
            <a:r>
              <a:rPr lang="en-US" sz="1400"/>
              <a:t>Median: 56</a:t>
            </a:r>
          </a:p>
          <a:p>
            <a:pPr lvl="1"/>
            <a:r>
              <a:rPr lang="en-US" sz="1400"/>
              <a:t>Std Dev: 16.97</a:t>
            </a:r>
          </a:p>
          <a:p>
            <a:r>
              <a:rPr lang="en-US" sz="1600"/>
              <a:t>Summary statistics for precipitation in inches</a:t>
            </a:r>
          </a:p>
          <a:p>
            <a:pPr lvl="1"/>
            <a:r>
              <a:rPr lang="en-US" sz="1400"/>
              <a:t>Mean : 0.11</a:t>
            </a:r>
          </a:p>
          <a:p>
            <a:pPr lvl="1"/>
            <a:r>
              <a:rPr lang="en-US" sz="1400"/>
              <a:t>Min/Max: 0, 2.68</a:t>
            </a:r>
          </a:p>
          <a:p>
            <a:pPr lvl="1"/>
            <a:r>
              <a:rPr lang="en-US" sz="1400"/>
              <a:t>Median: 0</a:t>
            </a:r>
          </a:p>
          <a:p>
            <a:pPr lvl="1"/>
            <a:r>
              <a:rPr lang="en-US" sz="1400"/>
              <a:t>Std Dev: 0.29</a:t>
            </a:r>
          </a:p>
          <a:p>
            <a:r>
              <a:rPr lang="en-US" sz="1600"/>
              <a:t>This data was brought in to provide context to some of the trends we thought might emerge. </a:t>
            </a:r>
            <a:endParaRPr lang="en-US" sz="1600" dirty="0"/>
          </a:p>
        </p:txBody>
      </p:sp>
      <p:sp>
        <p:nvSpPr>
          <p:cNvPr id="5" name="Slide Number Placeholder 4">
            <a:extLst>
              <a:ext uri="{FF2B5EF4-FFF2-40B4-BE49-F238E27FC236}">
                <a16:creationId xmlns:a16="http://schemas.microsoft.com/office/drawing/2014/main" id="{98EE97AC-E820-4FDB-898F-412FD14789C3}"/>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4</a:t>
            </a:fld>
            <a:endParaRPr lang="en-US"/>
          </a:p>
        </p:txBody>
      </p:sp>
      <p:pic>
        <p:nvPicPr>
          <p:cNvPr id="9" name="Picture 2">
            <a:extLst>
              <a:ext uri="{FF2B5EF4-FFF2-40B4-BE49-F238E27FC236}">
                <a16:creationId xmlns:a16="http://schemas.microsoft.com/office/drawing/2014/main" id="{FD6835EB-94A4-4B05-B937-0ACD6CC735A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49233" y="2413000"/>
            <a:ext cx="5582585"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86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62E4217-34CE-4E78-BF0C-C47A5C9D976F}"/>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Has there been an increase in crime? </a:t>
            </a:r>
          </a:p>
        </p:txBody>
      </p:sp>
      <p:sp>
        <p:nvSpPr>
          <p:cNvPr id="3" name="Content Placeholder 2">
            <a:extLst>
              <a:ext uri="{FF2B5EF4-FFF2-40B4-BE49-F238E27FC236}">
                <a16:creationId xmlns:a16="http://schemas.microsoft.com/office/drawing/2014/main" id="{BE5BD594-0668-4D93-9CAB-356F92232A07}"/>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Count of daily crime was plotted on a timeline for the entirety of our dataset.</a:t>
            </a:r>
          </a:p>
          <a:p>
            <a:r>
              <a:rPr lang="en-US" sz="1600" dirty="0"/>
              <a:t>While there does seem to be a rather predictable rhythm to the seasonality of crime, the overall trendline over the course of 3+ years in Boston is flat.</a:t>
            </a:r>
          </a:p>
          <a:p>
            <a:r>
              <a:rPr lang="en-US" sz="1600" dirty="0"/>
              <a:t>While the number of law enforcement officers has increased, there is no statistically data that exists to suggest that crime on the whole has increased or decreased over the time period evaluated. </a:t>
            </a:r>
          </a:p>
          <a:p>
            <a:endParaRPr lang="en-US" sz="1600" dirty="0"/>
          </a:p>
        </p:txBody>
      </p:sp>
      <p:sp>
        <p:nvSpPr>
          <p:cNvPr id="5" name="Slide Number Placeholder 4">
            <a:extLst>
              <a:ext uri="{FF2B5EF4-FFF2-40B4-BE49-F238E27FC236}">
                <a16:creationId xmlns:a16="http://schemas.microsoft.com/office/drawing/2014/main" id="{61C9D4A2-7914-415A-853A-A8F053370371}"/>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5</a:t>
            </a:fld>
            <a:endParaRPr lang="en-US"/>
          </a:p>
        </p:txBody>
      </p:sp>
      <p:pic>
        <p:nvPicPr>
          <p:cNvPr id="2050" name="Picture 2">
            <a:extLst>
              <a:ext uri="{FF2B5EF4-FFF2-40B4-BE49-F238E27FC236}">
                <a16:creationId xmlns:a16="http://schemas.microsoft.com/office/drawing/2014/main" id="{5FFC4F36-91A2-43AD-9695-A3C7DE15669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585998" y="2413000"/>
            <a:ext cx="5309055"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46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B5F0C5-4681-4349-ADF4-6E303549C906}"/>
              </a:ext>
            </a:extLst>
          </p:cNvPr>
          <p:cNvSpPr>
            <a:spLocks noGrp="1"/>
          </p:cNvSpPr>
          <p:nvPr>
            <p:ph type="title"/>
          </p:nvPr>
        </p:nvSpPr>
        <p:spPr>
          <a:xfrm>
            <a:off x="810000" y="447188"/>
            <a:ext cx="10571998" cy="970450"/>
          </a:xfrm>
        </p:spPr>
        <p:txBody>
          <a:bodyPr vert="horz" lIns="91440" tIns="45720" rIns="91440" bIns="45720" rtlCol="0" anchor="b">
            <a:normAutofit/>
          </a:bodyPr>
          <a:lstStyle/>
          <a:p>
            <a:pPr>
              <a:lnSpc>
                <a:spcPct val="90000"/>
              </a:lnSpc>
            </a:pPr>
            <a:r>
              <a:rPr lang="en-US" sz="3100" dirty="0"/>
              <a:t>Does crime occur more frequently at a certain time, day, or month?</a:t>
            </a:r>
          </a:p>
        </p:txBody>
      </p:sp>
      <p:sp>
        <p:nvSpPr>
          <p:cNvPr id="3" name="Content Placeholder 2">
            <a:extLst>
              <a:ext uri="{FF2B5EF4-FFF2-40B4-BE49-F238E27FC236}">
                <a16:creationId xmlns:a16="http://schemas.microsoft.com/office/drawing/2014/main" id="{1309E500-8534-4091-A705-1FF4AE7C0D66}"/>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Crime rates reach their peak around 6 o’clock at night and are at their lowest in the early hours of the morning. </a:t>
            </a:r>
          </a:p>
          <a:p>
            <a:r>
              <a:rPr lang="en-US" sz="1600" dirty="0"/>
              <a:t>This suggests that there is a natural rhythm to crime that correlates with the circadian rhythm of Bostonians.</a:t>
            </a:r>
          </a:p>
          <a:p>
            <a:r>
              <a:rPr lang="en-US" sz="1600" dirty="0"/>
              <a:t>Interestingly, while the crime rate deceases from 6 o’clock to midnight, there is a sharp increase in crime during the first hour of the day. This lends credence to the old saying, “Nothing good happens after midnight.”</a:t>
            </a:r>
          </a:p>
        </p:txBody>
      </p:sp>
      <p:sp>
        <p:nvSpPr>
          <p:cNvPr id="5" name="Slide Number Placeholder 4">
            <a:extLst>
              <a:ext uri="{FF2B5EF4-FFF2-40B4-BE49-F238E27FC236}">
                <a16:creationId xmlns:a16="http://schemas.microsoft.com/office/drawing/2014/main" id="{F5A28032-292A-45CA-8170-4D4AAC5144A5}"/>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6</a:t>
            </a:fld>
            <a:endParaRPr lang="en-US"/>
          </a:p>
        </p:txBody>
      </p:sp>
      <p:pic>
        <p:nvPicPr>
          <p:cNvPr id="5124" name="Picture 4">
            <a:extLst>
              <a:ext uri="{FF2B5EF4-FFF2-40B4-BE49-F238E27FC236}">
                <a16:creationId xmlns:a16="http://schemas.microsoft.com/office/drawing/2014/main" id="{2BD03BAC-0FD8-4CB7-996F-5987DC2374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075" y="2230506"/>
            <a:ext cx="5194300" cy="362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38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B5F0C5-4681-4349-ADF4-6E303549C906}"/>
              </a:ext>
            </a:extLst>
          </p:cNvPr>
          <p:cNvSpPr>
            <a:spLocks noGrp="1"/>
          </p:cNvSpPr>
          <p:nvPr>
            <p:ph type="title"/>
          </p:nvPr>
        </p:nvSpPr>
        <p:spPr>
          <a:xfrm>
            <a:off x="810000" y="447188"/>
            <a:ext cx="10571998" cy="970450"/>
          </a:xfrm>
        </p:spPr>
        <p:txBody>
          <a:bodyPr vert="horz" lIns="91440" tIns="45720" rIns="91440" bIns="45720" rtlCol="0" anchor="b">
            <a:normAutofit/>
          </a:bodyPr>
          <a:lstStyle/>
          <a:p>
            <a:pPr>
              <a:lnSpc>
                <a:spcPct val="90000"/>
              </a:lnSpc>
            </a:pPr>
            <a:r>
              <a:rPr lang="en-US" sz="3100" dirty="0"/>
              <a:t>Does crime occur more frequently at a certain time, day, or month?</a:t>
            </a:r>
          </a:p>
        </p:txBody>
      </p:sp>
      <p:sp>
        <p:nvSpPr>
          <p:cNvPr id="3" name="Content Placeholder 2">
            <a:extLst>
              <a:ext uri="{FF2B5EF4-FFF2-40B4-BE49-F238E27FC236}">
                <a16:creationId xmlns:a16="http://schemas.microsoft.com/office/drawing/2014/main" id="{1309E500-8534-4091-A705-1FF4AE7C0D66}"/>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The safest day to be a Bostonian is Sunday by a wide margin whereas the most crime occurs on Friday.</a:t>
            </a:r>
          </a:p>
          <a:p>
            <a:r>
              <a:rPr lang="en-US" sz="1600" dirty="0"/>
              <a:t>With a 95% CI, there exists a statistically significant difference in the amount of crime that occurs on Friday and every other day of the week. The same holds true for Sunday.</a:t>
            </a:r>
          </a:p>
        </p:txBody>
      </p:sp>
      <p:sp>
        <p:nvSpPr>
          <p:cNvPr id="5" name="Slide Number Placeholder 4">
            <a:extLst>
              <a:ext uri="{FF2B5EF4-FFF2-40B4-BE49-F238E27FC236}">
                <a16:creationId xmlns:a16="http://schemas.microsoft.com/office/drawing/2014/main" id="{F5A28032-292A-45CA-8170-4D4AAC5144A5}"/>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7</a:t>
            </a:fld>
            <a:endParaRPr lang="en-US"/>
          </a:p>
        </p:txBody>
      </p:sp>
      <p:pic>
        <p:nvPicPr>
          <p:cNvPr id="5122" name="Picture 2">
            <a:extLst>
              <a:ext uri="{FF2B5EF4-FFF2-40B4-BE49-F238E27FC236}">
                <a16:creationId xmlns:a16="http://schemas.microsoft.com/office/drawing/2014/main" id="{94392C7D-5496-415A-A03F-27DFE32665C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639089" y="2413000"/>
            <a:ext cx="5202873"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48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B5F0C5-4681-4349-ADF4-6E303549C906}"/>
              </a:ext>
            </a:extLst>
          </p:cNvPr>
          <p:cNvSpPr>
            <a:spLocks noGrp="1"/>
          </p:cNvSpPr>
          <p:nvPr>
            <p:ph type="title"/>
          </p:nvPr>
        </p:nvSpPr>
        <p:spPr>
          <a:xfrm>
            <a:off x="810000" y="447188"/>
            <a:ext cx="10571998" cy="970450"/>
          </a:xfrm>
        </p:spPr>
        <p:txBody>
          <a:bodyPr vert="horz" lIns="91440" tIns="45720" rIns="91440" bIns="45720" rtlCol="0" anchor="b">
            <a:normAutofit/>
          </a:bodyPr>
          <a:lstStyle/>
          <a:p>
            <a:pPr>
              <a:lnSpc>
                <a:spcPct val="90000"/>
              </a:lnSpc>
            </a:pPr>
            <a:r>
              <a:rPr lang="en-US" sz="3100" dirty="0"/>
              <a:t>Does crime occur more frequently at a certain time, day, or month?</a:t>
            </a:r>
          </a:p>
        </p:txBody>
      </p:sp>
      <p:sp>
        <p:nvSpPr>
          <p:cNvPr id="3" name="Content Placeholder 2">
            <a:extLst>
              <a:ext uri="{FF2B5EF4-FFF2-40B4-BE49-F238E27FC236}">
                <a16:creationId xmlns:a16="http://schemas.microsoft.com/office/drawing/2014/main" id="{1309E500-8534-4091-A705-1FF4AE7C0D66}"/>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There is an increase in the amount of crime that occurs during the summer months.</a:t>
            </a:r>
          </a:p>
          <a:p>
            <a:r>
              <a:rPr lang="en-US" sz="1600" dirty="0"/>
              <a:t>This can be attributed to both the amount of daylight that exists – see summary by hour – and by the average temperature.</a:t>
            </a:r>
          </a:p>
          <a:p>
            <a:r>
              <a:rPr lang="en-US" sz="1600" dirty="0"/>
              <a:t>Human activity – criminal or otherwise – is higher during warm, daylight hours. </a:t>
            </a:r>
          </a:p>
        </p:txBody>
      </p:sp>
      <p:sp>
        <p:nvSpPr>
          <p:cNvPr id="5" name="Slide Number Placeholder 4">
            <a:extLst>
              <a:ext uri="{FF2B5EF4-FFF2-40B4-BE49-F238E27FC236}">
                <a16:creationId xmlns:a16="http://schemas.microsoft.com/office/drawing/2014/main" id="{F5A28032-292A-45CA-8170-4D4AAC5144A5}"/>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8</a:t>
            </a:fld>
            <a:endParaRPr lang="en-US"/>
          </a:p>
        </p:txBody>
      </p:sp>
      <p:pic>
        <p:nvPicPr>
          <p:cNvPr id="8" name="Content Placeholder 7">
            <a:extLst>
              <a:ext uri="{FF2B5EF4-FFF2-40B4-BE49-F238E27FC236}">
                <a16:creationId xmlns:a16="http://schemas.microsoft.com/office/drawing/2014/main" id="{F5925F1B-A8A5-4E15-B28F-09355597A8A0}"/>
              </a:ext>
            </a:extLst>
          </p:cNvPr>
          <p:cNvPicPr>
            <a:picLocks noGrp="1" noChangeAspect="1"/>
          </p:cNvPicPr>
          <p:nvPr>
            <p:ph sz="half" idx="2"/>
          </p:nvPr>
        </p:nvPicPr>
        <p:blipFill>
          <a:blip r:embed="rId2"/>
          <a:stretch>
            <a:fillRect/>
          </a:stretch>
        </p:blipFill>
        <p:spPr>
          <a:xfrm>
            <a:off x="5231344" y="2413000"/>
            <a:ext cx="6018362"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8418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FE7F4C-5412-4367-8B6E-9836E193A09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Do warrants act as precursors for crime?</a:t>
            </a:r>
          </a:p>
        </p:txBody>
      </p:sp>
      <p:sp>
        <p:nvSpPr>
          <p:cNvPr id="3" name="Content Placeholder 2">
            <a:extLst>
              <a:ext uri="{FF2B5EF4-FFF2-40B4-BE49-F238E27FC236}">
                <a16:creationId xmlns:a16="http://schemas.microsoft.com/office/drawing/2014/main" id="{0444C9A9-26B0-4F3C-960A-B4EFADB77A51}"/>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r>
              <a:rPr lang="en-US" sz="1600" dirty="0"/>
              <a:t>The frequency by day of warrant arrest, larcenies and crimes that involve a shooting were graphed over the span of 4 years.</a:t>
            </a:r>
          </a:p>
          <a:p>
            <a:r>
              <a:rPr lang="en-US" sz="1600" dirty="0"/>
              <a:t>Both warrant arrest and larceny crimes have similar patterns of variation, however larceny crimes have more spikes. Specifically in late 2018, larceny has a signification increase, whereas warrant arrest has a decline.</a:t>
            </a:r>
          </a:p>
          <a:p>
            <a:r>
              <a:rPr lang="en-US" sz="1600" dirty="0"/>
              <a:t>There is no indication in our dataset that warrant arrest acts as a precursor for more serious offenses, such as larcenies. </a:t>
            </a:r>
          </a:p>
        </p:txBody>
      </p:sp>
      <p:sp>
        <p:nvSpPr>
          <p:cNvPr id="5" name="Slide Number Placeholder 4">
            <a:extLst>
              <a:ext uri="{FF2B5EF4-FFF2-40B4-BE49-F238E27FC236}">
                <a16:creationId xmlns:a16="http://schemas.microsoft.com/office/drawing/2014/main" id="{675E570F-2C94-4C37-925E-19D34575B3DC}"/>
              </a:ext>
            </a:extLst>
          </p:cNvPr>
          <p:cNvSpPr>
            <a:spLocks noGrp="1"/>
          </p:cNvSpPr>
          <p:nvPr>
            <p:ph type="sldNum" sz="quarter" idx="12"/>
          </p:nvPr>
        </p:nvSpPr>
        <p:spPr>
          <a:xfrm>
            <a:off x="10317045" y="6129338"/>
            <a:ext cx="1062155" cy="490599"/>
          </a:xfrm>
        </p:spPr>
        <p:txBody>
          <a:bodyPr vert="horz" lIns="91440" tIns="45720" rIns="91440" bIns="10800" rtlCol="0" anchor="b">
            <a:normAutofit/>
          </a:bodyPr>
          <a:lstStyle/>
          <a:p>
            <a:pPr defTabSz="914400">
              <a:spcAft>
                <a:spcPts val="600"/>
              </a:spcAft>
            </a:pPr>
            <a:fld id="{D9769203-DCAF-4225-BB38-324C0C9F0B1C}" type="slidenum">
              <a:rPr lang="en-US" smtClean="0"/>
              <a:pPr defTabSz="914400">
                <a:spcAft>
                  <a:spcPts val="600"/>
                </a:spcAft>
              </a:pPr>
              <a:t>9</a:t>
            </a:fld>
            <a:endParaRPr lang="en-US"/>
          </a:p>
        </p:txBody>
      </p:sp>
      <p:pic>
        <p:nvPicPr>
          <p:cNvPr id="7170" name="Picture 2">
            <a:extLst>
              <a:ext uri="{FF2B5EF4-FFF2-40B4-BE49-F238E27FC236}">
                <a16:creationId xmlns:a16="http://schemas.microsoft.com/office/drawing/2014/main" id="{46E22021-094A-41E9-9B56-1FDF836E74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639089" y="2413000"/>
            <a:ext cx="5202873"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54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1464</Words>
  <Application>Microsoft Macintosh PowerPoint</Application>
  <PresentationFormat>Widescreen</PresentationFormat>
  <Paragraphs>182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Tw Cen MT</vt:lpstr>
      <vt:lpstr>Wingdings</vt:lpstr>
      <vt:lpstr>Wingdings 2</vt:lpstr>
      <vt:lpstr>Quotable</vt:lpstr>
      <vt:lpstr>IST 687 Final Project  “Crime in Boston”</vt:lpstr>
      <vt:lpstr>Presentation Roadmap</vt:lpstr>
      <vt:lpstr>Summary Overview: Crime </vt:lpstr>
      <vt:lpstr>Summary Overview: Weather </vt:lpstr>
      <vt:lpstr>Has there been an increase in crime? </vt:lpstr>
      <vt:lpstr>Does crime occur more frequently at a certain time, day, or month?</vt:lpstr>
      <vt:lpstr>Does crime occur more frequently at a certain time, day, or month?</vt:lpstr>
      <vt:lpstr>Does crime occur more frequently at a certain time, day, or month?</vt:lpstr>
      <vt:lpstr>Do warrants act as precursors for crime?</vt:lpstr>
      <vt:lpstr>Is there a difference between the neighborhoods?</vt:lpstr>
      <vt:lpstr>Is there a difference between the neighborhoods?</vt:lpstr>
      <vt:lpstr>Is temperature a predictor of crime?</vt:lpstr>
      <vt:lpstr>Conclusion</vt:lpstr>
      <vt:lpstr>Methodology</vt:lpstr>
      <vt:lpstr>Structure of data</vt:lpstr>
      <vt:lpstr>Top crimes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 Final Project  “Crime in Boston”</dc:title>
  <dc:creator>Kevin Vogel</dc:creator>
  <cp:lastModifiedBy>Courtney Zimmer</cp:lastModifiedBy>
  <cp:revision>4</cp:revision>
  <dcterms:created xsi:type="dcterms:W3CDTF">2019-09-14T16:49:57Z</dcterms:created>
  <dcterms:modified xsi:type="dcterms:W3CDTF">2019-09-16T23:49:56Z</dcterms:modified>
</cp:coreProperties>
</file>