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70" r:id="rId10"/>
    <p:sldId id="268" r:id="rId11"/>
    <p:sldId id="269" r:id="rId12"/>
    <p:sldId id="265" r:id="rId13"/>
    <p:sldId id="266" r:id="rId14"/>
    <p:sldId id="267"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6"/>
    <p:restoredTop sz="94729"/>
  </p:normalViewPr>
  <p:slideViewPr>
    <p:cSldViewPr snapToGrid="0" snapToObjects="1">
      <p:cViewPr varScale="1">
        <p:scale>
          <a:sx n="65" d="100"/>
          <a:sy n="65" d="100"/>
        </p:scale>
        <p:origin x="5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E761E4-398A-4F85-9863-D1C1EAF1A41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3D01A17-9531-4B28-BF7A-3AE8BA868817}">
      <dgm:prSet/>
      <dgm:spPr/>
      <dgm:t>
        <a:bodyPr/>
        <a:lstStyle/>
        <a:p>
          <a:r>
            <a:rPr lang="en-US"/>
            <a:t>Our project will be a deep dive into an NFL statistics dataset with the goal of gaining deeper insight into fantasy football production by players throughout the history of the league. Fantasy football is where fans ”draft” a roster of players across the league with the goal being to amass the most “fantasy points”.  </a:t>
          </a:r>
        </a:p>
      </dgm:t>
    </dgm:pt>
    <dgm:pt modelId="{3F1876B7-F53A-4EA6-B17B-C858BEC71839}" type="parTrans" cxnId="{3D71C628-D21A-47A1-83A2-3FB2D0DF89AA}">
      <dgm:prSet/>
      <dgm:spPr/>
      <dgm:t>
        <a:bodyPr/>
        <a:lstStyle/>
        <a:p>
          <a:endParaRPr lang="en-US"/>
        </a:p>
      </dgm:t>
    </dgm:pt>
    <dgm:pt modelId="{4FBA3E3F-C999-435D-AED2-AF0799310A20}" type="sibTrans" cxnId="{3D71C628-D21A-47A1-83A2-3FB2D0DF89AA}">
      <dgm:prSet/>
      <dgm:spPr/>
      <dgm:t>
        <a:bodyPr/>
        <a:lstStyle/>
        <a:p>
          <a:endParaRPr lang="en-US"/>
        </a:p>
      </dgm:t>
    </dgm:pt>
    <dgm:pt modelId="{2803D867-6169-41FD-96D0-201A2B1C7AAB}">
      <dgm:prSet/>
      <dgm:spPr/>
      <dgm:t>
        <a:bodyPr/>
        <a:lstStyle/>
        <a:p>
          <a:r>
            <a:rPr lang="en-US"/>
            <a:t>These points will be the focus of our analysis, there are different formulas for points depending on the format of game that you are playing in but all of them involve some weighting of rushing yards, passing yards, touchdowns from each player on your roster. </a:t>
          </a:r>
        </a:p>
      </dgm:t>
    </dgm:pt>
    <dgm:pt modelId="{D3151A38-DB0E-43B0-84A6-5F2D662B5A74}" type="parTrans" cxnId="{63006CEF-0B93-431E-96AE-8A6952F5889E}">
      <dgm:prSet/>
      <dgm:spPr/>
      <dgm:t>
        <a:bodyPr/>
        <a:lstStyle/>
        <a:p>
          <a:endParaRPr lang="en-US"/>
        </a:p>
      </dgm:t>
    </dgm:pt>
    <dgm:pt modelId="{3CC05981-5E31-43A7-ABE6-0FB6F5A58287}" type="sibTrans" cxnId="{63006CEF-0B93-431E-96AE-8A6952F5889E}">
      <dgm:prSet/>
      <dgm:spPr/>
      <dgm:t>
        <a:bodyPr/>
        <a:lstStyle/>
        <a:p>
          <a:endParaRPr lang="en-US"/>
        </a:p>
      </dgm:t>
    </dgm:pt>
    <dgm:pt modelId="{DA578377-BC2F-4616-A94D-50E672782DB9}">
      <dgm:prSet/>
      <dgm:spPr/>
      <dgm:t>
        <a:bodyPr/>
        <a:lstStyle/>
        <a:p>
          <a:r>
            <a:rPr lang="en-US"/>
            <a:t>In recent years with the federal rollback of sports gambling prohibition, leaving the decision to individual states, there has been a surge in the popularity of weekly fantasy games for money on sites like fanduel and draftkings. With the monetization of fantasy football comes a greater demand for an analytical edge over the competition.</a:t>
          </a:r>
        </a:p>
      </dgm:t>
    </dgm:pt>
    <dgm:pt modelId="{161DAEFA-B715-462F-8E89-1C20981AAAC4}" type="parTrans" cxnId="{E364E751-A095-4E84-A086-AAB7AAEB4641}">
      <dgm:prSet/>
      <dgm:spPr/>
      <dgm:t>
        <a:bodyPr/>
        <a:lstStyle/>
        <a:p>
          <a:endParaRPr lang="en-US"/>
        </a:p>
      </dgm:t>
    </dgm:pt>
    <dgm:pt modelId="{A0A5FC74-EDB9-47CA-AB50-224FD93A372C}" type="sibTrans" cxnId="{E364E751-A095-4E84-A086-AAB7AAEB4641}">
      <dgm:prSet/>
      <dgm:spPr/>
      <dgm:t>
        <a:bodyPr/>
        <a:lstStyle/>
        <a:p>
          <a:endParaRPr lang="en-US"/>
        </a:p>
      </dgm:t>
    </dgm:pt>
    <dgm:pt modelId="{9D69A6EE-AEF9-5A4B-8408-D06A46A3BD01}" type="pres">
      <dgm:prSet presAssocID="{B1E761E4-398A-4F85-9863-D1C1EAF1A410}" presName="outerComposite" presStyleCnt="0">
        <dgm:presLayoutVars>
          <dgm:chMax val="5"/>
          <dgm:dir/>
          <dgm:resizeHandles val="exact"/>
        </dgm:presLayoutVars>
      </dgm:prSet>
      <dgm:spPr/>
    </dgm:pt>
    <dgm:pt modelId="{D988C6EB-5027-8A4B-B4D8-2654876BC347}" type="pres">
      <dgm:prSet presAssocID="{B1E761E4-398A-4F85-9863-D1C1EAF1A410}" presName="dummyMaxCanvas" presStyleCnt="0">
        <dgm:presLayoutVars/>
      </dgm:prSet>
      <dgm:spPr/>
    </dgm:pt>
    <dgm:pt modelId="{D2513A04-7152-8048-BDB9-D89596175F39}" type="pres">
      <dgm:prSet presAssocID="{B1E761E4-398A-4F85-9863-D1C1EAF1A410}" presName="ThreeNodes_1" presStyleLbl="node1" presStyleIdx="0" presStyleCnt="3">
        <dgm:presLayoutVars>
          <dgm:bulletEnabled val="1"/>
        </dgm:presLayoutVars>
      </dgm:prSet>
      <dgm:spPr/>
    </dgm:pt>
    <dgm:pt modelId="{E108CB5C-B891-114B-8AA4-A48775410162}" type="pres">
      <dgm:prSet presAssocID="{B1E761E4-398A-4F85-9863-D1C1EAF1A410}" presName="ThreeNodes_2" presStyleLbl="node1" presStyleIdx="1" presStyleCnt="3">
        <dgm:presLayoutVars>
          <dgm:bulletEnabled val="1"/>
        </dgm:presLayoutVars>
      </dgm:prSet>
      <dgm:spPr/>
    </dgm:pt>
    <dgm:pt modelId="{E57F656B-0B99-2D45-A598-139FACC721ED}" type="pres">
      <dgm:prSet presAssocID="{B1E761E4-398A-4F85-9863-D1C1EAF1A410}" presName="ThreeNodes_3" presStyleLbl="node1" presStyleIdx="2" presStyleCnt="3">
        <dgm:presLayoutVars>
          <dgm:bulletEnabled val="1"/>
        </dgm:presLayoutVars>
      </dgm:prSet>
      <dgm:spPr/>
    </dgm:pt>
    <dgm:pt modelId="{119DC1ED-5069-A149-A3D5-6E721B5B424C}" type="pres">
      <dgm:prSet presAssocID="{B1E761E4-398A-4F85-9863-D1C1EAF1A410}" presName="ThreeConn_1-2" presStyleLbl="fgAccFollowNode1" presStyleIdx="0" presStyleCnt="2">
        <dgm:presLayoutVars>
          <dgm:bulletEnabled val="1"/>
        </dgm:presLayoutVars>
      </dgm:prSet>
      <dgm:spPr/>
    </dgm:pt>
    <dgm:pt modelId="{1D425BDC-6FFF-7B42-9008-A7DB82FF9832}" type="pres">
      <dgm:prSet presAssocID="{B1E761E4-398A-4F85-9863-D1C1EAF1A410}" presName="ThreeConn_2-3" presStyleLbl="fgAccFollowNode1" presStyleIdx="1" presStyleCnt="2">
        <dgm:presLayoutVars>
          <dgm:bulletEnabled val="1"/>
        </dgm:presLayoutVars>
      </dgm:prSet>
      <dgm:spPr/>
    </dgm:pt>
    <dgm:pt modelId="{DC74280B-8F84-AC4F-A87A-F067436ED410}" type="pres">
      <dgm:prSet presAssocID="{B1E761E4-398A-4F85-9863-D1C1EAF1A410}" presName="ThreeNodes_1_text" presStyleLbl="node1" presStyleIdx="2" presStyleCnt="3">
        <dgm:presLayoutVars>
          <dgm:bulletEnabled val="1"/>
        </dgm:presLayoutVars>
      </dgm:prSet>
      <dgm:spPr/>
    </dgm:pt>
    <dgm:pt modelId="{C7F0D83C-35DF-A840-B62C-55B6F486FAB2}" type="pres">
      <dgm:prSet presAssocID="{B1E761E4-398A-4F85-9863-D1C1EAF1A410}" presName="ThreeNodes_2_text" presStyleLbl="node1" presStyleIdx="2" presStyleCnt="3">
        <dgm:presLayoutVars>
          <dgm:bulletEnabled val="1"/>
        </dgm:presLayoutVars>
      </dgm:prSet>
      <dgm:spPr/>
    </dgm:pt>
    <dgm:pt modelId="{12920056-8B59-5F48-9F1F-BBE585F76BAE}" type="pres">
      <dgm:prSet presAssocID="{B1E761E4-398A-4F85-9863-D1C1EAF1A410}" presName="ThreeNodes_3_text" presStyleLbl="node1" presStyleIdx="2" presStyleCnt="3">
        <dgm:presLayoutVars>
          <dgm:bulletEnabled val="1"/>
        </dgm:presLayoutVars>
      </dgm:prSet>
      <dgm:spPr/>
    </dgm:pt>
  </dgm:ptLst>
  <dgm:cxnLst>
    <dgm:cxn modelId="{81043101-42B5-8649-9200-464A9FE90F45}" type="presOf" srcId="{4FBA3E3F-C999-435D-AED2-AF0799310A20}" destId="{119DC1ED-5069-A149-A3D5-6E721B5B424C}" srcOrd="0" destOrd="0" presId="urn:microsoft.com/office/officeart/2005/8/layout/vProcess5"/>
    <dgm:cxn modelId="{E35EC922-74CC-6247-A8D9-930E52159119}" type="presOf" srcId="{B1E761E4-398A-4F85-9863-D1C1EAF1A410}" destId="{9D69A6EE-AEF9-5A4B-8408-D06A46A3BD01}" srcOrd="0" destOrd="0" presId="urn:microsoft.com/office/officeart/2005/8/layout/vProcess5"/>
    <dgm:cxn modelId="{FF1A1B25-3757-5A4D-B2E7-5F291451A24C}" type="presOf" srcId="{DA578377-BC2F-4616-A94D-50E672782DB9}" destId="{12920056-8B59-5F48-9F1F-BBE585F76BAE}" srcOrd="1" destOrd="0" presId="urn:microsoft.com/office/officeart/2005/8/layout/vProcess5"/>
    <dgm:cxn modelId="{3D71C628-D21A-47A1-83A2-3FB2D0DF89AA}" srcId="{B1E761E4-398A-4F85-9863-D1C1EAF1A410}" destId="{D3D01A17-9531-4B28-BF7A-3AE8BA868817}" srcOrd="0" destOrd="0" parTransId="{3F1876B7-F53A-4EA6-B17B-C858BEC71839}" sibTransId="{4FBA3E3F-C999-435D-AED2-AF0799310A20}"/>
    <dgm:cxn modelId="{8E2F9437-9227-E044-84C2-FE85B8A6A1A9}" type="presOf" srcId="{2803D867-6169-41FD-96D0-201A2B1C7AAB}" destId="{E108CB5C-B891-114B-8AA4-A48775410162}" srcOrd="0" destOrd="0" presId="urn:microsoft.com/office/officeart/2005/8/layout/vProcess5"/>
    <dgm:cxn modelId="{E364E751-A095-4E84-A086-AAB7AAEB4641}" srcId="{B1E761E4-398A-4F85-9863-D1C1EAF1A410}" destId="{DA578377-BC2F-4616-A94D-50E672782DB9}" srcOrd="2" destOrd="0" parTransId="{161DAEFA-B715-462F-8E89-1C20981AAAC4}" sibTransId="{A0A5FC74-EDB9-47CA-AB50-224FD93A372C}"/>
    <dgm:cxn modelId="{40502B9A-51CF-6443-A240-BF938B0163BF}" type="presOf" srcId="{3CC05981-5E31-43A7-ABE6-0FB6F5A58287}" destId="{1D425BDC-6FFF-7B42-9008-A7DB82FF9832}" srcOrd="0" destOrd="0" presId="urn:microsoft.com/office/officeart/2005/8/layout/vProcess5"/>
    <dgm:cxn modelId="{8EE16C9E-6CA1-AF4B-9877-8F6F19C7320D}" type="presOf" srcId="{D3D01A17-9531-4B28-BF7A-3AE8BA868817}" destId="{D2513A04-7152-8048-BDB9-D89596175F39}" srcOrd="0" destOrd="0" presId="urn:microsoft.com/office/officeart/2005/8/layout/vProcess5"/>
    <dgm:cxn modelId="{B33746B5-093D-F84D-820E-8AE7A5754CD9}" type="presOf" srcId="{2803D867-6169-41FD-96D0-201A2B1C7AAB}" destId="{C7F0D83C-35DF-A840-B62C-55B6F486FAB2}" srcOrd="1" destOrd="0" presId="urn:microsoft.com/office/officeart/2005/8/layout/vProcess5"/>
    <dgm:cxn modelId="{DBD9B7C1-AA40-5242-8B95-151F271D2B99}" type="presOf" srcId="{DA578377-BC2F-4616-A94D-50E672782DB9}" destId="{E57F656B-0B99-2D45-A598-139FACC721ED}" srcOrd="0" destOrd="0" presId="urn:microsoft.com/office/officeart/2005/8/layout/vProcess5"/>
    <dgm:cxn modelId="{D3C7CFE4-C68A-8746-86E5-1FDF09C8CAAD}" type="presOf" srcId="{D3D01A17-9531-4B28-BF7A-3AE8BA868817}" destId="{DC74280B-8F84-AC4F-A87A-F067436ED410}" srcOrd="1" destOrd="0" presId="urn:microsoft.com/office/officeart/2005/8/layout/vProcess5"/>
    <dgm:cxn modelId="{63006CEF-0B93-431E-96AE-8A6952F5889E}" srcId="{B1E761E4-398A-4F85-9863-D1C1EAF1A410}" destId="{2803D867-6169-41FD-96D0-201A2B1C7AAB}" srcOrd="1" destOrd="0" parTransId="{D3151A38-DB0E-43B0-84A6-5F2D662B5A74}" sibTransId="{3CC05981-5E31-43A7-ABE6-0FB6F5A58287}"/>
    <dgm:cxn modelId="{61395A7C-BCCE-264A-B9B3-70D688159A50}" type="presParOf" srcId="{9D69A6EE-AEF9-5A4B-8408-D06A46A3BD01}" destId="{D988C6EB-5027-8A4B-B4D8-2654876BC347}" srcOrd="0" destOrd="0" presId="urn:microsoft.com/office/officeart/2005/8/layout/vProcess5"/>
    <dgm:cxn modelId="{53F6F417-7055-C84C-9899-46FBC441681D}" type="presParOf" srcId="{9D69A6EE-AEF9-5A4B-8408-D06A46A3BD01}" destId="{D2513A04-7152-8048-BDB9-D89596175F39}" srcOrd="1" destOrd="0" presId="urn:microsoft.com/office/officeart/2005/8/layout/vProcess5"/>
    <dgm:cxn modelId="{926277D5-35A9-0A42-8885-37E42E076654}" type="presParOf" srcId="{9D69A6EE-AEF9-5A4B-8408-D06A46A3BD01}" destId="{E108CB5C-B891-114B-8AA4-A48775410162}" srcOrd="2" destOrd="0" presId="urn:microsoft.com/office/officeart/2005/8/layout/vProcess5"/>
    <dgm:cxn modelId="{9588D3E7-6231-1441-A9F7-369DDAC0984F}" type="presParOf" srcId="{9D69A6EE-AEF9-5A4B-8408-D06A46A3BD01}" destId="{E57F656B-0B99-2D45-A598-139FACC721ED}" srcOrd="3" destOrd="0" presId="urn:microsoft.com/office/officeart/2005/8/layout/vProcess5"/>
    <dgm:cxn modelId="{C65817D7-4566-F547-A7E7-26C5E09EE328}" type="presParOf" srcId="{9D69A6EE-AEF9-5A4B-8408-D06A46A3BD01}" destId="{119DC1ED-5069-A149-A3D5-6E721B5B424C}" srcOrd="4" destOrd="0" presId="urn:microsoft.com/office/officeart/2005/8/layout/vProcess5"/>
    <dgm:cxn modelId="{FC197DA0-5A06-5F42-9F77-8BC173B1E9A9}" type="presParOf" srcId="{9D69A6EE-AEF9-5A4B-8408-D06A46A3BD01}" destId="{1D425BDC-6FFF-7B42-9008-A7DB82FF9832}" srcOrd="5" destOrd="0" presId="urn:microsoft.com/office/officeart/2005/8/layout/vProcess5"/>
    <dgm:cxn modelId="{A00E311B-89D6-D248-AF21-238B59A17D5F}" type="presParOf" srcId="{9D69A6EE-AEF9-5A4B-8408-D06A46A3BD01}" destId="{DC74280B-8F84-AC4F-A87A-F067436ED410}" srcOrd="6" destOrd="0" presId="urn:microsoft.com/office/officeart/2005/8/layout/vProcess5"/>
    <dgm:cxn modelId="{A3A3B3D2-A56D-954D-A292-4B033D2A1AE6}" type="presParOf" srcId="{9D69A6EE-AEF9-5A4B-8408-D06A46A3BD01}" destId="{C7F0D83C-35DF-A840-B62C-55B6F486FAB2}" srcOrd="7" destOrd="0" presId="urn:microsoft.com/office/officeart/2005/8/layout/vProcess5"/>
    <dgm:cxn modelId="{AF71FEBA-32BA-134B-BCE0-9AB84E6759D1}" type="presParOf" srcId="{9D69A6EE-AEF9-5A4B-8408-D06A46A3BD01}" destId="{12920056-8B59-5F48-9F1F-BBE585F76BA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5764C-0780-4B43-8C27-8C876FFC9346}"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2B3659D-758E-4409-8916-0BFCC4015B5D}">
      <dgm:prSet/>
      <dgm:spPr/>
      <dgm:t>
        <a:bodyPr/>
        <a:lstStyle/>
        <a:p>
          <a:r>
            <a:rPr lang="en-US"/>
            <a:t>Use the NFL dataset to develop:</a:t>
          </a:r>
        </a:p>
      </dgm:t>
    </dgm:pt>
    <dgm:pt modelId="{E4C691D0-7100-45FC-B608-6BA3ABD92106}" type="parTrans" cxnId="{A7C78EE9-EB68-4118-AAE1-8BBD9B1429A9}">
      <dgm:prSet/>
      <dgm:spPr/>
      <dgm:t>
        <a:bodyPr/>
        <a:lstStyle/>
        <a:p>
          <a:endParaRPr lang="en-US"/>
        </a:p>
      </dgm:t>
    </dgm:pt>
    <dgm:pt modelId="{FA8F73A0-473F-458C-8FC5-1AA3546937DD}" type="sibTrans" cxnId="{A7C78EE9-EB68-4118-AAE1-8BBD9B1429A9}">
      <dgm:prSet/>
      <dgm:spPr/>
      <dgm:t>
        <a:bodyPr/>
        <a:lstStyle/>
        <a:p>
          <a:endParaRPr lang="en-US"/>
        </a:p>
      </dgm:t>
    </dgm:pt>
    <dgm:pt modelId="{0D24FCD6-9D09-43BE-B1AB-DB49F8D083CB}">
      <dgm:prSet/>
      <dgm:spPr/>
      <dgm:t>
        <a:bodyPr/>
        <a:lstStyle/>
        <a:p>
          <a:r>
            <a:rPr lang="en-US"/>
            <a:t>A formula to generate fantasy point predictions for players</a:t>
          </a:r>
        </a:p>
      </dgm:t>
    </dgm:pt>
    <dgm:pt modelId="{BF43BA9A-65D9-4ED6-AA55-C848B1E1882A}" type="parTrans" cxnId="{A6791DAC-AD37-4A36-8076-8ACAF17EB1AF}">
      <dgm:prSet/>
      <dgm:spPr/>
      <dgm:t>
        <a:bodyPr/>
        <a:lstStyle/>
        <a:p>
          <a:endParaRPr lang="en-US"/>
        </a:p>
      </dgm:t>
    </dgm:pt>
    <dgm:pt modelId="{12232069-43D5-4984-8917-10CB7B21CF4A}" type="sibTrans" cxnId="{A6791DAC-AD37-4A36-8076-8ACAF17EB1AF}">
      <dgm:prSet/>
      <dgm:spPr/>
      <dgm:t>
        <a:bodyPr/>
        <a:lstStyle/>
        <a:p>
          <a:endParaRPr lang="en-US"/>
        </a:p>
      </dgm:t>
    </dgm:pt>
    <dgm:pt modelId="{9D0549FE-B4F9-4ADA-8674-063C79A33B8A}">
      <dgm:prSet/>
      <dgm:spPr/>
      <dgm:t>
        <a:bodyPr/>
        <a:lstStyle/>
        <a:p>
          <a:r>
            <a:rPr lang="en-US"/>
            <a:t>Classes and Clusters of NFL players based on the era in which they played</a:t>
          </a:r>
        </a:p>
      </dgm:t>
    </dgm:pt>
    <dgm:pt modelId="{892CA751-06B7-4597-B5EA-F271554396FC}" type="parTrans" cxnId="{BE4419E4-6915-4F1D-924C-024DD6E35133}">
      <dgm:prSet/>
      <dgm:spPr/>
      <dgm:t>
        <a:bodyPr/>
        <a:lstStyle/>
        <a:p>
          <a:endParaRPr lang="en-US"/>
        </a:p>
      </dgm:t>
    </dgm:pt>
    <dgm:pt modelId="{80EFEE4C-9B69-4432-9FD4-E76D7D4F192E}" type="sibTrans" cxnId="{BE4419E4-6915-4F1D-924C-024DD6E35133}">
      <dgm:prSet/>
      <dgm:spPr/>
      <dgm:t>
        <a:bodyPr/>
        <a:lstStyle/>
        <a:p>
          <a:endParaRPr lang="en-US"/>
        </a:p>
      </dgm:t>
    </dgm:pt>
    <dgm:pt modelId="{B9F224BA-9396-4124-9945-7D0D3D4D3F9C}">
      <dgm:prSet/>
      <dgm:spPr/>
      <dgm:t>
        <a:bodyPr/>
        <a:lstStyle/>
        <a:p>
          <a:r>
            <a:rPr lang="en-US"/>
            <a:t>Optimal drafting strategies to generate returns.</a:t>
          </a:r>
        </a:p>
      </dgm:t>
    </dgm:pt>
    <dgm:pt modelId="{D1F46648-3D44-47B3-9B51-5ADB1AC8AB5D}" type="parTrans" cxnId="{43674016-A465-40B7-AA7D-50D25200402F}">
      <dgm:prSet/>
      <dgm:spPr/>
      <dgm:t>
        <a:bodyPr/>
        <a:lstStyle/>
        <a:p>
          <a:endParaRPr lang="en-US"/>
        </a:p>
      </dgm:t>
    </dgm:pt>
    <dgm:pt modelId="{BA7C2EBE-B535-4DE3-B0DB-DEE152F2FBB9}" type="sibTrans" cxnId="{43674016-A465-40B7-AA7D-50D25200402F}">
      <dgm:prSet/>
      <dgm:spPr/>
      <dgm:t>
        <a:bodyPr/>
        <a:lstStyle/>
        <a:p>
          <a:endParaRPr lang="en-US"/>
        </a:p>
      </dgm:t>
    </dgm:pt>
    <dgm:pt modelId="{B18F5CD8-C41A-5747-AE58-13ACB6D583BC}" type="pres">
      <dgm:prSet presAssocID="{A815764C-0780-4B43-8C27-8C876FFC9346}" presName="vert0" presStyleCnt="0">
        <dgm:presLayoutVars>
          <dgm:dir/>
          <dgm:animOne val="branch"/>
          <dgm:animLvl val="lvl"/>
        </dgm:presLayoutVars>
      </dgm:prSet>
      <dgm:spPr/>
    </dgm:pt>
    <dgm:pt modelId="{7CB1EC95-0A81-6443-B0EC-23407082E7A7}" type="pres">
      <dgm:prSet presAssocID="{42B3659D-758E-4409-8916-0BFCC4015B5D}" presName="thickLine" presStyleLbl="alignNode1" presStyleIdx="0" presStyleCnt="4"/>
      <dgm:spPr/>
    </dgm:pt>
    <dgm:pt modelId="{0302B95E-8F10-FF48-BCED-C0799585458E}" type="pres">
      <dgm:prSet presAssocID="{42B3659D-758E-4409-8916-0BFCC4015B5D}" presName="horz1" presStyleCnt="0"/>
      <dgm:spPr/>
    </dgm:pt>
    <dgm:pt modelId="{5DB006AA-F3EA-6448-8D81-201A3A1C2724}" type="pres">
      <dgm:prSet presAssocID="{42B3659D-758E-4409-8916-0BFCC4015B5D}" presName="tx1" presStyleLbl="revTx" presStyleIdx="0" presStyleCnt="4"/>
      <dgm:spPr/>
    </dgm:pt>
    <dgm:pt modelId="{1FFCE4D4-93EB-984A-AE42-5779E2721487}" type="pres">
      <dgm:prSet presAssocID="{42B3659D-758E-4409-8916-0BFCC4015B5D}" presName="vert1" presStyleCnt="0"/>
      <dgm:spPr/>
    </dgm:pt>
    <dgm:pt modelId="{5B2A901E-66B0-BC4B-BD03-88BD7758581E}" type="pres">
      <dgm:prSet presAssocID="{0D24FCD6-9D09-43BE-B1AB-DB49F8D083CB}" presName="thickLine" presStyleLbl="alignNode1" presStyleIdx="1" presStyleCnt="4"/>
      <dgm:spPr/>
    </dgm:pt>
    <dgm:pt modelId="{97ED99D8-DAD7-DD44-BD46-12317BC3F6A2}" type="pres">
      <dgm:prSet presAssocID="{0D24FCD6-9D09-43BE-B1AB-DB49F8D083CB}" presName="horz1" presStyleCnt="0"/>
      <dgm:spPr/>
    </dgm:pt>
    <dgm:pt modelId="{5E067534-55CB-9242-99FB-9A4DA8E7770A}" type="pres">
      <dgm:prSet presAssocID="{0D24FCD6-9D09-43BE-B1AB-DB49F8D083CB}" presName="tx1" presStyleLbl="revTx" presStyleIdx="1" presStyleCnt="4"/>
      <dgm:spPr/>
    </dgm:pt>
    <dgm:pt modelId="{FF544850-3265-4D4F-84F9-F8088E3392D2}" type="pres">
      <dgm:prSet presAssocID="{0D24FCD6-9D09-43BE-B1AB-DB49F8D083CB}" presName="vert1" presStyleCnt="0"/>
      <dgm:spPr/>
    </dgm:pt>
    <dgm:pt modelId="{379A9726-56CC-1C43-8096-07B852EC25AF}" type="pres">
      <dgm:prSet presAssocID="{9D0549FE-B4F9-4ADA-8674-063C79A33B8A}" presName="thickLine" presStyleLbl="alignNode1" presStyleIdx="2" presStyleCnt="4"/>
      <dgm:spPr/>
    </dgm:pt>
    <dgm:pt modelId="{157737A9-ECF6-AA4E-A0AF-79DF0F98CDBA}" type="pres">
      <dgm:prSet presAssocID="{9D0549FE-B4F9-4ADA-8674-063C79A33B8A}" presName="horz1" presStyleCnt="0"/>
      <dgm:spPr/>
    </dgm:pt>
    <dgm:pt modelId="{4A356BBB-A1A1-194D-A10E-E560CD9044B3}" type="pres">
      <dgm:prSet presAssocID="{9D0549FE-B4F9-4ADA-8674-063C79A33B8A}" presName="tx1" presStyleLbl="revTx" presStyleIdx="2" presStyleCnt="4"/>
      <dgm:spPr/>
    </dgm:pt>
    <dgm:pt modelId="{D646A5B3-8C73-3B4E-8470-CDCA91540994}" type="pres">
      <dgm:prSet presAssocID="{9D0549FE-B4F9-4ADA-8674-063C79A33B8A}" presName="vert1" presStyleCnt="0"/>
      <dgm:spPr/>
    </dgm:pt>
    <dgm:pt modelId="{11865BDA-50A5-9B47-AFDD-FD2DE7356F5D}" type="pres">
      <dgm:prSet presAssocID="{B9F224BA-9396-4124-9945-7D0D3D4D3F9C}" presName="thickLine" presStyleLbl="alignNode1" presStyleIdx="3" presStyleCnt="4"/>
      <dgm:spPr/>
    </dgm:pt>
    <dgm:pt modelId="{C7AF83E7-E651-244B-912E-E4996E0C0311}" type="pres">
      <dgm:prSet presAssocID="{B9F224BA-9396-4124-9945-7D0D3D4D3F9C}" presName="horz1" presStyleCnt="0"/>
      <dgm:spPr/>
    </dgm:pt>
    <dgm:pt modelId="{74CC20E3-1CDC-A54F-B277-1A5E06F03781}" type="pres">
      <dgm:prSet presAssocID="{B9F224BA-9396-4124-9945-7D0D3D4D3F9C}" presName="tx1" presStyleLbl="revTx" presStyleIdx="3" presStyleCnt="4"/>
      <dgm:spPr/>
    </dgm:pt>
    <dgm:pt modelId="{8D34E971-7FC6-5D43-B495-C488699D458A}" type="pres">
      <dgm:prSet presAssocID="{B9F224BA-9396-4124-9945-7D0D3D4D3F9C}" presName="vert1" presStyleCnt="0"/>
      <dgm:spPr/>
    </dgm:pt>
  </dgm:ptLst>
  <dgm:cxnLst>
    <dgm:cxn modelId="{43674016-A465-40B7-AA7D-50D25200402F}" srcId="{A815764C-0780-4B43-8C27-8C876FFC9346}" destId="{B9F224BA-9396-4124-9945-7D0D3D4D3F9C}" srcOrd="3" destOrd="0" parTransId="{D1F46648-3D44-47B3-9B51-5ADB1AC8AB5D}" sibTransId="{BA7C2EBE-B535-4DE3-B0DB-DEE152F2FBB9}"/>
    <dgm:cxn modelId="{5F4D4865-8640-E147-95E6-8DA3180A43C0}" type="presOf" srcId="{B9F224BA-9396-4124-9945-7D0D3D4D3F9C}" destId="{74CC20E3-1CDC-A54F-B277-1A5E06F03781}" srcOrd="0" destOrd="0" presId="urn:microsoft.com/office/officeart/2008/layout/LinedList"/>
    <dgm:cxn modelId="{BA5C4854-B7DE-5441-9905-3A30F81C356F}" type="presOf" srcId="{0D24FCD6-9D09-43BE-B1AB-DB49F8D083CB}" destId="{5E067534-55CB-9242-99FB-9A4DA8E7770A}" srcOrd="0" destOrd="0" presId="urn:microsoft.com/office/officeart/2008/layout/LinedList"/>
    <dgm:cxn modelId="{A6791DAC-AD37-4A36-8076-8ACAF17EB1AF}" srcId="{A815764C-0780-4B43-8C27-8C876FFC9346}" destId="{0D24FCD6-9D09-43BE-B1AB-DB49F8D083CB}" srcOrd="1" destOrd="0" parTransId="{BF43BA9A-65D9-4ED6-AA55-C848B1E1882A}" sibTransId="{12232069-43D5-4984-8917-10CB7B21CF4A}"/>
    <dgm:cxn modelId="{0F07DDC2-E626-1C4B-ACAA-CD5BF0C65344}" type="presOf" srcId="{A815764C-0780-4B43-8C27-8C876FFC9346}" destId="{B18F5CD8-C41A-5747-AE58-13ACB6D583BC}" srcOrd="0" destOrd="0" presId="urn:microsoft.com/office/officeart/2008/layout/LinedList"/>
    <dgm:cxn modelId="{647D6FC5-B92E-EB47-A0BF-0F102F57FFBE}" type="presOf" srcId="{9D0549FE-B4F9-4ADA-8674-063C79A33B8A}" destId="{4A356BBB-A1A1-194D-A10E-E560CD9044B3}" srcOrd="0" destOrd="0" presId="urn:microsoft.com/office/officeart/2008/layout/LinedList"/>
    <dgm:cxn modelId="{BE4419E4-6915-4F1D-924C-024DD6E35133}" srcId="{A815764C-0780-4B43-8C27-8C876FFC9346}" destId="{9D0549FE-B4F9-4ADA-8674-063C79A33B8A}" srcOrd="2" destOrd="0" parTransId="{892CA751-06B7-4597-B5EA-F271554396FC}" sibTransId="{80EFEE4C-9B69-4432-9FD4-E76D7D4F192E}"/>
    <dgm:cxn modelId="{A7C78EE9-EB68-4118-AAE1-8BBD9B1429A9}" srcId="{A815764C-0780-4B43-8C27-8C876FFC9346}" destId="{42B3659D-758E-4409-8916-0BFCC4015B5D}" srcOrd="0" destOrd="0" parTransId="{E4C691D0-7100-45FC-B608-6BA3ABD92106}" sibTransId="{FA8F73A0-473F-458C-8FC5-1AA3546937DD}"/>
    <dgm:cxn modelId="{A8882BEB-CF06-DD47-B7EA-CD2F452F0C56}" type="presOf" srcId="{42B3659D-758E-4409-8916-0BFCC4015B5D}" destId="{5DB006AA-F3EA-6448-8D81-201A3A1C2724}" srcOrd="0" destOrd="0" presId="urn:microsoft.com/office/officeart/2008/layout/LinedList"/>
    <dgm:cxn modelId="{86D4670C-0885-3542-8609-FC84A5A336F7}" type="presParOf" srcId="{B18F5CD8-C41A-5747-AE58-13ACB6D583BC}" destId="{7CB1EC95-0A81-6443-B0EC-23407082E7A7}" srcOrd="0" destOrd="0" presId="urn:microsoft.com/office/officeart/2008/layout/LinedList"/>
    <dgm:cxn modelId="{BBE1B3ED-9588-0246-BC71-F4867FFC134F}" type="presParOf" srcId="{B18F5CD8-C41A-5747-AE58-13ACB6D583BC}" destId="{0302B95E-8F10-FF48-BCED-C0799585458E}" srcOrd="1" destOrd="0" presId="urn:microsoft.com/office/officeart/2008/layout/LinedList"/>
    <dgm:cxn modelId="{66F8B974-A6FB-EA48-9873-9F155D9F0613}" type="presParOf" srcId="{0302B95E-8F10-FF48-BCED-C0799585458E}" destId="{5DB006AA-F3EA-6448-8D81-201A3A1C2724}" srcOrd="0" destOrd="0" presId="urn:microsoft.com/office/officeart/2008/layout/LinedList"/>
    <dgm:cxn modelId="{56F03125-8DE5-7B46-BCAB-0F5152332BE8}" type="presParOf" srcId="{0302B95E-8F10-FF48-BCED-C0799585458E}" destId="{1FFCE4D4-93EB-984A-AE42-5779E2721487}" srcOrd="1" destOrd="0" presId="urn:microsoft.com/office/officeart/2008/layout/LinedList"/>
    <dgm:cxn modelId="{C30F8DFA-16D1-084D-A0D2-2B7690E652E0}" type="presParOf" srcId="{B18F5CD8-C41A-5747-AE58-13ACB6D583BC}" destId="{5B2A901E-66B0-BC4B-BD03-88BD7758581E}" srcOrd="2" destOrd="0" presId="urn:microsoft.com/office/officeart/2008/layout/LinedList"/>
    <dgm:cxn modelId="{B2F57675-6710-774E-B1C0-DDAC96B5F913}" type="presParOf" srcId="{B18F5CD8-C41A-5747-AE58-13ACB6D583BC}" destId="{97ED99D8-DAD7-DD44-BD46-12317BC3F6A2}" srcOrd="3" destOrd="0" presId="urn:microsoft.com/office/officeart/2008/layout/LinedList"/>
    <dgm:cxn modelId="{C9B9CA55-678A-2846-AF8A-5F16720ED62C}" type="presParOf" srcId="{97ED99D8-DAD7-DD44-BD46-12317BC3F6A2}" destId="{5E067534-55CB-9242-99FB-9A4DA8E7770A}" srcOrd="0" destOrd="0" presId="urn:microsoft.com/office/officeart/2008/layout/LinedList"/>
    <dgm:cxn modelId="{00D17EA5-DAE1-C743-B08F-3D428ACD9D51}" type="presParOf" srcId="{97ED99D8-DAD7-DD44-BD46-12317BC3F6A2}" destId="{FF544850-3265-4D4F-84F9-F8088E3392D2}" srcOrd="1" destOrd="0" presId="urn:microsoft.com/office/officeart/2008/layout/LinedList"/>
    <dgm:cxn modelId="{50E0B164-4477-B744-A13E-8427E6AF5BEA}" type="presParOf" srcId="{B18F5CD8-C41A-5747-AE58-13ACB6D583BC}" destId="{379A9726-56CC-1C43-8096-07B852EC25AF}" srcOrd="4" destOrd="0" presId="urn:microsoft.com/office/officeart/2008/layout/LinedList"/>
    <dgm:cxn modelId="{3626AD76-5AB7-EB46-9F97-6D3B7E77BB8A}" type="presParOf" srcId="{B18F5CD8-C41A-5747-AE58-13ACB6D583BC}" destId="{157737A9-ECF6-AA4E-A0AF-79DF0F98CDBA}" srcOrd="5" destOrd="0" presId="urn:microsoft.com/office/officeart/2008/layout/LinedList"/>
    <dgm:cxn modelId="{57B07FF0-6444-7347-90DE-03BBCFBC8471}" type="presParOf" srcId="{157737A9-ECF6-AA4E-A0AF-79DF0F98CDBA}" destId="{4A356BBB-A1A1-194D-A10E-E560CD9044B3}" srcOrd="0" destOrd="0" presId="urn:microsoft.com/office/officeart/2008/layout/LinedList"/>
    <dgm:cxn modelId="{AB48BB00-2936-B349-8884-4578288CBF75}" type="presParOf" srcId="{157737A9-ECF6-AA4E-A0AF-79DF0F98CDBA}" destId="{D646A5B3-8C73-3B4E-8470-CDCA91540994}" srcOrd="1" destOrd="0" presId="urn:microsoft.com/office/officeart/2008/layout/LinedList"/>
    <dgm:cxn modelId="{8B4C396B-B671-074F-95F5-84414566DD48}" type="presParOf" srcId="{B18F5CD8-C41A-5747-AE58-13ACB6D583BC}" destId="{11865BDA-50A5-9B47-AFDD-FD2DE7356F5D}" srcOrd="6" destOrd="0" presId="urn:microsoft.com/office/officeart/2008/layout/LinedList"/>
    <dgm:cxn modelId="{EB0600C5-B591-BC45-9825-FAABDE7B8315}" type="presParOf" srcId="{B18F5CD8-C41A-5747-AE58-13ACB6D583BC}" destId="{C7AF83E7-E651-244B-912E-E4996E0C0311}" srcOrd="7" destOrd="0" presId="urn:microsoft.com/office/officeart/2008/layout/LinedList"/>
    <dgm:cxn modelId="{64CBF86B-E86E-9E41-B9B8-D839746645AA}" type="presParOf" srcId="{C7AF83E7-E651-244B-912E-E4996E0C0311}" destId="{74CC20E3-1CDC-A54F-B277-1A5E06F03781}" srcOrd="0" destOrd="0" presId="urn:microsoft.com/office/officeart/2008/layout/LinedList"/>
    <dgm:cxn modelId="{E4578489-A849-634F-9987-354862666ECA}" type="presParOf" srcId="{C7AF83E7-E651-244B-912E-E4996E0C0311}" destId="{8D34E971-7FC6-5D43-B495-C488699D45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13A04-7152-8048-BDB9-D89596175F39}">
      <dsp:nvSpPr>
        <dsp:cNvPr id="0" name=""/>
        <dsp:cNvSpPr/>
      </dsp:nvSpPr>
      <dsp:spPr>
        <a:xfrm>
          <a:off x="0" y="0"/>
          <a:ext cx="8652192" cy="1078230"/>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Our project will be a deep dive into an NFL statistics dataset with the goal of gaining deeper insight into fantasy football production by players throughout the history of the league. Fantasy football is where fans ”draft” a roster of players across the league with the goal being to amass the most “fantasy points”.  </a:t>
          </a:r>
        </a:p>
      </dsp:txBody>
      <dsp:txXfrm>
        <a:off x="31580" y="31580"/>
        <a:ext cx="7488698" cy="1015070"/>
      </dsp:txXfrm>
    </dsp:sp>
    <dsp:sp modelId="{E108CB5C-B891-114B-8AA4-A48775410162}">
      <dsp:nvSpPr>
        <dsp:cNvPr id="0" name=""/>
        <dsp:cNvSpPr/>
      </dsp:nvSpPr>
      <dsp:spPr>
        <a:xfrm>
          <a:off x="763428" y="1257935"/>
          <a:ext cx="8652192" cy="1078230"/>
        </a:xfrm>
        <a:prstGeom prst="roundRect">
          <a:avLst>
            <a:gd name="adj" fmla="val 10000"/>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These points will be the focus of our analysis, there are different formulas for points depending on the format of game that you are playing in but all of them involve some weighting of rushing yards, passing yards, touchdowns from each player on your roster. </a:t>
          </a:r>
        </a:p>
      </dsp:txBody>
      <dsp:txXfrm>
        <a:off x="795008" y="1289515"/>
        <a:ext cx="7124754" cy="1015069"/>
      </dsp:txXfrm>
    </dsp:sp>
    <dsp:sp modelId="{E57F656B-0B99-2D45-A598-139FACC721ED}">
      <dsp:nvSpPr>
        <dsp:cNvPr id="0" name=""/>
        <dsp:cNvSpPr/>
      </dsp:nvSpPr>
      <dsp:spPr>
        <a:xfrm>
          <a:off x="1526857" y="2515870"/>
          <a:ext cx="8652192" cy="1078230"/>
        </a:xfrm>
        <a:prstGeom prst="roundRect">
          <a:avLst>
            <a:gd name="adj" fmla="val 10000"/>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recent years with the federal rollback of sports gambling prohibition, leaving the decision to individual states, there has been a surge in the popularity of weekly fantasy games for money on sites like fanduel and draftkings. With the monetization of fantasy football comes a greater demand for an analytical edge over the competition.</a:t>
          </a:r>
        </a:p>
      </dsp:txBody>
      <dsp:txXfrm>
        <a:off x="1558437" y="2547450"/>
        <a:ext cx="7124754" cy="1015070"/>
      </dsp:txXfrm>
    </dsp:sp>
    <dsp:sp modelId="{119DC1ED-5069-A149-A3D5-6E721B5B424C}">
      <dsp:nvSpPr>
        <dsp:cNvPr id="0" name=""/>
        <dsp:cNvSpPr/>
      </dsp:nvSpPr>
      <dsp:spPr>
        <a:xfrm>
          <a:off x="7951343" y="817657"/>
          <a:ext cx="700849" cy="70084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9034" y="817657"/>
        <a:ext cx="385467" cy="527389"/>
      </dsp:txXfrm>
    </dsp:sp>
    <dsp:sp modelId="{1D425BDC-6FFF-7B42-9008-A7DB82FF9832}">
      <dsp:nvSpPr>
        <dsp:cNvPr id="0" name=""/>
        <dsp:cNvSpPr/>
      </dsp:nvSpPr>
      <dsp:spPr>
        <a:xfrm>
          <a:off x="8714771" y="2068404"/>
          <a:ext cx="700849" cy="700849"/>
        </a:xfrm>
        <a:prstGeom prst="downArrow">
          <a:avLst>
            <a:gd name="adj1" fmla="val 55000"/>
            <a:gd name="adj2" fmla="val 45000"/>
          </a:avLst>
        </a:prstGeom>
        <a:solidFill>
          <a:schemeClr val="accent2">
            <a:tint val="40000"/>
            <a:alpha val="90000"/>
            <a:hueOff val="6210984"/>
            <a:satOff val="27072"/>
            <a:lumOff val="2943"/>
            <a:alphaOff val="0"/>
          </a:schemeClr>
        </a:solidFill>
        <a:ln w="12700" cap="flat" cmpd="sng" algn="in">
          <a:solidFill>
            <a:schemeClr val="accent2">
              <a:tint val="40000"/>
              <a:alpha val="90000"/>
              <a:hueOff val="6210984"/>
              <a:satOff val="27072"/>
              <a:lumOff val="29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2462" y="2068404"/>
        <a:ext cx="385467" cy="527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1EC95-0A81-6443-B0EC-23407082E7A7}">
      <dsp:nvSpPr>
        <dsp:cNvPr id="0" name=""/>
        <dsp:cNvSpPr/>
      </dsp:nvSpPr>
      <dsp:spPr>
        <a:xfrm>
          <a:off x="0" y="0"/>
          <a:ext cx="5994400" cy="0"/>
        </a:xfrm>
        <a:prstGeom prst="line">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06AA-F3EA-6448-8D81-201A3A1C2724}">
      <dsp:nvSpPr>
        <dsp:cNvPr id="0" name=""/>
        <dsp:cNvSpPr/>
      </dsp:nvSpPr>
      <dsp:spPr>
        <a:xfrm>
          <a:off x="0" y="0"/>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Use the NFL dataset to develop:</a:t>
          </a:r>
        </a:p>
      </dsp:txBody>
      <dsp:txXfrm>
        <a:off x="0" y="0"/>
        <a:ext cx="5994400" cy="1352355"/>
      </dsp:txXfrm>
    </dsp:sp>
    <dsp:sp modelId="{5B2A901E-66B0-BC4B-BD03-88BD7758581E}">
      <dsp:nvSpPr>
        <dsp:cNvPr id="0" name=""/>
        <dsp:cNvSpPr/>
      </dsp:nvSpPr>
      <dsp:spPr>
        <a:xfrm>
          <a:off x="0" y="1352355"/>
          <a:ext cx="5994400" cy="0"/>
        </a:xfrm>
        <a:prstGeom prst="line">
          <a:avLst/>
        </a:prstGeom>
        <a:solidFill>
          <a:schemeClr val="accent5">
            <a:hueOff val="6371560"/>
            <a:satOff val="-13612"/>
            <a:lumOff val="-5686"/>
            <a:alphaOff val="0"/>
          </a:schemeClr>
        </a:solidFill>
        <a:ln w="12700" cap="flat" cmpd="sng" algn="in">
          <a:solidFill>
            <a:schemeClr val="accent5">
              <a:hueOff val="6371560"/>
              <a:satOff val="-13612"/>
              <a:lumOff val="-5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67534-55CB-9242-99FB-9A4DA8E7770A}">
      <dsp:nvSpPr>
        <dsp:cNvPr id="0" name=""/>
        <dsp:cNvSpPr/>
      </dsp:nvSpPr>
      <dsp:spPr>
        <a:xfrm>
          <a:off x="0" y="1352355"/>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 formula to generate fantasy point predictions for players</a:t>
          </a:r>
        </a:p>
      </dsp:txBody>
      <dsp:txXfrm>
        <a:off x="0" y="1352355"/>
        <a:ext cx="5994400" cy="1352355"/>
      </dsp:txXfrm>
    </dsp:sp>
    <dsp:sp modelId="{379A9726-56CC-1C43-8096-07B852EC25AF}">
      <dsp:nvSpPr>
        <dsp:cNvPr id="0" name=""/>
        <dsp:cNvSpPr/>
      </dsp:nvSpPr>
      <dsp:spPr>
        <a:xfrm>
          <a:off x="0" y="2704710"/>
          <a:ext cx="5994400" cy="0"/>
        </a:xfrm>
        <a:prstGeom prst="line">
          <a:avLst/>
        </a:prstGeom>
        <a:solidFill>
          <a:schemeClr val="accent5">
            <a:hueOff val="12743121"/>
            <a:satOff val="-27225"/>
            <a:lumOff val="-11373"/>
            <a:alphaOff val="0"/>
          </a:schemeClr>
        </a:solidFill>
        <a:ln w="12700" cap="flat" cmpd="sng" algn="in">
          <a:solidFill>
            <a:schemeClr val="accent5">
              <a:hueOff val="12743121"/>
              <a:satOff val="-27225"/>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56BBB-A1A1-194D-A10E-E560CD9044B3}">
      <dsp:nvSpPr>
        <dsp:cNvPr id="0" name=""/>
        <dsp:cNvSpPr/>
      </dsp:nvSpPr>
      <dsp:spPr>
        <a:xfrm>
          <a:off x="0" y="2704710"/>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Classes and Clusters of NFL players based on the era in which they played</a:t>
          </a:r>
        </a:p>
      </dsp:txBody>
      <dsp:txXfrm>
        <a:off x="0" y="2704710"/>
        <a:ext cx="5994400" cy="1352355"/>
      </dsp:txXfrm>
    </dsp:sp>
    <dsp:sp modelId="{11865BDA-50A5-9B47-AFDD-FD2DE7356F5D}">
      <dsp:nvSpPr>
        <dsp:cNvPr id="0" name=""/>
        <dsp:cNvSpPr/>
      </dsp:nvSpPr>
      <dsp:spPr>
        <a:xfrm>
          <a:off x="0" y="4057065"/>
          <a:ext cx="5994400" cy="0"/>
        </a:xfrm>
        <a:prstGeom prst="line">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CC20E3-1CDC-A54F-B277-1A5E06F03781}">
      <dsp:nvSpPr>
        <dsp:cNvPr id="0" name=""/>
        <dsp:cNvSpPr/>
      </dsp:nvSpPr>
      <dsp:spPr>
        <a:xfrm>
          <a:off x="0" y="4057065"/>
          <a:ext cx="5994400" cy="135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Optimal drafting strategies to generate returns.</a:t>
          </a:r>
        </a:p>
      </dsp:txBody>
      <dsp:txXfrm>
        <a:off x="0" y="4057065"/>
        <a:ext cx="5994400" cy="135235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12/9/2019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12/9/2019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12/9/2019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12/9/2019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12/9/2019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ndallgillies/NFL-Statistics-Scrape" TargetMode="External"/><Relationship Id="rId2" Type="http://schemas.openxmlformats.org/officeDocument/2006/relationships/hyperlink" Target="http://www.nfl.co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E6AD-8E86-B741-B4B2-240371167D06}"/>
              </a:ext>
            </a:extLst>
          </p:cNvPr>
          <p:cNvSpPr>
            <a:spLocks noGrp="1"/>
          </p:cNvSpPr>
          <p:nvPr>
            <p:ph type="ctrTitle"/>
          </p:nvPr>
        </p:nvSpPr>
        <p:spPr/>
        <p:txBody>
          <a:bodyPr/>
          <a:lstStyle/>
          <a:p>
            <a:r>
              <a:rPr lang="en-US" dirty="0"/>
              <a:t>FANTASY FOOTBALL</a:t>
            </a:r>
            <a:br>
              <a:rPr lang="en-US" dirty="0"/>
            </a:br>
            <a:r>
              <a:rPr lang="en-US" dirty="0"/>
              <a:t>DATA EXPLORATION</a:t>
            </a:r>
          </a:p>
        </p:txBody>
      </p:sp>
      <p:sp>
        <p:nvSpPr>
          <p:cNvPr id="3" name="Subtitle 2">
            <a:extLst>
              <a:ext uri="{FF2B5EF4-FFF2-40B4-BE49-F238E27FC236}">
                <a16:creationId xmlns:a16="http://schemas.microsoft.com/office/drawing/2014/main" id="{CE71789C-F0D4-8E4F-855D-A5EAA1A20F3B}"/>
              </a:ext>
            </a:extLst>
          </p:cNvPr>
          <p:cNvSpPr>
            <a:spLocks noGrp="1"/>
          </p:cNvSpPr>
          <p:nvPr>
            <p:ph type="subTitle" idx="1"/>
          </p:nvPr>
        </p:nvSpPr>
        <p:spPr/>
        <p:txBody>
          <a:bodyPr>
            <a:normAutofit fontScale="85000" lnSpcReduction="20000"/>
          </a:bodyPr>
          <a:lstStyle/>
          <a:p>
            <a:r>
              <a:rPr lang="en-US" dirty="0"/>
              <a:t>BY: David Primrose, Connor Gendron, Courtney </a:t>
            </a:r>
            <a:r>
              <a:rPr lang="en-US" dirty="0" err="1"/>
              <a:t>zimmer-bartels</a:t>
            </a:r>
            <a:r>
              <a:rPr lang="en-US" dirty="0"/>
              <a:t>, </a:t>
            </a:r>
            <a:r>
              <a:rPr lang="en-US" dirty="0" err="1"/>
              <a:t>rohit</a:t>
            </a:r>
            <a:r>
              <a:rPr lang="en-US" dirty="0"/>
              <a:t> </a:t>
            </a:r>
            <a:r>
              <a:rPr lang="en-US" dirty="0" err="1"/>
              <a:t>mareddy</a:t>
            </a:r>
            <a:r>
              <a:rPr lang="en-US" dirty="0"/>
              <a:t>, AND </a:t>
            </a:r>
            <a:r>
              <a:rPr lang="en-US" dirty="0" err="1"/>
              <a:t>TYler</a:t>
            </a:r>
            <a:r>
              <a:rPr lang="en-US" dirty="0"/>
              <a:t> </a:t>
            </a:r>
            <a:r>
              <a:rPr lang="en-US" dirty="0" err="1"/>
              <a:t>mcafee</a:t>
            </a:r>
            <a:endParaRPr lang="en-US" dirty="0"/>
          </a:p>
        </p:txBody>
      </p:sp>
    </p:spTree>
    <p:extLst>
      <p:ext uri="{BB962C8B-B14F-4D97-AF65-F5344CB8AC3E}">
        <p14:creationId xmlns:p14="http://schemas.microsoft.com/office/powerpoint/2010/main" val="3613454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B51-6E12-6E45-BE9A-9B7E7FA021AF}"/>
              </a:ext>
            </a:extLst>
          </p:cNvPr>
          <p:cNvSpPr>
            <a:spLocks noGrp="1"/>
          </p:cNvSpPr>
          <p:nvPr>
            <p:ph type="title"/>
          </p:nvPr>
        </p:nvSpPr>
        <p:spPr>
          <a:xfrm>
            <a:off x="1251678" y="382385"/>
            <a:ext cx="10178322" cy="1492132"/>
          </a:xfrm>
        </p:spPr>
        <p:txBody>
          <a:bodyPr/>
          <a:lstStyle/>
          <a:p>
            <a:r>
              <a:rPr lang="en-US" dirty="0"/>
              <a:t>Association Rule mining</a:t>
            </a:r>
          </a:p>
        </p:txBody>
      </p:sp>
      <p:pic>
        <p:nvPicPr>
          <p:cNvPr id="6" name="Content Placeholder 5" descr="A screenshot of a cell phone&#10;&#10;Description automatically generated">
            <a:extLst>
              <a:ext uri="{FF2B5EF4-FFF2-40B4-BE49-F238E27FC236}">
                <a16:creationId xmlns:a16="http://schemas.microsoft.com/office/drawing/2014/main" id="{38186686-F26F-8F4D-9FBD-D5F97A3BBA14}"/>
              </a:ext>
            </a:extLst>
          </p:cNvPr>
          <p:cNvPicPr>
            <a:picLocks noGrp="1" noChangeAspect="1"/>
          </p:cNvPicPr>
          <p:nvPr>
            <p:ph sz="half" idx="1"/>
          </p:nvPr>
        </p:nvPicPr>
        <p:blipFill>
          <a:blip r:embed="rId2"/>
          <a:stretch>
            <a:fillRect/>
          </a:stretch>
        </p:blipFill>
        <p:spPr>
          <a:xfrm>
            <a:off x="794665" y="4257946"/>
            <a:ext cx="10327038" cy="2251724"/>
          </a:xfrm>
        </p:spPr>
      </p:pic>
      <p:sp>
        <p:nvSpPr>
          <p:cNvPr id="9" name="TextBox 8">
            <a:extLst>
              <a:ext uri="{FF2B5EF4-FFF2-40B4-BE49-F238E27FC236}">
                <a16:creationId xmlns:a16="http://schemas.microsoft.com/office/drawing/2014/main" id="{0BF81F60-1627-F647-A745-B05D80EFEC61}"/>
              </a:ext>
            </a:extLst>
          </p:cNvPr>
          <p:cNvSpPr txBox="1"/>
          <p:nvPr/>
        </p:nvSpPr>
        <p:spPr>
          <a:xfrm>
            <a:off x="1070297" y="1714689"/>
            <a:ext cx="11049500" cy="2585323"/>
          </a:xfrm>
          <a:prstGeom prst="rect">
            <a:avLst/>
          </a:prstGeom>
          <a:noFill/>
        </p:spPr>
        <p:txBody>
          <a:bodyPr wrap="none" rtlCol="0">
            <a:spAutoFit/>
          </a:bodyPr>
          <a:lstStyle/>
          <a:p>
            <a:pPr marL="285750" indent="-285750">
              <a:buFont typeface="Arial" panose="020B0604020202020204" pitchFamily="34" charset="0"/>
              <a:buChar char="•"/>
            </a:pPr>
            <a:r>
              <a:rPr lang="en-US" dirty="0"/>
              <a:t>The below table is our top 5 rules for the association rule mining done on the game log dataset for </a:t>
            </a:r>
          </a:p>
          <a:p>
            <a:r>
              <a:rPr lang="en-US" dirty="0"/>
              <a:t>Quarterbacks. </a:t>
            </a:r>
          </a:p>
          <a:p>
            <a:pPr marL="285750" indent="-285750">
              <a:buFont typeface="Arial" panose="020B0604020202020204" pitchFamily="34" charset="0"/>
              <a:buChar char="•"/>
            </a:pPr>
            <a:r>
              <a:rPr lang="en-US" dirty="0"/>
              <a:t>Our goal was to identifying an association between variables in our dataset, such as home/away games, </a:t>
            </a:r>
          </a:p>
          <a:p>
            <a:r>
              <a:rPr lang="en-US" dirty="0"/>
              <a:t>type of season, interceptions, touchdown passes, passes completed and winning games. </a:t>
            </a:r>
          </a:p>
          <a:p>
            <a:pPr marL="285750" indent="-285750">
              <a:buFont typeface="Arial" panose="020B0604020202020204" pitchFamily="34" charset="0"/>
              <a:buChar char="•"/>
            </a:pPr>
            <a:r>
              <a:rPr lang="en-US" dirty="0"/>
              <a:t>Our top rules for the QB dataset have lift well above 1 and strong confidence suggesting that there is a</a:t>
            </a:r>
          </a:p>
          <a:p>
            <a:r>
              <a:rPr lang="en-US" dirty="0"/>
              <a:t> good association with the left- and right-hand side of our rules. </a:t>
            </a:r>
          </a:p>
          <a:p>
            <a:pPr marL="285750" indent="-285750">
              <a:buFont typeface="Arial" panose="020B0604020202020204" pitchFamily="34" charset="0"/>
              <a:buChar char="•"/>
            </a:pPr>
            <a:r>
              <a:rPr lang="en-US" dirty="0"/>
              <a:t>Rushing attempts in the range of 1-10 appear </a:t>
            </a:r>
            <a:r>
              <a:rPr lang="en-US"/>
              <a:t>in 4/5 of </a:t>
            </a:r>
            <a:r>
              <a:rPr lang="en-US" dirty="0"/>
              <a:t>our top rules, suggesting that is a good indicator that the </a:t>
            </a:r>
          </a:p>
          <a:p>
            <a:r>
              <a:rPr lang="en-US" dirty="0"/>
              <a:t>game will result in a win. Another factor that appears in many of our rules is that </a:t>
            </a:r>
          </a:p>
          <a:p>
            <a:r>
              <a:rPr lang="en-US" dirty="0"/>
              <a:t>home games are more likely to lead to a winning game than away games. </a:t>
            </a:r>
          </a:p>
        </p:txBody>
      </p:sp>
    </p:spTree>
    <p:extLst>
      <p:ext uri="{BB962C8B-B14F-4D97-AF65-F5344CB8AC3E}">
        <p14:creationId xmlns:p14="http://schemas.microsoft.com/office/powerpoint/2010/main" val="139023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95AA-05D1-584B-B177-82B3C5C75FA6}"/>
              </a:ext>
            </a:extLst>
          </p:cNvPr>
          <p:cNvSpPr>
            <a:spLocks noGrp="1"/>
          </p:cNvSpPr>
          <p:nvPr>
            <p:ph type="title"/>
          </p:nvPr>
        </p:nvSpPr>
        <p:spPr/>
        <p:txBody>
          <a:bodyPr/>
          <a:lstStyle/>
          <a:p>
            <a:r>
              <a:rPr lang="en-US" dirty="0"/>
              <a:t>Association Rule mining</a:t>
            </a:r>
          </a:p>
        </p:txBody>
      </p:sp>
      <p:sp>
        <p:nvSpPr>
          <p:cNvPr id="3" name="Content Placeholder 2">
            <a:extLst>
              <a:ext uri="{FF2B5EF4-FFF2-40B4-BE49-F238E27FC236}">
                <a16:creationId xmlns:a16="http://schemas.microsoft.com/office/drawing/2014/main" id="{29861D08-F790-5E40-A69E-F9E42FADDBD1}"/>
              </a:ext>
            </a:extLst>
          </p:cNvPr>
          <p:cNvSpPr>
            <a:spLocks noGrp="1"/>
          </p:cNvSpPr>
          <p:nvPr>
            <p:ph sz="half" idx="1"/>
          </p:nvPr>
        </p:nvSpPr>
        <p:spPr>
          <a:xfrm>
            <a:off x="1251678" y="2011930"/>
            <a:ext cx="10178322" cy="2436125"/>
          </a:xfrm>
        </p:spPr>
        <p:txBody>
          <a:bodyPr>
            <a:normAutofit fontScale="92500" lnSpcReduction="10000"/>
          </a:bodyPr>
          <a:lstStyle/>
          <a:p>
            <a:r>
              <a:rPr lang="en-US" dirty="0"/>
              <a:t>The below table is our top 5 rules for the association rule mining done on the game log dataset for Running backs and Wide-Receivers. </a:t>
            </a:r>
          </a:p>
          <a:p>
            <a:r>
              <a:rPr lang="en-US" dirty="0"/>
              <a:t>Again, our goal was to find an association between variables in this dataset and game outcome = winning.  </a:t>
            </a:r>
          </a:p>
          <a:p>
            <a:r>
              <a:rPr lang="en-US" dirty="0"/>
              <a:t>For our rules we weren’t able to get the same level of lift, confidence and support that we achieved in our QB dataset, but are very happy with the outcome. Our left-hand variables also have much more variation than with our QB ARM rules. </a:t>
            </a:r>
          </a:p>
          <a:p>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5B42A865-7308-454B-8DA2-4F9DF9A51200}"/>
              </a:ext>
            </a:extLst>
          </p:cNvPr>
          <p:cNvPicPr>
            <a:picLocks noGrp="1" noChangeAspect="1"/>
          </p:cNvPicPr>
          <p:nvPr>
            <p:ph sz="half" idx="2"/>
          </p:nvPr>
        </p:nvPicPr>
        <p:blipFill>
          <a:blip r:embed="rId2"/>
          <a:stretch>
            <a:fillRect/>
          </a:stretch>
        </p:blipFill>
        <p:spPr>
          <a:xfrm>
            <a:off x="1405718" y="4585468"/>
            <a:ext cx="10024281" cy="2114148"/>
          </a:xfrm>
        </p:spPr>
      </p:pic>
    </p:spTree>
    <p:extLst>
      <p:ext uri="{BB962C8B-B14F-4D97-AF65-F5344CB8AC3E}">
        <p14:creationId xmlns:p14="http://schemas.microsoft.com/office/powerpoint/2010/main" val="388754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CA71505E-6D83-4D7B-B88A-7D7C2DB42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7" name="Rectangle 16">
            <a:extLst>
              <a:ext uri="{FF2B5EF4-FFF2-40B4-BE49-F238E27FC236}">
                <a16:creationId xmlns:a16="http://schemas.microsoft.com/office/drawing/2014/main" id="{82174A2F-5CC0-47EE-BFEA-6199C2BD7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12334B-0C72-3440-8234-1940A3796830}"/>
              </a:ext>
            </a:extLst>
          </p:cNvPr>
          <p:cNvSpPr>
            <a:spLocks noGrp="1"/>
          </p:cNvSpPr>
          <p:nvPr>
            <p:ph type="title"/>
          </p:nvPr>
        </p:nvSpPr>
        <p:spPr>
          <a:xfrm>
            <a:off x="1251677" y="645105"/>
            <a:ext cx="4357499" cy="1320855"/>
          </a:xfrm>
        </p:spPr>
        <p:txBody>
          <a:bodyPr vert="horz" lIns="91440" tIns="45720" rIns="91440" bIns="45720" rtlCol="0" anchor="t">
            <a:normAutofit/>
          </a:bodyPr>
          <a:lstStyle/>
          <a:p>
            <a:r>
              <a:rPr lang="en-US" sz="4400" dirty="0"/>
              <a:t>Clustering QB Career Stats</a:t>
            </a:r>
          </a:p>
        </p:txBody>
      </p:sp>
      <p:pic>
        <p:nvPicPr>
          <p:cNvPr id="10" name="Content Placeholder 9" descr="A screenshot of a cell phone&#10;&#10;Description automatically generated">
            <a:extLst>
              <a:ext uri="{FF2B5EF4-FFF2-40B4-BE49-F238E27FC236}">
                <a16:creationId xmlns:a16="http://schemas.microsoft.com/office/drawing/2014/main" id="{BBE9E0F8-DFA5-544C-907C-A2616E56743D}"/>
              </a:ext>
            </a:extLst>
          </p:cNvPr>
          <p:cNvPicPr>
            <a:picLocks noGrp="1" noChangeAspect="1"/>
          </p:cNvPicPr>
          <p:nvPr>
            <p:ph sz="half" idx="1"/>
          </p:nvPr>
        </p:nvPicPr>
        <p:blipFill>
          <a:blip r:embed="rId2"/>
          <a:stretch>
            <a:fillRect/>
          </a:stretch>
        </p:blipFill>
        <p:spPr>
          <a:xfrm>
            <a:off x="1724195" y="2286000"/>
            <a:ext cx="3884981" cy="3594100"/>
          </a:xfrm>
        </p:spPr>
      </p:pic>
      <p:pic>
        <p:nvPicPr>
          <p:cNvPr id="8" name="Content Placeholder 7" descr="A close up of a map&#10;&#10;Description automatically generated">
            <a:extLst>
              <a:ext uri="{FF2B5EF4-FFF2-40B4-BE49-F238E27FC236}">
                <a16:creationId xmlns:a16="http://schemas.microsoft.com/office/drawing/2014/main" id="{1EB3A162-1987-DD43-81E3-5C603A31DA5A}"/>
              </a:ext>
            </a:extLst>
          </p:cNvPr>
          <p:cNvPicPr>
            <a:picLocks noGrp="1" noChangeAspect="1"/>
          </p:cNvPicPr>
          <p:nvPr>
            <p:ph sz="half" idx="2"/>
          </p:nvPr>
        </p:nvPicPr>
        <p:blipFill>
          <a:blip r:embed="rId3"/>
          <a:stretch>
            <a:fillRect/>
          </a:stretch>
        </p:blipFill>
        <p:spPr>
          <a:xfrm>
            <a:off x="7040880" y="645105"/>
            <a:ext cx="3185160" cy="2716590"/>
          </a:xfrm>
          <a:prstGeom prst="rect">
            <a:avLst/>
          </a:prstGeom>
        </p:spPr>
      </p:pic>
      <p:pic>
        <p:nvPicPr>
          <p:cNvPr id="6" name="Content Placeholder 5" descr="A close up of text on a white background&#10;&#10;Description automatically generated">
            <a:extLst>
              <a:ext uri="{FF2B5EF4-FFF2-40B4-BE49-F238E27FC236}">
                <a16:creationId xmlns:a16="http://schemas.microsoft.com/office/drawing/2014/main" id="{66287B70-8286-CE45-ABA5-56A73468820E}"/>
              </a:ext>
            </a:extLst>
          </p:cNvPr>
          <p:cNvPicPr>
            <a:picLocks noChangeAspect="1"/>
          </p:cNvPicPr>
          <p:nvPr/>
        </p:nvPicPr>
        <p:blipFill>
          <a:blip r:embed="rId4"/>
          <a:stretch>
            <a:fillRect/>
          </a:stretch>
        </p:blipFill>
        <p:spPr>
          <a:xfrm>
            <a:off x="7040880" y="3522563"/>
            <a:ext cx="3185160" cy="2716590"/>
          </a:xfrm>
          <a:prstGeom prst="rect">
            <a:avLst/>
          </a:prstGeom>
        </p:spPr>
      </p:pic>
    </p:spTree>
    <p:extLst>
      <p:ext uri="{BB962C8B-B14F-4D97-AF65-F5344CB8AC3E}">
        <p14:creationId xmlns:p14="http://schemas.microsoft.com/office/powerpoint/2010/main" val="31060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0A4EF7-C2A7-4F93-BE5D-B81B0A94E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84" y="3318063"/>
            <a:ext cx="5704116" cy="3520254"/>
          </a:xfrm>
          <a:prstGeom prst="rect">
            <a:avLst/>
          </a:prstGeom>
        </p:spPr>
      </p:pic>
      <p:pic>
        <p:nvPicPr>
          <p:cNvPr id="8" name="Picture 7">
            <a:extLst>
              <a:ext uri="{FF2B5EF4-FFF2-40B4-BE49-F238E27FC236}">
                <a16:creationId xmlns:a16="http://schemas.microsoft.com/office/drawing/2014/main" id="{5AB4E16E-98DD-4727-BFC3-B3A974F33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096" y="3298380"/>
            <a:ext cx="5767904" cy="3559620"/>
          </a:xfrm>
          <a:prstGeom prst="rect">
            <a:avLst/>
          </a:prstGeom>
        </p:spPr>
      </p:pic>
      <p:sp>
        <p:nvSpPr>
          <p:cNvPr id="14" name="TextBox 13">
            <a:extLst>
              <a:ext uri="{FF2B5EF4-FFF2-40B4-BE49-F238E27FC236}">
                <a16:creationId xmlns:a16="http://schemas.microsoft.com/office/drawing/2014/main" id="{D39E723A-8F76-44BB-A8B8-481C1FB5CDEC}"/>
              </a:ext>
            </a:extLst>
          </p:cNvPr>
          <p:cNvSpPr txBox="1"/>
          <p:nvPr/>
        </p:nvSpPr>
        <p:spPr>
          <a:xfrm>
            <a:off x="6487884" y="1267055"/>
            <a:ext cx="5233061" cy="2031325"/>
          </a:xfrm>
          <a:prstGeom prst="rect">
            <a:avLst/>
          </a:prstGeom>
          <a:noFill/>
        </p:spPr>
        <p:txBody>
          <a:bodyPr wrap="square" rtlCol="0">
            <a:spAutoFit/>
          </a:bodyPr>
          <a:lstStyle/>
          <a:p>
            <a:r>
              <a:rPr lang="en-US" sz="1400" dirty="0"/>
              <a:t>In 2016 for a given game, if a player started the game and was not a receiver (</a:t>
            </a:r>
            <a:r>
              <a:rPr lang="en-US" sz="1400" dirty="0" err="1"/>
              <a:t>ie</a:t>
            </a:r>
            <a:r>
              <a:rPr lang="en-US" sz="1400" dirty="0"/>
              <a:t> was a running back), then there is a 71% percent chance that the running back will score 10 or more fantasy points. 43% of the original data supported this. Also, if the player did not start and was a running back (had at least one attempt), then there is a 90% chance that the running back will score 10 or more fantasy points. 35% of the original data supported this. </a:t>
            </a:r>
          </a:p>
          <a:p>
            <a:r>
              <a:rPr lang="en-US" sz="1400" dirty="0"/>
              <a:t>**This highlights the fact that running backs are better performers for fantasy teams in general.</a:t>
            </a:r>
          </a:p>
        </p:txBody>
      </p:sp>
      <p:sp>
        <p:nvSpPr>
          <p:cNvPr id="15" name="TextBox 14">
            <a:extLst>
              <a:ext uri="{FF2B5EF4-FFF2-40B4-BE49-F238E27FC236}">
                <a16:creationId xmlns:a16="http://schemas.microsoft.com/office/drawing/2014/main" id="{D64E98AC-8E53-4959-B474-106544AFFA8A}"/>
              </a:ext>
            </a:extLst>
          </p:cNvPr>
          <p:cNvSpPr txBox="1"/>
          <p:nvPr/>
        </p:nvSpPr>
        <p:spPr>
          <a:xfrm>
            <a:off x="790159" y="1199287"/>
            <a:ext cx="4843777" cy="1477328"/>
          </a:xfrm>
          <a:prstGeom prst="rect">
            <a:avLst/>
          </a:prstGeom>
          <a:noFill/>
        </p:spPr>
        <p:txBody>
          <a:bodyPr wrap="square" rtlCol="0">
            <a:spAutoFit/>
          </a:bodyPr>
          <a:lstStyle/>
          <a:p>
            <a:r>
              <a:rPr lang="en-US" dirty="0"/>
              <a:t>In 2016 for a given game, if passes attempted was over 21, sacks was 2 or less, and it was week 8 or further in the season, then there is a 68% chance that a QB will have 18 or more fantasy points. 34% of the original data supported this.</a:t>
            </a:r>
          </a:p>
        </p:txBody>
      </p:sp>
      <p:sp>
        <p:nvSpPr>
          <p:cNvPr id="2" name="TextBox 1">
            <a:extLst>
              <a:ext uri="{FF2B5EF4-FFF2-40B4-BE49-F238E27FC236}">
                <a16:creationId xmlns:a16="http://schemas.microsoft.com/office/drawing/2014/main" id="{DF5B0B72-AA92-3249-8352-260A3A5148A0}"/>
              </a:ext>
            </a:extLst>
          </p:cNvPr>
          <p:cNvSpPr txBox="1"/>
          <p:nvPr/>
        </p:nvSpPr>
        <p:spPr>
          <a:xfrm>
            <a:off x="944447" y="396733"/>
            <a:ext cx="4689489" cy="769441"/>
          </a:xfrm>
          <a:prstGeom prst="rect">
            <a:avLst/>
          </a:prstGeom>
          <a:noFill/>
        </p:spPr>
        <p:txBody>
          <a:bodyPr wrap="none" rtlCol="0">
            <a:spAutoFit/>
          </a:bodyPr>
          <a:lstStyle/>
          <a:p>
            <a:r>
              <a:rPr lang="en-US" sz="4400" b="1" dirty="0"/>
              <a:t>DECISION TREE</a:t>
            </a:r>
          </a:p>
        </p:txBody>
      </p:sp>
    </p:spTree>
    <p:extLst>
      <p:ext uri="{BB962C8B-B14F-4D97-AF65-F5344CB8AC3E}">
        <p14:creationId xmlns:p14="http://schemas.microsoft.com/office/powerpoint/2010/main" val="172558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4DDBCA-46C0-4F57-96AC-D4040895C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223" y="2592720"/>
            <a:ext cx="5751566" cy="3549536"/>
          </a:xfrm>
          <a:prstGeom prst="rect">
            <a:avLst/>
          </a:prstGeom>
        </p:spPr>
      </p:pic>
      <p:pic>
        <p:nvPicPr>
          <p:cNvPr id="5" name="Picture 4">
            <a:extLst>
              <a:ext uri="{FF2B5EF4-FFF2-40B4-BE49-F238E27FC236}">
                <a16:creationId xmlns:a16="http://schemas.microsoft.com/office/drawing/2014/main" id="{2FF3EE74-DF58-4F8C-B16D-1BA363639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97" y="2517171"/>
            <a:ext cx="5760174" cy="3554850"/>
          </a:xfrm>
          <a:prstGeom prst="rect">
            <a:avLst/>
          </a:prstGeom>
        </p:spPr>
      </p:pic>
      <p:sp>
        <p:nvSpPr>
          <p:cNvPr id="8" name="TextBox 7">
            <a:extLst>
              <a:ext uri="{FF2B5EF4-FFF2-40B4-BE49-F238E27FC236}">
                <a16:creationId xmlns:a16="http://schemas.microsoft.com/office/drawing/2014/main" id="{1E9C290F-367A-4CF5-86E3-928DCBE3376A}"/>
              </a:ext>
            </a:extLst>
          </p:cNvPr>
          <p:cNvSpPr txBox="1"/>
          <p:nvPr/>
        </p:nvSpPr>
        <p:spPr>
          <a:xfrm>
            <a:off x="557995" y="598516"/>
            <a:ext cx="4843777" cy="2031325"/>
          </a:xfrm>
          <a:prstGeom prst="rect">
            <a:avLst/>
          </a:prstGeom>
          <a:noFill/>
        </p:spPr>
        <p:txBody>
          <a:bodyPr wrap="square" rtlCol="0">
            <a:spAutoFit/>
          </a:bodyPr>
          <a:lstStyle/>
          <a:p>
            <a:r>
              <a:rPr lang="en-US" dirty="0"/>
              <a:t>In the 2010 decade, for a given game, if passes attempted was over 33, sacks was 2 or less, then there is a 66% chance that a QB will have 18 or more fantasy points. 29% of the original data supported this. This is a pretty intuitive findings, showing that if defenses are susceptible to pass plays, then a QB will have a good game.</a:t>
            </a:r>
          </a:p>
        </p:txBody>
      </p:sp>
      <p:sp>
        <p:nvSpPr>
          <p:cNvPr id="9" name="TextBox 8">
            <a:extLst>
              <a:ext uri="{FF2B5EF4-FFF2-40B4-BE49-F238E27FC236}">
                <a16:creationId xmlns:a16="http://schemas.microsoft.com/office/drawing/2014/main" id="{A8425104-B509-4D96-A54F-8AE2419AF350}"/>
              </a:ext>
            </a:extLst>
          </p:cNvPr>
          <p:cNvSpPr txBox="1"/>
          <p:nvPr/>
        </p:nvSpPr>
        <p:spPr>
          <a:xfrm>
            <a:off x="6400944" y="598516"/>
            <a:ext cx="5233061" cy="2031325"/>
          </a:xfrm>
          <a:prstGeom prst="rect">
            <a:avLst/>
          </a:prstGeom>
          <a:noFill/>
        </p:spPr>
        <p:txBody>
          <a:bodyPr wrap="square" rtlCol="0">
            <a:spAutoFit/>
          </a:bodyPr>
          <a:lstStyle/>
          <a:p>
            <a:r>
              <a:rPr lang="en-US" sz="1400" dirty="0"/>
              <a:t>In the 2010 decade, for a given game, if a player was a running back (had more than one rushing attempt), then nothing else is needed to be able to make a decision about fantasy points. There is an 80% chance that the running back will score 10 or more fantasy points.</a:t>
            </a:r>
          </a:p>
          <a:p>
            <a:r>
              <a:rPr lang="en-US" sz="1400" dirty="0"/>
              <a:t>**This again highlights the fact that running backs are better performers for fantasy teams throughout the years 2010-2016. This is because typically there will only be one star running back on a team. But there may be multiple WR targets for the QB to disperse passes too (running back may even be included in these).</a:t>
            </a:r>
          </a:p>
        </p:txBody>
      </p:sp>
    </p:spTree>
    <p:extLst>
      <p:ext uri="{BB962C8B-B14F-4D97-AF65-F5344CB8AC3E}">
        <p14:creationId xmlns:p14="http://schemas.microsoft.com/office/powerpoint/2010/main" val="148751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5744F-B94D-4589-8D0D-925A41DA3659}"/>
              </a:ext>
            </a:extLst>
          </p:cNvPr>
          <p:cNvSpPr>
            <a:spLocks noGrp="1"/>
          </p:cNvSpPr>
          <p:nvPr>
            <p:ph type="title"/>
          </p:nvPr>
        </p:nvSpPr>
        <p:spPr>
          <a:xfrm>
            <a:off x="1251677" y="645105"/>
            <a:ext cx="4357499" cy="1320855"/>
          </a:xfrm>
        </p:spPr>
        <p:txBody>
          <a:bodyPr>
            <a:normAutofit/>
          </a:bodyPr>
          <a:lstStyle/>
          <a:p>
            <a:r>
              <a:rPr lang="en-US" sz="4400"/>
              <a:t>Naïve bayes</a:t>
            </a:r>
          </a:p>
        </p:txBody>
      </p:sp>
      <p:pic>
        <p:nvPicPr>
          <p:cNvPr id="9" name="Content Placeholder 8">
            <a:extLst>
              <a:ext uri="{FF2B5EF4-FFF2-40B4-BE49-F238E27FC236}">
                <a16:creationId xmlns:a16="http://schemas.microsoft.com/office/drawing/2014/main" id="{58204F59-3E10-4168-83B3-644B5B39A059}"/>
              </a:ext>
            </a:extLst>
          </p:cNvPr>
          <p:cNvPicPr>
            <a:picLocks noGrp="1" noChangeAspect="1"/>
          </p:cNvPicPr>
          <p:nvPr>
            <p:ph idx="1"/>
          </p:nvPr>
        </p:nvPicPr>
        <p:blipFill>
          <a:blip r:embed="rId2"/>
          <a:stretch>
            <a:fillRect/>
          </a:stretch>
        </p:blipFill>
        <p:spPr>
          <a:xfrm>
            <a:off x="1251677" y="1605859"/>
            <a:ext cx="4572769" cy="4607036"/>
          </a:xfrm>
          <a:prstGeom prst="rect">
            <a:avLst/>
          </a:prstGeom>
        </p:spPr>
      </p:pic>
      <p:pic>
        <p:nvPicPr>
          <p:cNvPr id="6" name="Content Placeholder 5" descr="A picture containing drawing&#10;&#10;Description automatically generated">
            <a:extLst>
              <a:ext uri="{FF2B5EF4-FFF2-40B4-BE49-F238E27FC236}">
                <a16:creationId xmlns:a16="http://schemas.microsoft.com/office/drawing/2014/main" id="{BB6C6455-DADE-4CF1-9A22-A68C9E11BC9A}"/>
              </a:ext>
            </a:extLst>
          </p:cNvPr>
          <p:cNvPicPr>
            <a:picLocks noChangeAspect="1"/>
          </p:cNvPicPr>
          <p:nvPr/>
        </p:nvPicPr>
        <p:blipFill>
          <a:blip r:embed="rId3"/>
          <a:stretch>
            <a:fillRect/>
          </a:stretch>
        </p:blipFill>
        <p:spPr>
          <a:xfrm>
            <a:off x="6581805" y="645106"/>
            <a:ext cx="4209520" cy="5594047"/>
          </a:xfrm>
          <a:prstGeom prst="rect">
            <a:avLst/>
          </a:prstGeom>
        </p:spPr>
      </p:pic>
      <p:sp>
        <p:nvSpPr>
          <p:cNvPr id="7" name="TextBox 6">
            <a:extLst>
              <a:ext uri="{FF2B5EF4-FFF2-40B4-BE49-F238E27FC236}">
                <a16:creationId xmlns:a16="http://schemas.microsoft.com/office/drawing/2014/main" id="{E4B4CB6A-85F0-4446-B526-F9529F0BDE3E}"/>
              </a:ext>
            </a:extLst>
          </p:cNvPr>
          <p:cNvSpPr txBox="1"/>
          <p:nvPr/>
        </p:nvSpPr>
        <p:spPr>
          <a:xfrm>
            <a:off x="7059561" y="5843562"/>
            <a:ext cx="3175820" cy="646331"/>
          </a:xfrm>
          <a:prstGeom prst="rect">
            <a:avLst/>
          </a:prstGeom>
          <a:noFill/>
        </p:spPr>
        <p:txBody>
          <a:bodyPr wrap="square" rtlCol="0">
            <a:spAutoFit/>
          </a:bodyPr>
          <a:lstStyle/>
          <a:p>
            <a:r>
              <a:rPr lang="en-US" dirty="0"/>
              <a:t>Fantasy Point Bins</a:t>
            </a:r>
          </a:p>
          <a:p>
            <a:r>
              <a:rPr lang="en-US" dirty="0"/>
              <a:t>-50   0    10    20     30   40   50</a:t>
            </a:r>
          </a:p>
        </p:txBody>
      </p:sp>
      <p:sp>
        <p:nvSpPr>
          <p:cNvPr id="8" name="TextBox 7">
            <a:extLst>
              <a:ext uri="{FF2B5EF4-FFF2-40B4-BE49-F238E27FC236}">
                <a16:creationId xmlns:a16="http://schemas.microsoft.com/office/drawing/2014/main" id="{E655C80C-C916-4B31-89AD-7A1C9F79FECC}"/>
              </a:ext>
            </a:extLst>
          </p:cNvPr>
          <p:cNvSpPr txBox="1"/>
          <p:nvPr/>
        </p:nvSpPr>
        <p:spPr>
          <a:xfrm rot="16200000">
            <a:off x="5659071" y="3393625"/>
            <a:ext cx="1476137" cy="369332"/>
          </a:xfrm>
          <a:prstGeom prst="rect">
            <a:avLst/>
          </a:prstGeom>
          <a:noFill/>
        </p:spPr>
        <p:txBody>
          <a:bodyPr wrap="square" rtlCol="0">
            <a:spAutoFit/>
          </a:bodyPr>
          <a:lstStyle/>
          <a:p>
            <a:r>
              <a:rPr lang="en-US" dirty="0"/>
              <a:t>Density QB’s</a:t>
            </a:r>
          </a:p>
        </p:txBody>
      </p:sp>
    </p:spTree>
    <p:extLst>
      <p:ext uri="{BB962C8B-B14F-4D97-AF65-F5344CB8AC3E}">
        <p14:creationId xmlns:p14="http://schemas.microsoft.com/office/powerpoint/2010/main" val="25093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B51-6E12-6E45-BE9A-9B7E7FA021AF}"/>
              </a:ext>
            </a:extLst>
          </p:cNvPr>
          <p:cNvSpPr>
            <a:spLocks noGrp="1"/>
          </p:cNvSpPr>
          <p:nvPr>
            <p:ph type="title"/>
          </p:nvPr>
        </p:nvSpPr>
        <p:spPr>
          <a:xfrm>
            <a:off x="1251678" y="382385"/>
            <a:ext cx="10178322" cy="1492132"/>
          </a:xfrm>
        </p:spPr>
        <p:txBody>
          <a:bodyPr>
            <a:normAutofit/>
          </a:bodyPr>
          <a:lstStyle/>
          <a:p>
            <a:r>
              <a:rPr lang="en-US" sz="4400" dirty="0"/>
              <a:t>Naïve Bayes-QB </a:t>
            </a:r>
          </a:p>
        </p:txBody>
      </p:sp>
      <p:sp>
        <p:nvSpPr>
          <p:cNvPr id="9" name="TextBox 8">
            <a:extLst>
              <a:ext uri="{FF2B5EF4-FFF2-40B4-BE49-F238E27FC236}">
                <a16:creationId xmlns:a16="http://schemas.microsoft.com/office/drawing/2014/main" id="{0BF81F60-1627-F647-A745-B05D80EFEC61}"/>
              </a:ext>
            </a:extLst>
          </p:cNvPr>
          <p:cNvSpPr txBox="1"/>
          <p:nvPr/>
        </p:nvSpPr>
        <p:spPr>
          <a:xfrm>
            <a:off x="1070297" y="1714689"/>
            <a:ext cx="11016093" cy="1754326"/>
          </a:xfrm>
          <a:prstGeom prst="rect">
            <a:avLst/>
          </a:prstGeom>
          <a:noFill/>
        </p:spPr>
        <p:txBody>
          <a:bodyPr wrap="none" rtlCol="0">
            <a:spAutoFit/>
          </a:bodyPr>
          <a:lstStyle/>
          <a:p>
            <a:pPr marL="285750" indent="-285750">
              <a:buFont typeface="Arial" panose="020B0604020202020204" pitchFamily="34" charset="0"/>
              <a:buChar char="•"/>
            </a:pPr>
            <a:r>
              <a:rPr lang="en-US" dirty="0"/>
              <a:t>Accuracy is 66.4% certainly not super high but decent.</a:t>
            </a:r>
          </a:p>
          <a:p>
            <a:pPr marL="285750" indent="-285750">
              <a:buFont typeface="Arial" panose="020B0604020202020204" pitchFamily="34" charset="0"/>
              <a:buChar char="•"/>
            </a:pPr>
            <a:r>
              <a:rPr lang="en-US" dirty="0"/>
              <a:t>The p-value is significant</a:t>
            </a:r>
          </a:p>
          <a:p>
            <a:pPr marL="285750" indent="-285750">
              <a:buFont typeface="Arial" panose="020B0604020202020204" pitchFamily="34" charset="0"/>
              <a:buChar char="•"/>
            </a:pPr>
            <a:r>
              <a:rPr lang="en-US" dirty="0"/>
              <a:t>Across all 10 folds (and subsequent graphs) there were significant variations in the location of bin Fantasy Points. </a:t>
            </a:r>
          </a:p>
          <a:p>
            <a:pPr marL="285750" indent="-285750">
              <a:buFont typeface="Arial" panose="020B0604020202020204" pitchFamily="34" charset="0"/>
              <a:buChar char="•"/>
            </a:pPr>
            <a:r>
              <a:rPr lang="en-US" dirty="0"/>
              <a:t>Ultimately the bin for Fantasy 10 points remained the highest and most dense of there ranges.  Bin -50 was </a:t>
            </a:r>
          </a:p>
          <a:p>
            <a:pPr marL="285750" indent="-285750">
              <a:buFont typeface="Arial" panose="020B0604020202020204" pitchFamily="34" charset="0"/>
              <a:buChar char="•"/>
            </a:pPr>
            <a:r>
              <a:rPr lang="en-US" dirty="0"/>
              <a:t>second highest.</a:t>
            </a:r>
          </a:p>
          <a:p>
            <a:pPr marL="285750" indent="-285750">
              <a:buFont typeface="Arial" panose="020B0604020202020204" pitchFamily="34" charset="0"/>
              <a:buChar char="•"/>
            </a:pPr>
            <a:r>
              <a:rPr lang="en-US" dirty="0"/>
              <a:t>Clearly the prediction that given the </a:t>
            </a:r>
            <a:r>
              <a:rPr lang="en-US" dirty="0" err="1"/>
              <a:t>QB_Test</a:t>
            </a:r>
            <a:r>
              <a:rPr lang="en-US" dirty="0"/>
              <a:t> set most QBs will be in the Fantasy point range of 0-10.</a:t>
            </a:r>
          </a:p>
        </p:txBody>
      </p:sp>
    </p:spTree>
    <p:extLst>
      <p:ext uri="{BB962C8B-B14F-4D97-AF65-F5344CB8AC3E}">
        <p14:creationId xmlns:p14="http://schemas.microsoft.com/office/powerpoint/2010/main" val="356953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E5744F-B94D-4589-8D0D-925A41DA3659}"/>
              </a:ext>
            </a:extLst>
          </p:cNvPr>
          <p:cNvSpPr>
            <a:spLocks noGrp="1"/>
          </p:cNvSpPr>
          <p:nvPr>
            <p:ph type="title"/>
          </p:nvPr>
        </p:nvSpPr>
        <p:spPr>
          <a:xfrm>
            <a:off x="1251677" y="645105"/>
            <a:ext cx="4357499" cy="1320855"/>
          </a:xfrm>
        </p:spPr>
        <p:txBody>
          <a:bodyPr>
            <a:normAutofit/>
          </a:bodyPr>
          <a:lstStyle/>
          <a:p>
            <a:r>
              <a:rPr lang="en-US" sz="4400"/>
              <a:t>Naïve bayes</a:t>
            </a:r>
          </a:p>
        </p:txBody>
      </p:sp>
      <p:sp>
        <p:nvSpPr>
          <p:cNvPr id="7" name="TextBox 6">
            <a:extLst>
              <a:ext uri="{FF2B5EF4-FFF2-40B4-BE49-F238E27FC236}">
                <a16:creationId xmlns:a16="http://schemas.microsoft.com/office/drawing/2014/main" id="{E4B4CB6A-85F0-4446-B526-F9529F0BDE3E}"/>
              </a:ext>
            </a:extLst>
          </p:cNvPr>
          <p:cNvSpPr txBox="1"/>
          <p:nvPr/>
        </p:nvSpPr>
        <p:spPr>
          <a:xfrm>
            <a:off x="7128387" y="5843562"/>
            <a:ext cx="3942736" cy="646331"/>
          </a:xfrm>
          <a:prstGeom prst="rect">
            <a:avLst/>
          </a:prstGeom>
          <a:noFill/>
        </p:spPr>
        <p:txBody>
          <a:bodyPr wrap="square" rtlCol="0">
            <a:spAutoFit/>
          </a:bodyPr>
          <a:lstStyle/>
          <a:p>
            <a:r>
              <a:rPr lang="en-US" dirty="0"/>
              <a:t>Fantasy Point Bins</a:t>
            </a:r>
          </a:p>
          <a:p>
            <a:r>
              <a:rPr lang="en-US" dirty="0"/>
              <a:t>-50    0    10       20    30     40   50</a:t>
            </a:r>
          </a:p>
        </p:txBody>
      </p:sp>
      <p:sp>
        <p:nvSpPr>
          <p:cNvPr id="8" name="TextBox 7">
            <a:extLst>
              <a:ext uri="{FF2B5EF4-FFF2-40B4-BE49-F238E27FC236}">
                <a16:creationId xmlns:a16="http://schemas.microsoft.com/office/drawing/2014/main" id="{E655C80C-C916-4B31-89AD-7A1C9F79FECC}"/>
              </a:ext>
            </a:extLst>
          </p:cNvPr>
          <p:cNvSpPr txBox="1"/>
          <p:nvPr/>
        </p:nvSpPr>
        <p:spPr>
          <a:xfrm rot="16200000">
            <a:off x="5530404" y="3255126"/>
            <a:ext cx="1476137" cy="646331"/>
          </a:xfrm>
          <a:prstGeom prst="rect">
            <a:avLst/>
          </a:prstGeom>
          <a:noFill/>
        </p:spPr>
        <p:txBody>
          <a:bodyPr wrap="square" rtlCol="0">
            <a:spAutoFit/>
          </a:bodyPr>
          <a:lstStyle/>
          <a:p>
            <a:r>
              <a:rPr lang="en-US" dirty="0"/>
              <a:t>Density RB/WR’s</a:t>
            </a:r>
          </a:p>
        </p:txBody>
      </p:sp>
      <p:pic>
        <p:nvPicPr>
          <p:cNvPr id="2" name="Picture 1">
            <a:extLst>
              <a:ext uri="{FF2B5EF4-FFF2-40B4-BE49-F238E27FC236}">
                <a16:creationId xmlns:a16="http://schemas.microsoft.com/office/drawing/2014/main" id="{200F3A82-9B85-4FC2-8B65-2241A345E2D4}"/>
              </a:ext>
            </a:extLst>
          </p:cNvPr>
          <p:cNvPicPr>
            <a:picLocks noChangeAspect="1"/>
          </p:cNvPicPr>
          <p:nvPr/>
        </p:nvPicPr>
        <p:blipFill>
          <a:blip r:embed="rId2"/>
          <a:stretch>
            <a:fillRect/>
          </a:stretch>
        </p:blipFill>
        <p:spPr>
          <a:xfrm>
            <a:off x="1251677" y="1565886"/>
            <a:ext cx="4572770" cy="4607036"/>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1D915F81-6C22-49AE-B324-AD33E8EC8996}"/>
              </a:ext>
            </a:extLst>
          </p:cNvPr>
          <p:cNvPicPr>
            <a:picLocks noChangeAspect="1"/>
          </p:cNvPicPr>
          <p:nvPr/>
        </p:nvPicPr>
        <p:blipFill>
          <a:blip r:embed="rId3"/>
          <a:stretch>
            <a:fillRect/>
          </a:stretch>
        </p:blipFill>
        <p:spPr>
          <a:xfrm>
            <a:off x="6581806" y="1565885"/>
            <a:ext cx="4572770" cy="4277677"/>
          </a:xfrm>
          <a:prstGeom prst="rect">
            <a:avLst/>
          </a:prstGeom>
        </p:spPr>
      </p:pic>
    </p:spTree>
    <p:extLst>
      <p:ext uri="{BB962C8B-B14F-4D97-AF65-F5344CB8AC3E}">
        <p14:creationId xmlns:p14="http://schemas.microsoft.com/office/powerpoint/2010/main" val="2211218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4B51-6E12-6E45-BE9A-9B7E7FA021AF}"/>
              </a:ext>
            </a:extLst>
          </p:cNvPr>
          <p:cNvSpPr>
            <a:spLocks noGrp="1"/>
          </p:cNvSpPr>
          <p:nvPr>
            <p:ph type="title"/>
          </p:nvPr>
        </p:nvSpPr>
        <p:spPr>
          <a:xfrm>
            <a:off x="1251678" y="382385"/>
            <a:ext cx="10178322" cy="1492132"/>
          </a:xfrm>
        </p:spPr>
        <p:txBody>
          <a:bodyPr>
            <a:normAutofit/>
          </a:bodyPr>
          <a:lstStyle/>
          <a:p>
            <a:r>
              <a:rPr lang="en-US" sz="4400" dirty="0"/>
              <a:t>Naïve Bayes-RB/WR </a:t>
            </a:r>
          </a:p>
        </p:txBody>
      </p:sp>
      <p:sp>
        <p:nvSpPr>
          <p:cNvPr id="9" name="TextBox 8">
            <a:extLst>
              <a:ext uri="{FF2B5EF4-FFF2-40B4-BE49-F238E27FC236}">
                <a16:creationId xmlns:a16="http://schemas.microsoft.com/office/drawing/2014/main" id="{0BF81F60-1627-F647-A745-B05D80EFEC61}"/>
              </a:ext>
            </a:extLst>
          </p:cNvPr>
          <p:cNvSpPr txBox="1"/>
          <p:nvPr/>
        </p:nvSpPr>
        <p:spPr>
          <a:xfrm>
            <a:off x="1070297" y="1714689"/>
            <a:ext cx="10383035" cy="2031325"/>
          </a:xfrm>
          <a:prstGeom prst="rect">
            <a:avLst/>
          </a:prstGeom>
          <a:noFill/>
        </p:spPr>
        <p:txBody>
          <a:bodyPr wrap="none" rtlCol="0">
            <a:spAutoFit/>
          </a:bodyPr>
          <a:lstStyle/>
          <a:p>
            <a:pPr marL="285750" indent="-285750">
              <a:buFont typeface="Arial" panose="020B0604020202020204" pitchFamily="34" charset="0"/>
              <a:buChar char="•"/>
            </a:pPr>
            <a:r>
              <a:rPr lang="en-US" dirty="0"/>
              <a:t>Accuracy is a low 51.9% and remained constant over the 10 folds.  This would need refinement.</a:t>
            </a:r>
          </a:p>
          <a:p>
            <a:pPr marL="285750" indent="-285750">
              <a:buFont typeface="Arial" panose="020B0604020202020204" pitchFamily="34" charset="0"/>
              <a:buChar char="•"/>
            </a:pPr>
            <a:r>
              <a:rPr lang="en-US" dirty="0"/>
              <a:t>The p-value is NOT significant.  Therefore we need to recalibrate the mashup of the RB, TE, WR stats</a:t>
            </a:r>
          </a:p>
          <a:p>
            <a:pPr marL="285750" indent="-285750">
              <a:buFont typeface="Arial" panose="020B0604020202020204" pitchFamily="34" charset="0"/>
              <a:buChar char="•"/>
            </a:pPr>
            <a:r>
              <a:rPr lang="en-US" dirty="0"/>
              <a:t>Across all 10 folds (and subsequent graphs) there minor variations in the location of bin Fantasy Points. </a:t>
            </a:r>
          </a:p>
          <a:p>
            <a:pPr marL="285750" indent="-285750">
              <a:buFont typeface="Arial" panose="020B0604020202020204" pitchFamily="34" charset="0"/>
              <a:buChar char="•"/>
            </a:pPr>
            <a:r>
              <a:rPr lang="en-US" dirty="0"/>
              <a:t>Ultimately the bin for Fantasy -50 points remained the highest and most dense of there ranges.  Bin 0 was </a:t>
            </a:r>
          </a:p>
          <a:p>
            <a:pPr marL="285750" indent="-285750">
              <a:buFont typeface="Arial" panose="020B0604020202020204" pitchFamily="34" charset="0"/>
              <a:buChar char="•"/>
            </a:pPr>
            <a:r>
              <a:rPr lang="en-US" dirty="0"/>
              <a:t>second highest.</a:t>
            </a:r>
          </a:p>
          <a:p>
            <a:pPr marL="285750" indent="-285750">
              <a:buFont typeface="Arial" panose="020B0604020202020204" pitchFamily="34" charset="0"/>
              <a:buChar char="•"/>
            </a:pPr>
            <a:r>
              <a:rPr lang="en-US" dirty="0"/>
              <a:t>Clearly an accurate prediction here would be unreliable.  Nevertheless I doubt model refinement would </a:t>
            </a:r>
          </a:p>
          <a:p>
            <a:r>
              <a:rPr lang="en-US" dirty="0"/>
              <a:t>     change the outcome.  But that is a guess.  </a:t>
            </a:r>
          </a:p>
        </p:txBody>
      </p:sp>
    </p:spTree>
    <p:extLst>
      <p:ext uri="{BB962C8B-B14F-4D97-AF65-F5344CB8AC3E}">
        <p14:creationId xmlns:p14="http://schemas.microsoft.com/office/powerpoint/2010/main" val="163328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4B0414A-B2B4-4C40-9AB5-C25B3E06C219}"/>
              </a:ext>
            </a:extLst>
          </p:cNvPr>
          <p:cNvSpPr>
            <a:spLocks noGrp="1"/>
          </p:cNvSpPr>
          <p:nvPr>
            <p:ph type="title"/>
          </p:nvPr>
        </p:nvSpPr>
        <p:spPr>
          <a:xfrm>
            <a:off x="1251678" y="382385"/>
            <a:ext cx="10178322" cy="1492132"/>
          </a:xfrm>
        </p:spPr>
        <p:txBody>
          <a:bodyPr anchor="ctr">
            <a:normAutofit/>
          </a:bodyPr>
          <a:lstStyle/>
          <a:p>
            <a:r>
              <a:rPr lang="en-US" dirty="0"/>
              <a:t>Project Introduction</a:t>
            </a:r>
            <a:endParaRPr lang="en-US"/>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F9A26A04-F3FA-4087-82D5-BAF650648AC7}"/>
              </a:ext>
            </a:extLst>
          </p:cNvPr>
          <p:cNvGraphicFramePr>
            <a:graphicFrameLocks noGrp="1"/>
          </p:cNvGraphicFramePr>
          <p:nvPr>
            <p:ph idx="1"/>
            <p:extLst>
              <p:ext uri="{D42A27DB-BD31-4B8C-83A1-F6EECF244321}">
                <p14:modId xmlns:p14="http://schemas.microsoft.com/office/powerpoint/2010/main" val="171757346"/>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811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506A3-886B-6549-9972-2692C14B6B28}"/>
              </a:ext>
            </a:extLst>
          </p:cNvPr>
          <p:cNvSpPr>
            <a:spLocks noGrp="1"/>
          </p:cNvSpPr>
          <p:nvPr>
            <p:ph type="title"/>
          </p:nvPr>
        </p:nvSpPr>
        <p:spPr>
          <a:xfrm>
            <a:off x="1251677" y="1078378"/>
            <a:ext cx="2917551" cy="4701244"/>
          </a:xfrm>
        </p:spPr>
        <p:txBody>
          <a:bodyPr anchor="ctr">
            <a:normAutofit/>
          </a:bodyPr>
          <a:lstStyle/>
          <a:p>
            <a:r>
              <a:rPr lang="en-US" sz="3600"/>
              <a:t>Motivation</a:t>
            </a:r>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9D79FDD3-D308-4842-B416-687B97D6D3E5}"/>
              </a:ext>
            </a:extLst>
          </p:cNvPr>
          <p:cNvSpPr>
            <a:spLocks noGrp="1"/>
          </p:cNvSpPr>
          <p:nvPr>
            <p:ph idx="1"/>
          </p:nvPr>
        </p:nvSpPr>
        <p:spPr>
          <a:xfrm>
            <a:off x="5167062" y="1078378"/>
            <a:ext cx="6262938" cy="4701244"/>
          </a:xfrm>
        </p:spPr>
        <p:txBody>
          <a:bodyPr anchor="ctr">
            <a:normAutofit/>
          </a:bodyPr>
          <a:lstStyle/>
          <a:p>
            <a:pPr>
              <a:lnSpc>
                <a:spcPct val="100000"/>
              </a:lnSpc>
            </a:pPr>
            <a:r>
              <a:rPr lang="en-US" sz="1700"/>
              <a:t>As alluded to in the end of the project introduction, the primary motivation for our project is to use historic NFL data to gain a competitive edge in for-money fantasy football competitions.</a:t>
            </a:r>
          </a:p>
          <a:p>
            <a:pPr>
              <a:lnSpc>
                <a:spcPct val="100000"/>
              </a:lnSpc>
            </a:pPr>
            <a:r>
              <a:rPr lang="en-US" sz="1700"/>
              <a:t> These formats provide the best opportunity to use analytics because the drafts are constrained by a “salary cap” system, rather than drafting against other players. </a:t>
            </a:r>
          </a:p>
          <a:p>
            <a:pPr>
              <a:lnSpc>
                <a:spcPct val="100000"/>
              </a:lnSpc>
            </a:pPr>
            <a:r>
              <a:rPr lang="en-US" sz="1700"/>
              <a:t>This format means that you can pick any roster you want if the combined cost of players is under the salary cap. We believe this format is best because it demands constrained optimization rather than making picks based from who is left available. </a:t>
            </a:r>
          </a:p>
          <a:p>
            <a:pPr>
              <a:lnSpc>
                <a:spcPct val="100000"/>
              </a:lnSpc>
            </a:pPr>
            <a:r>
              <a:rPr lang="en-US" sz="1700"/>
              <a:t>There is money to be made in sports gambling but fantasy sports gives you more control over the outcomes if you can use the data to your advantage. We believe our analysis can provide that advantage. </a:t>
            </a:r>
          </a:p>
        </p:txBody>
      </p:sp>
    </p:spTree>
    <p:extLst>
      <p:ext uri="{BB962C8B-B14F-4D97-AF65-F5344CB8AC3E}">
        <p14:creationId xmlns:p14="http://schemas.microsoft.com/office/powerpoint/2010/main" val="378034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A3F2-6EE2-864E-A27C-30636314908A}"/>
              </a:ext>
            </a:extLst>
          </p:cNvPr>
          <p:cNvSpPr>
            <a:spLocks noGrp="1"/>
          </p:cNvSpPr>
          <p:nvPr>
            <p:ph type="title"/>
          </p:nvPr>
        </p:nvSpPr>
        <p:spPr>
          <a:xfrm>
            <a:off x="1251679" y="645106"/>
            <a:ext cx="3384329" cy="5421435"/>
          </a:xfrm>
        </p:spPr>
        <p:txBody>
          <a:bodyPr anchor="ctr">
            <a:normAutofit/>
          </a:bodyPr>
          <a:lstStyle/>
          <a:p>
            <a:r>
              <a:rPr lang="en-US" sz="4000"/>
              <a:t>PROBLEM STATEMENT</a:t>
            </a:r>
          </a:p>
        </p:txBody>
      </p:sp>
      <p:graphicFrame>
        <p:nvGraphicFramePr>
          <p:cNvPr id="5" name="Content Placeholder 2">
            <a:extLst>
              <a:ext uri="{FF2B5EF4-FFF2-40B4-BE49-F238E27FC236}">
                <a16:creationId xmlns:a16="http://schemas.microsoft.com/office/drawing/2014/main" id="{5CDF65D7-DD7E-4740-8DBB-7422E62675D4}"/>
              </a:ext>
            </a:extLst>
          </p:cNvPr>
          <p:cNvGraphicFramePr>
            <a:graphicFrameLocks noGrp="1"/>
          </p:cNvGraphicFramePr>
          <p:nvPr>
            <p:ph idx="1"/>
            <p:extLst>
              <p:ext uri="{D42A27DB-BD31-4B8C-83A1-F6EECF244321}">
                <p14:modId xmlns:p14="http://schemas.microsoft.com/office/powerpoint/2010/main" val="3130293218"/>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09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A923-E311-FF4F-A955-C712F11F95AA}"/>
              </a:ext>
            </a:extLst>
          </p:cNvPr>
          <p:cNvSpPr>
            <a:spLocks noGrp="1"/>
          </p:cNvSpPr>
          <p:nvPr>
            <p:ph type="title"/>
          </p:nvPr>
        </p:nvSpPr>
        <p:spPr>
          <a:xfrm>
            <a:off x="1257300" y="0"/>
            <a:ext cx="10178322" cy="943495"/>
          </a:xfrm>
        </p:spPr>
        <p:txBody>
          <a:bodyPr>
            <a:normAutofit/>
          </a:bodyPr>
          <a:lstStyle/>
          <a:p>
            <a:pPr algn="ctr"/>
            <a:r>
              <a:rPr lang="en-US" sz="4400" dirty="0"/>
              <a:t>DATA DETAILS</a:t>
            </a:r>
          </a:p>
        </p:txBody>
      </p:sp>
      <p:sp>
        <p:nvSpPr>
          <p:cNvPr id="3" name="Content Placeholder 2">
            <a:extLst>
              <a:ext uri="{FF2B5EF4-FFF2-40B4-BE49-F238E27FC236}">
                <a16:creationId xmlns:a16="http://schemas.microsoft.com/office/drawing/2014/main" id="{574BEA3D-07B2-7444-9A09-757849402CD7}"/>
              </a:ext>
            </a:extLst>
          </p:cNvPr>
          <p:cNvSpPr>
            <a:spLocks noGrp="1"/>
          </p:cNvSpPr>
          <p:nvPr>
            <p:ph sz="half" idx="1"/>
          </p:nvPr>
        </p:nvSpPr>
        <p:spPr>
          <a:xfrm>
            <a:off x="1257300" y="943495"/>
            <a:ext cx="4425224" cy="5532120"/>
          </a:xfrm>
        </p:spPr>
        <p:txBody>
          <a:bodyPr>
            <a:normAutofit fontScale="32500" lnSpcReduction="20000"/>
          </a:bodyPr>
          <a:lstStyle/>
          <a:p>
            <a:pPr fontAlgn="base"/>
            <a:r>
              <a:rPr lang="en-US" sz="3200" dirty="0"/>
              <a:t>NFL-Statistics-Scrape</a:t>
            </a:r>
          </a:p>
          <a:p>
            <a:pPr fontAlgn="base"/>
            <a:r>
              <a:rPr lang="en-US" sz="3200" dirty="0"/>
              <a:t>Here are the basic statistics, career statistics and game logs provided by the NFL on their website (</a:t>
            </a:r>
            <a:r>
              <a:rPr lang="en-US" sz="3200" dirty="0">
                <a:hlinkClick r:id="rId2"/>
              </a:rPr>
              <a:t>http://www.nfl.com</a:t>
            </a:r>
            <a:r>
              <a:rPr lang="en-US" sz="3200" dirty="0"/>
              <a:t>) for all players past and present.</a:t>
            </a:r>
          </a:p>
          <a:p>
            <a:pPr fontAlgn="base"/>
            <a:r>
              <a:rPr lang="en-US" sz="3200" dirty="0"/>
              <a:t>Summary</a:t>
            </a:r>
          </a:p>
          <a:p>
            <a:pPr fontAlgn="base"/>
            <a:r>
              <a:rPr lang="en-US" sz="3200" dirty="0"/>
              <a:t>The data was scraped using a Python code. The code can be located at </a:t>
            </a:r>
            <a:r>
              <a:rPr lang="en-US" sz="3200" dirty="0" err="1"/>
              <a:t>Github</a:t>
            </a:r>
            <a:r>
              <a:rPr lang="en-US" sz="3200" dirty="0"/>
              <a:t>: </a:t>
            </a:r>
            <a:r>
              <a:rPr lang="en-US" sz="3200" dirty="0">
                <a:hlinkClick r:id="rId3"/>
              </a:rPr>
              <a:t>https://github.com/kendallgillies/NFL-Statistics-Scrape</a:t>
            </a:r>
            <a:endParaRPr lang="en-US" sz="3200" dirty="0"/>
          </a:p>
          <a:p>
            <a:pPr fontAlgn="base"/>
            <a:r>
              <a:rPr lang="en-US" sz="3200" dirty="0"/>
              <a:t>Explanation of Data</a:t>
            </a:r>
          </a:p>
          <a:p>
            <a:pPr fontAlgn="base"/>
            <a:r>
              <a:rPr lang="en-US" sz="3200" dirty="0"/>
              <a:t>The first main group of statistics is the basic statistics provided for each player. This data is stored in the CSV file titled </a:t>
            </a:r>
            <a:r>
              <a:rPr lang="en-US" sz="3200" dirty="0" err="1"/>
              <a:t>Basic_Stats.csv</a:t>
            </a:r>
            <a:r>
              <a:rPr lang="en-US" sz="3200" dirty="0"/>
              <a:t> along with the player’s name and URL identifier. If available the data pulled for each player is as follows:</a:t>
            </a:r>
          </a:p>
          <a:p>
            <a:pPr lvl="1" fontAlgn="base"/>
            <a:r>
              <a:rPr lang="en-US" sz="3200" dirty="0"/>
              <a:t>Number</a:t>
            </a:r>
          </a:p>
          <a:p>
            <a:pPr lvl="1" fontAlgn="base"/>
            <a:r>
              <a:rPr lang="en-US" sz="3200" dirty="0"/>
              <a:t>Position</a:t>
            </a:r>
          </a:p>
          <a:p>
            <a:pPr lvl="1" fontAlgn="base"/>
            <a:r>
              <a:rPr lang="en-US" sz="3200" dirty="0"/>
              <a:t>Current Team</a:t>
            </a:r>
          </a:p>
          <a:p>
            <a:pPr lvl="1" fontAlgn="base"/>
            <a:r>
              <a:rPr lang="en-US" sz="3200" dirty="0"/>
              <a:t>Height</a:t>
            </a:r>
          </a:p>
          <a:p>
            <a:pPr lvl="1" fontAlgn="base"/>
            <a:r>
              <a:rPr lang="en-US" sz="3200" dirty="0"/>
              <a:t>Weight</a:t>
            </a:r>
          </a:p>
          <a:p>
            <a:pPr lvl="1" fontAlgn="base"/>
            <a:r>
              <a:rPr lang="en-US" sz="3200" dirty="0"/>
              <a:t>Age</a:t>
            </a:r>
          </a:p>
          <a:p>
            <a:pPr lvl="1" fontAlgn="base"/>
            <a:r>
              <a:rPr lang="en-US" sz="3200" dirty="0"/>
              <a:t>Birthday</a:t>
            </a:r>
          </a:p>
          <a:p>
            <a:pPr lvl="1" fontAlgn="base"/>
            <a:r>
              <a:rPr lang="en-US" sz="3200" dirty="0"/>
              <a:t>Birth Place</a:t>
            </a:r>
          </a:p>
          <a:p>
            <a:pPr lvl="1" fontAlgn="base"/>
            <a:r>
              <a:rPr lang="en-US" sz="3200" dirty="0"/>
              <a:t>College Attended</a:t>
            </a:r>
          </a:p>
          <a:p>
            <a:pPr lvl="1" fontAlgn="base"/>
            <a:r>
              <a:rPr lang="en-US" sz="3200" dirty="0"/>
              <a:t>High School Attended</a:t>
            </a:r>
          </a:p>
          <a:p>
            <a:pPr lvl="1" fontAlgn="base"/>
            <a:r>
              <a:rPr lang="en-US" sz="3200" dirty="0"/>
              <a:t>High School Location</a:t>
            </a:r>
          </a:p>
          <a:p>
            <a:pPr lvl="1" fontAlgn="base"/>
            <a:r>
              <a:rPr lang="en-US" sz="3200" dirty="0"/>
              <a:t>Experience</a:t>
            </a:r>
          </a:p>
          <a:p>
            <a:endParaRPr lang="en-US" dirty="0"/>
          </a:p>
        </p:txBody>
      </p:sp>
      <p:sp>
        <p:nvSpPr>
          <p:cNvPr id="4" name="Content Placeholder 3">
            <a:extLst>
              <a:ext uri="{FF2B5EF4-FFF2-40B4-BE49-F238E27FC236}">
                <a16:creationId xmlns:a16="http://schemas.microsoft.com/office/drawing/2014/main" id="{03113153-CCC6-2848-8F56-7EE894526BA5}"/>
              </a:ext>
            </a:extLst>
          </p:cNvPr>
          <p:cNvSpPr>
            <a:spLocks noGrp="1"/>
          </p:cNvSpPr>
          <p:nvPr>
            <p:ph sz="half" idx="2"/>
          </p:nvPr>
        </p:nvSpPr>
        <p:spPr>
          <a:xfrm>
            <a:off x="6134102" y="943495"/>
            <a:ext cx="5753098" cy="5532120"/>
          </a:xfrm>
        </p:spPr>
        <p:txBody>
          <a:bodyPr>
            <a:normAutofit fontScale="32500" lnSpcReduction="20000"/>
          </a:bodyPr>
          <a:lstStyle/>
          <a:p>
            <a:pPr fontAlgn="base"/>
            <a:r>
              <a:rPr lang="en-US" sz="3200" dirty="0"/>
              <a:t>The second main group of statistics gathered for each player are their career statistics. While each player has a main position they play, they will have statistics in other areas; therefore, the career statistics are divided into statistics types. The statistics are then stored in CSV files based on statistic type along with the player name, URL identifier and position (if available). The following are the career statistics types and accompanying CSV file names:</a:t>
            </a:r>
          </a:p>
          <a:p>
            <a:pPr lvl="1" fontAlgn="base"/>
            <a:r>
              <a:rPr lang="en-US" sz="3200" dirty="0"/>
              <a:t>Defensive Statistics – </a:t>
            </a:r>
            <a:r>
              <a:rPr lang="en-US" sz="3200" dirty="0" err="1"/>
              <a:t>Career_Stats_Defensive.csv</a:t>
            </a:r>
            <a:endParaRPr lang="en-US" sz="3200" dirty="0"/>
          </a:p>
          <a:p>
            <a:pPr lvl="1" fontAlgn="base"/>
            <a:r>
              <a:rPr lang="en-US" sz="3200" dirty="0"/>
              <a:t>Field Goal Kickers - </a:t>
            </a:r>
            <a:r>
              <a:rPr lang="en-US" sz="3200" dirty="0" err="1"/>
              <a:t>Career_Stats_Field_Goal_Kickers.csv</a:t>
            </a:r>
            <a:endParaRPr lang="en-US" sz="3200" dirty="0"/>
          </a:p>
          <a:p>
            <a:pPr lvl="1" fontAlgn="base"/>
            <a:r>
              <a:rPr lang="en-US" sz="3200" dirty="0"/>
              <a:t>Fumbles - </a:t>
            </a:r>
            <a:r>
              <a:rPr lang="en-US" sz="3200" dirty="0" err="1"/>
              <a:t>Career_Stats_Fumbles.csv</a:t>
            </a:r>
            <a:endParaRPr lang="en-US" sz="3200" dirty="0"/>
          </a:p>
          <a:p>
            <a:pPr lvl="1" fontAlgn="base"/>
            <a:r>
              <a:rPr lang="en-US" sz="3200" dirty="0"/>
              <a:t>Kick Return - </a:t>
            </a:r>
            <a:r>
              <a:rPr lang="en-US" sz="3200" dirty="0" err="1"/>
              <a:t>Career_Stats_Kick_Return.csv</a:t>
            </a:r>
            <a:endParaRPr lang="en-US" sz="3200" dirty="0"/>
          </a:p>
          <a:p>
            <a:pPr lvl="1" fontAlgn="base"/>
            <a:r>
              <a:rPr lang="en-US" sz="3200" dirty="0"/>
              <a:t>Kickoff - </a:t>
            </a:r>
            <a:r>
              <a:rPr lang="en-US" sz="3200" dirty="0" err="1"/>
              <a:t>Career_Stats_Kickoff.csv</a:t>
            </a:r>
            <a:endParaRPr lang="en-US" sz="3200" dirty="0"/>
          </a:p>
          <a:p>
            <a:pPr lvl="1" fontAlgn="base"/>
            <a:r>
              <a:rPr lang="en-US" sz="3200" dirty="0"/>
              <a:t>Offensive Line - </a:t>
            </a:r>
            <a:r>
              <a:rPr lang="en-US" sz="3200" dirty="0" err="1"/>
              <a:t>Career_Stats_Offensive_Line.csv</a:t>
            </a:r>
            <a:endParaRPr lang="en-US" sz="3200" dirty="0"/>
          </a:p>
          <a:p>
            <a:pPr lvl="1" fontAlgn="base"/>
            <a:r>
              <a:rPr lang="en-US" sz="3200" dirty="0"/>
              <a:t>Passing - </a:t>
            </a:r>
            <a:r>
              <a:rPr lang="en-US" sz="3200" dirty="0" err="1"/>
              <a:t>Career_Stats_Passing.csv</a:t>
            </a:r>
            <a:endParaRPr lang="en-US" sz="3200" dirty="0"/>
          </a:p>
          <a:p>
            <a:pPr lvl="1" fontAlgn="base"/>
            <a:r>
              <a:rPr lang="en-US" sz="3200" dirty="0"/>
              <a:t>Punt Return - </a:t>
            </a:r>
            <a:r>
              <a:rPr lang="en-US" sz="3200" dirty="0" err="1"/>
              <a:t>Career_Stats_Punt_Return.csv</a:t>
            </a:r>
            <a:endParaRPr lang="en-US" sz="3200" dirty="0"/>
          </a:p>
          <a:p>
            <a:pPr lvl="1" fontAlgn="base"/>
            <a:r>
              <a:rPr lang="en-US" sz="3200" dirty="0"/>
              <a:t>Punting - </a:t>
            </a:r>
            <a:r>
              <a:rPr lang="en-US" sz="3200" dirty="0" err="1"/>
              <a:t>Career_Stats_Punting.csv</a:t>
            </a:r>
            <a:endParaRPr lang="en-US" sz="3200" dirty="0"/>
          </a:p>
          <a:p>
            <a:pPr lvl="1" fontAlgn="base"/>
            <a:r>
              <a:rPr lang="en-US" sz="3200" dirty="0"/>
              <a:t>Receiving - </a:t>
            </a:r>
            <a:r>
              <a:rPr lang="en-US" sz="3200" dirty="0" err="1"/>
              <a:t>Career_Stats_Receiving.csv</a:t>
            </a:r>
            <a:endParaRPr lang="en-US" sz="3200" dirty="0"/>
          </a:p>
          <a:p>
            <a:pPr lvl="1" fontAlgn="base"/>
            <a:r>
              <a:rPr lang="en-US" sz="3200" dirty="0"/>
              <a:t>Rushing - </a:t>
            </a:r>
            <a:r>
              <a:rPr lang="en-US" sz="3200" dirty="0" err="1"/>
              <a:t>Career_Stats_Rushing.csv</a:t>
            </a:r>
            <a:endParaRPr lang="en-US" sz="3200" dirty="0"/>
          </a:p>
          <a:p>
            <a:pPr fontAlgn="base"/>
            <a:r>
              <a:rPr lang="en-US" sz="3200" dirty="0"/>
              <a:t>The final group of statistics is the game logs for each player. The game logs are stored by position and have the player name, URL identifier and position (if available). The following are the game log types and accompanying CSV file names:</a:t>
            </a:r>
          </a:p>
          <a:p>
            <a:pPr lvl="1" fontAlgn="base"/>
            <a:r>
              <a:rPr lang="en-US" sz="3200" dirty="0"/>
              <a:t>Quarterback – </a:t>
            </a:r>
            <a:r>
              <a:rPr lang="en-US" sz="3200" dirty="0" err="1"/>
              <a:t>Game_Logs_Quarterback.csv</a:t>
            </a:r>
            <a:endParaRPr lang="en-US" sz="3200" dirty="0"/>
          </a:p>
          <a:p>
            <a:pPr lvl="1" fontAlgn="base"/>
            <a:r>
              <a:rPr lang="en-US" sz="3200" dirty="0"/>
              <a:t>Running back – </a:t>
            </a:r>
            <a:r>
              <a:rPr lang="en-US" sz="3200" dirty="0" err="1"/>
              <a:t>Game_Logs_Runningback.csv</a:t>
            </a:r>
            <a:endParaRPr lang="en-US" sz="3200" dirty="0"/>
          </a:p>
          <a:p>
            <a:pPr lvl="1" fontAlgn="base"/>
            <a:r>
              <a:rPr lang="en-US" sz="3200" dirty="0"/>
              <a:t>Wide Receiver and Tight End – </a:t>
            </a:r>
            <a:r>
              <a:rPr lang="en-US" sz="3200" dirty="0" err="1"/>
              <a:t>Game_Logs_Wide_Receiver_and_Tight_End.csv</a:t>
            </a:r>
            <a:endParaRPr lang="en-US" sz="3200" dirty="0"/>
          </a:p>
          <a:p>
            <a:pPr lvl="1" fontAlgn="base"/>
            <a:r>
              <a:rPr lang="en-US" sz="3200" dirty="0"/>
              <a:t>Offensive Line – </a:t>
            </a:r>
            <a:r>
              <a:rPr lang="en-US" sz="3200" dirty="0" err="1"/>
              <a:t>Game_Logs_Offensive_Line.csv</a:t>
            </a:r>
            <a:endParaRPr lang="en-US" sz="3200" dirty="0"/>
          </a:p>
          <a:p>
            <a:pPr lvl="1" fontAlgn="base"/>
            <a:r>
              <a:rPr lang="en-US" sz="3200" dirty="0"/>
              <a:t>Defensive Lineman – </a:t>
            </a:r>
            <a:r>
              <a:rPr lang="en-US" sz="3200" dirty="0" err="1"/>
              <a:t>Game_Logs_Defensive_Lineman.csv</a:t>
            </a:r>
            <a:endParaRPr lang="en-US" sz="3200" dirty="0"/>
          </a:p>
          <a:p>
            <a:pPr lvl="1" fontAlgn="base"/>
            <a:r>
              <a:rPr lang="en-US" sz="3200" dirty="0"/>
              <a:t>Kickers – </a:t>
            </a:r>
            <a:r>
              <a:rPr lang="en-US" sz="3200" dirty="0" err="1"/>
              <a:t>Game_Logs_Kickers.csv</a:t>
            </a:r>
            <a:endParaRPr lang="en-US" sz="3200" dirty="0"/>
          </a:p>
          <a:p>
            <a:pPr lvl="1" fontAlgn="base"/>
            <a:r>
              <a:rPr lang="en-US" sz="3200" dirty="0"/>
              <a:t>Punters – </a:t>
            </a:r>
            <a:r>
              <a:rPr lang="en-US" sz="3200" dirty="0" err="1"/>
              <a:t>Game_Logs_Punters.csv</a:t>
            </a:r>
            <a:endParaRPr lang="en-US" sz="3200" dirty="0"/>
          </a:p>
          <a:p>
            <a:endParaRPr lang="en-US" dirty="0"/>
          </a:p>
        </p:txBody>
      </p:sp>
    </p:spTree>
    <p:extLst>
      <p:ext uri="{BB962C8B-B14F-4D97-AF65-F5344CB8AC3E}">
        <p14:creationId xmlns:p14="http://schemas.microsoft.com/office/powerpoint/2010/main" val="21242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 name="Rectangle 18">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3" name="Title 2">
            <a:extLst>
              <a:ext uri="{FF2B5EF4-FFF2-40B4-BE49-F238E27FC236}">
                <a16:creationId xmlns:a16="http://schemas.microsoft.com/office/drawing/2014/main" id="{0EE00F17-FC92-114C-84F2-A3C5342C310B}"/>
              </a:ext>
            </a:extLst>
          </p:cNvPr>
          <p:cNvSpPr>
            <a:spLocks noGrp="1"/>
          </p:cNvSpPr>
          <p:nvPr>
            <p:ph type="title"/>
          </p:nvPr>
        </p:nvSpPr>
        <p:spPr>
          <a:xfrm>
            <a:off x="8339328" y="457200"/>
            <a:ext cx="3090672" cy="1197864"/>
          </a:xfrm>
        </p:spPr>
        <p:txBody>
          <a:bodyPr vert="horz" lIns="91440" tIns="45720" rIns="91440" bIns="45720" rtlCol="0" anchor="b">
            <a:normAutofit/>
          </a:bodyPr>
          <a:lstStyle/>
          <a:p>
            <a:pPr>
              <a:lnSpc>
                <a:spcPct val="90000"/>
              </a:lnSpc>
            </a:pPr>
            <a:r>
              <a:rPr lang="en-US" sz="2400" spc="200" dirty="0">
                <a:latin typeface="+mj-lt"/>
              </a:rPr>
              <a:t>Game logs</a:t>
            </a:r>
            <a:br>
              <a:rPr lang="en-US" sz="2400" spc="200" dirty="0">
                <a:latin typeface="+mj-lt"/>
              </a:rPr>
            </a:br>
            <a:r>
              <a:rPr lang="en-US" sz="2400" spc="200" dirty="0" err="1">
                <a:latin typeface="+mj-lt"/>
              </a:rPr>
              <a:t>qb</a:t>
            </a:r>
            <a:r>
              <a:rPr lang="en-US" sz="2400" spc="200" dirty="0">
                <a:latin typeface="+mj-lt"/>
              </a:rPr>
              <a:t> Passer rating</a:t>
            </a:r>
          </a:p>
        </p:txBody>
      </p:sp>
      <p:pic>
        <p:nvPicPr>
          <p:cNvPr id="12" name="Picture 11">
            <a:extLst>
              <a:ext uri="{FF2B5EF4-FFF2-40B4-BE49-F238E27FC236}">
                <a16:creationId xmlns:a16="http://schemas.microsoft.com/office/drawing/2014/main" id="{2D7F66CE-FA06-AC48-B782-72C750167ED2}"/>
              </a:ext>
            </a:extLst>
          </p:cNvPr>
          <p:cNvPicPr>
            <a:picLocks noChangeAspect="1"/>
          </p:cNvPicPr>
          <p:nvPr/>
        </p:nvPicPr>
        <p:blipFill>
          <a:blip r:embed="rId2"/>
          <a:stretch>
            <a:fillRect/>
          </a:stretch>
        </p:blipFill>
        <p:spPr>
          <a:xfrm>
            <a:off x="283464" y="1420394"/>
            <a:ext cx="7192259" cy="4459199"/>
          </a:xfrm>
          <a:prstGeom prst="rect">
            <a:avLst/>
          </a:prstGeom>
        </p:spPr>
      </p:pic>
      <p:sp>
        <p:nvSpPr>
          <p:cNvPr id="4" name="Text Placeholder 3">
            <a:extLst>
              <a:ext uri="{FF2B5EF4-FFF2-40B4-BE49-F238E27FC236}">
                <a16:creationId xmlns:a16="http://schemas.microsoft.com/office/drawing/2014/main" id="{992EB172-5C8D-8643-B123-08B21352FE8B}"/>
              </a:ext>
            </a:extLst>
          </p:cNvPr>
          <p:cNvSpPr>
            <a:spLocks noGrp="1"/>
          </p:cNvSpPr>
          <p:nvPr>
            <p:ph type="body" sz="half" idx="2"/>
          </p:nvPr>
        </p:nvSpPr>
        <p:spPr>
          <a:xfrm>
            <a:off x="8339328" y="1655065"/>
            <a:ext cx="3090672" cy="4224528"/>
          </a:xfrm>
        </p:spPr>
        <p:txBody>
          <a:bodyPr vert="horz" lIns="91440" tIns="45720" rIns="91440" bIns="45720" rtlCol="0">
            <a:normAutofit/>
          </a:bodyPr>
          <a:lstStyle/>
          <a:p>
            <a:pPr indent="-228600">
              <a:lnSpc>
                <a:spcPct val="110000"/>
              </a:lnSpc>
              <a:spcBef>
                <a:spcPts val="700"/>
              </a:spcBef>
            </a:pPr>
            <a:r>
              <a:rPr lang="en-US" dirty="0">
                <a:solidFill>
                  <a:schemeClr val="bg1"/>
                </a:solidFill>
              </a:rPr>
              <a:t>Here we can see that the passer rating pretty closely resembles a normal distribution.</a:t>
            </a:r>
          </a:p>
          <a:p>
            <a:pPr indent="-228600">
              <a:lnSpc>
                <a:spcPct val="110000"/>
              </a:lnSpc>
              <a:spcBef>
                <a:spcPts val="700"/>
              </a:spcBef>
            </a:pPr>
            <a:r>
              <a:rPr lang="en-US" dirty="0">
                <a:solidFill>
                  <a:schemeClr val="bg1"/>
                </a:solidFill>
              </a:rPr>
              <a:t>Data clusters towards the middles.</a:t>
            </a:r>
          </a:p>
          <a:p>
            <a:pPr indent="-228600">
              <a:lnSpc>
                <a:spcPct val="110000"/>
              </a:lnSpc>
              <a:spcBef>
                <a:spcPts val="700"/>
              </a:spcBef>
            </a:pPr>
            <a:r>
              <a:rPr lang="en-US" dirty="0">
                <a:solidFill>
                  <a:schemeClr val="bg1"/>
                </a:solidFill>
              </a:rPr>
              <a:t>One anomalous spike around a QB passer rating of 40.</a:t>
            </a:r>
          </a:p>
        </p:txBody>
      </p:sp>
    </p:spTree>
    <p:extLst>
      <p:ext uri="{BB962C8B-B14F-4D97-AF65-F5344CB8AC3E}">
        <p14:creationId xmlns:p14="http://schemas.microsoft.com/office/powerpoint/2010/main" val="216823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3113A8-4AF3-E54C-86E1-88488AF83B7F}"/>
              </a:ext>
            </a:extLst>
          </p:cNvPr>
          <p:cNvSpPr>
            <a:spLocks noGrp="1"/>
          </p:cNvSpPr>
          <p:nvPr>
            <p:ph type="title"/>
          </p:nvPr>
        </p:nvSpPr>
        <p:spPr/>
        <p:txBody>
          <a:bodyPr/>
          <a:lstStyle/>
          <a:p>
            <a:r>
              <a:rPr lang="en-US" dirty="0"/>
              <a:t>Game logs </a:t>
            </a:r>
            <a:r>
              <a:rPr lang="en-US" dirty="0" err="1"/>
              <a:t>qb</a:t>
            </a:r>
            <a:r>
              <a:rPr lang="en-US" dirty="0"/>
              <a:t> Passing yards</a:t>
            </a:r>
          </a:p>
        </p:txBody>
      </p:sp>
      <p:sp>
        <p:nvSpPr>
          <p:cNvPr id="4" name="Text Placeholder 3">
            <a:extLst>
              <a:ext uri="{FF2B5EF4-FFF2-40B4-BE49-F238E27FC236}">
                <a16:creationId xmlns:a16="http://schemas.microsoft.com/office/drawing/2014/main" id="{98F88A31-DFF0-0D40-B528-EF6F69CDB20B}"/>
              </a:ext>
            </a:extLst>
          </p:cNvPr>
          <p:cNvSpPr>
            <a:spLocks noGrp="1"/>
          </p:cNvSpPr>
          <p:nvPr>
            <p:ph type="body" sz="half" idx="2"/>
          </p:nvPr>
        </p:nvSpPr>
        <p:spPr/>
        <p:txBody>
          <a:bodyPr/>
          <a:lstStyle/>
          <a:p>
            <a:r>
              <a:rPr lang="en-US" dirty="0"/>
              <a:t>This distribution is heavily skewed to the left.</a:t>
            </a:r>
          </a:p>
          <a:p>
            <a:r>
              <a:rPr lang="en-US" dirty="0"/>
              <a:t>Games between 300 and 425 yards seem to be the most rare.</a:t>
            </a:r>
          </a:p>
          <a:p>
            <a:r>
              <a:rPr lang="en-US" dirty="0"/>
              <a:t>There is a big jump in frequency of games with 450-500 passing yards.</a:t>
            </a:r>
          </a:p>
        </p:txBody>
      </p:sp>
      <p:pic>
        <p:nvPicPr>
          <p:cNvPr id="5" name="Picture 4">
            <a:extLst>
              <a:ext uri="{FF2B5EF4-FFF2-40B4-BE49-F238E27FC236}">
                <a16:creationId xmlns:a16="http://schemas.microsoft.com/office/drawing/2014/main" id="{A977F796-0F26-014F-9510-2FEE3C1B361D}"/>
              </a:ext>
            </a:extLst>
          </p:cNvPr>
          <p:cNvPicPr>
            <a:picLocks noChangeAspect="1"/>
          </p:cNvPicPr>
          <p:nvPr/>
        </p:nvPicPr>
        <p:blipFill>
          <a:blip r:embed="rId2"/>
          <a:stretch>
            <a:fillRect/>
          </a:stretch>
        </p:blipFill>
        <p:spPr>
          <a:xfrm>
            <a:off x="615950" y="6350"/>
            <a:ext cx="6713538" cy="6845300"/>
          </a:xfrm>
          <a:prstGeom prst="rect">
            <a:avLst/>
          </a:prstGeom>
        </p:spPr>
      </p:pic>
    </p:spTree>
    <p:extLst>
      <p:ext uri="{BB962C8B-B14F-4D97-AF65-F5344CB8AC3E}">
        <p14:creationId xmlns:p14="http://schemas.microsoft.com/office/powerpoint/2010/main" val="273822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C302-98D3-9A49-BF71-2056E8A8D2B4}"/>
              </a:ext>
            </a:extLst>
          </p:cNvPr>
          <p:cNvSpPr>
            <a:spLocks noGrp="1"/>
          </p:cNvSpPr>
          <p:nvPr>
            <p:ph type="title"/>
          </p:nvPr>
        </p:nvSpPr>
        <p:spPr>
          <a:xfrm>
            <a:off x="1251678" y="382385"/>
            <a:ext cx="5396118" cy="1492132"/>
          </a:xfrm>
        </p:spPr>
        <p:txBody>
          <a:bodyPr/>
          <a:lstStyle/>
          <a:p>
            <a:r>
              <a:rPr lang="en-US" dirty="0"/>
              <a:t>Data Preparation</a:t>
            </a:r>
          </a:p>
        </p:txBody>
      </p:sp>
      <p:sp>
        <p:nvSpPr>
          <p:cNvPr id="3" name="Content Placeholder 2">
            <a:extLst>
              <a:ext uri="{FF2B5EF4-FFF2-40B4-BE49-F238E27FC236}">
                <a16:creationId xmlns:a16="http://schemas.microsoft.com/office/drawing/2014/main" id="{EC221945-362D-C247-BA36-233CD601F50D}"/>
              </a:ext>
            </a:extLst>
          </p:cNvPr>
          <p:cNvSpPr>
            <a:spLocks noGrp="1"/>
          </p:cNvSpPr>
          <p:nvPr>
            <p:ph sz="half" idx="1"/>
          </p:nvPr>
        </p:nvSpPr>
        <p:spPr/>
        <p:txBody>
          <a:bodyPr/>
          <a:lstStyle/>
          <a:p>
            <a:r>
              <a:rPr lang="en-US" dirty="0"/>
              <a:t>After initial review we decided to focus on career stats and game logs for QB’s, Running Backs,  Wide Receivers, and Tight Ends.</a:t>
            </a:r>
          </a:p>
          <a:p>
            <a:r>
              <a:rPr lang="en-US" dirty="0"/>
              <a:t>For simplicity sake we combined game logs for Running Backs, Wide Receivers and Tight ends into one table because they had the same columns.</a:t>
            </a:r>
          </a:p>
          <a:p>
            <a:endParaRPr lang="en-US" dirty="0"/>
          </a:p>
        </p:txBody>
      </p:sp>
      <p:sp>
        <p:nvSpPr>
          <p:cNvPr id="4" name="Content Placeholder 3">
            <a:extLst>
              <a:ext uri="{FF2B5EF4-FFF2-40B4-BE49-F238E27FC236}">
                <a16:creationId xmlns:a16="http://schemas.microsoft.com/office/drawing/2014/main" id="{CDDB103F-BBDE-B64D-A59F-B7B14B821203}"/>
              </a:ext>
            </a:extLst>
          </p:cNvPr>
          <p:cNvSpPr>
            <a:spLocks noGrp="1"/>
          </p:cNvSpPr>
          <p:nvPr>
            <p:ph sz="half" idx="2"/>
          </p:nvPr>
        </p:nvSpPr>
        <p:spPr>
          <a:xfrm>
            <a:off x="6647796" y="2286000"/>
            <a:ext cx="4800600" cy="3989070"/>
          </a:xfrm>
        </p:spPr>
        <p:txBody>
          <a:bodyPr/>
          <a:lstStyle/>
          <a:p>
            <a:r>
              <a:rPr lang="en-US" dirty="0"/>
              <a:t>In order to clean the data we converted the columns to numeric and replaced N/A’s with 0.</a:t>
            </a:r>
          </a:p>
          <a:p>
            <a:r>
              <a:rPr lang="en-US" dirty="0"/>
              <a:t>From here we were able to calculate Fantasy points for each game log using formulas derived from the FanDuel scoring system. </a:t>
            </a:r>
          </a:p>
          <a:p>
            <a:r>
              <a:rPr lang="en-US" dirty="0"/>
              <a:t>Using known player costs we were also able to generate a cost prediction formula based on the output from our Fantasy point formula</a:t>
            </a:r>
          </a:p>
        </p:txBody>
      </p:sp>
      <p:sp>
        <p:nvSpPr>
          <p:cNvPr id="5" name="TextBox 4">
            <a:extLst>
              <a:ext uri="{FF2B5EF4-FFF2-40B4-BE49-F238E27FC236}">
                <a16:creationId xmlns:a16="http://schemas.microsoft.com/office/drawing/2014/main" id="{DAA2533D-A516-A149-AF76-EAF37EC0B23F}"/>
              </a:ext>
            </a:extLst>
          </p:cNvPr>
          <p:cNvSpPr txBox="1"/>
          <p:nvPr/>
        </p:nvSpPr>
        <p:spPr>
          <a:xfrm>
            <a:off x="6647796" y="382384"/>
            <a:ext cx="4800600" cy="1477328"/>
          </a:xfrm>
          <a:prstGeom prst="rect">
            <a:avLst/>
          </a:prstGeom>
          <a:noFill/>
        </p:spPr>
        <p:txBody>
          <a:bodyPr wrap="square" rtlCol="0">
            <a:spAutoFit/>
          </a:bodyPr>
          <a:lstStyle/>
          <a:p>
            <a:r>
              <a:rPr lang="en-US" dirty="0">
                <a:solidFill>
                  <a:schemeClr val="accent5">
                    <a:lumMod val="50000"/>
                  </a:schemeClr>
                </a:solidFill>
              </a:rPr>
              <a:t>QB Fantasy=(</a:t>
            </a:r>
            <a:r>
              <a:rPr lang="en-US" dirty="0" err="1">
                <a:solidFill>
                  <a:schemeClr val="accent5">
                    <a:lumMod val="50000"/>
                  </a:schemeClr>
                </a:solidFill>
              </a:rPr>
              <a:t>PassYards</a:t>
            </a:r>
            <a:r>
              <a:rPr lang="en-US" dirty="0">
                <a:solidFill>
                  <a:schemeClr val="accent5">
                    <a:lumMod val="50000"/>
                  </a:schemeClr>
                </a:solidFill>
              </a:rPr>
              <a:t> * .04) + (TD* 6) + (</a:t>
            </a:r>
            <a:r>
              <a:rPr lang="en-US" dirty="0" err="1">
                <a:solidFill>
                  <a:schemeClr val="accent5">
                    <a:lumMod val="50000"/>
                  </a:schemeClr>
                </a:solidFill>
              </a:rPr>
              <a:t>Ints</a:t>
            </a:r>
            <a:r>
              <a:rPr lang="en-US" dirty="0">
                <a:solidFill>
                  <a:schemeClr val="accent5">
                    <a:lumMod val="50000"/>
                  </a:schemeClr>
                </a:solidFill>
              </a:rPr>
              <a:t> * (-1)) + ((</a:t>
            </a:r>
            <a:r>
              <a:rPr lang="en-US" dirty="0" err="1">
                <a:solidFill>
                  <a:schemeClr val="accent5">
                    <a:lumMod val="50000"/>
                  </a:schemeClr>
                </a:solidFill>
              </a:rPr>
              <a:t>RushYards</a:t>
            </a:r>
            <a:r>
              <a:rPr lang="en-US" dirty="0">
                <a:solidFill>
                  <a:schemeClr val="accent5">
                    <a:lumMod val="50000"/>
                  </a:schemeClr>
                </a:solidFill>
              </a:rPr>
              <a:t> - </a:t>
            </a:r>
            <a:r>
              <a:rPr lang="en-US" dirty="0" err="1">
                <a:solidFill>
                  <a:schemeClr val="accent5">
                    <a:lumMod val="50000"/>
                  </a:schemeClr>
                </a:solidFill>
              </a:rPr>
              <a:t>SackYards</a:t>
            </a:r>
            <a:r>
              <a:rPr lang="en-US" dirty="0">
                <a:solidFill>
                  <a:schemeClr val="accent5">
                    <a:lumMod val="50000"/>
                  </a:schemeClr>
                </a:solidFill>
              </a:rPr>
              <a:t>)*.1) </a:t>
            </a:r>
          </a:p>
          <a:p>
            <a:r>
              <a:rPr lang="en-US" dirty="0">
                <a:solidFill>
                  <a:schemeClr val="accent5">
                    <a:lumMod val="50000"/>
                  </a:schemeClr>
                </a:solidFill>
              </a:rPr>
              <a:t>RB/WR/TE Fantasy=(Rec * .5) + (</a:t>
            </a:r>
            <a:r>
              <a:rPr lang="en-US" dirty="0" err="1">
                <a:solidFill>
                  <a:schemeClr val="accent5">
                    <a:lumMod val="50000"/>
                  </a:schemeClr>
                </a:solidFill>
              </a:rPr>
              <a:t>RecYards</a:t>
            </a:r>
            <a:r>
              <a:rPr lang="en-US" dirty="0">
                <a:solidFill>
                  <a:schemeClr val="accent5">
                    <a:lumMod val="50000"/>
                  </a:schemeClr>
                </a:solidFill>
              </a:rPr>
              <a:t> * .1) + (TDs * 6) + (</a:t>
            </a:r>
            <a:r>
              <a:rPr lang="en-US" dirty="0" err="1">
                <a:solidFill>
                  <a:schemeClr val="accent5">
                    <a:lumMod val="50000"/>
                  </a:schemeClr>
                </a:solidFill>
              </a:rPr>
              <a:t>RushYards</a:t>
            </a:r>
            <a:r>
              <a:rPr lang="en-US" dirty="0">
                <a:solidFill>
                  <a:schemeClr val="accent5">
                    <a:lumMod val="50000"/>
                  </a:schemeClr>
                </a:solidFill>
              </a:rPr>
              <a:t> * .1) </a:t>
            </a:r>
          </a:p>
          <a:p>
            <a:r>
              <a:rPr lang="en-US" dirty="0">
                <a:solidFill>
                  <a:schemeClr val="accent5">
                    <a:lumMod val="50000"/>
                  </a:schemeClr>
                </a:solidFill>
              </a:rPr>
              <a:t>Cost= 3500 + (326.086957*Fantasy)</a:t>
            </a:r>
          </a:p>
        </p:txBody>
      </p:sp>
    </p:spTree>
    <p:extLst>
      <p:ext uri="{BB962C8B-B14F-4D97-AF65-F5344CB8AC3E}">
        <p14:creationId xmlns:p14="http://schemas.microsoft.com/office/powerpoint/2010/main" val="76193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95AC-1554-344B-A460-E7500BD19CAE}"/>
              </a:ext>
            </a:extLst>
          </p:cNvPr>
          <p:cNvSpPr>
            <a:spLocks noGrp="1"/>
          </p:cNvSpPr>
          <p:nvPr>
            <p:ph type="title"/>
          </p:nvPr>
        </p:nvSpPr>
        <p:spPr/>
        <p:txBody>
          <a:bodyPr/>
          <a:lstStyle/>
          <a:p>
            <a:r>
              <a:rPr lang="en-US" dirty="0" err="1"/>
              <a:t>svm</a:t>
            </a:r>
            <a:endParaRPr lang="en-US" dirty="0"/>
          </a:p>
        </p:txBody>
      </p:sp>
      <p:pic>
        <p:nvPicPr>
          <p:cNvPr id="5" name="Content Placeholder 4">
            <a:extLst>
              <a:ext uri="{FF2B5EF4-FFF2-40B4-BE49-F238E27FC236}">
                <a16:creationId xmlns:a16="http://schemas.microsoft.com/office/drawing/2014/main" id="{C3AFB57D-B1EC-7449-AD37-556FE7924C63}"/>
              </a:ext>
            </a:extLst>
          </p:cNvPr>
          <p:cNvPicPr>
            <a:picLocks noGrp="1" noChangeAspect="1"/>
          </p:cNvPicPr>
          <p:nvPr>
            <p:ph sz="half" idx="1"/>
          </p:nvPr>
        </p:nvPicPr>
        <p:blipFill>
          <a:blip r:embed="rId2"/>
          <a:stretch>
            <a:fillRect/>
          </a:stretch>
        </p:blipFill>
        <p:spPr>
          <a:xfrm>
            <a:off x="927100" y="2286000"/>
            <a:ext cx="5372100" cy="2971800"/>
          </a:xfrm>
          <a:prstGeom prst="rect">
            <a:avLst/>
          </a:prstGeom>
        </p:spPr>
      </p:pic>
      <p:sp>
        <p:nvSpPr>
          <p:cNvPr id="4" name="Content Placeholder 3">
            <a:extLst>
              <a:ext uri="{FF2B5EF4-FFF2-40B4-BE49-F238E27FC236}">
                <a16:creationId xmlns:a16="http://schemas.microsoft.com/office/drawing/2014/main" id="{1274A8F1-6BBC-0A48-A3ED-AD337C342F83}"/>
              </a:ext>
            </a:extLst>
          </p:cNvPr>
          <p:cNvSpPr>
            <a:spLocks noGrp="1"/>
          </p:cNvSpPr>
          <p:nvPr>
            <p:ph sz="half" idx="2"/>
          </p:nvPr>
        </p:nvSpPr>
        <p:spPr>
          <a:xfrm>
            <a:off x="6647796" y="1130300"/>
            <a:ext cx="4800600" cy="4775200"/>
          </a:xfrm>
        </p:spPr>
        <p:txBody>
          <a:bodyPr/>
          <a:lstStyle/>
          <a:p>
            <a:r>
              <a:rPr lang="en-US" dirty="0"/>
              <a:t>The goal of the SVM was to be able to predict, given historical data, whether a player would score more or less than 15 fantasy points in any given game.</a:t>
            </a:r>
          </a:p>
          <a:p>
            <a:r>
              <a:rPr lang="en-US" dirty="0"/>
              <a:t>The immense size of the dataset was a huge burden on the SVM process and resulted in </a:t>
            </a:r>
            <a:r>
              <a:rPr lang="en-US" dirty="0" err="1"/>
              <a:t>subsetting</a:t>
            </a:r>
            <a:r>
              <a:rPr lang="en-US" dirty="0"/>
              <a:t> the data into more manageable sizes.</a:t>
            </a:r>
          </a:p>
          <a:p>
            <a:r>
              <a:rPr lang="en-US" dirty="0"/>
              <a:t>After running the SVM on a subset of the QB game logs and grading by correct predictions over total results arrived at a grade </a:t>
            </a:r>
            <a:r>
              <a:rPr lang="en-US"/>
              <a:t>of approximately 55.47%</a:t>
            </a:r>
            <a:endParaRPr lang="en-US" dirty="0"/>
          </a:p>
        </p:txBody>
      </p:sp>
      <p:pic>
        <p:nvPicPr>
          <p:cNvPr id="7" name="Picture 6">
            <a:extLst>
              <a:ext uri="{FF2B5EF4-FFF2-40B4-BE49-F238E27FC236}">
                <a16:creationId xmlns:a16="http://schemas.microsoft.com/office/drawing/2014/main" id="{BCDC823D-FA23-A64F-8F83-609F92320533}"/>
              </a:ext>
            </a:extLst>
          </p:cNvPr>
          <p:cNvPicPr>
            <a:picLocks noChangeAspect="1"/>
          </p:cNvPicPr>
          <p:nvPr/>
        </p:nvPicPr>
        <p:blipFill>
          <a:blip r:embed="rId3"/>
          <a:stretch>
            <a:fillRect/>
          </a:stretch>
        </p:blipFill>
        <p:spPr>
          <a:xfrm>
            <a:off x="2197100" y="5473700"/>
            <a:ext cx="1460500" cy="431800"/>
          </a:xfrm>
          <a:prstGeom prst="rect">
            <a:avLst/>
          </a:prstGeom>
        </p:spPr>
      </p:pic>
      <p:sp>
        <p:nvSpPr>
          <p:cNvPr id="8" name="TextBox 7">
            <a:extLst>
              <a:ext uri="{FF2B5EF4-FFF2-40B4-BE49-F238E27FC236}">
                <a16:creationId xmlns:a16="http://schemas.microsoft.com/office/drawing/2014/main" id="{292720A6-A193-944E-9A2B-2DF92DF61A0C}"/>
              </a:ext>
            </a:extLst>
          </p:cNvPr>
          <p:cNvSpPr txBox="1"/>
          <p:nvPr/>
        </p:nvSpPr>
        <p:spPr>
          <a:xfrm>
            <a:off x="1207727" y="5444735"/>
            <a:ext cx="989373" cy="369332"/>
          </a:xfrm>
          <a:prstGeom prst="rect">
            <a:avLst/>
          </a:prstGeom>
          <a:noFill/>
        </p:spPr>
        <p:txBody>
          <a:bodyPr wrap="none" rtlCol="0">
            <a:spAutoFit/>
          </a:bodyPr>
          <a:lstStyle/>
          <a:p>
            <a:r>
              <a:rPr lang="en-US" dirty="0"/>
              <a:t>GRADE:</a:t>
            </a:r>
          </a:p>
        </p:txBody>
      </p:sp>
    </p:spTree>
    <p:extLst>
      <p:ext uri="{BB962C8B-B14F-4D97-AF65-F5344CB8AC3E}">
        <p14:creationId xmlns:p14="http://schemas.microsoft.com/office/powerpoint/2010/main" val="10292267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102</TotalTime>
  <Words>2050</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Impact</vt:lpstr>
      <vt:lpstr>Badge</vt:lpstr>
      <vt:lpstr>FANTASY FOOTBALL DATA EXPLORATION</vt:lpstr>
      <vt:lpstr>Project Introduction</vt:lpstr>
      <vt:lpstr>Motivation</vt:lpstr>
      <vt:lpstr>PROBLEM STATEMENT</vt:lpstr>
      <vt:lpstr>DATA DETAILS</vt:lpstr>
      <vt:lpstr>Game logs qb Passer rating</vt:lpstr>
      <vt:lpstr>Game logs qb Passing yards</vt:lpstr>
      <vt:lpstr>Data Preparation</vt:lpstr>
      <vt:lpstr>svm</vt:lpstr>
      <vt:lpstr>Association Rule mining</vt:lpstr>
      <vt:lpstr>Association Rule mining</vt:lpstr>
      <vt:lpstr>Clustering QB Career Stats</vt:lpstr>
      <vt:lpstr>PowerPoint Presentation</vt:lpstr>
      <vt:lpstr>PowerPoint Presentation</vt:lpstr>
      <vt:lpstr>Naïve bayes</vt:lpstr>
      <vt:lpstr>Naïve Bayes-QB </vt:lpstr>
      <vt:lpstr>Naïve bayes</vt:lpstr>
      <vt:lpstr>Naïve Bayes-RB/WR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FOOTBALL DATA EXPLORATION</dc:title>
  <dc:creator>david primrose</dc:creator>
  <cp:lastModifiedBy>david primrose</cp:lastModifiedBy>
  <cp:revision>11</cp:revision>
  <dcterms:created xsi:type="dcterms:W3CDTF">2019-12-10T04:34:50Z</dcterms:created>
  <dcterms:modified xsi:type="dcterms:W3CDTF">2019-12-10T06:18:42Z</dcterms:modified>
</cp:coreProperties>
</file>