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F7CB0-FB24-4F4E-880F-53586B511CD4}">
  <a:tblStyle styleId="{537F7CB0-FB24-4F4E-880F-53586B511CD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81"/>
  </p:normalViewPr>
  <p:slideViewPr>
    <p:cSldViewPr snapToGrid="0" snapToObjects="1">
      <p:cViewPr>
        <p:scale>
          <a:sx n="202" d="100"/>
          <a:sy n="202" d="100"/>
        </p:scale>
        <p:origin x="2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461859f4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7461859f4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461859f4d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7461859f4d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5537212" y="5834269"/>
            <a:ext cx="4140553" cy="451824"/>
            <a:chOff x="4679586" y="878988"/>
            <a:chExt cx="1745757" cy="190500"/>
          </a:xfrm>
        </p:grpSpPr>
        <p:sp>
          <p:nvSpPr>
            <p:cNvPr id="89" name="Google Shape;89;p1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4152192" y="2772669"/>
            <a:ext cx="7278915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0" i="0" u="none" strike="noStrike" cap="none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21</a:t>
            </a: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97" name="Google Shape;97;p1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102" name="Google Shape;102;p1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3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07" name="Google Shape;107;p1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Methods</a:t>
              </a:r>
              <a:endParaRPr/>
            </a:p>
          </p:txBody>
        </p:sp>
        <p:pic>
          <p:nvPicPr>
            <p:cNvPr id="110" name="Google Shape;11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12" name="Google Shape;112;p1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115" name="Google Shape;11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3"/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118" name="Google Shape;118;p1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 rot="-5400000">
              <a:off x="7651468" y="3180377"/>
              <a:ext cx="28724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121" name="Google Shape;12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3"/>
          <p:cNvGrpSpPr/>
          <p:nvPr/>
        </p:nvGrpSpPr>
        <p:grpSpPr>
          <a:xfrm>
            <a:off x="-9395942" y="0"/>
            <a:ext cx="9927504" cy="6858000"/>
            <a:chOff x="-9337032" y="-1"/>
            <a:chExt cx="9927504" cy="6858000"/>
          </a:xfrm>
        </p:grpSpPr>
        <p:sp>
          <p:nvSpPr>
            <p:cNvPr id="123" name="Google Shape;123;p1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126" name="Google Shape;12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3"/>
          <p:cNvSpPr txBox="1"/>
          <p:nvPr/>
        </p:nvSpPr>
        <p:spPr>
          <a:xfrm>
            <a:off x="4510292" y="1262209"/>
            <a:ext cx="647933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 503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Project Presentation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6194409" y="3723693"/>
            <a:ext cx="31100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Xiaohan Qiu</a:t>
            </a:r>
            <a:endParaRPr sz="2800" b="0" i="0" u="none" strike="noStrike" cap="none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Xiao Wang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Zhijun Cai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Zilu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2"/>
          <p:cNvGrpSpPr/>
          <p:nvPr/>
        </p:nvGrpSpPr>
        <p:grpSpPr>
          <a:xfrm>
            <a:off x="2161307" y="2155907"/>
            <a:ext cx="1168400" cy="2360918"/>
            <a:chOff x="9284267" y="2337440"/>
            <a:chExt cx="1168400" cy="2360918"/>
          </a:xfrm>
        </p:grpSpPr>
        <p:sp>
          <p:nvSpPr>
            <p:cNvPr id="470" name="Google Shape;470;p2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72" name="Google Shape;472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22"/>
          <p:cNvGrpSpPr/>
          <p:nvPr/>
        </p:nvGrpSpPr>
        <p:grpSpPr>
          <a:xfrm>
            <a:off x="-7309220" y="-4"/>
            <a:ext cx="9961092" cy="6858000"/>
            <a:chOff x="491575" y="0"/>
            <a:chExt cx="9961092" cy="6858000"/>
          </a:xfrm>
        </p:grpSpPr>
        <p:sp>
          <p:nvSpPr>
            <p:cNvPr id="474" name="Google Shape;474;p2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77" name="Google Shape;477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p22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479" name="Google Shape;479;p22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2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482" name="Google Shape;482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2"/>
          <p:cNvGrpSpPr/>
          <p:nvPr/>
        </p:nvGrpSpPr>
        <p:grpSpPr>
          <a:xfrm>
            <a:off x="217647" y="0"/>
            <a:ext cx="11455994" cy="6858000"/>
            <a:chOff x="204606" y="-2"/>
            <a:chExt cx="11455994" cy="6858000"/>
          </a:xfrm>
        </p:grpSpPr>
        <p:sp>
          <p:nvSpPr>
            <p:cNvPr id="484" name="Google Shape;484;p22"/>
            <p:cNvSpPr/>
            <p:nvPr/>
          </p:nvSpPr>
          <p:spPr>
            <a:xfrm>
              <a:off x="204606" y="-2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2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487" name="Google Shape;487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" name="Google Shape;488;p22"/>
          <p:cNvGrpSpPr/>
          <p:nvPr/>
        </p:nvGrpSpPr>
        <p:grpSpPr>
          <a:xfrm>
            <a:off x="1185852" y="-31"/>
            <a:ext cx="9961092" cy="6858000"/>
            <a:chOff x="491575" y="0"/>
            <a:chExt cx="9961092" cy="6858000"/>
          </a:xfrm>
        </p:grpSpPr>
        <p:sp>
          <p:nvSpPr>
            <p:cNvPr id="489" name="Google Shape;489;p2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92" name="Google Shape;492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22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22"/>
          <p:cNvGrpSpPr/>
          <p:nvPr/>
        </p:nvGrpSpPr>
        <p:grpSpPr>
          <a:xfrm>
            <a:off x="1053797" y="9"/>
            <a:ext cx="9574094" cy="6858000"/>
            <a:chOff x="497440" y="-25248"/>
            <a:chExt cx="9574094" cy="6858000"/>
          </a:xfrm>
        </p:grpSpPr>
        <p:sp>
          <p:nvSpPr>
            <p:cNvPr id="495" name="Google Shape;495;p22"/>
            <p:cNvSpPr/>
            <p:nvPr/>
          </p:nvSpPr>
          <p:spPr>
            <a:xfrm>
              <a:off x="497440" y="-25248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2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498" name="Google Shape;49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" name="Google Shape;499;p22"/>
          <p:cNvGrpSpPr/>
          <p:nvPr/>
        </p:nvGrpSpPr>
        <p:grpSpPr>
          <a:xfrm>
            <a:off x="-7638543" y="-1"/>
            <a:ext cx="8692343" cy="6858000"/>
            <a:chOff x="718505" y="-1"/>
            <a:chExt cx="8692343" cy="6858000"/>
          </a:xfrm>
        </p:grpSpPr>
        <p:sp>
          <p:nvSpPr>
            <p:cNvPr id="500" name="Google Shape;500;p2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2"/>
            <p:cNvSpPr txBox="1"/>
            <p:nvPr/>
          </p:nvSpPr>
          <p:spPr>
            <a:xfrm rot="-5400000">
              <a:off x="7848898" y="3173800"/>
              <a:ext cx="2477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503" name="Google Shape;50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" name="Google Shape;504;p22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505" name="Google Shape;505;p2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2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508" name="Google Shape;50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22"/>
          <p:cNvSpPr txBox="1"/>
          <p:nvPr/>
        </p:nvSpPr>
        <p:spPr>
          <a:xfrm>
            <a:off x="1441552" y="1599510"/>
            <a:ext cx="46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ROC curve of Naive Bayes</a:t>
            </a:r>
            <a:endParaRPr/>
          </a:p>
        </p:txBody>
      </p:sp>
      <p:pic>
        <p:nvPicPr>
          <p:cNvPr id="510" name="Google Shape;5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750" y="2155900"/>
            <a:ext cx="3923550" cy="2615700"/>
          </a:xfrm>
          <a:prstGeom prst="rect">
            <a:avLst/>
          </a:prstGeom>
          <a:noFill/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</p:pic>
      <p:sp>
        <p:nvSpPr>
          <p:cNvPr id="511" name="Google Shape;511;p22"/>
          <p:cNvSpPr txBox="1"/>
          <p:nvPr/>
        </p:nvSpPr>
        <p:spPr>
          <a:xfrm>
            <a:off x="5668575" y="1543400"/>
            <a:ext cx="4046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ROC curve of Logistic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2"/>
          <p:cNvPicPr preferRelativeResize="0"/>
          <p:nvPr/>
        </p:nvPicPr>
        <p:blipFill rotWithShape="1">
          <a:blip r:embed="rId5">
            <a:alphaModFix/>
          </a:blip>
          <a:srcRect t="-1990" b="1989"/>
          <a:stretch/>
        </p:blipFill>
        <p:spPr>
          <a:xfrm>
            <a:off x="5668571" y="2121125"/>
            <a:ext cx="3923550" cy="2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3"/>
          <p:cNvGrpSpPr/>
          <p:nvPr/>
        </p:nvGrpSpPr>
        <p:grpSpPr>
          <a:xfrm>
            <a:off x="2161307" y="2155907"/>
            <a:ext cx="1168400" cy="2360918"/>
            <a:chOff x="9284267" y="2337440"/>
            <a:chExt cx="1168400" cy="2360918"/>
          </a:xfrm>
        </p:grpSpPr>
        <p:sp>
          <p:nvSpPr>
            <p:cNvPr id="518" name="Google Shape;518;p2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20" name="Google Shape;52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23"/>
          <p:cNvGrpSpPr/>
          <p:nvPr/>
        </p:nvGrpSpPr>
        <p:grpSpPr>
          <a:xfrm>
            <a:off x="-7309220" y="-4"/>
            <a:ext cx="9961200" cy="6858000"/>
            <a:chOff x="491575" y="0"/>
            <a:chExt cx="9961200" cy="6858000"/>
          </a:xfrm>
        </p:grpSpPr>
        <p:sp>
          <p:nvSpPr>
            <p:cNvPr id="522" name="Google Shape;522;p23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3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25" name="Google Shape;52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" name="Google Shape;526;p23"/>
          <p:cNvGrpSpPr/>
          <p:nvPr/>
        </p:nvGrpSpPr>
        <p:grpSpPr>
          <a:xfrm>
            <a:off x="-290920" y="0"/>
            <a:ext cx="12483000" cy="6858000"/>
            <a:chOff x="-290920" y="0"/>
            <a:chExt cx="12483000" cy="6858000"/>
          </a:xfrm>
        </p:grpSpPr>
        <p:sp>
          <p:nvSpPr>
            <p:cNvPr id="527" name="Google Shape;527;p23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 txBox="1"/>
            <p:nvPr/>
          </p:nvSpPr>
          <p:spPr>
            <a:xfrm rot="-5400000">
              <a:off x="10872770" y="3194843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530" name="Google Shape;53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" name="Google Shape;531;p23"/>
          <p:cNvGrpSpPr/>
          <p:nvPr/>
        </p:nvGrpSpPr>
        <p:grpSpPr>
          <a:xfrm>
            <a:off x="217647" y="0"/>
            <a:ext cx="11455991" cy="6858000"/>
            <a:chOff x="204606" y="-2"/>
            <a:chExt cx="11455991" cy="6858000"/>
          </a:xfrm>
        </p:grpSpPr>
        <p:sp>
          <p:nvSpPr>
            <p:cNvPr id="532" name="Google Shape;532;p23"/>
            <p:cNvSpPr/>
            <p:nvPr/>
          </p:nvSpPr>
          <p:spPr>
            <a:xfrm>
              <a:off x="204606" y="-2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 txBox="1"/>
            <p:nvPr/>
          </p:nvSpPr>
          <p:spPr>
            <a:xfrm rot="-5400000">
              <a:off x="10341369" y="3105943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535" name="Google Shape;53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Google Shape;536;p23"/>
          <p:cNvGrpSpPr/>
          <p:nvPr/>
        </p:nvGrpSpPr>
        <p:grpSpPr>
          <a:xfrm>
            <a:off x="1185852" y="-31"/>
            <a:ext cx="9961200" cy="6858000"/>
            <a:chOff x="491575" y="0"/>
            <a:chExt cx="9961200" cy="6858000"/>
          </a:xfrm>
        </p:grpSpPr>
        <p:sp>
          <p:nvSpPr>
            <p:cNvPr id="537" name="Google Shape;537;p23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3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40" name="Google Shape;54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23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23"/>
          <p:cNvGrpSpPr/>
          <p:nvPr/>
        </p:nvGrpSpPr>
        <p:grpSpPr>
          <a:xfrm>
            <a:off x="1053772" y="-16"/>
            <a:ext cx="9574200" cy="6858000"/>
            <a:chOff x="497440" y="-25248"/>
            <a:chExt cx="9574200" cy="6858000"/>
          </a:xfrm>
        </p:grpSpPr>
        <p:sp>
          <p:nvSpPr>
            <p:cNvPr id="543" name="Google Shape;543;p23"/>
            <p:cNvSpPr/>
            <p:nvPr/>
          </p:nvSpPr>
          <p:spPr>
            <a:xfrm>
              <a:off x="497440" y="-25248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3"/>
            <p:cNvSpPr txBox="1"/>
            <p:nvPr/>
          </p:nvSpPr>
          <p:spPr>
            <a:xfrm rot="-5400000">
              <a:off x="8746430" y="3189718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 Result</a:t>
              </a:r>
              <a:endParaRPr/>
            </a:p>
          </p:txBody>
        </p:sp>
        <p:pic>
          <p:nvPicPr>
            <p:cNvPr id="546" name="Google Shape;54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" name="Google Shape;547;p23"/>
          <p:cNvGrpSpPr/>
          <p:nvPr/>
        </p:nvGrpSpPr>
        <p:grpSpPr>
          <a:xfrm>
            <a:off x="-7638568" y="-1"/>
            <a:ext cx="8692331" cy="6858000"/>
            <a:chOff x="718505" y="-1"/>
            <a:chExt cx="8692331" cy="6858000"/>
          </a:xfrm>
        </p:grpSpPr>
        <p:sp>
          <p:nvSpPr>
            <p:cNvPr id="548" name="Google Shape;548;p23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3"/>
            <p:cNvSpPr txBox="1"/>
            <p:nvPr/>
          </p:nvSpPr>
          <p:spPr>
            <a:xfrm rot="-5400000">
              <a:off x="7884748" y="3129575"/>
              <a:ext cx="2405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551" name="Google Shape;551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p23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553" name="Google Shape;553;p23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3"/>
            <p:cNvSpPr txBox="1"/>
            <p:nvPr/>
          </p:nvSpPr>
          <p:spPr>
            <a:xfrm rot="-5400000">
              <a:off x="-738282" y="3189716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556" name="Google Shape;55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Google Shape;557;p23"/>
          <p:cNvSpPr txBox="1"/>
          <p:nvPr/>
        </p:nvSpPr>
        <p:spPr>
          <a:xfrm>
            <a:off x="6139826" y="528575"/>
            <a:ext cx="35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ROC curve of KNN</a:t>
            </a:r>
            <a:endParaRPr/>
          </a:p>
        </p:txBody>
      </p:sp>
      <p:pic>
        <p:nvPicPr>
          <p:cNvPr id="558" name="Google Shape;5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328" y="1363850"/>
            <a:ext cx="4289400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3"/>
          <p:cNvSpPr txBox="1"/>
          <p:nvPr/>
        </p:nvSpPr>
        <p:spPr>
          <a:xfrm>
            <a:off x="1645976" y="528575"/>
            <a:ext cx="35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with Different K in KNN</a:t>
            </a:r>
            <a:endParaRPr/>
          </a:p>
        </p:txBody>
      </p:sp>
      <p:pic>
        <p:nvPicPr>
          <p:cNvPr id="560" name="Google Shape;5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225" y="1363862"/>
            <a:ext cx="4266652" cy="2859599"/>
          </a:xfrm>
          <a:prstGeom prst="rect">
            <a:avLst/>
          </a:prstGeom>
          <a:noFill/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</p:pic>
      <p:sp>
        <p:nvSpPr>
          <p:cNvPr id="561" name="Google Shape;561;p23"/>
          <p:cNvSpPr txBox="1"/>
          <p:nvPr/>
        </p:nvSpPr>
        <p:spPr>
          <a:xfrm>
            <a:off x="1616251" y="4436775"/>
            <a:ext cx="35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K=36, highest accuracy</a:t>
            </a:r>
            <a:endParaRPr/>
          </a:p>
        </p:txBody>
      </p:sp>
      <p:sp>
        <p:nvSpPr>
          <p:cNvPr id="562" name="Google Shape;562;p23"/>
          <p:cNvSpPr txBox="1"/>
          <p:nvPr/>
        </p:nvSpPr>
        <p:spPr>
          <a:xfrm>
            <a:off x="3550975" y="528575"/>
            <a:ext cx="7806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4"/>
          <p:cNvGrpSpPr/>
          <p:nvPr/>
        </p:nvGrpSpPr>
        <p:grpSpPr>
          <a:xfrm>
            <a:off x="2161307" y="2155907"/>
            <a:ext cx="1168400" cy="2360918"/>
            <a:chOff x="9284267" y="2337440"/>
            <a:chExt cx="1168400" cy="2360918"/>
          </a:xfrm>
        </p:grpSpPr>
        <p:sp>
          <p:nvSpPr>
            <p:cNvPr id="568" name="Google Shape;568;p2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4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70" name="Google Shape;570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Google Shape;571;p24"/>
          <p:cNvGrpSpPr/>
          <p:nvPr/>
        </p:nvGrpSpPr>
        <p:grpSpPr>
          <a:xfrm>
            <a:off x="-7309220" y="-4"/>
            <a:ext cx="9961200" cy="6858000"/>
            <a:chOff x="491575" y="0"/>
            <a:chExt cx="9961200" cy="6858000"/>
          </a:xfrm>
        </p:grpSpPr>
        <p:sp>
          <p:nvSpPr>
            <p:cNvPr id="572" name="Google Shape;572;p24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75" name="Google Shape;575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24"/>
          <p:cNvGrpSpPr/>
          <p:nvPr/>
        </p:nvGrpSpPr>
        <p:grpSpPr>
          <a:xfrm>
            <a:off x="-290920" y="0"/>
            <a:ext cx="12483000" cy="6858000"/>
            <a:chOff x="-290920" y="0"/>
            <a:chExt cx="12483000" cy="6858000"/>
          </a:xfrm>
        </p:grpSpPr>
        <p:sp>
          <p:nvSpPr>
            <p:cNvPr id="577" name="Google Shape;577;p24"/>
            <p:cNvSpPr/>
            <p:nvPr/>
          </p:nvSpPr>
          <p:spPr>
            <a:xfrm>
              <a:off x="-290920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4"/>
            <p:cNvSpPr txBox="1"/>
            <p:nvPr/>
          </p:nvSpPr>
          <p:spPr>
            <a:xfrm rot="-5400000">
              <a:off x="10872770" y="3194843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580" name="Google Shape;580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Google Shape;581;p24"/>
          <p:cNvGrpSpPr/>
          <p:nvPr/>
        </p:nvGrpSpPr>
        <p:grpSpPr>
          <a:xfrm>
            <a:off x="217647" y="0"/>
            <a:ext cx="11455991" cy="6858000"/>
            <a:chOff x="204606" y="-2"/>
            <a:chExt cx="11455991" cy="6858000"/>
          </a:xfrm>
        </p:grpSpPr>
        <p:sp>
          <p:nvSpPr>
            <p:cNvPr id="582" name="Google Shape;582;p24"/>
            <p:cNvSpPr/>
            <p:nvPr/>
          </p:nvSpPr>
          <p:spPr>
            <a:xfrm>
              <a:off x="204606" y="-2"/>
              <a:ext cx="11447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 txBox="1"/>
            <p:nvPr/>
          </p:nvSpPr>
          <p:spPr>
            <a:xfrm rot="-5400000">
              <a:off x="10341369" y="3105943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585" name="Google Shape;585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6" name="Google Shape;586;p24"/>
          <p:cNvGrpSpPr/>
          <p:nvPr/>
        </p:nvGrpSpPr>
        <p:grpSpPr>
          <a:xfrm>
            <a:off x="1185852" y="-31"/>
            <a:ext cx="9961200" cy="6858000"/>
            <a:chOff x="491575" y="0"/>
            <a:chExt cx="9961200" cy="6858000"/>
          </a:xfrm>
        </p:grpSpPr>
        <p:sp>
          <p:nvSpPr>
            <p:cNvPr id="587" name="Google Shape;587;p24"/>
            <p:cNvSpPr/>
            <p:nvPr/>
          </p:nvSpPr>
          <p:spPr>
            <a:xfrm>
              <a:off x="491575" y="0"/>
              <a:ext cx="9961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4"/>
            <p:cNvSpPr txBox="1"/>
            <p:nvPr/>
          </p:nvSpPr>
          <p:spPr>
            <a:xfrm rot="-5400000">
              <a:off x="9117106" y="3189720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590" name="Google Shape;590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p24"/>
          <p:cNvSpPr/>
          <p:nvPr/>
        </p:nvSpPr>
        <p:spPr>
          <a:xfrm>
            <a:off x="-7962177" y="-1"/>
            <a:ext cx="57813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Google Shape;592;p24"/>
          <p:cNvGrpSpPr/>
          <p:nvPr/>
        </p:nvGrpSpPr>
        <p:grpSpPr>
          <a:xfrm>
            <a:off x="1087922" y="-29"/>
            <a:ext cx="9574200" cy="6858000"/>
            <a:chOff x="497440" y="-25248"/>
            <a:chExt cx="9574200" cy="6858000"/>
          </a:xfrm>
        </p:grpSpPr>
        <p:sp>
          <p:nvSpPr>
            <p:cNvPr id="593" name="Google Shape;593;p24"/>
            <p:cNvSpPr/>
            <p:nvPr/>
          </p:nvSpPr>
          <p:spPr>
            <a:xfrm>
              <a:off x="497440" y="-25248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4"/>
            <p:cNvSpPr txBox="1"/>
            <p:nvPr/>
          </p:nvSpPr>
          <p:spPr>
            <a:xfrm rot="-5400000">
              <a:off x="8746430" y="3189718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596" name="Google Shape;596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7" name="Google Shape;597;p24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598" name="Google Shape;598;p24"/>
            <p:cNvSpPr/>
            <p:nvPr/>
          </p:nvSpPr>
          <p:spPr>
            <a:xfrm>
              <a:off x="718505" y="-1"/>
              <a:ext cx="8692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4"/>
            <p:cNvSpPr txBox="1"/>
            <p:nvPr/>
          </p:nvSpPr>
          <p:spPr>
            <a:xfrm rot="-5400000">
              <a:off x="7828798" y="3128275"/>
              <a:ext cx="2517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601" name="Google Shape;601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2" name="Google Shape;602;p2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603" name="Google Shape;603;p24"/>
            <p:cNvSpPr/>
            <p:nvPr/>
          </p:nvSpPr>
          <p:spPr>
            <a:xfrm>
              <a:off x="-9337032" y="-1"/>
              <a:ext cx="99234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4"/>
            <p:cNvSpPr txBox="1"/>
            <p:nvPr/>
          </p:nvSpPr>
          <p:spPr>
            <a:xfrm rot="-5400000">
              <a:off x="-738282" y="3189716"/>
              <a:ext cx="19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606" name="Google Shape;606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7" name="Google Shape;607;p24"/>
          <p:cNvSpPr txBox="1"/>
          <p:nvPr/>
        </p:nvSpPr>
        <p:spPr>
          <a:xfrm>
            <a:off x="2033424" y="527100"/>
            <a:ext cx="72606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CNN, epoch=20, batch_size=10</a:t>
            </a:r>
            <a:endParaRPr/>
          </a:p>
        </p:txBody>
      </p:sp>
      <p:pic>
        <p:nvPicPr>
          <p:cNvPr id="608" name="Google Shape;6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450" y="113578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100" y="11358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675" y="39436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5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616" name="Google Shape;616;p25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619" name="Google Shape;619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0" name="Google Shape;620;p25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621" name="Google Shape;621;p2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5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624" name="Google Shape;624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" name="Google Shape;625;p25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26" name="Google Shape;626;p2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5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629" name="Google Shape;629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0" name="Google Shape;630;p2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25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632" name="Google Shape;632;p2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5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635" name="Google Shape;635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6" name="Google Shape;636;p25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637" name="Google Shape;637;p2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5"/>
            <p:cNvSpPr txBox="1"/>
            <p:nvPr/>
          </p:nvSpPr>
          <p:spPr>
            <a:xfrm rot="-5400000">
              <a:off x="7885102" y="3105831"/>
              <a:ext cx="24051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640" name="Google Shape;640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1" name="Google Shape;641;p2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642" name="Google Shape;642;p2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5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645" name="Google Shape;645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6" name="Google Shape;6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975" y="1711225"/>
            <a:ext cx="7009725" cy="37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5"/>
          <p:cNvSpPr txBox="1"/>
          <p:nvPr/>
        </p:nvSpPr>
        <p:spPr>
          <a:xfrm>
            <a:off x="1789175" y="779575"/>
            <a:ext cx="46518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 </a:t>
            </a:r>
            <a:endParaRPr sz="28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26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653" name="Google Shape;653;p26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656" name="Google Shape;656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7" name="Google Shape;657;p26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658" name="Google Shape;658;p2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661" name="Google Shape;66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" name="Google Shape;662;p26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63" name="Google Shape;663;p2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666" name="Google Shape;666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7" name="Google Shape;667;p2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26"/>
          <p:cNvGrpSpPr/>
          <p:nvPr/>
        </p:nvGrpSpPr>
        <p:grpSpPr>
          <a:xfrm>
            <a:off x="1040607" y="0"/>
            <a:ext cx="9574094" cy="6858000"/>
            <a:chOff x="491575" y="0"/>
            <a:chExt cx="9574094" cy="6858000"/>
          </a:xfrm>
        </p:grpSpPr>
        <p:sp>
          <p:nvSpPr>
            <p:cNvPr id="669" name="Google Shape;669;p2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672" name="Google Shape;672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3" name="Google Shape;673;p26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674" name="Google Shape;674;p26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6"/>
            <p:cNvSpPr txBox="1"/>
            <p:nvPr/>
          </p:nvSpPr>
          <p:spPr>
            <a:xfrm rot="-5400000">
              <a:off x="7885102" y="3105831"/>
              <a:ext cx="24051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677" name="Google Shape;677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2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679" name="Google Shape;679;p2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682" name="Google Shape;682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3" name="Google Shape;683;p26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247" y="79127"/>
            <a:ext cx="6699738" cy="66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6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4586" y="3019643"/>
            <a:ext cx="54864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6"/>
          <p:cNvSpPr txBox="1"/>
          <p:nvPr/>
        </p:nvSpPr>
        <p:spPr>
          <a:xfrm>
            <a:off x="1961327" y="322385"/>
            <a:ext cx="46071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XGBoost feature importance</a:t>
            </a:r>
            <a:endParaRPr/>
          </a:p>
        </p:txBody>
      </p:sp>
      <p:pic>
        <p:nvPicPr>
          <p:cNvPr id="686" name="Google Shape;686;p26" descr="A screenshot of a cell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32277" y="886021"/>
            <a:ext cx="21209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7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692" name="Google Shape;692;p27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695" name="Google Shape;69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6" name="Google Shape;696;p27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697" name="Google Shape;697;p2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700" name="Google Shape;70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1" name="Google Shape;701;p27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702" name="Google Shape;702;p2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705" name="Google Shape;70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6" name="Google Shape;706;p27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7"/>
          <p:cNvGrpSpPr/>
          <p:nvPr/>
        </p:nvGrpSpPr>
        <p:grpSpPr>
          <a:xfrm>
            <a:off x="1034161" y="0"/>
            <a:ext cx="9574094" cy="6858000"/>
            <a:chOff x="491575" y="0"/>
            <a:chExt cx="9574094" cy="6858000"/>
          </a:xfrm>
        </p:grpSpPr>
        <p:sp>
          <p:nvSpPr>
            <p:cNvPr id="708" name="Google Shape;708;p2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711" name="Google Shape;711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2" name="Google Shape;712;p27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13" name="Google Shape;713;p27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 txBox="1"/>
            <p:nvPr/>
          </p:nvSpPr>
          <p:spPr>
            <a:xfrm rot="-5400000">
              <a:off x="7885102" y="3105831"/>
              <a:ext cx="24051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716" name="Google Shape;716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7" name="Google Shape;717;p27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18" name="Google Shape;718;p27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721" name="Google Shape;721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22" name="Google Shape;722;p27"/>
          <p:cNvGraphicFramePr/>
          <p:nvPr/>
        </p:nvGraphicFramePr>
        <p:xfrm>
          <a:off x="2213844" y="2281682"/>
          <a:ext cx="6547650" cy="3413850"/>
        </p:xfrm>
        <a:graphic>
          <a:graphicData uri="http://schemas.openxmlformats.org/drawingml/2006/table">
            <a:tbl>
              <a:tblPr firstRow="1" bandRow="1">
                <a:noFill/>
                <a:tableStyleId>{537F7CB0-FB24-4F4E-880F-53586B511CD4}</a:tableStyleId>
              </a:tblPr>
              <a:tblGrid>
                <a:gridCol w="19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Naïve Bayes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0.385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0.636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Adaboost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0.6535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CNN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0.697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0.381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3" name="Google Shape;723;p27"/>
          <p:cNvSpPr txBox="1"/>
          <p:nvPr/>
        </p:nvSpPr>
        <p:spPr>
          <a:xfrm>
            <a:off x="2522323" y="879231"/>
            <a:ext cx="23035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</a:t>
            </a:r>
            <a:endParaRPr/>
          </a:p>
        </p:txBody>
      </p:sp>
      <p:pic>
        <p:nvPicPr>
          <p:cNvPr id="724" name="Google Shape;724;p27" descr="Rul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1879" y="87922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8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30" name="Google Shape;730;p28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733" name="Google Shape;733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4" name="Google Shape;734;p28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35" name="Google Shape;735;p2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8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738" name="Google Shape;738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Google Shape;739;p28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740" name="Google Shape;740;p28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8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743" name="Google Shape;743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4" name="Google Shape;744;p2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5" name="Google Shape;745;p28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746" name="Google Shape;746;p2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749" name="Google Shape;74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" name="Google Shape;750;p28"/>
          <p:cNvGrpSpPr/>
          <p:nvPr/>
        </p:nvGrpSpPr>
        <p:grpSpPr>
          <a:xfrm>
            <a:off x="-1785606" y="-4"/>
            <a:ext cx="11860720" cy="6858000"/>
            <a:chOff x="-2449883" y="-1"/>
            <a:chExt cx="11860720" cy="6858000"/>
          </a:xfrm>
        </p:grpSpPr>
        <p:sp>
          <p:nvSpPr>
            <p:cNvPr id="751" name="Google Shape;751;p28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8"/>
            <p:cNvSpPr txBox="1"/>
            <p:nvPr/>
          </p:nvSpPr>
          <p:spPr>
            <a:xfrm rot="-5400000">
              <a:off x="7913706" y="3272100"/>
              <a:ext cx="2347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754" name="Google Shape;754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5" name="Google Shape;755;p28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56" name="Google Shape;756;p28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759" name="Google Shape;7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0" name="Google Shape;760;p28"/>
          <p:cNvSpPr txBox="1"/>
          <p:nvPr/>
        </p:nvSpPr>
        <p:spPr>
          <a:xfrm>
            <a:off x="949125" y="2333175"/>
            <a:ext cx="81729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000"/>
              <a:buFont typeface="Twentieth Century"/>
              <a:buChar char="●"/>
            </a:pPr>
            <a:r>
              <a:rPr lang="en-US" sz="20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Methods that we recommend: </a:t>
            </a:r>
            <a:r>
              <a:rPr lang="en-US" sz="2000" dirty="0" err="1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XGBoost</a:t>
            </a:r>
            <a:r>
              <a:rPr lang="en-US" sz="20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or Convolution Neural Network</a:t>
            </a: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000"/>
              <a:buFont typeface="Twentieth Century"/>
              <a:buChar char="●"/>
            </a:pPr>
            <a:r>
              <a:rPr lang="en-US" sz="20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Factors that influence the popularity</a:t>
            </a: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5360546" y="3333076"/>
            <a:ext cx="451500" cy="1762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2" name="Google Shape;762;p28"/>
          <p:cNvSpPr txBox="1"/>
          <p:nvPr/>
        </p:nvSpPr>
        <p:spPr>
          <a:xfrm>
            <a:off x="5796680" y="3333076"/>
            <a:ext cx="29922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Twentieth Century"/>
              <a:buChar char="❖"/>
            </a:pPr>
            <a:r>
              <a:rPr lang="en-US" sz="1800" dirty="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data channel of the news</a:t>
            </a:r>
            <a:endParaRPr sz="1800" dirty="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Twentieth Century"/>
              <a:buChar char="❖"/>
            </a:pPr>
            <a:r>
              <a:rPr lang="en-US" sz="1800" dirty="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Posting day</a:t>
            </a:r>
            <a:endParaRPr sz="1800" dirty="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Twentieth Century"/>
              <a:buChar char="❖"/>
            </a:pPr>
            <a:r>
              <a:rPr lang="en-US" sz="1800" dirty="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shares of reference article</a:t>
            </a:r>
            <a:endParaRPr sz="1800" dirty="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Twentieth Century"/>
              <a:buChar char="❖"/>
            </a:pPr>
            <a:r>
              <a:rPr lang="en-US" sz="1800" dirty="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Keywords</a:t>
            </a:r>
            <a:endParaRPr sz="1800" dirty="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29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68" name="Google Shape;768;p29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9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771" name="Google Shape;77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Google Shape;772;p29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73" name="Google Shape;773;p29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9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776" name="Google Shape;776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" name="Google Shape;777;p2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778" name="Google Shape;778;p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9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781" name="Google Shape;78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2" name="Google Shape;782;p29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783" name="Google Shape;783;p29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9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786" name="Google Shape;786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7" name="Google Shape;787;p29"/>
          <p:cNvGrpSpPr/>
          <p:nvPr/>
        </p:nvGrpSpPr>
        <p:grpSpPr>
          <a:xfrm>
            <a:off x="-1780364" y="-1"/>
            <a:ext cx="11860723" cy="6858000"/>
            <a:chOff x="-2449883" y="-1"/>
            <a:chExt cx="11860723" cy="6858000"/>
          </a:xfrm>
        </p:grpSpPr>
        <p:sp>
          <p:nvSpPr>
            <p:cNvPr id="788" name="Google Shape;788;p29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9"/>
            <p:cNvSpPr txBox="1"/>
            <p:nvPr/>
          </p:nvSpPr>
          <p:spPr>
            <a:xfrm rot="-5400000">
              <a:off x="7907215" y="3141303"/>
              <a:ext cx="2360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791" name="Google Shape;79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p29"/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93" name="Google Shape;793;p29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9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796" name="Google Shape;796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7" name="Google Shape;797;p29"/>
          <p:cNvSpPr txBox="1"/>
          <p:nvPr/>
        </p:nvSpPr>
        <p:spPr>
          <a:xfrm>
            <a:off x="1358800" y="2279500"/>
            <a:ext cx="5724900" cy="24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000"/>
              <a:buFont typeface="Twentieth Century"/>
              <a:buChar char="●"/>
            </a:pPr>
            <a:r>
              <a:rPr lang="en-US" sz="20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kinds of Channels will have positive effect on the news popularity and what kinds will have negative impact?</a:t>
            </a: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000"/>
              <a:buFont typeface="Twentieth Century"/>
              <a:buChar char="●"/>
            </a:pPr>
            <a:r>
              <a:rPr lang="en-US" sz="20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time frame is the best to post the feed to have more shares?</a:t>
            </a: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8" name="Google Shape;798;p29"/>
          <p:cNvSpPr txBox="1"/>
          <p:nvPr/>
        </p:nvSpPr>
        <p:spPr>
          <a:xfrm>
            <a:off x="787075" y="1036275"/>
            <a:ext cx="5034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to investigate on...</a:t>
            </a:r>
            <a:endParaRPr sz="28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4"/>
          <p:cNvGrpSpPr/>
          <p:nvPr/>
        </p:nvGrpSpPr>
        <p:grpSpPr>
          <a:xfrm>
            <a:off x="5537212" y="5834269"/>
            <a:ext cx="4140553" cy="451824"/>
            <a:chOff x="4679586" y="878988"/>
            <a:chExt cx="1745757" cy="190500"/>
          </a:xfrm>
        </p:grpSpPr>
        <p:sp>
          <p:nvSpPr>
            <p:cNvPr id="134" name="Google Shape;134;p1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141" name="Google Shape;141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144" name="Google Shape;14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4"/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146" name="Google Shape;146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149" name="Google Shape;14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4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51" name="Google Shape;151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Methods</a:t>
              </a:r>
              <a:endParaRPr/>
            </a:p>
          </p:txBody>
        </p:sp>
        <p:pic>
          <p:nvPicPr>
            <p:cNvPr id="154" name="Google Shape;15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56" name="Google Shape;156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4"/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162" name="Google Shape;162;p14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 rot="-5400000">
              <a:off x="7651468" y="3180377"/>
              <a:ext cx="28724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165" name="Google Shape;16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4"/>
          <p:cNvGrpSpPr/>
          <p:nvPr/>
        </p:nvGrpSpPr>
        <p:grpSpPr>
          <a:xfrm>
            <a:off x="-9395942" y="0"/>
            <a:ext cx="9927504" cy="6858000"/>
            <a:chOff x="-9337032" y="-1"/>
            <a:chExt cx="9927504" cy="6858000"/>
          </a:xfrm>
        </p:grpSpPr>
        <p:sp>
          <p:nvSpPr>
            <p:cNvPr id="167" name="Google Shape;167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170" name="Google Shape;17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4"/>
          <p:cNvSpPr txBox="1"/>
          <p:nvPr/>
        </p:nvSpPr>
        <p:spPr>
          <a:xfrm>
            <a:off x="4565433" y="2452037"/>
            <a:ext cx="658031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Classification of popular or unpopular news and finding the key factors that affect the popularity of online news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4613885" y="1431763"/>
            <a:ext cx="41970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400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Question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4" name="Google Shape;174;p14" descr="Questi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5285" y="88669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5"/>
          <p:cNvGrpSpPr/>
          <p:nvPr/>
        </p:nvGrpSpPr>
        <p:grpSpPr>
          <a:xfrm>
            <a:off x="-290920" y="-1318"/>
            <a:ext cx="12482921" cy="6858000"/>
            <a:chOff x="-190583" y="-163287"/>
            <a:chExt cx="12482921" cy="6858000"/>
          </a:xfrm>
        </p:grpSpPr>
        <p:sp>
          <p:nvSpPr>
            <p:cNvPr id="180" name="Google Shape;180;p15"/>
            <p:cNvSpPr/>
            <p:nvPr/>
          </p:nvSpPr>
          <p:spPr>
            <a:xfrm>
              <a:off x="-190583" y="-163287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1105955" y="2174153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 rot="-5400000">
              <a:off x="10943627" y="3095822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183" name="Google Shape;18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13968" y="3153688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15"/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185" name="Google Shape;185;p1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188" name="Google Shape;18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15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90" name="Google Shape;190;p15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193" name="Google Shape;19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15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195" name="Google Shape;195;p1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 txBox="1"/>
            <p:nvPr/>
          </p:nvSpPr>
          <p:spPr>
            <a:xfrm rot="-5400000">
              <a:off x="8746452" y="3189607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198" name="Google Shape;19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15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5"/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201" name="Google Shape;201;p1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 txBox="1"/>
            <p:nvPr/>
          </p:nvSpPr>
          <p:spPr>
            <a:xfrm rot="-5400000">
              <a:off x="7866586" y="3154103"/>
              <a:ext cx="24421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204" name="Google Shape;2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1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06" name="Google Shape;206;p1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209" name="Google Shape;20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p15" descr="Open fol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015" y="965285"/>
            <a:ext cx="593273" cy="593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3787191" y="1033469"/>
            <a:ext cx="26884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Size of Data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4183257" y="1506544"/>
            <a:ext cx="38122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39644 Observations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61 Variables</a:t>
            </a:r>
            <a:endParaRPr/>
          </a:p>
        </p:txBody>
      </p:sp>
      <p:pic>
        <p:nvPicPr>
          <p:cNvPr id="213" name="Google Shape;213;p15" descr="Open fol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4943" y="2173307"/>
            <a:ext cx="593273" cy="593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3757937" y="2262235"/>
            <a:ext cx="48525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Summarization</a:t>
            </a:r>
            <a:endParaRPr dirty="0"/>
          </a:p>
        </p:txBody>
      </p:sp>
      <p:pic>
        <p:nvPicPr>
          <p:cNvPr id="215" name="Google Shape;215;p15" descr="page2image536289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1441" y="2853396"/>
            <a:ext cx="2306585" cy="368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 descr="page2image536287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49523" y="2853395"/>
            <a:ext cx="2306585" cy="3687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 txBox="1"/>
          <p:nvPr/>
        </p:nvSpPr>
        <p:spPr>
          <a:xfrm>
            <a:off x="4477200" y="357850"/>
            <a:ext cx="5955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Online News Popularity Data</a:t>
            </a:r>
            <a:endParaRPr sz="28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6"/>
          <p:cNvGrpSpPr/>
          <p:nvPr/>
        </p:nvGrpSpPr>
        <p:grpSpPr>
          <a:xfrm>
            <a:off x="-290920" y="-2"/>
            <a:ext cx="12482921" cy="6858000"/>
            <a:chOff x="-290920" y="-48268"/>
            <a:chExt cx="12482921" cy="6858000"/>
          </a:xfrm>
        </p:grpSpPr>
        <p:sp>
          <p:nvSpPr>
            <p:cNvPr id="223" name="Google Shape;223;p16"/>
            <p:cNvSpPr/>
            <p:nvPr/>
          </p:nvSpPr>
          <p:spPr>
            <a:xfrm>
              <a:off x="-290920" y="-48268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226" name="Google Shape;22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16"/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228" name="Google Shape;228;p16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231" name="Google Shape;231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16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233" name="Google Shape;233;p16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236" name="Google Shape;23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6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38" name="Google Shape;238;p16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 rot="-5400000">
              <a:off x="8746452" y="3189607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241" name="Google Shape;241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6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244" name="Google Shape;244;p16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 rot="-5400000">
              <a:off x="7866586" y="3154103"/>
              <a:ext cx="24421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247" name="Google Shape;247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16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49" name="Google Shape;249;p1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6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252" name="Google Shape;25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16"/>
          <p:cNvSpPr txBox="1"/>
          <p:nvPr/>
        </p:nvSpPr>
        <p:spPr>
          <a:xfrm>
            <a:off x="3715993" y="813198"/>
            <a:ext cx="41388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/>
          </a:p>
        </p:txBody>
      </p:sp>
      <p:pic>
        <p:nvPicPr>
          <p:cNvPr id="254" name="Google Shape;254;p16" descr="page2image536285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8642" y="2180673"/>
            <a:ext cx="3484367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6" descr="Books on shel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731" y="660965"/>
            <a:ext cx="627185" cy="62718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/>
        </p:nvSpPr>
        <p:spPr>
          <a:xfrm>
            <a:off x="4136017" y="1573879"/>
            <a:ext cx="31411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Removing Outliers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4122888" y="5042577"/>
            <a:ext cx="2391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Standardize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7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263" name="Google Shape;263;p17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266" name="Google Shape;26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7"/>
          <p:cNvGrpSpPr/>
          <p:nvPr/>
        </p:nvGrpSpPr>
        <p:grpSpPr>
          <a:xfrm>
            <a:off x="213096" y="12214"/>
            <a:ext cx="11447504" cy="6858000"/>
            <a:chOff x="213096" y="0"/>
            <a:chExt cx="11447504" cy="6858000"/>
          </a:xfrm>
        </p:grpSpPr>
        <p:sp>
          <p:nvSpPr>
            <p:cNvPr id="268" name="Google Shape;268;p17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271" name="Google Shape;27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17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273" name="Google Shape;273;p17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276" name="Google Shape;27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78" name="Google Shape;278;p17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281" name="Google Shape;28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7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17"/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284" name="Google Shape;284;p17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 rot="-5400000">
              <a:off x="7907214" y="3118049"/>
              <a:ext cx="23609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287" name="Google Shape;287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17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89" name="Google Shape;289;p17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292" name="Google Shape;29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17"/>
          <p:cNvSpPr txBox="1"/>
          <p:nvPr/>
        </p:nvSpPr>
        <p:spPr>
          <a:xfrm>
            <a:off x="3405722" y="649088"/>
            <a:ext cx="5939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Correlation between variables</a:t>
            </a:r>
            <a:endParaRPr/>
          </a:p>
        </p:txBody>
      </p:sp>
      <p:pic>
        <p:nvPicPr>
          <p:cNvPr id="294" name="Google Shape;294;p17" descr="Group brainst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6924" y="538101"/>
            <a:ext cx="634207" cy="63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0759" y="1172308"/>
            <a:ext cx="5403743" cy="540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8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01" name="Google Shape;301;p18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304" name="Google Shape;30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18"/>
          <p:cNvGrpSpPr/>
          <p:nvPr/>
        </p:nvGrpSpPr>
        <p:grpSpPr>
          <a:xfrm>
            <a:off x="176176" y="-2"/>
            <a:ext cx="11484424" cy="6858000"/>
            <a:chOff x="176176" y="-1"/>
            <a:chExt cx="11484424" cy="6858000"/>
          </a:xfrm>
        </p:grpSpPr>
        <p:sp>
          <p:nvSpPr>
            <p:cNvPr id="306" name="Google Shape;306;p18"/>
            <p:cNvSpPr/>
            <p:nvPr/>
          </p:nvSpPr>
          <p:spPr>
            <a:xfrm>
              <a:off x="176176" y="-1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309" name="Google Shape;30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1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11" name="Google Shape;311;p18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314" name="Google Shape;31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18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16" name="Google Shape;316;p1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319" name="Google Shape;31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1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322" name="Google Shape;322;p18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 rot="-5400000">
              <a:off x="7907214" y="3118049"/>
              <a:ext cx="23609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325" name="Google Shape;32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18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7" name="Google Shape;327;p18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330" name="Google Shape;33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18"/>
          <p:cNvSpPr txBox="1"/>
          <p:nvPr/>
        </p:nvSpPr>
        <p:spPr>
          <a:xfrm>
            <a:off x="3341100" y="775624"/>
            <a:ext cx="5939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Highly Correlated Variables</a:t>
            </a:r>
            <a:endParaRPr/>
          </a:p>
        </p:txBody>
      </p:sp>
      <p:pic>
        <p:nvPicPr>
          <p:cNvPr id="332" name="Google Shape;332;p18" descr="Group brainst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1321" y="625054"/>
            <a:ext cx="634207" cy="63420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4789123" y="1517997"/>
            <a:ext cx="577334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n_unique_tokens             1.000000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n_non_stop_words            0.999572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n_non_stop_unique_tokens    0.999852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data_channel_is_world    1.000000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LDA_02                   0.836618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kw_min_min    1.000000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kw_max_max    0.857226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kw_max_min    0.940529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kw_avg_min    1.000000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kw_max_avg 1.000000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kw_avg_avg 0.811864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self_reference_min_shares     0.818907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self_reference_max_shares     0.853480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self_reference_avg_sharess    1.000000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4337538" y="1635369"/>
            <a:ext cx="451585" cy="74359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2649415" y="1805354"/>
            <a:ext cx="1836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A0A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A0A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 Counts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4308817" y="2751308"/>
            <a:ext cx="451584" cy="542877"/>
          </a:xfrm>
          <a:prstGeom prst="leftBrace">
            <a:avLst>
              <a:gd name="adj1" fmla="val 8333"/>
              <a:gd name="adj2" fmla="val 510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2649415" y="2831123"/>
            <a:ext cx="1541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A0A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A0A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Topic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4318306" y="3563816"/>
            <a:ext cx="451585" cy="15239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2673549" y="4141149"/>
            <a:ext cx="1555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A0A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A0A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Keywords</a:t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4331045" y="5492233"/>
            <a:ext cx="451585" cy="74359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2668479" y="5492204"/>
            <a:ext cx="15656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A0A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A0A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Shares of reference article</a:t>
            </a:r>
            <a:endParaRPr sz="1800">
              <a:solidFill>
                <a:srgbClr val="00A0A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47" name="Google Shape;347;p19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9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350" name="Google Shape;350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19"/>
          <p:cNvGrpSpPr/>
          <p:nvPr/>
        </p:nvGrpSpPr>
        <p:grpSpPr>
          <a:xfrm>
            <a:off x="229000" y="0"/>
            <a:ext cx="11447504" cy="6858000"/>
            <a:chOff x="213096" y="0"/>
            <a:chExt cx="11447504" cy="6858000"/>
          </a:xfrm>
        </p:grpSpPr>
        <p:sp>
          <p:nvSpPr>
            <p:cNvPr id="352" name="Google Shape;352;p19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355" name="Google Shape;35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1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57" name="Google Shape;357;p1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9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360" name="Google Shape;360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19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62" name="Google Shape;362;p19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365" name="Google Shape;36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1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19"/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368" name="Google Shape;368;p19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 txBox="1"/>
            <p:nvPr/>
          </p:nvSpPr>
          <p:spPr>
            <a:xfrm rot="-5400000">
              <a:off x="7907214" y="3118049"/>
              <a:ext cx="23609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371" name="Google Shape;37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19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73" name="Google Shape;373;p19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376" name="Google Shape;37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19"/>
          <p:cNvSpPr txBox="1"/>
          <p:nvPr/>
        </p:nvSpPr>
        <p:spPr>
          <a:xfrm>
            <a:off x="3341100" y="775624"/>
            <a:ext cx="5939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relates with the posting day</a:t>
            </a:r>
            <a:endParaRPr/>
          </a:p>
        </p:txBody>
      </p:sp>
      <p:pic>
        <p:nvPicPr>
          <p:cNvPr id="378" name="Google Shape;378;p19" descr="Group brainst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1321" y="625054"/>
            <a:ext cx="634207" cy="63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913" y="1914475"/>
            <a:ext cx="7684424" cy="29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0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85" name="Google Shape;385;p20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388" name="Google Shape;38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20"/>
          <p:cNvGrpSpPr/>
          <p:nvPr/>
        </p:nvGrpSpPr>
        <p:grpSpPr>
          <a:xfrm>
            <a:off x="226788" y="12214"/>
            <a:ext cx="11447504" cy="6858000"/>
            <a:chOff x="213096" y="0"/>
            <a:chExt cx="11447504" cy="6858000"/>
          </a:xfrm>
        </p:grpSpPr>
        <p:sp>
          <p:nvSpPr>
            <p:cNvPr id="390" name="Google Shape;390;p20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0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393" name="Google Shape;39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0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95" name="Google Shape;395;p2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0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398" name="Google Shape;39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0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00" name="Google Shape;400;p20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0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403" name="Google Shape;40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Google Shape;404;p20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0"/>
          <p:cNvGrpSpPr/>
          <p:nvPr/>
        </p:nvGrpSpPr>
        <p:grpSpPr>
          <a:xfrm>
            <a:off x="-7638543" y="-1"/>
            <a:ext cx="8692334" cy="6858000"/>
            <a:chOff x="718505" y="-1"/>
            <a:chExt cx="8692334" cy="6858000"/>
          </a:xfrm>
        </p:grpSpPr>
        <p:sp>
          <p:nvSpPr>
            <p:cNvPr id="406" name="Google Shape;406;p2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 rot="-5400000">
              <a:off x="7907214" y="3118049"/>
              <a:ext cx="23609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409" name="Google Shape;40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20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11" name="Google Shape;411;p2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0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414" name="Google Shape;414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20"/>
          <p:cNvSpPr txBox="1"/>
          <p:nvPr/>
        </p:nvSpPr>
        <p:spPr>
          <a:xfrm>
            <a:off x="3341100" y="775624"/>
            <a:ext cx="5939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relates with the data channel</a:t>
            </a:r>
            <a:endParaRPr/>
          </a:p>
        </p:txBody>
      </p:sp>
      <p:pic>
        <p:nvPicPr>
          <p:cNvPr id="416" name="Google Shape;416;p20" descr="Group brainstor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1321" y="625054"/>
            <a:ext cx="634207" cy="63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749" y="2082200"/>
            <a:ext cx="7627951" cy="2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1"/>
          <p:cNvGrpSpPr/>
          <p:nvPr/>
        </p:nvGrpSpPr>
        <p:grpSpPr>
          <a:xfrm>
            <a:off x="2161307" y="2155907"/>
            <a:ext cx="1168400" cy="2360918"/>
            <a:chOff x="9284267" y="2337440"/>
            <a:chExt cx="1168400" cy="2360918"/>
          </a:xfrm>
        </p:grpSpPr>
        <p:sp>
          <p:nvSpPr>
            <p:cNvPr id="423" name="Google Shape;423;p2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25" name="Google Shape;42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21"/>
          <p:cNvGrpSpPr/>
          <p:nvPr/>
        </p:nvGrpSpPr>
        <p:grpSpPr>
          <a:xfrm>
            <a:off x="-7309220" y="-4"/>
            <a:ext cx="9961092" cy="6858000"/>
            <a:chOff x="491575" y="0"/>
            <a:chExt cx="9961092" cy="6858000"/>
          </a:xfrm>
        </p:grpSpPr>
        <p:sp>
          <p:nvSpPr>
            <p:cNvPr id="427" name="Google Shape;427;p2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1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30" name="Google Shape;430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21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432" name="Google Shape;432;p21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1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endParaRPr/>
            </a:p>
          </p:txBody>
        </p:sp>
        <p:pic>
          <p:nvPicPr>
            <p:cNvPr id="435" name="Google Shape;43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21"/>
          <p:cNvGrpSpPr/>
          <p:nvPr/>
        </p:nvGrpSpPr>
        <p:grpSpPr>
          <a:xfrm>
            <a:off x="217647" y="0"/>
            <a:ext cx="11455994" cy="6858000"/>
            <a:chOff x="204606" y="-2"/>
            <a:chExt cx="11455994" cy="6858000"/>
          </a:xfrm>
        </p:grpSpPr>
        <p:sp>
          <p:nvSpPr>
            <p:cNvPr id="437" name="Google Shape;437;p21"/>
            <p:cNvSpPr/>
            <p:nvPr/>
          </p:nvSpPr>
          <p:spPr>
            <a:xfrm>
              <a:off x="204606" y="-2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1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pic>
          <p:nvPicPr>
            <p:cNvPr id="440" name="Google Shape;440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21"/>
          <p:cNvGrpSpPr/>
          <p:nvPr/>
        </p:nvGrpSpPr>
        <p:grpSpPr>
          <a:xfrm>
            <a:off x="1198930" y="0"/>
            <a:ext cx="9969697" cy="6858000"/>
            <a:chOff x="482970" y="-31"/>
            <a:chExt cx="9969697" cy="6858000"/>
          </a:xfrm>
        </p:grpSpPr>
        <p:sp>
          <p:nvSpPr>
            <p:cNvPr id="442" name="Google Shape;442;p21"/>
            <p:cNvSpPr/>
            <p:nvPr/>
          </p:nvSpPr>
          <p:spPr>
            <a:xfrm>
              <a:off x="482970" y="-31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</a:t>
              </a:r>
              <a:endParaRPr/>
            </a:p>
          </p:txBody>
        </p:sp>
        <p:pic>
          <p:nvPicPr>
            <p:cNvPr id="445" name="Google Shape;44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21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21"/>
          <p:cNvGrpSpPr/>
          <p:nvPr/>
        </p:nvGrpSpPr>
        <p:grpSpPr>
          <a:xfrm>
            <a:off x="-7979728" y="-16"/>
            <a:ext cx="9574094" cy="6858000"/>
            <a:chOff x="497440" y="-25248"/>
            <a:chExt cx="9574094" cy="6858000"/>
          </a:xfrm>
        </p:grpSpPr>
        <p:sp>
          <p:nvSpPr>
            <p:cNvPr id="448" name="Google Shape;448;p21"/>
            <p:cNvSpPr/>
            <p:nvPr/>
          </p:nvSpPr>
          <p:spPr>
            <a:xfrm>
              <a:off x="497440" y="-25248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1"/>
            <p:cNvSpPr txBox="1"/>
            <p:nvPr/>
          </p:nvSpPr>
          <p:spPr>
            <a:xfrm rot="-54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/>
            </a:p>
          </p:txBody>
        </p:sp>
        <p:pic>
          <p:nvPicPr>
            <p:cNvPr id="451" name="Google Shape;451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Google Shape;452;p21"/>
          <p:cNvGrpSpPr/>
          <p:nvPr/>
        </p:nvGrpSpPr>
        <p:grpSpPr>
          <a:xfrm>
            <a:off x="-7638543" y="-1"/>
            <a:ext cx="8692343" cy="6858000"/>
            <a:chOff x="718505" y="-1"/>
            <a:chExt cx="8692343" cy="6858000"/>
          </a:xfrm>
        </p:grpSpPr>
        <p:sp>
          <p:nvSpPr>
            <p:cNvPr id="453" name="Google Shape;453;p2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1"/>
            <p:cNvSpPr txBox="1"/>
            <p:nvPr/>
          </p:nvSpPr>
          <p:spPr>
            <a:xfrm rot="-5400000">
              <a:off x="7723948" y="3189675"/>
              <a:ext cx="2727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/>
            </a:p>
          </p:txBody>
        </p:sp>
        <p:pic>
          <p:nvPicPr>
            <p:cNvPr id="456" name="Google Shape;456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" name="Google Shape;457;p21"/>
          <p:cNvGrpSpPr/>
          <p:nvPr/>
        </p:nvGrpSpPr>
        <p:grpSpPr>
          <a:xfrm>
            <a:off x="-9382307" y="-1"/>
            <a:ext cx="9927504" cy="6858000"/>
            <a:chOff x="-9337032" y="-1"/>
            <a:chExt cx="9927504" cy="6858000"/>
          </a:xfrm>
        </p:grpSpPr>
        <p:sp>
          <p:nvSpPr>
            <p:cNvPr id="458" name="Google Shape;458;p2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1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Improve</a:t>
              </a:r>
              <a:endParaRPr/>
            </a:p>
          </p:txBody>
        </p:sp>
        <p:pic>
          <p:nvPicPr>
            <p:cNvPr id="461" name="Google Shape;461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21"/>
          <p:cNvSpPr txBox="1"/>
          <p:nvPr/>
        </p:nvSpPr>
        <p:spPr>
          <a:xfrm>
            <a:off x="2969550" y="1515425"/>
            <a:ext cx="6869400" cy="4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Naïve Bayes </a:t>
            </a:r>
            <a:endParaRPr sz="24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K-Nearest Neighbor (5-Fold Cross Validation)</a:t>
            </a:r>
            <a:endParaRPr sz="24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Random Forest (ntree = 500, mtry = # of variables)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Xtreme Gradient Boosting (Grid Search)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Convolution Neural Network (epoch=20, batch_size=10)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>
            <a:off x="3160439" y="776875"/>
            <a:ext cx="237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Methods</a:t>
            </a:r>
            <a:endParaRPr/>
          </a:p>
        </p:txBody>
      </p:sp>
      <p:pic>
        <p:nvPicPr>
          <p:cNvPr id="464" name="Google Shape;464;p21" descr="Book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9012" y="712000"/>
            <a:ext cx="652970" cy="65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488</Words>
  <Application>Microsoft Macintosh PowerPoint</Application>
  <PresentationFormat>Widescreen</PresentationFormat>
  <Paragraphs>217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Twentieth Century</vt:lpstr>
      <vt:lpstr>Arial</vt:lpstr>
      <vt:lpstr>Calibri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Cai, Zhijun</cp:lastModifiedBy>
  <cp:revision>4</cp:revision>
  <dcterms:modified xsi:type="dcterms:W3CDTF">2020-04-20T05:59:30Z</dcterms:modified>
</cp:coreProperties>
</file>