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2" r:id="rId2"/>
    <p:sldId id="355" r:id="rId3"/>
    <p:sldId id="356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howGuides="1">
      <p:cViewPr varScale="1">
        <p:scale>
          <a:sx n="82" d="100"/>
          <a:sy n="82" d="100"/>
        </p:scale>
        <p:origin x="1896" y="58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gray">
          <a:xfrm>
            <a:off x="0" y="2886075"/>
            <a:ext cx="9144000" cy="2008188"/>
          </a:xfrm>
          <a:prstGeom prst="rect">
            <a:avLst/>
          </a:prstGeom>
          <a:solidFill>
            <a:srgbClr val="969696">
              <a:alpha val="46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4" name="Group 14"/>
          <p:cNvGrpSpPr/>
          <p:nvPr/>
        </p:nvGrpSpPr>
        <p:grpSpPr bwMode="auto">
          <a:xfrm>
            <a:off x="2044700" y="2438400"/>
            <a:ext cx="7108825" cy="2022475"/>
            <a:chOff x="1152" y="1963"/>
            <a:chExt cx="4560" cy="1274"/>
          </a:xfrm>
        </p:grpSpPr>
        <p:sp>
          <p:nvSpPr>
            <p:cNvPr id="5131" name="AutoShape 11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rgbClr val="969696">
                <a:alpha val="46001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AutoShape 12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Freeform 13"/>
            <p:cNvSpPr/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4" y="1269"/>
                </a:cxn>
                <a:cxn ang="0">
                  <a:pos x="1254" y="1270"/>
                </a:cxn>
                <a:cxn ang="0">
                  <a:pos x="1251" y="1"/>
                </a:cxn>
                <a:cxn ang="0">
                  <a:pos x="0" y="0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0" y="2716213"/>
            <a:ext cx="9144000" cy="20081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1524000"/>
            <a:ext cx="7772400" cy="479425"/>
          </a:xfrm>
        </p:spPr>
        <p:txBody>
          <a:bodyPr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246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EDDBE7CD-9C65-45C4-9506-C1468449601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gray">
          <a:xfrm>
            <a:off x="1933575" y="2713038"/>
            <a:ext cx="3233738" cy="2003425"/>
          </a:xfrm>
          <a:prstGeom prst="parallelogram">
            <a:avLst>
              <a:gd name="adj" fmla="val 42154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Freeform 22" descr="c1"/>
          <p:cNvSpPr/>
          <p:nvPr/>
        </p:nvSpPr>
        <p:spPr bwMode="gray">
          <a:xfrm>
            <a:off x="7158038" y="2714625"/>
            <a:ext cx="1985962" cy="2016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0" y="1274"/>
              </a:cxn>
              <a:cxn ang="0">
                <a:pos x="1248" y="1274"/>
              </a:cxn>
              <a:cxn ang="0">
                <a:pos x="1251" y="1"/>
              </a:cxn>
              <a:cxn ang="0">
                <a:pos x="0" y="0"/>
              </a:cxn>
            </a:cxnLst>
            <a:rect l="0" t="0" r="r" b="b"/>
            <a:pathLst>
              <a:path w="1251" h="1274">
                <a:moveTo>
                  <a:pt x="0" y="0"/>
                </a:moveTo>
                <a:lnTo>
                  <a:pt x="530" y="1274"/>
                </a:lnTo>
                <a:lnTo>
                  <a:pt x="1248" y="1274"/>
                </a:lnTo>
                <a:lnTo>
                  <a:pt x="1251" y="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23" descr="b1"/>
          <p:cNvSpPr/>
          <p:nvPr/>
        </p:nvSpPr>
        <p:spPr bwMode="gray">
          <a:xfrm>
            <a:off x="4503738" y="2716213"/>
            <a:ext cx="3360737" cy="2017712"/>
          </a:xfrm>
          <a:custGeom>
            <a:avLst/>
            <a:gdLst/>
            <a:ahLst/>
            <a:cxnLst>
              <a:cxn ang="0">
                <a:pos x="503" y="0"/>
              </a:cxn>
              <a:cxn ang="0">
                <a:pos x="1566" y="0"/>
              </a:cxn>
              <a:cxn ang="0">
                <a:pos x="2097" y="1268"/>
              </a:cxn>
              <a:cxn ang="0">
                <a:pos x="0" y="1271"/>
              </a:cxn>
              <a:cxn ang="0">
                <a:pos x="503" y="0"/>
              </a:cxn>
            </a:cxnLst>
            <a:rect l="0" t="0" r="r" b="b"/>
            <a:pathLst>
              <a:path w="2097" h="1271">
                <a:moveTo>
                  <a:pt x="503" y="0"/>
                </a:moveTo>
                <a:lnTo>
                  <a:pt x="1566" y="0"/>
                </a:lnTo>
                <a:lnTo>
                  <a:pt x="2097" y="1268"/>
                </a:lnTo>
                <a:lnTo>
                  <a:pt x="0" y="1271"/>
                </a:lnTo>
                <a:lnTo>
                  <a:pt x="503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FB7E9-5007-4E67-8627-13262CD44DF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27038"/>
            <a:ext cx="20574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270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E93A4-158B-4309-A7A4-1D538ACA34F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0C1D4-8312-4B6B-BE7E-C2C677E2B54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A58FF-7D78-40CC-8F64-FA1F0656A87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6048-ED5D-4B77-88AE-A944DD0370F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4ED4E-DDC5-43FF-8EE8-0B2A7927AEB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0A597-5B3A-4838-BC42-ED364A0106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7A898-D7A4-4620-A8D8-24D557E7A1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2BAE6-9954-45D7-85A9-81CD6B2AC93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58233-9925-40DF-84CF-4914E46490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15975"/>
            <a:ext cx="9144000" cy="457200"/>
          </a:xfrm>
          <a:prstGeom prst="rect">
            <a:avLst/>
          </a:prstGeom>
          <a:solidFill>
            <a:schemeClr val="bg2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0" name="Group 16"/>
          <p:cNvGrpSpPr/>
          <p:nvPr/>
        </p:nvGrpSpPr>
        <p:grpSpPr bwMode="auto">
          <a:xfrm>
            <a:off x="5972175" y="228600"/>
            <a:ext cx="3194050" cy="874713"/>
            <a:chOff x="1152" y="1963"/>
            <a:chExt cx="4560" cy="1274"/>
          </a:xfrm>
        </p:grpSpPr>
        <p:sp>
          <p:nvSpPr>
            <p:cNvPr id="1041" name="AutoShape 17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chemeClr val="bg2">
                <a:alpha val="2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AutoShape 18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Freeform 19"/>
            <p:cNvSpPr/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4" y="1269"/>
                </a:cxn>
                <a:cxn ang="0">
                  <a:pos x="1254" y="1270"/>
                </a:cxn>
                <a:cxn ang="0">
                  <a:pos x="1251" y="1"/>
                </a:cxn>
                <a:cxn ang="0">
                  <a:pos x="0" y="0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0" y="384175"/>
            <a:ext cx="9144000" cy="750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427038"/>
            <a:ext cx="5638800" cy="639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fld id="{5886514D-6F1B-4507-A826-7FD6E8DB4C6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6" name="AutoShape 12" descr="a1"/>
          <p:cNvSpPr>
            <a:spLocks noChangeArrowheads="1"/>
          </p:cNvSpPr>
          <p:nvPr/>
        </p:nvSpPr>
        <p:spPr bwMode="gray">
          <a:xfrm>
            <a:off x="6172200" y="396875"/>
            <a:ext cx="1143000" cy="746125"/>
          </a:xfrm>
          <a:prstGeom prst="parallelogram">
            <a:avLst>
              <a:gd name="adj" fmla="val 46362"/>
            </a:avLst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gray">
          <a:xfrm rot="10800000">
            <a:off x="7086600" y="396875"/>
            <a:ext cx="1323975" cy="7461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Freeform 14"/>
          <p:cNvSpPr/>
          <p:nvPr/>
        </p:nvSpPr>
        <p:spPr bwMode="gray">
          <a:xfrm>
            <a:off x="8150225" y="396875"/>
            <a:ext cx="993775" cy="746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" y="672"/>
              </a:cxn>
              <a:cxn ang="0">
                <a:pos x="793" y="672"/>
              </a:cxn>
              <a:cxn ang="0">
                <a:pos x="793" y="0"/>
              </a:cxn>
              <a:cxn ang="0">
                <a:pos x="0" y="0"/>
              </a:cxn>
            </a:cxnLst>
            <a:rect l="0" t="0" r="r" b="b"/>
            <a:pathLst>
              <a:path w="793" h="672">
                <a:moveTo>
                  <a:pt x="0" y="0"/>
                </a:moveTo>
                <a:lnTo>
                  <a:pt x="265" y="672"/>
                </a:lnTo>
                <a:lnTo>
                  <a:pt x="793" y="672"/>
                </a:lnTo>
                <a:lnTo>
                  <a:pt x="79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0" y="1524000"/>
            <a:ext cx="7165975" cy="4794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Part 2 :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Data acquisition &amp; processing</a:t>
            </a:r>
            <a:endParaRPr lang="en-US" altLang="zh-CN" sz="2800" dirty="0">
              <a:solidFill>
                <a:schemeClr val="bg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Data  source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7584" y="1281535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found a data set containing many recipes on a machine learning website called </a:t>
            </a:r>
            <a:r>
              <a:rPr lang="en-US" altLang="zh-CN" dirty="0" err="1"/>
              <a:t>Kaggle.This</a:t>
            </a:r>
            <a:r>
              <a:rPr lang="en-US" altLang="zh-CN" dirty="0"/>
              <a:t> data set contains a lot of recipes, each recipe has a specific id and contained ingredients.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E637F-96D2-4058-B7FE-220406F862D9}"/>
              </a:ext>
            </a:extLst>
          </p:cNvPr>
          <p:cNvSpPr txBox="1"/>
          <p:nvPr/>
        </p:nvSpPr>
        <p:spPr>
          <a:xfrm>
            <a:off x="827584" y="27089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6FE96-68F2-4459-B7B3-A6A21155F7DC}"/>
              </a:ext>
            </a:extLst>
          </p:cNvPr>
          <p:cNvSpPr txBox="1"/>
          <p:nvPr/>
        </p:nvSpPr>
        <p:spPr>
          <a:xfrm>
            <a:off x="827584" y="2996952"/>
            <a:ext cx="1633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id;</a:t>
            </a:r>
          </a:p>
          <a:p>
            <a:r>
              <a:rPr lang="en-US" altLang="zh-CN" dirty="0"/>
              <a:t>    cuisine;</a:t>
            </a:r>
          </a:p>
          <a:p>
            <a:r>
              <a:rPr lang="en-US" altLang="zh-CN" dirty="0"/>
              <a:t>    ingredients;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314174-68BF-4B55-AB00-CA17BBFB6935}"/>
              </a:ext>
            </a:extLst>
          </p:cNvPr>
          <p:cNvSpPr txBox="1"/>
          <p:nvPr/>
        </p:nvSpPr>
        <p:spPr>
          <a:xfrm>
            <a:off x="5220072" y="236129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example: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CA2D04-2AAD-4C97-9C6F-17119AFF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813906"/>
            <a:ext cx="2448272" cy="3874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Data  processing</a:t>
            </a:r>
          </a:p>
        </p:txBody>
      </p:sp>
      <p:grpSp>
        <p:nvGrpSpPr>
          <p:cNvPr id="64515" name="Group 3"/>
          <p:cNvGrpSpPr/>
          <p:nvPr/>
        </p:nvGrpSpPr>
        <p:grpSpPr bwMode="auto">
          <a:xfrm>
            <a:off x="990600" y="4648200"/>
            <a:ext cx="6319838" cy="1219200"/>
            <a:chOff x="576" y="2880"/>
            <a:chExt cx="3981" cy="768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576" y="2976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137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576" y="2880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 flipV="1">
              <a:off x="576" y="3216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519" name="Group 7"/>
          <p:cNvGrpSpPr/>
          <p:nvPr/>
        </p:nvGrpSpPr>
        <p:grpSpPr bwMode="auto">
          <a:xfrm>
            <a:off x="990600" y="3146425"/>
            <a:ext cx="6319838" cy="1219200"/>
            <a:chOff x="576" y="1934"/>
            <a:chExt cx="3981" cy="768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576" y="2030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576" y="1934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 flipV="1">
              <a:off x="576" y="2270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523" name="Group 11"/>
          <p:cNvGrpSpPr/>
          <p:nvPr/>
        </p:nvGrpSpPr>
        <p:grpSpPr bwMode="auto">
          <a:xfrm>
            <a:off x="990600" y="1676400"/>
            <a:ext cx="6319838" cy="1219200"/>
            <a:chOff x="576" y="1008"/>
            <a:chExt cx="3981" cy="768"/>
          </a:xfrm>
        </p:grpSpPr>
        <p:sp>
          <p:nvSpPr>
            <p:cNvPr id="64524" name="AutoShape 12"/>
            <p:cNvSpPr>
              <a:spLocks noChangeArrowheads="1"/>
            </p:cNvSpPr>
            <p:nvPr/>
          </p:nvSpPr>
          <p:spPr bwMode="gray">
            <a:xfrm>
              <a:off x="576" y="1104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137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AutoShape 13"/>
            <p:cNvSpPr>
              <a:spLocks noChangeArrowheads="1"/>
            </p:cNvSpPr>
            <p:nvPr/>
          </p:nvSpPr>
          <p:spPr bwMode="gray">
            <a:xfrm>
              <a:off x="576" y="1008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AutoShape 14"/>
            <p:cNvSpPr>
              <a:spLocks noChangeArrowheads="1"/>
            </p:cNvSpPr>
            <p:nvPr/>
          </p:nvSpPr>
          <p:spPr bwMode="gray">
            <a:xfrm flipV="1">
              <a:off x="576" y="1344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7" name="Rectangle 15"/>
          <p:cNvSpPr>
            <a:spLocks noChangeArrowheads="1"/>
          </p:cNvSpPr>
          <p:nvPr/>
        </p:nvSpPr>
        <p:spPr bwMode="gray">
          <a:xfrm>
            <a:off x="1143000" y="1752600"/>
            <a:ext cx="192659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Select data set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gray">
          <a:xfrm>
            <a:off x="1143000" y="3222625"/>
            <a:ext cx="335540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Preliminary data processing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gray">
          <a:xfrm>
            <a:off x="1143000" y="4724400"/>
            <a:ext cx="108555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Relabel</a:t>
            </a:r>
          </a:p>
        </p:txBody>
      </p:sp>
      <p:sp>
        <p:nvSpPr>
          <p:cNvPr id="64530" name="AutoShape 18"/>
          <p:cNvSpPr>
            <a:spLocks noChangeArrowheads="1"/>
          </p:cNvSpPr>
          <p:nvPr/>
        </p:nvSpPr>
        <p:spPr bwMode="gray">
          <a:xfrm>
            <a:off x="2895600" y="2362200"/>
            <a:ext cx="5257800" cy="533400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200" b="1" dirty="0">
                <a:solidFill>
                  <a:schemeClr val="tx2"/>
                </a:solidFill>
                <a:ea typeface="宋体" panose="02010600030101010101" pitchFamily="2" charset="-122"/>
              </a:rPr>
              <a:t>There are a total of 49718 recipes in the original data set,</a:t>
            </a:r>
          </a:p>
          <a:p>
            <a:pPr algn="ctr" eaLnBrk="0" hangingPunct="0"/>
            <a:r>
              <a:rPr lang="en-US" altLang="zh-CN" sz="1200" b="1" dirty="0">
                <a:solidFill>
                  <a:schemeClr val="tx2"/>
                </a:solidFill>
                <a:ea typeface="宋体" panose="02010600030101010101" pitchFamily="2" charset="-122"/>
              </a:rPr>
              <a:t>and we select some of them as our data set</a:t>
            </a:r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gray">
          <a:xfrm>
            <a:off x="2895600" y="3810000"/>
            <a:ext cx="5257800" cy="533400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200" b="1" dirty="0">
                <a:solidFill>
                  <a:schemeClr val="tx2"/>
                </a:solidFill>
                <a:ea typeface="宋体" panose="02010600030101010101" pitchFamily="2" charset="-122"/>
              </a:rPr>
              <a:t>Remove the singular, plural and tense of the name of the ingredient</a:t>
            </a:r>
          </a:p>
        </p:txBody>
      </p:sp>
      <p:sp>
        <p:nvSpPr>
          <p:cNvPr id="64532" name="AutoShape 20"/>
          <p:cNvSpPr>
            <a:spLocks noChangeArrowheads="1"/>
          </p:cNvSpPr>
          <p:nvPr/>
        </p:nvSpPr>
        <p:spPr bwMode="gray">
          <a:xfrm>
            <a:off x="2895600" y="5313363"/>
            <a:ext cx="5257800" cy="533400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200" b="1" dirty="0">
                <a:solidFill>
                  <a:schemeClr val="tx2"/>
                </a:solidFill>
                <a:ea typeface="宋体" panose="02010600030101010101" pitchFamily="2" charset="-122"/>
              </a:rPr>
              <a:t>Similar ingredients may not be much different, </a:t>
            </a:r>
          </a:p>
          <a:p>
            <a:pPr algn="ctr" eaLnBrk="0" hangingPunct="0"/>
            <a:r>
              <a:rPr lang="en-US" altLang="zh-CN" sz="1200" b="1" dirty="0">
                <a:solidFill>
                  <a:schemeClr val="tx2"/>
                </a:solidFill>
                <a:ea typeface="宋体" panose="02010600030101010101" pitchFamily="2" charset="-122"/>
              </a:rPr>
              <a:t>but they are different in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Select  data set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531" t="89024" r="57592" b="1473"/>
          <a:stretch/>
        </p:blipFill>
        <p:spPr>
          <a:xfrm>
            <a:off x="31440" y="3861048"/>
            <a:ext cx="8640950" cy="1296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3608" y="1916832"/>
            <a:ext cx="7810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have selected a part of our data set. </a:t>
            </a:r>
          </a:p>
          <a:p>
            <a:r>
              <a:rPr lang="en-US" altLang="zh-CN" dirty="0"/>
              <a:t>As you can see, this data set has 56 recipes and 341 different ingredients. </a:t>
            </a:r>
          </a:p>
          <a:p>
            <a:r>
              <a:rPr lang="en-US" altLang="zh-CN" dirty="0"/>
              <a:t>This is the result after all the processing.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6707088" cy="639762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3600" dirty="0">
                <a:ea typeface="宋体" panose="02010600030101010101" pitchFamily="2" charset="-122"/>
              </a:rPr>
              <a:t>Preliminary data processing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5703" y="1556792"/>
            <a:ext cx="8772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altLang="zh-CN" dirty="0">
                <a:ea typeface="宋体" panose="02010600030101010101" pitchFamily="2" charset="-122"/>
              </a:rPr>
              <a:t>Because the recipe contains many ingredients, the same ingredient may also have</a:t>
            </a:r>
          </a:p>
          <a:p>
            <a:pPr eaLnBrk="0" hangingPunct="0"/>
            <a:r>
              <a:rPr lang="en-US" altLang="zh-CN" dirty="0">
                <a:ea typeface="宋体" panose="02010600030101010101" pitchFamily="2" charset="-122"/>
              </a:rPr>
              <a:t>singular and plural, tense and other changes. In order to eliminate such differences, </a:t>
            </a:r>
          </a:p>
          <a:p>
            <a:pPr eaLnBrk="0" hangingPunct="0"/>
            <a:r>
              <a:rPr lang="en-US" altLang="zh-CN" dirty="0">
                <a:ea typeface="宋体" panose="02010600030101010101" pitchFamily="2" charset="-122"/>
              </a:rPr>
              <a:t>we consider filtering ingredients.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BB369-A2EA-4F71-A940-DC56196CFAFE}"/>
              </a:ext>
            </a:extLst>
          </p:cNvPr>
          <p:cNvSpPr txBox="1"/>
          <p:nvPr/>
        </p:nvSpPr>
        <p:spPr>
          <a:xfrm>
            <a:off x="33874" y="2923947"/>
            <a:ext cx="410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We use regular expression to remove the punctuation of words, and only keep a-</a:t>
            </a:r>
            <a:r>
              <a:rPr lang="en-US" altLang="zh-CN" b="1" dirty="0" err="1"/>
              <a:t>z,A</a:t>
            </a:r>
            <a:r>
              <a:rPr lang="en-US" altLang="zh-CN" b="1" dirty="0"/>
              <a:t>-Z.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B6DE4-0D66-47BD-8B83-2F545635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668855"/>
            <a:ext cx="3272717" cy="11273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7347C0-69A2-43A4-9EEB-E9B55E9E7D19}"/>
              </a:ext>
            </a:extLst>
          </p:cNvPr>
          <p:cNvSpPr txBox="1"/>
          <p:nvPr/>
        </p:nvSpPr>
        <p:spPr>
          <a:xfrm>
            <a:off x="33874" y="4797152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b="1" dirty="0"/>
              <a:t>We use </a:t>
            </a:r>
            <a:r>
              <a:rPr lang="en-US" altLang="zh-CN" b="1" dirty="0" err="1"/>
              <a:t>WordNetLemmatizer</a:t>
            </a:r>
            <a:r>
              <a:rPr lang="en-US" altLang="zh-CN" b="1" dirty="0"/>
              <a:t> to remove the singular and plural, tense, and only keep the stem of the word.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924FCB-A969-43D6-9CD1-6100D307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00" y="4839935"/>
            <a:ext cx="3267645" cy="10892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9F6965-03A8-4373-829F-AC8B51215B4A}"/>
              </a:ext>
            </a:extLst>
          </p:cNvPr>
          <p:cNvSpPr txBox="1"/>
          <p:nvPr/>
        </p:nvSpPr>
        <p:spPr>
          <a:xfrm>
            <a:off x="3901069" y="2775633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process: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9E36F-2691-4F91-A44A-93A6D795C09F}"/>
              </a:ext>
            </a:extLst>
          </p:cNvPr>
          <p:cNvSpPr txBox="1"/>
          <p:nvPr/>
        </p:nvSpPr>
        <p:spPr>
          <a:xfrm>
            <a:off x="3901069" y="3339445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process: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7477C5-CF5B-4321-97E3-58819A512047}"/>
              </a:ext>
            </a:extLst>
          </p:cNvPr>
          <p:cNvSpPr txBox="1"/>
          <p:nvPr/>
        </p:nvSpPr>
        <p:spPr>
          <a:xfrm>
            <a:off x="3985389" y="4931876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process: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90901F-880A-4DFA-A9ED-A58771E78B87}"/>
              </a:ext>
            </a:extLst>
          </p:cNvPr>
          <p:cNvSpPr txBox="1"/>
          <p:nvPr/>
        </p:nvSpPr>
        <p:spPr>
          <a:xfrm>
            <a:off x="3985389" y="5455643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process: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3600" dirty="0">
                <a:ea typeface="宋体" panose="02010600030101010101" pitchFamily="2" charset="-122"/>
              </a:rPr>
              <a:t>Relabel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8" y="1226565"/>
            <a:ext cx="1432684" cy="1097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8" y="2537334"/>
            <a:ext cx="1943268" cy="1295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783" y="311956"/>
            <a:ext cx="2065199" cy="4351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659" y="1196152"/>
            <a:ext cx="1531753" cy="33378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0" y="1268760"/>
            <a:ext cx="1691787" cy="33378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21091" y="4808379"/>
            <a:ext cx="32592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 many water!!!</a:t>
            </a:r>
            <a:endParaRPr lang="zh-CN" altLang="en-US" sz="320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2783" y="5608169"/>
            <a:ext cx="604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So we </a:t>
            </a:r>
            <a:r>
              <a:rPr lang="en-US" altLang="zh-CN" dirty="0"/>
              <a:t>relabeled these ingredients </a:t>
            </a:r>
          </a:p>
          <a:p>
            <a:pPr algn="ctr"/>
            <a:r>
              <a:rPr lang="en-US" altLang="zh-CN" dirty="0"/>
              <a:t>and gave these similar ingredients a common label: water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5" y="4077072"/>
            <a:ext cx="2011854" cy="2560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0" grpId="0"/>
    </p:bldLst>
  </p:timing>
</p:sld>
</file>

<file path=ppt/theme/theme1.xml><?xml version="1.0" encoding="utf-8"?>
<a:theme xmlns:a="http://schemas.openxmlformats.org/drawingml/2006/main" name="242TGp_food_light">
  <a:themeElements>
    <a:clrScheme name="242TGp_food_light 3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407790"/>
      </a:accent1>
      <a:accent2>
        <a:srgbClr val="CDC529"/>
      </a:accent2>
      <a:accent3>
        <a:srgbClr val="FFFFFF"/>
      </a:accent3>
      <a:accent4>
        <a:srgbClr val="000000"/>
      </a:accent4>
      <a:accent5>
        <a:srgbClr val="AFBDC6"/>
      </a:accent5>
      <a:accent6>
        <a:srgbClr val="BAB224"/>
      </a:accent6>
      <a:hlink>
        <a:srgbClr val="7FAF45"/>
      </a:hlink>
      <a:folHlink>
        <a:srgbClr val="F78631"/>
      </a:folHlink>
    </a:clrScheme>
    <a:fontScheme name="242TGp_food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2TGp_food_light 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9CCFF"/>
        </a:accent1>
        <a:accent2>
          <a:srgbClr val="98C13D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9AF36"/>
        </a:accent6>
        <a:hlink>
          <a:srgbClr val="3333CC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2TGp_food_light 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8C13D"/>
        </a:accent1>
        <a:accent2>
          <a:srgbClr val="91597E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835072"/>
        </a:accent6>
        <a:hlink>
          <a:srgbClr val="3780BD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2TGp_food_light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407790"/>
        </a:accent1>
        <a:accent2>
          <a:srgbClr val="CDC529"/>
        </a:accent2>
        <a:accent3>
          <a:srgbClr val="FFFFFF"/>
        </a:accent3>
        <a:accent4>
          <a:srgbClr val="000000"/>
        </a:accent4>
        <a:accent5>
          <a:srgbClr val="AFBDC6"/>
        </a:accent5>
        <a:accent6>
          <a:srgbClr val="BAB224"/>
        </a:accent6>
        <a:hlink>
          <a:srgbClr val="7FAF45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242TGp_food_light</Template>
  <TotalTime>90</TotalTime>
  <Words>267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242TGp_food_light</vt:lpstr>
      <vt:lpstr>Part 2 : Data acquisition &amp; processing</vt:lpstr>
      <vt:lpstr>Data  source</vt:lpstr>
      <vt:lpstr>Data  processing</vt:lpstr>
      <vt:lpstr>Select  data set</vt:lpstr>
      <vt:lpstr>Preliminary data processing</vt:lpstr>
      <vt:lpstr>Relabel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zhang</dc:creator>
  <cp:lastModifiedBy>Chen Zikang</cp:lastModifiedBy>
  <cp:revision>42</cp:revision>
  <dcterms:created xsi:type="dcterms:W3CDTF">2011-07-06T16:10:00Z</dcterms:created>
  <dcterms:modified xsi:type="dcterms:W3CDTF">2021-07-27T12:51:07Z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2BA5659177F0416492DEB368A4EA6D32</vt:lpwstr>
  </property>
  <property fmtid="{D5CDD505-2E9C-101B-9397-08002B2CF9AE}" pid="3" name="KSOProductBuildVer">
    <vt:lpwstr>2052-11.1.0.10667</vt:lpwstr>
  </property>
</Properties>
</file>