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3"/>
  </p:notesMasterIdLst>
  <p:handoutMasterIdLst>
    <p:handoutMasterId r:id="rId14"/>
  </p:handoutMasterIdLst>
  <p:sldIdLst>
    <p:sldId id="570" r:id="rId2"/>
    <p:sldId id="571" r:id="rId3"/>
    <p:sldId id="569" r:id="rId4"/>
    <p:sldId id="567" r:id="rId5"/>
    <p:sldId id="568" r:id="rId6"/>
    <p:sldId id="543" r:id="rId7"/>
    <p:sldId id="574" r:id="rId8"/>
    <p:sldId id="573" r:id="rId9"/>
    <p:sldId id="572" r:id="rId10"/>
    <p:sldId id="559" r:id="rId11"/>
    <p:sldId id="560" r:id="rId12"/>
  </p:sldIdLst>
  <p:sldSz cx="9144000" cy="6858000" type="screen4x3"/>
  <p:notesSz cx="6807200" cy="99187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1"/>
    <a:srgbClr val="008080"/>
    <a:srgbClr val="B8A3F5"/>
    <a:srgbClr val="FF9966"/>
    <a:srgbClr val="C5F2F1"/>
    <a:srgbClr val="D9C3F9"/>
    <a:srgbClr val="E49FF9"/>
    <a:srgbClr val="CCCCFF"/>
    <a:srgbClr val="CC99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8" autoAdjust="0"/>
    <p:restoredTop sz="99089" autoAdjust="0"/>
  </p:normalViewPr>
  <p:slideViewPr>
    <p:cSldViewPr>
      <p:cViewPr varScale="1">
        <p:scale>
          <a:sx n="80" d="100"/>
          <a:sy n="80" d="100"/>
        </p:scale>
        <p:origin x="107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55AB628-38F6-47BA-83AF-53B78A82D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958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1700"/>
            <a:ext cx="544512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788D5C8-A072-400E-B8D1-137F63F074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944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39" indent="0" algn="ctr">
              <a:buNone/>
              <a:defRPr/>
            </a:lvl2pPr>
            <a:lvl3pPr marL="914079" indent="0" algn="ctr">
              <a:buNone/>
              <a:defRPr/>
            </a:lvl3pPr>
            <a:lvl4pPr marL="1371119" indent="0" algn="ctr">
              <a:buNone/>
              <a:defRPr/>
            </a:lvl4pPr>
            <a:lvl5pPr marL="1828159" indent="0" algn="ctr">
              <a:buNone/>
              <a:defRPr/>
            </a:lvl5pPr>
            <a:lvl6pPr marL="2285199" indent="0" algn="ctr">
              <a:buNone/>
              <a:defRPr/>
            </a:lvl6pPr>
            <a:lvl7pPr marL="2742237" indent="0" algn="ctr">
              <a:buNone/>
              <a:defRPr/>
            </a:lvl7pPr>
            <a:lvl8pPr marL="3199278" indent="0" algn="ctr">
              <a:buNone/>
              <a:defRPr/>
            </a:lvl8pPr>
            <a:lvl9pPr marL="365631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2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1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41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39" indent="0">
              <a:buNone/>
              <a:defRPr sz="1800"/>
            </a:lvl2pPr>
            <a:lvl3pPr marL="914079" indent="0">
              <a:buNone/>
              <a:defRPr sz="1600"/>
            </a:lvl3pPr>
            <a:lvl4pPr marL="1371119" indent="0">
              <a:buNone/>
              <a:defRPr sz="1400"/>
            </a:lvl4pPr>
            <a:lvl5pPr marL="1828159" indent="0">
              <a:buNone/>
              <a:defRPr sz="1400"/>
            </a:lvl5pPr>
            <a:lvl6pPr marL="2285199" indent="0">
              <a:buNone/>
              <a:defRPr sz="1400"/>
            </a:lvl6pPr>
            <a:lvl7pPr marL="2742237" indent="0">
              <a:buNone/>
              <a:defRPr sz="1400"/>
            </a:lvl7pPr>
            <a:lvl8pPr marL="3199278" indent="0">
              <a:buNone/>
              <a:defRPr sz="1400"/>
            </a:lvl8pPr>
            <a:lvl9pPr marL="365631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855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7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3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66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373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79" indent="0">
              <a:buNone/>
              <a:defRPr sz="2400"/>
            </a:lvl3pPr>
            <a:lvl4pPr marL="1371119" indent="0">
              <a:buNone/>
              <a:defRPr sz="2000"/>
            </a:lvl4pPr>
            <a:lvl5pPr marL="1828159" indent="0">
              <a:buNone/>
              <a:defRPr sz="2000"/>
            </a:lvl5pPr>
            <a:lvl6pPr marL="2285199" indent="0">
              <a:buNone/>
              <a:defRPr sz="2000"/>
            </a:lvl6pPr>
            <a:lvl7pPr marL="2742237" indent="0">
              <a:buNone/>
              <a:defRPr sz="2000"/>
            </a:lvl7pPr>
            <a:lvl8pPr marL="3199278" indent="0">
              <a:buNone/>
              <a:defRPr sz="2000"/>
            </a:lvl8pPr>
            <a:lvl9pPr marL="3656316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34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76200" cy="2286000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endParaRPr kumimoji="0" lang="en-US" sz="240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286000"/>
            <a:ext cx="762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endParaRPr kumimoji="0" lang="en-US" sz="2400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4572000"/>
            <a:ext cx="76200" cy="22860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endParaRPr kumimoji="0" lang="en-US" sz="2400">
              <a:latin typeface="Times New Roman" pitchFamily="18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28600" y="6515101"/>
            <a:ext cx="40386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b="0" dirty="0" smtClean="0">
                <a:latin typeface="Candara" panose="020E0502030303020204" pitchFamily="34" charset="0"/>
              </a:rPr>
              <a:t>© 2021.</a:t>
            </a:r>
            <a:r>
              <a:rPr lang="en-US" sz="1200" b="0" baseline="0" dirty="0" smtClean="0">
                <a:latin typeface="Candara" panose="020E0502030303020204" pitchFamily="34" charset="0"/>
              </a:rPr>
              <a:t> </a:t>
            </a:r>
            <a:r>
              <a:rPr lang="en-US" sz="1200" b="0" dirty="0" smtClean="0">
                <a:latin typeface="Candara" panose="020E0502030303020204" pitchFamily="34" charset="0"/>
              </a:rPr>
              <a:t>Ng Yen Kaow</a:t>
            </a:r>
            <a:endParaRPr lang="en-US" sz="1200" b="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9pPr>
    </p:titleStyle>
    <p:bodyStyle>
      <a:lvl1pPr marL="469845" indent="-46984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7944" indent="-43651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377789" indent="-46825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827000" indent="-43809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296844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753991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3211138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668284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4125430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846640" cy="914400"/>
          </a:xfrm>
        </p:spPr>
        <p:txBody>
          <a:bodyPr/>
          <a:lstStyle/>
          <a:p>
            <a:pPr eaLnBrk="1" hangingPunct="1"/>
            <a:r>
              <a:rPr lang="en-US" altLang="en-US" sz="5400" dirty="0" smtClean="0">
                <a:solidFill>
                  <a:srgbClr val="002060"/>
                </a:solidFill>
              </a:rPr>
              <a:t>Short Notes On</a:t>
            </a:r>
            <a:br>
              <a:rPr lang="en-US" altLang="en-US" sz="5400" dirty="0" smtClean="0">
                <a:solidFill>
                  <a:srgbClr val="002060"/>
                </a:solidFill>
              </a:rPr>
            </a:br>
            <a:r>
              <a:rPr lang="en-US" altLang="en-US" sz="5400" dirty="0" smtClean="0">
                <a:solidFill>
                  <a:srgbClr val="002060"/>
                </a:solidFill>
              </a:rPr>
              <a:t>Similarity/Dissimilarity Measures</a:t>
            </a:r>
            <a:endParaRPr lang="en-PH" altLang="en-US" sz="5400" dirty="0" smtClean="0">
              <a:solidFill>
                <a:srgbClr val="002060"/>
              </a:solidFill>
            </a:endParaRPr>
          </a:p>
        </p:txBody>
      </p:sp>
      <p:sp>
        <p:nvSpPr>
          <p:cNvPr id="16387" name="Subtitle 3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6629400" cy="99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Ng Yen Kaow</a:t>
            </a:r>
            <a:endParaRPr lang="en-US" i="1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877" t="-39823" b="-3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363272" cy="5638800"/>
              </a:xfrm>
            </p:spPr>
            <p:txBody>
              <a:bodyPr/>
              <a:lstStyle/>
              <a:p>
                <a:r>
                  <a:rPr lang="en-US" dirty="0" smtClean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the linear </a:t>
                </a:r>
                <a:r>
                  <a:rPr lang="en-US" dirty="0"/>
                  <a:t>kernel </a:t>
                </a:r>
                <a:r>
                  <a:rPr lang="en-US" dirty="0" smtClean="0"/>
                  <a:t>similarity,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endParaRPr lang="en-US" i="1" dirty="0" smtClean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𝑖𝑖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𝑗𝑗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</m:sSub>
                  </m:oMath>
                </a14:m>
                <a:endParaRPr lang="en-US" sz="3200" dirty="0"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  <m:r>
                      <a:rPr lang="en-US" sz="3200" i="1">
                        <a:latin typeface="Cambria Math" panose="02040503050406030204" pitchFamily="18" charset="0"/>
                        <a:sym typeface="Symbol" pitchFamily="18" charset="2"/>
                      </a:rPr>
                      <m:t>=−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sym typeface="Symbol" pitchFamily="18" charset="2"/>
                      </a:rPr>
                      <m:t>𝐶𝐷𝐶</m:t>
                    </m:r>
                  </m:oMath>
                </a14:m>
                <a:endParaRPr lang="en-US" sz="3200" dirty="0">
                  <a:sym typeface="Symbol" pitchFamily="18" charset="2"/>
                </a:endParaRPr>
              </a:p>
              <a:p>
                <a:pPr marL="914400" lvl="1" indent="0">
                  <a:buNone/>
                </a:pPr>
                <a:r>
                  <a:rPr lang="en-US" dirty="0">
                    <a:sym typeface="Symbol" pitchFamily="18" charset="2"/>
                  </a:rPr>
                  <a:t>where</a:t>
                </a:r>
                <a:br>
                  <a:rPr lang="en-US" dirty="0">
                    <a:sym typeface="Symbol" pitchFamily="18" charset="2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𝟏𝟏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>
                    <a:sym typeface="Symbol" pitchFamily="18" charset="2"/>
                  </a:rPr>
                  <a:t>, the centering matrix</a:t>
                </a:r>
              </a:p>
              <a:p>
                <a:pPr marL="91440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sym typeface="Symbol" pitchFamily="18" charset="2"/>
                      </a:rPr>
                      <m:t>𝟏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is a column vector of all ones (hence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𝟏𝟏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2400" dirty="0">
                    <a:sym typeface="Symbol" pitchFamily="18" charset="2"/>
                  </a:rPr>
                  <a:t> is a matrix with all ones of the same dimension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Symbol" pitchFamily="18" charset="2"/>
                      </a:rPr>
                      <m:t>𝐷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)</a:t>
                </a:r>
                <a:endParaRPr lang="en-US" i="1" dirty="0" smtClean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r>
                  <a:rPr lang="en-US" sz="2800" dirty="0" smtClean="0">
                    <a:sym typeface="Symbol" pitchFamily="18" charset="2"/>
                  </a:rPr>
                  <a:t>No similar relation exists for the cosine distance (use ad hoc)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363272" cy="5638800"/>
              </a:xfrm>
              <a:blipFill rotWithShape="0">
                <a:blip r:embed="rId3"/>
                <a:stretch>
                  <a:fillRect l="-875" t="-1622" r="-364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14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Gaussian 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877" t="-39823" b="-3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sz="2800" dirty="0" smtClean="0">
                    <a:sym typeface="Symbol" pitchFamily="18" charset="2"/>
                  </a:rPr>
                  <a:t>For Gaussian similarity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  <m:r>
                      <a:rPr lang="en-US" sz="280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ym typeface="Symbol" pitchFamily="18" charset="2"/>
                  </a:rPr>
                  <a:t> and dissimilarity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𝐷</m:t>
                    </m:r>
                    <m:r>
                      <a:rPr lang="en-US" sz="280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i="1" dirty="0">
                    <a:latin typeface="Cambria Math" panose="02040503050406030204" pitchFamily="18" charset="0"/>
                    <a:sym typeface="Symbol" pitchFamily="18" charset="2"/>
                  </a:rPr>
                  <a:t> </a:t>
                </a:r>
                <a:endParaRPr lang="en-US" sz="2800" i="1" dirty="0" smtClean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 smtClean="0">
                    <a:sym typeface="Symbol" pitchFamily="18" charset="2"/>
                  </a:rPr>
                  <a:t>Intuitively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 smtClean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sz="2800" dirty="0" smtClean="0">
                  <a:sym typeface="Symbol" pitchFamily="18" charset="2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>
                    <a:sym typeface="Symbol" pitchFamily="18" charset="2"/>
                  </a:rPr>
                  <a:t>Alternatively, define an induced distance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𝑗𝑗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>
                    <a:sym typeface="Symbol" pitchFamily="18" charset="2"/>
                  </a:rPr>
                  <a:t>, then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′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2(1−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lvl="3"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 smtClean="0"/>
              </a:p>
              <a:p>
                <a:pPr lvl="3"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400" dirty="0" smtClean="0"/>
              </a:p>
              <a:p>
                <a:pPr marL="1388901" lvl="3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But still no triangular inequality</a:t>
                </a:r>
                <a:r>
                  <a:rPr lang="en-US" sz="3200" dirty="0"/>
                  <a:t> </a:t>
                </a:r>
                <a:r>
                  <a:rPr lang="en-US" sz="2800" dirty="0" smtClean="0"/>
                  <a:t>guarantee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865" r="-1407" b="-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4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Distance/Dissimilarity &amp; 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363272" cy="5638800"/>
              </a:xfrm>
            </p:spPr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denote the </a:t>
                </a:r>
                <a:r>
                  <a:rPr lang="en-US" b="1" dirty="0" smtClean="0"/>
                  <a:t>distance</a:t>
                </a:r>
                <a:r>
                  <a:rPr lang="en-US" dirty="0" smtClean="0"/>
                  <a:t>/</a:t>
                </a:r>
                <a:r>
                  <a:rPr lang="en-US" b="1" dirty="0" smtClean="0"/>
                  <a:t>dissimilarity</a:t>
                </a:r>
                <a:r>
                  <a:rPr lang="en-US" dirty="0" smtClean="0"/>
                  <a:t> between two 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sz="3200" dirty="0" smtClean="0"/>
                  <a:t>The objects are, for example,</a:t>
                </a:r>
                <a:r>
                  <a:rPr lang="en-US" sz="3200" dirty="0" smtClean="0">
                    <a:solidFill>
                      <a:srgbClr val="008080"/>
                    </a:solidFill>
                  </a:rPr>
                  <a:t> strings</a:t>
                </a:r>
                <a:r>
                  <a:rPr lang="en-US" sz="3200" dirty="0" smtClean="0"/>
                  <a:t>, </a:t>
                </a:r>
                <a:r>
                  <a:rPr lang="en-US" sz="3200" dirty="0" smtClean="0">
                    <a:solidFill>
                      <a:srgbClr val="008080"/>
                    </a:solidFill>
                  </a:rPr>
                  <a:t>sequences</a:t>
                </a:r>
                <a:r>
                  <a:rPr lang="en-US" sz="3200" dirty="0" smtClean="0"/>
                  <a:t>, </a:t>
                </a:r>
                <a:r>
                  <a:rPr lang="en-US" sz="3200" dirty="0" smtClean="0">
                    <a:solidFill>
                      <a:srgbClr val="008080"/>
                    </a:solidFill>
                  </a:rPr>
                  <a:t>structures</a:t>
                </a:r>
                <a:r>
                  <a:rPr lang="en-US" sz="3200" dirty="0" smtClean="0"/>
                  <a:t>, </a:t>
                </a:r>
                <a:r>
                  <a:rPr lang="en-US" sz="3200" dirty="0" smtClean="0">
                    <a:solidFill>
                      <a:srgbClr val="008080"/>
                    </a:solidFill>
                  </a:rPr>
                  <a:t>words</a:t>
                </a:r>
                <a:r>
                  <a:rPr lang="en-US" sz="3200" dirty="0" smtClean="0"/>
                  <a:t>, </a:t>
                </a:r>
                <a:r>
                  <a:rPr lang="en-US" sz="3200" dirty="0" smtClean="0">
                    <a:solidFill>
                      <a:srgbClr val="008080"/>
                    </a:solidFill>
                  </a:rPr>
                  <a:t>documents</a:t>
                </a:r>
                <a:r>
                  <a:rPr lang="en-US" sz="3200" dirty="0" smtClean="0"/>
                  <a:t>, </a:t>
                </a:r>
                <a:r>
                  <a:rPr lang="en-US" sz="3200" dirty="0" smtClean="0">
                    <a:solidFill>
                      <a:srgbClr val="008080"/>
                    </a:solidFill>
                  </a:rPr>
                  <a:t>pixels</a:t>
                </a:r>
                <a:r>
                  <a:rPr lang="en-US" sz="3200" dirty="0" smtClean="0"/>
                  <a:t>, or </a:t>
                </a:r>
                <a:r>
                  <a:rPr lang="en-US" sz="3200" dirty="0" smtClean="0">
                    <a:solidFill>
                      <a:srgbClr val="008080"/>
                    </a:solidFill>
                  </a:rPr>
                  <a:t>vectors</a:t>
                </a:r>
                <a:r>
                  <a:rPr lang="en-US" sz="3200" dirty="0" smtClean="0"/>
                  <a:t> (of features)</a:t>
                </a:r>
              </a:p>
              <a:p>
                <a:r>
                  <a:rPr lang="en-US" dirty="0" smtClean="0"/>
                  <a:t>Similarly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denotes the </a:t>
                </a:r>
                <a:r>
                  <a:rPr lang="en-US" b="1" dirty="0" smtClean="0"/>
                  <a:t>similarity </a:t>
                </a:r>
                <a:r>
                  <a:rPr lang="en-US" dirty="0" smtClean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sz="2800" dirty="0" smtClean="0">
                    <a:solidFill>
                      <a:srgbClr val="0070C0"/>
                    </a:solidFill>
                  </a:rPr>
                  <a:t>Some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objects are better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compared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with a similarity measure,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some objects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better with a dissimilarity measure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363272" cy="5638800"/>
              </a:xfrm>
              <a:blipFill rotWithShape="0">
                <a:blip r:embed="rId2"/>
                <a:stretch>
                  <a:fillRect l="-875" t="-1622" b="-2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2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properties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91264" cy="5638800"/>
              </a:xfrm>
            </p:spPr>
            <p:txBody>
              <a:bodyPr/>
              <a:lstStyle/>
              <a:p>
                <a:r>
                  <a:rPr lang="en-US" dirty="0"/>
                  <a:t>Conditions for </a:t>
                </a:r>
                <a:r>
                  <a:rPr lang="en-US" dirty="0" smtClean="0"/>
                  <a:t>a distance measure to be </a:t>
                </a:r>
                <a:r>
                  <a:rPr lang="en-US" b="1" dirty="0" smtClean="0"/>
                  <a:t>metric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(non-negativity)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sz="2400" dirty="0"/>
                  <a:t>(identity of indiscernible pairs)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sz="2400" dirty="0"/>
                  <a:t>(symmetry)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sz="2400" dirty="0"/>
                  <a:t>(</a:t>
                </a:r>
                <a:r>
                  <a:rPr lang="en-US" sz="2400" dirty="0" smtClean="0"/>
                  <a:t>triangular </a:t>
                </a:r>
                <a:r>
                  <a:rPr lang="en-US" sz="2400" dirty="0"/>
                  <a:t>inequality</a:t>
                </a:r>
                <a:r>
                  <a:rPr lang="en-US" sz="2400" dirty="0" smtClean="0"/>
                  <a:t>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These ideas run through many dissimilarity </a:t>
                </a:r>
                <a:r>
                  <a:rPr lang="en-US" dirty="0" smtClean="0"/>
                  <a:t>(or similarity) </a:t>
                </a:r>
                <a:r>
                  <a:rPr lang="en-US" dirty="0" smtClean="0"/>
                  <a:t>measures defined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91264" cy="5638800"/>
              </a:xfrm>
              <a:blipFill rotWithShape="0">
                <a:blip r:embed="rId2"/>
                <a:stretch>
                  <a:fillRect l="-882" t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81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07896" cy="685800"/>
          </a:xfrm>
        </p:spPr>
        <p:txBody>
          <a:bodyPr/>
          <a:lstStyle/>
          <a:p>
            <a:r>
              <a:rPr lang="en-US" altLang="en-US" dirty="0" smtClean="0"/>
              <a:t>Examples of dissimilarity measures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>
                <a:sym typeface="Symbol" pitchFamily="18" charset="2"/>
              </a:rPr>
              <a:t>Strings/Sequences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7030A0"/>
                </a:solidFill>
                <a:sym typeface="Symbol" pitchFamily="18" charset="2"/>
              </a:rPr>
              <a:t>Hamming distance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7030A0"/>
                </a:solidFill>
                <a:sym typeface="Symbol" pitchFamily="18" charset="2"/>
              </a:rPr>
              <a:t>Edit distance</a:t>
            </a:r>
          </a:p>
          <a:p>
            <a:pPr>
              <a:spcBef>
                <a:spcPts val="600"/>
              </a:spcBef>
            </a:pPr>
            <a:r>
              <a:rPr lang="en-US" dirty="0">
                <a:sym typeface="Symbol" pitchFamily="18" charset="2"/>
              </a:rPr>
              <a:t>Structure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7030A0"/>
                </a:solidFill>
                <a:sym typeface="Symbol" pitchFamily="18" charset="2"/>
              </a:rPr>
              <a:t>Root Mean Square Deviation (RMSD</a:t>
            </a:r>
            <a:r>
              <a:rPr lang="en-US" sz="2400" dirty="0" smtClean="0">
                <a:solidFill>
                  <a:srgbClr val="7030A0"/>
                </a:solidFill>
                <a:sym typeface="Symbol" pitchFamily="18" charset="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b="1" dirty="0">
                <a:sym typeface="Symbol" pitchFamily="18" charset="2"/>
              </a:rPr>
              <a:t>(Feature) vectors</a:t>
            </a:r>
            <a:endParaRPr lang="en-US" b="1" dirty="0" smtClean="0">
              <a:sym typeface="Symbol" pitchFamily="18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  <a:sym typeface="Symbol" pitchFamily="18" charset="2"/>
              </a:rPr>
              <a:t>Euclidean distance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Metric/non-metric </a:t>
            </a: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distance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pitchFamily="18" charset="2"/>
              </a:rPr>
              <a:t>Similarity measures more commonly used for vectors</a:t>
            </a:r>
            <a:endParaRPr lang="en-US" sz="2400" dirty="0" smtClean="0"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ym typeface="Symbol" pitchFamily="18" charset="2"/>
              </a:rPr>
              <a:t>Probability distributions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ym typeface="Symbol" pitchFamily="18" charset="2"/>
              </a:rPr>
              <a:t>Mutual information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ym typeface="Symbol" pitchFamily="18" charset="2"/>
              </a:rPr>
              <a:t>Cross entropy</a:t>
            </a:r>
            <a:endParaRPr lang="en-US" dirty="0">
              <a:sym typeface="Symbol" pitchFamily="18" charset="2"/>
            </a:endParaRPr>
          </a:p>
          <a:p>
            <a:pPr lvl="1">
              <a:spcBef>
                <a:spcPts val="0"/>
              </a:spcBef>
            </a:pPr>
            <a:r>
              <a:rPr lang="en-US" dirty="0" smtClean="0"/>
              <a:t>Kullback-Leibler </a:t>
            </a:r>
            <a:r>
              <a:rPr lang="en-US" dirty="0" smtClean="0"/>
              <a:t>divergence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6732240" y="1737556"/>
            <a:ext cx="1962472" cy="1152128"/>
          </a:xfrm>
          <a:prstGeom prst="roundRect">
            <a:avLst/>
          </a:prstGeom>
          <a:solidFill>
            <a:srgbClr val="FFFFE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All these are </a:t>
            </a:r>
            <a:r>
              <a:rPr lang="en-US" sz="2400" dirty="0" smtClean="0"/>
              <a:t>metric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732240" y="5157192"/>
            <a:ext cx="1962472" cy="1436350"/>
          </a:xfrm>
          <a:prstGeom prst="roundRect">
            <a:avLst/>
          </a:prstGeom>
          <a:solidFill>
            <a:srgbClr val="FFFFE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Non-metric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</a:t>
            </a:r>
            <a:r>
              <a:rPr kumimoji="1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fact</a:t>
            </a:r>
            <a:r>
              <a:rPr kumimoji="1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not even symmetric (except MI)</a:t>
            </a:r>
            <a:endParaRPr kumimoji="1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1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 of similarity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838200"/>
                <a:ext cx="8458201" cy="56388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ym typeface="Symbol" pitchFamily="18" charset="2"/>
                  </a:rPr>
                  <a:t>Named objects (words/documents)</a:t>
                </a:r>
                <a:endParaRPr lang="en-US" dirty="0">
                  <a:sym typeface="Symbol" pitchFamily="18" charset="2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solidFill>
                      <a:srgbClr val="7030A0"/>
                    </a:solidFill>
                    <a:sym typeface="Symbol" pitchFamily="18" charset="2"/>
                  </a:rPr>
                  <a:t>Bag-of-words </a:t>
                </a:r>
                <a:r>
                  <a:rPr lang="en-US" sz="1800" dirty="0">
                    <a:solidFill>
                      <a:srgbClr val="7030A0"/>
                    </a:solidFill>
                    <a:sym typeface="Symbol" pitchFamily="18" charset="2"/>
                  </a:rPr>
                  <a:t>(https://en.wikipedia.org/wiki/Jaccard_index)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>
                    <a:solidFill>
                      <a:srgbClr val="7030A0"/>
                    </a:solidFill>
                    <a:sym typeface="Symbol" pitchFamily="18" charset="2"/>
                  </a:rPr>
                  <a:t>Semantic</a:t>
                </a:r>
                <a:r>
                  <a:rPr lang="en-US" sz="2400" dirty="0" smtClean="0">
                    <a:solidFill>
                      <a:srgbClr val="7030A0"/>
                    </a:solidFill>
                    <a:sym typeface="Symbol" pitchFamily="18" charset="2"/>
                  </a:rPr>
                  <a:t> </a:t>
                </a:r>
                <a:r>
                  <a:rPr lang="en-US" sz="1800" dirty="0" smtClean="0">
                    <a:solidFill>
                      <a:srgbClr val="7030A0"/>
                    </a:solidFill>
                    <a:sym typeface="Symbol" pitchFamily="18" charset="2"/>
                  </a:rPr>
                  <a:t>(https</a:t>
                </a:r>
                <a:r>
                  <a:rPr lang="en-US" sz="1800" dirty="0">
                    <a:solidFill>
                      <a:srgbClr val="7030A0"/>
                    </a:solidFill>
                    <a:sym typeface="Symbol" pitchFamily="18" charset="2"/>
                  </a:rPr>
                  <a:t>://</a:t>
                </a:r>
                <a:r>
                  <a:rPr lang="en-US" sz="1800" dirty="0" smtClean="0">
                    <a:solidFill>
                      <a:srgbClr val="7030A0"/>
                    </a:solidFill>
                    <a:sym typeface="Symbol" pitchFamily="18" charset="2"/>
                  </a:rPr>
                  <a:t>en.wikipedia.org/wiki/Semantic_similarity)</a:t>
                </a:r>
                <a:endParaRPr lang="en-US" sz="2400" dirty="0" smtClean="0">
                  <a:solidFill>
                    <a:srgbClr val="7030A0"/>
                  </a:solidFill>
                  <a:sym typeface="Symbol" pitchFamily="18" charset="2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>
                    <a:solidFill>
                      <a:srgbClr val="7030A0"/>
                    </a:solidFill>
                    <a:sym typeface="Symbol" pitchFamily="18" charset="2"/>
                  </a:rPr>
                  <a:t>Vector</a:t>
                </a:r>
                <a:r>
                  <a:rPr lang="en-US" sz="2400" dirty="0" smtClean="0">
                    <a:solidFill>
                      <a:srgbClr val="7030A0"/>
                    </a:solidFill>
                    <a:sym typeface="Symbol" pitchFamily="18" charset="2"/>
                  </a:rPr>
                  <a:t> </a:t>
                </a:r>
                <a:r>
                  <a:rPr lang="en-US" sz="1800" dirty="0" smtClean="0">
                    <a:solidFill>
                      <a:srgbClr val="7030A0"/>
                    </a:solidFill>
                    <a:sym typeface="Symbol" pitchFamily="18" charset="2"/>
                  </a:rPr>
                  <a:t>(https</a:t>
                </a:r>
                <a:r>
                  <a:rPr lang="en-US" sz="1800" dirty="0">
                    <a:solidFill>
                      <a:srgbClr val="7030A0"/>
                    </a:solidFill>
                    <a:sym typeface="Symbol" pitchFamily="18" charset="2"/>
                  </a:rPr>
                  <a:t>://</a:t>
                </a:r>
                <a:r>
                  <a:rPr lang="en-US" sz="1800" dirty="0" smtClean="0">
                    <a:solidFill>
                      <a:srgbClr val="7030A0"/>
                    </a:solidFill>
                    <a:sym typeface="Symbol" pitchFamily="18" charset="2"/>
                  </a:rPr>
                  <a:t>en.wikipedia.org/wiki/Word_embedding)</a:t>
                </a:r>
                <a:endParaRPr lang="en-US" sz="1800" dirty="0">
                  <a:solidFill>
                    <a:srgbClr val="7030A0"/>
                  </a:solidFill>
                  <a:sym typeface="Symbol" pitchFamily="18" charset="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b="1" dirty="0" smtClean="0">
                    <a:sym typeface="Symbol" pitchFamily="18" charset="2"/>
                  </a:rPr>
                  <a:t>(Feature) vectors</a:t>
                </a:r>
                <a:endParaRPr lang="en-US" b="1" dirty="0" smtClean="0">
                  <a:sym typeface="Symbol" pitchFamily="18" charset="2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>
                    <a:solidFill>
                      <a:srgbClr val="7030A0"/>
                    </a:solidFill>
                    <a:sym typeface="Symbol" pitchFamily="18" charset="2"/>
                  </a:rPr>
                  <a:t>Correlations (Pearson </a:t>
                </a:r>
                <a:r>
                  <a:rPr lang="en-US" i="1" dirty="0" smtClean="0">
                    <a:solidFill>
                      <a:srgbClr val="7030A0"/>
                    </a:solidFill>
                    <a:sym typeface="Symbol" pitchFamily="18" charset="2"/>
                  </a:rPr>
                  <a:t>etc</a:t>
                </a:r>
                <a:r>
                  <a:rPr lang="en-US" dirty="0" smtClean="0">
                    <a:solidFill>
                      <a:srgbClr val="7030A0"/>
                    </a:solidFill>
                    <a:sym typeface="Symbol" pitchFamily="18" charset="2"/>
                  </a:rPr>
                  <a:t>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>
                    <a:solidFill>
                      <a:srgbClr val="7030A0"/>
                    </a:solidFill>
                    <a:sym typeface="Symbol" pitchFamily="18" charset="2"/>
                  </a:rPr>
                  <a:t>Covariance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dirty="0" smtClean="0">
                    <a:sym typeface="Symbol" pitchFamily="18" charset="2"/>
                  </a:rPr>
                  <a:t>Principal Component Analysis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b="1" dirty="0" smtClean="0">
                    <a:solidFill>
                      <a:srgbClr val="7030A0"/>
                    </a:solidFill>
                    <a:sym typeface="Symbol" pitchFamily="18" charset="2"/>
                  </a:rPr>
                  <a:t>Gaussian</a:t>
                </a:r>
                <a:r>
                  <a:rPr lang="en-US" dirty="0" smtClean="0">
                    <a:solidFill>
                      <a:srgbClr val="7030A0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800" dirty="0" smtClean="0">
                  <a:sym typeface="Symbol" pitchFamily="18" charset="2"/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dirty="0" smtClean="0">
                    <a:sym typeface="Symbol" pitchFamily="18" charset="2"/>
                  </a:rPr>
                  <a:t>Mapping to infinite dimensional space (Kernel function)</a:t>
                </a:r>
                <a:endParaRPr lang="en-US" sz="2000" dirty="0" smtClean="0">
                  <a:sym typeface="Symbol" pitchFamily="18" charset="2"/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dirty="0" smtClean="0">
                    <a:sym typeface="Symbol" pitchFamily="18" charset="2"/>
                  </a:rPr>
                  <a:t>Probability distribution (co-occurrence probability)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dirty="0" smtClean="0">
                    <a:sym typeface="Symbol" pitchFamily="18" charset="2"/>
                  </a:rPr>
                  <a:t>Heat function (transition probability)</a:t>
                </a:r>
              </a:p>
            </p:txBody>
          </p:sp>
        </mc:Choice>
        <mc:Fallback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838200"/>
                <a:ext cx="8458201" cy="5638800"/>
              </a:xfrm>
              <a:blipFill rotWithShape="0">
                <a:blip r:embed="rId2"/>
                <a:stretch>
                  <a:fillRect l="-865" t="-1514" b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4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1179" cy="685800"/>
          </a:xfrm>
        </p:spPr>
        <p:txBody>
          <a:bodyPr/>
          <a:lstStyle/>
          <a:p>
            <a:r>
              <a:rPr lang="en-US" dirty="0" smtClean="0"/>
              <a:t>Special mention: Gaussian </a:t>
            </a:r>
            <a:r>
              <a:rPr lang="en-US" dirty="0" smtClean="0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507288" cy="5638800"/>
              </a:xfrm>
            </p:spPr>
            <p:txBody>
              <a:bodyPr/>
              <a:lstStyle/>
              <a:p>
                <a:r>
                  <a:rPr lang="en-US" sz="2800" dirty="0" smtClean="0">
                    <a:sym typeface="Symbol" pitchFamily="18" charset="2"/>
                  </a:rPr>
                  <a:t>The Gaussian function is </a:t>
                </a:r>
              </a:p>
              <a:p>
                <a:pPr marL="0" indent="0">
                  <a:lnSpc>
                    <a:spcPts val="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spcBef>
                    <a:spcPts val="300"/>
                  </a:spcBef>
                </a:pPr>
                <a:r>
                  <a:rPr lang="en-US" sz="2400" dirty="0" smtClean="0">
                    <a:sym typeface="Symbol" pitchFamily="18" charset="2"/>
                  </a:rPr>
                  <a:t>Used prominently in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dirty="0" smtClean="0">
                    <a:sym typeface="Symbol" pitchFamily="18" charset="2"/>
                  </a:rPr>
                  <a:t>Kernel methods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dirty="0" smtClean="0">
                    <a:sym typeface="Symbol" pitchFamily="18" charset="2"/>
                  </a:rPr>
                  <a:t>Image segmentation (Wu and Leary 1993, Normalized Cut 1997)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dirty="0" smtClean="0">
                    <a:sym typeface="Symbol" pitchFamily="18" charset="2"/>
                  </a:rPr>
                  <a:t>Dimensionality reduction (Eigenmap 2003, Diffusion maps 2005, t-SNE 2007, UMAP 2018)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>
                    <a:sym typeface="Symbol" pitchFamily="18" charset="2"/>
                  </a:rPr>
                  <a:t>Pros: </a:t>
                </a:r>
              </a:p>
              <a:p>
                <a:pPr lvl="1">
                  <a:lnSpc>
                    <a:spcPts val="2800"/>
                  </a:lnSpc>
                  <a:spcBef>
                    <a:spcPts val="0"/>
                  </a:spcBef>
                </a:pPr>
                <a:r>
                  <a:rPr lang="en-US" sz="2400" dirty="0"/>
                  <a:t>Linear </a:t>
                </a:r>
                <a:r>
                  <a:rPr lang="en-US" sz="2400" dirty="0" smtClean="0"/>
                  <a:t>combination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/>
                  <a:t> terms for all powers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 smtClean="0"/>
              </a:p>
              <a:p>
                <a:pPr lvl="1">
                  <a:lnSpc>
                    <a:spcPts val="2800"/>
                  </a:lnSpc>
                  <a:spcBef>
                    <a:spcPts val="0"/>
                  </a:spcBef>
                </a:pPr>
                <a:r>
                  <a:rPr lang="en-US" sz="2400" dirty="0" smtClean="0">
                    <a:sym typeface="Symbol" pitchFamily="18" charset="2"/>
                  </a:rPr>
                  <a:t>Fast </a:t>
                </a:r>
                <a:r>
                  <a:rPr lang="en-US" sz="2400" dirty="0">
                    <a:sym typeface="Symbol" pitchFamily="18" charset="2"/>
                  </a:rPr>
                  <a:t>decay to </a:t>
                </a:r>
                <a:r>
                  <a:rPr lang="en-US" sz="2400" dirty="0" smtClean="0">
                    <a:sym typeface="Symbol" pitchFamily="18" charset="2"/>
                  </a:rPr>
                  <a:t>zero</a:t>
                </a:r>
              </a:p>
              <a:p>
                <a:pPr lvl="1">
                  <a:lnSpc>
                    <a:spcPts val="2800"/>
                  </a:lnSpc>
                  <a:spcBef>
                    <a:spcPts val="0"/>
                  </a:spcBef>
                </a:pPr>
                <a:r>
                  <a:rPr lang="en-US" sz="2400" dirty="0" smtClean="0">
                    <a:sym typeface="Symbol" pitchFamily="18" charset="2"/>
                  </a:rPr>
                  <a:t>Symmetric, non-negative, identity</a:t>
                </a:r>
                <a:endParaRPr lang="en-US" dirty="0">
                  <a:sym typeface="Symbol" pitchFamily="18" charset="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/>
                  <a:t>Con: Sensitive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𝜎</m:t>
                    </m:r>
                  </m:oMath>
                </a14:m>
                <a:endParaRPr lang="en-US" sz="2800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507288" cy="5638800"/>
              </a:xfrm>
              <a:blipFill rotWithShape="0">
                <a:blip r:embed="rId2"/>
                <a:stretch>
                  <a:fillRect l="-645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22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3568" y="2708920"/>
                <a:ext cx="7772400" cy="1470025"/>
              </a:xfrm>
            </p:spPr>
            <p:txBody>
              <a:bodyPr/>
              <a:lstStyle/>
              <a:p>
                <a:pPr algn="ctr"/>
                <a:r>
                  <a:rPr lang="en-US" sz="5400" dirty="0" smtClean="0"/>
                  <a:t>How to convert</a:t>
                </a:r>
                <a:br>
                  <a:rPr lang="en-US" sz="5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5400" dirty="0"/>
                  <a:t> </a:t>
                </a:r>
                <a:endParaRPr lang="en-US" sz="54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3568" y="2708920"/>
                <a:ext cx="7772400" cy="1470025"/>
              </a:xfrm>
              <a:blipFill rotWithShape="0">
                <a:blip r:embed="rId2"/>
                <a:stretch>
                  <a:fillRect t="-33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3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877" t="-39823" b="-3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363272" cy="5638800"/>
              </a:xfrm>
            </p:spPr>
            <p:txBody>
              <a:bodyPr/>
              <a:lstStyle/>
              <a:p>
                <a:r>
                  <a:rPr lang="en-US" sz="2800" dirty="0" smtClean="0"/>
                  <a:t>Difficult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/>
                  <a:t> and vice versa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Most conversions will be </a:t>
                </a:r>
                <a:r>
                  <a:rPr lang="en-US" dirty="0" smtClean="0"/>
                  <a:t>dissatisfactory</a:t>
                </a:r>
                <a:br>
                  <a:rPr lang="en-US" dirty="0" smtClean="0"/>
                </a:br>
                <a:r>
                  <a:rPr lang="en-US" dirty="0" smtClean="0"/>
                  <a:t>e.g. resulting </a:t>
                </a:r>
                <a:r>
                  <a:rPr lang="en-US" dirty="0" smtClean="0"/>
                  <a:t>in non-metric </a:t>
                </a:r>
                <a:r>
                  <a:rPr lang="en-US" dirty="0" smtClean="0"/>
                  <a:t>distance</a:t>
                </a:r>
                <a:endParaRPr lang="en-US" dirty="0" smtClean="0"/>
              </a:p>
              <a:p>
                <a:pPr>
                  <a:spcBef>
                    <a:spcPts val="1200"/>
                  </a:spcBef>
                </a:pPr>
                <a:r>
                  <a:rPr lang="en-US" sz="2800" b="1" dirty="0" smtClean="0">
                    <a:sym typeface="Symbol" pitchFamily="18" charset="2"/>
                  </a:rPr>
                  <a:t>Ad hoc conversion </a:t>
                </a:r>
                <a:r>
                  <a:rPr lang="en-US" sz="2800" dirty="0" smtClean="0">
                    <a:sym typeface="Symbol" pitchFamily="18" charset="2"/>
                  </a:rPr>
                  <a:t>between </a:t>
                </a:r>
                <a:r>
                  <a:rPr lang="en-US" sz="2800" dirty="0">
                    <a:sym typeface="Symbol" pitchFamily="18" charset="2"/>
                  </a:rPr>
                  <a:t>dissimilarity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𝐷</m:t>
                    </m:r>
                    <m:r>
                      <a:rPr lang="en-US" sz="280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i="1" dirty="0">
                    <a:latin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sym typeface="Symbol" pitchFamily="18" charset="2"/>
                  </a:rPr>
                  <a:t>and similarity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  <m:r>
                      <a:rPr lang="en-US" sz="280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dirty="0">
                    <a:sym typeface="Symbol" pitchFamily="18" charset="2"/>
                  </a:rPr>
                  <a:t>Inverse conversion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sym typeface="Symbol" pitchFamily="18" charset="2"/>
                      </a:rPr>
                      <m:t>const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sym typeface="Symbol" pitchFamily="18" charset="2"/>
                      </a:rPr>
                      <m:t>const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dirty="0">
                    <a:sym typeface="Symbol" pitchFamily="18" charset="2"/>
                  </a:rPr>
                  <a:t>Linear conversion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sym typeface="Symbol" pitchFamily="18" charset="2"/>
                      </a:rPr>
                      <m:t>const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</m:sSub>
                  </m:oMath>
                </a14:m>
                <a:endParaRPr lang="en-US" sz="2800" dirty="0">
                  <a:sym typeface="Symbol" pitchFamily="18" charset="2"/>
                </a:endParaRP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sym typeface="Symbol" pitchFamily="18" charset="2"/>
                      </a:rPr>
                      <m:t>const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>
                  <a:spcBef>
                    <a:spcPts val="0"/>
                  </a:spcBef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363272" cy="5638800"/>
              </a:xfrm>
              <a:blipFill rotWithShape="0">
                <a:blip r:embed="rId3"/>
                <a:stretch>
                  <a:fillRect l="-656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Alternate Process 3"/>
          <p:cNvSpPr/>
          <p:nvPr/>
        </p:nvSpPr>
        <p:spPr bwMode="auto">
          <a:xfrm>
            <a:off x="6084168" y="4005064"/>
            <a:ext cx="2088232" cy="1728192"/>
          </a:xfrm>
          <a:prstGeom prst="flowChartAlternateProcess">
            <a:avLst/>
          </a:prstGeom>
          <a:solidFill>
            <a:srgbClr val="FFFFE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Set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+mn-ea"/>
              </a:rPr>
              <a:t>const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to 1 or decide its value by requiring a condition (e.g. maximum value)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93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877" t="-39823" b="-3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be given by the Pythagorean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 marL="0" indent="457200">
                  <a:buNone/>
                </a:pPr>
                <a:r>
                  <a:rPr lang="en-US" sz="2800" b="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b="0" dirty="0" smtClean="0"/>
                  <a:t> are row vectors</a:t>
                </a:r>
              </a:p>
              <a:p>
                <a:r>
                  <a:rPr lang="en-US" sz="2800" b="0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:r>
                  <a:rPr lang="en-US" dirty="0"/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lvl="1"/>
                <a:r>
                  <a:rPr lang="en-US" dirty="0" smtClean="0"/>
                  <a:t>Linear kernel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US" sz="2400" dirty="0" smtClean="0"/>
              </a:p>
              <a:p>
                <a:pPr lvl="2"/>
                <a:r>
                  <a:rPr lang="en-US" dirty="0" smtClean="0"/>
                  <a:t>Con: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 smtClean="0"/>
                  <a:t> does not 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Pro: Can be converted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 smtClean="0"/>
                  <a:t> easily (next slide)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3"/>
                <a:stretch>
                  <a:fillRect l="-648" t="-1297" b="-4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491160"/>
      </p:ext>
    </p:extLst>
  </p:cSld>
  <p:clrMapOvr>
    <a:masterClrMapping/>
  </p:clrMapOvr>
</p:sld>
</file>

<file path=ppt/theme/theme1.xml><?xml version="1.0" encoding="utf-8"?>
<a:theme xmlns:a="http://schemas.openxmlformats.org/drawingml/2006/main" name="1_Theme1">
  <a:themeElements>
    <a:clrScheme name="2_Quadrant 6">
      <a:dk1>
        <a:srgbClr val="000000"/>
      </a:dk1>
      <a:lt1>
        <a:srgbClr val="FFFFFF"/>
      </a:lt1>
      <a:dk2>
        <a:srgbClr val="000000"/>
      </a:dk2>
      <a:lt2>
        <a:srgbClr val="669966"/>
      </a:lt2>
      <a:accent1>
        <a:srgbClr val="CCCC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E2E2FF"/>
      </a:accent5>
      <a:accent6>
        <a:srgbClr val="8A8AB9"/>
      </a:accent6>
      <a:hlink>
        <a:srgbClr val="000066"/>
      </a:hlink>
      <a:folHlink>
        <a:srgbClr val="333399"/>
      </a:folHlink>
    </a:clrScheme>
    <a:fontScheme name="2_Quadrant">
      <a:majorFont>
        <a:latin typeface="Tahoma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_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17896</TotalTime>
  <Words>165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ＭＳ Ｐゴシック</vt:lpstr>
      <vt:lpstr>ＭＳ Ｐ明朝</vt:lpstr>
      <vt:lpstr>Arial</vt:lpstr>
      <vt:lpstr>Cambria Math</vt:lpstr>
      <vt:lpstr>Candara</vt:lpstr>
      <vt:lpstr>Symbol</vt:lpstr>
      <vt:lpstr>Tahoma</vt:lpstr>
      <vt:lpstr>Times New Roman</vt:lpstr>
      <vt:lpstr>Wingdings</vt:lpstr>
      <vt:lpstr>1_Theme1</vt:lpstr>
      <vt:lpstr>Short Notes On Similarity/Dissimilarity Measures</vt:lpstr>
      <vt:lpstr>Distance/Dissimilarity &amp; Similarity</vt:lpstr>
      <vt:lpstr>Desirable properties</vt:lpstr>
      <vt:lpstr>Examples of dissimilarity measures</vt:lpstr>
      <vt:lpstr>Examples of similarity measures</vt:lpstr>
      <vt:lpstr>Special mention: Gaussian function</vt:lpstr>
      <vt:lpstr>How to convert d_ij⇔s_ij </vt:lpstr>
      <vt:lpstr>Converting d_ij⇔s_ij </vt:lpstr>
      <vt:lpstr>Euclidean distance d_ij⇔s_ij</vt:lpstr>
      <vt:lpstr>Euclidean distance d_ij⇔s_ij</vt:lpstr>
      <vt:lpstr>Gaussian similarity s_ij⇔d_ij</vt:lpstr>
    </vt:vector>
  </TitlesOfParts>
  <Company>Organization1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and Dissimilarity</dc:title>
  <dc:creator/>
  <cp:lastModifiedBy>user1</cp:lastModifiedBy>
  <cp:revision>12505</cp:revision>
  <dcterms:created xsi:type="dcterms:W3CDTF">2006-03-23T17:23:24Z</dcterms:created>
  <dcterms:modified xsi:type="dcterms:W3CDTF">2021-07-10T13:06:42Z</dcterms:modified>
</cp:coreProperties>
</file>