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20"/>
  </p:notesMasterIdLst>
  <p:handoutMasterIdLst>
    <p:handoutMasterId r:id="rId21"/>
  </p:handoutMasterIdLst>
  <p:sldIdLst>
    <p:sldId id="278" r:id="rId2"/>
    <p:sldId id="279" r:id="rId3"/>
    <p:sldId id="280" r:id="rId4"/>
    <p:sldId id="284" r:id="rId5"/>
    <p:sldId id="281" r:id="rId6"/>
    <p:sldId id="257" r:id="rId7"/>
    <p:sldId id="282" r:id="rId8"/>
    <p:sldId id="258" r:id="rId9"/>
    <p:sldId id="287" r:id="rId10"/>
    <p:sldId id="288" r:id="rId11"/>
    <p:sldId id="270" r:id="rId12"/>
    <p:sldId id="259" r:id="rId13"/>
    <p:sldId id="286" r:id="rId14"/>
    <p:sldId id="260" r:id="rId15"/>
    <p:sldId id="261" r:id="rId16"/>
    <p:sldId id="262" r:id="rId17"/>
    <p:sldId id="263" r:id="rId18"/>
    <p:sldId id="285" r:id="rId19"/>
  </p:sldIdLst>
  <p:sldSz cx="9144000" cy="6858000" type="screen4x3"/>
  <p:notesSz cx="6807200" cy="99187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B8A3F5"/>
    <a:srgbClr val="FF9966"/>
    <a:srgbClr val="FFFFE1"/>
    <a:srgbClr val="C5F2F1"/>
    <a:srgbClr val="D9C3F9"/>
    <a:srgbClr val="E49FF9"/>
    <a:srgbClr val="CCCCFF"/>
    <a:srgbClr val="CC99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8" autoAdjust="0"/>
    <p:restoredTop sz="99089" autoAdjust="0"/>
  </p:normalViewPr>
  <p:slideViewPr>
    <p:cSldViewPr>
      <p:cViewPr varScale="1">
        <p:scale>
          <a:sx n="74" d="100"/>
          <a:sy n="74" d="100"/>
        </p:scale>
        <p:origin x="66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14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21813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55AB628-38F6-47BA-83AF-53B78A82D9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9589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1700"/>
            <a:ext cx="544512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21813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788D5C8-A072-400E-B8D1-137F63F074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9448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039" indent="0" algn="ctr">
              <a:buNone/>
              <a:defRPr/>
            </a:lvl2pPr>
            <a:lvl3pPr marL="914079" indent="0" algn="ctr">
              <a:buNone/>
              <a:defRPr/>
            </a:lvl3pPr>
            <a:lvl4pPr marL="1371119" indent="0" algn="ctr">
              <a:buNone/>
              <a:defRPr/>
            </a:lvl4pPr>
            <a:lvl5pPr marL="1828159" indent="0" algn="ctr">
              <a:buNone/>
              <a:defRPr/>
            </a:lvl5pPr>
            <a:lvl6pPr marL="2285199" indent="0" algn="ctr">
              <a:buNone/>
              <a:defRPr/>
            </a:lvl6pPr>
            <a:lvl7pPr marL="2742237" indent="0" algn="ctr">
              <a:buNone/>
              <a:defRPr/>
            </a:lvl7pPr>
            <a:lvl8pPr marL="3199278" indent="0" algn="ctr">
              <a:buNone/>
              <a:defRPr/>
            </a:lvl8pPr>
            <a:lvl9pPr marL="365631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6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62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52400"/>
            <a:ext cx="21717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627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10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41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39" indent="0">
              <a:buNone/>
              <a:defRPr sz="1800"/>
            </a:lvl2pPr>
            <a:lvl3pPr marL="914079" indent="0">
              <a:buNone/>
              <a:defRPr sz="1600"/>
            </a:lvl3pPr>
            <a:lvl4pPr marL="1371119" indent="0">
              <a:buNone/>
              <a:defRPr sz="1400"/>
            </a:lvl4pPr>
            <a:lvl5pPr marL="1828159" indent="0">
              <a:buNone/>
              <a:defRPr sz="1400"/>
            </a:lvl5pPr>
            <a:lvl6pPr marL="2285199" indent="0">
              <a:buNone/>
              <a:defRPr sz="1400"/>
            </a:lvl6pPr>
            <a:lvl7pPr marL="2742237" indent="0">
              <a:buNone/>
              <a:defRPr sz="1400"/>
            </a:lvl7pPr>
            <a:lvl8pPr marL="3199278" indent="0">
              <a:buNone/>
              <a:defRPr sz="1400"/>
            </a:lvl8pPr>
            <a:lvl9pPr marL="365631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855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07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2000" b="1"/>
            </a:lvl2pPr>
            <a:lvl3pPr marL="914079" indent="0">
              <a:buNone/>
              <a:defRPr sz="1800" b="1"/>
            </a:lvl3pPr>
            <a:lvl4pPr marL="1371119" indent="0">
              <a:buNone/>
              <a:defRPr sz="1600" b="1"/>
            </a:lvl4pPr>
            <a:lvl5pPr marL="1828159" indent="0">
              <a:buNone/>
              <a:defRPr sz="1600" b="1"/>
            </a:lvl5pPr>
            <a:lvl6pPr marL="2285199" indent="0">
              <a:buNone/>
              <a:defRPr sz="1600" b="1"/>
            </a:lvl6pPr>
            <a:lvl7pPr marL="2742237" indent="0">
              <a:buNone/>
              <a:defRPr sz="1600" b="1"/>
            </a:lvl7pPr>
            <a:lvl8pPr marL="3199278" indent="0">
              <a:buNone/>
              <a:defRPr sz="1600" b="1"/>
            </a:lvl8pPr>
            <a:lvl9pPr marL="36563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2000" b="1"/>
            </a:lvl2pPr>
            <a:lvl3pPr marL="914079" indent="0">
              <a:buNone/>
              <a:defRPr sz="1800" b="1"/>
            </a:lvl3pPr>
            <a:lvl4pPr marL="1371119" indent="0">
              <a:buNone/>
              <a:defRPr sz="1600" b="1"/>
            </a:lvl4pPr>
            <a:lvl5pPr marL="1828159" indent="0">
              <a:buNone/>
              <a:defRPr sz="1600" b="1"/>
            </a:lvl5pPr>
            <a:lvl6pPr marL="2285199" indent="0">
              <a:buNone/>
              <a:defRPr sz="1600" b="1"/>
            </a:lvl6pPr>
            <a:lvl7pPr marL="2742237" indent="0">
              <a:buNone/>
              <a:defRPr sz="1600" b="1"/>
            </a:lvl7pPr>
            <a:lvl8pPr marL="3199278" indent="0">
              <a:buNone/>
              <a:defRPr sz="1600" b="1"/>
            </a:lvl8pPr>
            <a:lvl9pPr marL="36563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3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9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662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39" indent="0">
              <a:buNone/>
              <a:defRPr sz="1200"/>
            </a:lvl2pPr>
            <a:lvl3pPr marL="914079" indent="0">
              <a:buNone/>
              <a:defRPr sz="1000"/>
            </a:lvl3pPr>
            <a:lvl4pPr marL="1371119" indent="0">
              <a:buNone/>
              <a:defRPr sz="900"/>
            </a:lvl4pPr>
            <a:lvl5pPr marL="1828159" indent="0">
              <a:buNone/>
              <a:defRPr sz="900"/>
            </a:lvl5pPr>
            <a:lvl6pPr marL="2285199" indent="0">
              <a:buNone/>
              <a:defRPr sz="900"/>
            </a:lvl6pPr>
            <a:lvl7pPr marL="2742237" indent="0">
              <a:buNone/>
              <a:defRPr sz="900"/>
            </a:lvl7pPr>
            <a:lvl8pPr marL="3199278" indent="0">
              <a:buNone/>
              <a:defRPr sz="900"/>
            </a:lvl8pPr>
            <a:lvl9pPr marL="365631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373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39" indent="0">
              <a:buNone/>
              <a:defRPr sz="2800"/>
            </a:lvl2pPr>
            <a:lvl3pPr marL="914079" indent="0">
              <a:buNone/>
              <a:defRPr sz="2400"/>
            </a:lvl3pPr>
            <a:lvl4pPr marL="1371119" indent="0">
              <a:buNone/>
              <a:defRPr sz="2000"/>
            </a:lvl4pPr>
            <a:lvl5pPr marL="1828159" indent="0">
              <a:buNone/>
              <a:defRPr sz="2000"/>
            </a:lvl5pPr>
            <a:lvl6pPr marL="2285199" indent="0">
              <a:buNone/>
              <a:defRPr sz="2000"/>
            </a:lvl6pPr>
            <a:lvl7pPr marL="2742237" indent="0">
              <a:buNone/>
              <a:defRPr sz="2000"/>
            </a:lvl7pPr>
            <a:lvl8pPr marL="3199278" indent="0">
              <a:buNone/>
              <a:defRPr sz="2000"/>
            </a:lvl8pPr>
            <a:lvl9pPr marL="3656316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39" indent="0">
              <a:buNone/>
              <a:defRPr sz="1200"/>
            </a:lvl2pPr>
            <a:lvl3pPr marL="914079" indent="0">
              <a:buNone/>
              <a:defRPr sz="1000"/>
            </a:lvl3pPr>
            <a:lvl4pPr marL="1371119" indent="0">
              <a:buNone/>
              <a:defRPr sz="900"/>
            </a:lvl4pPr>
            <a:lvl5pPr marL="1828159" indent="0">
              <a:buNone/>
              <a:defRPr sz="900"/>
            </a:lvl5pPr>
            <a:lvl6pPr marL="2285199" indent="0">
              <a:buNone/>
              <a:defRPr sz="900"/>
            </a:lvl6pPr>
            <a:lvl7pPr marL="2742237" indent="0">
              <a:buNone/>
              <a:defRPr sz="900"/>
            </a:lvl7pPr>
            <a:lvl8pPr marL="3199278" indent="0">
              <a:buNone/>
              <a:defRPr sz="900"/>
            </a:lvl8pPr>
            <a:lvl9pPr marL="365631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134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8200"/>
            <a:ext cx="8229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76200" cy="2286000"/>
          </a:xfrm>
          <a:prstGeom prst="rect">
            <a:avLst/>
          </a:prstGeom>
          <a:solidFill>
            <a:srgbClr val="009999"/>
          </a:solidFill>
          <a:ln w="9525">
            <a:noFill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>
              <a:defRPr/>
            </a:pPr>
            <a:endParaRPr kumimoji="0" lang="en-US" sz="240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2286000"/>
            <a:ext cx="762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>
              <a:defRPr/>
            </a:pPr>
            <a:endParaRPr kumimoji="0" lang="en-US" sz="2400"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4572000"/>
            <a:ext cx="76200" cy="22860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>
              <a:defRPr/>
            </a:pPr>
            <a:endParaRPr kumimoji="0" lang="en-US" sz="2400">
              <a:latin typeface="Times New Roman" pitchFamily="18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228600" y="6515101"/>
            <a:ext cx="40386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b="0" dirty="0" smtClean="0">
                <a:latin typeface="Candara" panose="020E0502030303020204" pitchFamily="34" charset="0"/>
              </a:rPr>
              <a:t>© 2021.</a:t>
            </a:r>
            <a:r>
              <a:rPr lang="en-US" sz="1200" b="0" baseline="0" dirty="0" smtClean="0">
                <a:latin typeface="Candara" panose="020E0502030303020204" pitchFamily="34" charset="0"/>
              </a:rPr>
              <a:t> </a:t>
            </a:r>
            <a:r>
              <a:rPr lang="en-US" sz="1200" b="0" dirty="0" smtClean="0">
                <a:latin typeface="Candara" panose="020E0502030303020204" pitchFamily="34" charset="0"/>
              </a:rPr>
              <a:t>Ng Yen Kaow</a:t>
            </a:r>
            <a:endParaRPr lang="en-US" sz="1200" b="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5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5pPr>
      <a:lvl6pPr marL="457146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6pPr>
      <a:lvl7pPr marL="914293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7pPr>
      <a:lvl8pPr marL="137144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8pPr>
      <a:lvl9pPr marL="1828586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9pPr>
    </p:titleStyle>
    <p:bodyStyle>
      <a:lvl1pPr marL="469845" indent="-46984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07944" indent="-43651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377789" indent="-46825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827000" indent="-43809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296844" indent="-46825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753991" indent="-46825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3211138" indent="-46825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668284" indent="-46825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4125430" indent="-46825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685800" y="3162672"/>
            <a:ext cx="7990656" cy="914400"/>
          </a:xfrm>
        </p:spPr>
        <p:txBody>
          <a:bodyPr/>
          <a:lstStyle/>
          <a:p>
            <a:r>
              <a:rPr lang="en-US" altLang="en-US" sz="5400" dirty="0" smtClean="0">
                <a:solidFill>
                  <a:srgbClr val="002060"/>
                </a:solidFill>
              </a:rPr>
              <a:t>Just Enough </a:t>
            </a:r>
            <a:br>
              <a:rPr lang="en-US" altLang="en-US" sz="5400" dirty="0" smtClean="0">
                <a:solidFill>
                  <a:srgbClr val="002060"/>
                </a:solidFill>
              </a:rPr>
            </a:br>
            <a:r>
              <a:rPr lang="en-US" altLang="en-US" sz="5400" dirty="0" smtClean="0">
                <a:solidFill>
                  <a:srgbClr val="002060"/>
                </a:solidFill>
              </a:rPr>
              <a:t>Spectral Theory</a:t>
            </a:r>
            <a:endParaRPr lang="en-PH" altLang="en-US" sz="5400" dirty="0" smtClean="0">
              <a:solidFill>
                <a:srgbClr val="002060"/>
              </a:solidFill>
            </a:endParaRPr>
          </a:p>
        </p:txBody>
      </p:sp>
      <p:sp>
        <p:nvSpPr>
          <p:cNvPr id="16387" name="Subtitle 3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6629400" cy="990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Ng Yen Kaow</a:t>
            </a:r>
            <a:endParaRPr lang="en-US" i="1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matrix property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</p:spPr>
            <p:txBody>
              <a:bodyPr/>
              <a:lstStyle/>
              <a:p>
                <a:pPr>
                  <a:lnSpc>
                    <a:spcPts val="3200"/>
                  </a:lnSpc>
                  <a:spcBef>
                    <a:spcPts val="1200"/>
                  </a:spcBef>
                </a:pPr>
                <a:r>
                  <a:rPr lang="en-US" sz="2800" dirty="0" smtClean="0"/>
                  <a:t>For square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, the following are equivalent</a:t>
                </a:r>
              </a:p>
              <a:p>
                <a:pPr marL="985782" lvl="1" indent="-514350">
                  <a:spcBef>
                    <a:spcPts val="600"/>
                  </a:spcBef>
                  <a:buClr>
                    <a:schemeClr val="tx1"/>
                  </a:buClr>
                  <a:buSzPct val="100000"/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orthogonal matrix</a:t>
                </a:r>
              </a:p>
              <a:p>
                <a:pPr marL="985782" lvl="1" indent="-514350">
                  <a:spcBef>
                    <a:spcPts val="600"/>
                  </a:spcBef>
                  <a:buClr>
                    <a:schemeClr val="tx1"/>
                  </a:buClr>
                  <a:buSzPct val="100000"/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000" dirty="0"/>
              </a:p>
              <a:p>
                <a:pPr marL="985782" lvl="1" indent="-514350">
                  <a:spcBef>
                    <a:spcPts val="600"/>
                  </a:spcBef>
                  <a:buClr>
                    <a:schemeClr val="tx1"/>
                  </a:buClr>
                  <a:buSzPct val="100000"/>
                  <a:buFont typeface="+mj-lt"/>
                  <a:buAutoNum type="arabicPeriod" startAt="3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 smtClean="0"/>
              </a:p>
              <a:p>
                <a:pPr marL="471432" lvl="1" indent="0">
                  <a:spcBef>
                    <a:spcPts val="1800"/>
                  </a:spcBef>
                  <a:buNone/>
                </a:pPr>
                <a:r>
                  <a:rPr lang="en-US" dirty="0" smtClean="0"/>
                  <a:t>2</a:t>
                </a:r>
                <a:r>
                  <a:rPr lang="en-US" dirty="0">
                    <a:sym typeface="Symbol" panose="05050102010706020507" pitchFamily="18" charset="2"/>
                  </a:rPr>
                  <a:t></a:t>
                </a:r>
                <a:r>
                  <a:rPr lang="en-US" dirty="0" smtClean="0">
                    <a:sym typeface="Symbol" panose="05050102010706020507" pitchFamily="18" charset="2"/>
                  </a:rPr>
                  <a:t>1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be the </a:t>
                </a:r>
                <a:r>
                  <a:rPr lang="en-US" dirty="0"/>
                  <a:t>column vectors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pPr marL="469900" lvl="1" indent="220663">
                  <a:lnSpc>
                    <a:spcPts val="11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469900" lvl="1" indent="-12700">
                  <a:spcBef>
                    <a:spcPts val="180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dirty="0" smtClean="0"/>
                  <a:t>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  <a:blipFill rotWithShape="0">
                <a:blip r:embed="rId2"/>
                <a:stretch>
                  <a:fillRect l="-648"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85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Eigenspace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</p:spPr>
            <p:txBody>
              <a:bodyPr/>
              <a:lstStyle/>
              <a:p>
                <a:r>
                  <a:rPr lang="en-US" dirty="0" smtClean="0">
                    <a:sym typeface="Symbol" pitchFamily="18" charset="2"/>
                  </a:rPr>
                  <a:t>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sym typeface="Symbol" pitchFamily="18" charset="2"/>
                  </a:rPr>
                  <a:t>eigenspace</a:t>
                </a:r>
                <a:r>
                  <a:rPr lang="en-US" dirty="0">
                    <a:sym typeface="Symbol" pitchFamily="18" charset="2"/>
                  </a:rPr>
                  <a:t> of a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is the set of all the vectors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𝑢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that fulfills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𝑀𝑢</m:t>
                    </m:r>
                    <m:r>
                      <a:rPr lang="en-US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  <a:sym typeface="Symbol" pitchFamily="18" charset="2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𝑢</m:t>
                    </m:r>
                  </m:oMath>
                </a14:m>
                <a:endParaRPr lang="en-US" i="1" dirty="0" smtClean="0">
                  <a:sym typeface="Symbol" pitchFamily="18" charset="2"/>
                </a:endParaRPr>
              </a:p>
              <a:p>
                <a:pPr lvl="1"/>
                <a:r>
                  <a:rPr lang="en-US" dirty="0" smtClean="0">
                    <a:sym typeface="Symbol" pitchFamily="18" charset="2"/>
                  </a:rPr>
                  <a:t>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sym typeface="Symbol" pitchFamily="18" charset="2"/>
                  </a:rPr>
                  <a:t>rank</a:t>
                </a:r>
                <a:r>
                  <a:rPr lang="en-US" dirty="0" smtClean="0">
                    <a:sym typeface="Symbol" pitchFamily="18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is its number of non-zero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sym typeface="Symbol" pitchFamily="18" charset="2"/>
                      </a:rPr>
                      <m:t>𝜆</m:t>
                    </m:r>
                  </m:oMath>
                </a14:m>
                <a:endParaRPr lang="en-US" sz="2400" dirty="0" smtClean="0">
                  <a:sym typeface="Symbol" pitchFamily="18" charset="2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A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sym typeface="Symbol" pitchFamily="18" charset="2"/>
                  </a:rPr>
                  <a:t>eigenbasis</a:t>
                </a:r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dirty="0">
                    <a:sym typeface="Symbol" pitchFamily="18" charset="2"/>
                  </a:rPr>
                  <a:t>of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dirty="0">
                    <a:sym typeface="Symbol" pitchFamily="18" charset="2"/>
                  </a:rPr>
                  <a:t>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is a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sym typeface="Symbol" pitchFamily="18" charset="2"/>
                  </a:rPr>
                  <a:t>orthogonal</a:t>
                </a:r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eigenvectors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i="1" dirty="0" smtClean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(including those with zero eigenvalues)</a:t>
                </a:r>
              </a:p>
              <a:p>
                <a:pPr lvl="1"/>
                <a:r>
                  <a:rPr lang="en-US" sz="2400" dirty="0">
                    <a:sym typeface="Symbol" pitchFamily="18" charset="2"/>
                  </a:rPr>
                  <a:t>Any </a:t>
                </a:r>
                <a:r>
                  <a:rPr lang="en-US" sz="2400" dirty="0" smtClean="0">
                    <a:sym typeface="Symbol" pitchFamily="18" charset="2"/>
                  </a:rPr>
                  <a:t>datapoint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ym typeface="Symbol" pitchFamily="18" charset="2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sz="2400" i="1" dirty="0">
                    <a:sym typeface="Symbol" pitchFamily="18" charset="2"/>
                  </a:rPr>
                  <a:t> </a:t>
                </a:r>
                <a:r>
                  <a:rPr lang="en-US" sz="2400" dirty="0">
                    <a:sym typeface="Symbol" pitchFamily="18" charset="2"/>
                  </a:rPr>
                  <a:t>can be written as a linear combination of the </a:t>
                </a:r>
                <a:r>
                  <a:rPr lang="en-US" sz="2400" dirty="0" smtClean="0">
                    <a:sym typeface="Symbol" pitchFamily="18" charset="2"/>
                  </a:rPr>
                  <a:t>eigenbasis,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endParaRPr lang="en-US" sz="2400" dirty="0" smtClean="0"/>
              </a:p>
              <a:p>
                <a:pPr lvl="1"/>
                <a:r>
                  <a:rPr lang="en-US" sz="2400" dirty="0" smtClean="0"/>
                  <a:t>Any </a:t>
                </a:r>
                <a:r>
                  <a:rPr lang="en-US" sz="2400" dirty="0" smtClean="0">
                    <a:sym typeface="Symbol" pitchFamily="18" charset="2"/>
                  </a:rPr>
                  <a:t>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ym typeface="Symbol" pitchFamily="18" charset="2"/>
                  </a:rPr>
                  <a:t> </a:t>
                </a:r>
                <a:r>
                  <a:rPr lang="en-US" sz="2400" dirty="0" smtClean="0">
                    <a:sym typeface="Symbol" pitchFamily="18" charset="2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sz="2400" i="1" dirty="0">
                    <a:sym typeface="Symbol" pitchFamily="18" charset="2"/>
                  </a:rPr>
                  <a:t> </a:t>
                </a:r>
                <a:r>
                  <a:rPr lang="en-US" sz="2400" dirty="0">
                    <a:sym typeface="Symbol" pitchFamily="18" charset="2"/>
                  </a:rPr>
                  <a:t>can be written as a linear combination of the </a:t>
                </a:r>
                <a:r>
                  <a:rPr lang="en-US" sz="2400" dirty="0" smtClean="0">
                    <a:sym typeface="Symbol" pitchFamily="18" charset="2"/>
                  </a:rPr>
                  <a:t>datapoints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ym typeface="Symbol" pitchFamily="18" charset="2"/>
                  </a:rPr>
                  <a:t>, by solving the system of equations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dirty="0"/>
              </a:p>
              <a:p>
                <a:endParaRPr lang="en-US" dirty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  <a:blipFill rotWithShape="0">
                <a:blip r:embed="rId2"/>
                <a:stretch>
                  <a:fillRect l="-865" t="-1514" r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29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Rayleigh Quotient</a:t>
            </a:r>
            <a:endParaRPr lang="en-US" dirty="0"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458200" cy="5399112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⊤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𝑀𝑢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⊤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𝑢</m:t>
                        </m:r>
                      </m:den>
                    </m:f>
                  </m:oMath>
                </a14:m>
                <a:r>
                  <a:rPr lang="en-US" dirty="0" smtClean="0">
                    <a:sym typeface="Symbol" pitchFamily="18" charset="2"/>
                  </a:rPr>
                  <a:t> is called the </a:t>
                </a:r>
                <a:r>
                  <a:rPr lang="en-US" b="1" dirty="0" smtClean="0">
                    <a:sym typeface="Symbol" pitchFamily="18" charset="2"/>
                  </a:rPr>
                  <a:t>Rayleigh quotient</a:t>
                </a:r>
                <a:endParaRPr lang="en-US" dirty="0" smtClean="0">
                  <a:sym typeface="Symbol" pitchFamily="18" charset="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sym typeface="Symbol" pitchFamily="18" charset="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ym typeface="Symbol" pitchFamily="18" charset="2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ym typeface="Symbol" pitchFamily="18" charset="2"/>
                  </a:rPr>
                  <a:t> </a:t>
                </a:r>
                <a:r>
                  <a:rPr lang="en-US" dirty="0" smtClean="0">
                    <a:sym typeface="Symbol" pitchFamily="18" charset="2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≥</m:t>
                        </m:r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≥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itchFamily="18" charset="2"/>
                          </a:rPr>
                          <m:t>…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≥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ym typeface="Symbol" pitchFamily="18" charset="2"/>
                  </a:rPr>
                  <a:t> be the eigenvalues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b="1" dirty="0" smtClean="0">
                    <a:sym typeface="Symbol" pitchFamily="18" charset="2"/>
                  </a:rPr>
                  <a:t>Min-max Theorem</a:t>
                </a:r>
                <a:r>
                  <a:rPr lang="en-US" dirty="0" smtClean="0">
                    <a:sym typeface="Symbol" pitchFamily="18" charset="2"/>
                  </a:rPr>
                  <a:t> (simplified)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3200" dirty="0" smtClean="0">
                    <a:sym typeface="Symbol" pitchFamily="18" charset="2"/>
                  </a:rPr>
                  <a:t>Maximum of the Rayleigh quotient,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max</m:t>
                              </m:r>
                            </m:e>
                            <m:li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=1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𝑀𝑢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𝑢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3200" dirty="0" smtClean="0">
                    <a:sym typeface="Symbol" pitchFamily="18" charset="2"/>
                  </a:rPr>
                  <a:t>Minimum </a:t>
                </a:r>
                <a:r>
                  <a:rPr lang="en-US" sz="3200" dirty="0">
                    <a:sym typeface="Symbol" pitchFamily="18" charset="2"/>
                  </a:rPr>
                  <a:t>of the Rayleigh </a:t>
                </a:r>
                <a:r>
                  <a:rPr lang="en-US" sz="3200" dirty="0" smtClean="0">
                    <a:sym typeface="Symbol" pitchFamily="18" charset="2"/>
                  </a:rPr>
                  <a:t>quotient, </a:t>
                </a:r>
                <a:endParaRPr lang="en-US" sz="3200" dirty="0">
                  <a:sym typeface="Symbol" pitchFamily="18" charset="2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in</m:t>
                              </m:r>
                            </m:e>
                            <m:li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=1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𝑀𝑢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𝑢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800" dirty="0" smtClean="0">
                  <a:ea typeface="Cambria Math" panose="02040503050406030204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458200" cy="5399112"/>
              </a:xfrm>
              <a:blipFill rotWithShape="0">
                <a:blip r:embed="rId2"/>
                <a:stretch>
                  <a:fillRect l="-865" b="-3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Proof of min-max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579296" cy="5638800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sz="2800" b="1" dirty="0" smtClean="0">
                    <a:sym typeface="Symbol" pitchFamily="18" charset="2"/>
                  </a:rPr>
                  <a:t>Find </a:t>
                </a:r>
                <a:r>
                  <a:rPr lang="en-US" sz="2800" b="1" dirty="0"/>
                  <a:t>stationary </a:t>
                </a:r>
                <a:r>
                  <a:rPr lang="en-US" sz="2800" b="1" dirty="0" smtClean="0"/>
                  <a:t>points </a:t>
                </a:r>
                <a:r>
                  <a:rPr lang="en-US" sz="2800" b="1" dirty="0" smtClean="0">
                    <a:sym typeface="Symbol" pitchFamily="18" charset="2"/>
                  </a:rPr>
                  <a:t>of</a:t>
                </a:r>
                <a:r>
                  <a:rPr lang="en-US" sz="2800" dirty="0" smtClean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⊤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𝑀𝑢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⊤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𝑢</m:t>
                        </m:r>
                      </m:den>
                    </m:f>
                  </m:oMath>
                </a14:m>
                <a:endParaRPr lang="en-US" altLang="ja-JP" sz="2800" dirty="0" smtClean="0"/>
              </a:p>
              <a:p>
                <a:pPr>
                  <a:spcBef>
                    <a:spcPts val="0"/>
                  </a:spcBef>
                  <a:tabLst>
                    <a:tab pos="457200" algn="l"/>
                  </a:tabLst>
                </a:pPr>
                <a:r>
                  <a:rPr lang="en-US" altLang="ja-JP" sz="2400" dirty="0" smtClean="0"/>
                  <a:t>Letting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𝑐𝑢</m:t>
                    </m:r>
                  </m:oMath>
                </a14:m>
                <a:r>
                  <a:rPr lang="en-US" altLang="ja-JP" sz="2400" dirty="0" smtClean="0"/>
                  <a:t> does not change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⊤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𝑀𝑢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⊤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𝑢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′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𝑀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′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400" b="0" dirty="0" smtClean="0">
                  <a:sym typeface="Symbol" pitchFamily="18" charset="2"/>
                </a:endParaRPr>
              </a:p>
              <a:p>
                <a:pPr lvl="1">
                  <a:lnSpc>
                    <a:spcPts val="2400"/>
                  </a:lnSpc>
                  <a:spcBef>
                    <a:spcPts val="0"/>
                  </a:spcBef>
                  <a:tabLst>
                    <a:tab pos="457200" algn="l"/>
                  </a:tabLst>
                </a:pPr>
                <a:r>
                  <a:rPr lang="en-US" altLang="ja-JP" sz="2400" dirty="0" smtClean="0"/>
                  <a:t>Hence consider only unit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ja-JP" sz="2400" dirty="0" smtClean="0"/>
              </a:p>
              <a:p>
                <a:pPr lvl="1">
                  <a:spcBef>
                    <a:spcPts val="0"/>
                  </a:spcBef>
                </a:pPr>
                <a:r>
                  <a:rPr lang="en-US" altLang="ja-JP" sz="2400" dirty="0" smtClean="0"/>
                  <a:t>Maximize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sym typeface="Symbol" pitchFamily="18" charset="2"/>
                      </a:rPr>
                      <m:t>𝑀𝑢</m:t>
                    </m:r>
                  </m:oMath>
                </a14:m>
                <a:r>
                  <a:rPr lang="en-US" altLang="ja-JP" sz="2400" dirty="0" smtClean="0"/>
                  <a:t> subject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ja-JP" sz="2400" dirty="0" smtClean="0"/>
              </a:p>
              <a:p>
                <a:pPr>
                  <a:spcBef>
                    <a:spcPts val="600"/>
                  </a:spcBef>
                </a:pPr>
                <a:r>
                  <a:rPr lang="en-US" altLang="ja-JP" sz="2400" dirty="0" smtClean="0">
                    <a:solidFill>
                      <a:srgbClr val="008080"/>
                    </a:solidFill>
                  </a:rPr>
                  <a:t>Use </a:t>
                </a:r>
                <a:r>
                  <a:rPr lang="en-US" sz="2400" dirty="0" smtClean="0">
                    <a:solidFill>
                      <a:srgbClr val="008080"/>
                    </a:solidFill>
                  </a:rPr>
                  <a:t>Lagrangian to add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808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rgbClr val="00808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 smtClean="0">
                    <a:solidFill>
                      <a:srgbClr val="008080"/>
                    </a:solidFill>
                  </a:rPr>
                  <a:t> constraint</a:t>
                </a:r>
              </a:p>
              <a:p>
                <a:pPr marL="0" indent="690563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1311275">
                  <a:spcBef>
                    <a:spcPts val="0"/>
                  </a:spcBef>
                  <a:buNone/>
                  <a:tabLst>
                    <a:tab pos="2112963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rgbClr val="00808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400" b="0" i="1" smtClean="0">
                        <a:solidFill>
                          <a:srgbClr val="00808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400" b="1" i="1">
                        <a:solidFill>
                          <a:srgbClr val="00808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808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 smtClean="0">
                    <a:solidFill>
                      <a:srgbClr val="008080"/>
                    </a:solidFill>
                  </a:rPr>
                  <a:t> </a:t>
                </a:r>
                <a:endParaRPr lang="en-US" sz="2400" dirty="0" smtClean="0"/>
              </a:p>
              <a:p>
                <a:pPr marL="0" indent="1311275">
                  <a:spcBef>
                    <a:spcPts val="0"/>
                  </a:spcBef>
                  <a:buNone/>
                  <a:tabLst>
                    <a:tab pos="2112963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 smtClean="0"/>
              </a:p>
              <a:p>
                <a:pPr marL="0" indent="690563">
                  <a:spcBef>
                    <a:spcPts val="0"/>
                  </a:spcBef>
                  <a:buNone/>
                  <a:tabLst>
                    <a:tab pos="2112963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  <m:r>
                      <a:rPr lang="en-US" sz="2400" b="1" i="1">
                        <a:solidFill>
                          <a:srgbClr val="00808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808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00808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00808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808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sz="2400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rgbClr val="00808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rgbClr val="008080"/>
                        </a:solidFill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sz="2400" b="0" i="1" smtClean="0">
                        <a:solidFill>
                          <a:srgbClr val="00808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rgbClr val="00808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 smtClean="0">
                    <a:solidFill>
                      <a:srgbClr val="008080"/>
                    </a:solidFill>
                  </a:rPr>
                  <a:t> </a:t>
                </a:r>
              </a:p>
              <a:p>
                <a:pPr marL="690563" indent="0">
                  <a:spcBef>
                    <a:spcPts val="0"/>
                  </a:spcBef>
                  <a:buNone/>
                  <a:tabLst>
                    <a:tab pos="2112963" algn="l"/>
                  </a:tabLst>
                </a:pPr>
                <a:r>
                  <a:rPr lang="en-US" sz="2400" dirty="0" smtClean="0"/>
                  <a:t>Since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 smtClean="0"/>
                  <a:t> is symmetric,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690563" indent="0">
                  <a:spcBef>
                    <a:spcPts val="0"/>
                  </a:spcBef>
                  <a:buNone/>
                  <a:tabLst>
                    <a:tab pos="690563" algn="l"/>
                    <a:tab pos="2112963" algn="l"/>
                  </a:tabLs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b="0" dirty="0" smtClean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800" dirty="0"/>
              </a:p>
              <a:p>
                <a:pPr>
                  <a:spcBef>
                    <a:spcPts val="0"/>
                  </a:spcBef>
                  <a:tabLst>
                    <a:tab pos="2112963" algn="l"/>
                  </a:tabLst>
                </a:pPr>
                <a:r>
                  <a:rPr lang="en-US" sz="2800" b="1" dirty="0" smtClean="0">
                    <a:sym typeface="Symbol" pitchFamily="18" charset="2"/>
                  </a:rPr>
                  <a:t>S</a:t>
                </a:r>
                <a:r>
                  <a:rPr lang="en-US" sz="2800" b="1" dirty="0" smtClean="0"/>
                  <a:t>tationary points are solutions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𝑀𝑢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579296" cy="5638800"/>
              </a:xfrm>
              <a:blipFill rotWithShape="0">
                <a:blip r:embed="rId2"/>
                <a:stretch>
                  <a:fillRect l="-640" b="-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44208" y="3429000"/>
                <a:ext cx="2471192" cy="1245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Matrix differentiation*</a:t>
                </a:r>
              </a:p>
              <a:p>
                <a:pPr algn="r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r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429000"/>
                <a:ext cx="2471192" cy="1245534"/>
              </a:xfrm>
              <a:prstGeom prst="rect">
                <a:avLst/>
              </a:prstGeom>
              <a:blipFill rotWithShape="0">
                <a:blip r:embed="rId3"/>
                <a:stretch>
                  <a:fillRect t="-2941" r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139952" y="6477000"/>
            <a:ext cx="42531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* https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://www.comp.nus.edu.sg/~CS5240/lecture/matrix-diff.pdf</a:t>
            </a:r>
          </a:p>
        </p:txBody>
      </p:sp>
    </p:spTree>
    <p:extLst>
      <p:ext uri="{BB962C8B-B14F-4D97-AF65-F5344CB8AC3E}">
        <p14:creationId xmlns:p14="http://schemas.microsoft.com/office/powerpoint/2010/main" val="427883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Eigendecomposition applications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638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Matrix inverse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Matrix approximation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Matrix factorization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Multidimensional Scaling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Minimizing/maximiz</a:t>
            </a:r>
            <a:r>
              <a:rPr lang="en-US" altLang="zh-CN" dirty="0" smtClean="0"/>
              <a:t>ing </a:t>
            </a:r>
            <a:r>
              <a:rPr lang="en-US" dirty="0" smtClean="0"/>
              <a:t>Rayleigh Quotient</a:t>
            </a:r>
            <a:endParaRPr lang="en-US" dirty="0">
              <a:ea typeface="Cambria Math" panose="02040503050406030204" pitchFamily="18" charset="0"/>
              <a:sym typeface="Symbol" pitchFamily="18" charset="2"/>
            </a:endParaRPr>
          </a:p>
          <a:p>
            <a:pPr lvl="1">
              <a:spcBef>
                <a:spcPts val="0"/>
              </a:spcBef>
            </a:pPr>
            <a:r>
              <a:rPr lang="en-US" sz="3200" dirty="0" smtClean="0"/>
              <a:t>PCA</a:t>
            </a:r>
          </a:p>
          <a:p>
            <a:pPr lvl="2">
              <a:spcBef>
                <a:spcPts val="0"/>
              </a:spcBef>
            </a:pPr>
            <a:r>
              <a:rPr lang="en-US" sz="2800" dirty="0" smtClean="0"/>
              <a:t>Max of covariance matrix</a:t>
            </a:r>
          </a:p>
          <a:p>
            <a:pPr lvl="1">
              <a:spcBef>
                <a:spcPts val="0"/>
              </a:spcBef>
            </a:pPr>
            <a:r>
              <a:rPr lang="en-US" sz="3200" dirty="0" smtClean="0">
                <a:sym typeface="Symbol" panose="05050102010706020507" pitchFamily="18" charset="2"/>
              </a:rPr>
              <a:t>Spectral clustering</a:t>
            </a:r>
          </a:p>
          <a:p>
            <a:pPr lvl="2">
              <a:spcBef>
                <a:spcPts val="0"/>
              </a:spcBef>
            </a:pPr>
            <a:r>
              <a:rPr lang="en-US" sz="2800" dirty="0" smtClean="0">
                <a:sym typeface="Symbol" panose="05050102010706020507" pitchFamily="18" charset="2"/>
              </a:rPr>
              <a:t>Min of graph Laplacian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017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Singular Value Decomposition</a:t>
            </a:r>
            <a:endParaRPr lang="en-US" dirty="0"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</p:spPr>
            <p:txBody>
              <a:bodyPr/>
              <a:lstStyle/>
              <a:p>
                <a:r>
                  <a:rPr lang="en-US" b="0" dirty="0" smtClean="0">
                    <a:sym typeface="Symbol" pitchFamily="18" charset="2"/>
                  </a:rPr>
                  <a:t>Any matrix can be singular value decomposed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𝑆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𝑉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matrix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𝑈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  <a:sym typeface="Symbol" pitchFamily="18" charset="2"/>
                  </a:rPr>
                  <a:t>unitary</a:t>
                </a:r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matrix</a:t>
                </a:r>
                <a:endParaRPr lang="en-US" dirty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𝑆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diagonal </a:t>
                </a: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𝑉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  <a:sym typeface="Symbol" pitchFamily="18" charset="2"/>
                  </a:rPr>
                  <a:t>unitary</a:t>
                </a:r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matrix</a:t>
                </a:r>
                <a:endParaRPr lang="en-US" dirty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4"/>
                <a:endParaRPr lang="en-US" dirty="0" smtClean="0">
                  <a:sym typeface="Symbol" pitchFamily="18" charset="2"/>
                </a:endParaRPr>
              </a:p>
              <a:p>
                <a:r>
                  <a:rPr lang="en-US" dirty="0" smtClean="0">
                    <a:sym typeface="Symbol" pitchFamily="18" charset="2"/>
                  </a:rPr>
                  <a:t>For a real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,</a:t>
                </a:r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(and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) hence </a:t>
                </a:r>
              </a:p>
              <a:p>
                <a:pPr marL="0" indent="45720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  <m:r>
                      <a:rPr lang="en-US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𝑆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endParaRPr lang="el-GR" dirty="0" smtClean="0">
                  <a:ea typeface="Cambria Math" panose="02040503050406030204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  <a:blipFill rotWithShape="0">
                <a:blip r:embed="rId2"/>
                <a:stretch>
                  <a:fillRect l="-865" t="-1514" r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269172" y="2826603"/>
                <a:ext cx="2646228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For unitary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b="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172" y="2826603"/>
                <a:ext cx="2646228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3204" t="-4348" r="-2975" b="-159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1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SVD applications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638800"/>
          </a:xfrm>
        </p:spPr>
        <p:txBody>
          <a:bodyPr/>
          <a:lstStyle/>
          <a:p>
            <a:r>
              <a:rPr lang="en-US" sz="4000" dirty="0"/>
              <a:t>Solving linear equations</a:t>
            </a:r>
          </a:p>
          <a:p>
            <a:r>
              <a:rPr lang="en-US" sz="4000" dirty="0" smtClean="0"/>
              <a:t>Linear regression</a:t>
            </a:r>
            <a:endParaRPr lang="en-US" sz="4000" dirty="0" smtClean="0">
              <a:ea typeface="Cambria Math" panose="02040503050406030204" pitchFamily="18" charset="0"/>
              <a:sym typeface="Symbol" pitchFamily="18" charset="2"/>
            </a:endParaRPr>
          </a:p>
          <a:p>
            <a:r>
              <a:rPr lang="en-US" sz="4000" dirty="0"/>
              <a:t>Pseudoinverse</a:t>
            </a:r>
          </a:p>
          <a:p>
            <a:r>
              <a:rPr lang="en-US" sz="4000" dirty="0" smtClean="0">
                <a:ea typeface="Cambria Math" panose="02040503050406030204" pitchFamily="18" charset="0"/>
                <a:sym typeface="Symbol" pitchFamily="18" charset="2"/>
              </a:rPr>
              <a:t>Kabsch algorithm</a:t>
            </a:r>
          </a:p>
          <a:p>
            <a:r>
              <a:rPr lang="en-US" sz="4000" dirty="0" smtClean="0">
                <a:ea typeface="Cambria Math" panose="02040503050406030204" pitchFamily="18" charset="0"/>
                <a:sym typeface="Symbol" pitchFamily="18" charset="2"/>
              </a:rPr>
              <a:t>Matrix approximation</a:t>
            </a:r>
          </a:p>
          <a:p>
            <a:r>
              <a:rPr lang="en-US" sz="4000" dirty="0" smtClean="0">
                <a:ea typeface="Cambria Math" panose="02040503050406030204" pitchFamily="18" charset="0"/>
                <a:sym typeface="Symbol" pitchFamily="18" charset="2"/>
              </a:rPr>
              <a:t>As a eigendecomposition 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34367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SVD and eigendecomposition</a:t>
            </a:r>
            <a:endParaRPr lang="en-US" dirty="0">
              <a:sym typeface="Symbol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579296" cy="5638800"/>
              </a:xfrm>
            </p:spPr>
            <p:txBody>
              <a:bodyPr/>
              <a:lstStyle/>
              <a:p>
                <a:r>
                  <a:rPr lang="en-US" sz="2800" dirty="0" smtClean="0">
                    <a:sym typeface="Symbol" pitchFamily="18" charset="2"/>
                  </a:rPr>
                  <a:t>SVD of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sz="2800" dirty="0" smtClean="0">
                    <a:sym typeface="Symbol" pitchFamily="18" charset="2"/>
                  </a:rPr>
                  <a:t> simultaneously performs a eigendecomposition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sz="2800" dirty="0" smtClean="0"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sz="2800" b="0" i="1" dirty="0" smtClean="0">
                    <a:sym typeface="Symbol" pitchFamily="18" charset="2"/>
                  </a:rPr>
                  <a:t> </a:t>
                </a:r>
                <a:endParaRPr lang="en-US" sz="2800" b="0" i="1" dirty="0" smtClean="0">
                  <a:sym typeface="Symbol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are important </a:t>
                </a: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matrices (next slide)</a:t>
                </a:r>
                <a:endParaRPr lang="en-US" sz="3200" b="0" i="1" dirty="0" smtClean="0">
                  <a:sym typeface="Symbol" pitchFamily="18" charset="2"/>
                </a:endParaRPr>
              </a:p>
              <a:p>
                <a:pPr lvl="1"/>
                <a:r>
                  <a:rPr lang="en-US" b="0" dirty="0" smtClean="0">
                    <a:sym typeface="Symbol" pitchFamily="18" charset="2"/>
                  </a:rPr>
                  <a:t>Given </a:t>
                </a:r>
                <a:r>
                  <a:rPr lang="en-US" b="0" dirty="0" smtClean="0">
                    <a:sym typeface="Symbol" pitchFamily="18" charset="2"/>
                  </a:rPr>
                  <a:t>SVD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𝑈𝑆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dirty="0" smtClean="0">
                    <a:sym typeface="Symbol" pitchFamily="18" charset="2"/>
                  </a:rPr>
                  <a:t>,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𝑉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𝑈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are unitary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𝑉</m:t>
                    </m:r>
                    <m:sSup>
                      <m:sSupPr>
                        <m:ctrl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𝑈𝑆</m:t>
                    </m:r>
                    <m:sSup>
                      <m:sSupPr>
                        <m:ctrl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𝑉</m:t>
                    </m:r>
                    <m:sSup>
                      <m:sSup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l-G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l-G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𝑉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</m:oMath>
                </a14:m>
                <a:endParaRPr lang="en-US" sz="2800" i="1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𝑆</m:t>
                    </m:r>
                    <m:sSup>
                      <m:sSup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𝑉</m:t>
                    </m:r>
                    <m:sSup>
                      <m:sSup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𝑈</m:t>
                    </m:r>
                    <m:sSup>
                      <m:sSup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l-G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</m:oMath>
                </a14:m>
                <a:endParaRPr lang="en-US" i="1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2">
                  <a:buClrTx/>
                  <a:buSzPct val="100000"/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  <a:sym typeface="Symbol" pitchFamily="18" charset="2"/>
                      </a:rPr>
                      <m:t>𝑉</m:t>
                    </m:r>
                  </m:oMath>
                </a14:m>
                <a:r>
                  <a:rPr lang="en-US" sz="2800" b="1" dirty="0" smtClean="0">
                    <a:ea typeface="Cambria Math" panose="02040503050406030204" pitchFamily="18" charset="0"/>
                    <a:sym typeface="Symbol" pitchFamily="18" charset="2"/>
                  </a:rPr>
                  <a:t> is the eigenbasis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b="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  <m:r>
                      <a:rPr lang="en-US" sz="2800" b="0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sz="2800" b="1" dirty="0" smtClean="0">
                    <a:ea typeface="Cambria Math" panose="02040503050406030204" pitchFamily="18" charset="0"/>
                    <a:sym typeface="Symbol" pitchFamily="18" charset="2"/>
                  </a:rPr>
                  <a:t>and</a:t>
                </a:r>
                <a:r>
                  <a:rPr lang="en-US" sz="2800" b="1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𝑈</m:t>
                    </m:r>
                  </m:oMath>
                </a14:m>
                <a:r>
                  <a:rPr lang="en-US" sz="2800" b="1" dirty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sz="2800" b="1" dirty="0" smtClean="0">
                    <a:ea typeface="Cambria Math" panose="02040503050406030204" pitchFamily="18" charset="0"/>
                    <a:sym typeface="Symbol" pitchFamily="18" charset="2"/>
                  </a:rPr>
                  <a:t>is </a:t>
                </a:r>
                <a:r>
                  <a:rPr lang="en-US" sz="2800" b="1" dirty="0">
                    <a:ea typeface="Cambria Math" panose="02040503050406030204" pitchFamily="18" charset="0"/>
                    <a:sym typeface="Symbol" pitchFamily="18" charset="2"/>
                  </a:rPr>
                  <a:t>the </a:t>
                </a:r>
                <a:r>
                  <a:rPr lang="en-US" sz="2800" b="1" dirty="0" smtClean="0">
                    <a:ea typeface="Cambria Math" panose="02040503050406030204" pitchFamily="18" charset="0"/>
                    <a:sym typeface="Symbol" pitchFamily="18" charset="2"/>
                  </a:rPr>
                  <a:t>eigenbasis </a:t>
                </a:r>
                <a:r>
                  <a:rPr lang="en-US" sz="2800" b="1" dirty="0">
                    <a:ea typeface="Cambria Math" panose="02040503050406030204" pitchFamily="18" charset="0"/>
                    <a:sym typeface="Symbol" pitchFamily="18" charset="2"/>
                  </a:rPr>
                  <a:t>of</a:t>
                </a:r>
                <a:r>
                  <a:rPr lang="en-US" sz="2800" b="1" dirty="0" smtClean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b="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sz="2800" b="1" dirty="0" smtClean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sz="2800" b="1" dirty="0" smtClean="0">
                    <a:ea typeface="Cambria Math" panose="02040503050406030204" pitchFamily="18" charset="0"/>
                    <a:sym typeface="Symbol" pitchFamily="18" charset="2"/>
                  </a:rPr>
                  <a:t>respectively</a:t>
                </a:r>
                <a:endParaRPr lang="en-US" dirty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2">
                  <a:buClrTx/>
                  <a:buSzPct val="100000"/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sz="2800" b="1" dirty="0" smtClean="0">
                    <a:ea typeface="Cambria Math" panose="02040503050406030204" pitchFamily="18" charset="0"/>
                    <a:sym typeface="Symbol" pitchFamily="18" charset="2"/>
                  </a:rPr>
                  <a:t>and</a:t>
                </a:r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sz="2800" b="1" dirty="0" smtClean="0">
                    <a:ea typeface="Cambria Math" panose="02040503050406030204" pitchFamily="18" charset="0"/>
                    <a:sym typeface="Symbol" pitchFamily="18" charset="2"/>
                  </a:rPr>
                  <a:t>have the same eigenvalues, namely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 smtClean="0">
                  <a:ea typeface="Cambria Math" panose="02040503050406030204" pitchFamily="18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579296" cy="5638800"/>
              </a:xfrm>
              <a:blipFill rotWithShape="0">
                <a:blip r:embed="rId2"/>
                <a:stretch>
                  <a:fillRect l="-640" t="-1189" b="-4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03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Matrices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686800" cy="5638800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sz="3600" dirty="0" smtClean="0"/>
                  <a:t>Three types of matrices lead to </a:t>
                </a:r>
                <a:r>
                  <a:rPr lang="en-US" sz="3600" dirty="0" smtClean="0"/>
                  <a:t>many results</a:t>
                </a:r>
                <a:endParaRPr lang="en-US" sz="3600" dirty="0" smtClean="0"/>
              </a:p>
              <a:p>
                <a:pPr lvl="1">
                  <a:spcBef>
                    <a:spcPts val="0"/>
                  </a:spcBef>
                </a:pPr>
                <a:r>
                  <a:rPr lang="en-US" sz="3600" dirty="0" smtClean="0">
                    <a:solidFill>
                      <a:srgbClr val="008080"/>
                    </a:solidFill>
                  </a:rPr>
                  <a:t>Covariance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 smtClean="0"/>
                  <a:t> for column centered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 smtClean="0"/>
                  <a:t>)</a:t>
                </a:r>
                <a:endParaRPr lang="en-US" sz="3600" dirty="0"/>
              </a:p>
              <a:p>
                <a:pPr marL="939690" lvl="2" indent="0">
                  <a:spcBef>
                    <a:spcPts val="0"/>
                  </a:spcBef>
                  <a:buNone/>
                </a:pPr>
                <a:r>
                  <a:rPr lang="en-US" sz="3200" dirty="0" smtClean="0">
                    <a:sym typeface="Symbol" panose="05050102010706020507" pitchFamily="18" charset="2"/>
                  </a:rPr>
                  <a:t> </a:t>
                </a:r>
                <a:r>
                  <a:rPr lang="en-US" sz="3200" dirty="0" smtClean="0"/>
                  <a:t>Principal </a:t>
                </a:r>
                <a:r>
                  <a:rPr lang="en-US" sz="3200" dirty="0"/>
                  <a:t>Component Analysis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3600" dirty="0">
                    <a:solidFill>
                      <a:srgbClr val="0070C0"/>
                    </a:solidFill>
                  </a:rPr>
                  <a:t>Gramian</a:t>
                </a:r>
                <a:r>
                  <a:rPr lang="en-US" sz="3200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sz="3200" dirty="0"/>
                  <a:t> for column centered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)</a:t>
                </a:r>
                <a:endParaRPr lang="en-US" dirty="0"/>
              </a:p>
              <a:p>
                <a:pPr marL="939690" lvl="2" indent="0">
                  <a:spcBef>
                    <a:spcPts val="0"/>
                  </a:spcBef>
                  <a:buNone/>
                </a:pPr>
                <a:r>
                  <a:rPr lang="en-US" sz="3200" dirty="0">
                    <a:sym typeface="Symbol" panose="05050102010706020507" pitchFamily="18" charset="2"/>
                  </a:rPr>
                  <a:t> </a:t>
                </a:r>
                <a:r>
                  <a:rPr lang="en-US" sz="3200" dirty="0" smtClean="0"/>
                  <a:t>Multidimensional </a:t>
                </a:r>
                <a:r>
                  <a:rPr lang="en-US" sz="3200" dirty="0"/>
                  <a:t>S</a:t>
                </a:r>
                <a:r>
                  <a:rPr lang="en-US" sz="3200" dirty="0" smtClean="0"/>
                  <a:t>caling</a:t>
                </a:r>
              </a:p>
              <a:p>
                <a:pPr marL="438205" lvl="1" indent="463550">
                  <a:spcBef>
                    <a:spcPts val="0"/>
                  </a:spcBef>
                  <a:buNone/>
                </a:pPr>
                <a:r>
                  <a:rPr lang="en-US" sz="3200" dirty="0" smtClean="0">
                    <a:sym typeface="Symbol" panose="05050102010706020507" pitchFamily="18" charset="2"/>
                  </a:rPr>
                  <a:t> Kernel Method</a:t>
                </a:r>
                <a:endParaRPr lang="en-US" sz="3600" dirty="0" smtClean="0"/>
              </a:p>
              <a:p>
                <a:pPr lvl="1">
                  <a:spcBef>
                    <a:spcPts val="1200"/>
                  </a:spcBef>
                </a:pPr>
                <a:r>
                  <a:rPr lang="en-US" sz="3600" dirty="0" smtClean="0">
                    <a:solidFill>
                      <a:srgbClr val="7030A0"/>
                    </a:solidFill>
                  </a:rPr>
                  <a:t>Graph Laplacian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</a:rPr>
                  <a:t> for incidence matrix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</a:rPr>
                  <a:t>)</a:t>
                </a:r>
                <a:endParaRPr lang="en-US" sz="3600" dirty="0" smtClean="0">
                  <a:solidFill>
                    <a:srgbClr val="7030A0"/>
                  </a:solidFill>
                </a:endParaRPr>
              </a:p>
              <a:p>
                <a:pPr marL="909531" lvl="2" indent="0">
                  <a:spcBef>
                    <a:spcPts val="0"/>
                  </a:spcBef>
                  <a:buNone/>
                </a:pPr>
                <a:r>
                  <a:rPr lang="en-US" sz="3200" dirty="0">
                    <a:sym typeface="Symbol" panose="05050102010706020507" pitchFamily="18" charset="2"/>
                  </a:rPr>
                  <a:t> </a:t>
                </a:r>
                <a:r>
                  <a:rPr lang="en-US" sz="3200" dirty="0" smtClean="0"/>
                  <a:t>Spectral Clustering</a:t>
                </a: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686800" cy="5638800"/>
              </a:xfrm>
              <a:blipFill rotWithShape="0">
                <a:blip r:embed="rId2"/>
                <a:stretch>
                  <a:fillRect l="-1053" t="-1730" r="-772" b="-2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32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 (Important)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579296" cy="5638800"/>
              </a:xfrm>
            </p:spPr>
            <p:txBody>
              <a:bodyPr/>
              <a:lstStyle/>
              <a:p>
                <a:pPr>
                  <a:lnSpc>
                    <a:spcPts val="3200"/>
                  </a:lnSpc>
                  <a:spcBef>
                    <a:spcPts val="0"/>
                  </a:spcBef>
                </a:pPr>
                <a:r>
                  <a:rPr lang="en-US" dirty="0" smtClean="0"/>
                  <a:t>A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vector is by default a column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For vectors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their inner (or dot) product,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00808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i="1">
                        <a:solidFill>
                          <a:srgbClr val="00808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solidFill>
                    <a:srgbClr val="008080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dirty="0" smtClean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Beware: some </a:t>
                </a: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texts </a:t>
                </a:r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use row vectors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For </a:t>
                </a:r>
                <a:r>
                  <a:rPr lang="en-US" dirty="0"/>
                  <a:t>a </a:t>
                </a:r>
                <a:r>
                  <a:rPr lang="en-US" dirty="0" smtClean="0"/>
                  <a:t>matrix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an example is a row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dirty="0" smtClean="0"/>
                  <a:t>An example (or datapoint) is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while each feature is a columns</a:t>
                </a:r>
              </a:p>
              <a:p>
                <a:pPr lvl="2">
                  <a:spcBef>
                    <a:spcPts val="0"/>
                  </a:spcBef>
                </a:pPr>
                <a:r>
                  <a:rPr lang="en-US" dirty="0" smtClean="0"/>
                  <a:t>Features are like fixed columns in a spreadsheet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 smtClean="0"/>
                  <a:t>For matrices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0" smtClean="0">
                        <a:solidFill>
                          <a:srgbClr val="00808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8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808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80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8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00808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80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008080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Beware: some texts use column for examples and let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So it’s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>
                        <a:solidFill>
                          <a:srgbClr val="00808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rgbClr val="008080"/>
                    </a:solidFill>
                  </a:rPr>
                  <a:t>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rgbClr val="008080"/>
                        </a:solidFill>
                        <a:latin typeface="Cambria Math" panose="02040503050406030204" pitchFamily="18" charset="0"/>
                      </a:rPr>
                      <m:t>𝑀𝑥</m:t>
                    </m:r>
                  </m:oMath>
                </a14:m>
                <a:r>
                  <a:rPr lang="en-US" dirty="0" smtClean="0"/>
                  <a:t>, but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808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808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0" smtClean="0">
                        <a:solidFill>
                          <a:srgbClr val="00808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579296" cy="5638800"/>
              </a:xfrm>
              <a:blipFill rotWithShape="0">
                <a:blip r:embed="rId2"/>
                <a:stretch>
                  <a:fillRect l="-853" t="-3027" b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63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product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</p:spPr>
            <p:txBody>
              <a:bodyPr/>
              <a:lstStyle/>
              <a:p>
                <a:pPr>
                  <a:spcBef>
                    <a:spcPts val="2400"/>
                  </a:spcBef>
                </a:pPr>
                <a:r>
                  <a:rPr lang="en-US" sz="2800" dirty="0" smtClean="0"/>
                  <a:t>The </a:t>
                </a:r>
                <a:r>
                  <a:rPr lang="en-US" sz="2800" dirty="0">
                    <a:solidFill>
                      <a:srgbClr val="7030A0"/>
                    </a:solidFill>
                  </a:rPr>
                  <a:t>outer product </a:t>
                </a:r>
                <a:r>
                  <a:rPr lang="en-US" sz="2800" dirty="0" smtClean="0"/>
                  <a:t>of two vectors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 smtClean="0"/>
                  <a:t> is a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/>
                  <a:t> 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0" indent="457200">
                  <a:spcBef>
                    <a:spcPts val="0"/>
                  </a:spcBef>
                  <a:buNone/>
                </a:pPr>
                <a:r>
                  <a:rPr lang="en-US" sz="2400" dirty="0" smtClean="0"/>
                  <a:t>e.g.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𝑏𝑐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800" dirty="0" smtClean="0"/>
                  <a:t>The outer product (or </a:t>
                </a:r>
                <a:r>
                  <a:rPr lang="en-US" sz="2800" dirty="0"/>
                  <a:t>Kronecker product</a:t>
                </a:r>
                <a:r>
                  <a:rPr lang="en-US" sz="2800" dirty="0" smtClean="0"/>
                  <a:t>) of </a:t>
                </a:r>
                <a:r>
                  <a:rPr lang="en-US" sz="2800" dirty="0"/>
                  <a:t>two matrices </a:t>
                </a:r>
                <a:r>
                  <a:rPr lang="en-US" sz="2800" dirty="0" smtClean="0"/>
                  <a:t>is a </a:t>
                </a:r>
                <a:r>
                  <a:rPr lang="en-US" sz="2800" dirty="0">
                    <a:solidFill>
                      <a:srgbClr val="7030A0"/>
                    </a:solidFill>
                  </a:rPr>
                  <a:t>tensor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400" dirty="0" smtClean="0"/>
                  <a:t>We don’t deal with tensors yet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800" dirty="0" smtClean="0"/>
                  <a:t>Common uses of outer products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400" dirty="0" smtClean="0"/>
                  <a:t>Denote pairwise inner product matrix,</a:t>
                </a:r>
              </a:p>
              <a:p>
                <a:pPr marL="469900" lvl="1" indent="4446588">
                  <a:lnSpc>
                    <a:spcPts val="6000"/>
                  </a:lnSpc>
                  <a:spcBef>
                    <a:spcPts val="0"/>
                  </a:spcBef>
                  <a:buNone/>
                  <a:tabLst>
                    <a:tab pos="4968875" algn="l"/>
                  </a:tabLs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0" dirty="0" smtClean="0"/>
                  <a:t> 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400" b="0" dirty="0" smtClean="0"/>
                  <a:t>Denote matrix of all ones,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 smtClean="0"/>
              </a:p>
              <a:p>
                <a:pPr marL="471432" lvl="1" indent="0">
                  <a:spcBef>
                    <a:spcPts val="1200"/>
                  </a:spcBef>
                  <a:buNone/>
                </a:pPr>
                <a:endParaRPr lang="en-US" sz="2000" dirty="0" smtClean="0"/>
              </a:p>
              <a:p>
                <a:pPr>
                  <a:spcBef>
                    <a:spcPts val="1200"/>
                  </a:spcBef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  <a:blipFill rotWithShape="0">
                <a:blip r:embed="rId2"/>
                <a:stretch>
                  <a:fillRect l="-648" t="-1189" b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25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notations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507288" cy="5638800"/>
              </a:xfrm>
            </p:spPr>
            <p:txBody>
              <a:bodyPr/>
              <a:lstStyle/>
              <a:p>
                <a:r>
                  <a:rPr lang="en-US" sz="2800" dirty="0" smtClean="0"/>
                  <a:t>Conventions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from a matrix is by default a row vector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from </a:t>
                </a:r>
                <a:r>
                  <a:rPr lang="en-US" dirty="0"/>
                  <a:t>a </a:t>
                </a:r>
                <a:r>
                  <a:rPr lang="en-US" dirty="0" smtClean="0"/>
                  <a:t>vector is a scalar</a:t>
                </a:r>
                <a:endParaRPr lang="en-US" dirty="0"/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from </a:t>
                </a:r>
                <a:r>
                  <a:rPr lang="en-US" dirty="0"/>
                  <a:t>a </a:t>
                </a:r>
                <a:r>
                  <a:rPr lang="en-US" dirty="0" smtClean="0"/>
                  <a:t>matrix </a:t>
                </a:r>
                <a:r>
                  <a:rPr lang="en-US" dirty="0"/>
                  <a:t>is a scalar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(all other vectors) are by default column vectors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800" dirty="0" smtClean="0"/>
                  <a:t>Common expansions</a:t>
                </a:r>
              </a:p>
              <a:p>
                <a:pPr marL="471432" lvl="1" indent="0">
                  <a:lnSpc>
                    <a:spcPts val="3600"/>
                  </a:lnSpc>
                  <a:spcBef>
                    <a:spcPts val="0"/>
                  </a:spcBef>
                  <a:buNone/>
                </a:pPr>
                <a:endParaRPr lang="en-US" sz="240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ts val="3600"/>
                  </a:lnSpc>
                  <a:spcBef>
                    <a:spcPts val="0"/>
                  </a:spcBef>
                </a:pPr>
                <a:endParaRPr lang="en-US" sz="2400" dirty="0" smtClean="0"/>
              </a:p>
              <a:p>
                <a:pPr lvl="1">
                  <a:spcBef>
                    <a:spcPts val="0"/>
                  </a:spcBef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507288" cy="5638800"/>
              </a:xfrm>
              <a:blipFill rotWithShape="0">
                <a:blip r:embed="rId2"/>
                <a:stretch>
                  <a:fillRect l="-645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66738"/>
                  </p:ext>
                </p:extLst>
              </p:nvPr>
            </p:nvGraphicFramePr>
            <p:xfrm>
              <a:off x="1031308" y="4005064"/>
              <a:ext cx="8005188" cy="2256029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468684"/>
                    <a:gridCol w="4536504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80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sz="28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280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sz="2800" dirty="0" smtClean="0"/>
                            <a:t> 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280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𝑋𝑌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80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8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sz="2800" dirty="0" smtClean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endParaRPr lang="en-US" sz="28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r>
                                        <a:rPr lang="en-US" sz="28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8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dirty="0" smtClean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endParaRPr lang="en-US" sz="28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sSup>
                                        <m:sSupPr>
                                          <m:ctrlPr>
                                            <a:rPr lang="en-US" sz="280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r>
                                    <a:rPr lang="en-US" sz="28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8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r>
                                <a:rPr lang="en-US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8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sz="2800" dirty="0" smtClean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endParaRPr lang="en-US" sz="28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28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8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sz="2800" dirty="0" smtClean="0"/>
                            <a:t> 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r>
                                        <a:rPr lang="en-US" sz="280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8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8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sz="2800" dirty="0" smtClean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endParaRPr lang="en-US" sz="28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sz="2800" dirty="0" smtClean="0"/>
                            <a:t>  (used in kernel PCA)</a:t>
                          </a:r>
                          <a:endParaRPr lang="en-US" sz="2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66738"/>
                  </p:ext>
                </p:extLst>
              </p:nvPr>
            </p:nvGraphicFramePr>
            <p:xfrm>
              <a:off x="1031308" y="4005064"/>
              <a:ext cx="8005188" cy="2256029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468684"/>
                    <a:gridCol w="4536504"/>
                  </a:tblGrid>
                  <a:tr h="5525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99" r="-131107" b="-3362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6376" t="-1099" r="-134" b="-336264"/>
                          </a:stretch>
                        </a:blipFill>
                      </a:tcPr>
                    </a:tc>
                  </a:tr>
                  <a:tr h="5886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94845" r="-131107" b="-215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6376" t="-94845" r="-134" b="-215464"/>
                          </a:stretch>
                        </a:blipFill>
                      </a:tcPr>
                    </a:tc>
                  </a:tr>
                  <a:tr h="5744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98947" r="-13110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6376" t="-198947" r="-134" b="-120000"/>
                          </a:stretch>
                        </a:blipFill>
                      </a:tcPr>
                    </a:tc>
                  </a:tr>
                  <a:tr h="540385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19101" r="-76" b="-280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3118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call for inner product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579296" cy="5638800"/>
              </a:xfrm>
            </p:spPr>
            <p:txBody>
              <a:bodyPr/>
              <a:lstStyle/>
              <a:p>
                <a:r>
                  <a:rPr lang="en-US" sz="2800" dirty="0" smtClean="0"/>
                  <a:t>Inner products are performed with </a:t>
                </a:r>
                <a:r>
                  <a:rPr lang="en-US" sz="2800" dirty="0">
                    <a:latin typeface="Lucida Console" panose="020B0609040504020204" pitchFamily="49" charset="0"/>
                  </a:rPr>
                  <a:t>np.dot</a:t>
                </a:r>
                <a:r>
                  <a:rPr lang="en-US" sz="2800" dirty="0" smtClean="0">
                    <a:latin typeface="Lucida Console" panose="020B0609040504020204" pitchFamily="49" charset="0"/>
                  </a:rPr>
                  <a:t>()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2400" dirty="0" smtClean="0"/>
                  <a:t>When called on two arrays, the arrays are </a:t>
                </a:r>
                <a:r>
                  <a:rPr lang="en-US" sz="2400" b="1" dirty="0" smtClean="0"/>
                  <a:t>automatically</a:t>
                </a:r>
                <a:r>
                  <a:rPr lang="en-US" sz="2400" dirty="0" smtClean="0"/>
                  <a:t> oriented to perform inner product</a:t>
                </a:r>
              </a:p>
              <a:p>
                <a:pPr lvl="2">
                  <a:spcBef>
                    <a:spcPts val="0"/>
                  </a:spcBef>
                </a:pPr>
                <a:r>
                  <a:rPr lang="en-US" sz="2000" dirty="0" smtClean="0"/>
                  <a:t>Note that </a:t>
                </a:r>
                <a:r>
                  <a:rPr lang="en-US" sz="2000" dirty="0" smtClean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[[1],[1]]</a:t>
                </a:r>
                <a:r>
                  <a:rPr lang="en-US" sz="2000" dirty="0" smtClean="0"/>
                  <a:t> is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sz="2000" dirty="0" smtClean="0"/>
                  <a:t> matrix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2400" dirty="0" smtClean="0"/>
                  <a:t>When called on an array </a:t>
                </a:r>
                <a:r>
                  <a:rPr lang="en-US" sz="2400" dirty="0" smtClean="0">
                    <a:latin typeface="Lucida Console" panose="020B0609040504020204" pitchFamily="49" charset="0"/>
                  </a:rPr>
                  <a:t>x</a:t>
                </a:r>
                <a:r>
                  <a:rPr lang="en-US" sz="2400" dirty="0" smtClean="0"/>
                  <a:t> and a matrix </a:t>
                </a:r>
                <a:r>
                  <a:rPr lang="en-US" sz="2400" dirty="0" smtClean="0">
                    <a:latin typeface="Lucida Console" panose="020B0609040504020204" pitchFamily="49" charset="0"/>
                  </a:rPr>
                  <a:t>X</a:t>
                </a:r>
                <a:r>
                  <a:rPr lang="en-US" sz="2400" dirty="0" smtClean="0"/>
                  <a:t>, the array is </a:t>
                </a:r>
                <a:r>
                  <a:rPr lang="en-US" sz="2400" b="1" dirty="0" smtClean="0"/>
                  <a:t>automatically</a:t>
                </a:r>
                <a:r>
                  <a:rPr lang="en-US" sz="2400" dirty="0" smtClean="0"/>
                  <a:t> read as a row for </a:t>
                </a:r>
                <a:r>
                  <a:rPr lang="en-US" sz="2400" dirty="0" smtClean="0">
                    <a:latin typeface="Lucida Console" panose="020B0609040504020204" pitchFamily="49" charset="0"/>
                  </a:rPr>
                  <a:t>np.dot(</a:t>
                </a:r>
                <a:r>
                  <a:rPr lang="en-US" sz="2400" dirty="0" err="1" smtClean="0">
                    <a:latin typeface="Lucida Console" panose="020B0609040504020204" pitchFamily="49" charset="0"/>
                  </a:rPr>
                  <a:t>x,X</a:t>
                </a:r>
                <a:r>
                  <a:rPr lang="en-US" sz="2400" dirty="0" smtClean="0">
                    <a:latin typeface="Lucida Console" panose="020B0609040504020204" pitchFamily="49" charset="0"/>
                  </a:rPr>
                  <a:t>)</a:t>
                </a:r>
                <a:r>
                  <a:rPr lang="en-US" sz="2400" dirty="0" smtClean="0"/>
                  <a:t>, and column for </a:t>
                </a:r>
                <a:r>
                  <a:rPr lang="en-US" sz="2400" dirty="0" smtClean="0">
                    <a:latin typeface="Lucida Console" panose="020B0609040504020204" pitchFamily="49" charset="0"/>
                  </a:rPr>
                  <a:t>np.dot(</a:t>
                </a:r>
                <a:r>
                  <a:rPr lang="en-US" sz="2400" dirty="0" err="1" smtClean="0">
                    <a:latin typeface="Lucida Console" panose="020B0609040504020204" pitchFamily="49" charset="0"/>
                  </a:rPr>
                  <a:t>X,x</a:t>
                </a:r>
                <a:r>
                  <a:rPr lang="en-US" sz="2400" dirty="0" smtClean="0">
                    <a:latin typeface="Lucida Console" panose="020B0609040504020204" pitchFamily="49" charset="0"/>
                  </a:rPr>
                  <a:t>)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to perform inner product</a:t>
                </a:r>
                <a:endParaRPr lang="en-US" sz="2400" dirty="0" smtClean="0">
                  <a:latin typeface="Lucida Console" panose="020B0609040504020204" pitchFamily="49" charset="0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sz="2400" dirty="0" smtClean="0"/>
                  <a:t>When called on two matrices, make sure that the matrices are oriented correctly, or you will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when you want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lvl="1">
                  <a:spcBef>
                    <a:spcPts val="1200"/>
                  </a:spcBef>
                </a:pPr>
                <a:r>
                  <a:rPr lang="en-US" sz="2400" dirty="0" smtClean="0"/>
                  <a:t>Impossible to get outer product with </a:t>
                </a:r>
                <a:r>
                  <a:rPr lang="en-US" sz="2400" dirty="0">
                    <a:latin typeface="Lucida Console" panose="020B0609040504020204" pitchFamily="49" charset="0"/>
                  </a:rPr>
                  <a:t>np.dot</a:t>
                </a:r>
                <a:r>
                  <a:rPr lang="en-US" sz="2400" dirty="0" smtClean="0">
                    <a:latin typeface="Lucida Console" panose="020B0609040504020204" pitchFamily="49" charset="0"/>
                  </a:rPr>
                  <a:t>()</a:t>
                </a:r>
                <a:endParaRPr lang="en-US" sz="1800" dirty="0">
                  <a:latin typeface="Lucida Console" panose="020B0609040504020204" pitchFamily="49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800" dirty="0" smtClean="0"/>
                  <a:t>If you write </a:t>
                </a:r>
                <a:r>
                  <a:rPr lang="en-US" sz="2400" dirty="0">
                    <a:latin typeface="Lucida Console" panose="020B0609040504020204" pitchFamily="49" charset="0"/>
                  </a:rPr>
                  <a:t>x*y</a:t>
                </a:r>
                <a:r>
                  <a:rPr lang="en-US" sz="2800" dirty="0" smtClean="0"/>
                  <a:t> or </a:t>
                </a:r>
                <a:r>
                  <a:rPr lang="en-US" sz="2400" dirty="0">
                    <a:latin typeface="Lucida Console" panose="020B0609040504020204" pitchFamily="49" charset="0"/>
                  </a:rPr>
                  <a:t>X*Y</a:t>
                </a:r>
                <a:r>
                  <a:rPr lang="en-US" sz="2800" dirty="0" smtClean="0"/>
                  <a:t>, what you get is an </a:t>
                </a:r>
                <a:r>
                  <a:rPr lang="en-US" sz="2800" smtClean="0"/>
                  <a:t>element-wise multiplication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579296" cy="5638800"/>
              </a:xfrm>
              <a:blipFill rotWithShape="0">
                <a:blip r:embed="rId2"/>
                <a:stretch>
                  <a:fillRect l="-640" t="-1297" b="-4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2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Eigenvectors and eigenvalues</a:t>
            </a:r>
            <a:endParaRPr lang="en-US" dirty="0"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363272" cy="5638800"/>
              </a:xfrm>
            </p:spPr>
            <p:txBody>
              <a:bodyPr/>
              <a:lstStyle/>
              <a:p>
                <a:r>
                  <a:rPr lang="en-US" b="0" dirty="0" smtClean="0">
                    <a:sym typeface="Symbol" pitchFamily="18" charset="2"/>
                  </a:rPr>
                  <a:t>Only concerned with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sym typeface="Symbol" pitchFamily="18" charset="2"/>
                  </a:rPr>
                  <a:t>square</a:t>
                </a:r>
                <a:r>
                  <a:rPr lang="en-US" b="0" dirty="0" smtClean="0">
                    <a:sym typeface="Symbol" pitchFamily="18" charset="2"/>
                  </a:rPr>
                  <a:t> matrices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3200" dirty="0" smtClean="0">
                    <a:sym typeface="Symbol" pitchFamily="18" charset="2"/>
                  </a:rPr>
                  <a:t>Most matrices we consider are furthermore </a:t>
                </a:r>
                <a:r>
                  <a:rPr lang="en-US" sz="3200" b="1" dirty="0" smtClean="0">
                    <a:sym typeface="Symbol" pitchFamily="18" charset="2"/>
                  </a:rPr>
                  <a:t>symmetric</a:t>
                </a:r>
                <a:r>
                  <a:rPr lang="en-US" sz="3200" dirty="0" smtClean="0">
                    <a:sym typeface="Symbol" pitchFamily="18" charset="2"/>
                  </a:rPr>
                  <a:t> and of only </a:t>
                </a:r>
                <a:r>
                  <a:rPr lang="en-US" sz="3200" b="1" dirty="0" smtClean="0">
                    <a:sym typeface="Symbol" pitchFamily="18" charset="2"/>
                  </a:rPr>
                  <a:t>real</a:t>
                </a:r>
                <a:r>
                  <a:rPr lang="en-US" sz="3200" dirty="0" smtClean="0">
                    <a:sym typeface="Symbol" pitchFamily="18" charset="2"/>
                  </a:rPr>
                  <a:t> values</a:t>
                </a:r>
                <a:endParaRPr lang="en-US" sz="3200" b="0" dirty="0" smtClean="0">
                  <a:sym typeface="Symbol" pitchFamily="18" charset="2"/>
                </a:endParaRPr>
              </a:p>
              <a:p>
                <a:pPr>
                  <a:lnSpc>
                    <a:spcPts val="3400"/>
                  </a:lnSpc>
                  <a:spcBef>
                    <a:spcPts val="1800"/>
                  </a:spcBef>
                </a:pPr>
                <a:r>
                  <a:rPr lang="en-US" b="0" dirty="0" smtClean="0">
                    <a:sym typeface="Symbol" pitchFamily="18" charset="2"/>
                  </a:rPr>
                  <a:t>A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sym typeface="Symbol" pitchFamily="18" charset="2"/>
                  </a:rPr>
                  <a:t>eigenvector</a:t>
                </a:r>
                <a:r>
                  <a:rPr lang="en-US" b="0" dirty="0" smtClean="0">
                    <a:sym typeface="Symbol" pitchFamily="18" charset="2"/>
                  </a:rPr>
                  <a:t> for a</a:t>
                </a:r>
                <a:r>
                  <a:rPr lang="en-US" b="1" dirty="0" smtClean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square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is vector</a:t>
                </a:r>
                <a:r>
                  <a:rPr lang="en-US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𝑢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𝑀𝑢</m:t>
                    </m:r>
                    <m:r>
                      <a:rPr lang="en-US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  <a:sym typeface="Symbol" pitchFamily="18" charset="2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𝑢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sym typeface="Symbol" pitchFamily="18" charset="2"/>
                  </a:rPr>
                  <a:t> 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sym typeface="Symbol" pitchFamily="18" charset="2"/>
                      </a:rPr>
                      <m:t>𝑢</m:t>
                    </m:r>
                  </m:oMath>
                </a14:m>
                <a:r>
                  <a:rPr lang="en-US" sz="3200" dirty="0" smtClean="0">
                    <a:sym typeface="Symbol" pitchFamily="18" charset="2"/>
                  </a:rPr>
                  <a:t> is 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sym typeface="Symbol" pitchFamily="18" charset="2"/>
                  </a:rPr>
                  <a:t>invariant</a:t>
                </a:r>
                <a:r>
                  <a:rPr lang="en-US" sz="3200" b="1" dirty="0">
                    <a:solidFill>
                      <a:schemeClr val="accent6">
                        <a:lumMod val="75000"/>
                      </a:schemeClr>
                    </a:solidFill>
                    <a:sym typeface="Symbol" pitchFamily="18" charset="2"/>
                  </a:rPr>
                  <a:t> </a:t>
                </a:r>
                <a:r>
                  <a:rPr lang="en-US" sz="3200" dirty="0">
                    <a:sym typeface="Symbol" pitchFamily="18" charset="2"/>
                  </a:rPr>
                  <a:t>under transformation </a:t>
                </a:r>
                <a:r>
                  <a:rPr lang="en-US" sz="3200" i="1" dirty="0" smtClean="0">
                    <a:latin typeface="Cambria Math" panose="02040503050406030204" pitchFamily="18" charset="0"/>
                    <a:sym typeface="Symbol" pitchFamily="18" charset="2"/>
                  </a:rPr>
                  <a:t>M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3200" dirty="0" smtClean="0">
                    <a:sym typeface="Symbol" pitchFamily="18" charset="2"/>
                  </a:rPr>
                  <a:t>The scaling </a:t>
                </a:r>
                <a:r>
                  <a:rPr lang="en-US" sz="3200" dirty="0">
                    <a:sym typeface="Symbol" pitchFamily="18" charset="2"/>
                  </a:rPr>
                  <a:t>factor </a:t>
                </a:r>
                <a14:m>
                  <m:oMath xmlns:m="http://schemas.openxmlformats.org/officeDocument/2006/math">
                    <m:r>
                      <a:rPr lang="el-GR" sz="3200" i="1">
                        <a:latin typeface="Cambria Math" panose="02040503050406030204" pitchFamily="18" charset="0"/>
                        <a:sym typeface="Symbol" pitchFamily="18" charset="2"/>
                      </a:rPr>
                      <m:t>𝜆</m:t>
                    </m:r>
                  </m:oMath>
                </a14:m>
                <a:r>
                  <a:rPr lang="en-US" sz="3200" dirty="0" smtClean="0">
                    <a:sym typeface="Symbol" pitchFamily="18" charset="2"/>
                  </a:rPr>
                  <a:t> is a </a:t>
                </a:r>
                <a:r>
                  <a:rPr lang="en-US" sz="3200" dirty="0" smtClean="0">
                    <a:solidFill>
                      <a:schemeClr val="accent6">
                        <a:lumMod val="75000"/>
                      </a:schemeClr>
                    </a:solidFill>
                    <a:sym typeface="Symbol" pitchFamily="18" charset="2"/>
                  </a:rPr>
                  <a:t>eigenvalue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dirty="0" smtClean="0">
                    <a:solidFill>
                      <a:schemeClr val="tx1"/>
                    </a:solidFill>
                    <a:sym typeface="Symbol" pitchFamily="18" charset="2"/>
                  </a:rPr>
                  <a:t>Use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𝑢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Symbol" pitchFamily="18" charset="2"/>
                  </a:rPr>
                  <a:t> to denote a column vector even when multiple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Symbol" pitchFamily="18" charset="2"/>
                  </a:rPr>
                  <a:t> are collected into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363272" cy="5638800"/>
              </a:xfrm>
              <a:blipFill rotWithShape="0">
                <a:blip r:embed="rId2"/>
                <a:stretch>
                  <a:fillRect l="-875" t="-1514" r="-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6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𝑀𝑢</m:t>
                    </m:r>
                    <m:r>
                      <a:rPr lang="en-US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  <a:sym typeface="Symbol" pitchFamily="18" charset="2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𝑢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dirty="0">
                    <a:sym typeface="Symbol" pitchFamily="18" charset="2"/>
                  </a:rPr>
                  <a:t>is a system of equations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30088" r="-1895" b="-4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838200"/>
                <a:ext cx="8229600" cy="5638800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sz="2800" dirty="0" smtClean="0">
                    <a:sym typeface="Symbol" pitchFamily="18" charset="2"/>
                  </a:rPr>
                  <a:t>An equation such as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𝑀𝑢</m:t>
                    </m:r>
                    <m:r>
                      <a:rPr lang="en-US" sz="280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l-GR" sz="2800" i="1">
                        <a:latin typeface="Cambria Math" panose="02040503050406030204" pitchFamily="18" charset="0"/>
                        <a:sym typeface="Symbol" pitchFamily="18" charset="2"/>
                      </a:rPr>
                      <m:t>𝜆</m:t>
                    </m:r>
                    <m:r>
                      <a:rPr lang="en-US" sz="2800" i="1">
                        <a:latin typeface="Cambria Math" panose="02040503050406030204" pitchFamily="18" charset="0"/>
                        <a:sym typeface="Symbol" pitchFamily="18" charset="2"/>
                      </a:rPr>
                      <m:t>𝑢</m:t>
                    </m:r>
                  </m:oMath>
                </a14:m>
                <a:r>
                  <a:rPr lang="en-US" sz="2800" dirty="0" smtClean="0"/>
                  <a:t> actually states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 linear equations, namely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b="0" dirty="0" smtClean="0"/>
              </a:p>
              <a:p>
                <a:pPr lvl="1">
                  <a:spcBef>
                    <a:spcPts val="0"/>
                  </a:spcBef>
                </a:pPr>
                <a:r>
                  <a:rPr lang="en-US" sz="2400" dirty="0" smtClean="0"/>
                  <a:t>For example</a:t>
                </a:r>
                <a:endParaRPr lang="en-US" sz="2400" b="0" dirty="0" smtClean="0"/>
              </a:p>
              <a:p>
                <a:pPr marL="469900" lvl="1" indent="90170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914400">
                  <a:buNone/>
                </a:pPr>
                <a:r>
                  <a:rPr lang="en-US" sz="2400" dirty="0" smtClean="0"/>
                  <a:t>states the two equations</a:t>
                </a:r>
              </a:p>
              <a:p>
                <a:pPr marL="0" indent="137160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 smtClean="0"/>
                  <a:t> </a:t>
                </a:r>
              </a:p>
              <a:p>
                <a:pPr marL="0" indent="137160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800" dirty="0" smtClean="0"/>
                  <a:t>This is important when manipulating equation by multiplying with other matrix/vector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400" dirty="0"/>
                  <a:t>F</a:t>
                </a:r>
                <a:r>
                  <a:rPr lang="en-US" sz="2400" dirty="0" smtClean="0"/>
                  <a:t>or example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 smtClean="0"/>
                  <a:t> is multiplied from the left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sz="2400" dirty="0" smtClean="0"/>
                  <a:t>, the resultant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 smtClean="0"/>
                  <a:t> becomes only one equation, that is,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838200"/>
                <a:ext cx="8229600" cy="5638800"/>
              </a:xfrm>
              <a:blipFill rotWithShape="0">
                <a:blip r:embed="rId3"/>
                <a:stretch>
                  <a:fillRect l="-667" t="-1189" r="-815" b="-1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88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Eigendecomposition</a:t>
            </a:r>
            <a:endParaRPr lang="en-US" dirty="0"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</p:spPr>
            <p:txBody>
              <a:bodyPr/>
              <a:lstStyle/>
              <a:p>
                <a:r>
                  <a:rPr lang="en-US" b="0" dirty="0" smtClean="0">
                    <a:sym typeface="Symbol" pitchFamily="18" charset="2"/>
                  </a:rPr>
                  <a:t>A eigendecomposition of matrix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b="0" dirty="0" smtClean="0">
                    <a:sym typeface="Symbol" pitchFamily="18" charset="2"/>
                  </a:rPr>
                  <a:t> is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𝑀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Λ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𝑄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461963" indent="0">
                  <a:spcBef>
                    <a:spcPts val="600"/>
                  </a:spcBef>
                  <a:buNone/>
                </a:pP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Λ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is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  <a:sym typeface="Symbol" pitchFamily="18" charset="2"/>
                  </a:rPr>
                  <a:t>diagonal</a:t>
                </a: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𝑄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contains (not necessarily orthogonal)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  <a:sym typeface="Symbol" pitchFamily="18" charset="2"/>
                  </a:rPr>
                  <a:t>eigenvectors</a:t>
                </a: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sym typeface="Symbol" pitchFamily="18" charset="2"/>
                      </a:rPr>
                      <m:t>M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3200" dirty="0">
                    <a:ea typeface="Cambria Math" panose="02040503050406030204" pitchFamily="18" charset="0"/>
                    <a:sym typeface="Symbol" pitchFamily="18" charset="2"/>
                  </a:rPr>
                  <a:t>Any 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  <a:sym typeface="Symbol" pitchFamily="18" charset="2"/>
                  </a:rPr>
                  <a:t>normal</a:t>
                </a:r>
                <a:r>
                  <a:rPr lang="en-US" sz="3200" dirty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sz="3200" dirty="0">
                    <a:ea typeface="Cambria Math" panose="02040503050406030204" pitchFamily="18" charset="0"/>
                    <a:sym typeface="Symbol" pitchFamily="18" charset="2"/>
                  </a:rPr>
                  <a:t> can be eigendecomposed</a:t>
                </a:r>
                <a:endParaRPr lang="en-US" sz="3200" b="1" dirty="0">
                  <a:sym typeface="Symbol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b="1" dirty="0">
                    <a:sym typeface="Symbol" pitchFamily="18" charset="2"/>
                  </a:rPr>
                  <a:t>The set of eigenvalues for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b="1" dirty="0">
                    <a:sym typeface="Symbol" pitchFamily="18" charset="2"/>
                  </a:rPr>
                  <a:t> is unique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b="1" dirty="0">
                    <a:sym typeface="Symbol" pitchFamily="18" charset="2"/>
                  </a:rPr>
                  <a:t>There can be different eigenvectors of the same eigenvalue </a:t>
                </a:r>
                <a:r>
                  <a:rPr lang="en-US" dirty="0" smtClean="0">
                    <a:sym typeface="Symbol" pitchFamily="18" charset="2"/>
                  </a:rPr>
                  <a:t>(hence not </a:t>
                </a:r>
                <a:r>
                  <a:rPr lang="en-US" dirty="0">
                    <a:sym typeface="Symbol" pitchFamily="18" charset="2"/>
                  </a:rPr>
                  <a:t>unique)</a:t>
                </a:r>
                <a:endParaRPr lang="en-US" sz="2400" dirty="0">
                  <a:sym typeface="Symbol" pitchFamily="18" charset="2"/>
                </a:endParaRPr>
              </a:p>
              <a:p>
                <a:pPr lvl="2">
                  <a:spcBef>
                    <a:spcPts val="1200"/>
                  </a:spcBef>
                </a:pPr>
                <a:r>
                  <a:rPr lang="en-US" sz="2800" b="1" dirty="0">
                    <a:ea typeface="Cambria Math" panose="02040503050406030204" pitchFamily="18" charset="0"/>
                    <a:sym typeface="Symbol" pitchFamily="18" charset="2"/>
                  </a:rPr>
                  <a:t>For </a:t>
                </a:r>
                <a:r>
                  <a:rPr lang="en-US" sz="2800" b="1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  <a:sym typeface="Symbol" pitchFamily="18" charset="2"/>
                  </a:rPr>
                  <a:t>real symmetric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sz="2800" b="1" dirty="0">
                    <a:sym typeface="Symbol" pitchFamily="18" charset="2"/>
                  </a:rPr>
                  <a:t>, eigenvectors that correspond to distinct eigenvalues </a:t>
                </a:r>
                <a:r>
                  <a:rPr lang="en-US" sz="2800" b="1" dirty="0" smtClean="0">
                    <a:sym typeface="Symbol" pitchFamily="18" charset="2"/>
                  </a:rPr>
                  <a:t>are (chosen to be) orthogonal</a:t>
                </a:r>
              </a:p>
              <a:p>
                <a:endParaRPr lang="en-US" sz="2800" dirty="0">
                  <a:latin typeface="Cambria Math" panose="02040503050406030204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  <a:blipFill rotWithShape="0">
                <a:blip r:embed="rId2"/>
                <a:stretch>
                  <a:fillRect l="-865" t="-1514" r="-937" b="-5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eigendecomposition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651304" cy="5638800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ym typeface="Symbol" pitchFamily="18" charset="2"/>
                  </a:rPr>
                  <a:t>For real symmetric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b="0" dirty="0" smtClean="0">
                    <a:sym typeface="Symbol" pitchFamily="18" charset="2"/>
                  </a:rPr>
                  <a:t>, can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𝑄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to be orthogonal matrix (proof omitted)</a:t>
                </a:r>
                <a:endParaRPr lang="en-US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800" dirty="0"/>
                  <a:t>For square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, the following are </a:t>
                </a:r>
                <a:r>
                  <a:rPr lang="en-US" sz="2800" dirty="0" smtClean="0"/>
                  <a:t>equivalent (proof next slide)</a:t>
                </a:r>
              </a:p>
              <a:p>
                <a:pPr marL="914400" lvl="1" indent="-444500">
                  <a:spcBef>
                    <a:spcPts val="0"/>
                  </a:spcBef>
                  <a:buClr>
                    <a:schemeClr val="tx1"/>
                  </a:buClr>
                  <a:buSzPct val="100000"/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an orthogonal </a:t>
                </a:r>
                <a:r>
                  <a:rPr lang="en-US" dirty="0"/>
                  <a:t>matrix</a:t>
                </a:r>
              </a:p>
              <a:p>
                <a:pPr marL="914400" lvl="1" indent="-444500">
                  <a:spcBef>
                    <a:spcPts val="0"/>
                  </a:spcBef>
                  <a:buClr>
                    <a:schemeClr val="tx1"/>
                  </a:buClr>
                  <a:buSzPct val="100000"/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44500">
                  <a:spcBef>
                    <a:spcPts val="0"/>
                  </a:spcBef>
                  <a:buClr>
                    <a:schemeClr val="tx1"/>
                  </a:buClr>
                  <a:buSzPct val="100000"/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lvl="1">
                  <a:spcBef>
                    <a:spcPts val="0"/>
                  </a:spcBef>
                </a:pPr>
                <a:r>
                  <a:rPr lang="en-US" b="0" dirty="0" smtClean="0"/>
                  <a:t>Corollary.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3200" b="0" i="1" dirty="0" smtClean="0">
                  <a:latin typeface="Cambria Math" panose="02040503050406030204" pitchFamily="18" charset="0"/>
                </a:endParaRPr>
              </a:p>
              <a:p>
                <a:pPr marL="469900" lvl="1" indent="3432175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00808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200" dirty="0" smtClean="0">
                    <a:solidFill>
                      <a:srgbClr val="008080"/>
                    </a:solidFill>
                  </a:rPr>
                  <a:t> 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  <a:sym typeface="Symbol" pitchFamily="18" charset="2"/>
                  </a:rPr>
                  <a:t>By default the </a:t>
                </a:r>
                <a:r>
                  <a:rPr lang="en-US" b="1" dirty="0">
                    <a:solidFill>
                      <a:schemeClr val="tx1"/>
                    </a:solidFill>
                    <a:sym typeface="Symbol" pitchFamily="18" charset="2"/>
                  </a:rPr>
                  <a:t>eigendecomposition of real symmetric matrix</a:t>
                </a:r>
                <a:r>
                  <a:rPr lang="en-US" dirty="0">
                    <a:solidFill>
                      <a:schemeClr val="tx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Symbol" pitchFamily="18" charset="2"/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  <a:sym typeface="Symbol" pitchFamily="18" charset="2"/>
                  </a:rPr>
                  <a:t>is</a:t>
                </a:r>
                <a:r>
                  <a:rPr lang="en-US" dirty="0" smtClean="0">
                    <a:solidFill>
                      <a:schemeClr val="tx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𝑄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Λ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469900" lvl="1" indent="3878263">
                  <a:lnSpc>
                    <a:spcPts val="3200"/>
                  </a:lnSpc>
                  <a:spcBef>
                    <a:spcPts val="1200"/>
                  </a:spcBef>
                  <a:buNone/>
                </a:pPr>
                <a:endParaRPr lang="en-US" sz="3200" dirty="0" smtClean="0">
                  <a:solidFill>
                    <a:srgbClr val="00808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651304" cy="5638800"/>
              </a:xfrm>
              <a:blipFill rotWithShape="0">
                <a:blip r:embed="rId2"/>
                <a:stretch>
                  <a:fillRect l="-846" t="-1514" r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655273"/>
      </p:ext>
    </p:extLst>
  </p:cSld>
  <p:clrMapOvr>
    <a:masterClrMapping/>
  </p:clrMapOvr>
</p:sld>
</file>

<file path=ppt/theme/theme1.xml><?xml version="1.0" encoding="utf-8"?>
<a:theme xmlns:a="http://schemas.openxmlformats.org/drawingml/2006/main" name="1_Theme1">
  <a:themeElements>
    <a:clrScheme name="2_Quadrant 6">
      <a:dk1>
        <a:srgbClr val="000000"/>
      </a:dk1>
      <a:lt1>
        <a:srgbClr val="FFFFFF"/>
      </a:lt1>
      <a:dk2>
        <a:srgbClr val="000000"/>
      </a:dk2>
      <a:lt2>
        <a:srgbClr val="669966"/>
      </a:lt2>
      <a:accent1>
        <a:srgbClr val="CCCC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E2E2FF"/>
      </a:accent5>
      <a:accent6>
        <a:srgbClr val="8A8AB9"/>
      </a:accent6>
      <a:hlink>
        <a:srgbClr val="000066"/>
      </a:hlink>
      <a:folHlink>
        <a:srgbClr val="333399"/>
      </a:folHlink>
    </a:clrScheme>
    <a:fontScheme name="2_Quadrant">
      <a:majorFont>
        <a:latin typeface="Tahoma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2_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18047</TotalTime>
  <Words>461</Words>
  <Application>Microsoft Office PowerPoint</Application>
  <PresentationFormat>On-screen Show (4:3)</PresentationFormat>
  <Paragraphs>163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ＭＳ Ｐゴシック</vt:lpstr>
      <vt:lpstr>ＭＳ Ｐ明朝</vt:lpstr>
      <vt:lpstr>Arial</vt:lpstr>
      <vt:lpstr>Cambria Math</vt:lpstr>
      <vt:lpstr>Candara</vt:lpstr>
      <vt:lpstr>Courier New</vt:lpstr>
      <vt:lpstr>Lucida Console</vt:lpstr>
      <vt:lpstr>Symbol</vt:lpstr>
      <vt:lpstr>Tahoma</vt:lpstr>
      <vt:lpstr>Times New Roman</vt:lpstr>
      <vt:lpstr>Wingdings</vt:lpstr>
      <vt:lpstr>1_Theme1</vt:lpstr>
      <vt:lpstr>Just Enough  Spectral Theory</vt:lpstr>
      <vt:lpstr>Notations (Important)</vt:lpstr>
      <vt:lpstr>Outer product</vt:lpstr>
      <vt:lpstr>More notations</vt:lpstr>
      <vt:lpstr>Python call for inner product</vt:lpstr>
      <vt:lpstr>Eigenvectors and eigenvalues</vt:lpstr>
      <vt:lpstr>Mu=λu is a system of equations </vt:lpstr>
      <vt:lpstr>Eigendecomposition</vt:lpstr>
      <vt:lpstr>Orthogonal eigendecomposition</vt:lpstr>
      <vt:lpstr>Orthogonal matrix property</vt:lpstr>
      <vt:lpstr>Eigenspace</vt:lpstr>
      <vt:lpstr>Rayleigh Quotient</vt:lpstr>
      <vt:lpstr>Proof of min-max theorem</vt:lpstr>
      <vt:lpstr>Eigendecomposition applications</vt:lpstr>
      <vt:lpstr>Singular Value Decomposition</vt:lpstr>
      <vt:lpstr>SVD applications</vt:lpstr>
      <vt:lpstr>SVD and eigendecomposition</vt:lpstr>
      <vt:lpstr>Special Matrices</vt:lpstr>
    </vt:vector>
  </TitlesOfParts>
  <Company>Organization1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Enough Spectral Theory</dc:title>
  <dc:creator/>
  <cp:lastModifiedBy>Surface</cp:lastModifiedBy>
  <cp:revision>12529</cp:revision>
  <dcterms:created xsi:type="dcterms:W3CDTF">2006-03-23T17:23:24Z</dcterms:created>
  <dcterms:modified xsi:type="dcterms:W3CDTF">2021-04-18T04:41:31Z</dcterms:modified>
</cp:coreProperties>
</file>