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88" r:id="rId16"/>
    <p:sldId id="296" r:id="rId17"/>
    <p:sldId id="295" r:id="rId18"/>
    <p:sldId id="297" r:id="rId19"/>
    <p:sldId id="271" r:id="rId20"/>
    <p:sldId id="280" r:id="rId21"/>
    <p:sldId id="294" r:id="rId22"/>
    <p:sldId id="281" r:id="rId23"/>
    <p:sldId id="293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39" indent="0" algn="ctr">
              <a:buNone/>
              <a:defRPr/>
            </a:lvl2pPr>
            <a:lvl3pPr marL="914079" indent="0" algn="ctr">
              <a:buNone/>
              <a:defRPr/>
            </a:lvl3pPr>
            <a:lvl4pPr marL="1371119" indent="0" algn="ctr">
              <a:buNone/>
              <a:defRPr/>
            </a:lvl4pPr>
            <a:lvl5pPr marL="1828159" indent="0" algn="ctr">
              <a:buNone/>
              <a:defRPr/>
            </a:lvl5pPr>
            <a:lvl6pPr marL="2285199" indent="0" algn="ctr">
              <a:buNone/>
              <a:defRPr/>
            </a:lvl6pPr>
            <a:lvl7pPr marL="2742237" indent="0" algn="ctr">
              <a:buNone/>
              <a:defRPr/>
            </a:lvl7pPr>
            <a:lvl8pPr marL="3199278" indent="0" algn="ctr">
              <a:buNone/>
              <a:defRPr/>
            </a:lvl8pPr>
            <a:lvl9pPr marL="36563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9" indent="0">
              <a:buNone/>
              <a:defRPr sz="1600"/>
            </a:lvl3pPr>
            <a:lvl4pPr marL="1371119" indent="0">
              <a:buNone/>
              <a:defRPr sz="1400"/>
            </a:lvl4pPr>
            <a:lvl5pPr marL="1828159" indent="0">
              <a:buNone/>
              <a:defRPr sz="1400"/>
            </a:lvl5pPr>
            <a:lvl6pPr marL="2285199" indent="0">
              <a:buNone/>
              <a:defRPr sz="1400"/>
            </a:lvl6pPr>
            <a:lvl7pPr marL="2742237" indent="0">
              <a:buNone/>
              <a:defRPr sz="1400"/>
            </a:lvl7pPr>
            <a:lvl8pPr marL="3199278" indent="0">
              <a:buNone/>
              <a:defRPr sz="1400"/>
            </a:lvl8pPr>
            <a:lvl9pPr marL="36563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1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2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48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87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76200" cy="22860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86000"/>
            <a:ext cx="762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4572000"/>
            <a:ext cx="76200" cy="22860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28600" y="6515101"/>
            <a:ext cx="40386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© 2021. Ng Yen Kaow</a:t>
            </a:r>
            <a:endParaRPr 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0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Tahoma" pitchFamily="34" charset="0"/>
          <a:ea typeface="ＭＳ Ｐゴシック" pitchFamily="34" charset="-128"/>
          <a:cs typeface="Arial" charset="0"/>
        </a:defRPr>
      </a:lvl9pPr>
    </p:titleStyle>
    <p:bodyStyle>
      <a:lvl1pPr marL="469845" indent="-469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7944" indent="-436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377789" indent="-46825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827000" indent="-43809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29684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753991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3211138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668284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4125430" indent="-4682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0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0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3162672"/>
            <a:ext cx="7702624" cy="914400"/>
          </a:xfrm>
        </p:spPr>
        <p:txBody>
          <a:bodyPr/>
          <a:lstStyle/>
          <a:p>
            <a:pPr eaLnBrk="1" hangingPunct="1"/>
            <a:r>
              <a:rPr lang="en-US" altLang="en-US" sz="6600" dirty="0" smtClean="0">
                <a:solidFill>
                  <a:srgbClr val="002060"/>
                </a:solidFill>
              </a:rPr>
              <a:t>Spectral Clustering</a:t>
            </a:r>
            <a:br>
              <a:rPr lang="en-US" altLang="en-US" sz="6600" dirty="0" smtClean="0">
                <a:solidFill>
                  <a:srgbClr val="002060"/>
                </a:solidFill>
              </a:rPr>
            </a:br>
            <a:r>
              <a:rPr lang="en-US" altLang="en-US" sz="4000" dirty="0" smtClean="0">
                <a:solidFill>
                  <a:srgbClr val="002060"/>
                </a:solidFill>
              </a:rPr>
              <a:t>Part 1: The Graph Laplacian</a:t>
            </a:r>
            <a:endParaRPr lang="en-PH" alt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66294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Ng Yen Kaow</a:t>
            </a:r>
            <a:endParaRPr lang="en-US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(Oriented) incidence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As shown earlier, this is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800" y="1263818"/>
            <a:ext cx="3377368" cy="1105605"/>
            <a:chOff x="4502882" y="3278098"/>
            <a:chExt cx="3377368" cy="110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sz="1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C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5936" y="2795042"/>
                <a:ext cx="4176464" cy="12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A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D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m:rPr>
                          <m:brk m:alnAt="7"/>
                        </m:rP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A</m:t>
                          </m:r>
                        </m:e>
                      </m:d>
                      <m:r>
                        <a:rPr kumimoji="1" lang="en-US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m:rPr>
                          <m:brk m:alnAt="7"/>
                        </m:rP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kumimoji="1"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36" y="2795042"/>
                <a:ext cx="4176464" cy="12397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88" y="4313630"/>
                <a:ext cx="8577808" cy="210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6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6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b>
                        <m: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m:rPr>
                        <m:brk m:alnAt="7"/>
                      </m:rP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kumimoji="1"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b>
                        <m: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m:rPr>
                        <m:brk m:alnAt="7"/>
                      </m:rP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kumimoji="1" lang="en-US" sz="1600" kern="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kumimoji="1"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88" y="4313630"/>
                <a:ext cx="8577808" cy="210108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890232" y="887884"/>
            <a:ext cx="4025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https://en.wikipedia.org/wiki/Incidence_matrix</a:t>
            </a:r>
          </a:p>
        </p:txBody>
      </p:sp>
    </p:spTree>
    <p:extLst>
      <p:ext uri="{BB962C8B-B14F-4D97-AF65-F5344CB8AC3E}">
        <p14:creationId xmlns:p14="http://schemas.microsoft.com/office/powerpoint/2010/main" val="11576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(Oriented) incidence matrix++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50790" y="3717496"/>
                <a:ext cx="5098930" cy="136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A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D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0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A</m:t>
                          </m:r>
                        </m:e>
                      </m:d>
                      <m:r>
                        <a:rPr kumimoji="1" lang="en-US" sz="20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0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90" y="3717496"/>
                <a:ext cx="5098930" cy="1367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40198" y="5214916"/>
                <a:ext cx="5616624" cy="136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b>
                        <m:sSub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 +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b>
                        <m:sSub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4</m:t>
                          </m:r>
                        </m:sub>
                      </m:sSub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98" y="5214916"/>
                <a:ext cx="5616624" cy="1367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70640" y="2794378"/>
            <a:ext cx="3193950" cy="1454088"/>
            <a:chOff x="523474" y="797054"/>
            <a:chExt cx="3193950" cy="1454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3474" y="1024909"/>
                  <a:ext cx="3193950" cy="1226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74" y="1024909"/>
                  <a:ext cx="3193950" cy="12262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28615" y="797054"/>
                  <a:ext cx="2183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15" y="797054"/>
                  <a:ext cx="218366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3568" y="1085310"/>
                  <a:ext cx="540568" cy="1158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C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1085310"/>
                  <a:ext cx="540568" cy="11588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3717424" y="793500"/>
            <a:ext cx="5247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https://en.wikipedia.org/wiki/Laplacian_matrix#Incidence_matrix</a:t>
            </a:r>
          </a:p>
        </p:txBody>
      </p:sp>
      <p:sp>
        <p:nvSpPr>
          <p:cNvPr id="6" name="AutoShape 2" descr="{\textstyle |e|\times |v|}"/>
          <p:cNvSpPr>
            <a:spLocks noChangeAspect="1" noChangeArrowheads="1"/>
          </p:cNvSpPr>
          <p:nvPr/>
        </p:nvSpPr>
        <p:spPr bwMode="auto">
          <a:xfrm>
            <a:off x="119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0705" y="1065305"/>
                <a:ext cx="5305791" cy="183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smtClean="0">
                    <a:solidFill>
                      <a:srgbClr val="000000"/>
                    </a:solidFill>
                  </a:rPr>
                  <a:t>Define a fixed ordering over the vertices, then define the (oriented) incidence matrix++ </a:t>
                </a:r>
                <a14:m>
                  <m:oMath xmlns:m="http://schemas.openxmlformats.org/officeDocument/2006/math">
                    <m:r>
                      <a:rPr kumimoji="1"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𝑀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with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e>
                      <m:sub>
                        <m:r>
                          <a:rPr kumimoji="1" 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  <m:r>
                          <a:rPr kumimoji="1"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for 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kumimoji="1"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𝑣</m:t>
                    </m:r>
                    <m:r>
                      <a:rPr kumimoji="1"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</a:rPr>
                  <a:t>and edge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</a:rPr>
                  <a:t>,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𝑣𝑒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05" y="1065305"/>
                <a:ext cx="5305791" cy="1838388"/>
              </a:xfrm>
              <a:prstGeom prst="rect">
                <a:avLst/>
              </a:prstGeom>
              <a:blipFill rotWithShape="0">
                <a:blip r:embed="rId8"/>
                <a:stretch>
                  <a:fillRect l="-1034" t="-1993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8" y="1287635"/>
            <a:ext cx="2817824" cy="1538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338" y="863419"/>
                <a:ext cx="2618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Ordering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8" y="863419"/>
                <a:ext cx="26180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Laplacian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Extend the Laplacian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∆</m:t>
                    </m:r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∙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ℝ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sym typeface="Symbol" pitchFamily="18" charset="2"/>
                  </a:rPr>
                  <a:t> to one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ℝ</m:t>
                    </m:r>
                  </m:oMath>
                </a14:m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endParaRPr lang="en-US" sz="36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3">
                  <a:lnSpc>
                    <a:spcPts val="1200"/>
                  </a:lnSpc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36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Symbol" pitchFamily="18" charset="2"/>
                  </a:rPr>
                  <a:t>We have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𝑒𝑣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Symbol" pitchFamily="18" charset="2"/>
                  </a:rPr>
                  <a:t>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Symbol" pitchFamily="18" charset="2"/>
                  </a:rPr>
                  <a:t>)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gives the edges from each node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</m:oMath>
                </a14:m>
                <a:endParaRPr lang="en-US" sz="3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𝑒𝑣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 gives the divergence of the edges</a:t>
                </a:r>
              </a:p>
              <a:p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Our Laplacian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𝑣𝑒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𝑣𝑒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endParaRPr lang="en-US" sz="3600" dirty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2"/>
                <a:stretch>
                  <a:fillRect l="-1066" t="-1730" r="-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{\textstyle |e|\times |v|}"/>
          <p:cNvSpPr>
            <a:spLocks noChangeAspect="1" noChangeArrowheads="1"/>
          </p:cNvSpPr>
          <p:nvPr/>
        </p:nvSpPr>
        <p:spPr bwMode="auto">
          <a:xfrm>
            <a:off x="119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Graph Laplacian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sz="3600" dirty="0" smtClean="0"/>
                  <a:t>The</a:t>
                </a:r>
                <a:r>
                  <a:rPr lang="en-US" sz="3600" i="1" dirty="0"/>
                  <a:t> </a:t>
                </a:r>
                <a:r>
                  <a:rPr lang="en-US" sz="3600" dirty="0" smtClean="0"/>
                  <a:t>graph </a:t>
                </a:r>
                <a:r>
                  <a:rPr lang="en-US" sz="3600" dirty="0"/>
                  <a:t>Laplacian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</m:oMath>
                </a14:m>
                <a:r>
                  <a:rPr lang="en-US" sz="3600" dirty="0" smtClean="0"/>
                  <a:t> of an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undirected </a:t>
                </a:r>
                <a:r>
                  <a:rPr lang="en-US" sz="3600" dirty="0">
                    <a:ea typeface="Cambria Math" panose="02040503050406030204" pitchFamily="18" charset="0"/>
                    <a:sym typeface="Symbol" pitchFamily="18" charset="2"/>
                  </a:rPr>
                  <a:t>graph </a:t>
                </a:r>
                <a:r>
                  <a:rPr lang="en-US" sz="3600" dirty="0" smtClean="0"/>
                  <a:t>is defined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𝑣𝑒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𝑣𝑒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6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𝑒𝑣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𝑒𝑣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sz="3200" dirty="0" smtClean="0"/>
                  <a:t>The oriented </a:t>
                </a:r>
                <a:r>
                  <a:rPr lang="en-US" sz="3200" dirty="0"/>
                  <a:t>incidence matrix</a:t>
                </a:r>
                <a:r>
                  <a:rPr lang="en-US" sz="3200" dirty="0" smtClean="0"/>
                  <a:t>++ is typically implied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Define the </a:t>
                </a:r>
                <a:r>
                  <a:rPr lang="en-US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Symbol" pitchFamily="18" charset="2"/>
                  </a:rPr>
                  <a:t>normalized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version of a Laplacian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−1/2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the diagonal matrix indicating the degree of each vertex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The reason for such a normalization will only become apparent in Part 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1081" t="-1730" r="-2954" b="-6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{\textstyle |e|\times |v|}"/>
          <p:cNvSpPr>
            <a:spLocks noChangeAspect="1" noChangeArrowheads="1"/>
          </p:cNvSpPr>
          <p:nvPr/>
        </p:nvSpPr>
        <p:spPr bwMode="auto">
          <a:xfrm>
            <a:off x="119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Laplacian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/>
                  <a:t>for earlier matrices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0088" b="-4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Unoriented incidence matrix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endParaRPr lang="en-US" dirty="0"/>
              </a:p>
              <a:p>
                <a:endParaRPr lang="en-US" sz="2800" dirty="0" smtClean="0"/>
              </a:p>
              <a:p>
                <a:r>
                  <a:rPr lang="en-US" dirty="0" smtClean="0"/>
                  <a:t>Oriented incidence matrix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sz="40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Oriented incidence matrix++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8"/>
                <a:stretch>
                  <a:fillRect l="-889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849" y="5494753"/>
                <a:ext cx="7360671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</m:t>
                                      </m:r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2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49" y="5494753"/>
                <a:ext cx="7360671" cy="12262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{\textstyle |e|\times |v|}"/>
          <p:cNvSpPr>
            <a:spLocks noChangeAspect="1" noChangeArrowheads="1"/>
          </p:cNvSpPr>
          <p:nvPr/>
        </p:nvSpPr>
        <p:spPr bwMode="auto">
          <a:xfrm>
            <a:off x="119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1560" y="3484406"/>
                <a:ext cx="2582043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84406"/>
                <a:ext cx="2582043" cy="1112805"/>
              </a:xfrm>
              <a:prstGeom prst="rect">
                <a:avLst/>
              </a:prstGeom>
              <a:blipFill rotWithShape="0">
                <a:blip r:embed="rId10"/>
                <a:stretch>
                  <a:fillRect r="-38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91948" y="3025709"/>
                <a:ext cx="5072610" cy="205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48" y="3025709"/>
                <a:ext cx="5072610" cy="20594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15616" y="1311503"/>
                <a:ext cx="7360671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11503"/>
                <a:ext cx="7360671" cy="12262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 bwMode="auto">
          <a:xfrm>
            <a:off x="7645494" y="1552500"/>
            <a:ext cx="1319064" cy="648072"/>
          </a:xfrm>
          <a:prstGeom prst="wedgeRectCallout">
            <a:avLst>
              <a:gd name="adj1" fmla="val -31838"/>
              <a:gd name="adj2" fmla="val -7603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00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930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dirty="0" smtClean="0"/>
                  <a:t> for earlier matrices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30088" b="-40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dirty="0" smtClean="0"/>
              <a:t>Unoriented incidence matrix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Oriented incidence matrix</a:t>
            </a:r>
          </a:p>
          <a:p>
            <a:pPr lvl="2"/>
            <a:endParaRPr lang="en-US" sz="3200" dirty="0"/>
          </a:p>
          <a:p>
            <a:pPr lvl="2"/>
            <a:endParaRPr lang="en-US" dirty="0" smtClean="0"/>
          </a:p>
          <a:p>
            <a:r>
              <a:rPr lang="en-US" dirty="0" smtClean="0"/>
              <a:t>Oriented incidence matrix++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Note that normalization unified the oriented incidence matrices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0364" y="4797152"/>
                <a:ext cx="8591872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1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1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0.58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0.71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0.71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1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1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</m:t>
                                      </m:r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2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1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1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0.58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0.71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0.71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1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sz="1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1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−0.41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−0.41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0.41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−0.58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−0.5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</m:t>
                                      </m:r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0.41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−0.58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4" y="4797152"/>
                <a:ext cx="8591872" cy="886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{\textstyle |e|\times |v|}"/>
          <p:cNvSpPr>
            <a:spLocks noChangeAspect="1" noChangeArrowheads="1"/>
          </p:cNvSpPr>
          <p:nvPr/>
        </p:nvSpPr>
        <p:spPr bwMode="auto">
          <a:xfrm>
            <a:off x="1196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3157879"/>
                <a:ext cx="8579296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sz="14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−0.41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−0.41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−0.58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−0.5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−0.5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−0.58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57879"/>
                <a:ext cx="8579296" cy="8860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68" y="1421447"/>
                <a:ext cx="8352928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0.58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0.58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0.71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sz="16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0.58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0.41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0.58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sz="16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21447"/>
                <a:ext cx="8352928" cy="99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43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 smtClean="0"/>
              <a:t>Significance of the graph Laplacian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91236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Each row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describes the dependency of a vertex with respect to the others</a:t>
                </a:r>
              </a:p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Let the adjacency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𝐿𝑥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4">
                  <a:spcBef>
                    <a:spcPts val="0"/>
                  </a:spcBef>
                </a:pPr>
                <a:endParaRPr lang="en-US" sz="1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71432" lvl="1" indent="0">
                  <a:buNone/>
                </a:pPr>
                <a:endParaRPr lang="en-US" sz="3200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91236" cy="5638800"/>
              </a:xfrm>
              <a:blipFill rotWithShape="0">
                <a:blip r:embed="rId2"/>
                <a:stretch>
                  <a:fillRect l="-654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34472" y="3362237"/>
                <a:ext cx="7167420" cy="3114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𝐿𝑥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𝐷𝑥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𝐴𝑥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7143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−2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7143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" y="3362237"/>
                <a:ext cx="7167420" cy="31147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9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/>
              <a:t>Significance of the graph 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38200"/>
                <a:ext cx="8566727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Each row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describes the dependency of a vertex with respect to the others</a:t>
                </a:r>
              </a:p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Let the adjacency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𝐿𝑥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a vector of only the values +1 and -1, indicating the membership of the vertices in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7143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∈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That is, we want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to indicate the result of a 2-partition,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</m:acc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38200"/>
                <a:ext cx="8566727" cy="5638800"/>
              </a:xfrm>
              <a:blipFill rotWithShape="0">
                <a:blip r:embed="rId2"/>
                <a:stretch>
                  <a:fillRect l="-641" t="-1189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3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/>
              <a:t>Significance of the graph 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38200"/>
                <a:ext cx="8575041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Each row 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describes the dependency of a vertex with respect to the others</a:t>
                </a:r>
              </a:p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Let the adjacency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⊤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𝐿𝑥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a vector of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{1, −1}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has special significance</a:t>
                </a:r>
              </a:p>
              <a:p>
                <a:pPr lvl="2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371600" lvl="1" indent="-457200"/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371600" lvl="1" indent="-457200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4 times the number of edges between adjacent vertices of each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</m:acc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38200"/>
                <a:ext cx="8575041" cy="5638800"/>
              </a:xfrm>
              <a:blipFill rotWithShape="0">
                <a:blip r:embed="rId2"/>
                <a:stretch>
                  <a:fillRect l="-640" t="-1189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4552" y="4200696"/>
                <a:ext cx="8127999" cy="164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2" y="4200696"/>
                <a:ext cx="8127999" cy="1643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8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 of the graph Laplacian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69816"/>
                <a:ext cx="4927600" cy="4964003"/>
              </a:xfrm>
            </p:spPr>
            <p:txBody>
              <a:bodyPr/>
              <a:lstStyle/>
              <a:p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 for </a:t>
                </a:r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endParaRPr lang="en-US" sz="24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e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1,−1,−1,−1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=12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This gives us the </a:t>
                </a:r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2-partition </a:t>
                </a:r>
                <a:r>
                  <a:rPr lang="en-US" sz="2400" dirty="0">
                    <a:ea typeface="Cambria Math" panose="02040503050406030204" pitchFamily="18" charset="0"/>
                    <a:sym typeface="Symbol" pitchFamily="18" charset="2"/>
                  </a:rPr>
                  <a:t>that results in the least number of removed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or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which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are trivial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solutions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Best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 that is, A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, B, C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in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one group and D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in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another</a:t>
                </a:r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69816"/>
                <a:ext cx="4927600" cy="4964003"/>
              </a:xfrm>
              <a:blipFill rotWithShape="0">
                <a:blip r:embed="rId2"/>
                <a:stretch>
                  <a:fillRect l="-619" t="-860" r="-1485" b="-6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60339"/>
                  </p:ext>
                </p:extLst>
              </p:nvPr>
            </p:nvGraphicFramePr>
            <p:xfrm>
              <a:off x="5384801" y="1163782"/>
              <a:ext cx="3380508" cy="493776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255863"/>
                    <a:gridCol w="1273067"/>
                    <a:gridCol w="851578"/>
                  </a:tblGrid>
                  <a:tr h="30604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Group 1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Group 2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𝐿𝑥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D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  <a:r>
                            <a:rPr lang="en-US" sz="2000" b="1" baseline="0" dirty="0" smtClean="0">
                              <a:solidFill>
                                <a:srgbClr val="00B050"/>
                              </a:solidFill>
                            </a:rPr>
                            <a:t> B C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49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0559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60339"/>
                  </p:ext>
                </p:extLst>
              </p:nvPr>
            </p:nvGraphicFramePr>
            <p:xfrm>
              <a:off x="5384801" y="1163782"/>
              <a:ext cx="3380508" cy="493776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255863"/>
                    <a:gridCol w="1273067"/>
                    <a:gridCol w="851578"/>
                  </a:tblGrid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Group 1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Group 2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29" t="-1111" r="-714" b="-811111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D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  <a:r>
                            <a:rPr lang="en-US" sz="2000" b="1" baseline="0" dirty="0" smtClean="0">
                              <a:solidFill>
                                <a:srgbClr val="00B050"/>
                              </a:solidFill>
                            </a:rPr>
                            <a:t> B C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A 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8565" t="-802222" r="-6746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3600"/>
                            </a:lnSpc>
                          </a:pPr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6065435"/>
                <a:ext cx="8234218" cy="492383"/>
              </a:xfrm>
            </p:spPr>
            <p:txBody>
              <a:bodyPr/>
              <a:lstStyle/>
              <a:p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The optimal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can be approximately found</a:t>
                </a:r>
                <a:endParaRPr lang="en-US" sz="2400" dirty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6065435"/>
                <a:ext cx="8234218" cy="492383"/>
              </a:xfrm>
              <a:blipFill rotWithShape="0">
                <a:blip r:embed="rId4"/>
                <a:stretch>
                  <a:fillRect l="-370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2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Laplacian of a function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Given a multivariate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58200" cy="5638800"/>
              </a:xfrm>
              <a:blipFill rotWithShape="0">
                <a:blip r:embed="rId2"/>
                <a:stretch>
                  <a:fillRect l="-865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1628801"/>
            <a:ext cx="2170864" cy="2170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457200" y="1628801"/>
                <a:ext cx="5950496" cy="48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>
                <a:lvl1pPr marL="469845" indent="-46984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o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7944" indent="-43651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7789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o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7000" indent="-43809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96844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53991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11138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68284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25430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69966"/>
                  </a:buClr>
                </a:pP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, the gradient at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, is a vector pointing at the steepest ascent of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kern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28801"/>
                <a:ext cx="5950496" cy="4848200"/>
              </a:xfrm>
              <a:prstGeom prst="rect">
                <a:avLst/>
              </a:prstGeom>
              <a:blipFill rotWithShape="0">
                <a:blip r:embed="rId4"/>
                <a:stretch>
                  <a:fillRect t="-16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56176" y="3799665"/>
                <a:ext cx="2135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kern="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Vector field </a:t>
                </a:r>
                <a14:m>
                  <m:oMath xmlns:m="http://schemas.openxmlformats.org/officeDocument/2006/math">
                    <m:r>
                      <a:rPr kumimoji="1" lang="en-US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kumimoji="1"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endParaRPr kumimoji="1" lang="en-US" kern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99665"/>
                <a:ext cx="213584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 bwMode="auto">
              <a:xfrm>
                <a:off x="457200" y="4154996"/>
                <a:ext cx="8507288" cy="2322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>
                <a:lvl1pPr marL="469845" indent="-46984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o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7944" indent="-43651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7789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o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7000" indent="-43809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96844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53991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11138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68284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25430" indent="-4682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69966"/>
                  </a:buClr>
                </a:pP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∆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, the Laplacian of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, is the divergence of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∆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∙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</m:oMath>
                </a14:m>
                <a:endParaRPr lang="en-US" kern="0" dirty="0" smtClean="0">
                  <a:solidFill>
                    <a:srgbClr val="00000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>
                  <a:buClr>
                    <a:srgbClr val="9999CC"/>
                  </a:buClr>
                </a:pPr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A scalar measurement of the smoothness in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𝛻</m:t>
                    </m:r>
                    <m:r>
                      <a:rPr 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 about point </a:t>
                </a:r>
                <a14:m>
                  <m:oMath xmlns:m="http://schemas.openxmlformats.org/officeDocument/2006/math">
                    <m:r>
                      <a:rPr lang="en-US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endParaRPr lang="en-US" kern="0" dirty="0" smtClean="0">
                  <a:solidFill>
                    <a:srgbClr val="00000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461963">
                  <a:buClr>
                    <a:srgbClr val="669966"/>
                  </a:buClr>
                  <a:buFont typeface="Wingdings" pitchFamily="2" charset="2"/>
                  <a:buNone/>
                </a:pPr>
                <a:endParaRPr lang="en-US" kern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154996"/>
                <a:ext cx="8507288" cy="2322003"/>
              </a:xfrm>
              <a:prstGeom prst="rect">
                <a:avLst/>
              </a:prstGeom>
              <a:blipFill rotWithShape="0">
                <a:blip r:embed="rId6"/>
                <a:stretch>
                  <a:fillRect t="-3421" r="-8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6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35280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>
                  <a:lnSpc>
                    <a:spcPts val="2400"/>
                  </a:lnSpc>
                </a:pP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C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onsider instead problem of minimizing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𝐿𝑥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den>
                    </m:f>
                  </m:oMath>
                </a14:m>
                <a:endParaRPr lang="en-US" sz="3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of only +1 and -1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⇒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const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35280" cy="5638800"/>
              </a:xfrm>
              <a:blipFill rotWithShape="0">
                <a:blip r:embed="rId2"/>
                <a:stretch>
                  <a:fillRect l="-650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 smtClean="0"/>
              <a:t>Rayleigh Quotient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903405"/>
                  </p:ext>
                </p:extLst>
              </p:nvPr>
            </p:nvGraphicFramePr>
            <p:xfrm>
              <a:off x="1487055" y="2712916"/>
              <a:ext cx="6705599" cy="347605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15387"/>
                    <a:gridCol w="1815635"/>
                    <a:gridCol w="1503747"/>
                    <a:gridCol w="1670830"/>
                  </a:tblGrid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/>
                            <a:t>Group 1</a:t>
                          </a:r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/>
                            <a:t>Group 2</a:t>
                          </a:r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𝑳𝒙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𝑳𝒙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</a:tr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baseline="0" dirty="0" smtClean="0"/>
                            <a:t>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D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  <a:r>
                            <a:rPr lang="en-US" sz="2000" b="1" baseline="0" dirty="0" smtClean="0">
                              <a:solidFill>
                                <a:srgbClr val="00B050"/>
                              </a:solidFill>
                            </a:rPr>
                            <a:t> B C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</a:tr>
                  <a:tr h="2357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98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903405"/>
                  </p:ext>
                </p:extLst>
              </p:nvPr>
            </p:nvGraphicFramePr>
            <p:xfrm>
              <a:off x="1487055" y="2712916"/>
              <a:ext cx="6705599" cy="347605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15387"/>
                    <a:gridCol w="1815635"/>
                    <a:gridCol w="1503747"/>
                    <a:gridCol w="1670830"/>
                  </a:tblGrid>
                  <a:tr h="7023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/>
                            <a:t>Group 1</a:t>
                          </a:r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/>
                            <a:t>Group 2</a:t>
                          </a:r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18" t="-1739" r="-111336" b="-41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825" t="-1739" r="-365" b="-41217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baseline="0" dirty="0" smtClean="0"/>
                            <a:t> 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D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  <a:r>
                            <a:rPr lang="en-US" sz="2000" b="1" baseline="0" dirty="0" smtClean="0">
                              <a:solidFill>
                                <a:srgbClr val="00B050"/>
                              </a:solidFill>
                            </a:rPr>
                            <a:t> B C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B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C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A D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B 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570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 smtClean="0"/>
              <a:t>Rayleigh Quotient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20545" cy="563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𝐿𝑥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>
                    <a:ea typeface="Cambria Math" panose="02040503050406030204" pitchFamily="18" charset="0"/>
                    <a:sym typeface="Symbol" pitchFamily="18" charset="2"/>
                  </a:rPr>
                  <a:t> is 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known as the </a:t>
                </a:r>
                <a:r>
                  <a:rPr lang="en-US" sz="2800" dirty="0">
                    <a:solidFill>
                      <a:srgbClr val="0070C0"/>
                    </a:solidFill>
                    <a:ea typeface="Cambria Math" panose="02040503050406030204" pitchFamily="18" charset="0"/>
                    <a:sym typeface="Symbol" pitchFamily="18" charset="2"/>
                  </a:rPr>
                  <a:t>Rayleigh </a:t>
                </a:r>
                <a:r>
                  <a:rPr lang="en-US" sz="2800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Symbol" pitchFamily="18" charset="2"/>
                  </a:rPr>
                  <a:t>quotient</a:t>
                </a:r>
                <a:endParaRPr lang="en-US" sz="2800" dirty="0">
                  <a:solidFill>
                    <a:srgbClr val="0070C0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By the min-max theorem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of Rayleigh quotient,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𝐿𝑥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8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is the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smallest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eigenvalue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in the decomposition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  <m:r>
                      <a:rPr lang="en-US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𝜆</m:t>
                    </m:r>
                    <m:r>
                      <a:rPr lang="en-US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, and</a:t>
                </a:r>
              </a:p>
              <a:p>
                <a:pPr lvl="1">
                  <a:lnSpc>
                    <a:spcPts val="4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𝐿𝑥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1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is the trivial solution</a:t>
                </a:r>
                <a:endParaRPr lang="en-US" sz="16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Compromise and use the second best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(which corresponds to the second smallest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20545" cy="5638800"/>
              </a:xfrm>
              <a:blipFill rotWithShape="0">
                <a:blip r:embed="rId2"/>
                <a:stretch>
                  <a:fillRect l="-644" r="-1359" b="-4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4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79904" cy="685800"/>
          </a:xfrm>
        </p:spPr>
        <p:txBody>
          <a:bodyPr/>
          <a:lstStyle/>
          <a:p>
            <a:r>
              <a:rPr lang="en-US" dirty="0" smtClean="0"/>
              <a:t>Eigendecomposition example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435280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Eigenvalues</a:t>
                </a:r>
                <a:endParaRPr lang="en-US" sz="28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Eigenvectors</a:t>
                </a:r>
                <a:endParaRPr lang="en-US" sz="28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=1=</m:t>
                    </m:r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sym typeface="Symbol" pitchFamily="18" charset="2"/>
                  </a:rPr>
                  <a:t>optimal 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value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If group by the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±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) sign,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 correctly places A, B, C in one group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) and D in another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435280" cy="5638800"/>
              </a:xfrm>
              <a:blipFill rotWithShape="0">
                <a:blip r:embed="rId2"/>
                <a:stretch>
                  <a:fillRect l="-650" t="-1189" r="-1662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709590"/>
                  </p:ext>
                </p:extLst>
              </p:nvPr>
            </p:nvGraphicFramePr>
            <p:xfrm>
              <a:off x="987861" y="2761679"/>
              <a:ext cx="7361382" cy="1955800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2014131"/>
                    <a:gridCol w="1782417"/>
                    <a:gridCol w="1782417"/>
                    <a:gridCol w="1782417"/>
                  </a:tblGrid>
                  <a:tr h="149860"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/>
                    </a:tc>
                  </a:tr>
                  <a:tr h="1498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0.8660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13335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0.7071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-0.4082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13335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-0.7071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-0.4082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13335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0.8165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709590"/>
                  </p:ext>
                </p:extLst>
              </p:nvPr>
            </p:nvGraphicFramePr>
            <p:xfrm>
              <a:off x="987861" y="2761679"/>
              <a:ext cx="7361382" cy="1955800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2014131"/>
                    <a:gridCol w="1782417"/>
                    <a:gridCol w="1782417"/>
                    <a:gridCol w="1782417"/>
                  </a:tblGrid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blipFill rotWithShape="0">
                          <a:blip r:embed="rId3"/>
                          <a:stretch>
                            <a:fillRect l="-302" t="-3125" r="-265559" b="-4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blipFill rotWithShape="0">
                          <a:blip r:embed="rId3"/>
                          <a:stretch>
                            <a:fillRect l="-113699" t="-3125" r="-201027" b="-4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blipFill rotWithShape="0">
                          <a:blip r:embed="rId3"/>
                          <a:stretch>
                            <a:fillRect l="-212969" t="-3125" r="-100341" b="-4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blipFill rotWithShape="0">
                          <a:blip r:embed="rId3"/>
                          <a:stretch>
                            <a:fillRect l="-314041" t="-3125" r="-685" b="-445313"/>
                          </a:stretch>
                        </a:blipFill>
                      </a:tcPr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0.8660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0.7071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-0.4082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-0.7071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-0.4082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-0.2887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0.8165</a:t>
                          </a:r>
                        </a:p>
                      </a:txBody>
                      <a:tcPr marL="19050" marR="19050" marT="12700" marB="12700" anchor="b"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-0.5000</a:t>
                          </a:r>
                        </a:p>
                      </a:txBody>
                      <a:tcPr marL="19050" marR="19050" marT="12700" marB="1270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0882"/>
                  </p:ext>
                </p:extLst>
              </p:nvPr>
            </p:nvGraphicFramePr>
            <p:xfrm>
              <a:off x="987861" y="1373911"/>
              <a:ext cx="7361383" cy="782320"/>
            </p:xfrm>
            <a:graphic>
              <a:graphicData uri="http://schemas.openxmlformats.org/drawingml/2006/table">
                <a:tbl>
                  <a:tblPr/>
                  <a:tblGrid>
                    <a:gridCol w="2014132"/>
                    <a:gridCol w="1782417"/>
                    <a:gridCol w="1782417"/>
                    <a:gridCol w="1782417"/>
                  </a:tblGrid>
                  <a:tr h="195580"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</a:endParaRP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55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4.0000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3.0000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1.0000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0882"/>
                  </p:ext>
                </p:extLst>
              </p:nvPr>
            </p:nvGraphicFramePr>
            <p:xfrm>
              <a:off x="987861" y="1373911"/>
              <a:ext cx="7361383" cy="782320"/>
            </p:xfrm>
            <a:graphic>
              <a:graphicData uri="http://schemas.openxmlformats.org/drawingml/2006/table">
                <a:tbl>
                  <a:tblPr/>
                  <a:tblGrid>
                    <a:gridCol w="2014132"/>
                    <a:gridCol w="1782417"/>
                    <a:gridCol w="1782417"/>
                    <a:gridCol w="1782417"/>
                  </a:tblGrid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" t="-1538" r="-265257" b="-1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3699" t="-1538" r="-200685" b="-1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12969" t="-1538" r="-100000" b="-1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14041" t="-1538" r="-342" b="-141538"/>
                          </a:stretch>
                        </a:blipFill>
                      </a:tcPr>
                    </a:tc>
                  </a:tr>
                  <a:tr h="39116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4.0000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3.0000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1.0000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2400" dirty="0">
                              <a:effectLst/>
                            </a:rPr>
                            <a:t>0.0000</a:t>
                          </a:r>
                        </a:p>
                      </a:txBody>
                      <a:tcPr marL="19050" marR="19050" marT="12700" marB="12700" anchor="b">
                        <a:lnL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ular Callout 6"/>
          <p:cNvSpPr/>
          <p:nvPr/>
        </p:nvSpPr>
        <p:spPr bwMode="auto">
          <a:xfrm>
            <a:off x="5421746" y="2312553"/>
            <a:ext cx="2927498" cy="443346"/>
          </a:xfrm>
          <a:prstGeom prst="wedgeRectCallout">
            <a:avLst>
              <a:gd name="adj1" fmla="val -29673"/>
              <a:gd name="adj2" fmla="val 18371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latin typeface="Arial" charset="0"/>
                <a:ea typeface="ＭＳ Ｐゴシック" pitchFamily="34" charset="-128"/>
              </a:rPr>
              <a:t>More precisely, -9.51E-17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27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 in +1/-1 restriction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391236" cy="5638800"/>
              </a:xfrm>
            </p:spPr>
            <p:txBody>
              <a:bodyPr/>
              <a:lstStyle/>
              <a:p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By relaxing the restriction of +1 and -1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 to allow any real number,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⊤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𝐿𝑥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800" dirty="0" smtClean="0">
                    <a:ea typeface="Cambria Math" panose="02040503050406030204" pitchFamily="18" charset="0"/>
                    <a:sym typeface="Symbol" pitchFamily="18" charset="2"/>
                  </a:rPr>
                  <a:t>smaller than the optimal under the restriction is often achieved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The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improvement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can be </a:t>
                </a:r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guaranteed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orthogonal to 𝟏 (or −𝟏) since by the min-max 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theorem,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−1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−1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is minimal among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𝐿𝑥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that are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However, in the present case,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=[1 1 1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1]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Symbol" pitchFamily="18" charset="2"/>
                  </a:rPr>
                  <a:t> and not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1 1 1 1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r>
                  <a:rPr lang="en-US" sz="2400" dirty="0" smtClean="0">
                    <a:ea typeface="Cambria Math" panose="02040503050406030204" pitchFamily="18" charset="0"/>
                    <a:sym typeface="Symbol" pitchFamily="18" charset="2"/>
                  </a:rPr>
                  <a:t>Still,</a:t>
                </a:r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1=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{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1,−1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Though no guarantee, improvements are usual</a:t>
                </a:r>
                <a:endParaRPr lang="en-US" sz="2400" dirty="0" smtClean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391236" cy="5638800"/>
              </a:xfrm>
              <a:blipFill rotWithShape="0">
                <a:blip r:embed="rId2"/>
                <a:stretch>
                  <a:fillRect l="-654" t="-1189" r="-1017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5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The significance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877" t="-30088" b="-4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38200"/>
                <a:ext cx="8326583" cy="56388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  <a:sym typeface="Symbol" pitchFamily="18" charset="2"/>
                  </a:rPr>
                  <a:t>The heuristic for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translating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600" dirty="0"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back into discrete values for a grouping </a:t>
                </a:r>
                <a:r>
                  <a:rPr lang="en-US" sz="3600" dirty="0">
                    <a:ea typeface="Cambria Math" panose="02040503050406030204" pitchFamily="18" charset="0"/>
                    <a:sym typeface="Symbol" pitchFamily="18" charset="2"/>
                  </a:rPr>
                  <a:t>of the vertices is an important </a:t>
                </a:r>
                <a:r>
                  <a:rPr lang="en-US" sz="3600" dirty="0" smtClean="0">
                    <a:ea typeface="Cambria Math" panose="02040503050406030204" pitchFamily="18" charset="0"/>
                    <a:sym typeface="Symbol" pitchFamily="18" charset="2"/>
                  </a:rPr>
                  <a:t>topic</a:t>
                </a:r>
                <a:endParaRPr lang="en-US" sz="36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</a:t>
                </a:r>
                <a:r>
                  <a:rPr lang="en-US" sz="3600" dirty="0"/>
                  <a:t>called the 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Fiedler vector</a:t>
                </a:r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is called the </a:t>
                </a:r>
                <a:r>
                  <a:rPr lang="en-US" sz="3600" dirty="0">
                    <a:solidFill>
                      <a:srgbClr val="0070C0"/>
                    </a:solidFill>
                  </a:rPr>
                  <a:t>Fiedler 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value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multiplicity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always </a:t>
                </a:r>
                <a:r>
                  <a:rPr lang="en-US" dirty="0" smtClean="0"/>
                  <a:t>1</a:t>
                </a:r>
                <a:endParaRPr lang="en-US" sz="2400" dirty="0" smtClean="0"/>
              </a:p>
              <a:p>
                <a:pPr lvl="1"/>
                <a:r>
                  <a:rPr lang="en-US" dirty="0" smtClean="0"/>
                  <a:t>Also called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algebraic connectivity</a:t>
                </a:r>
                <a:endParaRPr lang="en-US" dirty="0" smtClean="0"/>
              </a:p>
              <a:p>
                <a:pPr lvl="2"/>
                <a:r>
                  <a:rPr lang="en-US" sz="2800" dirty="0" smtClean="0"/>
                  <a:t>The further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 is from 0</a:t>
                </a:r>
                <a:r>
                  <a:rPr lang="en-US" sz="2800" dirty="0"/>
                  <a:t>, the more </a:t>
                </a:r>
                <a:r>
                  <a:rPr lang="en-US" sz="2800" dirty="0" smtClean="0"/>
                  <a:t>connected is the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38200"/>
                <a:ext cx="8326583" cy="5638800"/>
              </a:xfrm>
              <a:blipFill rotWithShape="0">
                <a:blip r:embed="rId3"/>
                <a:stretch>
                  <a:fillRect l="-1098" t="-1730" r="-3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9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1314450"/>
            <a:ext cx="7934325" cy="516255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Laplacian of a function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1-D example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362758" y="3554544"/>
            <a:ext cx="70976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6774" y="4490543"/>
                <a:ext cx="1637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func>
                        <m:funcPr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sin</m:t>
                          </m:r>
                        </m:fName>
                        <m:e>
                          <m: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kumimoji="1"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74" y="4490543"/>
                <a:ext cx="16376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64141" y="1628800"/>
                <a:ext cx="84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𝛻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kumimoji="1" lang="en-US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𝒙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kumimoji="1"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41" y="1628800"/>
                <a:ext cx="84863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48084" y="2541878"/>
                <a:ext cx="1164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𝛻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∙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𝛻</m:t>
                      </m:r>
                      <m:r>
                        <a:rPr kumimoji="1"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84" y="2541878"/>
                <a:ext cx="11642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>
            <a:off x="2267744" y="3554544"/>
            <a:ext cx="0" cy="255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923928" y="3554544"/>
            <a:ext cx="0" cy="255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84736" y="3573016"/>
            <a:ext cx="0" cy="255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31672" y="1628800"/>
            <a:ext cx="0" cy="4427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932040" y="2795570"/>
            <a:ext cx="0" cy="32977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367068" y="542547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not smooth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7850" y="4851204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smooth decline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no divergence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9203" y="4859875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smooth incline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no divergence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89560" y="4851203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smooth decline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no divergence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87441" y="542547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not smooth</a:t>
            </a:r>
          </a:p>
        </p:txBody>
      </p:sp>
    </p:spTree>
    <p:extLst>
      <p:ext uri="{BB962C8B-B14F-4D97-AF65-F5344CB8AC3E}">
        <p14:creationId xmlns:p14="http://schemas.microsoft.com/office/powerpoint/2010/main" val="36415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Incidence matrix</a:t>
            </a:r>
            <a:endParaRPr lang="en-US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ℝ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on the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B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D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79296" cy="5638800"/>
              </a:xfrm>
              <a:blipFill rotWithShape="0">
                <a:blip r:embed="rId11"/>
                <a:stretch>
                  <a:fillRect l="-853" t="-1514" r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 bwMode="auto">
          <a:xfrm>
            <a:off x="3065635" y="2840915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082926" y="2840915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249312" y="5301208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035096" y="4812770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2" idx="6"/>
            <a:endCxn id="20" idx="2"/>
          </p:cNvCxnSpPr>
          <p:nvPr/>
        </p:nvCxnSpPr>
        <p:spPr bwMode="auto">
          <a:xfrm>
            <a:off x="4001739" y="3308967"/>
            <a:ext cx="3081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2" idx="5"/>
            <a:endCxn id="23" idx="1"/>
          </p:cNvCxnSpPr>
          <p:nvPr/>
        </p:nvCxnSpPr>
        <p:spPr bwMode="auto">
          <a:xfrm>
            <a:off x="3864650" y="3639930"/>
            <a:ext cx="1521751" cy="1798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" idx="3"/>
            <a:endCxn id="24" idx="7"/>
          </p:cNvCxnSpPr>
          <p:nvPr/>
        </p:nvCxnSpPr>
        <p:spPr bwMode="auto">
          <a:xfrm flipH="1">
            <a:off x="1834111" y="3639930"/>
            <a:ext cx="1368613" cy="1309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23" idx="7"/>
            <a:endCxn id="20" idx="3"/>
          </p:cNvCxnSpPr>
          <p:nvPr/>
        </p:nvCxnSpPr>
        <p:spPr bwMode="auto">
          <a:xfrm flipV="1">
            <a:off x="6048327" y="3639930"/>
            <a:ext cx="1171688" cy="1798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825228" y="4297608"/>
                <a:ext cx="1047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𝐃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28" y="4297608"/>
                <a:ext cx="104785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2981260" y="2290111"/>
                <a:ext cx="1047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60" y="2290111"/>
                <a:ext cx="10478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050296" y="2290111"/>
                <a:ext cx="1001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6" y="2290111"/>
                <a:ext cx="100136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205082" y="4706758"/>
                <a:ext cx="1028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082" y="4706758"/>
                <a:ext cx="102861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100036" y="3708955"/>
                <a:ext cx="618631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36" y="3708955"/>
                <a:ext cx="618631" cy="412934"/>
              </a:xfrm>
              <a:prstGeom prst="rect">
                <a:avLst/>
              </a:prstGeom>
              <a:blipFill rotWithShape="0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37671" y="4291461"/>
                <a:ext cx="610360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671" y="4291461"/>
                <a:ext cx="610360" cy="412934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230388" y="2776525"/>
                <a:ext cx="618631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88" y="2776525"/>
                <a:ext cx="618631" cy="412934"/>
              </a:xfrm>
              <a:prstGeom prst="rect">
                <a:avLst/>
              </a:prstGeom>
              <a:blipFill rotWithShape="0"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80813" y="4434891"/>
                <a:ext cx="618631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3" y="4434891"/>
                <a:ext cx="618631" cy="412934"/>
              </a:xfrm>
              <a:prstGeom prst="rect">
                <a:avLst/>
              </a:prstGeom>
              <a:blipFill rotWithShape="0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ℝ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Symbol" pitchFamily="18" charset="2"/>
                  </a:rPr>
                  <a:t> on the undirected</a:t>
                </a:r>
                <a:endParaRPr lang="en-US" dirty="0"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19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𝐺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C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D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507288" cy="5638800"/>
              </a:xfrm>
              <a:blipFill rotWithShape="0">
                <a:blip r:embed="rId2"/>
                <a:stretch>
                  <a:fillRect l="-860" t="-1514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 bwMode="auto">
          <a:xfrm>
            <a:off x="3065635" y="2840915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082926" y="2840915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249312" y="5301208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035096" y="4812770"/>
            <a:ext cx="936104" cy="93610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dirty="0">
                <a:solidFill>
                  <a:srgbClr val="000000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2" idx="6"/>
            <a:endCxn id="20" idx="2"/>
          </p:cNvCxnSpPr>
          <p:nvPr/>
        </p:nvCxnSpPr>
        <p:spPr bwMode="auto">
          <a:xfrm>
            <a:off x="4001739" y="3308967"/>
            <a:ext cx="3081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2" idx="5"/>
            <a:endCxn id="23" idx="1"/>
          </p:cNvCxnSpPr>
          <p:nvPr/>
        </p:nvCxnSpPr>
        <p:spPr bwMode="auto">
          <a:xfrm>
            <a:off x="3864650" y="3639930"/>
            <a:ext cx="1521751" cy="1798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" idx="3"/>
            <a:endCxn id="24" idx="7"/>
          </p:cNvCxnSpPr>
          <p:nvPr/>
        </p:nvCxnSpPr>
        <p:spPr bwMode="auto">
          <a:xfrm flipH="1">
            <a:off x="1834111" y="3639930"/>
            <a:ext cx="1368613" cy="1309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23" idx="7"/>
            <a:endCxn id="20" idx="3"/>
          </p:cNvCxnSpPr>
          <p:nvPr/>
        </p:nvCxnSpPr>
        <p:spPr bwMode="auto">
          <a:xfrm flipV="1">
            <a:off x="6048327" y="3639930"/>
            <a:ext cx="1171688" cy="1798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825228" y="4297608"/>
                <a:ext cx="1047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𝐃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28" y="4297608"/>
                <a:ext cx="104785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2981260" y="2290111"/>
                <a:ext cx="1047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60" y="2290111"/>
                <a:ext cx="10478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050296" y="2290111"/>
                <a:ext cx="1001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6" y="2290111"/>
                <a:ext cx="100136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205082" y="4706758"/>
                <a:ext cx="1028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kumimoji="1" lang="en-US" sz="2800" b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082" y="4706758"/>
                <a:ext cx="102861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769582" y="3970861"/>
                <a:ext cx="1735603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7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D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8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D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82" y="3970861"/>
                <a:ext cx="1735603" cy="733534"/>
              </a:xfrm>
              <a:prstGeom prst="rect">
                <a:avLst/>
              </a:prstGeom>
              <a:blipFill rotWithShape="0">
                <a:blip r:embed="rId7"/>
                <a:stretch>
                  <a:fillRect t="-1653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17786" y="3947111"/>
                <a:ext cx="1735603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B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B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786" y="3947111"/>
                <a:ext cx="1735603" cy="733534"/>
              </a:xfrm>
              <a:prstGeom prst="rect">
                <a:avLst/>
              </a:prstGeom>
              <a:blipFill rotWithShape="0">
                <a:blip r:embed="rId8"/>
                <a:stretch>
                  <a:fillRect t="-1653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619917" y="2527777"/>
                <a:ext cx="1735603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C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4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C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17" y="2527777"/>
                <a:ext cx="1735603" cy="733534"/>
              </a:xfrm>
              <a:prstGeom prst="rect">
                <a:avLst/>
              </a:prstGeom>
              <a:blipFill rotWithShape="0">
                <a:blip r:embed="rId9"/>
                <a:stretch>
                  <a:fillRect t="-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80813" y="4434891"/>
                <a:ext cx="1735603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5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B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C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6</m:t>
                          </m:r>
                        </m:sub>
                      </m:sSub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C</m:t>
                      </m:r>
                      <m:r>
                        <a:rPr kumimoji="1" lang="en-US" sz="28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sz="2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B</m:t>
                      </m:r>
                    </m:oMath>
                  </m:oMathPara>
                </a14:m>
                <a:endParaRPr kumimoji="1"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3" y="4434891"/>
                <a:ext cx="1735603" cy="733534"/>
              </a:xfrm>
              <a:prstGeom prst="rect">
                <a:avLst/>
              </a:prstGeom>
              <a:blipFill rotWithShape="0">
                <a:blip r:embed="rId10"/>
                <a:stretch>
                  <a:fillRect t="-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Incidence </a:t>
            </a:r>
            <a:r>
              <a:rPr lang="en-US" dirty="0">
                <a:sym typeface="Symbol" pitchFamily="18" charset="2"/>
              </a:rPr>
              <a:t>matrix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  <a:p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(Oriented) incidence</a:t>
            </a:r>
            <a:br>
              <a:rPr lang="en-US" dirty="0" smtClean="0">
                <a:ea typeface="Cambria Math" panose="02040503050406030204" pitchFamily="18" charset="0"/>
                <a:sym typeface="Symbol" pitchFamily="18" charset="2"/>
              </a:rPr>
            </a:br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matrix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Every column in the incidence matrix describes an edge 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71800" y="5074546"/>
                <a:ext cx="6311106" cy="1622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4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A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4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4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4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D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m:rPr>
                          <m:brk m:alnAt="7"/>
                        </m:rPr>
                        <a:rPr kumimoji="1"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4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A</m:t>
                          </m:r>
                        </m:e>
                      </m:d>
                      <m:r>
                        <a:rPr kumimoji="1" lang="en-US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m:rPr>
                          <m:brk m:alnAt="7"/>
                        </m:rPr>
                        <a:rPr kumimoji="1"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4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kumimoji="1"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074546"/>
                <a:ext cx="6311106" cy="16220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011056" y="3278098"/>
            <a:ext cx="3377368" cy="1105605"/>
            <a:chOff x="4502882" y="3278098"/>
            <a:chExt cx="3377368" cy="110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sz="1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C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09" y="819989"/>
            <a:ext cx="4682059" cy="2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Incidence </a:t>
            </a:r>
            <a:r>
              <a:rPr lang="en-US" dirty="0">
                <a:sym typeface="Symbol" pitchFamily="18" charset="2"/>
              </a:rPr>
              <a:t>matrix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  <a:p>
            <a:endParaRPr lang="en-US" dirty="0" smtClean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dirty="0">
                <a:ea typeface="Cambria Math" panose="02040503050406030204" pitchFamily="18" charset="0"/>
                <a:sym typeface="Symbol" pitchFamily="18" charset="2"/>
              </a:rPr>
              <a:t>(Oriented) incidence</a:t>
            </a:r>
            <a:br>
              <a:rPr lang="en-US" dirty="0">
                <a:ea typeface="Cambria Math" panose="02040503050406030204" pitchFamily="18" charset="0"/>
                <a:sym typeface="Symbol" pitchFamily="18" charset="2"/>
              </a:rPr>
            </a:br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matrix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  <a:p>
            <a:r>
              <a:rPr lang="en-US" dirty="0" smtClean="0">
                <a:ea typeface="Cambria Math" panose="02040503050406030204" pitchFamily="18" charset="0"/>
                <a:sym typeface="Symbol" pitchFamily="18" charset="2"/>
              </a:rPr>
              <a:t>Every row in the incidence matrix describes a vertex </a:t>
            </a:r>
            <a:endParaRPr lang="en-US" dirty="0">
              <a:ea typeface="Cambria Math" panose="02040503050406030204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8932" y="4793195"/>
                <a:ext cx="7344816" cy="185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𝑤</m:t>
                                          </m:r>
                                          <m: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sz="14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b>
                        <m: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m:rPr>
                        <m:brk m:alnAt="7"/>
                      </m:rP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kumimoji="1"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  <m:sub>
                        <m: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m:rPr>
                        <m:brk m:alnAt="7"/>
                      </m:rP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kumimoji="1" lang="en-US" sz="1400" kern="0" dirty="0">
                    <a:solidFill>
                      <a:srgbClr val="000000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kumimoji="1" lang="en-US" sz="1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kumimoji="1"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2" y="4793195"/>
                <a:ext cx="7344816" cy="18500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011056" y="3278098"/>
            <a:ext cx="3377368" cy="1105605"/>
            <a:chOff x="4502882" y="3278098"/>
            <a:chExt cx="3377368" cy="110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sz="1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1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14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3497691"/>
                  <a:ext cx="3193950" cy="8860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14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3278098"/>
                  <a:ext cx="28083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C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14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882" y="3485981"/>
                  <a:ext cx="540568" cy="83901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41395" y="6106245"/>
                <a:ext cx="3485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d>
                      <m:dPr>
                        <m:ctrlPr>
                          <a:rPr kumimoji="1"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e>
                    </m:d>
                  </m:oMath>
                </a14:m>
                <a:r>
                  <a:rPr kumimoji="1" lang="en-US" sz="2000" dirty="0">
                    <a:solidFill>
                      <a:srgbClr val="000000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𝑒</m:t>
                    </m:r>
                  </m:oMath>
                </a14:m>
                <a:endParaRPr kumimoji="1"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95" y="6106245"/>
                <a:ext cx="348589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09" y="819989"/>
            <a:ext cx="4682059" cy="2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Incidence </a:t>
            </a:r>
            <a:r>
              <a:rPr lang="en-US" dirty="0">
                <a:sym typeface="Symbol" pitchFamily="18" charset="2"/>
              </a:rPr>
              <a:t>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Incidence matrix encodes the graph structure</a:t>
            </a:r>
          </a:p>
          <a:p>
            <a:pPr lvl="2"/>
            <a:endParaRPr lang="en-US" dirty="0" smtClean="0"/>
          </a:p>
          <a:p>
            <a:r>
              <a:rPr lang="en-US" sz="3600" dirty="0" smtClean="0"/>
              <a:t>What </a:t>
            </a:r>
            <a:r>
              <a:rPr lang="en-US" sz="3600" dirty="0"/>
              <a:t>constitutes an incidence matrix is not strictly </a:t>
            </a:r>
            <a:r>
              <a:rPr lang="en-US" sz="3600" dirty="0" smtClean="0"/>
              <a:t>defined</a:t>
            </a:r>
          </a:p>
          <a:p>
            <a:pPr lvl="1"/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to </a:t>
            </a:r>
            <a:r>
              <a:rPr lang="en-US" sz="3200" dirty="0" smtClean="0"/>
              <a:t>re-definition</a:t>
            </a:r>
          </a:p>
          <a:p>
            <a:pPr lvl="1"/>
            <a:r>
              <a:rPr lang="en-US" sz="3200" dirty="0" smtClean="0"/>
              <a:t>Results may differ</a:t>
            </a:r>
          </a:p>
          <a:p>
            <a:pPr lvl="1"/>
            <a:r>
              <a:rPr lang="en-US" sz="3200" b="1" dirty="0" smtClean="0"/>
              <a:t>Let’s look at some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99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(Unoriented) incidence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5001" y="2923296"/>
                <a:ext cx="5098930" cy="136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A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C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sz="2000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D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0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A</m:t>
                          </m:r>
                        </m:e>
                      </m:d>
                      <m:r>
                        <a:rPr kumimoji="1" lang="en-US" sz="20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𝑓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sz="20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01" y="2923296"/>
                <a:ext cx="5098930" cy="1367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19872" y="4511977"/>
                <a:ext cx="5616624" cy="136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kumimoji="1" 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d>
                        <m:d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b>
                        <m:sSub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 +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𝑤</m:t>
                      </m:r>
                      <m: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b>
                        <m:sSubPr>
                          <m:ctrlP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𝑒</m:t>
                          </m:r>
                        </m:e>
                        <m:sub>
                          <m:r>
                            <a:rPr kumimoji="1"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4</m:t>
                          </m:r>
                        </m:sub>
                      </m:sSub>
                      <m:r>
                        <m:rPr>
                          <m:brk m:alnAt="7"/>
                        </m:rPr>
                        <a:rPr kumimoji="1"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511977"/>
                <a:ext cx="5616624" cy="1367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4499" y="2698915"/>
            <a:ext cx="3193950" cy="1454088"/>
            <a:chOff x="4715793" y="3168378"/>
            <a:chExt cx="3193950" cy="1454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15793" y="3396233"/>
                  <a:ext cx="3193950" cy="1226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1" 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1" 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793" y="3396233"/>
                  <a:ext cx="3193950" cy="12262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20934" y="3168378"/>
                  <a:ext cx="21836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16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16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sz="16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934" y="3168378"/>
                  <a:ext cx="2183668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48064" y="3456634"/>
                  <a:ext cx="540568" cy="1158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A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C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sz="2000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en-US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3456634"/>
                  <a:ext cx="540568" cy="11588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9" y="932609"/>
            <a:ext cx="2817824" cy="15386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90232" y="887884"/>
            <a:ext cx="4025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</a:rPr>
              <a:t>https://en.wikipedia.org/wiki/Incidence_matrix</a:t>
            </a:r>
          </a:p>
        </p:txBody>
      </p:sp>
    </p:spTree>
    <p:extLst>
      <p:ext uri="{BB962C8B-B14F-4D97-AF65-F5344CB8AC3E}">
        <p14:creationId xmlns:p14="http://schemas.microsoft.com/office/powerpoint/2010/main" val="2820809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2_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2_Quadrant">
      <a:majorFont>
        <a:latin typeface="Tahom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577</Words>
  <Application>Microsoft Office PowerPoint</Application>
  <PresentationFormat>On-screen Show (4:3)</PresentationFormat>
  <Paragraphs>305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Cambria Math</vt:lpstr>
      <vt:lpstr>Candara</vt:lpstr>
      <vt:lpstr>Courier New</vt:lpstr>
      <vt:lpstr>Symbol</vt:lpstr>
      <vt:lpstr>Tahoma</vt:lpstr>
      <vt:lpstr>Times New Roman</vt:lpstr>
      <vt:lpstr>Wingdings</vt:lpstr>
      <vt:lpstr>1_Theme1</vt:lpstr>
      <vt:lpstr>Spectral Clustering Part 1: The Graph Laplacian</vt:lpstr>
      <vt:lpstr>Laplacian of a function</vt:lpstr>
      <vt:lpstr>Laplacian of a function</vt:lpstr>
      <vt:lpstr>Incidence matrix</vt:lpstr>
      <vt:lpstr>Incidence matrix</vt:lpstr>
      <vt:lpstr>Incidence matrix</vt:lpstr>
      <vt:lpstr>Incidence matrix</vt:lpstr>
      <vt:lpstr>Incidence matrix</vt:lpstr>
      <vt:lpstr>(Unoriented) incidence matrix</vt:lpstr>
      <vt:lpstr>(Oriented) incidence matrix</vt:lpstr>
      <vt:lpstr>(Oriented) incidence matrix++</vt:lpstr>
      <vt:lpstr>Graph Laplacian</vt:lpstr>
      <vt:lpstr>Normalized Graph Laplacian</vt:lpstr>
      <vt:lpstr>Laplacian L for earlier matrices</vt:lpstr>
      <vt:lpstr>D^(-1/2) LD^(-1/2) for earlier matrices</vt:lpstr>
      <vt:lpstr>Significance of the graph Laplacian</vt:lpstr>
      <vt:lpstr>Significance of the graph Laplacian</vt:lpstr>
      <vt:lpstr>Significance of the graph Laplacian</vt:lpstr>
      <vt:lpstr>Intuitions of the graph Laplacian</vt:lpstr>
      <vt:lpstr>Rayleigh Quotient</vt:lpstr>
      <vt:lpstr>Rayleigh Quotient</vt:lpstr>
      <vt:lpstr>Eigendecomposition example</vt:lpstr>
      <vt:lpstr>Compromise in +1/-1 restriction</vt:lpstr>
      <vt:lpstr>The significance of μ_(k-1) and λ_(k-1)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Laplacian</dc:title>
  <dc:creator>Surface</dc:creator>
  <cp:lastModifiedBy>Surface</cp:lastModifiedBy>
  <cp:revision>128</cp:revision>
  <dcterms:created xsi:type="dcterms:W3CDTF">2021-02-25T00:45:16Z</dcterms:created>
  <dcterms:modified xsi:type="dcterms:W3CDTF">2021-04-18T12:27:00Z</dcterms:modified>
</cp:coreProperties>
</file>