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5720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4246200" y="4406400"/>
            <a:ext cx="650520" cy="51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51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467748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4406400"/>
            <a:ext cx="401580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677480"/>
            <a:ext cx="8229240" cy="24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8458200" y="3805560"/>
            <a:ext cx="8457840" cy="712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300680"/>
            <a:ext cx="7772040" cy="1683720"/>
          </a:xfrm>
          <a:prstGeom prst="rect">
            <a:avLst/>
          </a:prstGeom>
        </p:spPr>
        <p:txBody>
          <a:bodyPr tIns="91440" bIns="91440" anchor="b"/>
          <a:p>
            <a:r>
              <a:rPr lang="en-U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9DD06DE-150D-477D-9E9D-B256E679C5D1}" type="slidenum">
              <a:rPr lang="en-US" sz="1300" strike="noStrike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05920"/>
            <a:ext cx="8686440" cy="116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C45B573-1E84-438E-B228-C73734B52CCC}" type="slidenum">
              <a:rPr lang="en-US" sz="1300" strike="noStrike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205920"/>
            <a:ext cx="8686440" cy="116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29840" cy="34650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56600" y="1461960"/>
            <a:ext cx="4029840" cy="34650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D8CD4CF-8583-4CB0-8FC6-34D5072AF9D4}" type="slidenum">
              <a:rPr lang="en-US" sz="1300" strike="noStrike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663E0DF-161B-4269-BE52-7758AB94E829}" type="slidenum">
              <a:rPr lang="en-US" sz="1300" strike="noStrike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205920"/>
            <a:ext cx="8686440" cy="116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3B839EA-F3FB-4C9D-A02F-200EDDB370A0}" type="slidenum">
              <a:rPr lang="en-US" sz="1300" strike="noStrike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4406400"/>
            <a:ext cx="8686440" cy="519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tIns="91440" bIns="91440" anchor="ctr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2DBF102-654F-469E-B8C3-CDEE271D12FA}" type="slidenum">
              <a:rPr lang="en-US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0" y="1605600"/>
            <a:ext cx="8850960" cy="168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6000" strike="noStrike">
                <a:solidFill>
                  <a:srgbClr val="191919"/>
                </a:solidFill>
                <a:latin typeface="Arial"/>
                <a:ea typeface="Arial"/>
              </a:rPr>
              <a:t>GraphDB Web App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685800" y="3093480"/>
            <a:ext cx="777204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cccccc"/>
                </a:solidFill>
                <a:latin typeface="Arial"/>
                <a:ea typeface="Arial"/>
              </a:rPr>
              <a:t>Clemens Lee, Chris Martin, Taylor Ellis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Another Cypher Example</a:t>
            </a:r>
            <a:endParaRPr/>
          </a:p>
        </p:txBody>
      </p:sp>
      <p:pic>
        <p:nvPicPr>
          <p:cNvPr id="272" name="Shape 115" descr=""/>
          <p:cNvPicPr/>
          <p:nvPr/>
        </p:nvPicPr>
        <p:blipFill>
          <a:blip r:embed="rId1"/>
          <a:srcRect l="0" t="233791" r="0" b="154945"/>
          <a:stretch/>
        </p:blipFill>
        <p:spPr>
          <a:xfrm>
            <a:off x="0" y="147960"/>
            <a:ext cx="9143640" cy="48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RESTful Service Intro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 u="sng">
                <a:solidFill>
                  <a:srgbClr val="191919"/>
                </a:solidFill>
                <a:latin typeface="Arial"/>
                <a:ea typeface="Arial"/>
              </a:rPr>
              <a:t>Re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presentational </a:t>
            </a:r>
            <a:r>
              <a:rPr lang="en-US" sz="3000" strike="noStrike" u="sng">
                <a:solidFill>
                  <a:srgbClr val="191919"/>
                </a:solidFill>
                <a:latin typeface="Arial"/>
                <a:ea typeface="Arial"/>
              </a:rPr>
              <a:t>S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tate </a:t>
            </a:r>
            <a:r>
              <a:rPr lang="en-US" sz="3000" strike="noStrike" u="sng">
                <a:solidFill>
                  <a:srgbClr val="191919"/>
                </a:solidFill>
                <a:latin typeface="Arial"/>
                <a:ea typeface="Arial"/>
              </a:rPr>
              <a:t>T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ransfer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s</a:t>
            </a:r>
            <a:r>
              <a:rPr lang="en-US" sz="2800" strike="noStrike">
                <a:solidFill>
                  <a:srgbClr val="191919"/>
                </a:solidFill>
                <a:latin typeface="Arial"/>
                <a:ea typeface="Arial"/>
              </a:rPr>
              <a:t>oftware architecture style to allow for scalable, distributed, maintainable web system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 strike="noStrike">
                <a:solidFill>
                  <a:srgbClr val="191919"/>
                </a:solidFill>
                <a:latin typeface="Arial"/>
                <a:ea typeface="Arial"/>
              </a:rPr>
              <a:t>GET, POST, PUT, DELETE, etc…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 strike="noStrike">
                <a:solidFill>
                  <a:srgbClr val="191919"/>
                </a:solidFill>
                <a:latin typeface="Arial"/>
                <a:ea typeface="Arial"/>
              </a:rPr>
              <a:t>web browser communication with server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Our RESTful Service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PHP RESTful service built on top of Neo4j ‘RESTful’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-"/>
            </a:pPr>
            <a:r>
              <a:rPr lang="en-US" sz="2400" strike="noStrike">
                <a:solidFill>
                  <a:srgbClr val="191919"/>
                </a:solidFill>
                <a:latin typeface="Arial"/>
                <a:ea typeface="Arial"/>
              </a:rPr>
              <a:t>cleaner calls from APEX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-"/>
            </a:pPr>
            <a:r>
              <a:rPr lang="en-US" sz="2400" strike="noStrike">
                <a:solidFill>
                  <a:srgbClr val="191919"/>
                </a:solidFill>
                <a:latin typeface="Arial"/>
                <a:ea typeface="Arial"/>
              </a:rPr>
              <a:t>cleaner results 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-"/>
            </a:pPr>
            <a:r>
              <a:rPr lang="en-US" sz="2400" strike="noStrike">
                <a:solidFill>
                  <a:srgbClr val="191919"/>
                </a:solidFill>
                <a:latin typeface="Arial"/>
                <a:ea typeface="Arial"/>
              </a:rPr>
              <a:t>conform to RESTful guidelines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RESTful Communication 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220680" y="2530440"/>
            <a:ext cx="968040" cy="1141200"/>
          </a:xfrm>
          <a:prstGeom prst="rect">
            <a:avLst/>
          </a:prstGeom>
          <a:solidFill>
            <a:srgbClr val="ea9999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APEX Client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1263600" y="3260160"/>
            <a:ext cx="1188360" cy="411120"/>
          </a:xfrm>
          <a:prstGeom prst="rightArrow">
            <a:avLst>
              <a:gd name="adj1" fmla="val 50000"/>
              <a:gd name="adj2" fmla="val 90402"/>
            </a:avLst>
          </a:prstGeom>
          <a:solidFill>
            <a:srgbClr val="f4cccc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requests</a:t>
            </a:r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2575800" y="2259720"/>
            <a:ext cx="1082520" cy="1682640"/>
          </a:xfrm>
          <a:prstGeom prst="rect">
            <a:avLst/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RESTful Service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server-side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PHP</a:t>
            </a:r>
            <a:endParaRPr/>
          </a:p>
        </p:txBody>
      </p:sp>
      <p:sp>
        <p:nvSpPr>
          <p:cNvPr id="281" name="CustomShape 5"/>
          <p:cNvSpPr/>
          <p:nvPr/>
        </p:nvSpPr>
        <p:spPr>
          <a:xfrm>
            <a:off x="1363680" y="2742840"/>
            <a:ext cx="1188360" cy="4111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/>
          </a:p>
        </p:txBody>
      </p:sp>
      <p:sp>
        <p:nvSpPr>
          <p:cNvPr id="282" name="CustomShape 6"/>
          <p:cNvSpPr/>
          <p:nvPr/>
        </p:nvSpPr>
        <p:spPr>
          <a:xfrm>
            <a:off x="3699360" y="3260160"/>
            <a:ext cx="1188360" cy="411120"/>
          </a:xfrm>
          <a:prstGeom prst="rightArrow">
            <a:avLst>
              <a:gd name="adj1" fmla="val 50000"/>
              <a:gd name="adj2" fmla="val 90402"/>
            </a:avLst>
          </a:prstGeom>
          <a:solidFill>
            <a:srgbClr val="fce5cd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requests</a:t>
            </a:r>
            <a:endParaRPr/>
          </a:p>
        </p:txBody>
      </p:sp>
      <p:sp>
        <p:nvSpPr>
          <p:cNvPr id="283" name="CustomShape 7"/>
          <p:cNvSpPr/>
          <p:nvPr/>
        </p:nvSpPr>
        <p:spPr>
          <a:xfrm>
            <a:off x="3723120" y="2742840"/>
            <a:ext cx="1188360" cy="4111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/>
          </a:p>
        </p:txBody>
      </p:sp>
      <p:sp>
        <p:nvSpPr>
          <p:cNvPr id="284" name="CustomShape 8"/>
          <p:cNvSpPr/>
          <p:nvPr/>
        </p:nvSpPr>
        <p:spPr>
          <a:xfrm>
            <a:off x="4928760" y="2259720"/>
            <a:ext cx="1082520" cy="1682640"/>
          </a:xfrm>
          <a:prstGeom prst="rect">
            <a:avLst/>
          </a:prstGeom>
          <a:solidFill>
            <a:srgbClr val="a4c2f4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RESTful’ Service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server-side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Cypher</a:t>
            </a:r>
            <a:endParaRPr/>
          </a:p>
        </p:txBody>
      </p:sp>
      <p:sp>
        <p:nvSpPr>
          <p:cNvPr id="285" name="CustomShape 9"/>
          <p:cNvSpPr/>
          <p:nvPr/>
        </p:nvSpPr>
        <p:spPr>
          <a:xfrm>
            <a:off x="7233480" y="2530440"/>
            <a:ext cx="1376640" cy="1141200"/>
          </a:xfrm>
          <a:prstGeom prst="rect">
            <a:avLst/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Neo4j graphDB</a:t>
            </a:r>
            <a:endParaRPr/>
          </a:p>
        </p:txBody>
      </p:sp>
      <p:sp>
        <p:nvSpPr>
          <p:cNvPr id="286" name="CustomShape 10"/>
          <p:cNvSpPr/>
          <p:nvPr/>
        </p:nvSpPr>
        <p:spPr>
          <a:xfrm>
            <a:off x="6108120" y="2636640"/>
            <a:ext cx="1061280" cy="4111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/>
          </a:p>
        </p:txBody>
      </p:sp>
      <p:sp>
        <p:nvSpPr>
          <p:cNvPr id="287" name="CustomShape 11"/>
          <p:cNvSpPr/>
          <p:nvPr/>
        </p:nvSpPr>
        <p:spPr>
          <a:xfrm>
            <a:off x="6086880" y="3154320"/>
            <a:ext cx="1061280" cy="411120"/>
          </a:xfrm>
          <a:prstGeom prst="rightArrow">
            <a:avLst>
              <a:gd name="adj1" fmla="val 50000"/>
              <a:gd name="adj2" fmla="val 51105"/>
            </a:avLst>
          </a:prstGeom>
          <a:solidFill>
            <a:srgbClr val="a4c2f4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requests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</a:rPr>
              <a:t>Web Services Shared Components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Web Service Processes</a:t>
            </a:r>
            <a:endParaRPr/>
          </a:p>
        </p:txBody>
      </p:sp>
      <p:pic>
        <p:nvPicPr>
          <p:cNvPr id="290" name="Shape 155" descr=""/>
          <p:cNvPicPr/>
          <p:nvPr/>
        </p:nvPicPr>
        <p:blipFill>
          <a:blip r:embed="rId1"/>
          <a:stretch/>
        </p:blipFill>
        <p:spPr>
          <a:xfrm>
            <a:off x="682200" y="1811880"/>
            <a:ext cx="7575840" cy="19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Web Service Processes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select title as "Event Title", description, eid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from xmltable 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       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'/json/row'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       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passing apex_json.to_xmltype((select clob001 from apex_collections where collection_name = 'P50_DOREST_RESULTS_REC_EVENTS'))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       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columns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          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title varchar(255) path '/row/title',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          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description varchar(4000) path '/row/description',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          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eid varchar(255) path '/row/eid');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Preview Slides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Main Menu</a:t>
            </a:r>
            <a:endParaRPr/>
          </a:p>
        </p:txBody>
      </p:sp>
      <p:pic>
        <p:nvPicPr>
          <p:cNvPr id="295" name="" descr=""/>
          <p:cNvPicPr/>
          <p:nvPr/>
        </p:nvPicPr>
        <p:blipFill>
          <a:blip r:embed="rId1"/>
          <a:srcRect l="0" t="0" r="0" b="529166"/>
          <a:stretch/>
        </p:blipFill>
        <p:spPr>
          <a:xfrm>
            <a:off x="36360" y="21600"/>
            <a:ext cx="9143640" cy="409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233560" y="1208160"/>
            <a:ext cx="3661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Shape 178" descr=""/>
          <p:cNvPicPr/>
          <p:nvPr/>
        </p:nvPicPr>
        <p:blipFill>
          <a:blip r:embed="rId1"/>
          <a:stretch/>
        </p:blipFill>
        <p:spPr>
          <a:xfrm>
            <a:off x="0" y="10800"/>
            <a:ext cx="9143640" cy="4382280"/>
          </a:xfrm>
          <a:prstGeom prst="rect">
            <a:avLst/>
          </a:prstGeom>
          <a:ln>
            <a:noFill/>
          </a:ln>
        </p:spPr>
      </p:pic>
      <p:sp>
        <p:nvSpPr>
          <p:cNvPr id="298" name="TextShape 2"/>
          <p:cNvSpPr txBox="1"/>
          <p:nvPr/>
        </p:nvSpPr>
        <p:spPr>
          <a:xfrm>
            <a:off x="457200" y="44190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User Dashboard -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Project Overview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Using the graph database Neo4j alongside APEX and a RESTful service (written in PHP), we implemented a service to allow users to view and share free events with other users.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191919"/>
                </a:solidFill>
                <a:latin typeface="Arial"/>
                <a:ea typeface="Arial"/>
              </a:rPr>
              <a:t>url:</a:t>
            </a: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 </a:t>
            </a:r>
            <a:r>
              <a:rPr lang="en-US" strike="noStrike" u="sng">
                <a:solidFill>
                  <a:srgbClr val="227a78"/>
                </a:solidFill>
                <a:latin typeface="Arial"/>
                <a:ea typeface="Arial"/>
              </a:rPr>
              <a:t>https://apex.oracle.com/pls/apex/f?p=77063:1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People Search</a:t>
            </a:r>
            <a:endParaRPr/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360" y="107640"/>
            <a:ext cx="9143640" cy="41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Public Profile</a:t>
            </a:r>
            <a:endParaRPr/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19800" y="64440"/>
            <a:ext cx="9143640" cy="42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Event Search</a:t>
            </a:r>
            <a:endParaRPr/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36360" y="39240"/>
            <a:ext cx="9143640" cy="42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Event Page</a:t>
            </a:r>
            <a:endParaRPr/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6360" y="39240"/>
            <a:ext cx="9143640" cy="42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Event Creation</a:t>
            </a:r>
            <a:endParaRPr/>
          </a:p>
        </p:txBody>
      </p:sp>
      <p:pic>
        <p:nvPicPr>
          <p:cNvPr id="308" name="Shape 209" descr=""/>
          <p:cNvPicPr/>
          <p:nvPr/>
        </p:nvPicPr>
        <p:blipFill>
          <a:blip r:embed="rId1"/>
          <a:stretch/>
        </p:blipFill>
        <p:spPr>
          <a:xfrm>
            <a:off x="0" y="10800"/>
            <a:ext cx="9143640" cy="43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Advanced Searching</a:t>
            </a:r>
            <a:endParaRPr/>
          </a:p>
        </p:txBody>
      </p:sp>
      <p:pic>
        <p:nvPicPr>
          <p:cNvPr id="310" name="Shape 215" descr=""/>
          <p:cNvPicPr/>
          <p:nvPr/>
        </p:nvPicPr>
        <p:blipFill>
          <a:blip r:embed="rId1"/>
          <a:stretch/>
        </p:blipFill>
        <p:spPr>
          <a:xfrm>
            <a:off x="0" y="10800"/>
            <a:ext cx="9143640" cy="43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non-APEX login page </a:t>
            </a:r>
            <a:endParaRPr/>
          </a:p>
        </p:txBody>
      </p:sp>
      <p:pic>
        <p:nvPicPr>
          <p:cNvPr id="312" name="Shape 221" descr=""/>
          <p:cNvPicPr/>
          <p:nvPr/>
        </p:nvPicPr>
        <p:blipFill>
          <a:blip r:embed="rId1"/>
          <a:stretch/>
        </p:blipFill>
        <p:spPr>
          <a:xfrm>
            <a:off x="2047320" y="124920"/>
            <a:ext cx="4355280" cy="41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non-APEX user dash</a:t>
            </a:r>
            <a:endParaRPr/>
          </a:p>
        </p:txBody>
      </p:sp>
      <p:pic>
        <p:nvPicPr>
          <p:cNvPr id="314" name="Shape 227" descr=""/>
          <p:cNvPicPr/>
          <p:nvPr/>
        </p:nvPicPr>
        <p:blipFill>
          <a:blip r:embed="rId1"/>
          <a:stretch/>
        </p:blipFill>
        <p:spPr>
          <a:xfrm>
            <a:off x="309240" y="58680"/>
            <a:ext cx="8016480" cy="42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non-APEX user dash</a:t>
            </a:r>
            <a:endParaRPr/>
          </a:p>
        </p:txBody>
      </p:sp>
      <p:pic>
        <p:nvPicPr>
          <p:cNvPr id="316" name="Shape 233" descr=""/>
          <p:cNvPicPr/>
          <p:nvPr/>
        </p:nvPicPr>
        <p:blipFill>
          <a:blip r:embed="rId1"/>
          <a:stretch/>
        </p:blipFill>
        <p:spPr>
          <a:xfrm>
            <a:off x="329400" y="95760"/>
            <a:ext cx="7991640" cy="425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Arial"/>
                <a:ea typeface="Arial"/>
              </a:rPr>
              <a:t>non-APEX Events in your Network</a:t>
            </a:r>
            <a:endParaRPr/>
          </a:p>
        </p:txBody>
      </p:sp>
      <p:pic>
        <p:nvPicPr>
          <p:cNvPr id="318" name="Shape 239" descr=""/>
          <p:cNvPicPr/>
          <p:nvPr/>
        </p:nvPicPr>
        <p:blipFill>
          <a:blip r:embed="rId1"/>
          <a:stretch/>
        </p:blipFill>
        <p:spPr>
          <a:xfrm>
            <a:off x="1883160" y="228960"/>
            <a:ext cx="4946040" cy="41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Specifications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Based on a user’s liked categories, events will be recommended to them that contain those tags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Users -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can follow other users, and see events those users are planning to attend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can create new events, which will be visible to all other users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have a dynamically created dashboard that is populated with data from the database 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can search within the application for users and events, and view the pages for them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Graph database -- Neo4j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Graph database - everything represented as node or link between nodes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Ability to better represent the complex relationships between nodes.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52640" y="205920"/>
            <a:ext cx="86144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Database Comparison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06440" y="1461960"/>
            <a:ext cx="40298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191919"/>
                </a:solidFill>
                <a:latin typeface="Arial"/>
                <a:ea typeface="Arial"/>
              </a:rPr>
              <a:t>Graph - Neo4j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Relationships are built into the database, same quality as nodes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Data remains represented in real-world style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Node labels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Single Node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Node Properties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Queries using Cypher</a:t>
            </a:r>
            <a:endParaRPr/>
          </a:p>
        </p:txBody>
      </p:sp>
      <p:sp>
        <p:nvSpPr>
          <p:cNvPr id="238" name="TextShape 3"/>
          <p:cNvSpPr txBox="1"/>
          <p:nvPr/>
        </p:nvSpPr>
        <p:spPr>
          <a:xfrm>
            <a:off x="4612320" y="1461960"/>
            <a:ext cx="40298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191919"/>
                </a:solidFill>
                <a:latin typeface="Arial"/>
                <a:ea typeface="Arial"/>
              </a:rPr>
              <a:t>Relational - Oracle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Implied relationships (through foreign keys, etc.)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Data has to be abstracted to a large degree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Entity Table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Row in the Table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Column in the Table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trike="noStrike">
                <a:solidFill>
                  <a:srgbClr val="191919"/>
                </a:solidFill>
                <a:latin typeface="Arial"/>
                <a:ea typeface="Arial"/>
              </a:rPr>
              <a:t>Queries using SQL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Neo4j Specifics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460520"/>
            <a:ext cx="40298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 strike="noStrike">
                <a:solidFill>
                  <a:srgbClr val="191919"/>
                </a:solidFill>
                <a:latin typeface="Arial"/>
                <a:ea typeface="Arial"/>
              </a:rPr>
              <a:t>Neo4j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strike="noStrike">
                <a:solidFill>
                  <a:srgbClr val="191919"/>
                </a:solidFill>
                <a:latin typeface="Arial"/>
                <a:ea typeface="Arial"/>
              </a:rPr>
              <a:t>node-property database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strike="noStrike">
                <a:solidFill>
                  <a:srgbClr val="191919"/>
                </a:solidFill>
                <a:latin typeface="Arial"/>
                <a:ea typeface="Arial"/>
              </a:rPr>
              <a:t>edges AND nodes can have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1" name="TextShape 3"/>
          <p:cNvSpPr txBox="1"/>
          <p:nvPr/>
        </p:nvSpPr>
        <p:spPr>
          <a:xfrm>
            <a:off x="4656600" y="1461960"/>
            <a:ext cx="40298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 strike="noStrike">
                <a:solidFill>
                  <a:srgbClr val="191919"/>
                </a:solidFill>
                <a:latin typeface="Arial"/>
                <a:ea typeface="Arial"/>
              </a:rPr>
              <a:t>Most Other Graph DBs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strike="noStrike">
                <a:solidFill>
                  <a:srgbClr val="191919"/>
                </a:solidFill>
                <a:latin typeface="Arial"/>
                <a:ea typeface="Arial"/>
              </a:rPr>
              <a:t>RDF database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000" strike="noStrike">
                <a:solidFill>
                  <a:srgbClr val="191919"/>
                </a:solidFill>
                <a:latin typeface="Arial"/>
                <a:ea typeface="Arial"/>
              </a:rPr>
              <a:t>only nodes have properties, edges are just connections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391200" y="1588320"/>
            <a:ext cx="1595160" cy="1643400"/>
          </a:xfrm>
          <a:prstGeom prst="ellipse">
            <a:avLst/>
          </a:prstGeom>
          <a:solidFill>
            <a:srgbClr val="9fc5e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  <a:ea typeface="Arial"/>
              </a:rPr>
              <a:t>USER1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username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userbio, uid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first, last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like1, like2, like3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7845480" y="3687840"/>
            <a:ext cx="897480" cy="1042560"/>
          </a:xfrm>
          <a:prstGeom prst="ellipse">
            <a:avLst/>
          </a:prstGeom>
          <a:solidFill>
            <a:srgbClr val="9fc5e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  <a:ea typeface="Arial"/>
              </a:rPr>
              <a:t>USER2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958640" y="2728080"/>
            <a:ext cx="2879640" cy="128412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 rot="1408200">
            <a:off x="5345280" y="3030480"/>
            <a:ext cx="21405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follows</a:t>
            </a:r>
            <a:endParaRPr/>
          </a:p>
        </p:txBody>
      </p:sp>
      <p:sp>
        <p:nvSpPr>
          <p:cNvPr id="246" name="CustomShape 5"/>
          <p:cNvSpPr/>
          <p:nvPr/>
        </p:nvSpPr>
        <p:spPr>
          <a:xfrm rot="10800000">
            <a:off x="7977240" y="3840840"/>
            <a:ext cx="2990520" cy="142992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428760" y="545760"/>
            <a:ext cx="945360" cy="1042560"/>
          </a:xfrm>
          <a:prstGeom prst="ellipse">
            <a:avLst/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  <a:ea typeface="Arial"/>
              </a:rPr>
              <a:t>EVENT</a:t>
            </a:r>
            <a:endParaRPr/>
          </a:p>
        </p:txBody>
      </p:sp>
      <p:sp>
        <p:nvSpPr>
          <p:cNvPr id="248" name="CustomShape 7"/>
          <p:cNvSpPr/>
          <p:nvPr/>
        </p:nvSpPr>
        <p:spPr>
          <a:xfrm rot="10800000">
            <a:off x="3411000" y="2216880"/>
            <a:ext cx="2175120" cy="78084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 rot="1117200">
            <a:off x="1885320" y="1722600"/>
            <a:ext cx="217476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attend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836520" y="1726560"/>
            <a:ext cx="1470960" cy="160200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  <a:ea typeface="Arial"/>
              </a:rPr>
              <a:t>EVENT1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eid, title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description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time, address, startdate, enddate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1788840" y="870120"/>
            <a:ext cx="835560" cy="8557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800" strike="noStrike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7108920" y="684720"/>
            <a:ext cx="766080" cy="79380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700" strike="noStrike">
                <a:solidFill>
                  <a:srgbClr val="000000"/>
                </a:solidFill>
                <a:latin typeface="Arial"/>
                <a:ea typeface="Arial"/>
              </a:rPr>
              <a:t>day-num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1202040" y="2527560"/>
            <a:ext cx="766080" cy="79380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tag</a:t>
            </a:r>
            <a:endParaRPr/>
          </a:p>
        </p:txBody>
      </p:sp>
      <p:sp>
        <p:nvSpPr>
          <p:cNvPr id="254" name="CustomShape 5"/>
          <p:cNvSpPr/>
          <p:nvPr/>
        </p:nvSpPr>
        <p:spPr>
          <a:xfrm>
            <a:off x="5899320" y="3654720"/>
            <a:ext cx="868320" cy="8557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700" strike="noStrike">
                <a:solidFill>
                  <a:srgbClr val="000000"/>
                </a:solidFill>
                <a:latin typeface="Arial"/>
                <a:ea typeface="Arial"/>
              </a:rPr>
              <a:t>day_name</a:t>
            </a:r>
            <a:endParaRPr/>
          </a:p>
        </p:txBody>
      </p:sp>
      <p:sp>
        <p:nvSpPr>
          <p:cNvPr id="255" name="CustomShape 6"/>
          <p:cNvSpPr/>
          <p:nvPr/>
        </p:nvSpPr>
        <p:spPr>
          <a:xfrm>
            <a:off x="7108920" y="1790640"/>
            <a:ext cx="766080" cy="79380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month</a:t>
            </a:r>
            <a:endParaRPr/>
          </a:p>
        </p:txBody>
      </p:sp>
      <p:sp>
        <p:nvSpPr>
          <p:cNvPr id="256" name="CustomShape 7"/>
          <p:cNvSpPr/>
          <p:nvPr/>
        </p:nvSpPr>
        <p:spPr>
          <a:xfrm>
            <a:off x="7108920" y="2965320"/>
            <a:ext cx="766080" cy="79380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year</a:t>
            </a:r>
            <a:endParaRPr/>
          </a:p>
        </p:txBody>
      </p:sp>
      <p:sp>
        <p:nvSpPr>
          <p:cNvPr id="257" name="CustomShape 8"/>
          <p:cNvSpPr/>
          <p:nvPr/>
        </p:nvSpPr>
        <p:spPr>
          <a:xfrm flipH="1" rot="10800000">
            <a:off x="7108920" y="1960920"/>
            <a:ext cx="2016720" cy="87912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9"/>
          <p:cNvSpPr/>
          <p:nvPr/>
        </p:nvSpPr>
        <p:spPr>
          <a:xfrm flipH="1" rot="10800000">
            <a:off x="7108920" y="2527560"/>
            <a:ext cx="1800720" cy="33948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0"/>
          <p:cNvSpPr/>
          <p:nvPr/>
        </p:nvSpPr>
        <p:spPr>
          <a:xfrm>
            <a:off x="5092200" y="3094200"/>
            <a:ext cx="2016720" cy="26820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1"/>
          <p:cNvSpPr/>
          <p:nvPr/>
        </p:nvSpPr>
        <p:spPr>
          <a:xfrm>
            <a:off x="4572000" y="3328560"/>
            <a:ext cx="1327320" cy="75384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2"/>
          <p:cNvSpPr/>
          <p:nvPr/>
        </p:nvSpPr>
        <p:spPr>
          <a:xfrm flipH="1">
            <a:off x="1967760" y="2527560"/>
            <a:ext cx="1867320" cy="39672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3"/>
          <p:cNvSpPr/>
          <p:nvPr/>
        </p:nvSpPr>
        <p:spPr>
          <a:xfrm>
            <a:off x="2502360" y="1600920"/>
            <a:ext cx="1549080" cy="35964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 rot="21073200">
            <a:off x="5463360" y="2021400"/>
            <a:ext cx="173988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on_month</a:t>
            </a:r>
            <a:endParaRPr/>
          </a:p>
        </p:txBody>
      </p:sp>
      <p:sp>
        <p:nvSpPr>
          <p:cNvPr id="264" name="CustomShape 15"/>
          <p:cNvSpPr/>
          <p:nvPr/>
        </p:nvSpPr>
        <p:spPr>
          <a:xfrm rot="810000">
            <a:off x="2625120" y="1517400"/>
            <a:ext cx="173988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follow</a:t>
            </a:r>
            <a:endParaRPr/>
          </a:p>
        </p:txBody>
      </p:sp>
      <p:sp>
        <p:nvSpPr>
          <p:cNvPr id="265" name="CustomShape 16"/>
          <p:cNvSpPr/>
          <p:nvPr/>
        </p:nvSpPr>
        <p:spPr>
          <a:xfrm rot="373200">
            <a:off x="5337720" y="2904120"/>
            <a:ext cx="174024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on_year</a:t>
            </a:r>
            <a:endParaRPr/>
          </a:p>
        </p:txBody>
      </p:sp>
      <p:sp>
        <p:nvSpPr>
          <p:cNvPr id="266" name="CustomShape 17"/>
          <p:cNvSpPr/>
          <p:nvPr/>
        </p:nvSpPr>
        <p:spPr>
          <a:xfrm rot="1763400">
            <a:off x="4566240" y="3701880"/>
            <a:ext cx="173988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on_day_name</a:t>
            </a:r>
            <a:endParaRPr/>
          </a:p>
        </p:txBody>
      </p:sp>
      <p:sp>
        <p:nvSpPr>
          <p:cNvPr id="267" name="CustomShape 18"/>
          <p:cNvSpPr/>
          <p:nvPr/>
        </p:nvSpPr>
        <p:spPr>
          <a:xfrm rot="20929200">
            <a:off x="2257200" y="2622600"/>
            <a:ext cx="173988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tag</a:t>
            </a:r>
            <a:endParaRPr/>
          </a:p>
        </p:txBody>
      </p:sp>
      <p:sp>
        <p:nvSpPr>
          <p:cNvPr id="268" name="CustomShape 19"/>
          <p:cNvSpPr/>
          <p:nvPr/>
        </p:nvSpPr>
        <p:spPr>
          <a:xfrm rot="20183400">
            <a:off x="5113440" y="1236960"/>
            <a:ext cx="174024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on_day_num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</a:rPr>
              <a:t>Cypher Example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ffff"/>
                </a:solidFill>
                <a:latin typeface="Arial"/>
                <a:ea typeface="Arial"/>
              </a:rPr>
              <a:t>match </a:t>
            </a:r>
            <a:r>
              <a:rPr lang="en-US" sz="3000" strike="noStrike">
                <a:solidFill>
                  <a:srgbClr val="ff0000"/>
                </a:solidFill>
                <a:latin typeface="Arial"/>
                <a:ea typeface="Arial"/>
              </a:rPr>
              <a:t>(</a:t>
            </a:r>
            <a:r>
              <a:rPr lang="en-US" sz="3000" strike="noStrike">
                <a:solidFill>
                  <a:srgbClr val="00ff00"/>
                </a:solidFill>
                <a:latin typeface="Arial"/>
                <a:ea typeface="Arial"/>
              </a:rPr>
              <a:t>n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 </a:t>
            </a:r>
            <a:r>
              <a:rPr lang="en-US" sz="3000" strike="noStrike">
                <a:solidFill>
                  <a:srgbClr val="ff0000"/>
                </a:solidFill>
                <a:latin typeface="Arial"/>
                <a:ea typeface="Arial"/>
              </a:rPr>
              <a:t>{</a:t>
            </a:r>
            <a:r>
              <a:rPr lang="en-US" sz="3000" strike="noStrike">
                <a:solidFill>
                  <a:srgbClr val="9900ff"/>
                </a:solidFill>
                <a:latin typeface="Arial"/>
                <a:ea typeface="Arial"/>
              </a:rPr>
              <a:t>username: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 </a:t>
            </a:r>
            <a:r>
              <a:rPr lang="en-US" sz="3000" strike="noStrike">
                <a:solidFill>
                  <a:srgbClr val="ff9900"/>
                </a:solidFill>
                <a:latin typeface="Arial"/>
                <a:ea typeface="Arial"/>
              </a:rPr>
              <a:t>"pcannata"</a:t>
            </a:r>
            <a:r>
              <a:rPr lang="en-US" sz="3000" strike="noStrike">
                <a:solidFill>
                  <a:srgbClr val="ff0000"/>
                </a:solidFill>
                <a:latin typeface="Arial"/>
                <a:ea typeface="Arial"/>
              </a:rPr>
              <a:t>})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-</a:t>
            </a:r>
            <a:r>
              <a:rPr lang="en-US" sz="3000" strike="noStrike">
                <a:solidFill>
                  <a:srgbClr val="ff0000"/>
                </a:solidFill>
                <a:latin typeface="Arial"/>
                <a:ea typeface="Arial"/>
              </a:rPr>
              <a:t>[]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-&gt;</a:t>
            </a:r>
            <a:r>
              <a:rPr lang="en-US" sz="3000" strike="noStrike">
                <a:solidFill>
                  <a:srgbClr val="ff0000"/>
                </a:solidFill>
                <a:latin typeface="Arial"/>
                <a:ea typeface="Arial"/>
              </a:rPr>
              <a:t>(</a:t>
            </a:r>
            <a:r>
              <a:rPr lang="en-US" sz="3000" strike="noStrike">
                <a:solidFill>
                  <a:srgbClr val="00ff00"/>
                </a:solidFill>
                <a:latin typeface="Arial"/>
                <a:ea typeface="Arial"/>
              </a:rPr>
              <a:t>m</a:t>
            </a:r>
            <a:r>
              <a:rPr lang="en-US" sz="3000" strike="noStrike">
                <a:solidFill>
                  <a:srgbClr val="ff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ffff"/>
                </a:solidFill>
                <a:latin typeface="Arial"/>
                <a:ea typeface="Arial"/>
              </a:rPr>
              <a:t>set </a:t>
            </a:r>
            <a:r>
              <a:rPr lang="en-US" sz="3000" strike="noStrike">
                <a:solidFill>
                  <a:srgbClr val="00ff00"/>
                </a:solidFill>
                <a:latin typeface="Arial"/>
                <a:ea typeface="Arial"/>
              </a:rPr>
              <a:t>n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.last = </a:t>
            </a:r>
            <a:r>
              <a:rPr lang="en-US" sz="3000" strike="noStrike">
                <a:solidFill>
                  <a:srgbClr val="ff9900"/>
                </a:solidFill>
                <a:latin typeface="Arial"/>
                <a:ea typeface="Arial"/>
              </a:rPr>
              <a:t>"Cannata"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ffff"/>
                </a:solidFill>
                <a:latin typeface="Arial"/>
                <a:ea typeface="Arial"/>
              </a:rPr>
              <a:t>return</a:t>
            </a: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 </a:t>
            </a:r>
            <a:r>
              <a:rPr lang="en-US" sz="3000" strike="noStrike">
                <a:solidFill>
                  <a:srgbClr val="00ff00"/>
                </a:solidFill>
                <a:latin typeface="Arial"/>
                <a:ea typeface="Arial"/>
              </a:rPr>
              <a:t>n, 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This query finds the node with the username “pcannata,” sets the </a:t>
            </a:r>
            <a:r>
              <a:rPr i="1" lang="en-US" strike="noStrike">
                <a:solidFill>
                  <a:srgbClr val="000000"/>
                </a:solidFill>
                <a:latin typeface="Arial"/>
                <a:ea typeface="Arial"/>
              </a:rPr>
              <a:t>last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 property of that node to “Cannata”, then returns that node, as well as all edges and nodes directly connected to 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