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257" r:id="rId4"/>
    <p:sldId id="258" r:id="rId6"/>
    <p:sldId id="259" r:id="rId7"/>
    <p:sldId id="262" r:id="rId8"/>
    <p:sldId id="270" r:id="rId9"/>
    <p:sldId id="271" r:id="rId10"/>
    <p:sldId id="284" r:id="rId11"/>
    <p:sldId id="260" r:id="rId12"/>
    <p:sldId id="261" r:id="rId13"/>
    <p:sldId id="263" r:id="rId14"/>
    <p:sldId id="264" r:id="rId15"/>
    <p:sldId id="265" r:id="rId16"/>
    <p:sldId id="266" r:id="rId17"/>
    <p:sldId id="268" r:id="rId18"/>
    <p:sldId id="274" r:id="rId19"/>
    <p:sldId id="269" r:id="rId20"/>
    <p:sldId id="275" r:id="rId21"/>
    <p:sldId id="272" r:id="rId22"/>
    <p:sldId id="273" r:id="rId23"/>
    <p:sldId id="280" r:id="rId24"/>
    <p:sldId id="276" r:id="rId25"/>
    <p:sldId id="277" r:id="rId26"/>
    <p:sldId id="278" r:id="rId27"/>
    <p:sldId id="279" r:id="rId28"/>
    <p:sldId id="281" r:id="rId29"/>
    <p:sldId id="282" r:id="rId30"/>
    <p:sldId id="283" r:id="rId31"/>
  </p:sldIdLst>
  <p:sldSz cx="9144000" cy="6858000" type="screen4x3"/>
  <p:notesSz cx="6858000" cy="9144000"/>
  <p:embeddedFontLst>
    <p:embeddedFont>
      <p:font typeface="Wingdings 2" panose="05020102010507070707"/>
      <p:regular r:id="rId35"/>
    </p:embeddedFont>
    <p:embeddedFont>
      <p:font typeface="Georgia" panose="02040502050405020303" charset="0"/>
      <p:regular r:id="rId36"/>
      <p:bold r:id="rId37"/>
      <p:italic r:id="rId38"/>
      <p:boldItalic r:id="rId39"/>
    </p:embeddedFont>
    <p:embeddedFont>
      <p:font typeface="方正舒体" panose="02010601030101010101" charset="-122"/>
      <p:regular r:id="rId40"/>
    </p:embeddedFont>
    <p:embeddedFont>
      <p:font typeface="Calibri" panose="020F0502020204030204" charset="0"/>
      <p:regular r:id="rId41"/>
      <p:bold r:id="rId42"/>
      <p:italic r:id="rId43"/>
      <p:boldItalic r:id="rId44"/>
    </p:embeddedFont>
    <p:embeddedFont>
      <p:font typeface="Book Antiqua" panose="02040602050305030304"/>
      <p:regular r:id="rId45"/>
      <p:bold r:id="rId46"/>
      <p:italic r:id="rId47"/>
      <p:boldItalic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59"/>
        <p:guide pos="28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8" Type="http://schemas.openxmlformats.org/officeDocument/2006/relationships/font" Target="fonts/font14.fntdata"/><Relationship Id="rId47" Type="http://schemas.openxmlformats.org/officeDocument/2006/relationships/font" Target="fonts/font13.fntdata"/><Relationship Id="rId46" Type="http://schemas.openxmlformats.org/officeDocument/2006/relationships/font" Target="fonts/font12.fntdata"/><Relationship Id="rId45" Type="http://schemas.openxmlformats.org/officeDocument/2006/relationships/font" Target="fonts/font11.fntdata"/><Relationship Id="rId44" Type="http://schemas.openxmlformats.org/officeDocument/2006/relationships/font" Target="fonts/font10.fntdata"/><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slide" Target="slides/slide2.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03B5F3-7DCF-48B6-9D12-245526B8560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F492DF-51BA-4A38-8857-6DDEC7B410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92DF-51BA-4A38-8857-6DDEC7B410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hangingPunct="0"/>
            <a:r>
              <a:rPr lang="en-US" altLang="zh-CN" dirty="0" smtClean="0"/>
              <a:t>Team member : </a:t>
            </a:r>
            <a:r>
              <a:rPr lang="en-US" altLang="zh-CN" dirty="0" err="1" smtClean="0"/>
              <a:t>LIXINGLIANG</a:t>
            </a:r>
            <a:r>
              <a:rPr lang="en-US" altLang="zh-CN" dirty="0" smtClean="0"/>
              <a:t> ,  </a:t>
            </a:r>
            <a:endParaRPr lang="en-US" altLang="zh-CN" dirty="0" smtClean="0"/>
          </a:p>
          <a:p>
            <a:pPr hangingPunct="0"/>
            <a:r>
              <a:rPr lang="en-US" altLang="zh-CN" dirty="0" smtClean="0"/>
              <a:t>               		</a:t>
            </a:r>
            <a:r>
              <a:rPr lang="en-US" altLang="zh-CN" dirty="0" err="1" smtClean="0"/>
              <a:t>CHENZHANGLIN</a:t>
            </a:r>
            <a:r>
              <a:rPr lang="en-US" altLang="zh-CN" dirty="0" smtClean="0"/>
              <a:t>,</a:t>
            </a:r>
            <a:endParaRPr lang="zh-CN" altLang="zh-CN" dirty="0" smtClean="0"/>
          </a:p>
          <a:p>
            <a:r>
              <a:rPr lang="en-US" altLang="zh-CN" dirty="0" smtClean="0"/>
              <a:t>              </a:t>
            </a:r>
            <a:r>
              <a:rPr lang="en-US" altLang="zh-CN" dirty="0" err="1" smtClean="0"/>
              <a:t>YEYA</a:t>
            </a:r>
            <a:endParaRPr lang="zh-CN" altLang="en-US" dirty="0"/>
          </a:p>
        </p:txBody>
      </p:sp>
      <p:sp>
        <p:nvSpPr>
          <p:cNvPr id="2" name="标题 1"/>
          <p:cNvSpPr>
            <a:spLocks noGrp="1"/>
          </p:cNvSpPr>
          <p:nvPr>
            <p:ph type="ctrTitle"/>
          </p:nvPr>
        </p:nvSpPr>
        <p:spPr/>
        <p:txBody>
          <a:bodyPr/>
          <a:lstStyle/>
          <a:p>
            <a:r>
              <a:rPr lang="en-US" altLang="zh-CN" dirty="0" smtClean="0"/>
              <a:t>Speech Sentiment Analysis System</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 EXECUTION</a:t>
            </a:r>
            <a:endParaRPr lang="zh-CN" altLang="en-US" dirty="0"/>
          </a:p>
        </p:txBody>
      </p:sp>
      <p:pic>
        <p:nvPicPr>
          <p:cNvPr id="4" name="图片 3"/>
          <p:cNvPicPr>
            <a:picLocks noChangeAspect="1"/>
          </p:cNvPicPr>
          <p:nvPr/>
        </p:nvPicPr>
        <p:blipFill>
          <a:blip r:embed="rId1"/>
          <a:stretch>
            <a:fillRect/>
          </a:stretch>
        </p:blipFill>
        <p:spPr>
          <a:xfrm>
            <a:off x="899795" y="2853055"/>
            <a:ext cx="7061200" cy="1733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 EXECUTION</a:t>
            </a:r>
            <a:endParaRPr lang="zh-CN" altLang="en-US" dirty="0"/>
          </a:p>
        </p:txBody>
      </p:sp>
      <p:pic>
        <p:nvPicPr>
          <p:cNvPr id="5" name="内容占位符 4"/>
          <p:cNvPicPr>
            <a:picLocks noChangeAspect="1"/>
          </p:cNvPicPr>
          <p:nvPr>
            <p:ph sz="quarter" idx="1"/>
          </p:nvPr>
        </p:nvPicPr>
        <p:blipFill>
          <a:blip r:embed="rId1"/>
          <a:stretch>
            <a:fillRect/>
          </a:stretch>
        </p:blipFill>
        <p:spPr>
          <a:xfrm>
            <a:off x="1332230" y="1412875"/>
            <a:ext cx="6123940" cy="5289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RISK PLAN</a:t>
            </a:r>
            <a:endParaRPr lang="zh-CN" altLang="en-US" dirty="0"/>
          </a:p>
        </p:txBody>
      </p:sp>
      <p:graphicFrame>
        <p:nvGraphicFramePr>
          <p:cNvPr id="4" name="内容占位符 3"/>
          <p:cNvGraphicFramePr>
            <a:graphicFrameLocks noGrp="1"/>
          </p:cNvGraphicFramePr>
          <p:nvPr>
            <p:ph sz="quarter" idx="1"/>
            <p:custDataLst>
              <p:tags r:id="rId1"/>
            </p:custDataLst>
          </p:nvPr>
        </p:nvGraphicFramePr>
        <p:xfrm>
          <a:off x="285720" y="1643050"/>
          <a:ext cx="8572559" cy="4704865"/>
        </p:xfrm>
        <a:graphic>
          <a:graphicData uri="http://schemas.openxmlformats.org/drawingml/2006/table">
            <a:tbl>
              <a:tblPr/>
              <a:tblGrid>
                <a:gridCol w="357190"/>
                <a:gridCol w="2000264"/>
                <a:gridCol w="714380"/>
                <a:gridCol w="785818"/>
                <a:gridCol w="4714907"/>
              </a:tblGrid>
              <a:tr h="500066">
                <a:tc>
                  <a:txBody>
                    <a:bodyPr/>
                    <a:lstStyle/>
                    <a:p>
                      <a:pPr algn="just">
                        <a:spcAft>
                          <a:spcPts val="0"/>
                        </a:spcAft>
                      </a:pPr>
                      <a:endParaRPr lang="en-US" sz="1600" kern="100" dirty="0">
                        <a:latin typeface="Book Antiqua" panose="0204060205030503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Risk event</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smtClean="0">
                          <a:latin typeface="Book Antiqua" panose="02040602050305030304"/>
                          <a:ea typeface="宋体" panose="02010600030101010101" pitchFamily="2" charset="-122"/>
                        </a:rPr>
                        <a:t>Possi-bility</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smtClean="0">
                          <a:latin typeface="Book Antiqua" panose="02040602050305030304"/>
                          <a:ea typeface="宋体" panose="02010600030101010101" pitchFamily="2" charset="-122"/>
                        </a:rPr>
                        <a:t>Influe-nces</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The measures which is taken</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8">
                <a:tc>
                  <a:txBody>
                    <a:bodyPr/>
                    <a:lstStyle/>
                    <a:p>
                      <a:pPr algn="just">
                        <a:spcAft>
                          <a:spcPts val="0"/>
                        </a:spcAft>
                      </a:pPr>
                      <a:r>
                        <a:rPr lang="en-US" sz="1600" kern="100">
                          <a:latin typeface="Book Antiqua" panose="02040602050305030304"/>
                          <a:ea typeface="宋体" panose="02010600030101010101" pitchFamily="2" charset="-122"/>
                        </a:rPr>
                        <a:t>l</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Book Antiqua" panose="02040602050305030304"/>
                          <a:ea typeface="宋体" panose="02010600030101010101" pitchFamily="2" charset="-122"/>
                        </a:rPr>
                        <a:t>Not enough time for product developing</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60</a:t>
                      </a:r>
                      <a:r>
                        <a:rPr lang="zh-CN" sz="1600" kern="100" dirty="0">
                          <a:latin typeface="Times New Roman" panose="02020603050405020304"/>
                          <a:ea typeface="宋体" panose="02010600030101010101" pitchFamily="2" charset="-122"/>
                        </a:rPr>
                        <a:t>％</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Book Antiqua" panose="02040602050305030304"/>
                          <a:ea typeface="宋体" panose="02010600030101010101" pitchFamily="2" charset="-122"/>
                        </a:rPr>
                        <a:t>50</a:t>
                      </a:r>
                      <a:r>
                        <a:rPr lang="zh-CN" sz="1600" kern="100">
                          <a:latin typeface="Times New Roman" panose="02020603050405020304"/>
                          <a:ea typeface="宋体" panose="02010600030101010101" pitchFamily="2" charset="-122"/>
                        </a:rPr>
                        <a:t>％</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Book Antiqua" panose="02040602050305030304"/>
                          <a:ea typeface="宋体" panose="02010600030101010101" pitchFamily="2" charset="-122"/>
                        </a:rPr>
                        <a:t>Take overtime methods</a:t>
                      </a:r>
                      <a:endParaRPr lang="zh-CN" sz="1600" kern="100" dirty="0">
                        <a:latin typeface="Times New Roman" panose="02020603050405020304"/>
                        <a:ea typeface="宋体" panose="02010600030101010101" pitchFamily="2" charset="-122"/>
                      </a:endParaRPr>
                    </a:p>
                    <a:p>
                      <a:pPr algn="l">
                        <a:spcAft>
                          <a:spcPts val="0"/>
                        </a:spcAft>
                      </a:pPr>
                      <a:r>
                        <a:rPr lang="en-US" sz="1600" kern="100" dirty="0">
                          <a:latin typeface="Book Antiqua" panose="02040602050305030304"/>
                          <a:ea typeface="宋体" panose="02010600030101010101" pitchFamily="2" charset="-122"/>
                        </a:rPr>
                        <a:t>Modify the plan to remove some of the tasks</a:t>
                      </a:r>
                      <a:endParaRPr lang="zh-CN" sz="1600" kern="100" dirty="0">
                        <a:latin typeface="Times New Roman" panose="02020603050405020304"/>
                        <a:ea typeface="宋体" panose="02010600030101010101" pitchFamily="2" charset="-122"/>
                      </a:endParaRPr>
                    </a:p>
                    <a:p>
                      <a:pPr algn="l">
                        <a:spcAft>
                          <a:spcPts val="0"/>
                        </a:spcAft>
                      </a:pPr>
                      <a:r>
                        <a:rPr lang="en-US" sz="1600" kern="100" dirty="0">
                          <a:latin typeface="Book Antiqua" panose="02040602050305030304"/>
                          <a:ea typeface="宋体" panose="02010600030101010101" pitchFamily="2" charset="-122"/>
                        </a:rPr>
                        <a:t>Discuss with customers to extend some time</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1064">
                <a:tc>
                  <a:txBody>
                    <a:bodyPr/>
                    <a:lstStyle/>
                    <a:p>
                      <a:pPr algn="just">
                        <a:spcAft>
                          <a:spcPts val="0"/>
                        </a:spcAft>
                      </a:pPr>
                      <a:r>
                        <a:rPr lang="en-US" sz="1600" kern="100">
                          <a:latin typeface="Book Antiqua" panose="02040602050305030304"/>
                          <a:ea typeface="宋体" panose="02010600030101010101" pitchFamily="2" charset="-122"/>
                        </a:rPr>
                        <a:t>2</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Book Antiqua" panose="02040602050305030304"/>
                          <a:ea typeface="宋体" panose="02010600030101010101" pitchFamily="2" charset="-122"/>
                        </a:rPr>
                        <a:t>There is no suitable test case for the demand</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20</a:t>
                      </a:r>
                      <a:r>
                        <a:rPr lang="zh-CN" sz="1600" kern="100" dirty="0">
                          <a:latin typeface="Times New Roman" panose="02020603050405020304"/>
                          <a:ea typeface="宋体" panose="02010600030101010101" pitchFamily="2" charset="-122"/>
                        </a:rPr>
                        <a:t>％</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Book Antiqua" panose="02040602050305030304"/>
                          <a:ea typeface="宋体" panose="02010600030101010101" pitchFamily="2" charset="-122"/>
                        </a:rPr>
                        <a:t>20</a:t>
                      </a:r>
                      <a:r>
                        <a:rPr lang="zh-CN" sz="1600" kern="100">
                          <a:latin typeface="Times New Roman" panose="02020603050405020304"/>
                          <a:ea typeface="宋体" panose="02010600030101010101" pitchFamily="2" charset="-122"/>
                        </a:rPr>
                        <a:t>％</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Book Antiqua" panose="02040602050305030304"/>
                          <a:ea typeface="宋体" panose="02010600030101010101" pitchFamily="2" charset="-122"/>
                        </a:rPr>
                        <a:t>Modular development, each function individually tested</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5367">
                <a:tc>
                  <a:txBody>
                    <a:bodyPr/>
                    <a:lstStyle/>
                    <a:p>
                      <a:pPr algn="just">
                        <a:spcAft>
                          <a:spcPts val="0"/>
                        </a:spcAft>
                      </a:pPr>
                      <a:r>
                        <a:rPr lang="en-US" sz="1600" kern="100">
                          <a:latin typeface="Book Antiqua" panose="02040602050305030304"/>
                          <a:ea typeface="宋体" panose="02010600030101010101" pitchFamily="2" charset="-122"/>
                        </a:rPr>
                        <a:t>3</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Book Antiqua" panose="02040602050305030304"/>
                          <a:ea typeface="宋体" panose="02010600030101010101" pitchFamily="2" charset="-122"/>
                        </a:rPr>
                        <a:t>Adoption of new technology may lead to delays in progress</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30</a:t>
                      </a:r>
                      <a:r>
                        <a:rPr lang="zh-CN" sz="1600" kern="100" dirty="0">
                          <a:latin typeface="Times New Roman" panose="02020603050405020304"/>
                          <a:ea typeface="宋体" panose="02010600030101010101" pitchFamily="2" charset="-122"/>
                        </a:rPr>
                        <a:t>％</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10%</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Training developers</a:t>
                      </a:r>
                      <a:endParaRPr lang="zh-CN" sz="1600" kern="100" dirty="0">
                        <a:latin typeface="Times New Roman" panose="02020603050405020304"/>
                        <a:ea typeface="宋体" panose="02010600030101010101" pitchFamily="2" charset="-122"/>
                      </a:endParaRPr>
                    </a:p>
                    <a:p>
                      <a:pPr algn="just">
                        <a:spcAft>
                          <a:spcPts val="0"/>
                        </a:spcAft>
                      </a:pPr>
                      <a:r>
                        <a:rPr lang="en-US" sz="1600" kern="100" dirty="0">
                          <a:latin typeface="Book Antiqua" panose="02040602050305030304"/>
                          <a:ea typeface="宋体" panose="02010600030101010101" pitchFamily="2" charset="-122"/>
                        </a:rPr>
                        <a:t>Looking for experts to guide</a:t>
                      </a:r>
                      <a:endParaRPr lang="zh-CN" sz="1600" kern="100" dirty="0">
                        <a:latin typeface="Times New Roman" panose="02020603050405020304"/>
                        <a:ea typeface="宋体" panose="02010600030101010101" pitchFamily="2" charset="-122"/>
                      </a:endParaRPr>
                    </a:p>
                    <a:p>
                      <a:pPr algn="l">
                        <a:spcAft>
                          <a:spcPts val="0"/>
                        </a:spcAft>
                      </a:pPr>
                      <a:r>
                        <a:rPr lang="en-US" sz="1600" kern="100" dirty="0">
                          <a:latin typeface="Book Antiqua" panose="02040602050305030304"/>
                          <a:ea typeface="宋体" panose="02010600030101010101" pitchFamily="2" charset="-122"/>
                        </a:rPr>
                        <a:t>Take both development and learning methods, require them to master the technology within the specified time</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0245">
                <a:tc>
                  <a:txBody>
                    <a:bodyPr/>
                    <a:lstStyle/>
                    <a:p>
                      <a:pPr algn="just">
                        <a:spcAft>
                          <a:spcPts val="0"/>
                        </a:spcAft>
                      </a:pPr>
                      <a:r>
                        <a:rPr lang="en-US" sz="1600" kern="100">
                          <a:latin typeface="Book Antiqua" panose="02040602050305030304"/>
                          <a:ea typeface="宋体" panose="02010600030101010101" pitchFamily="2" charset="-122"/>
                        </a:rPr>
                        <a:t>4</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panose="02020603050405020304"/>
                          <a:ea typeface="宋体" panose="02010600030101010101" pitchFamily="2" charset="-122"/>
                        </a:rPr>
                        <a:t>Uncertain need lead to the demand change</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Book Antiqua" panose="02040602050305030304"/>
                          <a:ea typeface="宋体" panose="02010600030101010101" pitchFamily="2" charset="-122"/>
                        </a:rPr>
                        <a:t>80%</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Book Antiqua" panose="02040602050305030304"/>
                          <a:ea typeface="宋体" panose="02010600030101010101" pitchFamily="2" charset="-122"/>
                        </a:rPr>
                        <a:t>20%</a:t>
                      </a:r>
                      <a:endParaRPr lang="zh-CN" sz="16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Book Antiqua" panose="02040602050305030304"/>
                          <a:ea typeface="宋体" panose="02010600030101010101" pitchFamily="2" charset="-122"/>
                        </a:rPr>
                        <a:t>make an agreement with the other team that if there is somewhere need to be modified, they should first try to apply these changes to their own module.</a:t>
                      </a:r>
                      <a:endParaRPr lang="zh-CN" sz="16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PROJECT COMPONENT</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8193" name="图片 5" descr="未命名文件(10)"/>
          <p:cNvPicPr>
            <a:picLocks noChangeAspect="1" noChangeArrowheads="1"/>
          </p:cNvPicPr>
          <p:nvPr/>
        </p:nvPicPr>
        <p:blipFill>
          <a:blip r:embed="rId1" cstate="print"/>
          <a:srcRect/>
          <a:stretch>
            <a:fillRect/>
          </a:stretch>
        </p:blipFill>
        <p:spPr bwMode="auto">
          <a:xfrm>
            <a:off x="714348" y="1378152"/>
            <a:ext cx="7429552" cy="54798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 COMPONENT</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4098" name="图片 3" descr="未命名文件(11)"/>
          <p:cNvPicPr>
            <a:picLocks noChangeAspect="1" noChangeArrowheads="1"/>
          </p:cNvPicPr>
          <p:nvPr/>
        </p:nvPicPr>
        <p:blipFill>
          <a:blip r:embed="rId1" cstate="print"/>
          <a:srcRect/>
          <a:stretch>
            <a:fillRect/>
          </a:stretch>
        </p:blipFill>
        <p:spPr bwMode="auto">
          <a:xfrm>
            <a:off x="285720" y="2000240"/>
            <a:ext cx="8647112" cy="35004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PROJECT COMPONENT-Data Process Module</a:t>
            </a:r>
            <a:endParaRPr lang="zh-CN" altLang="en-US" dirty="0"/>
          </a:p>
        </p:txBody>
      </p:sp>
      <p:sp>
        <p:nvSpPr>
          <p:cNvPr id="3" name="内容占位符 2"/>
          <p:cNvSpPr>
            <a:spLocks noGrp="1"/>
          </p:cNvSpPr>
          <p:nvPr>
            <p:ph sz="quarter" idx="1"/>
          </p:nvPr>
        </p:nvSpPr>
        <p:spPr>
          <a:xfrm>
            <a:off x="301752" y="3643314"/>
            <a:ext cx="8503920" cy="2455734"/>
          </a:xfrm>
        </p:spPr>
        <p:txBody>
          <a:bodyPr/>
          <a:lstStyle/>
          <a:p>
            <a:r>
              <a:rPr lang="en-US" altLang="zh-CN" dirty="0" smtClean="0"/>
              <a:t>This module is used for reducing the interference of environmental noise.</a:t>
            </a:r>
            <a:endParaRPr lang="en-US" altLang="zh-CN" dirty="0" smtClean="0"/>
          </a:p>
          <a:p>
            <a:endParaRPr lang="en-US" altLang="zh-CN" dirty="0" smtClean="0"/>
          </a:p>
        </p:txBody>
      </p:sp>
      <p:pic>
        <p:nvPicPr>
          <p:cNvPr id="1026" name="图片 10" descr="1588216733(1)"/>
          <p:cNvPicPr>
            <a:picLocks noChangeAspect="1" noChangeArrowheads="1"/>
          </p:cNvPicPr>
          <p:nvPr/>
        </p:nvPicPr>
        <p:blipFill>
          <a:blip r:embed="rId1" cstate="print"/>
          <a:srcRect/>
          <a:stretch>
            <a:fillRect/>
          </a:stretch>
        </p:blipFill>
        <p:spPr bwMode="auto">
          <a:xfrm>
            <a:off x="357158" y="2000240"/>
            <a:ext cx="8189861" cy="1357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PROJECT COMPONENT-Data Process Module</a:t>
            </a:r>
            <a:endParaRPr lang="zh-CN" altLang="en-US" dirty="0"/>
          </a:p>
        </p:txBody>
      </p:sp>
      <p:sp>
        <p:nvSpPr>
          <p:cNvPr id="3" name="内容占位符 2"/>
          <p:cNvSpPr>
            <a:spLocks noGrp="1"/>
          </p:cNvSpPr>
          <p:nvPr>
            <p:ph sz="quarter" idx="1"/>
          </p:nvPr>
        </p:nvSpPr>
        <p:spPr/>
        <p:txBody>
          <a:bodyPr/>
          <a:lstStyle/>
          <a:p>
            <a:r>
              <a:rPr lang="en-US" altLang="zh-CN" dirty="0" smtClean="0"/>
              <a:t>In the processing module, it includes loading the phonetic symbol list and calculating the voice features. By reading the audio file under the test folder, we can get their frame number, channel number, frame rate and other features, and then we can get the final feature data by adding time window and translation to the read voice features.</a:t>
            </a:r>
            <a:endParaRPr lang="zh-CN" altLang="zh-CN"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914384"/>
          </a:xfrm>
        </p:spPr>
        <p:txBody>
          <a:bodyPr>
            <a:normAutofit fontScale="90000"/>
          </a:bodyPr>
          <a:lstStyle/>
          <a:p>
            <a:r>
              <a:rPr lang="en-US" altLang="zh-CN" dirty="0" smtClean="0"/>
              <a:t>PROJECT COMPONENT - Speech Recognition Module</a:t>
            </a:r>
            <a:endParaRPr lang="zh-CN" altLang="en-US" dirty="0"/>
          </a:p>
        </p:txBody>
      </p:sp>
      <p:sp>
        <p:nvSpPr>
          <p:cNvPr id="3" name="内容占位符 2"/>
          <p:cNvSpPr>
            <a:spLocks noGrp="1"/>
          </p:cNvSpPr>
          <p:nvPr>
            <p:ph sz="quarter" idx="1"/>
          </p:nvPr>
        </p:nvSpPr>
        <p:spPr>
          <a:xfrm>
            <a:off x="285720" y="3929066"/>
            <a:ext cx="8519952" cy="2169982"/>
          </a:xfrm>
        </p:spPr>
        <p:txBody>
          <a:bodyPr/>
          <a:lstStyle/>
          <a:p>
            <a:r>
              <a:rPr lang="en-US" altLang="zh-CN" dirty="0" smtClean="0"/>
              <a:t>This module is used to convert audio into Chinese Pinyin for further editing and processing. </a:t>
            </a:r>
            <a:endParaRPr lang="zh-CN" altLang="en-US" dirty="0"/>
          </a:p>
        </p:txBody>
      </p:sp>
      <p:pic>
        <p:nvPicPr>
          <p:cNvPr id="2050" name="图片 26" descr="1588220820(1)"/>
          <p:cNvPicPr>
            <a:picLocks noChangeAspect="1" noChangeArrowheads="1"/>
          </p:cNvPicPr>
          <p:nvPr/>
        </p:nvPicPr>
        <p:blipFill>
          <a:blip r:embed="rId1" cstate="print"/>
          <a:srcRect/>
          <a:stretch>
            <a:fillRect/>
          </a:stretch>
        </p:blipFill>
        <p:spPr bwMode="auto">
          <a:xfrm>
            <a:off x="357158" y="1643050"/>
            <a:ext cx="8293306"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985822"/>
          </a:xfrm>
        </p:spPr>
        <p:txBody>
          <a:bodyPr>
            <a:normAutofit fontScale="90000"/>
          </a:bodyPr>
          <a:lstStyle/>
          <a:p>
            <a:r>
              <a:rPr lang="en-US" altLang="zh-CN" dirty="0" smtClean="0"/>
              <a:t>PROJECT COMPONENT -  Language Recognition Module</a:t>
            </a:r>
            <a:endParaRPr lang="zh-CN" altLang="en-US" dirty="0"/>
          </a:p>
        </p:txBody>
      </p:sp>
      <p:sp>
        <p:nvSpPr>
          <p:cNvPr id="3" name="内容占位符 2"/>
          <p:cNvSpPr>
            <a:spLocks noGrp="1"/>
          </p:cNvSpPr>
          <p:nvPr>
            <p:ph sz="quarter" idx="1"/>
          </p:nvPr>
        </p:nvSpPr>
        <p:spPr/>
        <p:txBody>
          <a:bodyPr/>
          <a:lstStyle/>
          <a:p>
            <a:pPr hangingPunct="0"/>
            <a:r>
              <a:rPr lang="en-US" altLang="zh-CN" dirty="0" smtClean="0"/>
              <a:t>This module is used to convert Chinese Pinyin into corresponding Chinese character text. </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842946"/>
          </a:xfrm>
        </p:spPr>
        <p:txBody>
          <a:bodyPr>
            <a:normAutofit fontScale="90000"/>
          </a:bodyPr>
          <a:lstStyle/>
          <a:p>
            <a:r>
              <a:rPr lang="en-US" altLang="zh-CN" dirty="0" smtClean="0"/>
              <a:t>PROJECT COMPONENT - Text Sentiment Analysis Module</a:t>
            </a:r>
            <a:endParaRPr lang="zh-CN" altLang="en-US" dirty="0"/>
          </a:p>
        </p:txBody>
      </p:sp>
      <p:pic>
        <p:nvPicPr>
          <p:cNvPr id="3074" name="图片 31" descr="d0a8344bff1c1ce2530b7633d69c65b"/>
          <p:cNvPicPr>
            <a:picLocks noGrp="1" noChangeAspect="1" noChangeArrowheads="1"/>
          </p:cNvPicPr>
          <p:nvPr>
            <p:ph sz="quarter" idx="1"/>
          </p:nvPr>
        </p:nvPicPr>
        <p:blipFill>
          <a:blip r:embed="rId1" cstate="print"/>
          <a:srcRect/>
          <a:stretch>
            <a:fillRect/>
          </a:stretch>
        </p:blipFill>
        <p:spPr bwMode="auto">
          <a:xfrm>
            <a:off x="285720" y="1571612"/>
            <a:ext cx="8572560"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dirty="0" smtClean="0"/>
              <a:t>1.Introduction</a:t>
            </a:r>
            <a:endParaRPr lang="en-US" altLang="zh-CN" dirty="0" smtClean="0"/>
          </a:p>
          <a:p>
            <a:r>
              <a:rPr lang="en-US" altLang="zh-CN" dirty="0" smtClean="0"/>
              <a:t>2.Project Execution</a:t>
            </a:r>
            <a:endParaRPr lang="en-US" altLang="zh-CN" dirty="0" smtClean="0"/>
          </a:p>
          <a:p>
            <a:r>
              <a:rPr lang="en-US" altLang="zh-CN" dirty="0" smtClean="0"/>
              <a:t>3.Risk Plan</a:t>
            </a:r>
            <a:endParaRPr lang="en-US" altLang="zh-CN" dirty="0" smtClean="0"/>
          </a:p>
          <a:p>
            <a:r>
              <a:rPr lang="en-US" altLang="zh-CN" dirty="0" smtClean="0"/>
              <a:t>4.Project Component</a:t>
            </a:r>
            <a:endParaRPr lang="en-US" altLang="zh-CN" dirty="0" smtClean="0"/>
          </a:p>
          <a:p>
            <a:r>
              <a:rPr lang="en-US" altLang="zh-CN" dirty="0" smtClean="0"/>
              <a:t>5.Test</a:t>
            </a:r>
            <a:endParaRPr lang="en-US" altLang="zh-CN" dirty="0" smtClean="0"/>
          </a:p>
          <a:p>
            <a:r>
              <a:rPr lang="en-US" altLang="zh-CN" dirty="0" smtClean="0"/>
              <a:t>6.Conclusion</a:t>
            </a:r>
            <a:endParaRPr lang="en-US" altLang="zh-CN" dirty="0" smtClean="0"/>
          </a:p>
          <a:p>
            <a:r>
              <a:rPr lang="en-US" altLang="zh-CN" dirty="0" smtClean="0"/>
              <a:t>7.Future Plan</a:t>
            </a:r>
            <a:endParaRPr lang="en-US" altLang="zh-CN" dirty="0" smtClean="0"/>
          </a:p>
          <a:p>
            <a:r>
              <a:rPr lang="en-US" altLang="zh-CN" dirty="0" smtClean="0"/>
              <a:t>8. Lessons learned</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914384"/>
          </a:xfrm>
        </p:spPr>
        <p:txBody>
          <a:bodyPr>
            <a:normAutofit fontScale="90000"/>
          </a:bodyPr>
          <a:lstStyle/>
          <a:p>
            <a:r>
              <a:rPr lang="en-US" altLang="zh-CN" dirty="0" smtClean="0"/>
              <a:t>PROJECT COMPONENT - Text Sentiment Analysis Module</a:t>
            </a:r>
            <a:endParaRPr lang="zh-CN" altLang="en-US" dirty="0"/>
          </a:p>
        </p:txBody>
      </p:sp>
      <p:sp>
        <p:nvSpPr>
          <p:cNvPr id="3" name="内容占位符 2"/>
          <p:cNvSpPr>
            <a:spLocks noGrp="1"/>
          </p:cNvSpPr>
          <p:nvPr>
            <p:ph sz="quarter" idx="1"/>
          </p:nvPr>
        </p:nvSpPr>
        <p:spPr/>
        <p:txBody>
          <a:bodyPr/>
          <a:lstStyle/>
          <a:p>
            <a:r>
              <a:rPr lang="en-US" altLang="zh-CN" dirty="0" smtClean="0"/>
              <a:t>This module contributes to analyze the sentiment of text converted from speech. The sentiments can be separated into ‘positive’, ‘negative’ and ‘neutral’.</a:t>
            </a:r>
            <a:endParaRPr lang="en-US" altLang="zh-CN" dirty="0" smtClean="0"/>
          </a:p>
          <a:p>
            <a:endParaRPr lang="en-US" altLang="zh-CN" dirty="0" smtClean="0"/>
          </a:p>
          <a:p>
            <a:r>
              <a:rPr lang="en-US" altLang="zh-CN" dirty="0" smtClean="0"/>
              <a:t>Test cases for text sentiment analysis module can be divided sentiment into three parts:  ‘positive’, ‘negative’ and ‘neutral’. By analyzing the scores of three kinds of sentiments, we can give the final classification.</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TEST-Test Plan</a:t>
            </a:r>
            <a:endParaRPr lang="zh-CN" altLang="en-US" dirty="0"/>
          </a:p>
        </p:txBody>
      </p:sp>
      <p:sp>
        <p:nvSpPr>
          <p:cNvPr id="3" name="内容占位符 2"/>
          <p:cNvSpPr>
            <a:spLocks noGrp="1"/>
          </p:cNvSpPr>
          <p:nvPr>
            <p:ph sz="quarter" idx="1"/>
          </p:nvPr>
        </p:nvSpPr>
        <p:spPr/>
        <p:txBody>
          <a:bodyPr>
            <a:normAutofit fontScale="62500" lnSpcReduction="20000"/>
          </a:bodyPr>
          <a:lstStyle/>
          <a:p>
            <a:r>
              <a:rPr lang="en-US" altLang="zh-CN" b="1" dirty="0" smtClean="0"/>
              <a:t>1. Introduction</a:t>
            </a:r>
            <a:endParaRPr lang="zh-CN" altLang="zh-CN" dirty="0" smtClean="0"/>
          </a:p>
          <a:p>
            <a:r>
              <a:rPr lang="en-US" altLang="zh-CN" b="1" dirty="0" smtClean="0"/>
              <a:t>     1.1 Purpose</a:t>
            </a:r>
            <a:endParaRPr lang="zh-CN" altLang="zh-CN" dirty="0" smtClean="0"/>
          </a:p>
          <a:p>
            <a:r>
              <a:rPr lang="en-US" altLang="zh-CN" b="1" dirty="0" smtClean="0"/>
              <a:t>     1.2 Background</a:t>
            </a:r>
            <a:endParaRPr lang="zh-CN" altLang="zh-CN" dirty="0" smtClean="0"/>
          </a:p>
          <a:p>
            <a:r>
              <a:rPr lang="en-US" altLang="zh-CN" b="1" dirty="0" smtClean="0"/>
              <a:t>     1.3 Scope	</a:t>
            </a:r>
            <a:endParaRPr lang="zh-CN" altLang="zh-CN" dirty="0" smtClean="0"/>
          </a:p>
          <a:p>
            <a:r>
              <a:rPr lang="en-US" altLang="zh-CN" b="1" dirty="0" smtClean="0"/>
              <a:t>2. Test Approach</a:t>
            </a:r>
            <a:endParaRPr lang="zh-CN" altLang="zh-CN" dirty="0" smtClean="0"/>
          </a:p>
          <a:p>
            <a:r>
              <a:rPr lang="en-US" altLang="zh-CN" b="1" dirty="0" smtClean="0"/>
              <a:t>     2.1</a:t>
            </a:r>
            <a:r>
              <a:rPr lang="en-US" altLang="zh-CN" dirty="0" smtClean="0"/>
              <a:t> </a:t>
            </a:r>
            <a:r>
              <a:rPr lang="en-US" altLang="zh-CN" b="1" dirty="0" smtClean="0"/>
              <a:t>Testing Stages</a:t>
            </a:r>
            <a:endParaRPr lang="zh-CN" altLang="zh-CN" dirty="0" smtClean="0"/>
          </a:p>
          <a:p>
            <a:r>
              <a:rPr lang="en-US" altLang="zh-CN" b="1" dirty="0" smtClean="0"/>
              <a:t>     2.2</a:t>
            </a:r>
            <a:r>
              <a:rPr lang="en-US" altLang="zh-CN" dirty="0" smtClean="0"/>
              <a:t> </a:t>
            </a:r>
            <a:r>
              <a:rPr lang="en-US" altLang="zh-CN" b="1" dirty="0" smtClean="0"/>
              <a:t>Testing Types</a:t>
            </a:r>
            <a:endParaRPr lang="zh-CN" altLang="zh-CN" dirty="0" smtClean="0"/>
          </a:p>
          <a:p>
            <a:r>
              <a:rPr lang="en-US" altLang="zh-CN" b="1" dirty="0" smtClean="0"/>
              <a:t>3. Test Deliverables</a:t>
            </a:r>
            <a:endParaRPr lang="zh-CN" altLang="zh-CN" dirty="0" smtClean="0"/>
          </a:p>
          <a:p>
            <a:r>
              <a:rPr lang="en-US" altLang="zh-CN" b="1" dirty="0" smtClean="0"/>
              <a:t>4. Environmental Needs</a:t>
            </a:r>
            <a:endParaRPr lang="zh-CN" altLang="zh-CN" dirty="0" smtClean="0"/>
          </a:p>
          <a:p>
            <a:r>
              <a:rPr lang="en-US" altLang="zh-CN" b="1" dirty="0" smtClean="0"/>
              <a:t>      4.1 Hardware</a:t>
            </a:r>
            <a:endParaRPr lang="zh-CN" altLang="zh-CN" dirty="0" smtClean="0"/>
          </a:p>
          <a:p>
            <a:r>
              <a:rPr lang="en-US" altLang="zh-CN" b="1" dirty="0" smtClean="0"/>
              <a:t>      4.2 Software							 5. Staffing</a:t>
            </a:r>
            <a:endParaRPr lang="zh-CN" altLang="zh-CN" dirty="0" smtClean="0"/>
          </a:p>
          <a:p>
            <a:r>
              <a:rPr lang="en-US" altLang="zh-CN" dirty="0" smtClean="0"/>
              <a:t>      </a:t>
            </a:r>
            <a:r>
              <a:rPr lang="en-US" altLang="zh-CN" b="1" dirty="0" smtClean="0"/>
              <a:t>5.1 Responsibilities</a:t>
            </a:r>
            <a:endParaRPr lang="zh-CN" altLang="zh-CN" dirty="0" smtClean="0"/>
          </a:p>
          <a:p>
            <a:r>
              <a:rPr lang="en-US" altLang="zh-CN" b="1" dirty="0" smtClean="0"/>
              <a:t> 6. Dependencies/Risks</a:t>
            </a:r>
            <a:endParaRPr lang="zh-CN" altLang="zh-CN" dirty="0" smtClean="0"/>
          </a:p>
          <a:p>
            <a:r>
              <a:rPr lang="en-US" altLang="zh-CN" b="1" dirty="0" smtClean="0"/>
              <a:t> 7. Schedule</a:t>
            </a:r>
            <a:endParaRPr lang="zh-CN" altLang="zh-CN" dirty="0" smtClean="0"/>
          </a:p>
          <a:p>
            <a:r>
              <a:rPr lang="en-US" altLang="zh-CN" dirty="0" smtClean="0"/>
              <a:t> </a:t>
            </a:r>
            <a:r>
              <a:rPr lang="en-US" altLang="zh-CN" b="1" dirty="0" smtClean="0"/>
              <a:t>8. Approvals</a:t>
            </a:r>
            <a:endParaRPr lang="zh-CN" altLang="zh-CN"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a:t>
            </a:r>
            <a:endParaRPr lang="zh-CN" altLang="en-US" dirty="0"/>
          </a:p>
        </p:txBody>
      </p:sp>
      <p:sp>
        <p:nvSpPr>
          <p:cNvPr id="3" name="内容占位符 2"/>
          <p:cNvSpPr>
            <a:spLocks noGrp="1"/>
          </p:cNvSpPr>
          <p:nvPr>
            <p:ph sz="quarter" idx="1"/>
          </p:nvPr>
        </p:nvSpPr>
        <p:spPr>
          <a:xfrm>
            <a:off x="301752" y="4429132"/>
            <a:ext cx="8503920" cy="1669916"/>
          </a:xfrm>
        </p:spPr>
        <p:txBody>
          <a:bodyPr>
            <a:normAutofit/>
          </a:bodyPr>
          <a:lstStyle/>
          <a:p>
            <a:endParaRPr lang="zh-CN" altLang="en-US" dirty="0"/>
          </a:p>
        </p:txBody>
      </p:sp>
      <p:pic>
        <p:nvPicPr>
          <p:cNvPr id="5122" name="图片 32" descr="2c3569d406dee0b998217aed6bbd7ef"/>
          <p:cNvPicPr>
            <a:picLocks noChangeAspect="1" noChangeArrowheads="1"/>
          </p:cNvPicPr>
          <p:nvPr/>
        </p:nvPicPr>
        <p:blipFill>
          <a:blip r:embed="rId1" cstate="print"/>
          <a:srcRect/>
          <a:stretch>
            <a:fillRect/>
          </a:stretch>
        </p:blipFill>
        <p:spPr bwMode="auto">
          <a:xfrm>
            <a:off x="285720" y="1643050"/>
            <a:ext cx="8429684" cy="1428760"/>
          </a:xfrm>
          <a:prstGeom prst="rect">
            <a:avLst/>
          </a:prstGeom>
          <a:noFill/>
          <a:ln w="9525">
            <a:noFill/>
            <a:miter lim="800000"/>
            <a:headEnd/>
            <a:tailEnd/>
          </a:ln>
        </p:spPr>
      </p:pic>
      <p:pic>
        <p:nvPicPr>
          <p:cNvPr id="5123" name="图片 33" descr="8496d08ffdc82b08aab6d56d9298efc"/>
          <p:cNvPicPr>
            <a:picLocks noChangeAspect="1" noChangeArrowheads="1"/>
          </p:cNvPicPr>
          <p:nvPr/>
        </p:nvPicPr>
        <p:blipFill>
          <a:blip r:embed="rId2" cstate="print"/>
          <a:srcRect r="-399" b="8667"/>
          <a:stretch>
            <a:fillRect/>
          </a:stretch>
        </p:blipFill>
        <p:spPr bwMode="auto">
          <a:xfrm>
            <a:off x="285750" y="3357245"/>
            <a:ext cx="8463280" cy="20878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a:t>
            </a:r>
            <a:endParaRPr lang="zh-CN" altLang="en-US" dirty="0"/>
          </a:p>
        </p:txBody>
      </p:sp>
      <p:sp>
        <p:nvSpPr>
          <p:cNvPr id="3" name="内容占位符 2"/>
          <p:cNvSpPr>
            <a:spLocks noGrp="1"/>
          </p:cNvSpPr>
          <p:nvPr>
            <p:ph sz="quarter" idx="1"/>
          </p:nvPr>
        </p:nvSpPr>
        <p:spPr/>
        <p:txBody>
          <a:bodyPr>
            <a:normAutofit fontScale="92500" lnSpcReduction="10000"/>
          </a:bodyPr>
          <a:lstStyle/>
          <a:p>
            <a:pPr hangingPunct="0">
              <a:buFont typeface="Wingdings" panose="05000000000000000000" pitchFamily="2" charset="2"/>
              <a:buChar char="Ø"/>
            </a:pPr>
            <a:r>
              <a:rPr lang="en-US" altLang="zh-CN" dirty="0" smtClean="0"/>
              <a:t> Our purpose is to reach 80% on the performance of accuracy of speech recognition, ensure that audio can be uploaded in 2 second , ensure that Chinese Pinyin can be recognized at 90% accuracy ,ensure that Chinese character text can be recognized at 80% accuracy and ensure that text sentiment can be separated into ‘positive’, ‘negative’ and ‘neutral’</a:t>
            </a:r>
            <a:endParaRPr lang="zh-CN" altLang="zh-CN" dirty="0" smtClean="0"/>
          </a:p>
          <a:p>
            <a:pPr hangingPunct="0">
              <a:buFont typeface="Wingdings" panose="05000000000000000000" pitchFamily="2" charset="2"/>
              <a:buChar char="Ø"/>
            </a:pPr>
            <a:r>
              <a:rPr lang="en-US" altLang="zh-CN" dirty="0" smtClean="0"/>
              <a:t>According to our test, upload time was less than 2 seconds and the recognize accuracy achieve 92%. Besides the final analysis performance reach 0.35604851901473483 in BLEU score, which is good among the other Speech Sentiment Analysis System.</a:t>
            </a:r>
            <a:endParaRPr lang="zh-CN" altLang="zh-CN" dirty="0" smtClean="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sz="quarter" idx="1"/>
          </p:nvPr>
        </p:nvSpPr>
        <p:spPr/>
        <p:txBody>
          <a:bodyPr/>
          <a:lstStyle/>
          <a:p>
            <a:pPr>
              <a:buFont typeface="Wingdings" panose="05000000000000000000" pitchFamily="2" charset="2"/>
              <a:buChar char="l"/>
            </a:pPr>
            <a:r>
              <a:rPr lang="en-US" altLang="zh-CN" dirty="0" smtClean="0"/>
              <a:t>Detailed planning should be done before project development, rather than blind development</a:t>
            </a:r>
            <a:endParaRPr lang="en-US" altLang="zh-CN" dirty="0" smtClean="0"/>
          </a:p>
          <a:p>
            <a:endParaRPr lang="en-US" altLang="zh-CN" dirty="0" smtClean="0"/>
          </a:p>
          <a:p>
            <a:pPr>
              <a:buFont typeface="Wingdings" panose="05000000000000000000" pitchFamily="2" charset="2"/>
              <a:buChar char="l"/>
            </a:pPr>
            <a:r>
              <a:rPr lang="en-US" altLang="zh-CN" dirty="0" smtClean="0"/>
              <a:t>We should strengthen the communication of team members so that we can keep abreast of the latest project progress and help to develop the next plan.</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PLAN</a:t>
            </a:r>
            <a:endParaRPr lang="zh-CN" altLang="en-US" dirty="0"/>
          </a:p>
        </p:txBody>
      </p:sp>
      <p:sp>
        <p:nvSpPr>
          <p:cNvPr id="3" name="内容占位符 2"/>
          <p:cNvSpPr>
            <a:spLocks noGrp="1"/>
          </p:cNvSpPr>
          <p:nvPr>
            <p:ph sz="quarter" idx="1"/>
          </p:nvPr>
        </p:nvSpPr>
        <p:spPr/>
        <p:txBody>
          <a:bodyPr/>
          <a:lstStyle/>
          <a:p>
            <a:r>
              <a:rPr lang="en-US" altLang="zh-CN" dirty="0" smtClean="0"/>
              <a:t>Add features to make it more comprehensive</a:t>
            </a:r>
            <a:endParaRPr lang="en-US" altLang="zh-CN" dirty="0" smtClean="0"/>
          </a:p>
          <a:p>
            <a:pPr>
              <a:buFont typeface="Wingdings" panose="05000000000000000000" pitchFamily="2" charset="2"/>
              <a:buChar char="Ø"/>
            </a:pPr>
            <a:r>
              <a:rPr lang="en-US" altLang="zh-CN" dirty="0" smtClean="0"/>
              <a:t>Add some more user-friendly features, such as screen wording, dictionary enhancements, and translation while providing focus.</a:t>
            </a:r>
            <a:endParaRPr lang="en-US" altLang="zh-CN" dirty="0" smtClean="0"/>
          </a:p>
          <a:p>
            <a:pPr>
              <a:buFont typeface="Wingdings" panose="05000000000000000000" pitchFamily="2" charset="2"/>
              <a:buChar char="Ø"/>
            </a:pPr>
            <a:endParaRPr lang="en-US" altLang="zh-CN" dirty="0" smtClean="0"/>
          </a:p>
          <a:p>
            <a:r>
              <a:rPr lang="en-US" altLang="zh-CN" dirty="0" smtClean="0"/>
              <a:t>More convenient operation</a:t>
            </a:r>
            <a:endParaRPr lang="en-US" altLang="zh-CN" dirty="0" smtClean="0"/>
          </a:p>
          <a:p>
            <a:pPr>
              <a:buFont typeface="Wingdings" panose="05000000000000000000" pitchFamily="2" charset="2"/>
              <a:buChar char="Ø"/>
            </a:pPr>
            <a:r>
              <a:rPr lang="en-US" altLang="zh-CN" dirty="0" smtClean="0"/>
              <a:t>Faster product startup, faster translation, and compatibility with more systems and hardware devices.</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PLAN</a:t>
            </a:r>
            <a:endParaRPr lang="zh-CN" altLang="en-US" dirty="0"/>
          </a:p>
        </p:txBody>
      </p:sp>
      <p:sp>
        <p:nvSpPr>
          <p:cNvPr id="3" name="内容占位符 2"/>
          <p:cNvSpPr>
            <a:spLocks noGrp="1"/>
          </p:cNvSpPr>
          <p:nvPr>
            <p:ph sz="quarter" idx="1"/>
          </p:nvPr>
        </p:nvSpPr>
        <p:spPr/>
        <p:txBody>
          <a:bodyPr/>
          <a:lstStyle/>
          <a:p>
            <a:r>
              <a:rPr lang="en-US" altLang="zh-CN" dirty="0" smtClean="0"/>
              <a:t>Translation for professional fields</a:t>
            </a:r>
            <a:endParaRPr lang="en-US" altLang="zh-CN" dirty="0" smtClean="0"/>
          </a:p>
          <a:p>
            <a:pPr>
              <a:buFont typeface="Wingdings" panose="05000000000000000000" pitchFamily="2" charset="2"/>
              <a:buChar char="Ø"/>
            </a:pPr>
            <a:r>
              <a:rPr lang="en-US" altLang="zh-CN" dirty="0" smtClean="0"/>
              <a:t>Add vocabulary for different professional fields, such as the professional vocabulary of the port and the professional vocabulary of artificial intelligence, which makes the translation more accurate when applied to professional translation.</a:t>
            </a:r>
            <a:endParaRPr lang="en-US" altLang="zh-CN" dirty="0" smtClean="0"/>
          </a:p>
          <a:p>
            <a:endParaRPr lang="en-US" altLang="zh-CN" dirty="0" smtClean="0"/>
          </a:p>
          <a:p>
            <a:r>
              <a:rPr lang="en-US" altLang="zh-CN" dirty="0" smtClean="0"/>
              <a:t>Multilingual translation</a:t>
            </a:r>
            <a:endParaRPr lang="en-US" altLang="zh-CN" dirty="0" smtClean="0"/>
          </a:p>
          <a:p>
            <a:pPr>
              <a:buFont typeface="Wingdings" panose="05000000000000000000" pitchFamily="2" charset="2"/>
              <a:buChar char="Ø"/>
            </a:pPr>
            <a:r>
              <a:rPr lang="en-US" altLang="zh-CN" dirty="0" smtClean="0"/>
              <a:t>Increase the types of languages that can be translated to achieve multilingual translation.</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Lessons learned</a:t>
            </a:r>
            <a:endParaRPr lang="zh-CN" altLang="en-US" dirty="0"/>
          </a:p>
        </p:txBody>
      </p:sp>
      <p:sp>
        <p:nvSpPr>
          <p:cNvPr id="3" name="内容占位符 2"/>
          <p:cNvSpPr>
            <a:spLocks noGrp="1"/>
          </p:cNvSpPr>
          <p:nvPr>
            <p:ph sz="quarter" idx="1"/>
          </p:nvPr>
        </p:nvSpPr>
        <p:spPr/>
        <p:txBody>
          <a:bodyPr>
            <a:normAutofit lnSpcReduction="10000"/>
          </a:bodyPr>
          <a:lstStyle/>
          <a:p>
            <a:pPr>
              <a:buFont typeface="Wingdings" panose="05000000000000000000" pitchFamily="2" charset="2"/>
              <a:buChar char="l"/>
            </a:pPr>
            <a:r>
              <a:rPr lang="en-US" altLang="zh-CN" dirty="0" smtClean="0"/>
              <a:t>To develop a detailed plan and execute it in strict accordance with the plan</a:t>
            </a:r>
            <a:endParaRPr lang="en-US" altLang="zh-CN" dirty="0" smtClean="0"/>
          </a:p>
          <a:p>
            <a:endParaRPr lang="en-US" altLang="zh-CN" dirty="0" smtClean="0"/>
          </a:p>
          <a:p>
            <a:pPr>
              <a:buFont typeface="Wingdings" panose="05000000000000000000" pitchFamily="2" charset="2"/>
              <a:buChar char="l"/>
            </a:pPr>
            <a:r>
              <a:rPr lang="en-US" altLang="zh-CN" dirty="0" smtClean="0"/>
              <a:t>Prioritize tasks</a:t>
            </a:r>
            <a:endParaRPr lang="en-US" altLang="zh-CN" dirty="0" smtClean="0"/>
          </a:p>
          <a:p>
            <a:endParaRPr lang="en-US" altLang="zh-CN" dirty="0" smtClean="0"/>
          </a:p>
          <a:p>
            <a:pPr>
              <a:buFont typeface="Wingdings" panose="05000000000000000000" pitchFamily="2" charset="2"/>
              <a:buChar char="l"/>
            </a:pPr>
            <a:r>
              <a:rPr lang="en-US" altLang="zh-CN" dirty="0" smtClean="0"/>
              <a:t>Communication is the foundation of decision making and planning</a:t>
            </a:r>
            <a:endParaRPr lang="en-US" altLang="zh-CN" dirty="0" smtClean="0"/>
          </a:p>
          <a:p>
            <a:endParaRPr lang="en-US" altLang="zh-CN" dirty="0" smtClean="0"/>
          </a:p>
          <a:p>
            <a:pPr>
              <a:buFont typeface="Wingdings" panose="05000000000000000000" pitchFamily="2" charset="2"/>
              <a:buChar char="l"/>
            </a:pPr>
            <a:r>
              <a:rPr lang="en-US" altLang="zh-CN" dirty="0" smtClean="0"/>
              <a:t>We should have good psychological quality and resistance to stress.</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301752" y="3071810"/>
            <a:ext cx="8127900" cy="3027238"/>
          </a:xfrm>
        </p:spPr>
        <p:txBody>
          <a:bodyPr>
            <a:normAutofit/>
          </a:bodyPr>
          <a:lstStyle/>
          <a:p>
            <a:pPr algn="ctr"/>
            <a:r>
              <a:rPr lang="en-US" altLang="zh-CN" sz="4400" dirty="0" smtClean="0"/>
              <a:t>THANKS!</a:t>
            </a:r>
            <a:endParaRPr lang="zh-CN" alt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en-US" altLang="zh-CN" dirty="0" smtClean="0"/>
              <a:t>This project takes charge of the server of the translation system and emotion analysis system.</a:t>
            </a:r>
            <a:endParaRPr lang="en-US" altLang="zh-CN" dirty="0" smtClean="0"/>
          </a:p>
          <a:p>
            <a:endParaRPr lang="en-US" altLang="zh-CN" dirty="0" smtClean="0"/>
          </a:p>
          <a:p>
            <a:r>
              <a:rPr lang="en-US" altLang="zh-CN" dirty="0" smtClean="0"/>
              <a:t>The purpose of the project is to translate speech into text and analyze the text sentiment.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hangingPunct="0"/>
            <a:r>
              <a:rPr lang="en-US" altLang="zh-CN" dirty="0" smtClean="0"/>
              <a:t>INTRODUCTION</a:t>
            </a:r>
            <a:endParaRPr lang="zh-CN" altLang="zh-CN" dirty="0" smtClean="0"/>
          </a:p>
        </p:txBody>
      </p:sp>
      <p:sp>
        <p:nvSpPr>
          <p:cNvPr id="3" name="内容占位符 2"/>
          <p:cNvSpPr>
            <a:spLocks noGrp="1"/>
          </p:cNvSpPr>
          <p:nvPr>
            <p:ph sz="quarter" idx="1"/>
          </p:nvPr>
        </p:nvSpPr>
        <p:spPr/>
        <p:txBody>
          <a:bodyPr>
            <a:normAutofit/>
          </a:bodyPr>
          <a:lstStyle/>
          <a:p>
            <a:pPr hangingPunct="0"/>
            <a:r>
              <a:rPr lang="en-US" altLang="zh-CN" dirty="0" smtClean="0"/>
              <a:t>The objectives of the project are listed as follow:</a:t>
            </a:r>
            <a:endParaRPr lang="en-US" altLang="zh-CN" dirty="0" smtClean="0"/>
          </a:p>
          <a:p>
            <a:pPr hangingPunct="0"/>
            <a:endParaRPr lang="zh-CN" altLang="zh-CN" dirty="0" smtClean="0"/>
          </a:p>
          <a:p>
            <a:pPr hangingPunct="0">
              <a:buFont typeface="Wingdings" panose="05000000000000000000" pitchFamily="2" charset="2"/>
              <a:buChar char="p"/>
            </a:pPr>
            <a:r>
              <a:rPr lang="en-US" altLang="zh-CN" dirty="0" smtClean="0"/>
              <a:t>Ensure that speech recognition can be translated into text in 3 seconds.</a:t>
            </a:r>
            <a:endParaRPr lang="zh-CN" altLang="zh-CN" dirty="0" smtClean="0"/>
          </a:p>
          <a:p>
            <a:pPr lvl="0" hangingPunct="0">
              <a:buFont typeface="Wingdings" panose="05000000000000000000" pitchFamily="2" charset="2"/>
              <a:buChar char="p"/>
            </a:pPr>
            <a:r>
              <a:rPr lang="en-US" altLang="zh-CN" dirty="0" smtClean="0"/>
              <a:t>Ensure that the accuracy of sentiment analysis can reach to 80%.</a:t>
            </a:r>
            <a:endParaRPr lang="zh-CN" altLang="zh-CN" dirty="0" smtClean="0"/>
          </a:p>
          <a:p>
            <a:pPr lvl="0" hangingPunct="0">
              <a:buFont typeface="Wingdings" panose="05000000000000000000" pitchFamily="2" charset="2"/>
              <a:buChar char="p"/>
            </a:pPr>
            <a:r>
              <a:rPr lang="en-US" altLang="zh-CN" dirty="0" smtClean="0"/>
              <a:t>Ensure that the whole running time can be controlled  in 5 seconds.</a:t>
            </a:r>
            <a:endParaRPr lang="zh-CN"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p:txBody>
          <a:bodyPr/>
          <a:lstStyle/>
          <a:p>
            <a:pPr hangingPunct="0"/>
            <a:r>
              <a:rPr lang="en-US" altLang="zh-CN" dirty="0" smtClean="0"/>
              <a:t>The objectives of the project are listed as follow:</a:t>
            </a:r>
            <a:endParaRPr lang="zh-CN" altLang="zh-CN" dirty="0" smtClean="0"/>
          </a:p>
          <a:p>
            <a:pPr lvl="0" hangingPunct="0"/>
            <a:endParaRPr lang="en-US" altLang="zh-CN" dirty="0" smtClean="0"/>
          </a:p>
          <a:p>
            <a:pPr lvl="0" hangingPunct="0">
              <a:buFont typeface="Wingdings" panose="05000000000000000000" pitchFamily="2" charset="2"/>
              <a:buChar char="p"/>
            </a:pPr>
            <a:r>
              <a:rPr lang="en-US" altLang="zh-CN" dirty="0" smtClean="0"/>
              <a:t>Ensure that users can understand the design process.</a:t>
            </a:r>
            <a:endParaRPr lang="zh-CN" altLang="zh-CN" dirty="0" smtClean="0"/>
          </a:p>
          <a:p>
            <a:pPr lvl="0" hangingPunct="0">
              <a:buFont typeface="Wingdings" panose="05000000000000000000" pitchFamily="2" charset="2"/>
              <a:buChar char="p"/>
            </a:pPr>
            <a:r>
              <a:rPr lang="en-US" altLang="zh-CN" dirty="0" smtClean="0"/>
              <a:t>Accomplish project goals and objectives within pre-defined budget and time.</a:t>
            </a:r>
            <a:endParaRPr lang="zh-CN" altLang="zh-CN" dirty="0" smtClean="0"/>
          </a:p>
          <a:p>
            <a:pPr>
              <a:buFont typeface="Wingdings" panose="05000000000000000000" pitchFamily="2" charset="2"/>
              <a:buChar char="p"/>
            </a:pPr>
            <a:r>
              <a:rPr lang="en-US" altLang="zh-CN" dirty="0" smtClean="0"/>
              <a:t>Ensure the final quality of products can be accepted.</a:t>
            </a:r>
            <a:endParaRPr lang="zh-CN" altLang="en-US"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p:txBody>
          <a:bodyPr/>
          <a:lstStyle/>
          <a:p>
            <a:r>
              <a:rPr lang="en-US" altLang="zh-CN" dirty="0" smtClean="0"/>
              <a:t>How to do it?</a:t>
            </a:r>
            <a:endParaRPr lang="en-US" altLang="zh-CN" dirty="0" smtClean="0"/>
          </a:p>
          <a:p>
            <a:endParaRPr lang="en-US" altLang="zh-CN" dirty="0" smtClean="0"/>
          </a:p>
          <a:p>
            <a:pPr>
              <a:buFont typeface="Wingdings" panose="05000000000000000000" pitchFamily="2" charset="2"/>
              <a:buChar char="Ø"/>
            </a:pPr>
            <a:r>
              <a:rPr lang="en-US" altLang="zh-CN" dirty="0" smtClean="0"/>
              <a:t>The users select and upload audio files to the server through web.</a:t>
            </a:r>
            <a:endParaRPr lang="en-US" altLang="zh-CN" dirty="0" smtClean="0"/>
          </a:p>
          <a:p>
            <a:pPr>
              <a:buFont typeface="Wingdings" panose="05000000000000000000" pitchFamily="2" charset="2"/>
              <a:buChar char="Ø"/>
            </a:pPr>
            <a:endParaRPr lang="zh-CN" altLang="zh-CN" dirty="0" smtClean="0"/>
          </a:p>
          <a:p>
            <a:pPr>
              <a:buFont typeface="Wingdings" panose="05000000000000000000" pitchFamily="2" charset="2"/>
              <a:buChar char="Ø"/>
            </a:pPr>
            <a:r>
              <a:rPr lang="en-US" altLang="zh-CN" dirty="0" smtClean="0"/>
              <a:t>The server receives and processes the audio</a:t>
            </a:r>
            <a:r>
              <a:rPr lang="zh-CN" altLang="zh-CN" dirty="0" smtClean="0"/>
              <a:t>，</a:t>
            </a:r>
            <a:r>
              <a:rPr lang="en-US" altLang="zh-CN" dirty="0" smtClean="0"/>
              <a:t>reducing the interference of environmental noise.</a:t>
            </a:r>
            <a:endParaRPr lang="en-US" altLang="zh-CN" dirty="0" smtClean="0"/>
          </a:p>
          <a:p>
            <a:pPr>
              <a:buNone/>
            </a:pPr>
            <a:endParaRPr lang="zh-CN"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p:txBody>
          <a:bodyPr/>
          <a:lstStyle/>
          <a:p>
            <a:r>
              <a:rPr lang="en-US" altLang="zh-CN" dirty="0" smtClean="0"/>
              <a:t>Continue</a:t>
            </a:r>
            <a:endParaRPr lang="en-US" altLang="zh-CN" dirty="0" smtClean="0"/>
          </a:p>
          <a:p>
            <a:endParaRPr lang="en-US" altLang="zh-CN" dirty="0" smtClean="0"/>
          </a:p>
          <a:p>
            <a:pPr>
              <a:buFont typeface="Wingdings" panose="05000000000000000000" pitchFamily="2" charset="2"/>
              <a:buChar char="Ø"/>
            </a:pPr>
            <a:r>
              <a:rPr lang="en-US" altLang="zh-CN" dirty="0" smtClean="0"/>
              <a:t>The server translates </a:t>
            </a:r>
            <a:r>
              <a:rPr lang="en-US" altLang="zh-CN" dirty="0" err="1" smtClean="0"/>
              <a:t>denoised</a:t>
            </a:r>
            <a:r>
              <a:rPr lang="en-US" altLang="zh-CN" dirty="0" smtClean="0"/>
              <a:t> audio into Chinese Pinyin, converts them into corresponding Chinese character text and analyzes the sentiment of text.</a:t>
            </a:r>
            <a:endParaRPr lang="en-US" altLang="zh-CN" dirty="0" smtClean="0"/>
          </a:p>
          <a:p>
            <a:pPr>
              <a:buFont typeface="Wingdings" panose="05000000000000000000" pitchFamily="2" charset="2"/>
              <a:buChar char="Ø"/>
            </a:pPr>
            <a:endParaRPr lang="zh-CN" altLang="zh-CN" dirty="0" smtClean="0"/>
          </a:p>
          <a:p>
            <a:pPr>
              <a:buFont typeface="Wingdings" panose="05000000000000000000" pitchFamily="2" charset="2"/>
              <a:buChar char="Ø"/>
            </a:pPr>
            <a:r>
              <a:rPr lang="en-US" altLang="zh-CN" dirty="0" smtClean="0"/>
              <a:t>The server sends result back to web, which can be separated into ‘positive’, ‘negative’ and ‘neutral’.</a:t>
            </a:r>
            <a:endParaRPr lang="zh-CN"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p:txBody>
          <a:bodyPr/>
          <a:lstStyle/>
          <a:p>
            <a:r>
              <a:rPr lang="en-US" altLang="zh-CN" dirty="0" smtClean="0"/>
              <a:t>Feasible Detection</a:t>
            </a:r>
            <a:endParaRPr lang="en-US" altLang="zh-CN" dirty="0" smtClean="0"/>
          </a:p>
          <a:p>
            <a:pPr>
              <a:buFont typeface="Wingdings" panose="05000000000000000000" pitchFamily="2" charset="2"/>
              <a:buChar char="p"/>
            </a:pPr>
            <a:r>
              <a:rPr lang="en-US" altLang="zh-CN" dirty="0" smtClean="0"/>
              <a:t>The speech </a:t>
            </a:r>
            <a:r>
              <a:rPr lang="en-US" altLang="zh-CN" dirty="0" smtClean="0"/>
              <a:t>sentiment analysis system based on artificial intelligence is a challenging issue. So the project is not easy to be realized, but its value is extraordinary, and it has great practical value and market. </a:t>
            </a:r>
            <a:endParaRPr lang="en-US" altLang="zh-CN" dirty="0" smtClean="0"/>
          </a:p>
          <a:p>
            <a:endParaRPr lang="en-US" altLang="zh-CN" dirty="0" smtClean="0"/>
          </a:p>
          <a:p>
            <a:pPr>
              <a:buFont typeface="Wingdings" panose="05000000000000000000" pitchFamily="2" charset="2"/>
              <a:buChar char="p"/>
            </a:pPr>
            <a:r>
              <a:rPr lang="en-US" altLang="zh-CN" dirty="0" smtClean="0"/>
              <a:t>The project has a wide range of applications, such as Voice Information Query system, medical diagnosis, on-board system and so on</a:t>
            </a:r>
            <a:endParaRPr lang="zh-CN"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PROJECT EXECUTION</a:t>
            </a:r>
            <a:endParaRPr lang="zh-CN" altLang="en-US" dirty="0"/>
          </a:p>
        </p:txBody>
      </p:sp>
      <p:sp>
        <p:nvSpPr>
          <p:cNvPr id="3" name="内容占位符 2"/>
          <p:cNvSpPr>
            <a:spLocks noGrp="1"/>
          </p:cNvSpPr>
          <p:nvPr>
            <p:ph sz="quarter" idx="1"/>
          </p:nvPr>
        </p:nvSpPr>
        <p:spPr/>
        <p:txBody>
          <a:bodyPr/>
          <a:lstStyle/>
          <a:p>
            <a:r>
              <a:rPr lang="en-US" altLang="zh-CN" dirty="0" smtClean="0"/>
              <a:t> </a:t>
            </a:r>
            <a:endParaRPr lang="en-US" altLang="zh-CN" dirty="0" smtClean="0"/>
          </a:p>
        </p:txBody>
      </p:sp>
      <p:pic>
        <p:nvPicPr>
          <p:cNvPr id="4" name="图片 3"/>
          <p:cNvPicPr>
            <a:picLocks noChangeAspect="1"/>
          </p:cNvPicPr>
          <p:nvPr>
            <p:custDataLst>
              <p:tags r:id="rId1"/>
            </p:custDataLst>
          </p:nvPr>
        </p:nvPicPr>
        <p:blipFill>
          <a:blip r:embed="rId2"/>
          <a:stretch>
            <a:fillRect/>
          </a:stretch>
        </p:blipFill>
        <p:spPr>
          <a:xfrm>
            <a:off x="1548130" y="939800"/>
            <a:ext cx="5615940" cy="574675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1190,&quot;width&quot;:10935}"/>
</p:tagLst>
</file>

<file path=ppt/tags/tag2.xml><?xml version="1.0" encoding="utf-8"?>
<p:tagLst xmlns:p="http://schemas.openxmlformats.org/presentationml/2006/main">
  <p:tag name="KSO_WM_UNIT_TABLE_BEAUTIFY" val="smartTable{d85801c7-3667-4dbe-8b06-ff042d18f2d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5939</Words>
  <Application>WPS 演示</Application>
  <PresentationFormat>全屏显示(4:3)</PresentationFormat>
  <Paragraphs>221</Paragraphs>
  <Slides>28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Wingdings 2</vt:lpstr>
      <vt:lpstr>Wingdings</vt:lpstr>
      <vt:lpstr>Georgia</vt:lpstr>
      <vt:lpstr>微软雅黑</vt:lpstr>
      <vt:lpstr>方正舒体</vt:lpstr>
      <vt:lpstr>Calibri</vt:lpstr>
      <vt:lpstr>Arial Unicode MS</vt:lpstr>
      <vt:lpstr>Book Antiqua</vt:lpstr>
      <vt:lpstr>Times New Roman</vt:lpstr>
      <vt:lpstr>市镇</vt:lpstr>
      <vt:lpstr>Speech Sentiment Analysis System</vt:lpstr>
      <vt:lpstr>CONTENTS</vt:lpstr>
      <vt:lpstr>INTRODUCTION</vt:lpstr>
      <vt:lpstr>INTRODUCTION</vt:lpstr>
      <vt:lpstr>INTRODUCTION</vt:lpstr>
      <vt:lpstr>INTRODUCTION</vt:lpstr>
      <vt:lpstr>INTRODUCTION</vt:lpstr>
      <vt:lpstr>INTRODUCTION</vt:lpstr>
      <vt:lpstr>PROJECT EXECUTION</vt:lpstr>
      <vt:lpstr>PROJECT EXECUTION</vt:lpstr>
      <vt:lpstr>PROJECT EXECUTION</vt:lpstr>
      <vt:lpstr>RISK PLAN</vt:lpstr>
      <vt:lpstr>PROJECT COMPONENT</vt:lpstr>
      <vt:lpstr>PROJECT COMPONENT</vt:lpstr>
      <vt:lpstr>PROJECT COMPONENT-Data Process Module</vt:lpstr>
      <vt:lpstr>PROJECT COMPONENT-Data Process Module</vt:lpstr>
      <vt:lpstr>PROJECT COMPONENT - Speech Recognition Module</vt:lpstr>
      <vt:lpstr>PROJECT COMPONENT -  Language Recognition Module</vt:lpstr>
      <vt:lpstr>PROJECT COMPONENT - Text Sentiment Analysis Module</vt:lpstr>
      <vt:lpstr>PROJECT COMPONENT - Text Sentiment Analysis Module</vt:lpstr>
      <vt:lpstr>TEST-Test Plan</vt:lpstr>
      <vt:lpstr>TEST</vt:lpstr>
      <vt:lpstr>TEST</vt:lpstr>
      <vt:lpstr>CONCLUSION</vt:lpstr>
      <vt:lpstr>FUTURE PLAN</vt:lpstr>
      <vt:lpstr>FUTURE PLAN</vt:lpstr>
      <vt:lpstr>Lessons learned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Sentiment Analysis System</dc:title>
  <dc:creator>Administrator</dc:creator>
  <cp:lastModifiedBy>v46A9q4S</cp:lastModifiedBy>
  <cp:revision>21</cp:revision>
  <dcterms:created xsi:type="dcterms:W3CDTF">2020-05-07T13:47:00Z</dcterms:created>
  <dcterms:modified xsi:type="dcterms:W3CDTF">2021-06-17T05:03:43Z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SaveFontToCloudKey">
    <vt:lpwstr>1215494327_embed</vt:lpwstr>
  </property>
  <property fmtid="{D5CDD505-2E9C-101B-9397-08002B2CF9AE}" pid="3" name="ICV">
    <vt:lpwstr>40E8F7AFA0BB4620B3AF58BA6AA73676</vt:lpwstr>
  </property>
  <property fmtid="{D5CDD505-2E9C-101B-9397-08002B2CF9AE}" pid="4" name="KSOProductBuildVer">
    <vt:lpwstr>2052-11.1.0.10463</vt:lpwstr>
  </property>
</Properties>
</file>