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58" r:id="rId4"/>
    <p:sldId id="262" r:id="rId5"/>
    <p:sldId id="263" r:id="rId6"/>
    <p:sldId id="257" r:id="rId7"/>
    <p:sldId id="261" r:id="rId8"/>
    <p:sldId id="266" r:id="rId9"/>
    <p:sldId id="270" r:id="rId10"/>
    <p:sldId id="273" r:id="rId11"/>
    <p:sldId id="267" r:id="rId12"/>
    <p:sldId id="272" r:id="rId13"/>
    <p:sldId id="271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BA"/>
    <a:srgbClr val="FD8A28"/>
    <a:srgbClr val="8E4514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69254"/>
  </p:normalViewPr>
  <p:slideViewPr>
    <p:cSldViewPr snapToGrid="0">
      <p:cViewPr varScale="1">
        <p:scale>
          <a:sx n="76" d="100"/>
          <a:sy n="76" d="100"/>
        </p:scale>
        <p:origin x="1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600"/>
              <a:t>首先，看一下排课算法需要用户录入的基础数据以及能满足的用户需求：</a:t>
            </a:r>
          </a:p>
          <a:p>
            <a:endParaRPr lang="zh-CN" altLang="en-US" sz="1600"/>
          </a:p>
          <a:p>
            <a:r>
              <a:rPr lang="en-US" altLang="zh-CN" sz="1600"/>
              <a:t>1. </a:t>
            </a:r>
            <a:r>
              <a:rPr lang="zh-CN" altLang="en-US" sz="1600"/>
              <a:t>用户需要输入总课时数量，连堂课数量以及各个班级各科目的教师信息。具体数据结构如右图所示。</a:t>
            </a:r>
          </a:p>
          <a:p>
            <a:r>
              <a:rPr lang="en-US" altLang="zh-CN" sz="1600"/>
              <a:t>2. </a:t>
            </a:r>
            <a:r>
              <a:rPr lang="zh-CN" altLang="en-US" sz="1600"/>
              <a:t>用户的约束需求，可以抽象为五个类别： </a:t>
            </a:r>
          </a:p>
          <a:p>
            <a:r>
              <a:rPr lang="en-US" altLang="zh-CN" sz="1600"/>
              <a:t>	1</a:t>
            </a:r>
            <a:r>
              <a:rPr lang="zh-CN" altLang="en-US" sz="1600"/>
              <a:t>）固定不排课，即走班课，在课表中划分出固定的时间用来安排各个班级的走班课程</a:t>
            </a:r>
          </a:p>
          <a:p>
            <a:r>
              <a:rPr lang="en-US" altLang="zh-CN" sz="1600"/>
              <a:t>	2</a:t>
            </a:r>
            <a:r>
              <a:rPr lang="zh-CN" altLang="en-US" sz="1600"/>
              <a:t>）手排课，手排课用来录入用户自己在特定位置排好的课程</a:t>
            </a:r>
          </a:p>
          <a:p>
            <a:r>
              <a:rPr lang="en-US" altLang="zh-CN" sz="1600"/>
              <a:t>	3</a:t>
            </a:r>
            <a:r>
              <a:rPr lang="zh-CN" altLang="en-US" sz="1600"/>
              <a:t>）教师不排课：录入指定教师不安排课程的位置</a:t>
            </a:r>
          </a:p>
          <a:p>
            <a:r>
              <a:rPr lang="en-US" altLang="zh-CN" sz="1600"/>
              <a:t>	4</a:t>
            </a:r>
            <a:r>
              <a:rPr lang="zh-CN" altLang="en-US" sz="1600"/>
              <a:t>）固定科目不排课，比如教研组时间，在特定时间不安排指定科目。还可以满足比如：数学课安排在上午等需求</a:t>
            </a:r>
          </a:p>
          <a:p>
            <a:r>
              <a:rPr lang="en-US" altLang="zh-CN" sz="1600"/>
              <a:t>	5</a:t>
            </a:r>
            <a:r>
              <a:rPr lang="zh-CN" altLang="en-US" sz="1600"/>
              <a:t>）不连续安排上</a:t>
            </a:r>
            <a:r>
              <a:rPr lang="zh-CN" altLang="en-US" sz="1600">
                <a:sym typeface="+mn-ea"/>
              </a:rPr>
              <a:t>相同科目连堂课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这是实际数据的排课运行结果：</a:t>
            </a:r>
          </a:p>
          <a:p>
            <a:r>
              <a:rPr lang="en-US" altLang="zh-CN"/>
              <a:t>	</a:t>
            </a:r>
            <a:r>
              <a:rPr lang="zh-CN" altLang="en-US"/>
              <a:t>上面的结果没有设置手排课程，运行</a:t>
            </a:r>
            <a:r>
              <a:rPr lang="en-US" altLang="zh-CN"/>
              <a:t>100</a:t>
            </a:r>
            <a:r>
              <a:rPr lang="zh-CN" altLang="en-US"/>
              <a:t>次，平均</a:t>
            </a:r>
            <a:r>
              <a:rPr lang="en-US" altLang="zh-CN"/>
              <a:t>CPU</a:t>
            </a:r>
            <a:r>
              <a:rPr lang="zh-CN" altLang="en-US"/>
              <a:t>时间</a:t>
            </a:r>
            <a:r>
              <a:rPr lang="en-US" altLang="zh-CN"/>
              <a:t>0.3s</a:t>
            </a:r>
            <a:r>
              <a:rPr lang="zh-CN" altLang="en-US"/>
              <a:t>左右</a:t>
            </a:r>
          </a:p>
          <a:p>
            <a:r>
              <a:rPr lang="en-US" altLang="zh-CN"/>
              <a:t>	</a:t>
            </a:r>
            <a:r>
              <a:rPr lang="zh-CN" altLang="en-US"/>
              <a:t>接下来，对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班分别手排一门科目，运行</a:t>
            </a:r>
            <a:r>
              <a:rPr lang="en-US" altLang="zh-CN"/>
              <a:t>100</a:t>
            </a:r>
            <a:r>
              <a:rPr lang="zh-CN" altLang="en-US"/>
              <a:t>次，平均</a:t>
            </a:r>
            <a:r>
              <a:rPr lang="en-US" altLang="zh-CN"/>
              <a:t>CPU</a:t>
            </a:r>
            <a:r>
              <a:rPr lang="zh-CN" altLang="en-US"/>
              <a:t>时间为</a:t>
            </a:r>
            <a:r>
              <a:rPr lang="en-US" altLang="zh-CN"/>
              <a:t>5s</a:t>
            </a:r>
            <a:r>
              <a:rPr lang="zh-CN" altLang="en-US"/>
              <a:t>左右</a:t>
            </a:r>
          </a:p>
          <a:p>
            <a:r>
              <a:rPr lang="en-US" altLang="zh-CN"/>
              <a:t>	</a:t>
            </a:r>
            <a:r>
              <a:rPr lang="zh-CN" altLang="en-US"/>
              <a:t>用户设置的额外限制条件越多，算法的运行时间越长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接下来，我来介绍一下排课算法的伪代码：</a:t>
            </a:r>
          </a:p>
          <a:p>
            <a:r>
              <a:rPr lang="zh-CN" altLang="en-US"/>
              <a:t>首先，采用贪心策略，分别对所有班级的所有科目进行排课遍历。该策略能够一次遍历排出所有课表，算法复杂度为线性复杂度，效率较高。</a:t>
            </a:r>
          </a:p>
          <a:p>
            <a:r>
              <a:rPr lang="zh-CN" altLang="en-US"/>
              <a:t>算法中，我们先排连堂课，在排普通课程。思路比较类似，因此伪代码只介绍排普通课程：</a:t>
            </a:r>
          </a:p>
          <a:p>
            <a:pPr lvl="1"/>
            <a:r>
              <a:rPr lang="zh-CN" altLang="en-US"/>
              <a:t>之后，对某一班级的某一科目进行排课。</a:t>
            </a:r>
            <a:r>
              <a:rPr lang="en-US" altLang="zh-CN"/>
              <a:t>hour_number</a:t>
            </a:r>
            <a:r>
              <a:rPr lang="zh-CN" altLang="en-US"/>
              <a:t>表示</a:t>
            </a:r>
            <a:r>
              <a:rPr lang="zh-CN" altLang="en-US">
                <a:sym typeface="+mn-ea"/>
              </a:rPr>
              <a:t>需要排课的课时数。</a:t>
            </a:r>
          </a:p>
          <a:p>
            <a:pPr lvl="1"/>
            <a:r>
              <a:rPr lang="zh-CN" altLang="en-US"/>
              <a:t>如果当前科目存在可排位置，随机将科目排入。更新课表以及排课状态。</a:t>
            </a:r>
          </a:p>
          <a:p>
            <a:pPr lvl="1"/>
            <a:r>
              <a:rPr lang="zh-CN" altLang="en-US"/>
              <a:t>如果当前科目不存在可排位置，进行邻域搜索，与已排位置进行交换。</a:t>
            </a:r>
          </a:p>
          <a:p>
            <a:pPr lvl="1"/>
            <a:r>
              <a:rPr lang="zh-CN" altLang="en-US"/>
              <a:t>安排完当前班级的当前科目后，对其关联班级，也就是同一老师教学的该科目进行排课。这样可以优先解决教师冲突，提高排课成功率。</a:t>
            </a:r>
          </a:p>
          <a:p>
            <a:pPr lvl="1"/>
            <a:r>
              <a:rPr lang="zh-CN" altLang="en-US"/>
              <a:t>下面我用动画演示一下具体的排课步骤：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首先介绍一下数据结构，每个班级有两个容器。一个是永久容器，存放班级的可排位置。另一个是临时容器，存放当前科目可以安排的位置，该容器的初始化为对班级可排的深度拷贝。</a:t>
            </a:r>
          </a:p>
          <a:p>
            <a:r>
              <a:rPr lang="zh-CN" altLang="en-US"/>
              <a:t>首先，语文可排容器中的可排位置 </a:t>
            </a:r>
            <a:r>
              <a:rPr lang="en-US" altLang="zh-CN"/>
              <a:t>= </a:t>
            </a:r>
            <a:r>
              <a:rPr lang="zh-CN" altLang="en-US"/>
              <a:t>班级可排 </a:t>
            </a:r>
            <a:r>
              <a:rPr lang="en-US" altLang="zh-CN"/>
              <a:t>- </a:t>
            </a:r>
            <a:r>
              <a:rPr lang="zh-CN" altLang="en-US"/>
              <a:t>语文固定不排时间 </a:t>
            </a:r>
            <a:r>
              <a:rPr lang="en-US" altLang="zh-CN"/>
              <a:t>- </a:t>
            </a:r>
            <a:r>
              <a:rPr lang="zh-CN" altLang="en-US"/>
              <a:t>该语文老师不排课时间 </a:t>
            </a:r>
            <a:r>
              <a:rPr lang="en-US" altLang="zh-CN"/>
              <a:t>- </a:t>
            </a:r>
            <a:r>
              <a:rPr lang="zh-CN" altLang="en-US"/>
              <a:t>已排语文相邻位置 </a:t>
            </a:r>
            <a:r>
              <a:rPr lang="en-US" altLang="zh-CN"/>
              <a:t>- </a:t>
            </a:r>
            <a:r>
              <a:rPr lang="zh-CN" altLang="en-US"/>
              <a:t>同一天位置。</a:t>
            </a:r>
          </a:p>
          <a:p>
            <a:r>
              <a:rPr lang="zh-CN" altLang="en-US"/>
              <a:t>左侧课表中，比如安排一班的语文。周二的一二节已经安排了一个语文连堂课。</a:t>
            </a:r>
          </a:p>
          <a:p>
            <a:r>
              <a:rPr lang="zh-CN" altLang="en-US"/>
              <a:t>此时，存放科目可排的临时容器中需要减去当天的位置（棕色），相邻位置（深灰色）</a:t>
            </a:r>
          </a:p>
          <a:p>
            <a:r>
              <a:rPr lang="zh-CN" altLang="en-US"/>
              <a:t>在剩下的可行位置中，随机安排下一节语文脸疼课，周六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节。此时，减去当天位置，相邻位置。</a:t>
            </a:r>
          </a:p>
          <a:p>
            <a:r>
              <a:rPr lang="zh-CN" altLang="en-US"/>
              <a:t>一班语文安排完毕后，将已安排位置记录到冲突点中。接下来安排关联班级的语文。</a:t>
            </a:r>
          </a:p>
          <a:p>
            <a:r>
              <a:rPr lang="zh-CN" altLang="en-US"/>
              <a:t>步骤同上。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分班算法的能够实现将一个年级的学生按照定二走一，定一走二的策略，按照成班人数限制，包括走班学生成班人数，就是分完班后，走班的同学也符合成班条件。进行分班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大致介绍一下聚类算法的基本远离</a:t>
            </a:r>
          </a:p>
          <a:p>
            <a:r>
              <a:rPr lang="zh-CN" altLang="en-US"/>
              <a:t>如图所示，聚类算法步骤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按字母顺序</a:t>
            </a:r>
          </a:p>
          <a:p>
            <a:r>
              <a:rPr lang="zh-CN" altLang="en-US"/>
              <a:t>首先，随机初始化连个聚类中心。</a:t>
            </a:r>
          </a:p>
          <a:p>
            <a:r>
              <a:rPr lang="zh-CN" altLang="en-US"/>
              <a:t>将要分类的点，按照距离中心点的距离分为</a:t>
            </a:r>
            <a:r>
              <a:rPr lang="en-US" altLang="zh-CN"/>
              <a:t>2</a:t>
            </a:r>
            <a:r>
              <a:rPr lang="zh-CN" altLang="en-US"/>
              <a:t>类</a:t>
            </a:r>
          </a:p>
          <a:p>
            <a:r>
              <a:rPr lang="zh-CN" altLang="en-US"/>
              <a:t>然后更新中心点的位置为两类的平均位置。</a:t>
            </a:r>
          </a:p>
          <a:p>
            <a:r>
              <a:rPr lang="zh-CN" altLang="en-US"/>
              <a:t>然后不断迭代此过程，直到聚类中心的位置不再变化，此时，各个点到聚类中心的距离总和最小。</a:t>
            </a:r>
          </a:p>
          <a:p>
            <a:r>
              <a:rPr lang="zh-CN" altLang="en-US"/>
              <a:t>具有同一特征的点被划分为一类。</a:t>
            </a:r>
          </a:p>
          <a:p>
            <a:endParaRPr lang="zh-CN" altLang="en-US"/>
          </a:p>
          <a:p>
            <a:r>
              <a:rPr lang="zh-CN" altLang="en-US"/>
              <a:t>在本问题中，我们对学生按照科目进行编码。选择科目一致的同学，距离为</a:t>
            </a:r>
            <a:r>
              <a:rPr lang="en-US" altLang="zh-CN"/>
              <a:t>0.</a:t>
            </a:r>
            <a:r>
              <a:rPr lang="zh-CN" altLang="en-US"/>
              <a:t>相同科目数越多的同学距离越小</a:t>
            </a:r>
          </a:p>
          <a:p>
            <a:r>
              <a:rPr lang="zh-CN" altLang="en-US"/>
              <a:t>因此，最终学生按照选课相似程度划分为若干类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对于已经聚类的学生，进行分班测试。</a:t>
            </a:r>
          </a:p>
          <a:p>
            <a:r>
              <a:rPr lang="zh-CN" altLang="en-US"/>
              <a:t>比如，要求成班人数在</a:t>
            </a:r>
            <a:r>
              <a:rPr lang="en-US" altLang="zh-CN"/>
              <a:t>[25,38]</a:t>
            </a:r>
            <a:r>
              <a:rPr lang="zh-CN" altLang="en-US"/>
              <a:t>之间</a:t>
            </a:r>
          </a:p>
          <a:p>
            <a:r>
              <a:rPr lang="zh-CN" altLang="en-US"/>
              <a:t>定义分班公式</a:t>
            </a:r>
          </a:p>
          <a:p>
            <a:r>
              <a:rPr lang="en-US" altLang="zh-CN"/>
              <a:t>left &lt;= right</a:t>
            </a:r>
            <a:r>
              <a:rPr lang="zh-CN" altLang="en-US"/>
              <a:t>的即可分班</a:t>
            </a:r>
          </a:p>
          <a:p>
            <a:r>
              <a:rPr lang="zh-CN" altLang="en-US"/>
              <a:t>绘制公式的曲线，可以看出，只有在人数小于</a:t>
            </a:r>
            <a:r>
              <a:rPr lang="en-US" altLang="zh-CN"/>
              <a:t>25</a:t>
            </a:r>
            <a:r>
              <a:rPr lang="zh-CN" altLang="en-US"/>
              <a:t>和</a:t>
            </a:r>
            <a:r>
              <a:rPr lang="en-US" altLang="zh-CN"/>
              <a:t>38</a:t>
            </a:r>
            <a:r>
              <a:rPr lang="zh-CN" altLang="en-US"/>
              <a:t>到</a:t>
            </a:r>
            <a:r>
              <a:rPr lang="en-US" altLang="zh-CN"/>
              <a:t>50</a:t>
            </a:r>
            <a:r>
              <a:rPr lang="zh-CN" altLang="en-US"/>
              <a:t>之间的不能分班</a:t>
            </a:r>
          </a:p>
          <a:p>
            <a:r>
              <a:rPr lang="zh-CN" altLang="en-US"/>
              <a:t>对于此人数的类，按照调整策略，这里不细讲，进行人数调整。比如，一个类</a:t>
            </a:r>
            <a:r>
              <a:rPr lang="en-US" altLang="zh-CN"/>
              <a:t>49</a:t>
            </a:r>
            <a:r>
              <a:rPr lang="zh-CN" altLang="en-US"/>
              <a:t>个人，则检查其他的类，从符合条件的类中划分一个学生过来，凑到</a:t>
            </a:r>
            <a:r>
              <a:rPr lang="en-US" altLang="zh-CN"/>
              <a:t>50</a:t>
            </a:r>
            <a:r>
              <a:rPr lang="zh-CN" altLang="en-US"/>
              <a:t>个人再分班。</a:t>
            </a:r>
          </a:p>
          <a:p>
            <a:r>
              <a:rPr lang="zh-CN" altLang="en-US"/>
              <a:t>因为聚类结果受初始聚类中心的影响较大，</a:t>
            </a:r>
            <a:r>
              <a:rPr lang="en-US" altLang="zh-CN"/>
              <a:t>kill</a:t>
            </a:r>
            <a:r>
              <a:rPr lang="zh-CN" altLang="en-US"/>
              <a:t>掉不符合条件且不能调整的结果</a:t>
            </a:r>
          </a:p>
          <a:p>
            <a:r>
              <a:rPr lang="zh-CN" altLang="en-US"/>
              <a:t>并进行下一个迭代，直到找出符合条件的结果。</a:t>
            </a:r>
          </a:p>
          <a:p>
            <a:r>
              <a:rPr lang="zh-CN" altLang="en-US"/>
              <a:t>对于符合分班条件的结果，进行统计，从中选出不同科目走班的学生数量，对与不符合走班成班条件的，进行调整，这个调整策略比较复杂，这里不细讲。</a:t>
            </a:r>
          </a:p>
          <a:p>
            <a:r>
              <a:rPr lang="zh-CN" altLang="en-US"/>
              <a:t>最后选出走班也符合成班人数的聚类结果。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最后介绍一下提取的一级搜索，根据聚类算法结果的观察，将科目进行</a:t>
            </a:r>
            <a:r>
              <a:rPr lang="en-US" altLang="zh-CN"/>
              <a:t>33</a:t>
            </a:r>
            <a:r>
              <a:rPr lang="zh-CN" altLang="en-US"/>
              <a:t>划分，所提取的</a:t>
            </a:r>
            <a:r>
              <a:rPr lang="en-US" altLang="zh-CN"/>
              <a:t>6</a:t>
            </a:r>
            <a:r>
              <a:rPr lang="zh-CN" altLang="en-US"/>
              <a:t>类能够包含所有学生的选课结果， 因此对</a:t>
            </a:r>
            <a:r>
              <a:rPr lang="en-US" altLang="zh-CN"/>
              <a:t>33</a:t>
            </a:r>
            <a:r>
              <a:rPr lang="zh-CN" altLang="en-US"/>
              <a:t>分的</a:t>
            </a:r>
            <a:r>
              <a:rPr lang="en-US" altLang="zh-CN"/>
              <a:t>6</a:t>
            </a:r>
            <a:r>
              <a:rPr lang="zh-CN" altLang="en-US"/>
              <a:t>类聚类方式进行遍历，共</a:t>
            </a:r>
            <a:r>
              <a:rPr lang="en-US" altLang="zh-CN"/>
              <a:t>20</a:t>
            </a:r>
            <a:r>
              <a:rPr lang="zh-CN" altLang="en-US"/>
              <a:t>中分类方式。</a:t>
            </a:r>
          </a:p>
          <a:p>
            <a:r>
              <a:rPr lang="zh-CN" altLang="en-US"/>
              <a:t>然后对学生进行插入，最后统计所有的分类情况，根据成班条件调整学生人数，选出符合条件的结果。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3120" y="2766060"/>
            <a:ext cx="2905125" cy="1325880"/>
          </a:xfrm>
        </p:spPr>
        <p:txBody>
          <a:bodyPr/>
          <a:lstStyle/>
          <a:p>
            <a:r>
              <a:rPr lang="zh-CN" altLang="en-US" sz="3200">
                <a:latin typeface="微软雅黑" charset="0"/>
                <a:ea typeface="微软雅黑" charset="0"/>
              </a:rPr>
              <a:t>分班排课算法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56000" y="18853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304800"/>
            <a:endParaRPr lang="zh-CN" altLang="en-US" sz="1200" b="0">
              <a:latin typeface="Times New Roman" panose="02020503050405090304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304800"/>
            <a:r>
              <a:rPr lang="en-US" altLang="zh-CN" sz="1200" b="0">
                <a:latin typeface="Times New Roman" panose="02020503050405090304" charset="0"/>
                <a:cs typeface="Calibri" charset="0"/>
              </a:rPr>
              <a:t>1:1:1:1:1:1</a:t>
            </a:r>
            <a:r>
              <a:rPr lang="zh-CN" altLang="en-US" sz="1200" b="0">
                <a:latin typeface="Times New Roman" panose="02020503050405090304" charset="0"/>
                <a:ea typeface="宋体-简" panose="02010800040101010101" charset="-122"/>
                <a:cs typeface="宋体-简" panose="02010800040101010101" charset="-122"/>
              </a:rPr>
              <a:t>权重</a:t>
            </a:r>
            <a:endParaRPr lang="zh-CN" altLang="en-US" sz="1200">
              <a:latin typeface="Times New Roman" panose="020205030504050903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556000" y="2345690"/>
          <a:ext cx="5410200" cy="3657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Case Amount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学生人数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成班数量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成班种类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Average CPU / ms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300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4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10.088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56000" y="281178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endParaRPr lang="en-US" altLang="zh-CN" sz="1200" b="0">
              <a:latin typeface="Times New Roman" panose="02020503050405090304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304800"/>
            <a:endParaRPr lang="zh-CN" altLang="en-US" sz="1200" b="0">
              <a:latin typeface="Times New Roman" panose="02020503050405090304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304800"/>
            <a:r>
              <a:rPr lang="en-US" altLang="zh-CN" sz="1200" b="0">
                <a:latin typeface="Times New Roman" panose="02020503050405090304" charset="0"/>
                <a:cs typeface="Calibri" charset="0"/>
              </a:rPr>
              <a:t>3:3:3:1:1:2</a:t>
            </a:r>
            <a:r>
              <a:rPr lang="zh-CN" altLang="en-US" sz="1200" b="0">
                <a:latin typeface="Times New Roman" panose="02020503050405090304" charset="0"/>
                <a:ea typeface="宋体-简" panose="02010800040101010101" charset="-122"/>
                <a:cs typeface="宋体-简" panose="02010800040101010101" charset="-122"/>
              </a:rPr>
              <a:t>权重</a:t>
            </a:r>
            <a:endParaRPr lang="zh-CN" altLang="en-US" sz="1200">
              <a:latin typeface="Times New Roman" panose="020205030504050903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556000" y="3456940"/>
          <a:ext cx="5410200" cy="3657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Case Amount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学生人数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成班数量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成班种类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Average CPU / ms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300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4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18.241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0" y="4107815"/>
            <a:ext cx="495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endParaRPr lang="en-US" altLang="zh-CN" sz="1200" b="0">
              <a:latin typeface="Times New Roman" panose="02020503050405090304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304800"/>
            <a:r>
              <a:rPr lang="en-US" altLang="zh-CN" sz="1200" b="0">
                <a:latin typeface="Times New Roman" panose="02020503050405090304" charset="0"/>
                <a:cs typeface="Calibri" charset="0"/>
              </a:rPr>
              <a:t>6:6:6:1:1:1</a:t>
            </a:r>
            <a:r>
              <a:rPr lang="zh-CN" altLang="en-US" sz="1200" b="0">
                <a:latin typeface="Times New Roman" panose="02020503050405090304" charset="0"/>
                <a:ea typeface="宋体-简" panose="02010800040101010101" charset="-122"/>
                <a:cs typeface="宋体-简" panose="02010800040101010101" charset="-122"/>
              </a:rPr>
              <a:t>权重</a:t>
            </a:r>
            <a:endParaRPr lang="zh-CN" altLang="en-US" sz="1200">
              <a:latin typeface="Times New Roman" panose="020205030504050903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556000" y="4568190"/>
          <a:ext cx="5410200" cy="3657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Case Amount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学生人数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成班数量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Times New Roman" panose="02020503050405090304" charset="0"/>
                          <a:ea typeface="12" charset="0"/>
                        </a:rPr>
                        <a:t>成班种类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Average CPU / ms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300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10</a:t>
                      </a:r>
                      <a:r>
                        <a:rPr lang="zh-CN" altLang="en-US" sz="1200">
                          <a:latin typeface="Times New Roman" panose="02020503050405090304" charset="0"/>
                        </a:rPr>
                        <a:t>～</a:t>
                      </a:r>
                      <a:r>
                        <a:rPr lang="en-US" altLang="zh-CN" sz="1200">
                          <a:latin typeface="Times New Roman" panose="02020503050405090304" charset="0"/>
                        </a:rPr>
                        <a:t>11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4</a:t>
                      </a: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Times New Roman" panose="02020503050405090304" charset="0"/>
                        </a:rPr>
                        <a:t>28.748</a:t>
                      </a: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72920" y="12731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定一走二分班：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6360" y="593725"/>
            <a:ext cx="411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微软雅黑" charset="0"/>
              </a:rPr>
              <a:t>k - means</a:t>
            </a:r>
            <a:r>
              <a:rPr lang="en-US" altLang="zh-CN">
                <a:latin typeface="微软雅黑" charset="0"/>
              </a:rPr>
              <a:t> </a:t>
            </a:r>
            <a:r>
              <a:rPr lang="zh-CN" altLang="en-US">
                <a:latin typeface="微软雅黑" charset="0"/>
              </a:rPr>
              <a:t>聚类（无监督机器学习）：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5" y="1343660"/>
            <a:ext cx="5553075" cy="47485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117080" y="1458595"/>
            <a:ext cx="42157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200" b="0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第一阶段：</a:t>
            </a:r>
            <a:r>
              <a:rPr lang="zh-CN" altLang="en-US" sz="1200" b="1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分类</a:t>
            </a:r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0"/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0"/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1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）聚类。采用改进的</a:t>
            </a:r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cs typeface="Calibri" charset="0"/>
              </a:rPr>
              <a:t>k-means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聚类算法，将学生按选修课学科种类的相似程度分为</a:t>
            </a:r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cs typeface="Calibri" charset="0"/>
              </a:rPr>
              <a:t>n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类。</a:t>
            </a:r>
          </a:p>
          <a:p>
            <a:pPr indent="0"/>
            <a:endParaRPr lang="en-US" altLang="zh-CN" sz="1200" b="0">
              <a:solidFill>
                <a:schemeClr val="bg1">
                  <a:lumMod val="65000"/>
                </a:schemeClr>
              </a:solidFill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0"/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2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）分别对</a:t>
            </a:r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cs typeface="Calibri" charset="0"/>
              </a:rPr>
              <a:t>n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个类别中的学生选取科目的组合（比如物化，史政）进行统计，提取出人数最多的组合作为班级类别。</a:t>
            </a:r>
          </a:p>
          <a:p>
            <a:pPr indent="0"/>
            <a:endParaRPr lang="en-US" altLang="zh-CN" sz="1200" b="0">
              <a:solidFill>
                <a:schemeClr val="bg1">
                  <a:lumMod val="65000"/>
                </a:schemeClr>
              </a:solidFill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indent="0"/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3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）遍历所有的类，将类中不符合班级类别的学生抽取出，再重新插入符合的类别中。</a:t>
            </a:r>
          </a:p>
        </p:txBody>
      </p:sp>
      <p:graphicFrame>
        <p:nvGraphicFramePr>
          <p:cNvPr id="2" name="表格 -1"/>
          <p:cNvGraphicFramePr/>
          <p:nvPr/>
        </p:nvGraphicFramePr>
        <p:xfrm>
          <a:off x="7226617" y="3565525"/>
          <a:ext cx="2808000" cy="3048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物理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化学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生物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历史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政治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>
                          <a:latin typeface="微软雅黑" charset="0"/>
                          <a:ea typeface="微软雅黑" charset="0"/>
                        </a:rPr>
                        <a:t>地理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charset="0"/>
                        </a:rPr>
                        <a:t>1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26300" y="4053205"/>
            <a:ext cx="41059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 fontAlgn="auto"/>
            <a:r>
              <a:rPr lang="zh-CN" altLang="en-US" sz="1200" b="0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第二阶段：</a:t>
            </a:r>
            <a:r>
              <a:rPr lang="zh-CN" altLang="en-US" sz="1200" b="1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拆班</a:t>
            </a:r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marL="0" indent="0" algn="l" fontAlgn="auto"/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marL="0" indent="0" algn="l" fontAlgn="auto"/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marL="0" indent="0" algn="l" fontAlgn="auto"/>
            <a:r>
              <a:rPr lang="zh-CN" altLang="en-US" sz="1200" b="0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第三阶段，</a:t>
            </a:r>
            <a:r>
              <a:rPr lang="zh-CN" altLang="en-US" sz="1200" b="1"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再分配</a:t>
            </a:r>
          </a:p>
          <a:p>
            <a:pPr marL="0" indent="0" algn="l" fontAlgn="auto"/>
            <a:endParaRPr lang="zh-CN" altLang="en-US" sz="1200" b="0">
              <a:latin typeface="微软雅黑" charset="0"/>
              <a:ea typeface="宋体-简" panose="02010800040101010101" charset="-122"/>
              <a:cs typeface="宋体-简" panose="02010800040101010101" charset="-122"/>
            </a:endParaRPr>
          </a:p>
          <a:p>
            <a:pPr marL="0" indent="0" algn="l" fontAlgn="auto"/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从第一个类开始，多减少添，进行班级人数的再分配。如果类人数少于</a:t>
            </a:r>
            <a:r>
              <a:rPr lang="en-US" altLang="zh-CN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cs typeface="Calibri" charset="0"/>
              </a:rPr>
              <a:t>25</a:t>
            </a:r>
            <a:r>
              <a:rPr lang="zh-CN" altLang="en-US" sz="1200" b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宋体-简" panose="02010800040101010101" charset="-122"/>
                <a:cs typeface="宋体-简" panose="02010800040101010101" charset="-122"/>
              </a:rPr>
              <a:t>，优先从人数最多的班级中抽调人数到此类中。注意，抽调人数的班级按照班级人数大小作为优先级。即优先从人数多的班级中抽调人数。每次抽调完更新班级的优先级。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95" y="1017270"/>
            <a:ext cx="5852160" cy="4389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5145" y="3395980"/>
            <a:ext cx="292417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i="1">
                <a:solidFill>
                  <a:srgbClr val="2A84BA"/>
                </a:solidFill>
                <a:latin typeface="Times New Roman" panose="02020503050405090304" charset="0"/>
              </a:rPr>
              <a:t>left</a:t>
            </a:r>
            <a:r>
              <a:rPr lang="en-US" altLang="zh-CN" sz="3200" i="1">
                <a:latin typeface="Times New Roman" panose="02020503050405090304" charset="0"/>
              </a:rPr>
              <a:t> &lt;= </a:t>
            </a:r>
            <a:r>
              <a:rPr lang="en-US" altLang="zh-CN" sz="3200" i="1">
                <a:solidFill>
                  <a:srgbClr val="FD8A28"/>
                </a:solidFill>
                <a:latin typeface="Times New Roman" panose="02020503050405090304" charset="0"/>
              </a:rPr>
              <a:t>right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18630" y="1544955"/>
            <a:ext cx="228600" cy="3394710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31230" y="1544955"/>
            <a:ext cx="507365" cy="3395345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快照 2019-07-09 下午1.42.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45" y="2424430"/>
            <a:ext cx="2286000" cy="701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6510" y="2086610"/>
            <a:ext cx="3827145" cy="20910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物、化、生</a:t>
            </a:r>
          </a:p>
        </p:txBody>
      </p:sp>
      <p:sp>
        <p:nvSpPr>
          <p:cNvPr id="5" name="椭圆 4"/>
          <p:cNvSpPr/>
          <p:nvPr/>
        </p:nvSpPr>
        <p:spPr>
          <a:xfrm>
            <a:off x="6078855" y="2086610"/>
            <a:ext cx="3827145" cy="209105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史、地、政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79725" y="446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/>
                <a:latin typeface="微软雅黑" charset="0"/>
                <a:ea typeface="微软雅黑" charset="0"/>
              </a:rPr>
              <a:t>物化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80360" y="48342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/>
                <a:latin typeface="微软雅黑" charset="0"/>
                <a:ea typeface="微软雅黑" charset="0"/>
              </a:rPr>
              <a:t>化生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80360" y="522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/>
                <a:latin typeface="微软雅黑" charset="0"/>
                <a:ea typeface="微软雅黑" charset="0"/>
              </a:rPr>
              <a:t>物生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72070" y="446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史地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72705" y="48342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地政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72705" y="522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</a:rPr>
              <a:t>史政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1286510" y="636905"/>
            <a:ext cx="1767840" cy="616585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一级搜索（</a:t>
            </a:r>
            <a:r>
              <a:rPr lang="en-US" altLang="zh-CN"/>
              <a:t>20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668270"/>
            <a:ext cx="10515600" cy="897255"/>
          </a:xfrm>
        </p:spPr>
        <p:txBody>
          <a:bodyPr/>
          <a:lstStyle/>
          <a:p>
            <a:r>
              <a:rPr lang="zh-CN" altLang="en-US" sz="2000">
                <a:latin typeface="微软雅黑" charset="0"/>
                <a:ea typeface="微软雅黑" charset="0"/>
              </a:rPr>
              <a:t>排课算法</a:t>
            </a:r>
            <a:r>
              <a:rPr lang="en-US" altLang="zh-CN" sz="2000">
                <a:latin typeface="微软雅黑" charset="0"/>
                <a:ea typeface="微软雅黑" charset="0"/>
              </a:rPr>
              <a:t>: </a:t>
            </a:r>
            <a:r>
              <a:rPr lang="zh-CN" altLang="en-US" sz="2000">
                <a:latin typeface="微软雅黑" charset="0"/>
                <a:ea typeface="微软雅黑" charset="0"/>
              </a:rPr>
              <a:t>贪心</a:t>
            </a:r>
            <a:r>
              <a:rPr lang="en-US" altLang="zh-CN" sz="2000">
                <a:latin typeface="微软雅黑" charset="0"/>
                <a:ea typeface="微软雅黑" charset="0"/>
              </a:rPr>
              <a:t> + </a:t>
            </a:r>
            <a:r>
              <a:rPr lang="zh-CN" altLang="en-US" sz="2000">
                <a:latin typeface="微软雅黑" charset="0"/>
                <a:ea typeface="微软雅黑" charset="0"/>
              </a:rPr>
              <a:t>邻域搜索</a:t>
            </a:r>
            <a:br>
              <a:rPr lang="zh-CN" altLang="en-US" sz="2000">
                <a:latin typeface="微软雅黑" charset="0"/>
                <a:ea typeface="微软雅黑" charset="0"/>
              </a:rPr>
            </a:br>
            <a:r>
              <a:rPr lang="zh-CN" altLang="en-US" sz="2000">
                <a:latin typeface="微软雅黑" charset="0"/>
                <a:ea typeface="微软雅黑" charset="0"/>
              </a:rPr>
              <a:t>（</a:t>
            </a:r>
            <a:r>
              <a:rPr lang="en-US" altLang="zh-CN" sz="2000">
                <a:latin typeface="微软雅黑" charset="0"/>
                <a:ea typeface="微软雅黑" charset="0"/>
              </a:rPr>
              <a:t>Greedy and Neiborhood Search Algorithm</a:t>
            </a:r>
            <a:r>
              <a:rPr lang="zh-CN" altLang="en-US" sz="2000">
                <a:latin typeface="微软雅黑" charset="0"/>
                <a:ea typeface="微软雅黑" charset="0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46505" y="549275"/>
            <a:ext cx="209296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总课时数量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46505" y="1243965"/>
            <a:ext cx="209296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连堂课数量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52190" y="701040"/>
            <a:ext cx="75374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{'语': 6, '数': 6, '英': 6, '物': 5, '化': 5, '生': 5, '历': 5, '政': 5, '地': 5, '体': 2}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1555" y="1395730"/>
            <a:ext cx="75380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{'语': 2, '数': 2, '英': 2, '物': 1, '化': 1, '生': 1, '历': 1, '政': 1, '地': 1, '体': 0}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46505" y="1953260"/>
            <a:ext cx="209296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</a:rPr>
              <a:t>班级</a:t>
            </a:r>
            <a:r>
              <a:rPr lang="en-US" altLang="zh-CN" sz="1200">
                <a:latin typeface="微软雅黑" charset="0"/>
              </a:rPr>
              <a:t>-</a:t>
            </a:r>
            <a:r>
              <a:rPr lang="zh-CN" altLang="en-US" sz="1200">
                <a:latin typeface="微软雅黑" charset="0"/>
              </a:rPr>
              <a:t>教师</a:t>
            </a:r>
            <a:r>
              <a:rPr lang="en-US" altLang="zh-CN" sz="1200">
                <a:latin typeface="微软雅黑" charset="0"/>
              </a:rPr>
              <a:t>info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246505" y="4456430"/>
            <a:ext cx="209296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其它约束条件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55110" y="2804795"/>
            <a:ext cx="218821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</a:rPr>
              <a:t>固定不排课</a:t>
            </a:r>
            <a:r>
              <a:rPr lang="en-US" altLang="zh-CN" sz="1200">
                <a:latin typeface="微软雅黑" charset="0"/>
              </a:rPr>
              <a:t>-</a:t>
            </a:r>
            <a:r>
              <a:rPr lang="zh-CN" altLang="en-US" sz="1200">
                <a:latin typeface="微软雅黑" charset="0"/>
              </a:rPr>
              <a:t>走班课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55110" y="3663950"/>
            <a:ext cx="218821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手排课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055110" y="4456430"/>
            <a:ext cx="2188210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教师不排课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88125" y="4318635"/>
            <a:ext cx="72898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000">
              <a:latin typeface="微软雅黑" charset="0"/>
            </a:endParaRPr>
          </a:p>
          <a:p>
            <a:r>
              <a:rPr lang="zh-CN" altLang="en-US" sz="1000">
                <a:latin typeface="微软雅黑" charset="0"/>
              </a:rPr>
              <a:t>'杨   静': [{'week': 1, 'section': 7}, {'week': 2, 'section': 7}, {'week': 3, 'section': 7}</a:t>
            </a:r>
            <a:r>
              <a:rPr lang="en-US" altLang="zh-CN" sz="1000">
                <a:latin typeface="微软雅黑" charset="0"/>
              </a:rPr>
              <a:t>]</a:t>
            </a:r>
            <a:endParaRPr lang="zh-CN" altLang="en-US" sz="1000">
              <a:latin typeface="微软雅黑" charset="0"/>
            </a:endParaRPr>
          </a:p>
          <a:p>
            <a:r>
              <a:rPr lang="zh-CN" altLang="en-US" sz="1000">
                <a:latin typeface="微软雅黑" charset="0"/>
              </a:rPr>
              <a:t>'李慧慧': [{'week': 1, 'section': 1}, {'week': 1, 'section': 2}, {'week': 1, 'section': 3}],</a:t>
            </a:r>
          </a:p>
          <a:p>
            <a:r>
              <a:rPr lang="zh-CN" altLang="en-US" sz="1000">
                <a:latin typeface="微软雅黑" charset="0"/>
              </a:rPr>
              <a:t>'徐   刚': [{'week': 1, 'section': 1}, {'week': 1, 'section': 2}, {'week': 1, 'section': 3}]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055745" y="5292725"/>
            <a:ext cx="2187575" cy="57912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</a:rPr>
              <a:t>固定不排科目</a:t>
            </a:r>
            <a:r>
              <a:rPr lang="en-US" altLang="zh-CN" sz="1200">
                <a:latin typeface="微软雅黑" charset="0"/>
              </a:rPr>
              <a:t>-</a:t>
            </a:r>
            <a:r>
              <a:rPr lang="zh-CN" altLang="en-US" sz="1200">
                <a:latin typeface="微软雅黑" charset="0"/>
              </a:rPr>
              <a:t>教研组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52190" y="2105025"/>
            <a:ext cx="88023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1: {'语': '唐晴', '数': '陈碧英', '英': '邢晨', '化': '于春华', '生': '蔡彦', '体': '杨森'}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8125" y="3754120"/>
            <a:ext cx="5640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 {'week': 1, 'section': 5, 'class': '2班', 'course': '生', 'static': True},</a:t>
            </a:r>
          </a:p>
          <a:p>
            <a:r>
              <a:rPr lang="zh-CN" altLang="en-US" sz="1000">
                <a:latin typeface="微软雅黑" charset="0"/>
              </a:rPr>
              <a:t> {'week': 1, 'section': 5, 'class': '9班', 'course': '物', 'static': True},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88125" y="2663825"/>
            <a:ext cx="25400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{'week': 2, 'section': 5},</a:t>
            </a:r>
          </a:p>
          <a:p>
            <a:r>
              <a:rPr lang="zh-CN" altLang="en-US" sz="1000">
                <a:latin typeface="微软雅黑" charset="0"/>
              </a:rPr>
              <a:t>{'week': 4, 'section': 5},</a:t>
            </a:r>
          </a:p>
          <a:p>
            <a:r>
              <a:rPr lang="zh-CN" altLang="en-US" sz="1000">
                <a:latin typeface="微软雅黑" charset="0"/>
              </a:rPr>
              <a:t>{'week': 5, 'section': 5},</a:t>
            </a:r>
          </a:p>
          <a:p>
            <a:r>
              <a:rPr lang="zh-CN" altLang="en-US" sz="1000">
                <a:latin typeface="微软雅黑" charset="0"/>
              </a:rPr>
              <a:t>{'week': 3, 'section': 3},</a:t>
            </a:r>
          </a:p>
          <a:p>
            <a:r>
              <a:rPr lang="zh-CN" altLang="en-US" sz="1000">
                <a:latin typeface="微软雅黑" charset="0"/>
              </a:rPr>
              <a:t>{'week': 3, 'section': 4},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88125" y="5382895"/>
            <a:ext cx="47872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latin typeface="微软雅黑" charset="0"/>
              </a:rPr>
              <a:t>'语': [{'week': 4, 'section': 5}, {'week': 4, 'section': 6}, {'week': 4, 'section': 7}</a:t>
            </a:r>
            <a:r>
              <a:rPr lang="en-US" altLang="zh-CN" sz="1000">
                <a:latin typeface="微软雅黑" charset="0"/>
              </a:rPr>
              <a:t>]</a:t>
            </a:r>
            <a:endParaRPr lang="zh-CN" altLang="en-US" sz="1000">
              <a:latin typeface="微软雅黑" charset="0"/>
            </a:endParaRPr>
          </a:p>
          <a:p>
            <a:r>
              <a:rPr lang="zh-CN" altLang="en-US" sz="1000">
                <a:latin typeface="微软雅黑" charset="0"/>
              </a:rPr>
              <a:t>'数': [{'week': 4, 'section': 1}, {'week': 4, 'section': 2}, {'week': 4, 'section': 3}</a:t>
            </a:r>
            <a:r>
              <a:rPr lang="en-US" altLang="zh-CN" sz="1000">
                <a:latin typeface="微软雅黑" charset="0"/>
              </a:rPr>
              <a:t>]</a:t>
            </a:r>
          </a:p>
        </p:txBody>
      </p: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 flipV="1">
            <a:off x="3339465" y="3094355"/>
            <a:ext cx="715645" cy="1651635"/>
          </a:xfrm>
          <a:prstGeom prst="straightConnector1">
            <a:avLst/>
          </a:prstGeom>
          <a:ln w="127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3" idx="1"/>
          </p:cNvCxnSpPr>
          <p:nvPr/>
        </p:nvCxnSpPr>
        <p:spPr>
          <a:xfrm flipV="1">
            <a:off x="3339465" y="3953510"/>
            <a:ext cx="715645" cy="792480"/>
          </a:xfrm>
          <a:prstGeom prst="straightConnector1">
            <a:avLst/>
          </a:prstGeom>
          <a:ln w="127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4" idx="1"/>
          </p:cNvCxnSpPr>
          <p:nvPr/>
        </p:nvCxnSpPr>
        <p:spPr>
          <a:xfrm>
            <a:off x="3339465" y="4745990"/>
            <a:ext cx="715645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6" idx="1"/>
          </p:cNvCxnSpPr>
          <p:nvPr/>
        </p:nvCxnSpPr>
        <p:spPr>
          <a:xfrm>
            <a:off x="3339465" y="4745990"/>
            <a:ext cx="716280" cy="836295"/>
          </a:xfrm>
          <a:prstGeom prst="straightConnector1">
            <a:avLst/>
          </a:prstGeom>
          <a:ln w="127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055745" y="6090920"/>
            <a:ext cx="2187575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连堂课不相邻</a:t>
            </a:r>
          </a:p>
        </p:txBody>
      </p:sp>
      <p:cxnSp>
        <p:nvCxnSpPr>
          <p:cNvPr id="27" name="直接箭头连接符 26"/>
          <p:cNvCxnSpPr>
            <a:stCxn id="11" idx="3"/>
            <a:endCxn id="26" idx="1"/>
          </p:cNvCxnSpPr>
          <p:nvPr/>
        </p:nvCxnSpPr>
        <p:spPr>
          <a:xfrm>
            <a:off x="3339465" y="4745990"/>
            <a:ext cx="716280" cy="1634490"/>
          </a:xfrm>
          <a:prstGeom prst="straightConnector1">
            <a:avLst/>
          </a:prstGeom>
          <a:ln w="127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828800" y="4133215"/>
          <a:ext cx="8534400" cy="76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1000" sy="101000" algn="ctr" rotWithShape="0">
                    <a:srgbClr val="FFC000">
                      <a:alpha val="76000"/>
                    </a:srgbClr>
                  </a:outerShdw>
                </a:effectLst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Experiment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Average CPU Time 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2349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3065" y="1859280"/>
            <a:ext cx="4723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DataSet</a:t>
            </a:r>
            <a:r>
              <a:rPr lang="zh-CN" altLang="en-US"/>
              <a:t>：实际数据，包括以上所有约束条件</a:t>
            </a:r>
            <a:r>
              <a:rPr lang="en-US" altLang="zh-CN"/>
              <a:t> 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1828800" y="251460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Experiment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Average CPU Time 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7265" y="155194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for cla in all classes: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5090" y="1956435"/>
            <a:ext cx="338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for subj in all subjects: </a:t>
            </a:r>
            <a:r>
              <a:rPr lang="en-US" altLang="zh-CN">
                <a:solidFill>
                  <a:srgbClr val="C00000"/>
                </a:solidFill>
                <a:latin typeface="Times New Roman" panose="02020503050405090304" charset="0"/>
              </a:rPr>
              <a:t>(Greedy)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93620" y="2700020"/>
            <a:ext cx="2778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for hour in all hours_num: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7070" y="3106420"/>
            <a:ext cx="4041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if subject_schedule position available: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7130" y="3536950"/>
            <a:ext cx="525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random position and assign subject into schedule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9605" y="4162425"/>
            <a:ext cx="656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else: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07130" y="4497070"/>
            <a:ext cx="7994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swap remaining position with posiiton already assigned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Times New Roman" panose="02020503050405090304" charset="0"/>
              </a:rPr>
              <a:t>(Neiborhood Search)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17290" y="3869690"/>
            <a:ext cx="275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update status and record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13560" y="2324735"/>
            <a:ext cx="252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if subj is not assigned: </a:t>
            </a:r>
            <a:endParaRPr lang="en-US" altLang="zh-CN">
              <a:solidFill>
                <a:srgbClr val="00B0F0"/>
              </a:solidFill>
              <a:latin typeface="Times New Roman" panose="0202050305040509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0445" y="1031875"/>
            <a:ext cx="1405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charset="0"/>
              </a:rPr>
              <a:t>Pseducode: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93620" y="4938395"/>
            <a:ext cx="3165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503050405090304" charset="0"/>
              </a:rPr>
              <a:t>assign subj in related classes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93445" y="1535430"/>
            <a:ext cx="1075817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20445" y="5380355"/>
            <a:ext cx="1075817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156210"/>
            <a:ext cx="10515600" cy="897255"/>
          </a:xfrm>
        </p:spPr>
        <p:txBody>
          <a:bodyPr/>
          <a:lstStyle/>
          <a:p>
            <a:r>
              <a:rPr lang="zh-CN" altLang="en-US" sz="2000">
                <a:latin typeface="微软雅黑" charset="0"/>
                <a:ea typeface="微软雅黑" charset="0"/>
              </a:rPr>
              <a:t>排课算法</a:t>
            </a:r>
            <a:r>
              <a:rPr lang="en-US" altLang="zh-CN" sz="2000">
                <a:latin typeface="微软雅黑" charset="0"/>
                <a:ea typeface="微软雅黑" charset="0"/>
              </a:rPr>
              <a:t>: </a:t>
            </a:r>
            <a:r>
              <a:rPr lang="zh-CN" altLang="en-US" sz="2000">
                <a:latin typeface="微软雅黑" charset="0"/>
                <a:ea typeface="微软雅黑" charset="0"/>
              </a:rPr>
              <a:t>贪心</a:t>
            </a:r>
            <a:r>
              <a:rPr lang="en-US" altLang="zh-CN" sz="2000">
                <a:latin typeface="微软雅黑" charset="0"/>
                <a:ea typeface="微软雅黑" charset="0"/>
              </a:rPr>
              <a:t> + </a:t>
            </a:r>
            <a:r>
              <a:rPr lang="zh-CN" altLang="en-US" sz="2000">
                <a:latin typeface="微软雅黑" charset="0"/>
                <a:ea typeface="微软雅黑" charset="0"/>
              </a:rPr>
              <a:t>邻域搜索（</a:t>
            </a:r>
            <a:r>
              <a:rPr lang="en-US" altLang="zh-CN" sz="2000">
                <a:latin typeface="微软雅黑" charset="0"/>
                <a:ea typeface="微软雅黑" charset="0"/>
              </a:rPr>
              <a:t>Greedy and Neiborhood Search Algorithm</a:t>
            </a:r>
            <a:r>
              <a:rPr lang="zh-CN" altLang="en-US" sz="2000"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896110" y="1648460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205980" y="1743075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1896110" y="4619625"/>
            <a:ext cx="932180" cy="76073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7215505" y="4459605"/>
            <a:ext cx="932180" cy="76073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/>
          <p:nvPr/>
        </p:nvGraphicFramePr>
        <p:xfrm>
          <a:off x="3517900" y="1213485"/>
          <a:ext cx="2807990" cy="23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3517900" y="3958590"/>
          <a:ext cx="2807990" cy="23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877060" y="1743075"/>
            <a:ext cx="93218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/>
              <a:t>    </a:t>
            </a:r>
            <a:r>
              <a:rPr lang="zh-CN" altLang="en-US" sz="500"/>
              <a:t>{'week': 1, 'section': 1},</a:t>
            </a:r>
          </a:p>
          <a:p>
            <a:r>
              <a:rPr lang="zh-CN" altLang="en-US" sz="500"/>
              <a:t>    {'week': 1, 'section': 3},</a:t>
            </a:r>
          </a:p>
          <a:p>
            <a:r>
              <a:rPr lang="zh-CN" altLang="en-US" sz="500"/>
              <a:t>    {'week': 1, 'section': 5},</a:t>
            </a:r>
          </a:p>
          <a:p>
            <a:r>
              <a:rPr lang="zh-CN" altLang="en-US" sz="500"/>
              <a:t>   </a:t>
            </a:r>
            <a:r>
              <a:rPr lang="zh-CN" altLang="en-US" sz="500">
                <a:solidFill>
                  <a:schemeClr val="bg1">
                    <a:lumMod val="65000"/>
                  </a:schemeClr>
                </a:solidFill>
              </a:rPr>
              <a:t> {'week': 2, 'section': 1},</a:t>
            </a:r>
          </a:p>
          <a:p>
            <a:r>
              <a:rPr lang="zh-CN" altLang="en-US" sz="500"/>
              <a:t>    {'week': 2, 'section': 3},</a:t>
            </a:r>
          </a:p>
          <a:p>
            <a:r>
              <a:rPr lang="zh-CN" altLang="en-US" sz="500"/>
              <a:t>    {'week': 2, 'section': 5},</a:t>
            </a:r>
          </a:p>
          <a:p>
            <a:r>
              <a:rPr lang="zh-CN" altLang="en-US" sz="500"/>
              <a:t>    {'week': 3, 'section': 1},</a:t>
            </a:r>
          </a:p>
          <a:p>
            <a:r>
              <a:rPr lang="zh-CN" altLang="en-US" sz="500"/>
              <a:t>    {'week': 3, 'section': 3},</a:t>
            </a:r>
          </a:p>
          <a:p>
            <a:r>
              <a:rPr lang="zh-CN" altLang="en-US" sz="500"/>
              <a:t>    {'week': 3, 'section': 5},</a:t>
            </a:r>
          </a:p>
          <a:p>
            <a:r>
              <a:rPr lang="zh-CN" altLang="en-US" sz="500"/>
              <a:t>    {'week': 4, 'section': 1},</a:t>
            </a:r>
          </a:p>
          <a:p>
            <a:r>
              <a:rPr lang="zh-CN" altLang="en-US" sz="500"/>
              <a:t>    {'week': 4, 'section': 3},</a:t>
            </a:r>
          </a:p>
          <a:p>
            <a:r>
              <a:rPr lang="zh-CN" altLang="en-US" sz="500"/>
              <a:t>    {'week': 4, 'section': 5},</a:t>
            </a:r>
          </a:p>
          <a:p>
            <a:r>
              <a:rPr lang="zh-CN" altLang="en-US" sz="500"/>
              <a:t>    {'week': 5, 'section': 1},</a:t>
            </a:r>
          </a:p>
          <a:p>
            <a:r>
              <a:rPr lang="zh-CN" altLang="en-US" sz="500"/>
              <a:t>    {'week': 5, 'section': 3},</a:t>
            </a:r>
          </a:p>
          <a:p>
            <a:r>
              <a:rPr lang="zh-CN" altLang="en-US" sz="500"/>
              <a:t>    {'week': 5, 'section': 5}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77060" y="4833620"/>
            <a:ext cx="93218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/>
              <a:t>   </a:t>
            </a:r>
            <a:r>
              <a:rPr lang="zh-CN" altLang="en-US" sz="500"/>
              <a:t> {'week': 4, 'section': 1},</a:t>
            </a:r>
          </a:p>
          <a:p>
            <a:r>
              <a:rPr lang="zh-CN" altLang="en-US" sz="500"/>
              <a:t>    {'week': 4, 'section': 3},</a:t>
            </a:r>
          </a:p>
          <a:p>
            <a:r>
              <a:rPr lang="zh-CN" altLang="en-US" sz="500"/>
              <a:t>    {'week': 4, 'section': 5},</a:t>
            </a:r>
          </a:p>
          <a:p>
            <a:r>
              <a:rPr lang="zh-CN" altLang="en-US" sz="500"/>
              <a:t>    {'week': 5, 'section': 1},</a:t>
            </a:r>
          </a:p>
          <a:p>
            <a:r>
              <a:rPr lang="zh-CN" altLang="en-US" sz="500"/>
              <a:t>    {'week': 5, 'section': 3},</a:t>
            </a:r>
          </a:p>
          <a:p>
            <a:r>
              <a:rPr lang="zh-CN" altLang="en-US" sz="500"/>
              <a:t>    {'week': 5, 'section': 5}</a:t>
            </a:r>
          </a:p>
        </p:txBody>
      </p:sp>
      <p:graphicFrame>
        <p:nvGraphicFramePr>
          <p:cNvPr id="18" name="表格 17"/>
          <p:cNvGraphicFramePr/>
          <p:nvPr/>
        </p:nvGraphicFramePr>
        <p:xfrm>
          <a:off x="8893810" y="1214120"/>
          <a:ext cx="2807990" cy="230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05980" y="1850390"/>
            <a:ext cx="93218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/>
              <a:t>    </a:t>
            </a:r>
            <a:r>
              <a:rPr lang="zh-CN" altLang="en-US" sz="500"/>
              <a:t>{'week': 1, 'section': 1},</a:t>
            </a:r>
          </a:p>
          <a:p>
            <a:r>
              <a:rPr lang="zh-CN" altLang="en-US" sz="500"/>
              <a:t>    {'week': 1, 'section': 3},</a:t>
            </a:r>
          </a:p>
          <a:p>
            <a:r>
              <a:rPr lang="zh-CN" altLang="en-US" sz="500"/>
              <a:t>    {'week': 1, 'section': 5},</a:t>
            </a:r>
          </a:p>
          <a:p>
            <a:r>
              <a:rPr lang="zh-CN" altLang="en-US" sz="500"/>
              <a:t>   </a:t>
            </a:r>
            <a:r>
              <a:rPr lang="zh-CN" altLang="en-US" sz="500">
                <a:solidFill>
                  <a:schemeClr val="tx1"/>
                </a:solidFill>
              </a:rPr>
              <a:t> {'week': 2, 'section': 1},</a:t>
            </a:r>
          </a:p>
          <a:p>
            <a:r>
              <a:rPr lang="zh-CN" altLang="en-US" sz="500"/>
              <a:t>    {'week': 2, 'section': 3},</a:t>
            </a:r>
          </a:p>
          <a:p>
            <a:r>
              <a:rPr lang="zh-CN" altLang="en-US" sz="500"/>
              <a:t>    {'week': 2, 'section': 5},</a:t>
            </a:r>
          </a:p>
          <a:p>
            <a:r>
              <a:rPr lang="zh-CN" altLang="en-US" sz="500"/>
              <a:t>    {'week': 3, 'section': 1},</a:t>
            </a:r>
          </a:p>
          <a:p>
            <a:r>
              <a:rPr lang="zh-CN" altLang="en-US" sz="500"/>
              <a:t>    {'week': 3, 'section': 3},</a:t>
            </a:r>
          </a:p>
          <a:p>
            <a:r>
              <a:rPr lang="zh-CN" altLang="en-US" sz="500"/>
              <a:t>    {'week': 3, 'section': 5},</a:t>
            </a:r>
          </a:p>
          <a:p>
            <a:r>
              <a:rPr lang="zh-CN" altLang="en-US" sz="500"/>
              <a:t>    {'week': 4, 'section': 1},</a:t>
            </a:r>
          </a:p>
          <a:p>
            <a:r>
              <a:rPr lang="zh-CN" altLang="en-US" sz="500"/>
              <a:t>    {'week': 4, 'section': 3},</a:t>
            </a:r>
          </a:p>
          <a:p>
            <a:r>
              <a:rPr lang="zh-CN" altLang="en-US" sz="500"/>
              <a:t>    {'week': 4, 'section': 5},</a:t>
            </a:r>
          </a:p>
          <a:p>
            <a:r>
              <a:rPr lang="zh-CN" altLang="en-US" sz="500"/>
              <a:t>    {'week': 5, 'section': 1},</a:t>
            </a:r>
          </a:p>
          <a:p>
            <a:r>
              <a:rPr lang="zh-CN" altLang="en-US" sz="500"/>
              <a:t>    {'week': 5, 'section': 3},</a:t>
            </a:r>
          </a:p>
          <a:p>
            <a:r>
              <a:rPr lang="zh-CN" altLang="en-US" sz="500"/>
              <a:t>    {'week': 5, 'section': 5}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97725" y="4664710"/>
            <a:ext cx="93218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/>
              <a:t> </a:t>
            </a:r>
            <a:r>
              <a:rPr lang="zh-CN" altLang="en-US" sz="500"/>
              <a:t>   {'week': 3, 'section': 3},</a:t>
            </a:r>
          </a:p>
          <a:p>
            <a:r>
              <a:rPr lang="zh-CN" altLang="en-US" sz="500"/>
              <a:t>    {'week': 3, 'section': 5},</a:t>
            </a:r>
          </a:p>
          <a:p>
            <a:r>
              <a:rPr lang="zh-CN" altLang="en-US" sz="500"/>
              <a:t>    {'week': 4, 'section': 1},</a:t>
            </a:r>
          </a:p>
          <a:p>
            <a:r>
              <a:rPr lang="zh-CN" altLang="en-US" sz="500"/>
              <a:t>    {'week': 5, 'section': 1},</a:t>
            </a:r>
          </a:p>
          <a:p>
            <a:r>
              <a:rPr lang="zh-CN" altLang="en-US" sz="500"/>
              <a:t>    {'week': 5, 'section': 3},</a:t>
            </a:r>
          </a:p>
          <a:p>
            <a:r>
              <a:rPr lang="zh-CN" altLang="en-US" sz="500"/>
              <a:t>    {'week': 5, 'section': 5}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34810" y="5313045"/>
            <a:ext cx="16941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- conflict[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sym typeface="+mn-ea"/>
              </a:rPr>
              <a:t> {'week': 2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sym typeface="+mn-ea"/>
              </a:rPr>
              <a:t>..</a:t>
            </a:r>
            <a:r>
              <a:rPr lang="en-US" altLang="zh-CN" sz="1200"/>
              <a:t> ]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92225" y="5789930"/>
            <a:ext cx="2054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rgbClr val="FFC000"/>
                </a:solidFill>
              </a:rPr>
              <a:t>- teacher</a:t>
            </a:r>
            <a:r>
              <a:rPr lang="en-US" sz="1200">
                <a:solidFill>
                  <a:srgbClr val="FFC000"/>
                </a:solidFill>
              </a:rPr>
              <a:t>_no_assign[{.}...{.}]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20800" y="5446395"/>
            <a:ext cx="1828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rgbClr val="7030A0"/>
                </a:solidFill>
              </a:rPr>
              <a:t>- </a:t>
            </a:r>
            <a:r>
              <a:rPr lang="en-US" sz="1200">
                <a:solidFill>
                  <a:srgbClr val="7030A0"/>
                </a:solidFill>
              </a:rPr>
              <a:t>subj_no_assign[{.}...{.}]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01750" y="6082030"/>
            <a:ext cx="21278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- adjacent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_no_assign[{.}...{.}]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60045" y="5455285"/>
            <a:ext cx="93218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/>
              <a:t>    </a:t>
            </a:r>
            <a:r>
              <a:rPr lang="zh-CN" altLang="en-US" sz="500"/>
              <a:t>{'week': 1, 'section': 1},</a:t>
            </a:r>
          </a:p>
          <a:p>
            <a:r>
              <a:rPr lang="zh-CN" altLang="en-US" sz="500"/>
              <a:t>    {'week': 1, 'section': 3},</a:t>
            </a:r>
          </a:p>
          <a:p>
            <a:r>
              <a:rPr lang="zh-CN" altLang="en-US" sz="500"/>
              <a:t>    {'week': 1, 'section': 5},</a:t>
            </a:r>
          </a:p>
          <a:p>
            <a:r>
              <a:rPr lang="zh-CN" altLang="en-US" sz="500"/>
              <a:t>   </a:t>
            </a:r>
            <a:r>
              <a:rPr lang="zh-CN" altLang="en-US" sz="500">
                <a:solidFill>
                  <a:schemeClr val="bg1">
                    <a:lumMod val="65000"/>
                  </a:schemeClr>
                </a:solidFill>
              </a:rPr>
              <a:t> {'week': 2, 'section': 1},</a:t>
            </a:r>
          </a:p>
          <a:p>
            <a:r>
              <a:rPr lang="zh-CN" altLang="en-US" sz="500"/>
              <a:t>    {'week': 2, 'section': 3},</a:t>
            </a:r>
          </a:p>
          <a:p>
            <a:r>
              <a:rPr lang="zh-CN" altLang="en-US" sz="500"/>
              <a:t>    {'week': 2, 'section': 5},</a:t>
            </a:r>
          </a:p>
          <a:p>
            <a:r>
              <a:rPr lang="zh-CN" altLang="en-US" sz="500"/>
              <a:t>    {'week': 3, 'section': 1},</a:t>
            </a:r>
          </a:p>
          <a:p>
            <a:r>
              <a:rPr lang="zh-CN" altLang="en-US" sz="500"/>
              <a:t>    {'week': 3, 'section': 3},</a:t>
            </a:r>
          </a:p>
          <a:p>
            <a:r>
              <a:rPr lang="zh-CN" altLang="en-US" sz="500"/>
              <a:t>    {'week': 3, 'section': 5},</a:t>
            </a:r>
          </a:p>
          <a:p>
            <a:r>
              <a:rPr lang="zh-CN" altLang="en-US" sz="500"/>
              <a:t>    {'week': 4, 'section': 1},</a:t>
            </a:r>
          </a:p>
          <a:p>
            <a:r>
              <a:rPr lang="zh-CN" altLang="en-US" sz="500"/>
              <a:t>    {'week': 4, 'section': 3},</a:t>
            </a:r>
          </a:p>
          <a:p>
            <a:r>
              <a:rPr lang="zh-CN" altLang="en-US" sz="500"/>
              <a:t>    {'week': 4, 'section': 5},</a:t>
            </a:r>
          </a:p>
          <a:p>
            <a:r>
              <a:rPr lang="zh-CN" altLang="en-US" sz="500"/>
              <a:t>    {'week': 5, 'section': 1},</a:t>
            </a:r>
          </a:p>
          <a:p>
            <a:r>
              <a:rPr lang="zh-CN" altLang="en-US" sz="500"/>
              <a:t>    {'week': 5, 'section': 3},</a:t>
            </a:r>
          </a:p>
          <a:p>
            <a:r>
              <a:rPr lang="zh-CN" altLang="en-US" sz="500"/>
              <a:t>    {'week': 5, 'section': 5}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2275" y="21564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班级可排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22275" y="484441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科目可排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01750" y="6405245"/>
            <a:ext cx="2238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</a:rPr>
              <a:t>- same_day</a:t>
            </a:r>
            <a:r>
              <a:rPr lang="en-US" sz="1200">
                <a:solidFill>
                  <a:schemeClr val="accent2">
                    <a:lumMod val="50000"/>
                  </a:schemeClr>
                </a:solidFill>
              </a:rPr>
              <a:t>_no_assign[{.}...{.}]</a:t>
            </a:r>
          </a:p>
        </p:txBody>
      </p:sp>
      <p:sp>
        <p:nvSpPr>
          <p:cNvPr id="29" name="任意多边形 28"/>
          <p:cNvSpPr/>
          <p:nvPr/>
        </p:nvSpPr>
        <p:spPr>
          <a:xfrm flipH="1">
            <a:off x="728980" y="3996690"/>
            <a:ext cx="1645285" cy="530225"/>
          </a:xfrm>
          <a:custGeom>
            <a:avLst/>
            <a:gdLst>
              <a:gd name="connisteX0" fmla="*/ 1677035 w 1677035"/>
              <a:gd name="connsiteY0" fmla="*/ 579078 h 608923"/>
              <a:gd name="connisteX1" fmla="*/ 1240790 w 1677035"/>
              <a:gd name="connsiteY1" fmla="*/ 23453 h 608923"/>
              <a:gd name="connisteX2" fmla="*/ 357505 w 1677035"/>
              <a:gd name="connsiteY2" fmla="*/ 192363 h 608923"/>
              <a:gd name="connisteX3" fmla="*/ 0 w 1677035"/>
              <a:gd name="connsiteY3" fmla="*/ 608923 h 608923"/>
              <a:gd name="connisteX4" fmla="*/ -9525 w 1677035"/>
              <a:gd name="connsiteY4" fmla="*/ 688298 h 60892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677035" h="608924">
                <a:moveTo>
                  <a:pt x="1677035" y="579079"/>
                </a:moveTo>
                <a:cubicBezTo>
                  <a:pt x="1607185" y="464779"/>
                  <a:pt x="1504950" y="100924"/>
                  <a:pt x="1240790" y="23454"/>
                </a:cubicBezTo>
                <a:cubicBezTo>
                  <a:pt x="976630" y="-54016"/>
                  <a:pt x="605790" y="75524"/>
                  <a:pt x="357505" y="192364"/>
                </a:cubicBezTo>
                <a:cubicBezTo>
                  <a:pt x="109220" y="309204"/>
                  <a:pt x="73660" y="509864"/>
                  <a:pt x="0" y="608924"/>
                </a:cubicBezTo>
              </a:path>
            </a:pathLst>
          </a:custGeom>
          <a:noFill/>
          <a:ln w="28575"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7550" y="3616325"/>
            <a:ext cx="1139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subj_hours : 2</a:t>
            </a:r>
          </a:p>
        </p:txBody>
      </p:sp>
      <p:sp>
        <p:nvSpPr>
          <p:cNvPr id="31" name="矩形 30"/>
          <p:cNvSpPr/>
          <p:nvPr/>
        </p:nvSpPr>
        <p:spPr>
          <a:xfrm>
            <a:off x="5863590" y="4826000"/>
            <a:ext cx="455930" cy="279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63590" y="5118100"/>
            <a:ext cx="455930" cy="2679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863590" y="2086610"/>
            <a:ext cx="457835" cy="275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58510" y="2374900"/>
            <a:ext cx="45783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69940" y="5405755"/>
            <a:ext cx="455930" cy="26797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863590" y="5982970"/>
            <a:ext cx="455930" cy="26797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863590" y="4545330"/>
            <a:ext cx="455930" cy="26797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69940" y="4258945"/>
            <a:ext cx="455930" cy="26797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/>
          <p:nvPr/>
        </p:nvGraphicFramePr>
        <p:xfrm>
          <a:off x="8893810" y="4053840"/>
          <a:ext cx="2807990" cy="230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11239500" y="4926965"/>
            <a:ext cx="457835" cy="275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243310" y="5215255"/>
            <a:ext cx="45783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10540" y="777875"/>
            <a:ext cx="30073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def assign_linked_courses(self):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655435" y="854710"/>
            <a:ext cx="53714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def assign_related_class(self, related_cla, subj, related_conflict_position):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726555" y="5949950"/>
            <a:ext cx="2054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rgbClr val="FFC000"/>
                </a:solidFill>
              </a:rPr>
              <a:t>- teacher</a:t>
            </a:r>
            <a:r>
              <a:rPr lang="en-US" sz="1200">
                <a:solidFill>
                  <a:srgbClr val="FFC000"/>
                </a:solidFill>
              </a:rPr>
              <a:t>_no_assign[{.}...{.}]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55130" y="5606415"/>
            <a:ext cx="1828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rgbClr val="7030A0"/>
                </a:solidFill>
              </a:rPr>
              <a:t>- </a:t>
            </a:r>
            <a:r>
              <a:rPr lang="en-US" sz="1200">
                <a:solidFill>
                  <a:srgbClr val="7030A0"/>
                </a:solidFill>
              </a:rPr>
              <a:t>subj_no_assign[{.}...{.}]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36080" y="6242050"/>
            <a:ext cx="21278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- adjacent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_no_assign[{.}...{.}]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736080" y="6565265"/>
            <a:ext cx="2238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</a:rPr>
              <a:t>- same_day</a:t>
            </a:r>
            <a:r>
              <a:rPr lang="en-US" sz="1200">
                <a:solidFill>
                  <a:schemeClr val="accent2">
                    <a:lumMod val="50000"/>
                  </a:schemeClr>
                </a:solidFill>
              </a:rPr>
              <a:t>_no_assign[{.}...{.}]</a:t>
            </a:r>
          </a:p>
        </p:txBody>
      </p:sp>
      <p:sp>
        <p:nvSpPr>
          <p:cNvPr id="53" name="矩形 52"/>
          <p:cNvSpPr/>
          <p:nvPr/>
        </p:nvSpPr>
        <p:spPr>
          <a:xfrm>
            <a:off x="8902700" y="2090420"/>
            <a:ext cx="457835" cy="275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897620" y="2369820"/>
            <a:ext cx="45783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401310" y="5399405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394960" y="5976620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94960" y="4538980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401310" y="4252595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406390" y="4826000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03850" y="5695315"/>
            <a:ext cx="455930" cy="2679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369425" y="4344035"/>
            <a:ext cx="457835" cy="275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373235" y="4632325"/>
            <a:ext cx="45783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902700" y="4926965"/>
            <a:ext cx="457835" cy="275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897620" y="5215255"/>
            <a:ext cx="45783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902700" y="4347845"/>
            <a:ext cx="457835" cy="27559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897620" y="4636135"/>
            <a:ext cx="457835" cy="27432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907780" y="6075045"/>
            <a:ext cx="457835" cy="27559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907780" y="5495925"/>
            <a:ext cx="457835" cy="27559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902700" y="5793105"/>
            <a:ext cx="457835" cy="274320"/>
          </a:xfrm>
          <a:prstGeom prst="rect">
            <a:avLst/>
          </a:prstGeom>
          <a:solidFill>
            <a:srgbClr val="8E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373235" y="4924425"/>
            <a:ext cx="457835" cy="27559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368155" y="5212715"/>
            <a:ext cx="457835" cy="27432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378315" y="6072505"/>
            <a:ext cx="457835" cy="27559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378315" y="5502275"/>
            <a:ext cx="457835" cy="27559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373235" y="5790565"/>
            <a:ext cx="457835" cy="27432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bldLvl="0" animBg="1"/>
      <p:bldP spid="32" grpId="0" animBg="1"/>
      <p:bldP spid="32" grpId="1" bldLvl="0" animBg="1"/>
      <p:bldP spid="33" grpId="0" bldLvl="0" animBg="1"/>
      <p:bldP spid="34" grpId="0" bldLvl="0" animBg="1"/>
      <p:bldP spid="35" grpId="0" animBg="1"/>
      <p:bldP spid="35" grpId="2" bldLvl="0" animBg="1"/>
      <p:bldP spid="37" grpId="0" animBg="1"/>
      <p:bldP spid="37" grpId="2" bldLvl="0" animBg="1"/>
      <p:bldP spid="38" grpId="0" animBg="1"/>
      <p:bldP spid="38" grpId="2" bldLvl="0" animBg="1"/>
      <p:bldP spid="39" grpId="0" animBg="1"/>
      <p:bldP spid="39" grpId="2" bldLvl="0" animBg="1"/>
      <p:bldP spid="44" grpId="0" bldLvl="0" animBg="1"/>
      <p:bldP spid="45" grpId="0" bldLvl="0" animBg="1"/>
      <p:bldP spid="53" grpId="0" bldLvl="0" animBg="1"/>
      <p:bldP spid="53" grpId="1" animBg="1"/>
      <p:bldP spid="54" grpId="0" bldLvl="0" animBg="1"/>
      <p:bldP spid="54" grpId="1" animBg="1"/>
      <p:bldP spid="59" grpId="0" animBg="1"/>
      <p:bldP spid="59" grpId="2" bldLvl="0" animBg="1"/>
      <p:bldP spid="59" grpId="3" animBg="1"/>
      <p:bldP spid="60" grpId="0" animBg="1"/>
      <p:bldP spid="60" grpId="2" bldLvl="0" animBg="1"/>
      <p:bldP spid="60" grpId="3" animBg="1"/>
      <p:bldP spid="61" grpId="0" animBg="1"/>
      <p:bldP spid="61" grpId="2" bldLvl="0" animBg="1"/>
      <p:bldP spid="61" grpId="3" animBg="1"/>
      <p:bldP spid="62" grpId="0" animBg="1"/>
      <p:bldP spid="62" grpId="2" bldLvl="0" animBg="1"/>
      <p:bldP spid="62" grpId="3" animBg="1"/>
      <p:bldP spid="63" grpId="0" animBg="1"/>
      <p:bldP spid="63" grpId="2" bldLvl="0" animBg="1"/>
      <p:bldP spid="63" grpId="3" animBg="1"/>
      <p:bldP spid="64" grpId="0" animBg="1"/>
      <p:bldP spid="64" grpId="2" bldLvl="0" animBg="1"/>
      <p:bldP spid="64" grpId="3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156210"/>
            <a:ext cx="10515600" cy="897255"/>
          </a:xfrm>
        </p:spPr>
        <p:txBody>
          <a:bodyPr/>
          <a:lstStyle/>
          <a:p>
            <a:r>
              <a:rPr lang="zh-CN" altLang="en-US" sz="2000">
                <a:latin typeface="微软雅黑" charset="0"/>
                <a:ea typeface="微软雅黑" charset="0"/>
              </a:rPr>
              <a:t>邻域搜索（</a:t>
            </a:r>
            <a:r>
              <a:rPr lang="en-US" altLang="zh-CN" sz="2000">
                <a:latin typeface="微软雅黑" charset="0"/>
                <a:ea typeface="微软雅黑" charset="0"/>
              </a:rPr>
              <a:t>Neiborhood Search Algorithm</a:t>
            </a:r>
            <a:r>
              <a:rPr lang="zh-CN" altLang="en-US" sz="2000"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7295515" y="1736725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1887220" y="1736725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/>
          <p:nvPr/>
        </p:nvGraphicFramePr>
        <p:xfrm>
          <a:off x="3517900" y="1213485"/>
          <a:ext cx="2339995" cy="23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260590" y="1813560"/>
            <a:ext cx="93218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00">
                <a:solidFill>
                  <a:srgbClr val="FFC000"/>
                </a:solidFill>
              </a:rPr>
              <a:t>    </a:t>
            </a:r>
            <a:r>
              <a:rPr lang="zh-CN" altLang="en-US" sz="500">
                <a:solidFill>
                  <a:srgbClr val="FFC000"/>
                </a:solidFill>
              </a:rPr>
              <a:t>{'week': 1, 'section': 1},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1, 'section': 3},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1, 'section': 5},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2, 'section': 1},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2, 'section': 3},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2, 'section': 5},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3, 'section': 1},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3, 'section': 3},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3, 'section': 5},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4, 'section': 1},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4, 'section': 3},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4, 'section': 5},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5, 'section': 1},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5, 'section': 3},</a:t>
            </a:r>
          </a:p>
          <a:p>
            <a:r>
              <a:rPr lang="zh-CN" altLang="en-US" sz="500">
                <a:solidFill>
                  <a:srgbClr val="FFC000"/>
                </a:solidFill>
              </a:rPr>
              <a:t>    {'week': 5, 'section': 5}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87220" y="2370455"/>
            <a:ext cx="93218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500">
              <a:solidFill>
                <a:srgbClr val="00B0F0"/>
              </a:solidFill>
            </a:endParaRPr>
          </a:p>
          <a:p>
            <a:r>
              <a:rPr lang="zh-CN" altLang="en-US" sz="500">
                <a:solidFill>
                  <a:srgbClr val="00B0F0"/>
                </a:solidFill>
              </a:rPr>
              <a:t>    {'week': 5, 'section': </a:t>
            </a:r>
            <a:r>
              <a:rPr lang="en-US" altLang="zh-CN" sz="500">
                <a:solidFill>
                  <a:srgbClr val="00B0F0"/>
                </a:solidFill>
              </a:rPr>
              <a:t>1</a:t>
            </a:r>
            <a:r>
              <a:rPr lang="zh-CN" altLang="en-US" sz="500">
                <a:solidFill>
                  <a:srgbClr val="00B0F0"/>
                </a:solidFill>
              </a:rPr>
              <a:t>},</a:t>
            </a:r>
          </a:p>
          <a:p>
            <a:r>
              <a:rPr lang="zh-CN" altLang="en-US" sz="500">
                <a:solidFill>
                  <a:srgbClr val="00B0F0"/>
                </a:solidFill>
              </a:rPr>
              <a:t>    {'week': 5, 'section': </a:t>
            </a:r>
            <a:r>
              <a:rPr lang="en-US" altLang="zh-CN" sz="500">
                <a:solidFill>
                  <a:srgbClr val="00B0F0"/>
                </a:solidFill>
              </a:rPr>
              <a:t>2</a:t>
            </a:r>
            <a:r>
              <a:rPr lang="zh-CN" altLang="en-US" sz="50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78880" y="23520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已排位置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981700" y="736600"/>
            <a:ext cx="2803525" cy="962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2130" y="23520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班级可排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2130" y="501459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科目可排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1887220" y="4476115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9010015" y="1053465"/>
          <a:ext cx="2339995" cy="23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3239135" y="3700145"/>
            <a:ext cx="3947795" cy="155511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7260590" y="4558665"/>
            <a:ext cx="932180" cy="135255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278880" y="514413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班级可排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260590" y="5121275"/>
            <a:ext cx="932180" cy="321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endParaRPr lang="zh-CN" altLang="en-US" sz="500">
              <a:solidFill>
                <a:srgbClr val="00B0F0"/>
              </a:solidFill>
            </a:endParaRPr>
          </a:p>
          <a:p>
            <a:r>
              <a:rPr lang="zh-CN" altLang="en-US" sz="500">
                <a:solidFill>
                  <a:srgbClr val="00B0F0"/>
                </a:solidFill>
              </a:rPr>
              <a:t>    {'week': 5, 'section': </a:t>
            </a:r>
            <a:r>
              <a:rPr lang="en-US" altLang="zh-CN" sz="500">
                <a:solidFill>
                  <a:srgbClr val="00B0F0"/>
                </a:solidFill>
              </a:rPr>
              <a:t>1</a:t>
            </a:r>
            <a:r>
              <a:rPr lang="zh-CN" altLang="en-US" sz="500">
                <a:solidFill>
                  <a:srgbClr val="00B0F0"/>
                </a:solidFill>
              </a:rPr>
              <a:t>},</a:t>
            </a:r>
          </a:p>
          <a:p>
            <a:r>
              <a:rPr lang="zh-CN" altLang="en-US" sz="500">
                <a:solidFill>
                  <a:srgbClr val="00B0F0"/>
                </a:solidFill>
              </a:rPr>
              <a:t>    {'week': 5, 'section': </a:t>
            </a:r>
            <a:r>
              <a:rPr lang="en-US" altLang="zh-CN" sz="500">
                <a:solidFill>
                  <a:srgbClr val="00B0F0"/>
                </a:solidFill>
              </a:rPr>
              <a:t>2</a:t>
            </a:r>
            <a:r>
              <a:rPr lang="zh-CN" altLang="en-US" sz="50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1" name="任意多边形 40"/>
          <p:cNvSpPr/>
          <p:nvPr/>
        </p:nvSpPr>
        <p:spPr>
          <a:xfrm>
            <a:off x="7417435" y="3322320"/>
            <a:ext cx="220345" cy="966470"/>
          </a:xfrm>
          <a:custGeom>
            <a:avLst/>
            <a:gdLst>
              <a:gd name="connisteX0" fmla="*/ 201996 w 220411"/>
              <a:gd name="connsiteY0" fmla="*/ 0 h 966470"/>
              <a:gd name="connisteX1" fmla="*/ 66 w 220411"/>
              <a:gd name="connsiteY1" fmla="*/ 441960 h 966470"/>
              <a:gd name="connisteX2" fmla="*/ 220411 w 220411"/>
              <a:gd name="connsiteY2" fmla="*/ 966470 h 966470"/>
              <a:gd name="connisteX3" fmla="*/ 478221 w 220411"/>
              <a:gd name="connsiteY3" fmla="*/ 994410 h 9664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0412" h="966470">
                <a:moveTo>
                  <a:pt x="201997" y="0"/>
                </a:moveTo>
                <a:cubicBezTo>
                  <a:pt x="156912" y="78105"/>
                  <a:pt x="-3743" y="248920"/>
                  <a:pt x="67" y="441960"/>
                </a:cubicBezTo>
                <a:cubicBezTo>
                  <a:pt x="3877" y="635000"/>
                  <a:pt x="124527" y="855980"/>
                  <a:pt x="220412" y="966470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flipH="1">
            <a:off x="7870825" y="3322320"/>
            <a:ext cx="321945" cy="966470"/>
          </a:xfrm>
          <a:custGeom>
            <a:avLst/>
            <a:gdLst>
              <a:gd name="connisteX0" fmla="*/ 201996 w 220411"/>
              <a:gd name="connsiteY0" fmla="*/ 0 h 966470"/>
              <a:gd name="connisteX1" fmla="*/ 66 w 220411"/>
              <a:gd name="connsiteY1" fmla="*/ 441960 h 966470"/>
              <a:gd name="connisteX2" fmla="*/ 220411 w 220411"/>
              <a:gd name="connsiteY2" fmla="*/ 966470 h 966470"/>
              <a:gd name="connisteX3" fmla="*/ 478221 w 220411"/>
              <a:gd name="connsiteY3" fmla="*/ 994410 h 9664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0412" h="966470">
                <a:moveTo>
                  <a:pt x="201997" y="0"/>
                </a:moveTo>
                <a:cubicBezTo>
                  <a:pt x="156912" y="78105"/>
                  <a:pt x="-3743" y="248920"/>
                  <a:pt x="67" y="441960"/>
                </a:cubicBezTo>
                <a:cubicBezTo>
                  <a:pt x="3877" y="635000"/>
                  <a:pt x="124527" y="855980"/>
                  <a:pt x="220412" y="966470"/>
                </a:cubicBezTo>
              </a:path>
            </a:pathLst>
          </a:cu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表格 51"/>
          <p:cNvGraphicFramePr/>
          <p:nvPr/>
        </p:nvGraphicFramePr>
        <p:xfrm>
          <a:off x="9010015" y="4083050"/>
          <a:ext cx="2339995" cy="23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周五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noFill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rgbClr val="8A8A8A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668270"/>
            <a:ext cx="10515600" cy="897255"/>
          </a:xfrm>
        </p:spPr>
        <p:txBody>
          <a:bodyPr/>
          <a:lstStyle/>
          <a:p>
            <a:r>
              <a:rPr lang="zh-CN" altLang="en-US" sz="2000">
                <a:latin typeface="微软雅黑" charset="0"/>
                <a:ea typeface="微软雅黑" charset="0"/>
              </a:rPr>
              <a:t>分班算法</a:t>
            </a:r>
            <a:r>
              <a:rPr lang="en-US" altLang="zh-CN" sz="2000">
                <a:latin typeface="微软雅黑" charset="0"/>
                <a:ea typeface="微软雅黑" charset="0"/>
              </a:rPr>
              <a:t>: </a:t>
            </a:r>
            <a:r>
              <a:rPr lang="zh-CN" altLang="en-US" sz="2000">
                <a:latin typeface="微软雅黑" charset="0"/>
                <a:ea typeface="微软雅黑" charset="0"/>
              </a:rPr>
              <a:t>多级搜索 </a:t>
            </a:r>
            <a:br>
              <a:rPr lang="zh-CN" altLang="en-US" sz="2000">
                <a:latin typeface="微软雅黑" charset="0"/>
                <a:ea typeface="微软雅黑" charset="0"/>
              </a:rPr>
            </a:br>
            <a:r>
              <a:rPr lang="zh-CN" altLang="en-US" sz="2000">
                <a:latin typeface="微软雅黑" charset="0"/>
                <a:ea typeface="微软雅黑" charset="0"/>
              </a:rPr>
              <a:t>（</a:t>
            </a:r>
            <a:r>
              <a:rPr lang="en-US" altLang="zh-CN" sz="2000">
                <a:latin typeface="微软雅黑" charset="0"/>
                <a:ea typeface="微软雅黑" charset="0"/>
              </a:rPr>
              <a:t>Multi-Level Search Algortihm</a:t>
            </a:r>
            <a:r>
              <a:rPr lang="zh-CN" altLang="en-US" sz="2000">
                <a:latin typeface="微软雅黑" charset="0"/>
                <a:ea typeface="微软雅黑" charset="0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116965" y="1841500"/>
            <a:ext cx="1767840" cy="616585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一级搜索（</a:t>
            </a:r>
            <a:r>
              <a:rPr lang="en-US" altLang="zh-CN"/>
              <a:t>20</a:t>
            </a:r>
            <a:r>
              <a:rPr lang="zh-CN" altLang="en-US"/>
              <a:t>）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947420" y="3248025"/>
            <a:ext cx="2108200" cy="716915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二级搜索（</a:t>
            </a:r>
            <a:r>
              <a:rPr lang="en-US" altLang="zh-CN"/>
              <a:t>3000</a:t>
            </a:r>
            <a:r>
              <a:rPr lang="zh-CN" altLang="en-US"/>
              <a:t>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735965" y="4663440"/>
            <a:ext cx="2530475" cy="84582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聚类搜索（</a:t>
            </a:r>
            <a:r>
              <a:rPr lang="en-US" altLang="zh-CN"/>
              <a:t>Random</a:t>
            </a:r>
            <a:r>
              <a:rPr lang="zh-CN" altLang="en-US"/>
              <a:t>）</a:t>
            </a:r>
          </a:p>
        </p:txBody>
      </p:sp>
      <p:graphicFrame>
        <p:nvGraphicFramePr>
          <p:cNvPr id="10" name="表格 9"/>
          <p:cNvGraphicFramePr/>
          <p:nvPr/>
        </p:nvGraphicFramePr>
        <p:xfrm>
          <a:off x="3927475" y="4885690"/>
          <a:ext cx="5869940" cy="4006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成班种类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成功率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Average CPU / ms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走班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5</a:t>
                      </a:r>
                      <a:r>
                        <a:rPr lang="zh-CN" altLang="en-US" sz="1200"/>
                        <a:t>～</a:t>
                      </a:r>
                      <a:r>
                        <a:rPr lang="en-US" altLang="zh-CN" sz="1200"/>
                        <a:t>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100 %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78934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20 - 38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883660" y="1699895"/>
          <a:ext cx="4236085" cy="410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成班种类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成功率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Average CPU / ms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92.7 %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0.0108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3883660" y="941705"/>
          <a:ext cx="3810635" cy="410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Case Amount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学生人数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科目比例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成班数量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1000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300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Calibri" charset="0"/>
                          <a:cs typeface="Calibri" charset="0"/>
                          <a:sym typeface="+mn-ea"/>
                        </a:rPr>
                        <a:t>3:3:3:1:1:2</a:t>
                      </a:r>
                      <a:endParaRPr lang="en-US" altLang="zh-CN" sz="1200"/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9 - 10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3883660" y="3223895"/>
          <a:ext cx="5869940" cy="410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成班种类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成功率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Average CPU / ms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走班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94.6 %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246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25 - 38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conflict: 6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2000885" y="2458085"/>
            <a:ext cx="635" cy="789940"/>
          </a:xfrm>
          <a:prstGeom prst="straightConnector1">
            <a:avLst/>
          </a:prstGeom>
          <a:ln w="381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2001520" y="3964940"/>
            <a:ext cx="0" cy="698500"/>
          </a:xfrm>
          <a:prstGeom prst="straightConnector1">
            <a:avLst/>
          </a:prstGeom>
          <a:ln w="3810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8722360" y="941705"/>
          <a:ext cx="1765935" cy="410210"/>
        </p:xfrm>
        <a:graphic>
          <a:graphicData uri="http://schemas.openxmlformats.org/drawingml/2006/table">
            <a:tbl>
              <a:tblPr firstRow="1" bandRow="1">
                <a:effectLst/>
                <a:tableStyleId>{69012ECD-51FC-41F1-AA8D-1B2483CD663E}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科目比例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成班数量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>
                          <a:latin typeface="Calibri" charset="0"/>
                          <a:cs typeface="Calibri" charset="0"/>
                          <a:sym typeface="+mn-ea"/>
                        </a:rPr>
                        <a:t>3:3:3:2:2:2</a:t>
                      </a:r>
                      <a:endParaRPr lang="en-US" altLang="zh-CN" sz="1200"/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9 - 10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3883660" y="3787775"/>
          <a:ext cx="5869940" cy="410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成班种类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成功率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Average CPU / ms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走班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100 %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211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25 - 38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conflict: 2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3883660" y="2212975"/>
          <a:ext cx="4236085" cy="410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成班种类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/>
                        <a:t>成功率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Average CPU / ms</a:t>
                      </a:r>
                    </a:p>
                  </a:txBody>
                  <a:tcPr marL="0" marR="0" marT="0" marB="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100 %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/>
                        <a:t>0.0126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116965" y="9836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定二走一分班：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3431</Words>
  <Application>Microsoft Macintosh PowerPoint</Application>
  <PresentationFormat>宽屏</PresentationFormat>
  <Paragraphs>362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12</vt:lpstr>
      <vt:lpstr>宋体</vt:lpstr>
      <vt:lpstr>宋体-简</vt:lpstr>
      <vt:lpstr>微软雅黑</vt:lpstr>
      <vt:lpstr>Arial</vt:lpstr>
      <vt:lpstr>Calibri</vt:lpstr>
      <vt:lpstr>Calibri Light</vt:lpstr>
      <vt:lpstr>Times New Roman</vt:lpstr>
      <vt:lpstr>Office 主题</vt:lpstr>
      <vt:lpstr>分班排课算法</vt:lpstr>
      <vt:lpstr>排课算法: 贪心 + 邻域搜索 （Greedy and Neiborhood Search Algorithm）</vt:lpstr>
      <vt:lpstr>PowerPoint 演示文稿</vt:lpstr>
      <vt:lpstr>PowerPoint 演示文稿</vt:lpstr>
      <vt:lpstr>PowerPoint 演示文稿</vt:lpstr>
      <vt:lpstr>排课算法: 贪心 + 邻域搜索（Greedy and Neiborhood Search Algorithm）</vt:lpstr>
      <vt:lpstr>邻域搜索（Neiborhood Search Algorithm）</vt:lpstr>
      <vt:lpstr>分班算法: 多级搜索  （Multi-Level Search Algortihm）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Microsoft Office User</cp:lastModifiedBy>
  <cp:revision>8</cp:revision>
  <dcterms:created xsi:type="dcterms:W3CDTF">2019-07-10T05:03:34Z</dcterms:created>
  <dcterms:modified xsi:type="dcterms:W3CDTF">2019-07-29T07:11:38Z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  <property fmtid="{D5CDD505-2E9C-101B-9397-08002B2CF9AE}" pid="3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4" name="FOOTER_334E55B0-647D-440b-865C-3EC943EB4CBC">
    <vt:lpwstr>XGVuZHtkb2N1bWVudH0K</vt:lpwstr>
  </property>
</Properties>
</file>