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70" r:id="rId6"/>
    <p:sldId id="260" r:id="rId7"/>
    <p:sldId id="272" r:id="rId8"/>
    <p:sldId id="271" r:id="rId9"/>
    <p:sldId id="273" r:id="rId10"/>
    <p:sldId id="259" r:id="rId11"/>
    <p:sldId id="262" r:id="rId12"/>
    <p:sldId id="265" r:id="rId13"/>
    <p:sldId id="26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zod" initials="c" lastIdx="11" clrIdx="0">
    <p:extLst>
      <p:ext uri="{19B8F6BF-5375-455C-9EA6-DF929625EA0E}">
        <p15:presenceInfo xmlns:p15="http://schemas.microsoft.com/office/powerpoint/2012/main" userId="czo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4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4-27T18:46:48.735" idx="1">
    <p:pos x="2536" y="1728"/>
    <p:text>I need to replace these with pictures of the actual glove with attachments.</p:text>
    <p:extLst>
      <p:ext uri="{C676402C-5697-4E1C-873F-D02D1690AC5C}">
        <p15:threadingInfo xmlns:p15="http://schemas.microsoft.com/office/powerpoint/2012/main" timeZoneBias="360"/>
      </p:ext>
    </p:extLst>
  </p:cm>
  <p:cm authorId="1" dt="2013-04-27T19:36:17.887" idx="5">
    <p:pos x="2536" y="1824"/>
    <p:text>During the presentation we should point out that we built what Microsoft and all the others decided to ignore with off the shelf components and rudimentary circuits.</p:text>
    <p:extLst>
      <p:ext uri="{C676402C-5697-4E1C-873F-D02D1690AC5C}">
        <p15:threadingInfo xmlns:p15="http://schemas.microsoft.com/office/powerpoint/2012/main" timeZoneBias="36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4-27T18:47:22.608" idx="2">
    <p:pos x="10" y="10"/>
    <p:text>A high level overview</p:text>
    <p:extLst>
      <p:ext uri="{C676402C-5697-4E1C-873F-D02D1690AC5C}">
        <p15:threadingInfo xmlns:p15="http://schemas.microsoft.com/office/powerpoint/2012/main" timeZoneBias="360"/>
      </p:ext>
    </p:extLst>
  </p:cm>
  <p:cm authorId="1" dt="2013-04-27T19:57:07.158" idx="6">
    <p:pos x="10" y="106"/>
    <p:text>Each stage remains as generic as it can get in order to establish a framework for the more detailed discussion to follow.  After all, our target audience is a person or persons who have not taken P3330.</p:text>
    <p:extLst>
      <p:ext uri="{C676402C-5697-4E1C-873F-D02D1690AC5C}">
        <p15:threadingInfo xmlns:p15="http://schemas.microsoft.com/office/powerpoint/2012/main" timeZoneBias="360">
          <p15:parentCm authorId="1" idx="2"/>
        </p15:threadingInfo>
      </p:ext>
    </p:extLst>
  </p:cm>
  <p:cm authorId="1" dt="2013-04-27T19:57:30.235" idx="7">
    <p:pos x="10" y="202"/>
    <p:text>Sensor array = flex sensors</p:text>
    <p:extLst>
      <p:ext uri="{C676402C-5697-4E1C-873F-D02D1690AC5C}">
        <p15:threadingInfo xmlns:p15="http://schemas.microsoft.com/office/powerpoint/2012/main" timeZoneBias="360">
          <p15:parentCm authorId="1" idx="2"/>
        </p15:threadingInfo>
      </p:ext>
    </p:extLst>
  </p:cm>
  <p:cm authorId="1" dt="2013-04-27T19:57:49.287" idx="8">
    <p:pos x="10" y="298"/>
    <p:text>Signal processing = inverting amplifier</p:text>
    <p:extLst>
      <p:ext uri="{C676402C-5697-4E1C-873F-D02D1690AC5C}">
        <p15:threadingInfo xmlns:p15="http://schemas.microsoft.com/office/powerpoint/2012/main" timeZoneBias="360">
          <p15:parentCm authorId="1" idx="2"/>
        </p15:threadingInfo>
      </p:ext>
    </p:extLst>
  </p:cm>
  <p:cm authorId="1" dt="2013-04-27T19:58:58.919" idx="9">
    <p:pos x="10" y="394"/>
    <p:text>Signal interpretation = Schmitt triggers</p:text>
    <p:extLst>
      <p:ext uri="{C676402C-5697-4E1C-873F-D02D1690AC5C}">
        <p15:threadingInfo xmlns:p15="http://schemas.microsoft.com/office/powerpoint/2012/main" timeZoneBias="360">
          <p15:parentCm authorId="1" idx="2"/>
        </p15:threadingInfo>
      </p:ext>
    </p:extLst>
  </p:cm>
  <p:cm authorId="1" dt="2013-04-27T20:00:12.875" idx="10">
    <p:pos x="10" y="490"/>
    <p:text>Feedback magnitude calculation = a cooler way to say "let's plug the motor in between LEDs 7 and 8..."</p:text>
    <p:extLst>
      <p:ext uri="{C676402C-5697-4E1C-873F-D02D1690AC5C}">
        <p15:threadingInfo xmlns:p15="http://schemas.microsoft.com/office/powerpoint/2012/main" timeZoneBias="360">
          <p15:parentCm authorId="1" idx="2"/>
        </p15:threadingInfo>
      </p:ext>
    </p:extLst>
  </p:cm>
  <p:cm authorId="1" dt="2013-04-27T20:01:17.001" idx="11">
    <p:pos x="10" y="586"/>
    <p:text>Haptic feedback delivery = Eccentric Rotating Mass</p:text>
    <p:extLst>
      <p:ext uri="{C676402C-5697-4E1C-873F-D02D1690AC5C}">
        <p15:threadingInfo xmlns:p15="http://schemas.microsoft.com/office/powerpoint/2012/main" timeZoneBias="36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4-27T18:48:13.663" idx="3">
    <p:pos x="4852" y="1130"/>
    <p:text>Replace this image with a new one of the completed schematic.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43F2-DF05-4C6A-BE36-6DC197311BA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EF72-B1A6-4A63-8BDE-45F8E685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2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EF72-B1A6-4A63-8BDE-45F8E6854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85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EF72-B1A6-4A63-8BDE-45F8E6854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9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EF72-B1A6-4A63-8BDE-45F8E6854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2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EF72-B1A6-4A63-8BDE-45F8E6854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21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EF72-B1A6-4A63-8BDE-45F8E6854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48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EF72-B1A6-4A63-8BDE-45F8E6854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0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EF72-B1A6-4A63-8BDE-45F8E6854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4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EF72-B1A6-4A63-8BDE-45F8E6854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6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EF72-B1A6-4A63-8BDE-45F8E6854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34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EF72-B1A6-4A63-8BDE-45F8E6854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59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EF72-B1A6-4A63-8BDE-45F8E6854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3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EF72-B1A6-4A63-8BDE-45F8E6854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1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EF72-B1A6-4A63-8BDE-45F8E6854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5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EF72-B1A6-4A63-8BDE-45F8E6854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9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2408-3823-4591-BC65-E43A2D1F84CB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E0FEBE-A843-4A7B-A718-1E6FA940E9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2408-3823-4591-BC65-E43A2D1F84CB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FEBE-A843-4A7B-A718-1E6FA940E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2408-3823-4591-BC65-E43A2D1F84CB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FEBE-A843-4A7B-A718-1E6FA940E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2408-3823-4591-BC65-E43A2D1F84CB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FEBE-A843-4A7B-A718-1E6FA940E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2408-3823-4591-BC65-E43A2D1F84CB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FEBE-A843-4A7B-A718-1E6FA940E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2408-3823-4591-BC65-E43A2D1F84CB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FEBE-A843-4A7B-A718-1E6FA940E9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2408-3823-4591-BC65-E43A2D1F84CB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FEBE-A843-4A7B-A718-1E6FA940E9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2408-3823-4591-BC65-E43A2D1F84CB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FEBE-A843-4A7B-A718-1E6FA940E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2408-3823-4591-BC65-E43A2D1F84CB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FEBE-A843-4A7B-A718-1E6FA940E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2408-3823-4591-BC65-E43A2D1F84CB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FEBE-A843-4A7B-A718-1E6FA940E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2408-3823-4591-BC65-E43A2D1F84CB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FEBE-A843-4A7B-A718-1E6FA940E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5CC2408-3823-4591-BC65-E43A2D1F84CB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0E0FEBE-A843-4A7B-A718-1E6FA940E95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cisionmicrodrives.com/vibrating-vibrator-vibration-motors/pager-motors-erm-moto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Project:</a:t>
            </a:r>
            <a:br>
              <a:rPr lang="en-US" dirty="0" smtClean="0"/>
            </a:br>
            <a:r>
              <a:rPr lang="en-US" dirty="0" smtClean="0"/>
              <a:t>Haptic Glove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 Ashcraft</a:t>
            </a:r>
          </a:p>
          <a:p>
            <a:r>
              <a:rPr lang="en-US" dirty="0" err="1" smtClean="0"/>
              <a:t>Shelbe</a:t>
            </a:r>
            <a:r>
              <a:rPr lang="en-US" dirty="0" smtClean="0"/>
              <a:t> Timothy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Flex Sensor </a:t>
            </a:r>
            <a:r>
              <a:rPr lang="en-US" dirty="0" smtClean="0"/>
              <a:t>d</a:t>
            </a:r>
            <a:r>
              <a:rPr lang="en-US" dirty="0" smtClean="0"/>
              <a:t>ata measurement and display for thumb and forefinger.</a:t>
            </a:r>
          </a:p>
          <a:p>
            <a:pPr lvl="1"/>
            <a:r>
              <a:rPr lang="en-US" dirty="0" smtClean="0"/>
              <a:t>ERM haptic feedback.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Anything else?</a:t>
            </a:r>
            <a:endParaRPr lang="en-US" dirty="0">
              <a:solidFill>
                <a:srgbClr val="FF0000"/>
              </a:solidFill>
            </a:endParaRPr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didn’t work…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isolation and signal recombination for ERM driver.</a:t>
            </a:r>
          </a:p>
          <a:p>
            <a:pPr lvl="1"/>
            <a:r>
              <a:rPr lang="en-US" dirty="0" smtClean="0"/>
              <a:t>Reason:  it was unnecessary.  Installing the ERM after the MV57164 provided sufficient haptic feedback for our purposes.</a:t>
            </a:r>
          </a:p>
          <a:p>
            <a:r>
              <a:rPr lang="en-US" dirty="0" smtClean="0"/>
              <a:t>555 PWM circuit</a:t>
            </a:r>
          </a:p>
          <a:p>
            <a:pPr lvl="1"/>
            <a:r>
              <a:rPr lang="en-US" dirty="0" smtClean="0"/>
              <a:t>Reason:  since we didn’t get the LRAs and the ERMs were simple DC motors we had no need for sculpted pulse trains.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Anything else?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46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1154097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1"/>
            <a:ext cx="7315200" cy="4175760"/>
          </a:xfrm>
        </p:spPr>
        <p:txBody>
          <a:bodyPr/>
          <a:lstStyle/>
          <a:p>
            <a:r>
              <a:rPr lang="en-US" dirty="0" smtClean="0"/>
              <a:t>Never ignore your supply chain.</a:t>
            </a:r>
          </a:p>
          <a:p>
            <a:pPr lvl="1"/>
            <a:r>
              <a:rPr lang="en-US" dirty="0" smtClean="0"/>
              <a:t>British parts= HUGE shipping costs = no LRAs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Prototype PCBs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PCB layout is a discipline unto itself and should not be undertaken without adequate training and software.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3 LF356s died during the making of this circuit.  Their sacrifice was not in vain.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Opamp</a:t>
            </a:r>
            <a:r>
              <a:rPr lang="en-US" dirty="0" smtClean="0">
                <a:sym typeface="Wingdings" panose="05000000000000000000" pitchFamily="2" charset="2"/>
              </a:rPr>
              <a:t> death throes can be strange and difficult to isolate in a complicated circuit.</a:t>
            </a:r>
          </a:p>
          <a:p>
            <a:r>
              <a:rPr lang="en-US" dirty="0">
                <a:solidFill>
                  <a:srgbClr val="FF0000"/>
                </a:solidFill>
              </a:rPr>
              <a:t>Anything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mysterious overdriven LEDs.</a:t>
            </a:r>
          </a:p>
          <a:p>
            <a:pPr lvl="1"/>
            <a:r>
              <a:rPr lang="en-US" dirty="0" smtClean="0"/>
              <a:t>Starving op amps clip the peaks of your waves then raise the floor.</a:t>
            </a:r>
          </a:p>
          <a:p>
            <a:pPr lvl="1"/>
            <a:r>
              <a:rPr lang="en-US" dirty="0" smtClean="0"/>
              <a:t>Potential data density exploit.</a:t>
            </a:r>
          </a:p>
          <a:p>
            <a:r>
              <a:rPr lang="en-US" dirty="0" err="1" smtClean="0"/>
              <a:t>Opamps</a:t>
            </a:r>
            <a:r>
              <a:rPr lang="en-US" dirty="0" smtClean="0"/>
              <a:t> are VERY useful.  (Who knew?)</a:t>
            </a:r>
          </a:p>
          <a:p>
            <a:r>
              <a:rPr lang="en-US">
                <a:solidFill>
                  <a:srgbClr val="FF0000"/>
                </a:solidFill>
              </a:rPr>
              <a:t>Anything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wish we’d had time for…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wish we had time to order the LRAs.  The ERMs are useful but not very articulate.</a:t>
            </a:r>
          </a:p>
          <a:p>
            <a:r>
              <a:rPr lang="en-US" dirty="0" smtClean="0"/>
              <a:t>I wish we had time to build out the other fingers.</a:t>
            </a:r>
          </a:p>
          <a:p>
            <a:r>
              <a:rPr lang="en-US" dirty="0" smtClean="0"/>
              <a:t>I wish we had time to build a circuit to account for both x and y coordinates as well as do the math to determine z from x and y.</a:t>
            </a:r>
          </a:p>
          <a:p>
            <a:r>
              <a:rPr lang="en-US" dirty="0" smtClean="0"/>
              <a:t>I wish we had time to build a circuit for the accelerometer.</a:t>
            </a:r>
          </a:p>
          <a:p>
            <a:r>
              <a:rPr lang="en-US" dirty="0" smtClean="0"/>
              <a:t>I wish we had time to build the Hall effect calibration matrix.</a:t>
            </a:r>
          </a:p>
          <a:p>
            <a:r>
              <a:rPr lang="en-US" dirty="0" smtClean="0"/>
              <a:t>I wish we had more time for this presentation…</a:t>
            </a:r>
          </a:p>
          <a:p>
            <a:r>
              <a:rPr lang="en-US" dirty="0">
                <a:solidFill>
                  <a:srgbClr val="FF0000"/>
                </a:solidFill>
              </a:rPr>
              <a:t>Anything else?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066800"/>
            <a:ext cx="7543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hap·tic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adjective \ˈhap-</a:t>
            </a:r>
            <a:r>
              <a:rPr 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tik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\</a:t>
            </a:r>
          </a:p>
          <a:p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1: 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relating 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 or based on the 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sense 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 touch </a:t>
            </a:r>
            <a:endParaRPr lang="en-US" sz="40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2: 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characterized 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by a 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predilection 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 the sense of 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touch 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&lt;a haptic person&gt; 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62" y="2743200"/>
            <a:ext cx="2657400" cy="35941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37" y="2743200"/>
            <a:ext cx="2540313" cy="35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orient="vert"/>
          </p:nvPr>
        </p:nvSpPr>
        <p:spPr>
          <a:xfrm>
            <a:off x="7391400" y="1828800"/>
            <a:ext cx="1492499" cy="4484454"/>
          </a:xfrm>
        </p:spPr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677762" y="507735"/>
            <a:ext cx="1656237" cy="713979"/>
            <a:chOff x="3677762" y="507735"/>
            <a:chExt cx="1656237" cy="713979"/>
          </a:xfrm>
        </p:grpSpPr>
        <p:sp>
          <p:nvSpPr>
            <p:cNvPr id="2" name="Rectangle 1"/>
            <p:cNvSpPr/>
            <p:nvPr/>
          </p:nvSpPr>
          <p:spPr>
            <a:xfrm>
              <a:off x="3677762" y="507735"/>
              <a:ext cx="1656237" cy="713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71900" y="66609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Sensor Array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95600" y="1728007"/>
            <a:ext cx="3276600" cy="634193"/>
            <a:chOff x="2895600" y="1802951"/>
            <a:chExt cx="3276600" cy="634193"/>
          </a:xfrm>
        </p:grpSpPr>
        <p:sp>
          <p:nvSpPr>
            <p:cNvPr id="6" name="Rectangle 5"/>
            <p:cNvSpPr/>
            <p:nvPr/>
          </p:nvSpPr>
          <p:spPr>
            <a:xfrm>
              <a:off x="2895600" y="1802951"/>
              <a:ext cx="3276600" cy="63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71800" y="1905000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Signal Processing</a:t>
              </a:r>
              <a:endParaRPr lang="en-US" dirty="0"/>
            </a:p>
          </p:txBody>
        </p:sp>
      </p:grpSp>
      <p:sp>
        <p:nvSpPr>
          <p:cNvPr id="15" name="Down Arrow 14"/>
          <p:cNvSpPr/>
          <p:nvPr/>
        </p:nvSpPr>
        <p:spPr>
          <a:xfrm>
            <a:off x="4381500" y="1243430"/>
            <a:ext cx="304800" cy="432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381500" y="2470978"/>
            <a:ext cx="304800" cy="432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09900" y="2953825"/>
            <a:ext cx="3048000" cy="838200"/>
            <a:chOff x="3009900" y="2953825"/>
            <a:chExt cx="3048000" cy="838200"/>
          </a:xfrm>
        </p:grpSpPr>
        <p:sp>
          <p:nvSpPr>
            <p:cNvPr id="12" name="Rectangle 11"/>
            <p:cNvSpPr/>
            <p:nvPr/>
          </p:nvSpPr>
          <p:spPr>
            <a:xfrm>
              <a:off x="3009900" y="2953825"/>
              <a:ext cx="3048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23507" y="3184963"/>
              <a:ext cx="2996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Signal Interpretation</a:t>
              </a:r>
              <a:endParaRPr lang="en-US" dirty="0"/>
            </a:p>
          </p:txBody>
        </p:sp>
      </p:grpSp>
      <p:sp>
        <p:nvSpPr>
          <p:cNvPr id="18" name="Down Arrow 17"/>
          <p:cNvSpPr/>
          <p:nvPr/>
        </p:nvSpPr>
        <p:spPr>
          <a:xfrm>
            <a:off x="4381500" y="3834230"/>
            <a:ext cx="304800" cy="432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009900" y="4343400"/>
            <a:ext cx="3048000" cy="915110"/>
            <a:chOff x="3009900" y="4343400"/>
            <a:chExt cx="3048000" cy="915110"/>
          </a:xfrm>
        </p:grpSpPr>
        <p:sp>
          <p:nvSpPr>
            <p:cNvPr id="9" name="Rectangle 8"/>
            <p:cNvSpPr/>
            <p:nvPr/>
          </p:nvSpPr>
          <p:spPr>
            <a:xfrm>
              <a:off x="3009900" y="4343400"/>
              <a:ext cx="3048000" cy="915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24200" y="4496510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Feedback </a:t>
              </a:r>
              <a:r>
                <a:rPr lang="en-US" dirty="0"/>
                <a:t>m</a:t>
              </a:r>
              <a:r>
                <a:rPr lang="en-US" dirty="0" smtClean="0"/>
                <a:t>agnitude calculation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09900" y="5790490"/>
            <a:ext cx="3048000" cy="915110"/>
            <a:chOff x="3009900" y="5561890"/>
            <a:chExt cx="3048000" cy="915110"/>
          </a:xfrm>
        </p:grpSpPr>
        <p:sp>
          <p:nvSpPr>
            <p:cNvPr id="21" name="Rectangle 20"/>
            <p:cNvSpPr/>
            <p:nvPr/>
          </p:nvSpPr>
          <p:spPr>
            <a:xfrm>
              <a:off x="3009900" y="5561890"/>
              <a:ext cx="3048000" cy="915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57150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Haptic feedback delivery</a:t>
              </a:r>
              <a:endParaRPr lang="en-US" dirty="0"/>
            </a:p>
          </p:txBody>
        </p:sp>
      </p:grpSp>
      <p:sp>
        <p:nvSpPr>
          <p:cNvPr id="27" name="Down Arrow 26"/>
          <p:cNvSpPr/>
          <p:nvPr/>
        </p:nvSpPr>
        <p:spPr>
          <a:xfrm>
            <a:off x="4381500" y="5282030"/>
            <a:ext cx="304800" cy="432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6" y="1600200"/>
            <a:ext cx="5343525" cy="385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5400000">
            <a:off x="5395908" y="3367908"/>
            <a:ext cx="468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Human haptic sensor array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0800000">
            <a:off x="4343400" y="1847850"/>
            <a:ext cx="3200400" cy="1047750"/>
          </a:xfrm>
          <a:prstGeom prst="curvedConnector3">
            <a:avLst>
              <a:gd name="adj1" fmla="val 23061"/>
            </a:avLst>
          </a:prstGeom>
          <a:ln w="698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>
            <a:off x="6193632" y="2705100"/>
            <a:ext cx="1350169" cy="419103"/>
          </a:xfrm>
          <a:prstGeom prst="curvedConnector3">
            <a:avLst>
              <a:gd name="adj1" fmla="val 50000"/>
            </a:avLst>
          </a:prstGeom>
          <a:ln w="698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0800000" flipV="1">
            <a:off x="6934200" y="3276600"/>
            <a:ext cx="609600" cy="76200"/>
          </a:xfrm>
          <a:prstGeom prst="curvedConnector3">
            <a:avLst>
              <a:gd name="adj1" fmla="val 50000"/>
            </a:avLst>
          </a:prstGeom>
          <a:ln w="698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 flipV="1">
            <a:off x="6705600" y="3429000"/>
            <a:ext cx="838200" cy="552454"/>
          </a:xfrm>
          <a:prstGeom prst="curvedConnector3">
            <a:avLst>
              <a:gd name="adj1" fmla="val 50000"/>
            </a:avLst>
          </a:prstGeom>
          <a:ln w="698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 flipV="1">
            <a:off x="6096001" y="3657598"/>
            <a:ext cx="1447803" cy="1447802"/>
          </a:xfrm>
          <a:prstGeom prst="curvedConnector3">
            <a:avLst>
              <a:gd name="adj1" fmla="val 30752"/>
            </a:avLst>
          </a:prstGeom>
          <a:ln w="698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6" idx="2"/>
          </p:cNvCxnSpPr>
          <p:nvPr/>
        </p:nvCxnSpPr>
        <p:spPr>
          <a:xfrm flipV="1">
            <a:off x="795006" y="2514599"/>
            <a:ext cx="2024395" cy="762002"/>
          </a:xfrm>
          <a:prstGeom prst="curvedConnector3">
            <a:avLst>
              <a:gd name="adj1" fmla="val 50000"/>
            </a:avLst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6200000">
            <a:off x="-1043588" y="3014991"/>
            <a:ext cx="3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Flex sensor array</a:t>
            </a:r>
            <a:endParaRPr lang="en-US" sz="2800" dirty="0"/>
          </a:p>
        </p:txBody>
      </p:sp>
      <p:cxnSp>
        <p:nvCxnSpPr>
          <p:cNvPr id="50" name="Curved Connector 49"/>
          <p:cNvCxnSpPr/>
          <p:nvPr/>
        </p:nvCxnSpPr>
        <p:spPr>
          <a:xfrm flipV="1">
            <a:off x="795006" y="3126263"/>
            <a:ext cx="4005598" cy="628323"/>
          </a:xfrm>
          <a:prstGeom prst="curvedConnector3">
            <a:avLst>
              <a:gd name="adj1" fmla="val 105005"/>
            </a:avLst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3395" y="5790199"/>
            <a:ext cx="73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flex sensor characteristics,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771900" y="6660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Array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677762" y="507735"/>
            <a:ext cx="1656237" cy="713979"/>
            <a:chOff x="3677762" y="507735"/>
            <a:chExt cx="1656237" cy="713979"/>
          </a:xfrm>
        </p:grpSpPr>
        <p:sp>
          <p:nvSpPr>
            <p:cNvPr id="64" name="Rectangle 63"/>
            <p:cNvSpPr/>
            <p:nvPr/>
          </p:nvSpPr>
          <p:spPr>
            <a:xfrm>
              <a:off x="3677762" y="507735"/>
              <a:ext cx="1656237" cy="713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1900" y="66609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Sensor Array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2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55378" y="1265012"/>
            <a:ext cx="358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Flex Sensor </a:t>
            </a:r>
            <a:r>
              <a:rPr lang="en-US" dirty="0" smtClean="0"/>
              <a:t>Signal Amplification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715000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op amp performance </a:t>
            </a:r>
            <a:r>
              <a:rPr lang="en-US" dirty="0" err="1" smtClean="0">
                <a:solidFill>
                  <a:srgbClr val="FF0000"/>
                </a:solidFill>
              </a:rPr>
              <a:t>characteristcs</a:t>
            </a:r>
            <a:r>
              <a:rPr lang="en-US" dirty="0" smtClean="0">
                <a:solidFill>
                  <a:srgbClr val="FF0000"/>
                </a:solidFill>
              </a:rPr>
              <a:t> and such here.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676400"/>
            <a:ext cx="3300959" cy="2667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895600" y="292497"/>
            <a:ext cx="3276600" cy="634193"/>
            <a:chOff x="2895600" y="1802951"/>
            <a:chExt cx="3276600" cy="634193"/>
          </a:xfrm>
        </p:grpSpPr>
        <p:sp>
          <p:nvSpPr>
            <p:cNvPr id="10" name="Rectangle 9"/>
            <p:cNvSpPr/>
            <p:nvPr/>
          </p:nvSpPr>
          <p:spPr>
            <a:xfrm>
              <a:off x="2895600" y="1802951"/>
              <a:ext cx="3276600" cy="63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1800" y="1905000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Signal Processing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93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167" t="33333" r="68750" b="27778"/>
          <a:stretch/>
        </p:blipFill>
        <p:spPr>
          <a:xfrm>
            <a:off x="381000" y="1524000"/>
            <a:ext cx="3429001" cy="27695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4648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gain formula, and other </a:t>
            </a:r>
            <a:r>
              <a:rPr lang="en-US" dirty="0" err="1" smtClean="0">
                <a:solidFill>
                  <a:srgbClr val="FF0000"/>
                </a:solidFill>
              </a:rPr>
              <a:t>mathy</a:t>
            </a:r>
            <a:r>
              <a:rPr lang="en-US" dirty="0" smtClean="0">
                <a:solidFill>
                  <a:srgbClr val="FF0000"/>
                </a:solidFill>
              </a:rPr>
              <a:t> bits.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71800" y="304800"/>
            <a:ext cx="3048000" cy="838200"/>
            <a:chOff x="3009900" y="2953825"/>
            <a:chExt cx="3048000" cy="838200"/>
          </a:xfrm>
        </p:grpSpPr>
        <p:sp>
          <p:nvSpPr>
            <p:cNvPr id="10" name="Rectangle 9"/>
            <p:cNvSpPr/>
            <p:nvPr/>
          </p:nvSpPr>
          <p:spPr>
            <a:xfrm>
              <a:off x="3009900" y="2953825"/>
              <a:ext cx="3048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23507" y="3184963"/>
              <a:ext cx="2996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Signal Interpretation</a:t>
              </a:r>
              <a:endParaRPr lang="en-US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980" t="10120" b="11448"/>
          <a:stretch/>
        </p:blipFill>
        <p:spPr>
          <a:xfrm>
            <a:off x="4191000" y="1864795"/>
            <a:ext cx="4571999" cy="20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8000" y="381000"/>
            <a:ext cx="3048000" cy="915110"/>
            <a:chOff x="3009900" y="4343400"/>
            <a:chExt cx="3048000" cy="915110"/>
          </a:xfrm>
        </p:grpSpPr>
        <p:sp>
          <p:nvSpPr>
            <p:cNvPr id="9" name="Rectangle 8"/>
            <p:cNvSpPr/>
            <p:nvPr/>
          </p:nvSpPr>
          <p:spPr>
            <a:xfrm>
              <a:off x="3009900" y="4343400"/>
              <a:ext cx="3048000" cy="915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4200" y="4496510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Feedback </a:t>
              </a:r>
              <a:r>
                <a:rPr lang="en-US" dirty="0"/>
                <a:t>m</a:t>
              </a:r>
              <a:r>
                <a:rPr lang="en-US" dirty="0" smtClean="0"/>
                <a:t>agnitude calculation</a:t>
              </a:r>
              <a:endParaRPr lang="en-US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29" y="1828800"/>
            <a:ext cx="2971800" cy="28349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5" y="1786576"/>
            <a:ext cx="2857500" cy="2857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1653842"/>
            <a:ext cx="2622239" cy="33521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8600" y="5257800"/>
            <a:ext cx="8688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grasping flex was eyeballed and the ERM was installed in parallel with the corresponding LED on the MV57164.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172200"/>
            <a:ext cx="8535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 </a:t>
            </a:r>
            <a:r>
              <a:rPr lang="en-US" dirty="0" err="1" smtClean="0">
                <a:solidFill>
                  <a:srgbClr val="FF0000"/>
                </a:solidFill>
              </a:rPr>
              <a:t>mathy</a:t>
            </a:r>
            <a:r>
              <a:rPr lang="en-US" dirty="0" smtClean="0">
                <a:solidFill>
                  <a:srgbClr val="FF0000"/>
                </a:solidFill>
              </a:rPr>
              <a:t> bits explaining amplitude gain on the motor from 6 to 10 since it seems there shouldn’t be any.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8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533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Haptic feedback delivery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86100" y="380290"/>
            <a:ext cx="3048000" cy="915110"/>
            <a:chOff x="3009900" y="5561890"/>
            <a:chExt cx="3048000" cy="915110"/>
          </a:xfrm>
        </p:grpSpPr>
        <p:sp>
          <p:nvSpPr>
            <p:cNvPr id="4" name="Rectangle 3"/>
            <p:cNvSpPr/>
            <p:nvPr/>
          </p:nvSpPr>
          <p:spPr>
            <a:xfrm>
              <a:off x="3009900" y="5561890"/>
              <a:ext cx="3048000" cy="915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4200" y="57150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Haptic feedback delivery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38200" y="1752600"/>
            <a:ext cx="487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en-US" dirty="0" smtClean="0"/>
              <a:t>The </a:t>
            </a:r>
            <a:r>
              <a:rPr lang="en-US" b="1" dirty="0"/>
              <a:t>Eccentric Rotating Mass vibration motor</a:t>
            </a:r>
            <a:r>
              <a:rPr lang="en-US" dirty="0"/>
              <a:t>, or ERM, also known as a </a:t>
            </a:r>
            <a:r>
              <a:rPr lang="en-US" dirty="0">
                <a:hlinkClick r:id="rId3"/>
              </a:rPr>
              <a:t>pager motor</a:t>
            </a:r>
            <a:r>
              <a:rPr lang="en-US" dirty="0"/>
              <a:t> is a DC motor with an offset (non-symmetric) mass attached to the shaft. </a:t>
            </a: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”</a:t>
            </a:r>
            <a:endParaRPr 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AutoShape 2" descr="306-006 PCB Vibration Motor"/>
          <p:cNvSpPr>
            <a:spLocks noChangeAspect="1" noChangeArrowheads="1"/>
          </p:cNvSpPr>
          <p:nvPr/>
        </p:nvSpPr>
        <p:spPr bwMode="auto">
          <a:xfrm>
            <a:off x="155575" y="-868363"/>
            <a:ext cx="24765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929" y="1742768"/>
            <a:ext cx="2476500" cy="1819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1" y="4191000"/>
            <a:ext cx="7545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 found ours on a shelf in the lab and after a great deal of trial and error attached them to the glove using electrical tape.</a:t>
            </a: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5105400"/>
            <a:ext cx="7391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 err="1" smtClean="0">
                <a:solidFill>
                  <a:srgbClr val="FF0000"/>
                </a:solidFill>
              </a:rPr>
              <a:t>mathy</a:t>
            </a:r>
            <a:r>
              <a:rPr lang="en-US" dirty="0" smtClean="0">
                <a:solidFill>
                  <a:srgbClr val="FF0000"/>
                </a:solidFill>
              </a:rPr>
              <a:t> bits are deemed necessary there is a very detailed explanation of </a:t>
            </a:r>
            <a:r>
              <a:rPr lang="en-US" dirty="0">
                <a:solidFill>
                  <a:srgbClr val="FF0000"/>
                </a:solidFill>
              </a:rPr>
              <a:t>ERM characteristics at http://www.precisionmicrodrives.com/application-notes-technical-guides/application-bulletins/ab-004-understanding-erm-characteristics-for-vibration-applications</a:t>
            </a:r>
          </a:p>
        </p:txBody>
      </p:sp>
    </p:spTree>
    <p:extLst>
      <p:ext uri="{BB962C8B-B14F-4D97-AF65-F5344CB8AC3E}">
        <p14:creationId xmlns:p14="http://schemas.microsoft.com/office/powerpoint/2010/main" val="34664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288</TotalTime>
  <Words>520</Words>
  <Application>Microsoft Office PowerPoint</Application>
  <PresentationFormat>On-screen Show (4:3)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Perspective</vt:lpstr>
      <vt:lpstr>Final Project: Haptic Glove</vt:lpstr>
      <vt:lpstr>PowerPoint Presentation</vt:lpstr>
      <vt:lpstr>Idea</vt:lpstr>
      <vt:lpstr>System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worked…</vt:lpstr>
      <vt:lpstr>What didn’t work…</vt:lpstr>
      <vt:lpstr>Challenges</vt:lpstr>
      <vt:lpstr>Surprises…</vt:lpstr>
      <vt:lpstr>What we wish we’d had time for…</vt:lpstr>
    </vt:vector>
  </TitlesOfParts>
  <Company>University of Colorado Boulder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Haptic Glove</dc:title>
  <dc:creator>Shelbe Jean Timothy</dc:creator>
  <cp:lastModifiedBy>czod</cp:lastModifiedBy>
  <cp:revision>26</cp:revision>
  <dcterms:created xsi:type="dcterms:W3CDTF">2013-04-11T18:31:10Z</dcterms:created>
  <dcterms:modified xsi:type="dcterms:W3CDTF">2013-04-28T05:00:26Z</dcterms:modified>
</cp:coreProperties>
</file>