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652" r:id="rId4"/>
  </p:sldMasterIdLst>
  <p:notesMasterIdLst>
    <p:notesMasterId r:id="rId18"/>
  </p:notesMasterIdLst>
  <p:sldIdLst>
    <p:sldId id="256" r:id="rId5"/>
    <p:sldId id="257" r:id="rId6"/>
    <p:sldId id="270" r:id="rId7"/>
    <p:sldId id="259" r:id="rId8"/>
    <p:sldId id="260" r:id="rId9"/>
    <p:sldId id="261" r:id="rId10"/>
    <p:sldId id="262" r:id="rId11"/>
    <p:sldId id="263" r:id="rId12"/>
    <p:sldId id="264" r:id="rId13"/>
    <p:sldId id="265" r:id="rId14"/>
    <p:sldId id="267" r:id="rId15"/>
    <p:sldId id="268" r:id="rId16"/>
    <p:sldId id="269" r:id="rId17"/>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0" clrIdx="0"/>
  <p:cmAuthor id="2" name="czod" initials="c" lastIdx="14" clrIdx="1">
    <p:extLst>
      <p:ext uri="{19B8F6BF-5375-455C-9EA6-DF929625EA0E}">
        <p15:presenceInfo xmlns:p15="http://schemas.microsoft.com/office/powerpoint/2012/main" userId="cz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444" y="1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3-04-27T18:46:48.735" idx="1">
    <p:pos x="2536" y="1728"/>
    <p:text>I need to replace these with pictures of the actual glove with attachments.</p:text>
    <p:extLst>
      <p:ext uri="{C676402C-5697-4E1C-873F-D02D1690AC5C}">
        <p15:threadingInfo xmlns:p15="http://schemas.microsoft.com/office/powerpoint/2012/main" timeZoneBias="360"/>
      </p:ext>
    </p:extLst>
  </p:cm>
  <p:cm authorId="2" dt="2013-04-27T19:36:17.887" idx="5">
    <p:pos x="2536" y="1824"/>
    <p:text>During the presentation we should point out that we built what Microsoft and all the others decided to ignore with off the shelf components and rudimentary circuits.</p:text>
    <p:extLst>
      <p:ext uri="{C676402C-5697-4E1C-873F-D02D1690AC5C}">
        <p15:threadingInfo xmlns:p15="http://schemas.microsoft.com/office/powerpoint/2012/main" timeZoneBias="360">
          <p15:parentCm authorId="2" idx="1"/>
        </p15:threadingInfo>
      </p:ext>
    </p:extLst>
  </p:cm>
  <p:cm authorId="2" dt="2013-04-29T21:38:13.570" idx="7">
    <p:pos x="2536" y="1920"/>
    <p:text>Having re-read the email that Dr. Rogers sent out today I think we should leave these images in so that we can use them to refer to our original plan.</p:text>
    <p:extLst>
      <p:ext uri="{C676402C-5697-4E1C-873F-D02D1690AC5C}">
        <p15:threadingInfo xmlns:p15="http://schemas.microsoft.com/office/powerpoint/2012/main" timeZoneBias="360">
          <p15:parentCm authorId="2" idx="1"/>
        </p15:threadingInfo>
      </p:ext>
    </p:extLst>
  </p:cm>
  <p:cm authorId="2" dt="2013-04-29T22:01:09.431" idx="11">
    <p:pos x="2536" y="2016"/>
    <p:text>Moved actual glove pics to the original idea page but I'm not sold on the idea.</p:text>
    <p:extLst>
      <p:ext uri="{C676402C-5697-4E1C-873F-D02D1690AC5C}">
        <p15:threadingInfo xmlns:p15="http://schemas.microsoft.com/office/powerpoint/2012/main" timeZoneBias="36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4-29T00:49:01" idx="1">
    <p:pos x="0" y="0"/>
    <p:text>I took out the extra orange arrows, they seemed superfluous</p:text>
  </p:cm>
  <p:cm authorId="2" dt="2013-04-29T21:36:59.673" idx="6">
    <p:pos x="0" y="96"/>
    <p:text>...and confusing no doubt.  Good idea.</p:text>
    <p:extLst>
      <p:ext uri="{C676402C-5697-4E1C-873F-D02D1690AC5C}">
        <p15:threadingInfo xmlns:p15="http://schemas.microsoft.com/office/powerpoint/2012/main" timeZoneBias="36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04-29T00:18:44" idx="1">
    <p:pos x="0" y="0"/>
    <p:text>Change Rf to R. The flex strip is Rf. I'm pretty sure, maybe double check that.</p:text>
  </p:cm>
  <p:cm authorId="2" dt="2013-04-29T21:45:49.825" idx="8">
    <p:pos x="0" y="96"/>
    <p:text>Lab Manual 4, figure 4.8 indicates that the Flex Sensor is R.</p:text>
    <p:extLst>
      <p:ext uri="{C676402C-5697-4E1C-873F-D02D1690AC5C}">
        <p15:threadingInfo xmlns:p15="http://schemas.microsoft.com/office/powerpoint/2012/main" timeZoneBias="360">
          <p15:parentCm authorId="1" idx="1"/>
        </p15:threadingInfo>
      </p:ext>
    </p:extLst>
  </p:cm>
  <p:cm authorId="2" dt="2013-04-29T21:57:52.994" idx="9">
    <p:pos x="0" y="192"/>
    <p:text>Added labels for Vin, Vout and cleaned up the notation for the function generator.  LTSpice doesn't allow spaces in its node names.</p:text>
    <p:extLst>
      <p:ext uri="{C676402C-5697-4E1C-873F-D02D1690AC5C}">
        <p15:threadingInfo xmlns:p15="http://schemas.microsoft.com/office/powerpoint/2012/main" timeZoneBias="360">
          <p15:parentCm authorId="1" idx="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3-04-29T00:26:24" idx="1">
    <p:pos x="0" y="0"/>
    <p:text>Add Vout to schmitt</p:text>
  </p:cm>
  <p:cm authorId="2" dt="2013-04-29T21:58:30.353" idx="10">
    <p:pos x="0" y="96"/>
    <p:text>Done!</p:text>
    <p:extLst>
      <p:ext uri="{C676402C-5697-4E1C-873F-D02D1690AC5C}">
        <p15:threadingInfo xmlns:p15="http://schemas.microsoft.com/office/powerpoint/2012/main" timeZoneBias="360">
          <p15:parentCm authorId="1"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3-04-29T00:36:23" idx="1">
    <p:pos x="0" y="0"/>
    <p:text>I just added pictures, move them around as you see fit</p:text>
  </p:cm>
  <p:cm authorId="2" dt="2013-04-29T22:05:18.906" idx="12">
    <p:pos x="0" y="96"/>
    <p:text>Moved glove pics to page 3 for comparison with original concept.</p:text>
    <p:extLst>
      <p:ext uri="{C676402C-5697-4E1C-873F-D02D1690AC5C}">
        <p15:threadingInfo xmlns:p15="http://schemas.microsoft.com/office/powerpoint/2012/main" timeZoneBias="360">
          <p15:parentCm authorId="1"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3-04-29T00:43:26" idx="1">
    <p:pos x="0" y="0"/>
    <p:text>I dont think an explanation is needed</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13-04-29T22:08:01.958" idx="13">
    <p:pos x="10" y="10"/>
    <p:text>Consolidated pages 10 and 11.</p:text>
    <p:extLst>
      <p:ext uri="{C676402C-5697-4E1C-873F-D02D1690AC5C}">
        <p15:threadingInfo xmlns:p15="http://schemas.microsoft.com/office/powerpoint/2012/main" timeZoneBias="3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3-04-29T22:08:37.255" idx="14">
    <p:pos x="2101" y="3407"/>
    <p:text>I'm not sure what you mean by "DC Offset" but if it's something like "wow, I didn't know it worked that way!" then let's mention it.  If it's more like "What the hell is that?!  Make it go away!"  then maybe we should sweep it under the rug.</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6"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6147"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Arial Unicode MS" panose="020B0604020202020204" pitchFamily="34" charset="-128"/>
              </a:defRPr>
            </a:lvl1pPr>
          </a:lstStyle>
          <a:p>
            <a:endParaRPr lang="en-US"/>
          </a:p>
        </p:txBody>
      </p:sp>
      <p:sp>
        <p:nvSpPr>
          <p:cNvPr id="6148"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Arial Unicode MS" panose="020B0604020202020204" pitchFamily="34" charset="-128"/>
              </a:defRPr>
            </a:lvl1pPr>
          </a:lstStyle>
          <a:p>
            <a:endParaRPr lang="en-US"/>
          </a:p>
        </p:txBody>
      </p:sp>
      <p:sp>
        <p:nvSpPr>
          <p:cNvPr id="6149"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Arial Unicode MS" panose="020B0604020202020204" pitchFamily="34" charset="-128"/>
              </a:defRPr>
            </a:lvl1pPr>
          </a:lstStyle>
          <a:p>
            <a:endParaRPr lang="en-US"/>
          </a:p>
        </p:txBody>
      </p:sp>
      <p:sp>
        <p:nvSpPr>
          <p:cNvPr id="6150"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anose="02020603050405020304" pitchFamily="18" charset="0"/>
                <a:cs typeface="Arial Unicode MS" panose="020B0604020202020204" pitchFamily="34" charset="-128"/>
              </a:defRPr>
            </a:lvl1pPr>
          </a:lstStyle>
          <a:p>
            <a:fld id="{8C3433E4-9781-4E98-9B68-53336EF481F3}" type="slidenum">
              <a:rPr lang="en-US"/>
              <a:pPr/>
              <a:t>‹#›</a:t>
            </a:fld>
            <a:endParaRPr lang="en-US"/>
          </a:p>
        </p:txBody>
      </p:sp>
    </p:spTree>
    <p:extLst>
      <p:ext uri="{BB962C8B-B14F-4D97-AF65-F5344CB8AC3E}">
        <p14:creationId xmlns:p14="http://schemas.microsoft.com/office/powerpoint/2010/main" val="27581477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FC70ECE-2BB0-4B9D-94BE-E63307F670EA}" type="slidenum">
              <a:rPr lang="en-US"/>
              <a:pPr/>
              <a:t>1</a:t>
            </a:fld>
            <a:endParaRPr lang="en-US"/>
          </a:p>
        </p:txBody>
      </p:sp>
      <p:sp>
        <p:nvSpPr>
          <p:cNvPr id="21505"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150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3B2DD8F7-5EF1-4F6B-BE82-4CA61F5A4129}" type="slidenum">
              <a:rPr lang="en-US">
                <a:solidFill>
                  <a:srgbClr val="FFFFFF"/>
                </a:solidFill>
                <a:latin typeface="+mn-lt" charset="0"/>
              </a:rPr>
              <a:pPr hangingPunct="1">
                <a:lnSpc>
                  <a:spcPct val="100000"/>
                </a:lnSpc>
              </a:pPr>
              <a:t>1</a:t>
            </a:fld>
            <a:endParaRPr lang="en-US">
              <a:solidFill>
                <a:srgbClr val="FFFFFF"/>
              </a:solidFill>
              <a:latin typeface="+mn-lt" charset="0"/>
            </a:endParaRPr>
          </a:p>
        </p:txBody>
      </p:sp>
    </p:spTree>
    <p:extLst>
      <p:ext uri="{BB962C8B-B14F-4D97-AF65-F5344CB8AC3E}">
        <p14:creationId xmlns:p14="http://schemas.microsoft.com/office/powerpoint/2010/main" val="783590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D90A6AC8-155A-4416-B016-AD3D4CC268C7}" type="slidenum">
              <a:rPr lang="en-US"/>
              <a:pPr/>
              <a:t>10</a:t>
            </a:fld>
            <a:endParaRPr lang="en-US"/>
          </a:p>
        </p:txBody>
      </p:sp>
      <p:sp>
        <p:nvSpPr>
          <p:cNvPr id="30721"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3072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561AEFA6-AE46-4849-A26A-22629D9253A0}" type="slidenum">
              <a:rPr lang="en-US">
                <a:solidFill>
                  <a:srgbClr val="FFFFFF"/>
                </a:solidFill>
                <a:latin typeface="+mn-lt" charset="0"/>
              </a:rPr>
              <a:pPr hangingPunct="1">
                <a:lnSpc>
                  <a:spcPct val="100000"/>
                </a:lnSpc>
              </a:pPr>
              <a:t>10</a:t>
            </a:fld>
            <a:endParaRPr lang="en-US">
              <a:solidFill>
                <a:srgbClr val="FFFFFF"/>
              </a:solidFill>
              <a:latin typeface="+mn-lt" charset="0"/>
            </a:endParaRPr>
          </a:p>
        </p:txBody>
      </p:sp>
    </p:spTree>
    <p:extLst>
      <p:ext uri="{BB962C8B-B14F-4D97-AF65-F5344CB8AC3E}">
        <p14:creationId xmlns:p14="http://schemas.microsoft.com/office/powerpoint/2010/main" val="242644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18FB8BB-EB94-45BC-8BB4-CA43BF13D3C6}" type="slidenum">
              <a:rPr lang="en-US"/>
              <a:pPr/>
              <a:t>11</a:t>
            </a:fld>
            <a:endParaRPr lang="en-US"/>
          </a:p>
        </p:txBody>
      </p:sp>
      <p:sp>
        <p:nvSpPr>
          <p:cNvPr id="32769"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3277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040E39C6-770E-4017-87BB-418F5C056AC0}" type="slidenum">
              <a:rPr lang="en-US">
                <a:solidFill>
                  <a:srgbClr val="FFFFFF"/>
                </a:solidFill>
                <a:latin typeface="+mn-lt" charset="0"/>
              </a:rPr>
              <a:pPr hangingPunct="1">
                <a:lnSpc>
                  <a:spcPct val="100000"/>
                </a:lnSpc>
              </a:pPr>
              <a:t>11</a:t>
            </a:fld>
            <a:endParaRPr lang="en-US">
              <a:solidFill>
                <a:srgbClr val="FFFFFF"/>
              </a:solidFill>
              <a:latin typeface="+mn-lt" charset="0"/>
            </a:endParaRPr>
          </a:p>
        </p:txBody>
      </p:sp>
    </p:spTree>
    <p:extLst>
      <p:ext uri="{BB962C8B-B14F-4D97-AF65-F5344CB8AC3E}">
        <p14:creationId xmlns:p14="http://schemas.microsoft.com/office/powerpoint/2010/main" val="2951931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4105D72-BA10-4AC8-AFFF-8C960B3B43B2}" type="slidenum">
              <a:rPr lang="en-US"/>
              <a:pPr/>
              <a:t>12</a:t>
            </a:fld>
            <a:endParaRPr lang="en-US"/>
          </a:p>
        </p:txBody>
      </p:sp>
      <p:sp>
        <p:nvSpPr>
          <p:cNvPr id="33793"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3379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5764A46D-E44A-45ED-93F0-EE723EFF3508}" type="slidenum">
              <a:rPr lang="en-US">
                <a:solidFill>
                  <a:srgbClr val="FFFFFF"/>
                </a:solidFill>
                <a:latin typeface="+mn-lt" charset="0"/>
              </a:rPr>
              <a:pPr hangingPunct="1">
                <a:lnSpc>
                  <a:spcPct val="100000"/>
                </a:lnSpc>
              </a:pPr>
              <a:t>12</a:t>
            </a:fld>
            <a:endParaRPr lang="en-US">
              <a:solidFill>
                <a:srgbClr val="FFFFFF"/>
              </a:solidFill>
              <a:latin typeface="+mn-lt" charset="0"/>
            </a:endParaRPr>
          </a:p>
        </p:txBody>
      </p:sp>
    </p:spTree>
    <p:extLst>
      <p:ext uri="{BB962C8B-B14F-4D97-AF65-F5344CB8AC3E}">
        <p14:creationId xmlns:p14="http://schemas.microsoft.com/office/powerpoint/2010/main" val="190612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7060E7B-A643-41B8-9005-2783D027636E}" type="slidenum">
              <a:rPr lang="en-US"/>
              <a:pPr/>
              <a:t>13</a:t>
            </a:fld>
            <a:endParaRPr lang="en-US"/>
          </a:p>
        </p:txBody>
      </p:sp>
      <p:sp>
        <p:nvSpPr>
          <p:cNvPr id="34817"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3481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5EA0AA28-FB47-4563-897A-7ADD33ACE80F}" type="slidenum">
              <a:rPr lang="en-US">
                <a:solidFill>
                  <a:srgbClr val="FFFFFF"/>
                </a:solidFill>
                <a:latin typeface="+mn-lt" charset="0"/>
              </a:rPr>
              <a:pPr hangingPunct="1">
                <a:lnSpc>
                  <a:spcPct val="100000"/>
                </a:lnSpc>
              </a:pPr>
              <a:t>13</a:t>
            </a:fld>
            <a:endParaRPr lang="en-US">
              <a:solidFill>
                <a:srgbClr val="FFFFFF"/>
              </a:solidFill>
              <a:latin typeface="+mn-lt" charset="0"/>
            </a:endParaRPr>
          </a:p>
        </p:txBody>
      </p:sp>
    </p:spTree>
    <p:extLst>
      <p:ext uri="{BB962C8B-B14F-4D97-AF65-F5344CB8AC3E}">
        <p14:creationId xmlns:p14="http://schemas.microsoft.com/office/powerpoint/2010/main" val="115121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2C9E001-0432-4BC8-9163-10E70E23EA24}" type="slidenum">
              <a:rPr lang="en-US"/>
              <a:pPr/>
              <a:t>2</a:t>
            </a:fld>
            <a:endParaRPr lang="en-US"/>
          </a:p>
        </p:txBody>
      </p:sp>
      <p:sp>
        <p:nvSpPr>
          <p:cNvPr id="22529"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253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E9763E73-EC2D-4C19-85BE-0FB181F057A7}" type="slidenum">
              <a:rPr lang="en-US">
                <a:solidFill>
                  <a:srgbClr val="FFFFFF"/>
                </a:solidFill>
                <a:latin typeface="+mn-lt" charset="0"/>
              </a:rPr>
              <a:pPr hangingPunct="1">
                <a:lnSpc>
                  <a:spcPct val="100000"/>
                </a:lnSpc>
              </a:pPr>
              <a:t>2</a:t>
            </a:fld>
            <a:endParaRPr lang="en-US">
              <a:solidFill>
                <a:srgbClr val="FFFFFF"/>
              </a:solidFill>
              <a:latin typeface="+mn-lt" charset="0"/>
            </a:endParaRPr>
          </a:p>
        </p:txBody>
      </p:sp>
    </p:spTree>
    <p:extLst>
      <p:ext uri="{BB962C8B-B14F-4D97-AF65-F5344CB8AC3E}">
        <p14:creationId xmlns:p14="http://schemas.microsoft.com/office/powerpoint/2010/main" val="3919353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D1EF72-B1A6-4A63-8BDE-45F8E6854F7B}" type="slidenum">
              <a:rPr lang="en-US" smtClean="0"/>
              <a:t>3</a:t>
            </a:fld>
            <a:endParaRPr lang="en-US"/>
          </a:p>
        </p:txBody>
      </p:sp>
    </p:spTree>
    <p:extLst>
      <p:ext uri="{BB962C8B-B14F-4D97-AF65-F5344CB8AC3E}">
        <p14:creationId xmlns:p14="http://schemas.microsoft.com/office/powerpoint/2010/main" val="197043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05AF5D9-9E02-4CC3-A3DB-1291CC5B2159}" type="slidenum">
              <a:rPr lang="en-US"/>
              <a:pPr/>
              <a:t>4</a:t>
            </a:fld>
            <a:endParaRPr lang="en-US"/>
          </a:p>
        </p:txBody>
      </p:sp>
      <p:sp>
        <p:nvSpPr>
          <p:cNvPr id="24577"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457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F24F97B5-6F2C-4000-84E5-4625CB6F3341}" type="slidenum">
              <a:rPr lang="en-US">
                <a:solidFill>
                  <a:srgbClr val="FFFFFF"/>
                </a:solidFill>
                <a:latin typeface="+mn-lt" charset="0"/>
              </a:rPr>
              <a:pPr hangingPunct="1">
                <a:lnSpc>
                  <a:spcPct val="100000"/>
                </a:lnSpc>
              </a:pPr>
              <a:t>4</a:t>
            </a:fld>
            <a:endParaRPr lang="en-US">
              <a:solidFill>
                <a:srgbClr val="FFFFFF"/>
              </a:solidFill>
              <a:latin typeface="+mn-lt" charset="0"/>
            </a:endParaRPr>
          </a:p>
        </p:txBody>
      </p:sp>
    </p:spTree>
    <p:extLst>
      <p:ext uri="{BB962C8B-B14F-4D97-AF65-F5344CB8AC3E}">
        <p14:creationId xmlns:p14="http://schemas.microsoft.com/office/powerpoint/2010/main" val="1983867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EE4549A-49CD-4F81-8571-63CD51EF6AF8}" type="slidenum">
              <a:rPr lang="en-US"/>
              <a:pPr/>
              <a:t>5</a:t>
            </a:fld>
            <a:endParaRPr lang="en-US"/>
          </a:p>
        </p:txBody>
      </p:sp>
      <p:sp>
        <p:nvSpPr>
          <p:cNvPr id="25601"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560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A094B07F-F494-4766-A2F4-FCE30B61F8DD}" type="slidenum">
              <a:rPr lang="en-US">
                <a:solidFill>
                  <a:srgbClr val="FFFFFF"/>
                </a:solidFill>
                <a:latin typeface="+mn-lt" charset="0"/>
              </a:rPr>
              <a:pPr hangingPunct="1">
                <a:lnSpc>
                  <a:spcPct val="100000"/>
                </a:lnSpc>
              </a:pPr>
              <a:t>5</a:t>
            </a:fld>
            <a:endParaRPr lang="en-US">
              <a:solidFill>
                <a:srgbClr val="FFFFFF"/>
              </a:solidFill>
              <a:latin typeface="+mn-lt" charset="0"/>
            </a:endParaRPr>
          </a:p>
        </p:txBody>
      </p:sp>
    </p:spTree>
    <p:extLst>
      <p:ext uri="{BB962C8B-B14F-4D97-AF65-F5344CB8AC3E}">
        <p14:creationId xmlns:p14="http://schemas.microsoft.com/office/powerpoint/2010/main" val="253874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CA233A7-3E65-419D-820C-4BCAFAE3E82C}" type="slidenum">
              <a:rPr lang="en-US"/>
              <a:pPr/>
              <a:t>6</a:t>
            </a:fld>
            <a:endParaRPr lang="en-US"/>
          </a:p>
        </p:txBody>
      </p:sp>
      <p:sp>
        <p:nvSpPr>
          <p:cNvPr id="26625"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662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4F543FD4-AA3E-4A2A-867B-87193ADCF4A6}" type="slidenum">
              <a:rPr lang="en-US">
                <a:solidFill>
                  <a:srgbClr val="FFFFFF"/>
                </a:solidFill>
                <a:latin typeface="+mn-lt" charset="0"/>
              </a:rPr>
              <a:pPr hangingPunct="1">
                <a:lnSpc>
                  <a:spcPct val="100000"/>
                </a:lnSpc>
              </a:pPr>
              <a:t>6</a:t>
            </a:fld>
            <a:endParaRPr lang="en-US">
              <a:solidFill>
                <a:srgbClr val="FFFFFF"/>
              </a:solidFill>
              <a:latin typeface="+mn-lt" charset="0"/>
            </a:endParaRPr>
          </a:p>
        </p:txBody>
      </p:sp>
    </p:spTree>
    <p:extLst>
      <p:ext uri="{BB962C8B-B14F-4D97-AF65-F5344CB8AC3E}">
        <p14:creationId xmlns:p14="http://schemas.microsoft.com/office/powerpoint/2010/main" val="249733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5EA6F2E-0C9B-453E-841E-52B485D32CF1}" type="slidenum">
              <a:rPr lang="en-US"/>
              <a:pPr/>
              <a:t>7</a:t>
            </a:fld>
            <a:endParaRPr lang="en-US"/>
          </a:p>
        </p:txBody>
      </p:sp>
      <p:sp>
        <p:nvSpPr>
          <p:cNvPr id="27649"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765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05872F4D-0E69-494E-8DE9-B25EF132349E}" type="slidenum">
              <a:rPr lang="en-US">
                <a:solidFill>
                  <a:srgbClr val="FFFFFF"/>
                </a:solidFill>
                <a:latin typeface="+mn-lt" charset="0"/>
              </a:rPr>
              <a:pPr hangingPunct="1">
                <a:lnSpc>
                  <a:spcPct val="100000"/>
                </a:lnSpc>
              </a:pPr>
              <a:t>7</a:t>
            </a:fld>
            <a:endParaRPr lang="en-US">
              <a:solidFill>
                <a:srgbClr val="FFFFFF"/>
              </a:solidFill>
              <a:latin typeface="+mn-lt" charset="0"/>
            </a:endParaRPr>
          </a:p>
        </p:txBody>
      </p:sp>
    </p:spTree>
    <p:extLst>
      <p:ext uri="{BB962C8B-B14F-4D97-AF65-F5344CB8AC3E}">
        <p14:creationId xmlns:p14="http://schemas.microsoft.com/office/powerpoint/2010/main" val="338089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B73F650-C861-4361-B2B7-895DC0091051}" type="slidenum">
              <a:rPr lang="en-US"/>
              <a:pPr/>
              <a:t>8</a:t>
            </a:fld>
            <a:endParaRPr lang="en-US"/>
          </a:p>
        </p:txBody>
      </p:sp>
      <p:sp>
        <p:nvSpPr>
          <p:cNvPr id="28673"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867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BB1600C6-4A31-4D73-9B22-A61CE8D316F3}" type="slidenum">
              <a:rPr lang="en-US">
                <a:solidFill>
                  <a:srgbClr val="FFFFFF"/>
                </a:solidFill>
                <a:latin typeface="+mn-lt" charset="0"/>
              </a:rPr>
              <a:pPr hangingPunct="1">
                <a:lnSpc>
                  <a:spcPct val="100000"/>
                </a:lnSpc>
              </a:pPr>
              <a:t>8</a:t>
            </a:fld>
            <a:endParaRPr lang="en-US">
              <a:solidFill>
                <a:srgbClr val="FFFFFF"/>
              </a:solidFill>
              <a:latin typeface="+mn-lt" charset="0"/>
            </a:endParaRPr>
          </a:p>
        </p:txBody>
      </p:sp>
    </p:spTree>
    <p:extLst>
      <p:ext uri="{BB962C8B-B14F-4D97-AF65-F5344CB8AC3E}">
        <p14:creationId xmlns:p14="http://schemas.microsoft.com/office/powerpoint/2010/main" val="562451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D762DAD-3C78-4A40-893A-DB7B461B8899}" type="slidenum">
              <a:rPr lang="en-US"/>
              <a:pPr/>
              <a:t>9</a:t>
            </a:fld>
            <a:endParaRPr lang="en-US"/>
          </a:p>
        </p:txBody>
      </p:sp>
      <p:sp>
        <p:nvSpPr>
          <p:cNvPr id="29697"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panose="020B0604020202020204" pitchFamily="34" charset="0"/>
              <a:ea typeface="Microsoft YaHei" panose="020B0503020204020204" pitchFamily="34" charset="-122"/>
            </a:endParaRPr>
          </a:p>
        </p:txBody>
      </p:sp>
      <p:sp>
        <p:nvSpPr>
          <p:cNvPr id="2969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C9C51FBB-AC01-479E-A588-0D565457A18E}" type="slidenum">
              <a:rPr lang="en-US">
                <a:solidFill>
                  <a:srgbClr val="FFFFFF"/>
                </a:solidFill>
                <a:latin typeface="+mn-lt" charset="0"/>
              </a:rPr>
              <a:pPr hangingPunct="1">
                <a:lnSpc>
                  <a:spcPct val="100000"/>
                </a:lnSpc>
              </a:pPr>
              <a:t>9</a:t>
            </a:fld>
            <a:endParaRPr lang="en-US">
              <a:solidFill>
                <a:srgbClr val="FFFFFF"/>
              </a:solidFill>
              <a:latin typeface="+mn-lt" charset="0"/>
            </a:endParaRPr>
          </a:p>
        </p:txBody>
      </p:sp>
    </p:spTree>
    <p:extLst>
      <p:ext uri="{BB962C8B-B14F-4D97-AF65-F5344CB8AC3E}">
        <p14:creationId xmlns:p14="http://schemas.microsoft.com/office/powerpoint/2010/main" val="160785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7D1ED89D-04A7-4D79-B086-28800A6301EC}" type="slidenum">
              <a:rPr lang="en-US"/>
              <a:pPr/>
              <a:t>‹#›</a:t>
            </a:fld>
            <a:endParaRPr lang="en-US"/>
          </a:p>
        </p:txBody>
      </p:sp>
    </p:spTree>
    <p:extLst>
      <p:ext uri="{BB962C8B-B14F-4D97-AF65-F5344CB8AC3E}">
        <p14:creationId xmlns:p14="http://schemas.microsoft.com/office/powerpoint/2010/main" val="39411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3AC9542A-61C1-4D78-9ADB-F78701A11AF6}" type="slidenum">
              <a:rPr lang="en-US"/>
              <a:pPr/>
              <a:t>‹#›</a:t>
            </a:fld>
            <a:endParaRPr lang="en-US"/>
          </a:p>
        </p:txBody>
      </p:sp>
    </p:spTree>
    <p:extLst>
      <p:ext uri="{BB962C8B-B14F-4D97-AF65-F5344CB8AC3E}">
        <p14:creationId xmlns:p14="http://schemas.microsoft.com/office/powerpoint/2010/main" val="133573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2CE425DD-4C5B-4F15-8A80-F22D0D5D948E}" type="slidenum">
              <a:rPr lang="en-US"/>
              <a:pPr/>
              <a:t>‹#›</a:t>
            </a:fld>
            <a:endParaRPr lang="en-US"/>
          </a:p>
        </p:txBody>
      </p:sp>
    </p:spTree>
    <p:extLst>
      <p:ext uri="{BB962C8B-B14F-4D97-AF65-F5344CB8AC3E}">
        <p14:creationId xmlns:p14="http://schemas.microsoft.com/office/powerpoint/2010/main" val="256976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0" y="2516188"/>
            <a:ext cx="7313613" cy="2592387"/>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007100" y="549275"/>
            <a:ext cx="1187450" cy="296863"/>
          </a:xfrm>
        </p:spPr>
        <p:txBody>
          <a:bodyPr/>
          <a:lstStyle>
            <a:lvl1pPr>
              <a:defRPr/>
            </a:lvl1pPr>
          </a:lstStyle>
          <a:p>
            <a:r>
              <a:rPr lang="en-US"/>
              <a:t>4/29/13</a:t>
            </a:r>
          </a:p>
        </p:txBody>
      </p:sp>
      <p:sp>
        <p:nvSpPr>
          <p:cNvPr id="4" name="Slide Number Placeholder 3"/>
          <p:cNvSpPr>
            <a:spLocks noGrp="1"/>
          </p:cNvSpPr>
          <p:nvPr>
            <p:ph type="sldNum" idx="11"/>
          </p:nvPr>
        </p:nvSpPr>
        <p:spPr>
          <a:xfrm>
            <a:off x="7315200" y="549275"/>
            <a:ext cx="939800" cy="300038"/>
          </a:xfrm>
        </p:spPr>
        <p:txBody>
          <a:bodyPr/>
          <a:lstStyle>
            <a:lvl1pPr>
              <a:defRPr/>
            </a:lvl1pPr>
          </a:lstStyle>
          <a:p>
            <a:fld id="{2CF60E03-4C2C-48DA-9936-E5B6F12A0C0F}" type="slidenum">
              <a:rPr lang="en-US"/>
              <a:pPr/>
              <a:t>‹#›</a:t>
            </a:fld>
            <a:endParaRPr lang="en-US"/>
          </a:p>
        </p:txBody>
      </p:sp>
    </p:spTree>
    <p:extLst>
      <p:ext uri="{BB962C8B-B14F-4D97-AF65-F5344CB8AC3E}">
        <p14:creationId xmlns:p14="http://schemas.microsoft.com/office/powerpoint/2010/main" val="2103488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072345E2-F151-434A-9B4D-BAF5BDFF700B}" type="slidenum">
              <a:rPr lang="en-US"/>
              <a:pPr/>
              <a:t>‹#›</a:t>
            </a:fld>
            <a:endParaRPr lang="en-US"/>
          </a:p>
        </p:txBody>
      </p:sp>
    </p:spTree>
    <p:extLst>
      <p:ext uri="{BB962C8B-B14F-4D97-AF65-F5344CB8AC3E}">
        <p14:creationId xmlns:p14="http://schemas.microsoft.com/office/powerpoint/2010/main" val="18987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4D3FC68A-9DF7-47FE-92C5-94F8651BF530}" type="slidenum">
              <a:rPr lang="en-US"/>
              <a:pPr/>
              <a:t>‹#›</a:t>
            </a:fld>
            <a:endParaRPr lang="en-US"/>
          </a:p>
        </p:txBody>
      </p:sp>
    </p:spTree>
    <p:extLst>
      <p:ext uri="{BB962C8B-B14F-4D97-AF65-F5344CB8AC3E}">
        <p14:creationId xmlns:p14="http://schemas.microsoft.com/office/powerpoint/2010/main" val="2218464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1ED0440C-7F94-48B7-A7E0-029C65695FFD}" type="slidenum">
              <a:rPr lang="en-US"/>
              <a:pPr/>
              <a:t>‹#›</a:t>
            </a:fld>
            <a:endParaRPr lang="en-US"/>
          </a:p>
        </p:txBody>
      </p:sp>
    </p:spTree>
    <p:extLst>
      <p:ext uri="{BB962C8B-B14F-4D97-AF65-F5344CB8AC3E}">
        <p14:creationId xmlns:p14="http://schemas.microsoft.com/office/powerpoint/2010/main" val="419336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770188"/>
            <a:ext cx="3579813" cy="353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2770188"/>
            <a:ext cx="3581400" cy="353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E3CE084C-C523-4102-901E-F6E822C178B4}" type="slidenum">
              <a:rPr lang="en-US"/>
              <a:pPr/>
              <a:t>‹#›</a:t>
            </a:fld>
            <a:endParaRPr lang="en-US"/>
          </a:p>
        </p:txBody>
      </p:sp>
    </p:spTree>
    <p:extLst>
      <p:ext uri="{BB962C8B-B14F-4D97-AF65-F5344CB8AC3E}">
        <p14:creationId xmlns:p14="http://schemas.microsoft.com/office/powerpoint/2010/main" val="944502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4/29/13</a:t>
            </a:r>
          </a:p>
        </p:txBody>
      </p:sp>
      <p:sp>
        <p:nvSpPr>
          <p:cNvPr id="8" name="Slide Number Placeholder 7"/>
          <p:cNvSpPr>
            <a:spLocks noGrp="1"/>
          </p:cNvSpPr>
          <p:nvPr>
            <p:ph type="sldNum" idx="11"/>
          </p:nvPr>
        </p:nvSpPr>
        <p:spPr/>
        <p:txBody>
          <a:bodyPr/>
          <a:lstStyle>
            <a:lvl1pPr>
              <a:defRPr/>
            </a:lvl1pPr>
          </a:lstStyle>
          <a:p>
            <a:fld id="{83274DED-A068-4A39-B8A0-58F1C941C3F6}" type="slidenum">
              <a:rPr lang="en-US"/>
              <a:pPr/>
              <a:t>‹#›</a:t>
            </a:fld>
            <a:endParaRPr lang="en-US"/>
          </a:p>
        </p:txBody>
      </p:sp>
    </p:spTree>
    <p:extLst>
      <p:ext uri="{BB962C8B-B14F-4D97-AF65-F5344CB8AC3E}">
        <p14:creationId xmlns:p14="http://schemas.microsoft.com/office/powerpoint/2010/main" val="2823248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4/29/13</a:t>
            </a:r>
          </a:p>
        </p:txBody>
      </p:sp>
      <p:sp>
        <p:nvSpPr>
          <p:cNvPr id="4" name="Slide Number Placeholder 3"/>
          <p:cNvSpPr>
            <a:spLocks noGrp="1"/>
          </p:cNvSpPr>
          <p:nvPr>
            <p:ph type="sldNum" idx="11"/>
          </p:nvPr>
        </p:nvSpPr>
        <p:spPr/>
        <p:txBody>
          <a:bodyPr/>
          <a:lstStyle>
            <a:lvl1pPr>
              <a:defRPr/>
            </a:lvl1pPr>
          </a:lstStyle>
          <a:p>
            <a:fld id="{26299434-7149-4B97-8BF2-4588B90DB912}" type="slidenum">
              <a:rPr lang="en-US"/>
              <a:pPr/>
              <a:t>‹#›</a:t>
            </a:fld>
            <a:endParaRPr lang="en-US"/>
          </a:p>
        </p:txBody>
      </p:sp>
    </p:spTree>
    <p:extLst>
      <p:ext uri="{BB962C8B-B14F-4D97-AF65-F5344CB8AC3E}">
        <p14:creationId xmlns:p14="http://schemas.microsoft.com/office/powerpoint/2010/main" val="2992515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4/29/13</a:t>
            </a:r>
          </a:p>
        </p:txBody>
      </p:sp>
      <p:sp>
        <p:nvSpPr>
          <p:cNvPr id="3" name="Slide Number Placeholder 2"/>
          <p:cNvSpPr>
            <a:spLocks noGrp="1"/>
          </p:cNvSpPr>
          <p:nvPr>
            <p:ph type="sldNum" idx="11"/>
          </p:nvPr>
        </p:nvSpPr>
        <p:spPr/>
        <p:txBody>
          <a:bodyPr/>
          <a:lstStyle>
            <a:lvl1pPr>
              <a:defRPr/>
            </a:lvl1pPr>
          </a:lstStyle>
          <a:p>
            <a:fld id="{23759A83-1C48-453C-889F-15582E554CF9}" type="slidenum">
              <a:rPr lang="en-US"/>
              <a:pPr/>
              <a:t>‹#›</a:t>
            </a:fld>
            <a:endParaRPr lang="en-US"/>
          </a:p>
        </p:txBody>
      </p:sp>
    </p:spTree>
    <p:extLst>
      <p:ext uri="{BB962C8B-B14F-4D97-AF65-F5344CB8AC3E}">
        <p14:creationId xmlns:p14="http://schemas.microsoft.com/office/powerpoint/2010/main" val="277440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4643A536-63B8-4C4A-9CFB-1829E846FF6A}" type="slidenum">
              <a:rPr lang="en-US"/>
              <a:pPr/>
              <a:t>‹#›</a:t>
            </a:fld>
            <a:endParaRPr lang="en-US"/>
          </a:p>
        </p:txBody>
      </p:sp>
    </p:spTree>
    <p:extLst>
      <p:ext uri="{BB962C8B-B14F-4D97-AF65-F5344CB8AC3E}">
        <p14:creationId xmlns:p14="http://schemas.microsoft.com/office/powerpoint/2010/main" val="744043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6C2DEBEB-3860-4F7A-9F88-47D59FFD8425}" type="slidenum">
              <a:rPr lang="en-US"/>
              <a:pPr/>
              <a:t>‹#›</a:t>
            </a:fld>
            <a:endParaRPr lang="en-US"/>
          </a:p>
        </p:txBody>
      </p:sp>
    </p:spTree>
    <p:extLst>
      <p:ext uri="{BB962C8B-B14F-4D97-AF65-F5344CB8AC3E}">
        <p14:creationId xmlns:p14="http://schemas.microsoft.com/office/powerpoint/2010/main" val="715410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FC307820-9067-4CEE-998B-98F3851F138D}" type="slidenum">
              <a:rPr lang="en-US"/>
              <a:pPr/>
              <a:t>‹#›</a:t>
            </a:fld>
            <a:endParaRPr lang="en-US"/>
          </a:p>
        </p:txBody>
      </p:sp>
    </p:spTree>
    <p:extLst>
      <p:ext uri="{BB962C8B-B14F-4D97-AF65-F5344CB8AC3E}">
        <p14:creationId xmlns:p14="http://schemas.microsoft.com/office/powerpoint/2010/main" val="3054442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A010DE80-42FC-4B8D-B98B-49425DF42F2E}" type="slidenum">
              <a:rPr lang="en-US"/>
              <a:pPr/>
              <a:t>‹#›</a:t>
            </a:fld>
            <a:endParaRPr lang="en-US"/>
          </a:p>
        </p:txBody>
      </p:sp>
    </p:spTree>
    <p:extLst>
      <p:ext uri="{BB962C8B-B14F-4D97-AF65-F5344CB8AC3E}">
        <p14:creationId xmlns:p14="http://schemas.microsoft.com/office/powerpoint/2010/main" val="1728536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544638"/>
            <a:ext cx="1827213" cy="4762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544638"/>
            <a:ext cx="5334000" cy="4762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DA5E6A9E-A1F5-4268-A061-781C17B8AF50}" type="slidenum">
              <a:rPr lang="en-US"/>
              <a:pPr/>
              <a:t>‹#›</a:t>
            </a:fld>
            <a:endParaRPr lang="en-US"/>
          </a:p>
        </p:txBody>
      </p:sp>
    </p:spTree>
    <p:extLst>
      <p:ext uri="{BB962C8B-B14F-4D97-AF65-F5344CB8AC3E}">
        <p14:creationId xmlns:p14="http://schemas.microsoft.com/office/powerpoint/2010/main" val="18075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AAFD71B0-7BAB-424F-B815-767924B00006}" type="slidenum">
              <a:rPr lang="en-US"/>
              <a:pPr/>
              <a:t>‹#›</a:t>
            </a:fld>
            <a:endParaRPr lang="en-US"/>
          </a:p>
        </p:txBody>
      </p:sp>
    </p:spTree>
    <p:extLst>
      <p:ext uri="{BB962C8B-B14F-4D97-AF65-F5344CB8AC3E}">
        <p14:creationId xmlns:p14="http://schemas.microsoft.com/office/powerpoint/2010/main" val="1266393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28178CC7-780A-4DB9-AD49-25A774DCDE24}" type="slidenum">
              <a:rPr lang="en-US"/>
              <a:pPr/>
              <a:t>‹#›</a:t>
            </a:fld>
            <a:endParaRPr lang="en-US"/>
          </a:p>
        </p:txBody>
      </p:sp>
    </p:spTree>
    <p:extLst>
      <p:ext uri="{BB962C8B-B14F-4D97-AF65-F5344CB8AC3E}">
        <p14:creationId xmlns:p14="http://schemas.microsoft.com/office/powerpoint/2010/main" val="1929632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FEACBE0B-2D00-4ABB-AD6B-3577AC56BB2E}" type="slidenum">
              <a:rPr lang="en-US"/>
              <a:pPr/>
              <a:t>‹#›</a:t>
            </a:fld>
            <a:endParaRPr lang="en-US"/>
          </a:p>
        </p:txBody>
      </p:sp>
    </p:spTree>
    <p:extLst>
      <p:ext uri="{BB962C8B-B14F-4D97-AF65-F5344CB8AC3E}">
        <p14:creationId xmlns:p14="http://schemas.microsoft.com/office/powerpoint/2010/main" val="4086221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4075" y="1827213"/>
            <a:ext cx="2543175" cy="448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49650" y="1827213"/>
            <a:ext cx="2544763" cy="448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F0305622-0875-4189-8703-63573058EF42}" type="slidenum">
              <a:rPr lang="en-US"/>
              <a:pPr/>
              <a:t>‹#›</a:t>
            </a:fld>
            <a:endParaRPr lang="en-US"/>
          </a:p>
        </p:txBody>
      </p:sp>
    </p:spTree>
    <p:extLst>
      <p:ext uri="{BB962C8B-B14F-4D97-AF65-F5344CB8AC3E}">
        <p14:creationId xmlns:p14="http://schemas.microsoft.com/office/powerpoint/2010/main" val="34084344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4/29/13</a:t>
            </a:r>
          </a:p>
        </p:txBody>
      </p:sp>
      <p:sp>
        <p:nvSpPr>
          <p:cNvPr id="8" name="Slide Number Placeholder 7"/>
          <p:cNvSpPr>
            <a:spLocks noGrp="1"/>
          </p:cNvSpPr>
          <p:nvPr>
            <p:ph type="sldNum" idx="11"/>
          </p:nvPr>
        </p:nvSpPr>
        <p:spPr/>
        <p:txBody>
          <a:bodyPr/>
          <a:lstStyle>
            <a:lvl1pPr>
              <a:defRPr/>
            </a:lvl1pPr>
          </a:lstStyle>
          <a:p>
            <a:fld id="{D5E63DFD-5984-4931-80BD-2724EAB2A5BB}" type="slidenum">
              <a:rPr lang="en-US"/>
              <a:pPr/>
              <a:t>‹#›</a:t>
            </a:fld>
            <a:endParaRPr lang="en-US"/>
          </a:p>
        </p:txBody>
      </p:sp>
    </p:spTree>
    <p:extLst>
      <p:ext uri="{BB962C8B-B14F-4D97-AF65-F5344CB8AC3E}">
        <p14:creationId xmlns:p14="http://schemas.microsoft.com/office/powerpoint/2010/main" val="27302585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4/29/13</a:t>
            </a:r>
          </a:p>
        </p:txBody>
      </p:sp>
      <p:sp>
        <p:nvSpPr>
          <p:cNvPr id="4" name="Slide Number Placeholder 3"/>
          <p:cNvSpPr>
            <a:spLocks noGrp="1"/>
          </p:cNvSpPr>
          <p:nvPr>
            <p:ph type="sldNum" idx="11"/>
          </p:nvPr>
        </p:nvSpPr>
        <p:spPr/>
        <p:txBody>
          <a:bodyPr/>
          <a:lstStyle>
            <a:lvl1pPr>
              <a:defRPr/>
            </a:lvl1pPr>
          </a:lstStyle>
          <a:p>
            <a:fld id="{22F07CC7-349B-4501-A4B7-3EC2BE2ED57E}" type="slidenum">
              <a:rPr lang="en-US"/>
              <a:pPr/>
              <a:t>‹#›</a:t>
            </a:fld>
            <a:endParaRPr lang="en-US"/>
          </a:p>
        </p:txBody>
      </p:sp>
    </p:spTree>
    <p:extLst>
      <p:ext uri="{BB962C8B-B14F-4D97-AF65-F5344CB8AC3E}">
        <p14:creationId xmlns:p14="http://schemas.microsoft.com/office/powerpoint/2010/main" val="33481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5657C1DB-D8CB-4177-9781-3F9B2968D211}" type="slidenum">
              <a:rPr lang="en-US"/>
              <a:pPr/>
              <a:t>‹#›</a:t>
            </a:fld>
            <a:endParaRPr lang="en-US"/>
          </a:p>
        </p:txBody>
      </p:sp>
    </p:spTree>
    <p:extLst>
      <p:ext uri="{BB962C8B-B14F-4D97-AF65-F5344CB8AC3E}">
        <p14:creationId xmlns:p14="http://schemas.microsoft.com/office/powerpoint/2010/main" val="3349046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4/29/13</a:t>
            </a:r>
          </a:p>
        </p:txBody>
      </p:sp>
      <p:sp>
        <p:nvSpPr>
          <p:cNvPr id="3" name="Slide Number Placeholder 2"/>
          <p:cNvSpPr>
            <a:spLocks noGrp="1"/>
          </p:cNvSpPr>
          <p:nvPr>
            <p:ph type="sldNum" idx="11"/>
          </p:nvPr>
        </p:nvSpPr>
        <p:spPr/>
        <p:txBody>
          <a:bodyPr/>
          <a:lstStyle>
            <a:lvl1pPr>
              <a:defRPr/>
            </a:lvl1pPr>
          </a:lstStyle>
          <a:p>
            <a:fld id="{740C79DE-4AB7-424D-9BC5-21A59893DAA9}" type="slidenum">
              <a:rPr lang="en-US"/>
              <a:pPr/>
              <a:t>‹#›</a:t>
            </a:fld>
            <a:endParaRPr lang="en-US"/>
          </a:p>
        </p:txBody>
      </p:sp>
    </p:spTree>
    <p:extLst>
      <p:ext uri="{BB962C8B-B14F-4D97-AF65-F5344CB8AC3E}">
        <p14:creationId xmlns:p14="http://schemas.microsoft.com/office/powerpoint/2010/main" val="41945096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AFDD47D6-A09A-4365-B950-AAC2A9BEF6E6}" type="slidenum">
              <a:rPr lang="en-US"/>
              <a:pPr/>
              <a:t>‹#›</a:t>
            </a:fld>
            <a:endParaRPr lang="en-US"/>
          </a:p>
        </p:txBody>
      </p:sp>
    </p:spTree>
    <p:extLst>
      <p:ext uri="{BB962C8B-B14F-4D97-AF65-F5344CB8AC3E}">
        <p14:creationId xmlns:p14="http://schemas.microsoft.com/office/powerpoint/2010/main" val="41345205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B4305953-B888-49C8-B27A-C039DC383966}" type="slidenum">
              <a:rPr lang="en-US"/>
              <a:pPr/>
              <a:t>‹#›</a:t>
            </a:fld>
            <a:endParaRPr lang="en-US"/>
          </a:p>
        </p:txBody>
      </p:sp>
    </p:spTree>
    <p:extLst>
      <p:ext uri="{BB962C8B-B14F-4D97-AF65-F5344CB8AC3E}">
        <p14:creationId xmlns:p14="http://schemas.microsoft.com/office/powerpoint/2010/main" val="23111110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0B869657-F84C-4133-8965-584FC0E54F13}" type="slidenum">
              <a:rPr lang="en-US"/>
              <a:pPr/>
              <a:t>‹#›</a:t>
            </a:fld>
            <a:endParaRPr lang="en-US"/>
          </a:p>
        </p:txBody>
      </p:sp>
    </p:spTree>
    <p:extLst>
      <p:ext uri="{BB962C8B-B14F-4D97-AF65-F5344CB8AC3E}">
        <p14:creationId xmlns:p14="http://schemas.microsoft.com/office/powerpoint/2010/main" val="19790594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8213" y="1827213"/>
            <a:ext cx="1720850" cy="448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075" y="1827213"/>
            <a:ext cx="5011738" cy="448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2945AB87-3347-4F7D-A3C8-1AECDC5B1F5B}" type="slidenum">
              <a:rPr lang="en-US"/>
              <a:pPr/>
              <a:t>‹#›</a:t>
            </a:fld>
            <a:endParaRPr lang="en-US"/>
          </a:p>
        </p:txBody>
      </p:sp>
    </p:spTree>
    <p:extLst>
      <p:ext uri="{BB962C8B-B14F-4D97-AF65-F5344CB8AC3E}">
        <p14:creationId xmlns:p14="http://schemas.microsoft.com/office/powerpoint/2010/main" val="3397305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482470D9-8098-4827-B4C4-671255970047}" type="slidenum">
              <a:rPr lang="en-US"/>
              <a:pPr/>
              <a:t>‹#›</a:t>
            </a:fld>
            <a:endParaRPr lang="en-US"/>
          </a:p>
        </p:txBody>
      </p:sp>
    </p:spTree>
    <p:extLst>
      <p:ext uri="{BB962C8B-B14F-4D97-AF65-F5344CB8AC3E}">
        <p14:creationId xmlns:p14="http://schemas.microsoft.com/office/powerpoint/2010/main" val="24242395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62E9C1F2-333E-479A-B736-76B7D485F2BF}" type="slidenum">
              <a:rPr lang="en-US"/>
              <a:pPr/>
              <a:t>‹#›</a:t>
            </a:fld>
            <a:endParaRPr lang="en-US"/>
          </a:p>
        </p:txBody>
      </p:sp>
    </p:spTree>
    <p:extLst>
      <p:ext uri="{BB962C8B-B14F-4D97-AF65-F5344CB8AC3E}">
        <p14:creationId xmlns:p14="http://schemas.microsoft.com/office/powerpoint/2010/main" val="16833075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109EEF93-1CBE-409F-93B7-0E89F2924110}" type="slidenum">
              <a:rPr lang="en-US"/>
              <a:pPr/>
              <a:t>‹#›</a:t>
            </a:fld>
            <a:endParaRPr lang="en-US"/>
          </a:p>
        </p:txBody>
      </p:sp>
    </p:spTree>
    <p:extLst>
      <p:ext uri="{BB962C8B-B14F-4D97-AF65-F5344CB8AC3E}">
        <p14:creationId xmlns:p14="http://schemas.microsoft.com/office/powerpoint/2010/main" val="14328035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D14B2E0D-28B4-4B4D-A80E-A9489BDAA22D}" type="slidenum">
              <a:rPr lang="en-US"/>
              <a:pPr/>
              <a:t>‹#›</a:t>
            </a:fld>
            <a:endParaRPr lang="en-US"/>
          </a:p>
        </p:txBody>
      </p:sp>
    </p:spTree>
    <p:extLst>
      <p:ext uri="{BB962C8B-B14F-4D97-AF65-F5344CB8AC3E}">
        <p14:creationId xmlns:p14="http://schemas.microsoft.com/office/powerpoint/2010/main" val="38495504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4/29/13</a:t>
            </a:r>
          </a:p>
        </p:txBody>
      </p:sp>
      <p:sp>
        <p:nvSpPr>
          <p:cNvPr id="8" name="Slide Number Placeholder 7"/>
          <p:cNvSpPr>
            <a:spLocks noGrp="1"/>
          </p:cNvSpPr>
          <p:nvPr>
            <p:ph type="sldNum" idx="11"/>
          </p:nvPr>
        </p:nvSpPr>
        <p:spPr/>
        <p:txBody>
          <a:bodyPr/>
          <a:lstStyle>
            <a:lvl1pPr>
              <a:defRPr/>
            </a:lvl1pPr>
          </a:lstStyle>
          <a:p>
            <a:fld id="{478C73EE-0A25-4D9F-9941-835940AB42FF}" type="slidenum">
              <a:rPr lang="en-US"/>
              <a:pPr/>
              <a:t>‹#›</a:t>
            </a:fld>
            <a:endParaRPr lang="en-US"/>
          </a:p>
        </p:txBody>
      </p:sp>
    </p:spTree>
    <p:extLst>
      <p:ext uri="{BB962C8B-B14F-4D97-AF65-F5344CB8AC3E}">
        <p14:creationId xmlns:p14="http://schemas.microsoft.com/office/powerpoint/2010/main" val="19610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CEB9F143-AD2C-4671-9A56-4447226156BC}" type="slidenum">
              <a:rPr lang="en-US"/>
              <a:pPr/>
              <a:t>‹#›</a:t>
            </a:fld>
            <a:endParaRPr lang="en-US"/>
          </a:p>
        </p:txBody>
      </p:sp>
    </p:spTree>
    <p:extLst>
      <p:ext uri="{BB962C8B-B14F-4D97-AF65-F5344CB8AC3E}">
        <p14:creationId xmlns:p14="http://schemas.microsoft.com/office/powerpoint/2010/main" val="37916422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4/29/13</a:t>
            </a:r>
          </a:p>
        </p:txBody>
      </p:sp>
      <p:sp>
        <p:nvSpPr>
          <p:cNvPr id="4" name="Slide Number Placeholder 3"/>
          <p:cNvSpPr>
            <a:spLocks noGrp="1"/>
          </p:cNvSpPr>
          <p:nvPr>
            <p:ph type="sldNum" idx="11"/>
          </p:nvPr>
        </p:nvSpPr>
        <p:spPr/>
        <p:txBody>
          <a:bodyPr/>
          <a:lstStyle>
            <a:lvl1pPr>
              <a:defRPr/>
            </a:lvl1pPr>
          </a:lstStyle>
          <a:p>
            <a:fld id="{11C8B29D-B695-4887-8271-5572EDCC098E}" type="slidenum">
              <a:rPr lang="en-US"/>
              <a:pPr/>
              <a:t>‹#›</a:t>
            </a:fld>
            <a:endParaRPr lang="en-US"/>
          </a:p>
        </p:txBody>
      </p:sp>
    </p:spTree>
    <p:extLst>
      <p:ext uri="{BB962C8B-B14F-4D97-AF65-F5344CB8AC3E}">
        <p14:creationId xmlns:p14="http://schemas.microsoft.com/office/powerpoint/2010/main" val="3616749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4/29/13</a:t>
            </a:r>
          </a:p>
        </p:txBody>
      </p:sp>
      <p:sp>
        <p:nvSpPr>
          <p:cNvPr id="3" name="Slide Number Placeholder 2"/>
          <p:cNvSpPr>
            <a:spLocks noGrp="1"/>
          </p:cNvSpPr>
          <p:nvPr>
            <p:ph type="sldNum" idx="11"/>
          </p:nvPr>
        </p:nvSpPr>
        <p:spPr/>
        <p:txBody>
          <a:bodyPr/>
          <a:lstStyle>
            <a:lvl1pPr>
              <a:defRPr/>
            </a:lvl1pPr>
          </a:lstStyle>
          <a:p>
            <a:fld id="{406FB47D-A660-4A26-AC72-4AD44D88E937}" type="slidenum">
              <a:rPr lang="en-US"/>
              <a:pPr/>
              <a:t>‹#›</a:t>
            </a:fld>
            <a:endParaRPr lang="en-US"/>
          </a:p>
        </p:txBody>
      </p:sp>
    </p:spTree>
    <p:extLst>
      <p:ext uri="{BB962C8B-B14F-4D97-AF65-F5344CB8AC3E}">
        <p14:creationId xmlns:p14="http://schemas.microsoft.com/office/powerpoint/2010/main" val="24169371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C4B1F0EA-08BF-4DE9-AF30-EBCB8B990BAE}" type="slidenum">
              <a:rPr lang="en-US"/>
              <a:pPr/>
              <a:t>‹#›</a:t>
            </a:fld>
            <a:endParaRPr lang="en-US"/>
          </a:p>
        </p:txBody>
      </p:sp>
    </p:spTree>
    <p:extLst>
      <p:ext uri="{BB962C8B-B14F-4D97-AF65-F5344CB8AC3E}">
        <p14:creationId xmlns:p14="http://schemas.microsoft.com/office/powerpoint/2010/main" val="25873598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DF99BEEB-2888-44D8-AD4E-E48CF9A6DC26}" type="slidenum">
              <a:rPr lang="en-US"/>
              <a:pPr/>
              <a:t>‹#›</a:t>
            </a:fld>
            <a:endParaRPr lang="en-US"/>
          </a:p>
        </p:txBody>
      </p:sp>
    </p:spTree>
    <p:extLst>
      <p:ext uri="{BB962C8B-B14F-4D97-AF65-F5344CB8AC3E}">
        <p14:creationId xmlns:p14="http://schemas.microsoft.com/office/powerpoint/2010/main" val="36947601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6FBA8894-A617-4789-BF2F-CE482C889097}" type="slidenum">
              <a:rPr lang="en-US"/>
              <a:pPr/>
              <a:t>‹#›</a:t>
            </a:fld>
            <a:endParaRPr lang="en-US"/>
          </a:p>
        </p:txBody>
      </p:sp>
    </p:spTree>
    <p:extLst>
      <p:ext uri="{BB962C8B-B14F-4D97-AF65-F5344CB8AC3E}">
        <p14:creationId xmlns:p14="http://schemas.microsoft.com/office/powerpoint/2010/main" val="2138022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4/29/13</a:t>
            </a:r>
          </a:p>
        </p:txBody>
      </p:sp>
      <p:sp>
        <p:nvSpPr>
          <p:cNvPr id="5" name="Slide Number Placeholder 4"/>
          <p:cNvSpPr>
            <a:spLocks noGrp="1"/>
          </p:cNvSpPr>
          <p:nvPr>
            <p:ph type="sldNum" idx="11"/>
          </p:nvPr>
        </p:nvSpPr>
        <p:spPr/>
        <p:txBody>
          <a:bodyPr/>
          <a:lstStyle>
            <a:lvl1pPr>
              <a:defRPr/>
            </a:lvl1pPr>
          </a:lstStyle>
          <a:p>
            <a:fld id="{F7353168-C6A5-4432-9611-55A0B009593B}" type="slidenum">
              <a:rPr lang="en-US"/>
              <a:pPr/>
              <a:t>‹#›</a:t>
            </a:fld>
            <a:endParaRPr lang="en-US"/>
          </a:p>
        </p:txBody>
      </p:sp>
    </p:spTree>
    <p:extLst>
      <p:ext uri="{BB962C8B-B14F-4D97-AF65-F5344CB8AC3E}">
        <p14:creationId xmlns:p14="http://schemas.microsoft.com/office/powerpoint/2010/main" val="136430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4/29/13</a:t>
            </a:r>
          </a:p>
        </p:txBody>
      </p:sp>
      <p:sp>
        <p:nvSpPr>
          <p:cNvPr id="8" name="Slide Number Placeholder 7"/>
          <p:cNvSpPr>
            <a:spLocks noGrp="1"/>
          </p:cNvSpPr>
          <p:nvPr>
            <p:ph type="sldNum" idx="11"/>
          </p:nvPr>
        </p:nvSpPr>
        <p:spPr/>
        <p:txBody>
          <a:bodyPr/>
          <a:lstStyle>
            <a:lvl1pPr>
              <a:defRPr/>
            </a:lvl1pPr>
          </a:lstStyle>
          <a:p>
            <a:fld id="{A11E56B2-EA9F-4C71-BCD6-0EFA086BBEBF}" type="slidenum">
              <a:rPr lang="en-US"/>
              <a:pPr/>
              <a:t>‹#›</a:t>
            </a:fld>
            <a:endParaRPr lang="en-US"/>
          </a:p>
        </p:txBody>
      </p:sp>
    </p:spTree>
    <p:extLst>
      <p:ext uri="{BB962C8B-B14F-4D97-AF65-F5344CB8AC3E}">
        <p14:creationId xmlns:p14="http://schemas.microsoft.com/office/powerpoint/2010/main" val="135524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4/29/13</a:t>
            </a:r>
          </a:p>
        </p:txBody>
      </p:sp>
      <p:sp>
        <p:nvSpPr>
          <p:cNvPr id="4" name="Slide Number Placeholder 3"/>
          <p:cNvSpPr>
            <a:spLocks noGrp="1"/>
          </p:cNvSpPr>
          <p:nvPr>
            <p:ph type="sldNum" idx="11"/>
          </p:nvPr>
        </p:nvSpPr>
        <p:spPr/>
        <p:txBody>
          <a:bodyPr/>
          <a:lstStyle>
            <a:lvl1pPr>
              <a:defRPr/>
            </a:lvl1pPr>
          </a:lstStyle>
          <a:p>
            <a:fld id="{84966A10-2F46-4344-A18A-892F53D979F4}" type="slidenum">
              <a:rPr lang="en-US"/>
              <a:pPr/>
              <a:t>‹#›</a:t>
            </a:fld>
            <a:endParaRPr lang="en-US"/>
          </a:p>
        </p:txBody>
      </p:sp>
    </p:spTree>
    <p:extLst>
      <p:ext uri="{BB962C8B-B14F-4D97-AF65-F5344CB8AC3E}">
        <p14:creationId xmlns:p14="http://schemas.microsoft.com/office/powerpoint/2010/main" val="2081609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4/29/13</a:t>
            </a:r>
          </a:p>
        </p:txBody>
      </p:sp>
      <p:sp>
        <p:nvSpPr>
          <p:cNvPr id="3" name="Slide Number Placeholder 2"/>
          <p:cNvSpPr>
            <a:spLocks noGrp="1"/>
          </p:cNvSpPr>
          <p:nvPr>
            <p:ph type="sldNum" idx="11"/>
          </p:nvPr>
        </p:nvSpPr>
        <p:spPr/>
        <p:txBody>
          <a:bodyPr/>
          <a:lstStyle>
            <a:lvl1pPr>
              <a:defRPr/>
            </a:lvl1pPr>
          </a:lstStyle>
          <a:p>
            <a:fld id="{56301890-6B27-4256-927A-47FA4C8DEF23}" type="slidenum">
              <a:rPr lang="en-US"/>
              <a:pPr/>
              <a:t>‹#›</a:t>
            </a:fld>
            <a:endParaRPr lang="en-US"/>
          </a:p>
        </p:txBody>
      </p:sp>
    </p:spTree>
    <p:extLst>
      <p:ext uri="{BB962C8B-B14F-4D97-AF65-F5344CB8AC3E}">
        <p14:creationId xmlns:p14="http://schemas.microsoft.com/office/powerpoint/2010/main" val="375889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BC6688EE-0B25-4EA6-A5E0-8DA9C12B8194}" type="slidenum">
              <a:rPr lang="en-US"/>
              <a:pPr/>
              <a:t>‹#›</a:t>
            </a:fld>
            <a:endParaRPr lang="en-US"/>
          </a:p>
        </p:txBody>
      </p:sp>
    </p:spTree>
    <p:extLst>
      <p:ext uri="{BB962C8B-B14F-4D97-AF65-F5344CB8AC3E}">
        <p14:creationId xmlns:p14="http://schemas.microsoft.com/office/powerpoint/2010/main" val="386124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4/29/13</a:t>
            </a:r>
          </a:p>
        </p:txBody>
      </p:sp>
      <p:sp>
        <p:nvSpPr>
          <p:cNvPr id="6" name="Slide Number Placeholder 5"/>
          <p:cNvSpPr>
            <a:spLocks noGrp="1"/>
          </p:cNvSpPr>
          <p:nvPr>
            <p:ph type="sldNum" idx="11"/>
          </p:nvPr>
        </p:nvSpPr>
        <p:spPr/>
        <p:txBody>
          <a:bodyPr/>
          <a:lstStyle>
            <a:lvl1pPr>
              <a:defRPr/>
            </a:lvl1pPr>
          </a:lstStyle>
          <a:p>
            <a:fld id="{B525D19A-3DBC-46E4-B6E0-4FF7BA47943F}" type="slidenum">
              <a:rPr lang="en-US"/>
              <a:pPr/>
              <a:t>‹#›</a:t>
            </a:fld>
            <a:endParaRPr lang="en-US"/>
          </a:p>
        </p:txBody>
      </p:sp>
    </p:spTree>
    <p:extLst>
      <p:ext uri="{BB962C8B-B14F-4D97-AF65-F5344CB8AC3E}">
        <p14:creationId xmlns:p14="http://schemas.microsoft.com/office/powerpoint/2010/main" val="34948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42C32"/>
            </a:gs>
            <a:gs pos="100000">
              <a:srgbClr val="616E76"/>
            </a:gs>
          </a:gsLst>
          <a:lin ang="5400000" scaled="1"/>
        </a:gra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434388" y="573088"/>
            <a:ext cx="85725"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p:cNvSpPr>
            <a:spLocks noChangeArrowheads="1"/>
          </p:cNvSpPr>
          <p:nvPr/>
        </p:nvSpPr>
        <p:spPr bwMode="auto">
          <a:xfrm>
            <a:off x="8569325" y="573088"/>
            <a:ext cx="576263"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914400" y="2516188"/>
            <a:ext cx="7313613" cy="2592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28" name="Rectangle 4"/>
          <p:cNvSpPr>
            <a:spLocks noGrp="1" noChangeArrowheads="1"/>
          </p:cNvSpPr>
          <p:nvPr>
            <p:ph type="dt"/>
          </p:nvPr>
        </p:nvSpPr>
        <p:spPr bwMode="auto">
          <a:xfrm>
            <a:off x="6007100" y="549275"/>
            <a:ext cx="118745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r>
              <a:rPr lang="en-US"/>
              <a:t>4/29/13</a:t>
            </a:r>
          </a:p>
        </p:txBody>
      </p:sp>
      <p:sp>
        <p:nvSpPr>
          <p:cNvPr id="1029" name="Rectangle 5"/>
          <p:cNvSpPr>
            <a:spLocks noGrp="1" noChangeArrowheads="1"/>
          </p:cNvSpPr>
          <p:nvPr>
            <p:ph type="sldNum"/>
          </p:nvPr>
        </p:nvSpPr>
        <p:spPr bwMode="auto">
          <a:xfrm>
            <a:off x="7315200" y="549275"/>
            <a:ext cx="9398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fld id="{7A107B47-38DC-408C-BB5E-C4FCBA9E59E6}" type="slidenum">
              <a:rPr lang="en-US"/>
              <a:pPr/>
              <a:t>‹#›</a:t>
            </a:fld>
            <a:endParaRPr lang="en-US"/>
          </a:p>
        </p:txBody>
      </p:sp>
      <p:sp>
        <p:nvSpPr>
          <p:cNvPr id="1030" name="Text Box 6"/>
          <p:cNvSpPr txBox="1">
            <a:spLocks noChangeArrowheads="1"/>
          </p:cNvSpPr>
          <p:nvPr/>
        </p:nvSpPr>
        <p:spPr bwMode="auto">
          <a:xfrm>
            <a:off x="6008688" y="855663"/>
            <a:ext cx="2246312"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Rectangle 7"/>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64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708" r:id="rId12"/>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2pPr>
      <a:lvl3pPr marL="1143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3pPr>
      <a:lvl4pPr marL="1600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4pPr>
      <a:lvl5pPr marL="20574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5pPr>
      <a:lvl6pPr marL="25146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6pPr>
      <a:lvl7pPr marL="29718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7pPr>
      <a:lvl8pPr marL="3429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8pPr>
      <a:lvl9pPr marL="3886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anose="02020603050405020304" pitchFamily="18" charset="0"/>
        <a:defRPr sz="2000" kern="1200">
          <a:solidFill>
            <a:srgbClr val="FFFFFF"/>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anose="02020603050405020304" pitchFamily="18" charset="0"/>
        <a:defRPr sz="1600" kern="1200">
          <a:solidFill>
            <a:srgbClr val="FFFFFF"/>
          </a:solidFill>
          <a:latin typeface="+mn-lt"/>
          <a:ea typeface="+mn-ea"/>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anose="02020603050405020304" pitchFamily="18" charset="0"/>
        <a:defRPr sz="1400" kern="1200">
          <a:solidFill>
            <a:srgbClr val="FFFFFF"/>
          </a:solidFill>
          <a:latin typeface="+mn-lt"/>
          <a:ea typeface="+mn-ea"/>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anose="02020603050405020304" pitchFamily="18" charset="0"/>
        <a:defRPr sz="1400" kern="1200">
          <a:solidFill>
            <a:srgbClr val="FFFFFF"/>
          </a:solidFill>
          <a:latin typeface="+mn-lt"/>
          <a:ea typeface="+mn-ea"/>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42C32"/>
            </a:gs>
            <a:gs pos="100000">
              <a:srgbClr val="616E76"/>
            </a:gs>
          </a:gsLst>
          <a:lin ang="5400000" scaled="1"/>
        </a:gra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8434388" y="573088"/>
            <a:ext cx="85725"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p:cNvSpPr>
            <a:spLocks noChangeArrowheads="1"/>
          </p:cNvSpPr>
          <p:nvPr/>
        </p:nvSpPr>
        <p:spPr bwMode="auto">
          <a:xfrm>
            <a:off x="8569325" y="573088"/>
            <a:ext cx="576263"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p:cNvSpPr>
            <a:spLocks noGrp="1" noChangeArrowheads="1"/>
          </p:cNvSpPr>
          <p:nvPr>
            <p:ph type="title"/>
          </p:nvPr>
        </p:nvSpPr>
        <p:spPr bwMode="auto">
          <a:xfrm>
            <a:off x="914400" y="1544638"/>
            <a:ext cx="7313613"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52" name="Rectangle 4"/>
          <p:cNvSpPr>
            <a:spLocks noGrp="1" noChangeArrowheads="1"/>
          </p:cNvSpPr>
          <p:nvPr>
            <p:ph type="body" idx="1"/>
          </p:nvPr>
        </p:nvSpPr>
        <p:spPr bwMode="auto">
          <a:xfrm>
            <a:off x="914400" y="2770188"/>
            <a:ext cx="7313613" cy="353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3" name="Rectangle 5"/>
          <p:cNvSpPr>
            <a:spLocks noGrp="1" noChangeArrowheads="1"/>
          </p:cNvSpPr>
          <p:nvPr>
            <p:ph type="dt"/>
          </p:nvPr>
        </p:nvSpPr>
        <p:spPr bwMode="auto">
          <a:xfrm>
            <a:off x="6007100" y="549275"/>
            <a:ext cx="118745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r>
              <a:rPr lang="en-US"/>
              <a:t>4/29/13</a:t>
            </a:r>
          </a:p>
        </p:txBody>
      </p:sp>
      <p:sp>
        <p:nvSpPr>
          <p:cNvPr id="2054" name="Text Box 6"/>
          <p:cNvSpPr txBox="1">
            <a:spLocks noChangeArrowheads="1"/>
          </p:cNvSpPr>
          <p:nvPr/>
        </p:nvSpPr>
        <p:spPr bwMode="auto">
          <a:xfrm>
            <a:off x="6008688" y="855663"/>
            <a:ext cx="2246312"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p:cNvSpPr>
            <a:spLocks noGrp="1" noChangeArrowheads="1"/>
          </p:cNvSpPr>
          <p:nvPr>
            <p:ph type="sldNum"/>
          </p:nvPr>
        </p:nvSpPr>
        <p:spPr bwMode="auto">
          <a:xfrm>
            <a:off x="7315200" y="549275"/>
            <a:ext cx="9398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fld id="{A49F5E38-D4D0-43ED-8E91-842847130C8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2pPr>
      <a:lvl3pPr marL="1143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3pPr>
      <a:lvl4pPr marL="1600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4pPr>
      <a:lvl5pPr marL="20574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5pPr>
      <a:lvl6pPr marL="25146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6pPr>
      <a:lvl7pPr marL="29718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7pPr>
      <a:lvl8pPr marL="3429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8pPr>
      <a:lvl9pPr marL="3886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anose="02020603050405020304" pitchFamily="18" charset="0"/>
        <a:defRPr sz="2000" kern="1200">
          <a:solidFill>
            <a:srgbClr val="FFFFFF"/>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anose="02020603050405020304" pitchFamily="18" charset="0"/>
        <a:defRPr sz="1600" kern="1200">
          <a:solidFill>
            <a:srgbClr val="FFFFFF"/>
          </a:solidFill>
          <a:latin typeface="+mn-lt"/>
          <a:ea typeface="+mn-ea"/>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anose="02020603050405020304" pitchFamily="18" charset="0"/>
        <a:defRPr sz="1400" kern="1200">
          <a:solidFill>
            <a:srgbClr val="FFFFFF"/>
          </a:solidFill>
          <a:latin typeface="+mn-lt"/>
          <a:ea typeface="+mn-ea"/>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anose="02020603050405020304" pitchFamily="18" charset="0"/>
        <a:defRPr sz="1400" kern="1200">
          <a:solidFill>
            <a:srgbClr val="FFFFFF"/>
          </a:solidFill>
          <a:latin typeface="+mn-lt"/>
          <a:ea typeface="+mn-ea"/>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42C32"/>
            </a:gs>
            <a:gs pos="100000">
              <a:srgbClr val="616E76"/>
            </a:gs>
          </a:gsLst>
          <a:lin ang="5400000" scaled="1"/>
        </a:gradFill>
        <a:effectLst/>
      </p:bgPr>
    </p:bg>
    <p:spTree>
      <p:nvGrpSpPr>
        <p:cNvPr id="1" name=""/>
        <p:cNvGrpSpPr/>
        <p:nvPr/>
      </p:nvGrpSpPr>
      <p:grpSpPr>
        <a:xfrm>
          <a:off x="0" y="0"/>
          <a:ext cx="0" cy="0"/>
          <a:chOff x="0" y="0"/>
          <a:chExt cx="0" cy="0"/>
        </a:xfrm>
      </p:grpSpPr>
      <p:sp>
        <p:nvSpPr>
          <p:cNvPr id="4097" name="Rectangle 1"/>
          <p:cNvSpPr>
            <a:spLocks noChangeArrowheads="1"/>
          </p:cNvSpPr>
          <p:nvPr/>
        </p:nvSpPr>
        <p:spPr bwMode="auto">
          <a:xfrm>
            <a:off x="8434388" y="573088"/>
            <a:ext cx="85725"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8" name="Rectangle 2"/>
          <p:cNvSpPr>
            <a:spLocks noChangeArrowheads="1"/>
          </p:cNvSpPr>
          <p:nvPr/>
        </p:nvSpPr>
        <p:spPr bwMode="auto">
          <a:xfrm>
            <a:off x="8569325" y="573088"/>
            <a:ext cx="576263"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 name="Rectangle 3"/>
          <p:cNvSpPr>
            <a:spLocks noGrp="1" noChangeArrowheads="1"/>
          </p:cNvSpPr>
          <p:nvPr>
            <p:ph type="title"/>
          </p:nvPr>
        </p:nvSpPr>
        <p:spPr bwMode="auto">
          <a:xfrm>
            <a:off x="6248400" y="1827213"/>
            <a:ext cx="1490663"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smtClean="0"/>
              <a:t>Click to edit the title text formatClick to edit Master title style</a:t>
            </a:r>
          </a:p>
        </p:txBody>
      </p:sp>
      <p:sp>
        <p:nvSpPr>
          <p:cNvPr id="4100" name="Rectangle 4"/>
          <p:cNvSpPr>
            <a:spLocks noGrp="1" noChangeArrowheads="1"/>
          </p:cNvSpPr>
          <p:nvPr>
            <p:ph type="body" idx="1"/>
          </p:nvPr>
        </p:nvSpPr>
        <p:spPr bwMode="auto">
          <a:xfrm>
            <a:off x="854075" y="1827213"/>
            <a:ext cx="5240338"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1" name="Rectangle 5"/>
          <p:cNvSpPr>
            <a:spLocks noGrp="1" noChangeArrowheads="1"/>
          </p:cNvSpPr>
          <p:nvPr>
            <p:ph type="dt"/>
          </p:nvPr>
        </p:nvSpPr>
        <p:spPr bwMode="auto">
          <a:xfrm>
            <a:off x="6007100" y="549275"/>
            <a:ext cx="118745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r>
              <a:rPr lang="en-US"/>
              <a:t>4/29/13</a:t>
            </a:r>
          </a:p>
        </p:txBody>
      </p:sp>
      <p:sp>
        <p:nvSpPr>
          <p:cNvPr id="4102" name="Text Box 6"/>
          <p:cNvSpPr txBox="1">
            <a:spLocks noChangeArrowheads="1"/>
          </p:cNvSpPr>
          <p:nvPr/>
        </p:nvSpPr>
        <p:spPr bwMode="auto">
          <a:xfrm>
            <a:off x="6008688" y="855663"/>
            <a:ext cx="2246312"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3" name="Rectangle 7"/>
          <p:cNvSpPr>
            <a:spLocks noGrp="1" noChangeArrowheads="1"/>
          </p:cNvSpPr>
          <p:nvPr>
            <p:ph type="sldNum"/>
          </p:nvPr>
        </p:nvSpPr>
        <p:spPr bwMode="auto">
          <a:xfrm>
            <a:off x="7315200" y="549275"/>
            <a:ext cx="9398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fld id="{14C76E67-EA84-40CB-8C02-E5C05DB98CB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2pPr>
      <a:lvl3pPr marL="1143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3pPr>
      <a:lvl4pPr marL="1600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4pPr>
      <a:lvl5pPr marL="20574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5pPr>
      <a:lvl6pPr marL="25146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6pPr>
      <a:lvl7pPr marL="29718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7pPr>
      <a:lvl8pPr marL="3429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8pPr>
      <a:lvl9pPr marL="3886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anose="02020603050405020304" pitchFamily="18" charset="0"/>
        <a:defRPr sz="2000" kern="1200">
          <a:solidFill>
            <a:srgbClr val="FFFFFF"/>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anose="02020603050405020304" pitchFamily="18" charset="0"/>
        <a:defRPr sz="1600" kern="1200">
          <a:solidFill>
            <a:srgbClr val="FFFFFF"/>
          </a:solidFill>
          <a:latin typeface="+mn-lt"/>
          <a:ea typeface="+mn-ea"/>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anose="02020603050405020304" pitchFamily="18" charset="0"/>
        <a:defRPr sz="1400" kern="1200">
          <a:solidFill>
            <a:srgbClr val="FFFFFF"/>
          </a:solidFill>
          <a:latin typeface="+mn-lt"/>
          <a:ea typeface="+mn-ea"/>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anose="02020603050405020304" pitchFamily="18" charset="0"/>
        <a:defRPr sz="1400" kern="1200">
          <a:solidFill>
            <a:srgbClr val="FFFFFF"/>
          </a:solidFill>
          <a:latin typeface="+mn-lt"/>
          <a:ea typeface="+mn-ea"/>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42C32"/>
            </a:gs>
            <a:gs pos="100000">
              <a:srgbClr val="616E76"/>
            </a:gs>
          </a:gsLst>
          <a:lin ang="5400000" scaled="1"/>
        </a:gradFill>
        <a:effectLst/>
      </p:bgPr>
    </p:bg>
    <p:spTree>
      <p:nvGrpSpPr>
        <p:cNvPr id="1" name=""/>
        <p:cNvGrpSpPr/>
        <p:nvPr/>
      </p:nvGrpSpPr>
      <p:grpSpPr>
        <a:xfrm>
          <a:off x="0" y="0"/>
          <a:ext cx="0" cy="0"/>
          <a:chOff x="0" y="0"/>
          <a:chExt cx="0" cy="0"/>
        </a:xfrm>
      </p:grpSpPr>
      <p:sp>
        <p:nvSpPr>
          <p:cNvPr id="5121" name="Rectangle 1"/>
          <p:cNvSpPr>
            <a:spLocks noChangeArrowheads="1"/>
          </p:cNvSpPr>
          <p:nvPr/>
        </p:nvSpPr>
        <p:spPr bwMode="auto">
          <a:xfrm>
            <a:off x="8434388" y="573088"/>
            <a:ext cx="85725"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2" name="Rectangle 2"/>
          <p:cNvSpPr>
            <a:spLocks noChangeArrowheads="1"/>
          </p:cNvSpPr>
          <p:nvPr/>
        </p:nvSpPr>
        <p:spPr bwMode="auto">
          <a:xfrm>
            <a:off x="8569325" y="573088"/>
            <a:ext cx="576263" cy="571500"/>
          </a:xfrm>
          <a:prstGeom prst="rect">
            <a:avLst/>
          </a:prstGeom>
          <a:solidFill>
            <a:srgbClr val="FF8600"/>
          </a:solidFill>
          <a:ln>
            <a:noFill/>
          </a:ln>
          <a:effectLst/>
          <a:extLst>
            <a:ext uri="{91240B29-F687-4F45-9708-019B960494DF}">
              <a14:hiddenLine xmlns:a14="http://schemas.microsoft.com/office/drawing/2010/main" w="1908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 name="Rectangle 3"/>
          <p:cNvSpPr>
            <a:spLocks noGrp="1" noChangeArrowheads="1"/>
          </p:cNvSpPr>
          <p:nvPr>
            <p:ph type="dt"/>
          </p:nvPr>
        </p:nvSpPr>
        <p:spPr bwMode="auto">
          <a:xfrm>
            <a:off x="6007100" y="549275"/>
            <a:ext cx="118745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r>
              <a:rPr lang="en-US"/>
              <a:t>4/29/13</a:t>
            </a:r>
          </a:p>
        </p:txBody>
      </p:sp>
      <p:sp>
        <p:nvSpPr>
          <p:cNvPr id="5124" name="Text Box 4"/>
          <p:cNvSpPr txBox="1">
            <a:spLocks noChangeArrowheads="1"/>
          </p:cNvSpPr>
          <p:nvPr/>
        </p:nvSpPr>
        <p:spPr bwMode="auto">
          <a:xfrm>
            <a:off x="6008688" y="855663"/>
            <a:ext cx="2246312"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Rectangle 5"/>
          <p:cNvSpPr>
            <a:spLocks noGrp="1" noChangeArrowheads="1"/>
          </p:cNvSpPr>
          <p:nvPr>
            <p:ph type="sldNum"/>
          </p:nvPr>
        </p:nvSpPr>
        <p:spPr bwMode="auto">
          <a:xfrm>
            <a:off x="7315200" y="549275"/>
            <a:ext cx="9398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Lst>
              <a:defRPr>
                <a:solidFill>
                  <a:srgbClr val="FFFFFF"/>
                </a:solidFill>
                <a:cs typeface="Arial Unicode MS" panose="020B0604020202020204" pitchFamily="34" charset="-128"/>
              </a:defRPr>
            </a:lvl1pPr>
          </a:lstStyle>
          <a:p>
            <a:fld id="{F1298E59-A666-4A84-95CE-EC5A4255D678}" type="slidenum">
              <a:rPr lang="en-US"/>
              <a:pPr/>
              <a:t>‹#›</a:t>
            </a:fld>
            <a:endParaRPr lang="en-US"/>
          </a:p>
        </p:txBody>
      </p:sp>
      <p:sp>
        <p:nvSpPr>
          <p:cNvPr id="5126" name="Rectangle 6"/>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5127" name="Rectangle 7"/>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64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anose="02020603050405020304" pitchFamily="18" charset="0"/>
        <a:defRPr kern="1200">
          <a:solidFill>
            <a:srgbClr val="FFFFFF"/>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2pPr>
      <a:lvl3pPr marL="1143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3pPr>
      <a:lvl4pPr marL="1600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4pPr>
      <a:lvl5pPr marL="20574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5pPr>
      <a:lvl6pPr marL="25146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6pPr>
      <a:lvl7pPr marL="29718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7pPr>
      <a:lvl8pPr marL="34290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8pPr>
      <a:lvl9pPr marL="3886200" indent="-228600" algn="l" defTabSz="457200" rtl="0" fontAlgn="base">
        <a:lnSpc>
          <a:spcPct val="93000"/>
        </a:lnSpc>
        <a:spcBef>
          <a:spcPct val="0"/>
        </a:spcBef>
        <a:spcAft>
          <a:spcPct val="0"/>
        </a:spcAft>
        <a:buClr>
          <a:srgbClr val="000000"/>
        </a:buClr>
        <a:buSzPct val="100000"/>
        <a:buFont typeface="Times New Roman" panose="02020603050405020304" pitchFamily="18" charset="0"/>
        <a:defRPr>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anose="02020603050405020304" pitchFamily="18" charset="0"/>
        <a:defRPr sz="2000" kern="1200">
          <a:solidFill>
            <a:srgbClr val="FFFFFF"/>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anose="02020603050405020304" pitchFamily="18" charset="0"/>
        <a:defRPr sz="1600" kern="1200">
          <a:solidFill>
            <a:srgbClr val="FFFFFF"/>
          </a:solidFill>
          <a:latin typeface="+mn-lt"/>
          <a:ea typeface="+mn-ea"/>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anose="02020603050405020304" pitchFamily="18" charset="0"/>
        <a:defRPr sz="1400" kern="1200">
          <a:solidFill>
            <a:srgbClr val="FFFFFF"/>
          </a:solidFill>
          <a:latin typeface="+mn-lt"/>
          <a:ea typeface="+mn-ea"/>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anose="02020603050405020304" pitchFamily="18" charset="0"/>
        <a:defRPr sz="1400" kern="1200">
          <a:solidFill>
            <a:srgbClr val="FFFFFF"/>
          </a:solidFill>
          <a:latin typeface="+mn-lt"/>
          <a:ea typeface="+mn-ea"/>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anose="02020603050405020304" pitchFamily="18"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0.xml"/><Relationship Id="rId5" Type="http://schemas.openxmlformats.org/officeDocument/2006/relationships/comments" Target="../comments/commen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0.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1.xml"/><Relationship Id="rId5" Type="http://schemas.openxmlformats.org/officeDocument/2006/relationships/comments" Target="../comments/commen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www.precisionmicrodrives.com/vibrating-vibrator-vibration-motors/pager-motors-erm-motors" TargetMode="External"/><Relationship Id="rId2" Type="http://schemas.openxmlformats.org/officeDocument/2006/relationships/notesSlide" Target="../notesSlides/notesSlide9.xml"/><Relationship Id="rId1" Type="http://schemas.openxmlformats.org/officeDocument/2006/relationships/slideLayout" Target="../slideLayouts/slideLayout41.xml"/><Relationship Id="rId5" Type="http://schemas.openxmlformats.org/officeDocument/2006/relationships/comments" Target="../comments/commen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914400" y="2516188"/>
            <a:ext cx="7315200" cy="2593975"/>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000">
                <a:solidFill>
                  <a:srgbClr val="FF8600"/>
                </a:solidFill>
              </a:rPr>
              <a:t>Final Project:</a:t>
            </a:r>
            <a:br>
              <a:rPr lang="en-US" sz="4000">
                <a:solidFill>
                  <a:srgbClr val="FF8600"/>
                </a:solidFill>
              </a:rPr>
            </a:br>
            <a:r>
              <a:rPr lang="en-US" sz="4000">
                <a:solidFill>
                  <a:srgbClr val="FF8600"/>
                </a:solidFill>
              </a:rPr>
              <a:t>Haptic Glove</a:t>
            </a:r>
          </a:p>
        </p:txBody>
      </p:sp>
      <p:sp>
        <p:nvSpPr>
          <p:cNvPr id="7170" name="Rectangle 2"/>
          <p:cNvSpPr>
            <a:spLocks noGrp="1" noChangeArrowheads="1"/>
          </p:cNvSpPr>
          <p:nvPr>
            <p:ph type="subTitle" idx="4294967295"/>
          </p:nvPr>
        </p:nvSpPr>
        <p:spPr>
          <a:xfrm>
            <a:off x="914400" y="5165725"/>
            <a:ext cx="7315200" cy="1144588"/>
          </a:xfrm>
          <a:ln/>
        </p:spPr>
        <p:txBody>
          <a:bodyPr lIns="90000" tIns="45000" rIns="90000" bIns="45000"/>
          <a:lstStyle/>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en-US" sz="4000">
                <a:solidFill>
                  <a:srgbClr val="FF8600"/>
                </a:solidFill>
              </a:rPr>
              <a:t>Matt Ashcraft</a:t>
            </a:r>
          </a:p>
          <a:p>
            <a:pPr marL="0" indent="0">
              <a:lnSpc>
                <a:spcPct val="100000"/>
              </a:lnSpc>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en-US" sz="4000">
                <a:solidFill>
                  <a:srgbClr val="FF8600"/>
                </a:solidFill>
              </a:rPr>
              <a:t>Shelbe Timothy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914400" y="533400"/>
            <a:ext cx="7315200" cy="741362"/>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000" dirty="0">
                <a:solidFill>
                  <a:srgbClr val="FF8600"/>
                </a:solidFill>
              </a:rPr>
              <a:t>What worked…</a:t>
            </a:r>
          </a:p>
        </p:txBody>
      </p:sp>
      <p:sp>
        <p:nvSpPr>
          <p:cNvPr id="16386" name="Text Box 2"/>
          <p:cNvSpPr txBox="1">
            <a:spLocks noChangeArrowheads="1"/>
          </p:cNvSpPr>
          <p:nvPr/>
        </p:nvSpPr>
        <p:spPr bwMode="auto">
          <a:xfrm>
            <a:off x="918754" y="1447801"/>
            <a:ext cx="73152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marL="501650" indent="-180975">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dirty="0">
                <a:solidFill>
                  <a:srgbClr val="FFFFFF"/>
                </a:solidFill>
              </a:rPr>
              <a:t>Flex Sensor data measurement and display for thumb and forefinger.</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dirty="0">
                <a:solidFill>
                  <a:srgbClr val="FFFFFF"/>
                </a:solidFill>
              </a:rPr>
              <a:t>ERM haptic feedback.</a:t>
            </a:r>
          </a:p>
          <a:p>
            <a:pPr hangingPunct="1">
              <a:lnSpc>
                <a:spcPct val="100000"/>
              </a:lnSpc>
              <a:spcAft>
                <a:spcPts val="1425"/>
              </a:spcAft>
              <a:buClrTx/>
              <a:buSzTx/>
              <a:buFontTx/>
              <a:buNone/>
            </a:pPr>
            <a:endParaRPr lang="en-US" dirty="0">
              <a:solidFill>
                <a:srgbClr val="FFFFFF"/>
              </a:solidFill>
            </a:endParaRPr>
          </a:p>
        </p:txBody>
      </p:sp>
      <p:sp>
        <p:nvSpPr>
          <p:cNvPr id="4" name="Rectangle 1"/>
          <p:cNvSpPr>
            <a:spLocks noGrp="1" noChangeArrowheads="1"/>
          </p:cNvSpPr>
          <p:nvPr>
            <p:ph type="title" idx="4294967295"/>
          </p:nvPr>
        </p:nvSpPr>
        <p:spPr>
          <a:xfrm>
            <a:off x="990600" y="2743200"/>
            <a:ext cx="7315200" cy="741362"/>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000" dirty="0">
                <a:solidFill>
                  <a:srgbClr val="FF8600"/>
                </a:solidFill>
              </a:rPr>
              <a:t>What didn’t work…</a:t>
            </a:r>
          </a:p>
        </p:txBody>
      </p:sp>
      <p:sp>
        <p:nvSpPr>
          <p:cNvPr id="5" name="Text Box 2"/>
          <p:cNvSpPr txBox="1">
            <a:spLocks noChangeArrowheads="1"/>
          </p:cNvSpPr>
          <p:nvPr/>
        </p:nvSpPr>
        <p:spPr bwMode="auto">
          <a:xfrm>
            <a:off x="914400" y="3733800"/>
            <a:ext cx="7315200" cy="256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180975">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marL="501650" indent="-180975">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Logical isolation and signal recombination for ERM driver.</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dirty="0">
                <a:solidFill>
                  <a:srgbClr val="FFFFFF"/>
                </a:solidFill>
              </a:rPr>
              <a:t>Reason:  it was unnecessary.  Installing the ERM after the MV57164 provided sufficient haptic feedback for our purposes.</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555 PWM circuit</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dirty="0">
                <a:solidFill>
                  <a:srgbClr val="FFFFFF"/>
                </a:solidFill>
              </a:rPr>
              <a:t>Reason:  since we didn’t get the LRAs and the ERMs were simple DC motors we had no need for sculpted pulse trains</a:t>
            </a:r>
            <a:r>
              <a:rPr lang="en-US" dirty="0" smtClean="0">
                <a:solidFill>
                  <a:srgbClr val="FFFFFF"/>
                </a:solidFill>
              </a:rPr>
              <a:t>.</a:t>
            </a:r>
            <a:endParaRPr lang="en-US" dirty="0">
              <a:solidFill>
                <a:srgbClr val="FFFF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914400" y="609600"/>
            <a:ext cx="7315200" cy="1154113"/>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000">
                <a:solidFill>
                  <a:srgbClr val="FF8600"/>
                </a:solidFill>
              </a:rPr>
              <a:t>Challenges</a:t>
            </a:r>
          </a:p>
        </p:txBody>
      </p:sp>
      <p:sp>
        <p:nvSpPr>
          <p:cNvPr id="18434" name="Text Box 2"/>
          <p:cNvSpPr txBox="1">
            <a:spLocks noChangeArrowheads="1"/>
          </p:cNvSpPr>
          <p:nvPr/>
        </p:nvSpPr>
        <p:spPr bwMode="auto">
          <a:xfrm>
            <a:off x="92075" y="1371600"/>
            <a:ext cx="8504238" cy="530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180975">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marL="501650" indent="-180975">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a:solidFill>
                  <a:srgbClr val="FFFFFF"/>
                </a:solidFill>
              </a:rPr>
              <a:t>Fitting the reference voltages to the gain range</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a:solidFill>
                  <a:srgbClr val="FFFFFF"/>
                </a:solidFill>
              </a:rPr>
              <a:t>ERMs had very little torque, often thought they weren't working when they were simply caught on the glove</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a:solidFill>
                  <a:srgbClr val="FFFFFF"/>
                </a:solidFill>
              </a:rPr>
              <a:t>Never ignore your supply chain.</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a:solidFill>
                  <a:srgbClr val="FFFFFF"/>
                </a:solidFill>
              </a:rPr>
              <a:t>British parts= HUGE shipping costs = no LRAs </a:t>
            </a:r>
            <a:r>
              <a:rPr lang="en-US">
                <a:solidFill>
                  <a:srgbClr val="FFFFFF"/>
                </a:solidFill>
                <a:latin typeface="Wingdings" panose="05000000000000000000" pitchFamily="2" charset="2"/>
              </a:rPr>
              <a:t></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a:solidFill>
                  <a:srgbClr val="FFFFFF"/>
                </a:solidFill>
              </a:rPr>
              <a:t>Prototype PCBs</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a:solidFill>
                  <a:srgbClr val="FFFFFF"/>
                </a:solidFill>
              </a:rPr>
              <a:t>PCB layout is a discipline unto itself and should not be undertaken without adequate training and software.</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a:solidFill>
                  <a:srgbClr val="FFFFFF"/>
                </a:solidFill>
              </a:rPr>
              <a:t>3 LF356s died during the making of this circuit.  Their sacrifice was not in vain.</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a:solidFill>
                  <a:srgbClr val="FFFFFF"/>
                </a:solidFill>
              </a:rPr>
              <a:t>Op amp death throes can be strange and difficult to isolate in a complicated circuit.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914400" y="1544638"/>
            <a:ext cx="7315200" cy="1154112"/>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000">
                <a:solidFill>
                  <a:srgbClr val="FF8600"/>
                </a:solidFill>
              </a:rPr>
              <a:t>Surprises…</a:t>
            </a:r>
          </a:p>
        </p:txBody>
      </p:sp>
      <p:sp>
        <p:nvSpPr>
          <p:cNvPr id="19458" name="Text Box 2"/>
          <p:cNvSpPr txBox="1">
            <a:spLocks noChangeArrowheads="1"/>
          </p:cNvSpPr>
          <p:nvPr/>
        </p:nvSpPr>
        <p:spPr bwMode="auto">
          <a:xfrm>
            <a:off x="914400" y="2770188"/>
            <a:ext cx="7315200" cy="353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180975">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marL="501650" indent="-180975">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The mysterious overdriven LEDs.</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dirty="0">
                <a:solidFill>
                  <a:srgbClr val="FFFFFF"/>
                </a:solidFill>
              </a:rPr>
              <a:t>Starving op amps clip the peaks of your waves then raise the floor.</a:t>
            </a:r>
          </a:p>
          <a:p>
            <a:pPr lvl="1" hangingPunct="1">
              <a:lnSpc>
                <a:spcPct val="100000"/>
              </a:lnSpc>
              <a:spcBef>
                <a:spcPts val="363"/>
              </a:spcBef>
              <a:spcAft>
                <a:spcPts val="1425"/>
              </a:spcAft>
              <a:buClr>
                <a:srgbClr val="FF8600"/>
              </a:buClr>
              <a:buSzPct val="75000"/>
              <a:buFont typeface="Wingdings" panose="05000000000000000000" pitchFamily="2" charset="2"/>
              <a:buChar char="§"/>
            </a:pPr>
            <a:r>
              <a:rPr lang="en-US" dirty="0">
                <a:solidFill>
                  <a:srgbClr val="FFFFFF"/>
                </a:solidFill>
              </a:rPr>
              <a:t>Potential data density exploit.</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Op amps and Schmitt triggers are VERY useful.  (Who knew?)</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0000"/>
                </a:solidFill>
              </a:rPr>
              <a:t>Anything else? </a:t>
            </a:r>
            <a:r>
              <a:rPr lang="en-US" sz="2000" dirty="0">
                <a:solidFill>
                  <a:srgbClr val="FFFFFF"/>
                </a:solidFill>
              </a:rPr>
              <a:t>DC Offset?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838200" y="380999"/>
            <a:ext cx="7315200" cy="1215181"/>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000" dirty="0">
                <a:solidFill>
                  <a:srgbClr val="FF8600"/>
                </a:solidFill>
              </a:rPr>
              <a:t>What we wish we’d had time for…</a:t>
            </a:r>
          </a:p>
        </p:txBody>
      </p:sp>
      <p:sp>
        <p:nvSpPr>
          <p:cNvPr id="20482" name="Text Box 2"/>
          <p:cNvSpPr txBox="1">
            <a:spLocks noChangeArrowheads="1"/>
          </p:cNvSpPr>
          <p:nvPr/>
        </p:nvSpPr>
        <p:spPr bwMode="auto">
          <a:xfrm>
            <a:off x="746125" y="1671637"/>
            <a:ext cx="7407275" cy="404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28600" indent="-180975">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I wish we had time to order the LRAs.  The ERMs are useful but not very articulate.</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I wish we had time to build out the other fingers.</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I wish we had time to build a circuit to account for both x and y coordinates as well as do the math to determine z from x and y.</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I wish we had time to build a circuit for the accelerometer.</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I wish we had time to build the Hall effect calibration matrix.</a:t>
            </a:r>
          </a:p>
          <a:p>
            <a:pPr hangingPunct="1">
              <a:lnSpc>
                <a:spcPct val="100000"/>
              </a:lnSpc>
              <a:spcBef>
                <a:spcPts val="400"/>
              </a:spcBef>
              <a:spcAft>
                <a:spcPts val="1425"/>
              </a:spcAft>
              <a:buClr>
                <a:srgbClr val="FF8600"/>
              </a:buClr>
              <a:buSzPct val="45000"/>
              <a:buFont typeface="Wingdings" panose="05000000000000000000" pitchFamily="2" charset="2"/>
              <a:buChar char="§"/>
            </a:pPr>
            <a:r>
              <a:rPr lang="en-US" sz="2000" dirty="0">
                <a:solidFill>
                  <a:srgbClr val="FFFFFF"/>
                </a:solidFill>
              </a:rPr>
              <a:t>I wish we had more time for this presentation…</a:t>
            </a:r>
          </a:p>
          <a:p>
            <a:pPr hangingPunct="1">
              <a:lnSpc>
                <a:spcPct val="100000"/>
              </a:lnSpc>
              <a:spcBef>
                <a:spcPts val="400"/>
              </a:spcBef>
              <a:spcAft>
                <a:spcPts val="1425"/>
              </a:spcAft>
              <a:buClrTx/>
              <a:buSzTx/>
              <a:buFontTx/>
              <a:buNone/>
            </a:pPr>
            <a:endParaRPr lang="en-US" sz="2000" dirty="0">
              <a:solidFill>
                <a:srgbClr val="FFFF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838200" y="1066800"/>
            <a:ext cx="7543800" cy="551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sz="4000" dirty="0" err="1">
                <a:solidFill>
                  <a:srgbClr val="FF8600"/>
                </a:solidFill>
              </a:rPr>
              <a:t>hap·tic</a:t>
            </a:r>
            <a:r>
              <a:rPr lang="en-US" sz="4000" dirty="0">
                <a:solidFill>
                  <a:srgbClr val="FF8600"/>
                </a:solidFill>
              </a:rPr>
              <a:t> adjective \ˈhap-</a:t>
            </a:r>
            <a:r>
              <a:rPr lang="en-US" sz="4000" dirty="0" err="1">
                <a:solidFill>
                  <a:srgbClr val="FF8600"/>
                </a:solidFill>
              </a:rPr>
              <a:t>tik</a:t>
            </a:r>
            <a:r>
              <a:rPr lang="en-US" sz="4000" dirty="0">
                <a:solidFill>
                  <a:srgbClr val="FF8600"/>
                </a:solidFill>
              </a:rPr>
              <a:t>\</a:t>
            </a:r>
          </a:p>
          <a:p>
            <a:pPr hangingPunct="1">
              <a:lnSpc>
                <a:spcPct val="100000"/>
              </a:lnSpc>
            </a:pPr>
            <a:endParaRPr lang="en-US" sz="4000" dirty="0">
              <a:solidFill>
                <a:srgbClr val="FF8600"/>
              </a:solidFill>
            </a:endParaRPr>
          </a:p>
          <a:p>
            <a:pPr hangingPunct="1">
              <a:lnSpc>
                <a:spcPct val="100000"/>
              </a:lnSpc>
            </a:pPr>
            <a:r>
              <a:rPr lang="en-US" sz="4000" dirty="0">
                <a:solidFill>
                  <a:srgbClr val="FF8600"/>
                </a:solidFill>
              </a:rPr>
              <a:t>1: 	relating to or based on the 	sense of touch </a:t>
            </a:r>
          </a:p>
          <a:p>
            <a:pPr hangingPunct="1">
              <a:lnSpc>
                <a:spcPct val="100000"/>
              </a:lnSpc>
            </a:pPr>
            <a:endParaRPr lang="en-US" sz="4000" dirty="0">
              <a:solidFill>
                <a:srgbClr val="FF8600"/>
              </a:solidFill>
            </a:endParaRPr>
          </a:p>
          <a:p>
            <a:pPr hangingPunct="1">
              <a:lnSpc>
                <a:spcPct val="100000"/>
              </a:lnSpc>
            </a:pPr>
            <a:r>
              <a:rPr lang="en-US" sz="4000" dirty="0">
                <a:solidFill>
                  <a:srgbClr val="FF8600"/>
                </a:solidFill>
              </a:rPr>
              <a:t>2: 	characterized by a 	predilection for the sense of 	touch &lt;a haptic person&gt; </a:t>
            </a:r>
          </a:p>
          <a:p>
            <a:pPr hangingPunct="1">
              <a:lnSpc>
                <a:spcPct val="100000"/>
              </a:lnSpc>
            </a:pPr>
            <a:r>
              <a:rPr lang="en-US" dirty="0">
                <a:solidFill>
                  <a:srgbClr val="FFFFFF"/>
                </a:solidFill>
              </a:rPr>
              <a:t/>
            </a:r>
            <a:br>
              <a:rPr lang="en-US" dirty="0">
                <a:solidFill>
                  <a:srgbClr val="FFFFFF"/>
                </a:solidFill>
              </a:rPr>
            </a:br>
            <a:endParaRPr lang="en-US" dirty="0">
              <a:solidFill>
                <a:srgbClr val="FFFF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409575"/>
            <a:ext cx="7313613" cy="1152525"/>
          </a:xfrm>
        </p:spPr>
        <p:txBody>
          <a:bodyPr/>
          <a:lstStyle/>
          <a:p>
            <a:r>
              <a:rPr lang="en-US" sz="4000" dirty="0">
                <a:solidFill>
                  <a:srgbClr val="FF8600"/>
                </a:solidFill>
                <a:latin typeface="Arial" panose="020B0604020202020204" pitchFamily="34" charset="0"/>
                <a:ea typeface="Microsoft YaHei" panose="020B0503020204020204" pitchFamily="34" charset="-122"/>
                <a:cs typeface="+mn-cs"/>
              </a:rPr>
              <a:t>Idea</a:t>
            </a:r>
            <a:endParaRPr lang="en-US" sz="4000" dirty="0">
              <a:solidFill>
                <a:srgbClr val="FF8600"/>
              </a:solidFill>
              <a:latin typeface="Arial" panose="020B0604020202020204" pitchFamily="34" charset="0"/>
              <a:ea typeface="Microsoft YaHei" panose="020B0503020204020204" pitchFamily="34" charset="-122"/>
              <a:cs typeface="+mn-cs"/>
            </a:endParaRPr>
          </a:p>
        </p:txBody>
      </p:sp>
      <p:pic>
        <p:nvPicPr>
          <p:cNvPr id="5" name="Content Placeholder 4"/>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376237" y="1828800"/>
            <a:ext cx="2657400" cy="3594100"/>
          </a:xfrm>
          <a:prstGeom prst="rect">
            <a:avLst/>
          </a:prstGeom>
        </p:spPr>
      </p:pic>
      <p:pic>
        <p:nvPicPr>
          <p:cNvPr id="6" name="Content Placeholder 5"/>
          <p:cNvPicPr>
            <a:picLocks noGrp="1" noChangeAspect="1"/>
          </p:cNvPicPr>
          <p:nvPr>
            <p:ph sz="quarter" idx="4294967295"/>
          </p:nvPr>
        </p:nvPicPr>
        <p:blipFill>
          <a:blip r:embed="rId4" cstate="print">
            <a:extLst>
              <a:ext uri="{28A0092B-C50C-407E-A947-70E740481C1C}">
                <a14:useLocalDpi xmlns:a14="http://schemas.microsoft.com/office/drawing/2010/main" val="0"/>
              </a:ext>
            </a:extLst>
          </a:blip>
          <a:stretch>
            <a:fillRect/>
          </a:stretch>
        </p:blipFill>
        <p:spPr>
          <a:xfrm>
            <a:off x="6405562" y="1933507"/>
            <a:ext cx="2540313" cy="3595688"/>
          </a:xfrm>
          <a:prstGeom prst="rect">
            <a:avLst/>
          </a:prstGeom>
        </p:spPr>
      </p:pic>
      <p:pic>
        <p:nvPicPr>
          <p:cNvPr id="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7662" y="3962400"/>
            <a:ext cx="3063875" cy="1833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900" y="1013551"/>
            <a:ext cx="3073400" cy="1839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01791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765925" y="1828800"/>
            <a:ext cx="1828800" cy="448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sz="4000">
                <a:solidFill>
                  <a:srgbClr val="FF8600"/>
                </a:solidFill>
              </a:rPr>
              <a:t>System Overview</a:t>
            </a:r>
          </a:p>
        </p:txBody>
      </p:sp>
      <p:grpSp>
        <p:nvGrpSpPr>
          <p:cNvPr id="10242" name="Group 2"/>
          <p:cNvGrpSpPr>
            <a:grpSpLocks/>
          </p:cNvGrpSpPr>
          <p:nvPr/>
        </p:nvGrpSpPr>
        <p:grpSpPr bwMode="auto">
          <a:xfrm>
            <a:off x="3678238" y="508000"/>
            <a:ext cx="1654175" cy="711200"/>
            <a:chOff x="2317" y="320"/>
            <a:chExt cx="1042" cy="448"/>
          </a:xfrm>
        </p:grpSpPr>
        <p:sp>
          <p:nvSpPr>
            <p:cNvPr id="10243" name="Rectangle 3"/>
            <p:cNvSpPr>
              <a:spLocks noChangeArrowheads="1"/>
            </p:cNvSpPr>
            <p:nvPr/>
          </p:nvSpPr>
          <p:spPr bwMode="auto">
            <a:xfrm>
              <a:off x="2317" y="320"/>
              <a:ext cx="1042" cy="448"/>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4" name="Rectangle 4"/>
            <p:cNvSpPr>
              <a:spLocks noChangeArrowheads="1"/>
            </p:cNvSpPr>
            <p:nvPr/>
          </p:nvSpPr>
          <p:spPr bwMode="auto">
            <a:xfrm>
              <a:off x="2376" y="420"/>
              <a:ext cx="959"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t>Sensor Array</a:t>
              </a:r>
            </a:p>
          </p:txBody>
        </p:sp>
      </p:grpSp>
      <p:grpSp>
        <p:nvGrpSpPr>
          <p:cNvPr id="10245" name="Group 5"/>
          <p:cNvGrpSpPr>
            <a:grpSpLocks/>
          </p:cNvGrpSpPr>
          <p:nvPr/>
        </p:nvGrpSpPr>
        <p:grpSpPr bwMode="auto">
          <a:xfrm>
            <a:off x="2895600" y="1728788"/>
            <a:ext cx="3275013" cy="631825"/>
            <a:chOff x="1824" y="1089"/>
            <a:chExt cx="2063" cy="398"/>
          </a:xfrm>
        </p:grpSpPr>
        <p:sp>
          <p:nvSpPr>
            <p:cNvPr id="10246" name="Rectangle 6"/>
            <p:cNvSpPr>
              <a:spLocks noChangeArrowheads="1"/>
            </p:cNvSpPr>
            <p:nvPr/>
          </p:nvSpPr>
          <p:spPr bwMode="auto">
            <a:xfrm>
              <a:off x="1824" y="1089"/>
              <a:ext cx="2063" cy="398"/>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Rectangle 7"/>
            <p:cNvSpPr>
              <a:spLocks noChangeArrowheads="1"/>
            </p:cNvSpPr>
            <p:nvPr/>
          </p:nvSpPr>
          <p:spPr bwMode="auto">
            <a:xfrm>
              <a:off x="1872" y="1153"/>
              <a:ext cx="196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Signal Processing</a:t>
              </a:r>
            </a:p>
          </p:txBody>
        </p:sp>
      </p:grpSp>
      <p:sp>
        <p:nvSpPr>
          <p:cNvPr id="10248" name="AutoShape 8"/>
          <p:cNvSpPr>
            <a:spLocks noChangeArrowheads="1"/>
          </p:cNvSpPr>
          <p:nvPr/>
        </p:nvSpPr>
        <p:spPr bwMode="auto">
          <a:xfrm>
            <a:off x="4381500" y="1243013"/>
            <a:ext cx="304800" cy="433387"/>
          </a:xfrm>
          <a:prstGeom prst="downArrow">
            <a:avLst>
              <a:gd name="adj1" fmla="val 50000"/>
              <a:gd name="adj2" fmla="val 35547"/>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AutoShape 9"/>
          <p:cNvSpPr>
            <a:spLocks noChangeArrowheads="1"/>
          </p:cNvSpPr>
          <p:nvPr/>
        </p:nvSpPr>
        <p:spPr bwMode="auto">
          <a:xfrm>
            <a:off x="4381500" y="2471738"/>
            <a:ext cx="304800" cy="433387"/>
          </a:xfrm>
          <a:prstGeom prst="downArrow">
            <a:avLst>
              <a:gd name="adj1" fmla="val 50000"/>
              <a:gd name="adj2" fmla="val 35547"/>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250" name="Group 10"/>
          <p:cNvGrpSpPr>
            <a:grpSpLocks/>
          </p:cNvGrpSpPr>
          <p:nvPr/>
        </p:nvGrpSpPr>
        <p:grpSpPr bwMode="auto">
          <a:xfrm>
            <a:off x="3009900" y="2954338"/>
            <a:ext cx="3046413" cy="836612"/>
            <a:chOff x="1896" y="1861"/>
            <a:chExt cx="1919" cy="527"/>
          </a:xfrm>
        </p:grpSpPr>
        <p:sp>
          <p:nvSpPr>
            <p:cNvPr id="10251" name="Rectangle 11"/>
            <p:cNvSpPr>
              <a:spLocks noChangeArrowheads="1"/>
            </p:cNvSpPr>
            <p:nvPr/>
          </p:nvSpPr>
          <p:spPr bwMode="auto">
            <a:xfrm>
              <a:off x="1896" y="1861"/>
              <a:ext cx="1919" cy="527"/>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Rectangle 12"/>
            <p:cNvSpPr>
              <a:spLocks noChangeArrowheads="1"/>
            </p:cNvSpPr>
            <p:nvPr/>
          </p:nvSpPr>
          <p:spPr bwMode="auto">
            <a:xfrm>
              <a:off x="1905" y="2006"/>
              <a:ext cx="1886"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Signal Interpretation</a:t>
              </a:r>
            </a:p>
          </p:txBody>
        </p:sp>
      </p:grpSp>
      <p:sp>
        <p:nvSpPr>
          <p:cNvPr id="10253" name="AutoShape 13"/>
          <p:cNvSpPr>
            <a:spLocks noChangeArrowheads="1"/>
          </p:cNvSpPr>
          <p:nvPr/>
        </p:nvSpPr>
        <p:spPr bwMode="auto">
          <a:xfrm>
            <a:off x="4381500" y="3833813"/>
            <a:ext cx="304800" cy="433387"/>
          </a:xfrm>
          <a:prstGeom prst="downArrow">
            <a:avLst>
              <a:gd name="adj1" fmla="val 50000"/>
              <a:gd name="adj2" fmla="val 35547"/>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254" name="Group 14"/>
          <p:cNvGrpSpPr>
            <a:grpSpLocks/>
          </p:cNvGrpSpPr>
          <p:nvPr/>
        </p:nvGrpSpPr>
        <p:grpSpPr bwMode="auto">
          <a:xfrm>
            <a:off x="3009900" y="4343400"/>
            <a:ext cx="3046413" cy="912813"/>
            <a:chOff x="1896" y="2736"/>
            <a:chExt cx="1919" cy="575"/>
          </a:xfrm>
        </p:grpSpPr>
        <p:sp>
          <p:nvSpPr>
            <p:cNvPr id="10255" name="Rectangle 15"/>
            <p:cNvSpPr>
              <a:spLocks noChangeArrowheads="1"/>
            </p:cNvSpPr>
            <p:nvPr/>
          </p:nvSpPr>
          <p:spPr bwMode="auto">
            <a:xfrm>
              <a:off x="1896" y="2736"/>
              <a:ext cx="1919" cy="575"/>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Rectangle 16"/>
            <p:cNvSpPr>
              <a:spLocks noChangeArrowheads="1"/>
            </p:cNvSpPr>
            <p:nvPr/>
          </p:nvSpPr>
          <p:spPr bwMode="auto">
            <a:xfrm>
              <a:off x="1968" y="2832"/>
              <a:ext cx="177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Feedback magnitude calculation</a:t>
              </a:r>
            </a:p>
          </p:txBody>
        </p:sp>
      </p:grpSp>
      <p:grpSp>
        <p:nvGrpSpPr>
          <p:cNvPr id="10257" name="Group 17"/>
          <p:cNvGrpSpPr>
            <a:grpSpLocks/>
          </p:cNvGrpSpPr>
          <p:nvPr/>
        </p:nvGrpSpPr>
        <p:grpSpPr bwMode="auto">
          <a:xfrm>
            <a:off x="3009900" y="5791200"/>
            <a:ext cx="3046413" cy="912813"/>
            <a:chOff x="1896" y="3648"/>
            <a:chExt cx="1919" cy="575"/>
          </a:xfrm>
        </p:grpSpPr>
        <p:sp>
          <p:nvSpPr>
            <p:cNvPr id="10258" name="Rectangle 18"/>
            <p:cNvSpPr>
              <a:spLocks noChangeArrowheads="1"/>
            </p:cNvSpPr>
            <p:nvPr/>
          </p:nvSpPr>
          <p:spPr bwMode="auto">
            <a:xfrm>
              <a:off x="1896" y="3648"/>
              <a:ext cx="1919" cy="575"/>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Rectangle 19"/>
            <p:cNvSpPr>
              <a:spLocks noChangeArrowheads="1"/>
            </p:cNvSpPr>
            <p:nvPr/>
          </p:nvSpPr>
          <p:spPr bwMode="auto">
            <a:xfrm>
              <a:off x="1968" y="3744"/>
              <a:ext cx="177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Haptic feedback delivery</a:t>
              </a:r>
            </a:p>
          </p:txBody>
        </p:sp>
      </p:grpSp>
      <p:sp>
        <p:nvSpPr>
          <p:cNvPr id="10260" name="AutoShape 20"/>
          <p:cNvSpPr>
            <a:spLocks noChangeArrowheads="1"/>
          </p:cNvSpPr>
          <p:nvPr/>
        </p:nvSpPr>
        <p:spPr bwMode="auto">
          <a:xfrm>
            <a:off x="4381500" y="5281613"/>
            <a:ext cx="304800" cy="433387"/>
          </a:xfrm>
          <a:prstGeom prst="downArrow">
            <a:avLst>
              <a:gd name="adj1" fmla="val 50000"/>
              <a:gd name="adj2" fmla="val 35547"/>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600200"/>
            <a:ext cx="5343525" cy="3857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6" name="Rectangle 2"/>
          <p:cNvSpPr>
            <a:spLocks noChangeArrowheads="1"/>
          </p:cNvSpPr>
          <p:nvPr/>
        </p:nvSpPr>
        <p:spPr bwMode="auto">
          <a:xfrm rot="5400000">
            <a:off x="5400676" y="3370262"/>
            <a:ext cx="46863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sz="2800">
                <a:solidFill>
                  <a:srgbClr val="FF8600"/>
                </a:solidFill>
              </a:rPr>
              <a:t>Human haptic sensor array</a:t>
            </a:r>
          </a:p>
        </p:txBody>
      </p:sp>
      <p:cxnSp>
        <p:nvCxnSpPr>
          <p:cNvPr id="11267" name="AutoShape 3"/>
          <p:cNvCxnSpPr>
            <a:cxnSpLocks noChangeShapeType="1"/>
          </p:cNvCxnSpPr>
          <p:nvPr/>
        </p:nvCxnSpPr>
        <p:spPr bwMode="auto">
          <a:xfrm flipH="1" flipV="1">
            <a:off x="4343400" y="1847850"/>
            <a:ext cx="3200400" cy="1047750"/>
          </a:xfrm>
          <a:prstGeom prst="bentConnector3">
            <a:avLst>
              <a:gd name="adj1" fmla="val 50000"/>
            </a:avLst>
          </a:prstGeom>
          <a:noFill/>
          <a:ln w="69840" cap="flat">
            <a:solidFill>
              <a:srgbClr val="D261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68" name="AutoShape 4"/>
          <p:cNvCxnSpPr>
            <a:cxnSpLocks noChangeShapeType="1"/>
          </p:cNvCxnSpPr>
          <p:nvPr/>
        </p:nvCxnSpPr>
        <p:spPr bwMode="auto">
          <a:xfrm flipH="1" flipV="1">
            <a:off x="6192838" y="2705100"/>
            <a:ext cx="1349375" cy="419100"/>
          </a:xfrm>
          <a:prstGeom prst="bentConnector3">
            <a:avLst>
              <a:gd name="adj1" fmla="val 50000"/>
            </a:avLst>
          </a:prstGeom>
          <a:noFill/>
          <a:ln w="69840" cap="flat">
            <a:solidFill>
              <a:srgbClr val="D261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69" name="AutoShape 5"/>
          <p:cNvCxnSpPr>
            <a:cxnSpLocks noChangeShapeType="1"/>
          </p:cNvCxnSpPr>
          <p:nvPr/>
        </p:nvCxnSpPr>
        <p:spPr bwMode="auto">
          <a:xfrm flipV="1">
            <a:off x="795338" y="2514600"/>
            <a:ext cx="2024062" cy="762000"/>
          </a:xfrm>
          <a:prstGeom prst="bentConnector3">
            <a:avLst>
              <a:gd name="adj1" fmla="val 50000"/>
            </a:avLst>
          </a:prstGeom>
          <a:noFill/>
          <a:ln w="69840" cap="flat">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0" name="Rectangle 6"/>
          <p:cNvSpPr>
            <a:spLocks noChangeArrowheads="1"/>
          </p:cNvSpPr>
          <p:nvPr/>
        </p:nvSpPr>
        <p:spPr bwMode="auto">
          <a:xfrm rot="16200000">
            <a:off x="-1046955" y="3018631"/>
            <a:ext cx="31543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sz="2800">
                <a:solidFill>
                  <a:srgbClr val="FFFFFF"/>
                </a:solidFill>
              </a:rPr>
              <a:t>Flex sensor array</a:t>
            </a:r>
          </a:p>
        </p:txBody>
      </p:sp>
      <p:cxnSp>
        <p:nvCxnSpPr>
          <p:cNvPr id="11271" name="AutoShape 7"/>
          <p:cNvCxnSpPr>
            <a:cxnSpLocks noChangeShapeType="1"/>
          </p:cNvCxnSpPr>
          <p:nvPr/>
        </p:nvCxnSpPr>
        <p:spPr bwMode="auto">
          <a:xfrm flipV="1">
            <a:off x="795338" y="3125788"/>
            <a:ext cx="4006850" cy="627062"/>
          </a:xfrm>
          <a:prstGeom prst="bentConnector3">
            <a:avLst>
              <a:gd name="adj1" fmla="val 50000"/>
            </a:avLst>
          </a:prstGeom>
          <a:noFill/>
          <a:ln w="69840" cap="flat">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2" name="Rectangle 8"/>
          <p:cNvSpPr>
            <a:spLocks noChangeArrowheads="1"/>
          </p:cNvSpPr>
          <p:nvPr/>
        </p:nvSpPr>
        <p:spPr bwMode="auto">
          <a:xfrm>
            <a:off x="365125" y="5578475"/>
            <a:ext cx="7772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solidFill>
                  <a:srgbClr val="FFFFFF"/>
                </a:solidFill>
              </a:rPr>
              <a:t>The flex strip behaves similar to a trimpot, resistance range ~ 12 – 25 k</a:t>
            </a:r>
            <a:r>
              <a:rPr lang="en-US">
                <a:solidFill>
                  <a:srgbClr val="FFFFFF"/>
                </a:solidFill>
                <a:cs typeface="Arial" panose="020B0604020202020204" pitchFamily="34" charset="0"/>
              </a:rPr>
              <a:t>Ω</a:t>
            </a:r>
          </a:p>
          <a:p>
            <a:pPr hangingPunct="1">
              <a:lnSpc>
                <a:spcPct val="100000"/>
              </a:lnSpc>
            </a:pPr>
            <a:r>
              <a:rPr lang="en-US">
                <a:solidFill>
                  <a:srgbClr val="FFFFFF"/>
                </a:solidFill>
                <a:cs typeface="Arial" panose="020B0604020202020204" pitchFamily="34" charset="0"/>
              </a:rPr>
              <a:t>The haptic sensors are ERMs</a:t>
            </a:r>
          </a:p>
        </p:txBody>
      </p:sp>
      <p:sp>
        <p:nvSpPr>
          <p:cNvPr id="11273" name="Rectangle 9"/>
          <p:cNvSpPr>
            <a:spLocks noChangeArrowheads="1"/>
          </p:cNvSpPr>
          <p:nvPr/>
        </p:nvSpPr>
        <p:spPr bwMode="auto">
          <a:xfrm>
            <a:off x="3771900" y="666750"/>
            <a:ext cx="15240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solidFill>
                  <a:srgbClr val="FFFFFF"/>
                </a:solidFill>
              </a:rPr>
              <a:t>Sensor Array</a:t>
            </a:r>
          </a:p>
        </p:txBody>
      </p:sp>
      <p:grpSp>
        <p:nvGrpSpPr>
          <p:cNvPr id="11274" name="Group 10"/>
          <p:cNvGrpSpPr>
            <a:grpSpLocks/>
          </p:cNvGrpSpPr>
          <p:nvPr/>
        </p:nvGrpSpPr>
        <p:grpSpPr bwMode="auto">
          <a:xfrm>
            <a:off x="3678238" y="508000"/>
            <a:ext cx="1654175" cy="711200"/>
            <a:chOff x="2317" y="320"/>
            <a:chExt cx="1042" cy="448"/>
          </a:xfrm>
        </p:grpSpPr>
        <p:sp>
          <p:nvSpPr>
            <p:cNvPr id="11275" name="Rectangle 11"/>
            <p:cNvSpPr>
              <a:spLocks noChangeArrowheads="1"/>
            </p:cNvSpPr>
            <p:nvPr/>
          </p:nvSpPr>
          <p:spPr bwMode="auto">
            <a:xfrm>
              <a:off x="2317" y="320"/>
              <a:ext cx="1042" cy="448"/>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Rectangle 12"/>
            <p:cNvSpPr>
              <a:spLocks noChangeArrowheads="1"/>
            </p:cNvSpPr>
            <p:nvPr/>
          </p:nvSpPr>
          <p:spPr bwMode="auto">
            <a:xfrm>
              <a:off x="2376" y="420"/>
              <a:ext cx="959"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t>Sensor Array</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755900" y="1265238"/>
            <a:ext cx="3581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n-US">
                <a:solidFill>
                  <a:srgbClr val="FFFFFF"/>
                </a:solidFill>
              </a:rPr>
              <a:t>Flex Sensor Signal Amplification</a:t>
            </a:r>
          </a:p>
        </p:txBody>
      </p:sp>
      <p:sp>
        <p:nvSpPr>
          <p:cNvPr id="12290" name="Rectangle 2"/>
          <p:cNvSpPr>
            <a:spLocks noChangeArrowheads="1"/>
          </p:cNvSpPr>
          <p:nvPr/>
        </p:nvSpPr>
        <p:spPr bwMode="auto">
          <a:xfrm>
            <a:off x="2743200" y="5029200"/>
            <a:ext cx="404018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spAutoFit/>
          </a:bodyPr>
          <a:lstStyle>
            <a:lvl1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solidFill>
                  <a:srgbClr val="FFFFFF"/>
                </a:solidFill>
              </a:rPr>
              <a:t>The variable gain of the non-inverting </a:t>
            </a:r>
          </a:p>
          <a:p>
            <a:pPr hangingPunct="1">
              <a:lnSpc>
                <a:spcPct val="100000"/>
              </a:lnSpc>
            </a:pPr>
            <a:r>
              <a:rPr lang="en-US">
                <a:solidFill>
                  <a:srgbClr val="FFFFFF"/>
                </a:solidFill>
              </a:rPr>
              <a:t>op-amp ~ 4 – 8 with a Vin = 860mV</a:t>
            </a:r>
          </a:p>
        </p:txBody>
      </p:sp>
      <p:grpSp>
        <p:nvGrpSpPr>
          <p:cNvPr id="12292" name="Group 4"/>
          <p:cNvGrpSpPr>
            <a:grpSpLocks/>
          </p:cNvGrpSpPr>
          <p:nvPr/>
        </p:nvGrpSpPr>
        <p:grpSpPr bwMode="auto">
          <a:xfrm>
            <a:off x="2895600" y="292100"/>
            <a:ext cx="3275013" cy="631825"/>
            <a:chOff x="1824" y="184"/>
            <a:chExt cx="2063" cy="398"/>
          </a:xfrm>
        </p:grpSpPr>
        <p:sp>
          <p:nvSpPr>
            <p:cNvPr id="12293" name="Rectangle 5"/>
            <p:cNvSpPr>
              <a:spLocks noChangeArrowheads="1"/>
            </p:cNvSpPr>
            <p:nvPr/>
          </p:nvSpPr>
          <p:spPr bwMode="auto">
            <a:xfrm>
              <a:off x="1824" y="184"/>
              <a:ext cx="2063" cy="398"/>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Rectangle 6"/>
            <p:cNvSpPr>
              <a:spLocks noChangeArrowheads="1"/>
            </p:cNvSpPr>
            <p:nvPr/>
          </p:nvSpPr>
          <p:spPr bwMode="auto">
            <a:xfrm>
              <a:off x="1872" y="249"/>
              <a:ext cx="196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Signal Processing</a:t>
              </a:r>
            </a:p>
          </p:txBody>
        </p:sp>
      </p:gr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98688"/>
            <a:ext cx="3644575" cy="26095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p:cNvPicPr>
            <a:picLocks noChangeAspect="1"/>
          </p:cNvPicPr>
          <p:nvPr/>
        </p:nvPicPr>
        <p:blipFill>
          <a:blip r:embed="rId4"/>
          <a:stretch>
            <a:fillRect/>
          </a:stretch>
        </p:blipFill>
        <p:spPr>
          <a:xfrm>
            <a:off x="4800600" y="2198688"/>
            <a:ext cx="3637209" cy="2609508"/>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09600" y="4648200"/>
            <a:ext cx="7924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3315" name="Group 3"/>
          <p:cNvGrpSpPr>
            <a:grpSpLocks/>
          </p:cNvGrpSpPr>
          <p:nvPr/>
        </p:nvGrpSpPr>
        <p:grpSpPr bwMode="auto">
          <a:xfrm>
            <a:off x="2971800" y="304800"/>
            <a:ext cx="3046413" cy="836613"/>
            <a:chOff x="1872" y="192"/>
            <a:chExt cx="1919" cy="527"/>
          </a:xfrm>
        </p:grpSpPr>
        <p:sp>
          <p:nvSpPr>
            <p:cNvPr id="13316" name="Rectangle 4"/>
            <p:cNvSpPr>
              <a:spLocks noChangeArrowheads="1"/>
            </p:cNvSpPr>
            <p:nvPr/>
          </p:nvSpPr>
          <p:spPr bwMode="auto">
            <a:xfrm>
              <a:off x="1872" y="192"/>
              <a:ext cx="1919" cy="527"/>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7" name="Rectangle 5"/>
            <p:cNvSpPr>
              <a:spLocks noChangeArrowheads="1"/>
            </p:cNvSpPr>
            <p:nvPr/>
          </p:nvSpPr>
          <p:spPr bwMode="auto">
            <a:xfrm>
              <a:off x="1881" y="338"/>
              <a:ext cx="1886"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Signal Interpretation</a:t>
              </a:r>
            </a:p>
          </p:txBody>
        </p:sp>
      </p:grpSp>
      <p:pic>
        <p:nvPicPr>
          <p:cNvPr id="133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978" t="10120" b="11446"/>
          <a:stretch>
            <a:fillRect/>
          </a:stretch>
        </p:blipFill>
        <p:spPr bwMode="auto">
          <a:xfrm>
            <a:off x="4206875" y="1463675"/>
            <a:ext cx="4572000" cy="2036763"/>
          </a:xfrm>
          <a:prstGeom prst="rect">
            <a:avLst/>
          </a:prstGeom>
          <a:noFill/>
          <a:ln>
            <a:noFill/>
          </a:ln>
          <a:effectLst/>
          <a:extLst>
            <a:ext uri="{909E8E84-426E-40DD-AFC4-6F175D3DCCD1}">
              <a14:hiddenFill xmlns:a14="http://schemas.microsoft.com/office/drawing/2010/main">
                <a:blipFill dpi="0" rotWithShape="0">
                  <a:blip/>
                  <a:srcRect l="978" t="10120" b="11446"/>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363" y="3584575"/>
            <a:ext cx="3443287" cy="2541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395788"/>
            <a:ext cx="1022350" cy="1730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2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3" y="4405313"/>
            <a:ext cx="1138237" cy="7159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p:cNvPicPr>
            <a:picLocks noChangeAspect="1"/>
          </p:cNvPicPr>
          <p:nvPr/>
        </p:nvPicPr>
        <p:blipFill>
          <a:blip r:embed="rId7"/>
          <a:stretch>
            <a:fillRect/>
          </a:stretch>
        </p:blipFill>
        <p:spPr>
          <a:xfrm>
            <a:off x="316062" y="1255426"/>
            <a:ext cx="3717776" cy="3032412"/>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1"/>
          <p:cNvGrpSpPr>
            <a:grpSpLocks/>
          </p:cNvGrpSpPr>
          <p:nvPr/>
        </p:nvGrpSpPr>
        <p:grpSpPr bwMode="auto">
          <a:xfrm>
            <a:off x="3048000" y="381000"/>
            <a:ext cx="3046413" cy="912813"/>
            <a:chOff x="1920" y="240"/>
            <a:chExt cx="1919" cy="575"/>
          </a:xfrm>
        </p:grpSpPr>
        <p:sp>
          <p:nvSpPr>
            <p:cNvPr id="14338" name="Rectangle 2"/>
            <p:cNvSpPr>
              <a:spLocks noChangeArrowheads="1"/>
            </p:cNvSpPr>
            <p:nvPr/>
          </p:nvSpPr>
          <p:spPr bwMode="auto">
            <a:xfrm>
              <a:off x="1920" y="240"/>
              <a:ext cx="1919" cy="575"/>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Rectangle 3"/>
            <p:cNvSpPr>
              <a:spLocks noChangeArrowheads="1"/>
            </p:cNvSpPr>
            <p:nvPr/>
          </p:nvSpPr>
          <p:spPr bwMode="auto">
            <a:xfrm>
              <a:off x="1992" y="337"/>
              <a:ext cx="177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Feedback magnitude calculation</a:t>
              </a:r>
            </a:p>
          </p:txBody>
        </p:sp>
      </p:gr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04061"/>
            <a:ext cx="2870200" cy="35353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1" name="Rectangle 5"/>
          <p:cNvSpPr>
            <a:spLocks noChangeArrowheads="1"/>
          </p:cNvSpPr>
          <p:nvPr/>
        </p:nvSpPr>
        <p:spPr bwMode="auto">
          <a:xfrm>
            <a:off x="228600" y="5257800"/>
            <a:ext cx="86868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a:solidFill>
                  <a:srgbClr val="FFFFFF"/>
                </a:solidFill>
              </a:rPr>
              <a:t>Optimal grasping flex was eyeballed and the ERM was installed in parallel with the corresponding LED on the MV57164.</a:t>
            </a:r>
          </a:p>
        </p:txBody>
      </p:sp>
      <p:pic>
        <p:nvPicPr>
          <p:cNvPr id="14343"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9633" b="7214"/>
          <a:stretch/>
        </p:blipFill>
        <p:spPr bwMode="auto">
          <a:xfrm>
            <a:off x="762000" y="1477935"/>
            <a:ext cx="2514600" cy="349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200400" y="533400"/>
            <a:ext cx="2819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pPr>
            <a:r>
              <a:rPr lang="en-US">
                <a:solidFill>
                  <a:srgbClr val="FFFFFF"/>
                </a:solidFill>
              </a:rPr>
              <a:t>Haptic feedback delivery</a:t>
            </a:r>
          </a:p>
        </p:txBody>
      </p:sp>
      <p:grpSp>
        <p:nvGrpSpPr>
          <p:cNvPr id="15362" name="Group 2"/>
          <p:cNvGrpSpPr>
            <a:grpSpLocks/>
          </p:cNvGrpSpPr>
          <p:nvPr/>
        </p:nvGrpSpPr>
        <p:grpSpPr bwMode="auto">
          <a:xfrm>
            <a:off x="3086100" y="379413"/>
            <a:ext cx="3046413" cy="912812"/>
            <a:chOff x="1944" y="239"/>
            <a:chExt cx="1919" cy="575"/>
          </a:xfrm>
        </p:grpSpPr>
        <p:sp>
          <p:nvSpPr>
            <p:cNvPr id="15363" name="Rectangle 3"/>
            <p:cNvSpPr>
              <a:spLocks noChangeArrowheads="1"/>
            </p:cNvSpPr>
            <p:nvPr/>
          </p:nvSpPr>
          <p:spPr bwMode="auto">
            <a:xfrm>
              <a:off x="1944" y="239"/>
              <a:ext cx="1919" cy="575"/>
            </a:xfrm>
            <a:prstGeom prst="rect">
              <a:avLst/>
            </a:prstGeom>
            <a:solidFill>
              <a:srgbClr val="838D9B"/>
            </a:solidFill>
            <a:ln w="19080" cap="flat">
              <a:solidFill>
                <a:srgbClr val="60687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4" name="Rectangle 4"/>
            <p:cNvSpPr>
              <a:spLocks noChangeArrowheads="1"/>
            </p:cNvSpPr>
            <p:nvPr/>
          </p:nvSpPr>
          <p:spPr bwMode="auto">
            <a:xfrm>
              <a:off x="2016" y="336"/>
              <a:ext cx="177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en-US"/>
                <a:t>Haptic feedback delivery</a:t>
              </a:r>
            </a:p>
          </p:txBody>
        </p:sp>
      </p:grpSp>
      <p:sp>
        <p:nvSpPr>
          <p:cNvPr id="15365" name="Rectangle 5"/>
          <p:cNvSpPr>
            <a:spLocks noChangeArrowheads="1"/>
          </p:cNvSpPr>
          <p:nvPr/>
        </p:nvSpPr>
        <p:spPr bwMode="auto">
          <a:xfrm>
            <a:off x="838200" y="1752600"/>
            <a:ext cx="4876800" cy="161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sz="3200">
                <a:solidFill>
                  <a:srgbClr val="FF8600"/>
                </a:solidFill>
              </a:rPr>
              <a:t>“</a:t>
            </a:r>
            <a:r>
              <a:rPr lang="en-US">
                <a:solidFill>
                  <a:srgbClr val="FFFFFF"/>
                </a:solidFill>
              </a:rPr>
              <a:t>The </a:t>
            </a:r>
            <a:r>
              <a:rPr lang="en-US" b="1">
                <a:solidFill>
                  <a:srgbClr val="FFFFFF"/>
                </a:solidFill>
              </a:rPr>
              <a:t>Eccentric Rotating Mass vibration motor</a:t>
            </a:r>
            <a:r>
              <a:rPr lang="en-US">
                <a:solidFill>
                  <a:srgbClr val="FFFFFF"/>
                </a:solidFill>
              </a:rPr>
              <a:t>, or ERM, also known as a </a:t>
            </a:r>
            <a:r>
              <a:rPr lang="en-US">
                <a:solidFill>
                  <a:srgbClr val="FFFFFF"/>
                </a:solidFill>
                <a:hlinkClick r:id="rId3"/>
              </a:rPr>
              <a:t>pager motor</a:t>
            </a:r>
            <a:r>
              <a:rPr lang="en-US">
                <a:solidFill>
                  <a:srgbClr val="FFFFFF"/>
                </a:solidFill>
              </a:rPr>
              <a:t> is a DC motor with an offset (non-symmetric) mass attached to the shaft. </a:t>
            </a:r>
            <a:r>
              <a:rPr lang="en-US" sz="3200">
                <a:solidFill>
                  <a:srgbClr val="FF8600"/>
                </a:solidFill>
              </a:rPr>
              <a:t>”</a:t>
            </a:r>
          </a:p>
        </p:txBody>
      </p:sp>
      <p:sp>
        <p:nvSpPr>
          <p:cNvPr id="15366" name="Rectangle 6"/>
          <p:cNvSpPr>
            <a:spLocks noChangeArrowheads="1"/>
          </p:cNvSpPr>
          <p:nvPr/>
        </p:nvSpPr>
        <p:spPr bwMode="auto">
          <a:xfrm>
            <a:off x="155575" y="-868363"/>
            <a:ext cx="2476500" cy="1819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53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288" y="1743075"/>
            <a:ext cx="2476500" cy="1819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8" name="Rectangle 8"/>
          <p:cNvSpPr>
            <a:spLocks noChangeArrowheads="1"/>
          </p:cNvSpPr>
          <p:nvPr/>
        </p:nvSpPr>
        <p:spPr bwMode="auto">
          <a:xfrm>
            <a:off x="914400" y="4191000"/>
            <a:ext cx="75438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100000"/>
              </a:lnSpc>
            </a:pPr>
            <a:r>
              <a:rPr lang="en-US" sz="2000">
                <a:solidFill>
                  <a:srgbClr val="FF8600"/>
                </a:solidFill>
              </a:rPr>
              <a:t>We found ours on a shelf in the lab and after a great deal of trial and error attached them to the glove using electrical tape.</a:t>
            </a:r>
          </a:p>
        </p:txBody>
      </p:sp>
      <p:sp>
        <p:nvSpPr>
          <p:cNvPr id="15369" name="Rectangle 9"/>
          <p:cNvSpPr>
            <a:spLocks noChangeArrowheads="1"/>
          </p:cNvSpPr>
          <p:nvPr/>
        </p:nvSpPr>
        <p:spPr bwMode="auto">
          <a:xfrm>
            <a:off x="914400" y="5105400"/>
            <a:ext cx="7391400"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526</Words>
  <Application>Microsoft Office PowerPoint</Application>
  <PresentationFormat>On-screen Show (4:3)</PresentationFormat>
  <Paragraphs>88</Paragraphs>
  <Slides>13</Slides>
  <Notes>13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Times New Roman</vt:lpstr>
      <vt:lpstr>Arial</vt:lpstr>
      <vt:lpstr>Microsoft YaHei</vt:lpstr>
      <vt:lpstr>Arial Unicode MS</vt:lpstr>
      <vt:lpstr>Wingdings</vt:lpstr>
      <vt:lpstr>Symbol</vt:lpstr>
      <vt:lpstr>+mn-lt</vt:lpstr>
      <vt:lpstr>+mn-ea</vt:lpstr>
      <vt:lpstr>Office Theme</vt:lpstr>
      <vt:lpstr>Office Theme</vt:lpstr>
      <vt:lpstr>Office Theme</vt:lpstr>
      <vt:lpstr>Office Theme</vt:lpstr>
      <vt:lpstr>Final Project: Haptic Glove</vt:lpstr>
      <vt:lpstr>PowerPoint Presentation</vt:lpstr>
      <vt:lpstr>Idea</vt:lpstr>
      <vt:lpstr>PowerPoint Presentation</vt:lpstr>
      <vt:lpstr>PowerPoint Presentation</vt:lpstr>
      <vt:lpstr>PowerPoint Presentation</vt:lpstr>
      <vt:lpstr>PowerPoint Presentation</vt:lpstr>
      <vt:lpstr>PowerPoint Presentation</vt:lpstr>
      <vt:lpstr>PowerPoint Presentation</vt:lpstr>
      <vt:lpstr>What worked…</vt:lpstr>
      <vt:lpstr>Challenges</vt:lpstr>
      <vt:lpstr>Surprises…</vt:lpstr>
      <vt:lpstr>What we wish we’d had time for…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Haptic Glove</dc:title>
  <dc:creator>czod</dc:creator>
  <cp:lastModifiedBy>czod</cp:lastModifiedBy>
  <cp:revision>9</cp:revision>
  <cp:lastPrinted>1601-01-01T00:00:00Z</cp:lastPrinted>
  <dcterms:created xsi:type="dcterms:W3CDTF">1601-01-01T00:00:00Z</dcterms:created>
  <dcterms:modified xsi:type="dcterms:W3CDTF">2013-04-30T04:13:23Z</dcterms:modified>
</cp:coreProperties>
</file>