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274 Binding Mode Without Water Molecules" id="{8B37314D-DCB7-4946-8B46-8F64ECB66F57}">
          <p14:sldIdLst>
            <p14:sldId id="260"/>
          </p14:sldIdLst>
        </p14:section>
        <p14:section name="F274 Binding Mode With Water Molecules" id="{9E8BA016-CB45-49E3-A78B-CC239010EBD3}">
          <p14:sldIdLst>
            <p14:sldId id="261"/>
          </p14:sldIdLst>
        </p14:section>
        <p14:section name="F274 ABAminus EDIA" id="{D86A7D1F-097A-4F63-B352-3C42798FE17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868"/>
    <a:srgbClr val="E3E300"/>
    <a:srgbClr val="CF6600"/>
    <a:srgbClr val="FF3BD4"/>
    <a:srgbClr val="487E7E"/>
    <a:srgbClr val="07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62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C04AE-225B-D112-1DD3-1832829DD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A40298-A75F-741F-048A-BD766499F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19D01-B4A0-E24E-8D99-A1F17249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F7768-856A-9FB6-C4C3-9456ADDE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4D3F7-35D5-EFE3-2586-2EA3846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5F0FD-E088-1C73-328B-44B78306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23E542-DE8C-6E89-5398-BA16A4914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40BB1-F537-336B-6BF5-CBF94F4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59FEE-846D-EC5D-7118-3E7B303F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1B60F-F4F0-FFA9-E4A2-0C58EF0C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A81458-C93F-2CFE-2CE3-32FF7CCC9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92FD54-9AE7-647F-2B35-B7128089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94D7D-A388-B8F8-43B6-2F6EB4C7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BA56A-606C-F2BA-F489-66C4F77E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0D16A-F540-626C-C1D3-3DA395E7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E641C-5070-D726-CCF2-87C0DF3C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8833C-0DC1-52D9-10A7-1963E4BE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6D01C-AAC6-CE08-9BCE-E6BB8518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F223E-9AA3-009F-05EE-6E6E898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F112D-4F42-FDAA-AB3F-E8863EE1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42457-68AD-EF58-1DC5-95ECE1E3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F7764B-60E2-B8BE-FDAB-2EA99BA3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AF8D4-DABD-60AC-9787-F1F9ABD2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0A738-6D1A-6494-219C-0825843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DF343-415A-81D5-78C3-379C5AF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8D9EB-5D2C-2E19-5FC7-E11B10F8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14037-78BB-3B5F-C9E7-019C6D71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C0620-DD2B-EB7A-E8E1-A0BCBFB4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899452-B8BD-3E98-2F5C-7C520341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713CB-9F0B-3730-0D9F-73E0EBB7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4F229-2392-F4D5-9259-569A3A63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CF8BB-C787-3FEA-9A66-24F503C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A0AD4-D4CC-42BA-B442-B3B1DB5B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30C81-7AE9-192D-9923-88421CE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51068-E28F-6516-7FA9-90F00C5E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FF4D07-49DD-D109-30CD-44C012221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1C5CF6-6A95-0A51-1C4B-3FA6E6A0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7D2404-DEE5-6AD1-BE00-1C51A7D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47A3BB-4F5A-6D46-FC4F-9D6B80A9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4152C-7095-6368-559A-A71EDD12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7B5FA7-DE01-C5EE-176E-126D8C3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FDAA2-1F8C-6BBF-404E-AD5E465B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2B0BB-B8F0-CB04-A404-37E675FF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0F5FA-014A-6C97-91E8-CC9CA69F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A61844-148F-E553-94A6-43566436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61533A-326F-B861-9332-46CA2529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3AC48-1C06-1E08-5267-D94A4CCD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A1CC3-5AB6-5A19-74A0-7992E92C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60777-11E3-0871-923A-5A711484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F0F58-CA2E-CE87-33DC-5742F354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9EDCAC-9CDE-708C-26F5-71D475C0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89D26-D4F5-992C-58E5-98A2355A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8E993-876C-09A6-9619-A57EDC8D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8C70F5-7BE8-5A9E-2D9C-B83D6E5DF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AE3FF6-5299-8B18-B910-22668D213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B9C61-84D1-9E83-7729-9BDFAE7B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CE5EF-08D7-ABFC-D5CB-A9F4491D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783A4-1EF4-9669-CDF6-481BBE59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10EFCF-8834-CC61-6F06-C51A3E1C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CAF79-E5AF-B4B1-73E1-9B8CA88D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0E802-6F19-EB86-5E2A-21AFAF541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387C1-AE47-47A0-83DA-1B6D7439EC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42FC2-0D0E-8F53-860B-C66E3302B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EE11A-B990-3B54-B9CB-7871EAC9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4790-C744-4BE5-9A55-933D6FC402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59DBE06-A234-552C-C1F9-394C95404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Screenshot, Kabel, Kunst, Schaltung enthält.&#10;&#10;KI-generierte Inhalte können fehlerhaft sein.">
            <a:extLst>
              <a:ext uri="{FF2B5EF4-FFF2-40B4-BE49-F238E27FC236}">
                <a16:creationId xmlns:a16="http://schemas.microsoft.com/office/drawing/2014/main" id="{AACDC341-89DF-8D5E-A4F1-254257EE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b="116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7B78E4-38F8-40EA-81EC-170ED3D54E16}"/>
              </a:ext>
            </a:extLst>
          </p:cNvPr>
          <p:cNvSpPr txBox="1"/>
          <p:nvPr/>
        </p:nvSpPr>
        <p:spPr>
          <a:xfrm>
            <a:off x="4064000" y="1082268"/>
            <a:ext cx="1020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rgbClr val="7EB868"/>
                </a:solidFill>
              </a:rPr>
              <a:t>Hinge</a:t>
            </a:r>
            <a:endParaRPr lang="en-US" sz="2600" dirty="0">
              <a:solidFill>
                <a:srgbClr val="7EB86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E330DF-A570-C54D-99C9-3176363B28C9}"/>
              </a:ext>
            </a:extLst>
          </p:cNvPr>
          <p:cNvSpPr txBox="1"/>
          <p:nvPr/>
        </p:nvSpPr>
        <p:spPr>
          <a:xfrm rot="20933314">
            <a:off x="3036756" y="244781"/>
            <a:ext cx="1257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chemeClr val="bg1"/>
                </a:solidFill>
              </a:rPr>
              <a:t>G-Loop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86A0A4-8B75-5A11-4369-2CFD2E9BA78C}"/>
              </a:ext>
            </a:extLst>
          </p:cNvPr>
          <p:cNvSpPr txBox="1"/>
          <p:nvPr/>
        </p:nvSpPr>
        <p:spPr>
          <a:xfrm>
            <a:off x="4790204" y="2419707"/>
            <a:ext cx="13427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FRG274</a:t>
            </a:r>
            <a:endParaRPr lang="en-US" sz="26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D61F59-7365-DB67-9BF4-F81AEBD43C28}"/>
              </a:ext>
            </a:extLst>
          </p:cNvPr>
          <p:cNvSpPr txBox="1"/>
          <p:nvPr/>
        </p:nvSpPr>
        <p:spPr>
          <a:xfrm>
            <a:off x="5582954" y="4459379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Thr183</a:t>
            </a:r>
            <a:endParaRPr lang="en-US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4A4D36-AED3-DF04-757D-8A1EBEC030E5}"/>
              </a:ext>
            </a:extLst>
          </p:cNvPr>
          <p:cNvSpPr txBox="1"/>
          <p:nvPr/>
        </p:nvSpPr>
        <p:spPr>
          <a:xfrm>
            <a:off x="7956527" y="2614636"/>
            <a:ext cx="1187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Asp184</a:t>
            </a:r>
            <a:endParaRPr lang="en-US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F46452-360F-6352-8294-0CF9C78EAB96}"/>
              </a:ext>
            </a:extLst>
          </p:cNvPr>
          <p:cNvSpPr txBox="1"/>
          <p:nvPr/>
        </p:nvSpPr>
        <p:spPr>
          <a:xfrm>
            <a:off x="9510557" y="477202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Phe185</a:t>
            </a:r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982A4B-A648-99E7-3B2D-8995FE46D1AF}"/>
              </a:ext>
            </a:extLst>
          </p:cNvPr>
          <p:cNvSpPr txBox="1"/>
          <p:nvPr/>
        </p:nvSpPr>
        <p:spPr>
          <a:xfrm>
            <a:off x="9975596" y="3469640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Gly186</a:t>
            </a:r>
            <a:endParaRPr lang="en-US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1D605C-8C2D-07BC-1531-953531FC1673}"/>
              </a:ext>
            </a:extLst>
          </p:cNvPr>
          <p:cNvSpPr txBox="1"/>
          <p:nvPr/>
        </p:nvSpPr>
        <p:spPr>
          <a:xfrm>
            <a:off x="2086568" y="4639662"/>
            <a:ext cx="1187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Glu127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71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Screenshot, Kunst, Schaltung enthält.&#10;&#10;KI-generierte Inhalte können fehlerhaft sein.">
            <a:extLst>
              <a:ext uri="{FF2B5EF4-FFF2-40B4-BE49-F238E27FC236}">
                <a16:creationId xmlns:a16="http://schemas.microsoft.com/office/drawing/2014/main" id="{EF0CB325-FE49-237A-B20A-4CEA0EA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4" b="4356"/>
          <a:stretch/>
        </p:blipFill>
        <p:spPr>
          <a:xfrm>
            <a:off x="20" y="-13958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B371D51-9A1F-ADA8-AF61-6D0519E7813D}"/>
              </a:ext>
            </a:extLst>
          </p:cNvPr>
          <p:cNvSpPr txBox="1"/>
          <p:nvPr/>
        </p:nvSpPr>
        <p:spPr>
          <a:xfrm>
            <a:off x="4307840" y="503148"/>
            <a:ext cx="1020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rgbClr val="7EB868"/>
                </a:solidFill>
              </a:rPr>
              <a:t>Hinge</a:t>
            </a:r>
            <a:endParaRPr lang="en-US" sz="2600" dirty="0">
              <a:solidFill>
                <a:srgbClr val="7EB86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12FE8E-4E19-E3DD-226C-82A070595512}"/>
              </a:ext>
            </a:extLst>
          </p:cNvPr>
          <p:cNvSpPr txBox="1"/>
          <p:nvPr/>
        </p:nvSpPr>
        <p:spPr>
          <a:xfrm rot="20933314">
            <a:off x="2000436" y="16181"/>
            <a:ext cx="1257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solidFill>
                  <a:schemeClr val="bg1"/>
                </a:solidFill>
              </a:rPr>
              <a:t>G-Loop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04B5F5-9CF6-C293-FCF8-CC157C084748}"/>
              </a:ext>
            </a:extLst>
          </p:cNvPr>
          <p:cNvSpPr txBox="1"/>
          <p:nvPr/>
        </p:nvSpPr>
        <p:spPr>
          <a:xfrm>
            <a:off x="4546364" y="1840587"/>
            <a:ext cx="13427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FRG274</a:t>
            </a:r>
            <a:endParaRPr lang="en-US" sz="26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CEE336-93E3-9D46-E2A7-00C25D28847E}"/>
              </a:ext>
            </a:extLst>
          </p:cNvPr>
          <p:cNvSpPr txBox="1"/>
          <p:nvPr/>
        </p:nvSpPr>
        <p:spPr>
          <a:xfrm>
            <a:off x="5339114" y="3788819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Thr183</a:t>
            </a:r>
            <a:endParaRPr lang="en-US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727B67-7350-E12C-79B5-0866202FDE45}"/>
              </a:ext>
            </a:extLst>
          </p:cNvPr>
          <p:cNvSpPr txBox="1"/>
          <p:nvPr/>
        </p:nvSpPr>
        <p:spPr>
          <a:xfrm>
            <a:off x="7590767" y="1761196"/>
            <a:ext cx="1187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Asp184</a:t>
            </a:r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CF5588-BB27-A69A-A5A7-BC502DB93F54}"/>
              </a:ext>
            </a:extLst>
          </p:cNvPr>
          <p:cNvSpPr txBox="1"/>
          <p:nvPr/>
        </p:nvSpPr>
        <p:spPr>
          <a:xfrm>
            <a:off x="9358157" y="401002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Phe185</a:t>
            </a:r>
            <a:endParaRPr lang="en-US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8036D4-A0D9-0A9D-B3A4-4393B2078423}"/>
              </a:ext>
            </a:extLst>
          </p:cNvPr>
          <p:cNvSpPr txBox="1"/>
          <p:nvPr/>
        </p:nvSpPr>
        <p:spPr>
          <a:xfrm>
            <a:off x="10006076" y="2433320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Gly186</a:t>
            </a:r>
            <a:endParaRPr lang="en-US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3D6CD4-53DD-3CF9-8215-55C95BBD9275}"/>
              </a:ext>
            </a:extLst>
          </p:cNvPr>
          <p:cNvSpPr txBox="1"/>
          <p:nvPr/>
        </p:nvSpPr>
        <p:spPr>
          <a:xfrm>
            <a:off x="1842728" y="4182462"/>
            <a:ext cx="1187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Glu127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6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EC8FAAB0-DC7C-1D9F-D6B7-5372842B0F24}"/>
              </a:ext>
            </a:extLst>
          </p:cNvPr>
          <p:cNvSpPr/>
          <p:nvPr/>
        </p:nvSpPr>
        <p:spPr>
          <a:xfrm>
            <a:off x="0" y="-388775"/>
            <a:ext cx="12192000" cy="726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lila, violett, Majorelle Blue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F034AD5C-0B3B-B0E8-53B6-8CDCB426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21707" r="6127"/>
          <a:stretch/>
        </p:blipFill>
        <p:spPr>
          <a:xfrm>
            <a:off x="1722120" y="0"/>
            <a:ext cx="10469880" cy="68732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9AAF6D-041C-FEC9-EFB2-D684FB5E2D02}"/>
              </a:ext>
            </a:extLst>
          </p:cNvPr>
          <p:cNvSpPr txBox="1"/>
          <p:nvPr/>
        </p:nvSpPr>
        <p:spPr>
          <a:xfrm>
            <a:off x="4627880" y="61188"/>
            <a:ext cx="1020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Hinge</a:t>
            </a:r>
            <a:endParaRPr lang="en-US" sz="2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E72CF4-0566-3605-13ED-74B753D0A9E8}"/>
              </a:ext>
            </a:extLst>
          </p:cNvPr>
          <p:cNvSpPr txBox="1"/>
          <p:nvPr/>
        </p:nvSpPr>
        <p:spPr>
          <a:xfrm>
            <a:off x="5658884" y="1474827"/>
            <a:ext cx="13427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FRG274</a:t>
            </a:r>
            <a:endParaRPr lang="en-US" sz="26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706B64-44AF-9A16-E19D-958A28DEF1F1}"/>
              </a:ext>
            </a:extLst>
          </p:cNvPr>
          <p:cNvSpPr txBox="1"/>
          <p:nvPr/>
        </p:nvSpPr>
        <p:spPr>
          <a:xfrm>
            <a:off x="6131594" y="3423059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Thr183</a:t>
            </a:r>
            <a:endParaRPr lang="en-US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87B0077-8827-2254-9E64-6291AC182470}"/>
              </a:ext>
            </a:extLst>
          </p:cNvPr>
          <p:cNvSpPr txBox="1"/>
          <p:nvPr/>
        </p:nvSpPr>
        <p:spPr>
          <a:xfrm>
            <a:off x="8779487" y="1745956"/>
            <a:ext cx="1187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Asp184</a:t>
            </a:r>
            <a:endParaRPr lang="en-US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D02469A-FEE1-A7B2-FAD1-79066C553852}"/>
              </a:ext>
            </a:extLst>
          </p:cNvPr>
          <p:cNvSpPr txBox="1"/>
          <p:nvPr/>
        </p:nvSpPr>
        <p:spPr>
          <a:xfrm>
            <a:off x="9541037" y="379666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Phe185</a:t>
            </a:r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F35E02-6F1D-FE08-F20D-44D00B3C1C1F}"/>
              </a:ext>
            </a:extLst>
          </p:cNvPr>
          <p:cNvSpPr txBox="1"/>
          <p:nvPr/>
        </p:nvSpPr>
        <p:spPr>
          <a:xfrm>
            <a:off x="10707116" y="2418080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Gly186</a:t>
            </a:r>
            <a:endParaRPr lang="en-US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F14B91-0FA0-895E-A4CA-73D433B775E9}"/>
              </a:ext>
            </a:extLst>
          </p:cNvPr>
          <p:cNvSpPr txBox="1"/>
          <p:nvPr/>
        </p:nvSpPr>
        <p:spPr>
          <a:xfrm>
            <a:off x="2818088" y="3649062"/>
            <a:ext cx="1187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Glu127</a:t>
            </a:r>
            <a:endParaRPr lang="en-US" sz="24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355E223-BB64-4842-3CCC-59527ED2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47" t="67113" r="22614" b="22392"/>
          <a:stretch/>
        </p:blipFill>
        <p:spPr>
          <a:xfrm rot="16200000">
            <a:off x="-2235031" y="3119014"/>
            <a:ext cx="6080760" cy="60809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E704D1D-35E9-8F55-73BA-3732E0D120EE}"/>
              </a:ext>
            </a:extLst>
          </p:cNvPr>
          <p:cNvSpPr txBox="1"/>
          <p:nvPr/>
        </p:nvSpPr>
        <p:spPr>
          <a:xfrm>
            <a:off x="186841" y="6320317"/>
            <a:ext cx="9156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600" b="1" dirty="0"/>
              <a:t>EDIA</a:t>
            </a:r>
            <a:endParaRPr lang="en-US" sz="26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8E9E3E-930B-665E-9CB7-1F1D992E91E0}"/>
              </a:ext>
            </a:extLst>
          </p:cNvPr>
          <p:cNvSpPr txBox="1"/>
          <p:nvPr/>
        </p:nvSpPr>
        <p:spPr>
          <a:xfrm>
            <a:off x="-53353" y="628581"/>
            <a:ext cx="635110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1.2</a:t>
            </a:r>
          </a:p>
          <a:p>
            <a:endParaRPr lang="de-DE" sz="3200" dirty="0"/>
          </a:p>
          <a:p>
            <a:r>
              <a:rPr lang="de-DE" sz="2600" dirty="0"/>
              <a:t>1.0</a:t>
            </a:r>
          </a:p>
          <a:p>
            <a:endParaRPr lang="de-DE" sz="3200" dirty="0"/>
          </a:p>
          <a:p>
            <a:r>
              <a:rPr lang="de-DE" sz="2600" dirty="0"/>
              <a:t>0.8</a:t>
            </a:r>
          </a:p>
          <a:p>
            <a:endParaRPr lang="de-DE" sz="3200" dirty="0"/>
          </a:p>
          <a:p>
            <a:r>
              <a:rPr lang="de-DE" sz="2600" dirty="0"/>
              <a:t>0.6</a:t>
            </a:r>
          </a:p>
          <a:p>
            <a:endParaRPr lang="de-DE" sz="3200" dirty="0"/>
          </a:p>
          <a:p>
            <a:r>
              <a:rPr lang="de-DE" sz="2600" dirty="0"/>
              <a:t>0.4</a:t>
            </a:r>
          </a:p>
          <a:p>
            <a:endParaRPr lang="de-DE" sz="3200" dirty="0"/>
          </a:p>
          <a:p>
            <a:r>
              <a:rPr lang="de-DE" sz="2600" dirty="0"/>
              <a:t>0.2</a:t>
            </a:r>
          </a:p>
          <a:p>
            <a:endParaRPr lang="de-DE" sz="3200" dirty="0"/>
          </a:p>
          <a:p>
            <a:r>
              <a:rPr lang="de-DE" sz="2600" dirty="0"/>
              <a:t>0.0</a:t>
            </a:r>
            <a:endParaRPr lang="en-US" sz="26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E13A60-C676-4912-8C34-6AC991F7B26C}"/>
              </a:ext>
            </a:extLst>
          </p:cNvPr>
          <p:cNvSpPr txBox="1"/>
          <p:nvPr/>
        </p:nvSpPr>
        <p:spPr>
          <a:xfrm>
            <a:off x="264202" y="-388775"/>
            <a:ext cx="3871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ABAminus </a:t>
            </a:r>
            <a:r>
              <a:rPr lang="en-US" sz="2600" b="1" noProof="0" dirty="0"/>
              <a:t>conformation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95310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38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Santura, Anna</dc:creator>
  <cp:lastModifiedBy>Santura, Anna</cp:lastModifiedBy>
  <cp:revision>17</cp:revision>
  <dcterms:created xsi:type="dcterms:W3CDTF">2024-10-01T11:32:56Z</dcterms:created>
  <dcterms:modified xsi:type="dcterms:W3CDTF">2025-03-06T08:40:24Z</dcterms:modified>
</cp:coreProperties>
</file>