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258" r:id="rId4"/>
    <p:sldId id="1705" r:id="rId5"/>
    <p:sldId id="268" r:id="rId6"/>
    <p:sldId id="1732" r:id="rId7"/>
    <p:sldId id="1733" r:id="rId8"/>
    <p:sldId id="272" r:id="rId9"/>
    <p:sldId id="1716" r:id="rId10"/>
    <p:sldId id="1717" r:id="rId11"/>
    <p:sldId id="1727" r:id="rId12"/>
    <p:sldId id="1719" r:id="rId13"/>
    <p:sldId id="1718" r:id="rId14"/>
    <p:sldId id="1725" r:id="rId15"/>
    <p:sldId id="1728" r:id="rId16"/>
    <p:sldId id="1726" r:id="rId17"/>
    <p:sldId id="1729" r:id="rId18"/>
    <p:sldId id="1720" r:id="rId19"/>
    <p:sldId id="281" r:id="rId20"/>
    <p:sldId id="1730" r:id="rId21"/>
    <p:sldId id="275" r:id="rId22"/>
    <p:sldId id="1710" r:id="rId23"/>
    <p:sldId id="1712" r:id="rId24"/>
    <p:sldId id="1711" r:id="rId25"/>
    <p:sldId id="1731" r:id="rId26"/>
    <p:sldId id="1721" r:id="rId27"/>
    <p:sldId id="287" r:id="rId28"/>
    <p:sldId id="261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453"/>
    <a:srgbClr val="2FACB2"/>
    <a:srgbClr val="2A9CA2"/>
    <a:srgbClr val="258A8F"/>
    <a:srgbClr val="2283CD"/>
    <a:srgbClr val="E71D3A"/>
    <a:srgbClr val="18BCE2"/>
    <a:srgbClr val="55BEC9"/>
    <a:srgbClr val="1561D6"/>
    <a:srgbClr val="1F3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2019.11.16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667401" y="2554408"/>
            <a:ext cx="5045074" cy="673902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667400" y="1188511"/>
            <a:ext cx="5045075" cy="135037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67400" y="3360127"/>
            <a:ext cx="504507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67400" y="3624023"/>
            <a:ext cx="504507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38A2F7D3-E3A3-47BC-8742-444143BDBDC2}"/>
              </a:ext>
            </a:extLst>
          </p:cNvPr>
          <p:cNvGrpSpPr/>
          <p:nvPr userDrawn="1"/>
        </p:nvGrpSpPr>
        <p:grpSpPr>
          <a:xfrm>
            <a:off x="10033000" y="191058"/>
            <a:ext cx="1948996" cy="2691284"/>
            <a:chOff x="8470446" y="2515552"/>
            <a:chExt cx="476250" cy="657633"/>
          </a:xfrm>
        </p:grpSpPr>
        <p:pic>
          <p:nvPicPr>
            <p:cNvPr id="1037" name="图形 1036">
              <a:extLst>
                <a:ext uri="{FF2B5EF4-FFF2-40B4-BE49-F238E27FC236}">
                  <a16:creationId xmlns:a16="http://schemas.microsoft.com/office/drawing/2014/main" id="{37DC1D2F-57C6-4D41-A387-349903CADF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38" name="图形 1037">
              <a:extLst>
                <a:ext uri="{FF2B5EF4-FFF2-40B4-BE49-F238E27FC236}">
                  <a16:creationId xmlns:a16="http://schemas.microsoft.com/office/drawing/2014/main" id="{0A33F9BA-3941-4951-B841-3141D5969A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DF99400-822F-4AD2-B01B-4ED6916FC4DA}"/>
              </a:ext>
            </a:extLst>
          </p:cNvPr>
          <p:cNvGrpSpPr/>
          <p:nvPr userDrawn="1"/>
        </p:nvGrpSpPr>
        <p:grpSpPr>
          <a:xfrm>
            <a:off x="8077200" y="399384"/>
            <a:ext cx="1549400" cy="2139499"/>
            <a:chOff x="8470446" y="2515552"/>
            <a:chExt cx="476250" cy="657633"/>
          </a:xfrm>
        </p:grpSpPr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77921B2F-71F9-4B3F-AE56-5DE4DD15C7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597E2589-70A7-452C-9B8E-83467F3A56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6126311-D0B5-416B-BEDA-2BD84EA094BC}"/>
              </a:ext>
            </a:extLst>
          </p:cNvPr>
          <p:cNvGrpSpPr/>
          <p:nvPr userDrawn="1"/>
        </p:nvGrpSpPr>
        <p:grpSpPr>
          <a:xfrm>
            <a:off x="9258300" y="1443291"/>
            <a:ext cx="800100" cy="1104823"/>
            <a:chOff x="8470446" y="2515552"/>
            <a:chExt cx="476250" cy="657633"/>
          </a:xfrm>
        </p:grpSpPr>
        <p:pic>
          <p:nvPicPr>
            <p:cNvPr id="92" name="图形 91">
              <a:extLst>
                <a:ext uri="{FF2B5EF4-FFF2-40B4-BE49-F238E27FC236}">
                  <a16:creationId xmlns:a16="http://schemas.microsoft.com/office/drawing/2014/main" id="{88A89974-3FD3-4E8B-B2C7-1DAB4082F2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B6A357BF-198D-487E-B642-DB49CF812D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B9A44DD-BB47-43B9-BC64-17586E50EC99}"/>
              </a:ext>
            </a:extLst>
          </p:cNvPr>
          <p:cNvGrpSpPr/>
          <p:nvPr userDrawn="1"/>
        </p:nvGrpSpPr>
        <p:grpSpPr>
          <a:xfrm>
            <a:off x="2362200" y="3839465"/>
            <a:ext cx="1948996" cy="2691284"/>
            <a:chOff x="8470446" y="2515552"/>
            <a:chExt cx="476250" cy="657633"/>
          </a:xfrm>
        </p:grpSpPr>
        <p:pic>
          <p:nvPicPr>
            <p:cNvPr id="98" name="图形 97">
              <a:extLst>
                <a:ext uri="{FF2B5EF4-FFF2-40B4-BE49-F238E27FC236}">
                  <a16:creationId xmlns:a16="http://schemas.microsoft.com/office/drawing/2014/main" id="{88480935-3621-4DE8-A436-2B3932CBE1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965F6AD2-DC63-4C04-BA18-812FE6B2C1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268BD35-C961-4D4A-8D4C-BFFCD15CA250}"/>
              </a:ext>
            </a:extLst>
          </p:cNvPr>
          <p:cNvGrpSpPr/>
          <p:nvPr userDrawn="1"/>
        </p:nvGrpSpPr>
        <p:grpSpPr>
          <a:xfrm>
            <a:off x="827314" y="4587872"/>
            <a:ext cx="1549400" cy="2139499"/>
            <a:chOff x="8470446" y="2515552"/>
            <a:chExt cx="476250" cy="657633"/>
          </a:xfrm>
        </p:grpSpPr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E19E0E17-9E57-40CB-824E-40E3A6499B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2" name="图形 101">
              <a:extLst>
                <a:ext uri="{FF2B5EF4-FFF2-40B4-BE49-F238E27FC236}">
                  <a16:creationId xmlns:a16="http://schemas.microsoft.com/office/drawing/2014/main" id="{BC566A49-7101-490C-8957-A950BBA7A2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DE8989F-1536-49F1-970D-7B404793CDBF}"/>
              </a:ext>
            </a:extLst>
          </p:cNvPr>
          <p:cNvGrpSpPr/>
          <p:nvPr userDrawn="1"/>
        </p:nvGrpSpPr>
        <p:grpSpPr>
          <a:xfrm>
            <a:off x="3619500" y="5172205"/>
            <a:ext cx="800100" cy="1104823"/>
            <a:chOff x="8470446" y="2515552"/>
            <a:chExt cx="476250" cy="657633"/>
          </a:xfrm>
        </p:grpSpPr>
        <p:pic>
          <p:nvPicPr>
            <p:cNvPr id="104" name="图形 103">
              <a:extLst>
                <a:ext uri="{FF2B5EF4-FFF2-40B4-BE49-F238E27FC236}">
                  <a16:creationId xmlns:a16="http://schemas.microsoft.com/office/drawing/2014/main" id="{209D08DC-3A88-4F4B-BB59-F91737E3C3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5" name="图形 104">
              <a:extLst>
                <a:ext uri="{FF2B5EF4-FFF2-40B4-BE49-F238E27FC236}">
                  <a16:creationId xmlns:a16="http://schemas.microsoft.com/office/drawing/2014/main" id="{5754E356-6939-4547-8682-02EEAADDD2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EE42FE9-AB0F-462C-94FA-D8EB910CB39D}"/>
              </a:ext>
            </a:extLst>
          </p:cNvPr>
          <p:cNvGrpSpPr/>
          <p:nvPr userDrawn="1"/>
        </p:nvGrpSpPr>
        <p:grpSpPr>
          <a:xfrm>
            <a:off x="8804275" y="2803630"/>
            <a:ext cx="1948996" cy="2691284"/>
            <a:chOff x="8470446" y="2515552"/>
            <a:chExt cx="476250" cy="657633"/>
          </a:xfrm>
        </p:grpSpPr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DB7CD222-72CF-4E98-B2B8-478F5F7E37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EC72333A-1970-4AA3-808D-7E59BBD7E6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19DB218-07D4-4998-9F2D-4C262C7A5799}"/>
              </a:ext>
            </a:extLst>
          </p:cNvPr>
          <p:cNvGrpSpPr/>
          <p:nvPr userDrawn="1"/>
        </p:nvGrpSpPr>
        <p:grpSpPr>
          <a:xfrm>
            <a:off x="9410700" y="2805268"/>
            <a:ext cx="2413000" cy="3332007"/>
            <a:chOff x="8470446" y="2515552"/>
            <a:chExt cx="476250" cy="657633"/>
          </a:xfrm>
        </p:grpSpPr>
        <p:pic>
          <p:nvPicPr>
            <p:cNvPr id="86" name="图形 85">
              <a:extLst>
                <a:ext uri="{FF2B5EF4-FFF2-40B4-BE49-F238E27FC236}">
                  <a16:creationId xmlns:a16="http://schemas.microsoft.com/office/drawing/2014/main" id="{F038745D-C44A-425F-B003-7B7C18E70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87" name="图形 86">
              <a:extLst>
                <a:ext uri="{FF2B5EF4-FFF2-40B4-BE49-F238E27FC236}">
                  <a16:creationId xmlns:a16="http://schemas.microsoft.com/office/drawing/2014/main" id="{AFB6B07F-3992-40BC-81CD-9010C650E6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07F295E6-DADD-43DE-8D97-C0DE2ED5D07D}"/>
              </a:ext>
            </a:extLst>
          </p:cNvPr>
          <p:cNvGrpSpPr/>
          <p:nvPr userDrawn="1"/>
        </p:nvGrpSpPr>
        <p:grpSpPr>
          <a:xfrm>
            <a:off x="8661400" y="3894391"/>
            <a:ext cx="1854200" cy="2560384"/>
            <a:chOff x="8470446" y="2515552"/>
            <a:chExt cx="476250" cy="657633"/>
          </a:xfrm>
        </p:grpSpPr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EC6F663A-219E-43C9-A9E5-E455088621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4408420C-3C04-4D0A-AA3B-95D2A2FFF5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611AAF3-003C-4DDD-B43B-8DB6B43D5F67}"/>
              </a:ext>
            </a:extLst>
          </p:cNvPr>
          <p:cNvGrpSpPr/>
          <p:nvPr userDrawn="1"/>
        </p:nvGrpSpPr>
        <p:grpSpPr>
          <a:xfrm>
            <a:off x="10472738" y="4391326"/>
            <a:ext cx="1541462" cy="2128537"/>
            <a:chOff x="8470446" y="2515552"/>
            <a:chExt cx="476250" cy="657633"/>
          </a:xfrm>
        </p:grpSpPr>
        <p:pic>
          <p:nvPicPr>
            <p:cNvPr id="95" name="图形 94">
              <a:extLst>
                <a:ext uri="{FF2B5EF4-FFF2-40B4-BE49-F238E27FC236}">
                  <a16:creationId xmlns:a16="http://schemas.microsoft.com/office/drawing/2014/main" id="{0E27BE11-F980-4033-B469-51941DD9E2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6" name="图形 95">
              <a:extLst>
                <a:ext uri="{FF2B5EF4-FFF2-40B4-BE49-F238E27FC236}">
                  <a16:creationId xmlns:a16="http://schemas.microsoft.com/office/drawing/2014/main" id="{CAA2A156-43BC-47E9-99A2-9988A7791A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A3AFEDA-C208-4E95-9C46-2D73A36C3EFF}"/>
              </a:ext>
            </a:extLst>
          </p:cNvPr>
          <p:cNvGrpSpPr/>
          <p:nvPr userDrawn="1"/>
        </p:nvGrpSpPr>
        <p:grpSpPr>
          <a:xfrm>
            <a:off x="4869081" y="4618776"/>
            <a:ext cx="617320" cy="852430"/>
            <a:chOff x="8470446" y="2515552"/>
            <a:chExt cx="476250" cy="657633"/>
          </a:xfrm>
        </p:grpSpPr>
        <p:pic>
          <p:nvPicPr>
            <p:cNvPr id="125" name="图形 124">
              <a:extLst>
                <a:ext uri="{FF2B5EF4-FFF2-40B4-BE49-F238E27FC236}">
                  <a16:creationId xmlns:a16="http://schemas.microsoft.com/office/drawing/2014/main" id="{51A3AE19-95E1-4B99-A420-56C8FF8569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26" name="图形 125">
              <a:extLst>
                <a:ext uri="{FF2B5EF4-FFF2-40B4-BE49-F238E27FC236}">
                  <a16:creationId xmlns:a16="http://schemas.microsoft.com/office/drawing/2014/main" id="{0698319F-EA4E-489B-A286-2CE83ADDB2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B0D40152-3B34-4B88-B697-18B075F73D75}"/>
              </a:ext>
            </a:extLst>
          </p:cNvPr>
          <p:cNvGrpSpPr/>
          <p:nvPr userDrawn="1"/>
        </p:nvGrpSpPr>
        <p:grpSpPr>
          <a:xfrm>
            <a:off x="5983305" y="5191967"/>
            <a:ext cx="1085152" cy="1498439"/>
            <a:chOff x="8470446" y="2515552"/>
            <a:chExt cx="476250" cy="657633"/>
          </a:xfrm>
        </p:grpSpPr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5C6DC032-DAB7-4E1A-BD37-B3624B7DA6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FDD6280D-28DA-4D31-98E3-A89F7329AF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915625" y="2226504"/>
            <a:ext cx="6604863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15624" y="2934142"/>
            <a:ext cx="6621677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AEBA8F9-CF6A-414F-8984-00E2C9B57DAB}"/>
              </a:ext>
            </a:extLst>
          </p:cNvPr>
          <p:cNvGrpSpPr/>
          <p:nvPr userDrawn="1"/>
        </p:nvGrpSpPr>
        <p:grpSpPr>
          <a:xfrm flipH="1">
            <a:off x="177800" y="191058"/>
            <a:ext cx="11186886" cy="6536313"/>
            <a:chOff x="827314" y="191058"/>
            <a:chExt cx="11186886" cy="653631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6C3CED2-FFA8-4BAC-B02C-B04DD9E244A4}"/>
                </a:ext>
              </a:extLst>
            </p:cNvPr>
            <p:cNvGrpSpPr/>
            <p:nvPr userDrawn="1"/>
          </p:nvGrpSpPr>
          <p:grpSpPr>
            <a:xfrm>
              <a:off x="10033000" y="191058"/>
              <a:ext cx="1948996" cy="2691284"/>
              <a:chOff x="8470446" y="2515552"/>
              <a:chExt cx="476250" cy="657633"/>
            </a:xfrm>
          </p:grpSpPr>
          <p:pic>
            <p:nvPicPr>
              <p:cNvPr id="46" name="图形 45">
                <a:extLst>
                  <a:ext uri="{FF2B5EF4-FFF2-40B4-BE49-F238E27FC236}">
                    <a16:creationId xmlns:a16="http://schemas.microsoft.com/office/drawing/2014/main" id="{B6E6E83B-2883-46B4-9F95-DFA157B5418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47" name="图形 46">
                <a:extLst>
                  <a:ext uri="{FF2B5EF4-FFF2-40B4-BE49-F238E27FC236}">
                    <a16:creationId xmlns:a16="http://schemas.microsoft.com/office/drawing/2014/main" id="{DC2C62CF-08FB-49BC-9BC0-4FC618D29E7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0E6916E-385B-4E82-924C-365AC364A38A}"/>
                </a:ext>
              </a:extLst>
            </p:cNvPr>
            <p:cNvGrpSpPr/>
            <p:nvPr userDrawn="1"/>
          </p:nvGrpSpPr>
          <p:grpSpPr>
            <a:xfrm>
              <a:off x="8077200" y="399384"/>
              <a:ext cx="1549400" cy="2139499"/>
              <a:chOff x="8470446" y="2515552"/>
              <a:chExt cx="476250" cy="657633"/>
            </a:xfrm>
          </p:grpSpPr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60A3AF3C-E073-4AE0-AB3A-803D78CFECF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0" name="图形 49">
                <a:extLst>
                  <a:ext uri="{FF2B5EF4-FFF2-40B4-BE49-F238E27FC236}">
                    <a16:creationId xmlns:a16="http://schemas.microsoft.com/office/drawing/2014/main" id="{6580ED5E-0515-49F5-8FEB-73ACB16168C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BF7D7E7-8134-4849-B261-FCE7BFDFB4F4}"/>
                </a:ext>
              </a:extLst>
            </p:cNvPr>
            <p:cNvGrpSpPr/>
            <p:nvPr userDrawn="1"/>
          </p:nvGrpSpPr>
          <p:grpSpPr>
            <a:xfrm>
              <a:off x="9258300" y="1443291"/>
              <a:ext cx="800100" cy="1104823"/>
              <a:chOff x="8470446" y="2515552"/>
              <a:chExt cx="476250" cy="657633"/>
            </a:xfrm>
          </p:grpSpPr>
          <p:pic>
            <p:nvPicPr>
              <p:cNvPr id="52" name="图形 51">
                <a:extLst>
                  <a:ext uri="{FF2B5EF4-FFF2-40B4-BE49-F238E27FC236}">
                    <a16:creationId xmlns:a16="http://schemas.microsoft.com/office/drawing/2014/main" id="{72469E6E-CAE2-4BCD-80A8-DE52AD5A024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3" name="图形 52">
                <a:extLst>
                  <a:ext uri="{FF2B5EF4-FFF2-40B4-BE49-F238E27FC236}">
                    <a16:creationId xmlns:a16="http://schemas.microsoft.com/office/drawing/2014/main" id="{A7E510FE-ACFD-44E4-9EC3-AA3A919629D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D9DBECF3-356C-436E-B708-BD4A2CFCE0C8}"/>
                </a:ext>
              </a:extLst>
            </p:cNvPr>
            <p:cNvGrpSpPr/>
            <p:nvPr userDrawn="1"/>
          </p:nvGrpSpPr>
          <p:grpSpPr>
            <a:xfrm>
              <a:off x="2362200" y="3839465"/>
              <a:ext cx="1948996" cy="2691284"/>
              <a:chOff x="8470446" y="2515552"/>
              <a:chExt cx="476250" cy="657633"/>
            </a:xfrm>
          </p:grpSpPr>
          <p:pic>
            <p:nvPicPr>
              <p:cNvPr id="55" name="图形 54">
                <a:extLst>
                  <a:ext uri="{FF2B5EF4-FFF2-40B4-BE49-F238E27FC236}">
                    <a16:creationId xmlns:a16="http://schemas.microsoft.com/office/drawing/2014/main" id="{A4EE46DC-6B1C-4552-B711-7023F1A40A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6" name="图形 55">
                <a:extLst>
                  <a:ext uri="{FF2B5EF4-FFF2-40B4-BE49-F238E27FC236}">
                    <a16:creationId xmlns:a16="http://schemas.microsoft.com/office/drawing/2014/main" id="{31C30265-58BD-4010-81CA-039FE3603C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229B1AB-492A-4A50-8B0C-DC1A11CEAB9B}"/>
                </a:ext>
              </a:extLst>
            </p:cNvPr>
            <p:cNvGrpSpPr/>
            <p:nvPr userDrawn="1"/>
          </p:nvGrpSpPr>
          <p:grpSpPr>
            <a:xfrm>
              <a:off x="827314" y="4587872"/>
              <a:ext cx="1549400" cy="2139499"/>
              <a:chOff x="8470446" y="2515552"/>
              <a:chExt cx="476250" cy="657633"/>
            </a:xfrm>
          </p:grpSpPr>
          <p:pic>
            <p:nvPicPr>
              <p:cNvPr id="58" name="图形 57">
                <a:extLst>
                  <a:ext uri="{FF2B5EF4-FFF2-40B4-BE49-F238E27FC236}">
                    <a16:creationId xmlns:a16="http://schemas.microsoft.com/office/drawing/2014/main" id="{1BFFA027-C12D-467E-BF75-AA2B9399A6D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C3EA0E9A-8E4A-40FF-B32D-A4E0673A73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8D1CC73-E8CD-43A7-B6AF-12524A2CD4EE}"/>
                </a:ext>
              </a:extLst>
            </p:cNvPr>
            <p:cNvGrpSpPr/>
            <p:nvPr userDrawn="1"/>
          </p:nvGrpSpPr>
          <p:grpSpPr>
            <a:xfrm>
              <a:off x="3619500" y="5172205"/>
              <a:ext cx="800100" cy="1104823"/>
              <a:chOff x="8470446" y="2515552"/>
              <a:chExt cx="476250" cy="657633"/>
            </a:xfrm>
          </p:grpSpPr>
          <p:pic>
            <p:nvPicPr>
              <p:cNvPr id="61" name="图形 60">
                <a:extLst>
                  <a:ext uri="{FF2B5EF4-FFF2-40B4-BE49-F238E27FC236}">
                    <a16:creationId xmlns:a16="http://schemas.microsoft.com/office/drawing/2014/main" id="{27A609EC-4A78-4197-A083-5AF4FA1B27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2" name="图形 61">
                <a:extLst>
                  <a:ext uri="{FF2B5EF4-FFF2-40B4-BE49-F238E27FC236}">
                    <a16:creationId xmlns:a16="http://schemas.microsoft.com/office/drawing/2014/main" id="{F15F8B7A-49A0-4A24-8EA2-669420DA1EA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FF7DBB2-DEB4-4AB5-94BB-13192FDBB318}"/>
                </a:ext>
              </a:extLst>
            </p:cNvPr>
            <p:cNvGrpSpPr/>
            <p:nvPr userDrawn="1"/>
          </p:nvGrpSpPr>
          <p:grpSpPr>
            <a:xfrm>
              <a:off x="8804275" y="2803630"/>
              <a:ext cx="1948996" cy="2691284"/>
              <a:chOff x="8470446" y="2515552"/>
              <a:chExt cx="476250" cy="657633"/>
            </a:xfrm>
          </p:grpSpPr>
          <p:pic>
            <p:nvPicPr>
              <p:cNvPr id="64" name="图形 63">
                <a:extLst>
                  <a:ext uri="{FF2B5EF4-FFF2-40B4-BE49-F238E27FC236}">
                    <a16:creationId xmlns:a16="http://schemas.microsoft.com/office/drawing/2014/main" id="{46785AEA-99FE-46D8-A951-81F9075E440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5" name="图形 64">
                <a:extLst>
                  <a:ext uri="{FF2B5EF4-FFF2-40B4-BE49-F238E27FC236}">
                    <a16:creationId xmlns:a16="http://schemas.microsoft.com/office/drawing/2014/main" id="{F83A5796-FF1A-4007-9859-CE43184688F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B4258138-7E7C-4C9F-A454-B080F4956349}"/>
                </a:ext>
              </a:extLst>
            </p:cNvPr>
            <p:cNvGrpSpPr/>
            <p:nvPr userDrawn="1"/>
          </p:nvGrpSpPr>
          <p:grpSpPr>
            <a:xfrm>
              <a:off x="9410700" y="2805268"/>
              <a:ext cx="2413000" cy="3332007"/>
              <a:chOff x="8470446" y="2515552"/>
              <a:chExt cx="476250" cy="657633"/>
            </a:xfrm>
          </p:grpSpPr>
          <p:pic>
            <p:nvPicPr>
              <p:cNvPr id="67" name="图形 66">
                <a:extLst>
                  <a:ext uri="{FF2B5EF4-FFF2-40B4-BE49-F238E27FC236}">
                    <a16:creationId xmlns:a16="http://schemas.microsoft.com/office/drawing/2014/main" id="{011E345E-5D39-49F8-806C-9D778D6245C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8" name="图形 67">
                <a:extLst>
                  <a:ext uri="{FF2B5EF4-FFF2-40B4-BE49-F238E27FC236}">
                    <a16:creationId xmlns:a16="http://schemas.microsoft.com/office/drawing/2014/main" id="{F5C26E34-9E51-4EB0-87B3-7FFAB3175B8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C4A454A1-9B10-4519-8A49-4ACAC5D76FC8}"/>
                </a:ext>
              </a:extLst>
            </p:cNvPr>
            <p:cNvGrpSpPr/>
            <p:nvPr userDrawn="1"/>
          </p:nvGrpSpPr>
          <p:grpSpPr>
            <a:xfrm>
              <a:off x="8661400" y="3894391"/>
              <a:ext cx="1854200" cy="2560384"/>
              <a:chOff x="8470446" y="2515552"/>
              <a:chExt cx="476250" cy="657633"/>
            </a:xfrm>
          </p:grpSpPr>
          <p:pic>
            <p:nvPicPr>
              <p:cNvPr id="70" name="图形 69">
                <a:extLst>
                  <a:ext uri="{FF2B5EF4-FFF2-40B4-BE49-F238E27FC236}">
                    <a16:creationId xmlns:a16="http://schemas.microsoft.com/office/drawing/2014/main" id="{2603C9D4-ACD0-47E1-A0E1-65499F1822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1" name="图形 70">
                <a:extLst>
                  <a:ext uri="{FF2B5EF4-FFF2-40B4-BE49-F238E27FC236}">
                    <a16:creationId xmlns:a16="http://schemas.microsoft.com/office/drawing/2014/main" id="{FB3A2F6D-7C0D-46B3-AAA2-DFB04B5EDBC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80095D2-C5E7-4CCA-9342-75F654854FD6}"/>
                </a:ext>
              </a:extLst>
            </p:cNvPr>
            <p:cNvGrpSpPr/>
            <p:nvPr userDrawn="1"/>
          </p:nvGrpSpPr>
          <p:grpSpPr>
            <a:xfrm>
              <a:off x="10472738" y="4391326"/>
              <a:ext cx="1541462" cy="2128537"/>
              <a:chOff x="8470446" y="2515552"/>
              <a:chExt cx="476250" cy="657633"/>
            </a:xfrm>
          </p:grpSpPr>
          <p:pic>
            <p:nvPicPr>
              <p:cNvPr id="73" name="图形 72">
                <a:extLst>
                  <a:ext uri="{FF2B5EF4-FFF2-40B4-BE49-F238E27FC236}">
                    <a16:creationId xmlns:a16="http://schemas.microsoft.com/office/drawing/2014/main" id="{A5AB41DC-49C0-4721-82B9-F53179CEA69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4" name="图形 73">
                <a:extLst>
                  <a:ext uri="{FF2B5EF4-FFF2-40B4-BE49-F238E27FC236}">
                    <a16:creationId xmlns:a16="http://schemas.microsoft.com/office/drawing/2014/main" id="{88AE70DC-8D64-437A-8451-2E1C332A71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5A845519-6F50-4A4E-A575-45D48990A528}"/>
                </a:ext>
              </a:extLst>
            </p:cNvPr>
            <p:cNvGrpSpPr/>
            <p:nvPr userDrawn="1"/>
          </p:nvGrpSpPr>
          <p:grpSpPr>
            <a:xfrm>
              <a:off x="4869081" y="4618776"/>
              <a:ext cx="617320" cy="852430"/>
              <a:chOff x="8470446" y="2515552"/>
              <a:chExt cx="476250" cy="657633"/>
            </a:xfrm>
          </p:grpSpPr>
          <p:pic>
            <p:nvPicPr>
              <p:cNvPr id="76" name="图形 75">
                <a:extLst>
                  <a:ext uri="{FF2B5EF4-FFF2-40B4-BE49-F238E27FC236}">
                    <a16:creationId xmlns:a16="http://schemas.microsoft.com/office/drawing/2014/main" id="{8A5D344F-1EF1-4F21-AFD3-4CEF3414DA0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7" name="图形 76">
                <a:extLst>
                  <a:ext uri="{FF2B5EF4-FFF2-40B4-BE49-F238E27FC236}">
                    <a16:creationId xmlns:a16="http://schemas.microsoft.com/office/drawing/2014/main" id="{3E124277-0090-4561-9645-ACD4B3CE9A3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ED57479-E2CE-4554-872E-FC68094B7736}"/>
                </a:ext>
              </a:extLst>
            </p:cNvPr>
            <p:cNvGrpSpPr/>
            <p:nvPr userDrawn="1"/>
          </p:nvGrpSpPr>
          <p:grpSpPr>
            <a:xfrm>
              <a:off x="5983305" y="5191967"/>
              <a:ext cx="1085152" cy="1498439"/>
              <a:chOff x="8470446" y="2515552"/>
              <a:chExt cx="476250" cy="657633"/>
            </a:xfrm>
          </p:grpSpPr>
          <p:pic>
            <p:nvPicPr>
              <p:cNvPr id="79" name="图形 78">
                <a:extLst>
                  <a:ext uri="{FF2B5EF4-FFF2-40B4-BE49-F238E27FC236}">
                    <a16:creationId xmlns:a16="http://schemas.microsoft.com/office/drawing/2014/main" id="{FFD70997-B3C4-4CDE-9BE8-60CCA07CD7A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80" name="图形 79">
                <a:extLst>
                  <a:ext uri="{FF2B5EF4-FFF2-40B4-BE49-F238E27FC236}">
                    <a16:creationId xmlns:a16="http://schemas.microsoft.com/office/drawing/2014/main" id="{B73CFC53-CBA0-4242-8F2D-052B575188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28456" y="1377043"/>
            <a:ext cx="4710793" cy="1801221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528457" y="3828247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28457" y="4143881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Machine Learning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cheng.site</a:t>
            </a:r>
            <a:endParaRPr lang="en-US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1403735" y="1354258"/>
            <a:ext cx="0" cy="2400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7300-D609-4873-908B-2851079F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</a:t>
            </a:r>
            <a:r>
              <a:rPr lang="zh-CN" altLang="en-US" dirty="0" smtClean="0"/>
              <a:t>器学习的发展历程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EF365-C729-48AC-8527-3DF7DFC4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fd7a9c8e-24fb-46fd-8bfb-5697e463b3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8E3FB02-8B3E-42C3-86EB-3A16AD59213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751" y="1557944"/>
            <a:ext cx="10858500" cy="4171542"/>
            <a:chOff x="666751" y="1557944"/>
            <a:chExt cx="10858500" cy="417154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4BB833-7AFC-43EC-9D0A-535C287205C2}"/>
                </a:ext>
              </a:extLst>
            </p:cNvPr>
            <p:cNvCxnSpPr/>
            <p:nvPr/>
          </p:nvCxnSpPr>
          <p:spPr>
            <a:xfrm rot="5400000">
              <a:off x="1232463" y="3325351"/>
              <a:ext cx="3537118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Sḻiḋè">
              <a:extLst>
                <a:ext uri="{FF2B5EF4-FFF2-40B4-BE49-F238E27FC236}">
                  <a16:creationId xmlns:a16="http://schemas.microsoft.com/office/drawing/2014/main" id="{7138021F-FCC3-4029-98AA-06494EC4A4D9}"/>
                </a:ext>
              </a:extLst>
            </p:cNvPr>
            <p:cNvSpPr/>
            <p:nvPr/>
          </p:nvSpPr>
          <p:spPr bwMode="auto">
            <a:xfrm>
              <a:off x="3332627" y="1881718"/>
              <a:ext cx="1547489" cy="552675"/>
            </a:xfrm>
            <a:prstGeom prst="homePlat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推理期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109FB5A-1CAA-4171-BF49-4410B4D96732}"/>
                </a:ext>
              </a:extLst>
            </p:cNvPr>
            <p:cNvCxnSpPr/>
            <p:nvPr/>
          </p:nvCxnSpPr>
          <p:spPr>
            <a:xfrm rot="5400000">
              <a:off x="3357497" y="3473421"/>
              <a:ext cx="3183406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lîďè">
              <a:extLst>
                <a:ext uri="{FF2B5EF4-FFF2-40B4-BE49-F238E27FC236}">
                  <a16:creationId xmlns:a16="http://schemas.microsoft.com/office/drawing/2014/main" id="{DAE12E2A-2DFD-4AF8-844B-41594FC1BE19}"/>
                </a:ext>
              </a:extLst>
            </p:cNvPr>
            <p:cNvSpPr/>
            <p:nvPr/>
          </p:nvSpPr>
          <p:spPr bwMode="auto">
            <a:xfrm>
              <a:off x="5294622" y="2279644"/>
              <a:ext cx="1547489" cy="552675"/>
            </a:xfrm>
            <a:prstGeom prst="homePlat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知识期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06AFE53-9C93-4337-84C3-DBD958ACA32F}"/>
                </a:ext>
              </a:extLst>
            </p:cNvPr>
            <p:cNvCxnSpPr/>
            <p:nvPr/>
          </p:nvCxnSpPr>
          <p:spPr>
            <a:xfrm rot="5400000">
              <a:off x="5518455" y="3672384"/>
              <a:ext cx="2785480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Sḷîḋé">
              <a:extLst>
                <a:ext uri="{FF2B5EF4-FFF2-40B4-BE49-F238E27FC236}">
                  <a16:creationId xmlns:a16="http://schemas.microsoft.com/office/drawing/2014/main" id="{CEC0674A-3AD4-453F-B369-30345AA02158}"/>
                </a:ext>
              </a:extLst>
            </p:cNvPr>
            <p:cNvSpPr/>
            <p:nvPr/>
          </p:nvSpPr>
          <p:spPr bwMode="auto">
            <a:xfrm>
              <a:off x="7228984" y="2691387"/>
              <a:ext cx="1547489" cy="552675"/>
            </a:xfrm>
            <a:prstGeom prst="homePlate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学习期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B8B7AF-F65F-46E1-844C-E9D4EF751921}"/>
                </a:ext>
              </a:extLst>
            </p:cNvPr>
            <p:cNvCxnSpPr/>
            <p:nvPr/>
          </p:nvCxnSpPr>
          <p:spPr>
            <a:xfrm rot="5400000">
              <a:off x="7651779" y="3885164"/>
              <a:ext cx="2387555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A48374-3EA2-494F-B82F-0A749FE69990}"/>
                </a:ext>
              </a:extLst>
            </p:cNvPr>
            <p:cNvCxnSpPr/>
            <p:nvPr/>
          </p:nvCxnSpPr>
          <p:spPr>
            <a:xfrm rot="5400000">
              <a:off x="9812737" y="4111761"/>
              <a:ext cx="1989629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ïšḷîdé">
              <a:extLst>
                <a:ext uri="{FF2B5EF4-FFF2-40B4-BE49-F238E27FC236}">
                  <a16:creationId xmlns:a16="http://schemas.microsoft.com/office/drawing/2014/main" id="{F32065E5-EC7A-4D94-B609-BBA7F275E144}"/>
                </a:ext>
              </a:extLst>
            </p:cNvPr>
            <p:cNvSpPr/>
            <p:nvPr/>
          </p:nvSpPr>
          <p:spPr bwMode="auto">
            <a:xfrm>
              <a:off x="666751" y="4955741"/>
              <a:ext cx="10858500" cy="773745"/>
            </a:xfrm>
            <a:prstGeom prst="leftRightArrow">
              <a:avLst>
                <a:gd name="adj1" fmla="val 67857"/>
                <a:gd name="adj2" fmla="val 60714"/>
              </a:avLst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śḷîḓê">
              <a:extLst>
                <a:ext uri="{FF2B5EF4-FFF2-40B4-BE49-F238E27FC236}">
                  <a16:creationId xmlns:a16="http://schemas.microsoft.com/office/drawing/2014/main" id="{8FB7DCAE-4E2A-42F0-B100-9AD58716D92C}"/>
                </a:ext>
              </a:extLst>
            </p:cNvPr>
            <p:cNvSpPr txBox="1"/>
            <p:nvPr/>
          </p:nvSpPr>
          <p:spPr>
            <a:xfrm>
              <a:off x="1696418" y="5188725"/>
              <a:ext cx="764101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二十世纪五十年代初</a:t>
              </a:r>
            </a:p>
          </p:txBody>
        </p:sp>
        <p:sp>
          <p:nvSpPr>
            <p:cNvPr id="18" name="iśḻîḓê">
              <a:extLst>
                <a:ext uri="{FF2B5EF4-FFF2-40B4-BE49-F238E27FC236}">
                  <a16:creationId xmlns:a16="http://schemas.microsoft.com/office/drawing/2014/main" id="{B12CE252-155D-485C-BA40-A59DF9C56543}"/>
                </a:ext>
              </a:extLst>
            </p:cNvPr>
            <p:cNvSpPr txBox="1"/>
            <p:nvPr/>
          </p:nvSpPr>
          <p:spPr>
            <a:xfrm>
              <a:off x="9710863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二十一世纪初至今</a:t>
              </a:r>
            </a:p>
          </p:txBody>
        </p:sp>
        <p:sp>
          <p:nvSpPr>
            <p:cNvPr id="19" name="î$lîḍé">
              <a:extLst>
                <a:ext uri="{FF2B5EF4-FFF2-40B4-BE49-F238E27FC236}">
                  <a16:creationId xmlns:a16="http://schemas.microsoft.com/office/drawing/2014/main" id="{93EA469B-3943-452B-8CE9-FE0EDFA9BB1B}"/>
                </a:ext>
              </a:extLst>
            </p:cNvPr>
            <p:cNvSpPr txBox="1"/>
            <p:nvPr/>
          </p:nvSpPr>
          <p:spPr>
            <a:xfrm>
              <a:off x="7667235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二十世纪九十年代中期</a:t>
              </a:r>
            </a:p>
          </p:txBody>
        </p:sp>
        <p:sp>
          <p:nvSpPr>
            <p:cNvPr id="20" name="íŝliḍe">
              <a:extLst>
                <a:ext uri="{FF2B5EF4-FFF2-40B4-BE49-F238E27FC236}">
                  <a16:creationId xmlns:a16="http://schemas.microsoft.com/office/drawing/2014/main" id="{6DD06F75-5ED5-4C7A-98CC-D4EDB3622C20}"/>
                </a:ext>
              </a:extLst>
            </p:cNvPr>
            <p:cNvSpPr txBox="1"/>
            <p:nvPr/>
          </p:nvSpPr>
          <p:spPr>
            <a:xfrm>
              <a:off x="5687820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二十世纪八</a:t>
              </a:r>
              <a:r>
                <a:rPr lang="zh-CN" altLang="en-US" sz="1200" b="1" dirty="0" smtClean="0">
                  <a:solidFill>
                    <a:schemeClr val="bg1"/>
                  </a:solidFill>
                </a:rPr>
                <a:t>十</a:t>
              </a:r>
              <a:r>
                <a:rPr lang="en-US" altLang="zh-CN" sz="1200" b="1" dirty="0" smtClean="0">
                  <a:solidFill>
                    <a:schemeClr val="bg1"/>
                  </a:solidFill>
                </a:rPr>
                <a:t>-</a:t>
              </a:r>
              <a:r>
                <a:rPr lang="zh-CN" altLang="en-US" sz="1200" b="1" dirty="0" smtClean="0">
                  <a:solidFill>
                    <a:schemeClr val="bg1"/>
                  </a:solidFill>
                </a:rPr>
                <a:t>九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十年代中期</a:t>
              </a:r>
            </a:p>
          </p:txBody>
        </p:sp>
        <p:sp>
          <p:nvSpPr>
            <p:cNvPr id="21" name="iŝḷidè">
              <a:extLst>
                <a:ext uri="{FF2B5EF4-FFF2-40B4-BE49-F238E27FC236}">
                  <a16:creationId xmlns:a16="http://schemas.microsoft.com/office/drawing/2014/main" id="{672E1501-E82D-4EB4-9EDD-AA5562C5254B}"/>
                </a:ext>
              </a:extLst>
            </p:cNvPr>
            <p:cNvSpPr txBox="1"/>
            <p:nvPr/>
          </p:nvSpPr>
          <p:spPr>
            <a:xfrm>
              <a:off x="3680129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F3453"/>
                  </a:solidFill>
                </a:rPr>
                <a:t>二十世纪六七十年代</a:t>
              </a:r>
            </a:p>
          </p:txBody>
        </p:sp>
        <p:sp>
          <p:nvSpPr>
            <p:cNvPr id="22" name="îṣ1îďé">
              <a:extLst>
                <a:ext uri="{FF2B5EF4-FFF2-40B4-BE49-F238E27FC236}">
                  <a16:creationId xmlns:a16="http://schemas.microsoft.com/office/drawing/2014/main" id="{312DC870-E71C-4415-AAE7-CFA5E8F320E1}"/>
                </a:ext>
              </a:extLst>
            </p:cNvPr>
            <p:cNvSpPr txBox="1"/>
            <p:nvPr/>
          </p:nvSpPr>
          <p:spPr bwMode="auto">
            <a:xfrm>
              <a:off x="2999871" y="2434393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 smtClean="0"/>
                <a:t>基</a:t>
              </a:r>
              <a:r>
                <a:rPr lang="zh-CN" altLang="en-US" sz="1100" b="1" dirty="0"/>
                <a:t>于逻辑表</a:t>
              </a:r>
              <a:r>
                <a:rPr lang="zh-CN" altLang="en-US" sz="1100" b="1" dirty="0" smtClean="0"/>
                <a:t>示的“符号主义”</a:t>
              </a:r>
              <a:endParaRPr lang="en-US" altLang="zh-CN" sz="1100" b="1" dirty="0" smtClean="0"/>
            </a:p>
            <a:p>
              <a:r>
                <a:rPr lang="zh-CN" altLang="en-US" sz="1100" b="1" dirty="0" smtClean="0"/>
                <a:t>学习技术蓬勃发展</a:t>
              </a:r>
              <a:endParaRPr lang="zh-CN" altLang="en-US" sz="1100" b="1" dirty="0">
                <a:effectLst/>
              </a:endParaRPr>
            </a:p>
          </p:txBody>
        </p:sp>
        <p:sp>
          <p:nvSpPr>
            <p:cNvPr id="23" name="îŝlïḍê">
              <a:extLst>
                <a:ext uri="{FF2B5EF4-FFF2-40B4-BE49-F238E27FC236}">
                  <a16:creationId xmlns:a16="http://schemas.microsoft.com/office/drawing/2014/main" id="{26DD67C7-54D3-4FC6-BAEA-321740170AC2}"/>
                </a:ext>
              </a:extLst>
            </p:cNvPr>
            <p:cNvSpPr txBox="1"/>
            <p:nvPr/>
          </p:nvSpPr>
          <p:spPr bwMode="auto">
            <a:xfrm>
              <a:off x="2999871" y="3097390"/>
              <a:ext cx="1948178" cy="1520280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P. Winston</a:t>
              </a:r>
              <a:r>
                <a:rPr lang="zh-CN" altLang="en-US" sz="1000" dirty="0" smtClean="0"/>
                <a:t>的结构学习系统，</a:t>
              </a:r>
              <a:r>
                <a:rPr lang="en-US" altLang="zh-CN" sz="1000" dirty="0" smtClean="0"/>
                <a:t>R. S. Michalski</a:t>
              </a:r>
              <a:r>
                <a:rPr lang="zh-CN" altLang="en-US" sz="1000" dirty="0" smtClean="0"/>
                <a:t>的基于逻辑的归纳学习系统，以及</a:t>
              </a:r>
              <a:r>
                <a:rPr lang="en-US" altLang="zh-CN" sz="1000" dirty="0" smtClean="0"/>
                <a:t>E. B. Hunt</a:t>
              </a:r>
              <a:r>
                <a:rPr lang="zh-CN" altLang="en-US" sz="1000" dirty="0" smtClean="0"/>
                <a:t>的概念学习系</a:t>
              </a:r>
              <a:r>
                <a:rPr lang="zh-CN" altLang="en-US" sz="1000" smtClean="0"/>
                <a:t>统。</a:t>
              </a:r>
              <a:endParaRPr lang="en-US" altLang="zh-CN" sz="1000" smtClean="0"/>
            </a:p>
            <a:p>
              <a:pPr>
                <a:lnSpc>
                  <a:spcPct val="120000"/>
                </a:lnSpc>
              </a:pPr>
              <a:r>
                <a:rPr lang="zh-CN" altLang="en-US" sz="1000"/>
                <a:t>最小二乘法</a:t>
              </a:r>
              <a:endParaRPr lang="en-US" altLang="zh-CN" sz="1000" dirty="0" smtClean="0"/>
            </a:p>
          </p:txBody>
        </p:sp>
        <p:sp>
          <p:nvSpPr>
            <p:cNvPr id="24" name="îṡ1iḋe">
              <a:extLst>
                <a:ext uri="{FF2B5EF4-FFF2-40B4-BE49-F238E27FC236}">
                  <a16:creationId xmlns:a16="http://schemas.microsoft.com/office/drawing/2014/main" id="{F57ED2D3-54FB-42A5-9D3C-62F727933222}"/>
                </a:ext>
              </a:extLst>
            </p:cNvPr>
            <p:cNvSpPr txBox="1"/>
            <p:nvPr/>
          </p:nvSpPr>
          <p:spPr bwMode="auto">
            <a:xfrm>
              <a:off x="4964169" y="2832319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基于神经网络的连接主义学</a:t>
              </a:r>
              <a:r>
                <a:rPr lang="zh-CN" altLang="en-US" sz="1100" b="1" dirty="0" smtClean="0"/>
                <a:t>习</a:t>
              </a:r>
              <a:endParaRPr lang="en-US" altLang="zh-CN" sz="1100" b="1" dirty="0" smtClean="0"/>
            </a:p>
            <a:p>
              <a:endParaRPr lang="zh-CN" altLang="en-US" sz="1100" b="1" dirty="0">
                <a:effectLst/>
              </a:endParaRPr>
            </a:p>
          </p:txBody>
        </p:sp>
        <p:sp>
          <p:nvSpPr>
            <p:cNvPr id="25" name="î$ľiḋè">
              <a:extLst>
                <a:ext uri="{FF2B5EF4-FFF2-40B4-BE49-F238E27FC236}">
                  <a16:creationId xmlns:a16="http://schemas.microsoft.com/office/drawing/2014/main" id="{0EB1F8C4-FEC0-4774-A8FE-F99735AEB829}"/>
                </a:ext>
              </a:extLst>
            </p:cNvPr>
            <p:cNvSpPr txBox="1"/>
            <p:nvPr/>
          </p:nvSpPr>
          <p:spPr bwMode="auto">
            <a:xfrm>
              <a:off x="4964169" y="3495316"/>
              <a:ext cx="1948178" cy="1195354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1983</a:t>
              </a:r>
              <a:r>
                <a:rPr lang="zh-CN" altLang="en-US" sz="1000" dirty="0"/>
                <a:t>年，</a:t>
              </a:r>
              <a:r>
                <a:rPr lang="en-US" altLang="zh-CN" sz="1000" dirty="0"/>
                <a:t>J. J. Hopfield</a:t>
              </a:r>
              <a:r>
                <a:rPr lang="zh-CN" altLang="en-US" sz="1000" dirty="0"/>
                <a:t>利用神经网络求解“流动推销员问题”这个</a:t>
              </a:r>
              <a:r>
                <a:rPr lang="en-US" altLang="zh-CN" sz="1000" dirty="0"/>
                <a:t>NP</a:t>
              </a:r>
              <a:r>
                <a:rPr lang="zh-CN" altLang="en-US" sz="1000" dirty="0"/>
                <a:t>难题。</a:t>
              </a:r>
              <a:r>
                <a:rPr lang="en-US" altLang="zh-CN" sz="1000" dirty="0"/>
                <a:t>1986</a:t>
              </a:r>
              <a:r>
                <a:rPr lang="zh-CN" altLang="en-US" sz="1000" dirty="0"/>
                <a:t>年，</a:t>
              </a:r>
              <a:r>
                <a:rPr lang="en-US" altLang="zh-CN" sz="1000" dirty="0"/>
                <a:t>D. E. Rumelhart</a:t>
              </a:r>
              <a:r>
                <a:rPr lang="zh-CN" altLang="en-US" sz="1000" dirty="0"/>
                <a:t>等人重新发明了</a:t>
              </a:r>
              <a:r>
                <a:rPr lang="en-US" altLang="zh-CN" sz="1000" dirty="0"/>
                <a:t>BP</a:t>
              </a:r>
              <a:r>
                <a:rPr lang="zh-CN" altLang="en-US" sz="1000" dirty="0"/>
                <a:t>算法</a:t>
              </a:r>
              <a:r>
                <a:rPr lang="zh-CN" altLang="en-US" sz="1000" dirty="0" smtClean="0"/>
                <a:t>，</a:t>
              </a:r>
              <a:r>
                <a:rPr lang="en-US" altLang="zh-CN" sz="1000" dirty="0"/>
                <a:t>BP</a:t>
              </a:r>
              <a:r>
                <a:rPr lang="zh-CN" altLang="en-US" sz="1000" dirty="0"/>
                <a:t>仍然是今天神经</a:t>
              </a:r>
              <a:r>
                <a:rPr lang="zh-CN" altLang="en-US" sz="1000" dirty="0" smtClean="0"/>
                <a:t>网络架</a:t>
              </a:r>
              <a:r>
                <a:rPr lang="zh-CN" altLang="en-US" sz="1000" dirty="0"/>
                <a:t>构的关键因</a:t>
              </a:r>
              <a:r>
                <a:rPr lang="zh-CN" altLang="en-US" sz="1000" dirty="0" smtClean="0"/>
                <a:t>素。</a:t>
              </a:r>
              <a:endParaRPr lang="en-US" altLang="zh-CN" sz="1000" dirty="0" smtClean="0"/>
            </a:p>
            <a:p>
              <a:pPr>
                <a:lnSpc>
                  <a:spcPct val="120000"/>
                </a:lnSpc>
              </a:pPr>
              <a:r>
                <a:rPr lang="zh-CN" altLang="en-US" sz="1000" dirty="0"/>
                <a:t>决策</a:t>
              </a:r>
              <a:r>
                <a:rPr lang="zh-CN" altLang="en-US" sz="1000" dirty="0" smtClean="0"/>
                <a:t>树算法。</a:t>
              </a:r>
              <a:endParaRPr lang="en-US" altLang="zh-CN" sz="1000" dirty="0"/>
            </a:p>
          </p:txBody>
        </p:sp>
        <p:sp>
          <p:nvSpPr>
            <p:cNvPr id="26" name="íŝḻîḑe">
              <a:extLst>
                <a:ext uri="{FF2B5EF4-FFF2-40B4-BE49-F238E27FC236}">
                  <a16:creationId xmlns:a16="http://schemas.microsoft.com/office/drawing/2014/main" id="{44C012D3-2FFF-4663-88CB-3284192F32DE}"/>
                </a:ext>
              </a:extLst>
            </p:cNvPr>
            <p:cNvSpPr txBox="1"/>
            <p:nvPr/>
          </p:nvSpPr>
          <p:spPr bwMode="auto">
            <a:xfrm>
              <a:off x="1042053" y="2109467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人工智能研究处于推理</a:t>
              </a:r>
              <a:r>
                <a:rPr lang="zh-CN" altLang="en-US" sz="1100" b="1" dirty="0" smtClean="0"/>
                <a:t>期</a:t>
              </a:r>
              <a:endParaRPr lang="en-US" altLang="zh-CN" sz="1100" b="1" dirty="0" smtClean="0"/>
            </a:p>
            <a:p>
              <a:r>
                <a:rPr lang="zh-CN" altLang="en-US" sz="1100" b="1" dirty="0"/>
                <a:t>已出现机器学习的相关研究</a:t>
              </a:r>
              <a:endParaRPr lang="zh-CN" altLang="en-US" sz="1100" b="1" dirty="0">
                <a:effectLst/>
              </a:endParaRPr>
            </a:p>
          </p:txBody>
        </p:sp>
        <p:sp>
          <p:nvSpPr>
            <p:cNvPr id="27" name="islîďe">
              <a:extLst>
                <a:ext uri="{FF2B5EF4-FFF2-40B4-BE49-F238E27FC236}">
                  <a16:creationId xmlns:a16="http://schemas.microsoft.com/office/drawing/2014/main" id="{EFEE3621-399B-44A6-8F22-9150052B5021}"/>
                </a:ext>
              </a:extLst>
            </p:cNvPr>
            <p:cNvSpPr txBox="1"/>
            <p:nvPr/>
          </p:nvSpPr>
          <p:spPr bwMode="auto">
            <a:xfrm>
              <a:off x="1042053" y="2772464"/>
              <a:ext cx="1948178" cy="17299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1950</a:t>
              </a:r>
              <a:r>
                <a:rPr lang="zh-CN" altLang="en-US" sz="1000" dirty="0" smtClean="0"/>
                <a:t>年，图灵测试</a:t>
              </a:r>
              <a:endParaRPr lang="en-US" altLang="zh-CN" sz="1000" dirty="0" smtClean="0"/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1952</a:t>
              </a:r>
              <a:r>
                <a:rPr lang="zh-CN" altLang="en-US" sz="1000" dirty="0"/>
                <a:t>年，阿瑟</a:t>
              </a:r>
              <a:r>
                <a:rPr lang="en-US" altLang="zh-CN" sz="1000" dirty="0"/>
                <a:t>·</a:t>
              </a:r>
              <a:r>
                <a:rPr lang="zh-CN" altLang="en-US" sz="1000" dirty="0"/>
                <a:t>萨缪尔（</a:t>
              </a:r>
              <a:r>
                <a:rPr lang="en-US" altLang="zh-CN" sz="1000" dirty="0"/>
                <a:t>Arthur Samuel</a:t>
              </a:r>
              <a:r>
                <a:rPr lang="zh-CN" altLang="en-US" sz="1000" dirty="0"/>
                <a:t>）在</a:t>
              </a:r>
              <a:r>
                <a:rPr lang="en-US" altLang="zh-CN" sz="1000" dirty="0"/>
                <a:t>IBM</a:t>
              </a:r>
              <a:r>
                <a:rPr lang="zh-CN" altLang="en-US" sz="1000" dirty="0"/>
                <a:t>公司研制了一个西洋跳棋程序，这是人工智能下棋问题的由来。</a:t>
              </a:r>
              <a:endParaRPr lang="en-US" altLang="zh-CN" sz="1000" dirty="0"/>
            </a:p>
          </p:txBody>
        </p:sp>
        <p:sp>
          <p:nvSpPr>
            <p:cNvPr id="28" name="ïSlíḋé">
              <a:extLst>
                <a:ext uri="{FF2B5EF4-FFF2-40B4-BE49-F238E27FC236}">
                  <a16:creationId xmlns:a16="http://schemas.microsoft.com/office/drawing/2014/main" id="{DA7E2884-C4B1-4D76-B9BB-F885ACCE1327}"/>
                </a:ext>
              </a:extLst>
            </p:cNvPr>
            <p:cNvSpPr txBox="1"/>
            <p:nvPr/>
          </p:nvSpPr>
          <p:spPr bwMode="auto">
            <a:xfrm>
              <a:off x="6907739" y="3244062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统计学习</a:t>
              </a:r>
            </a:p>
          </p:txBody>
        </p:sp>
        <p:sp>
          <p:nvSpPr>
            <p:cNvPr id="29" name="íṩlíḍê">
              <a:extLst>
                <a:ext uri="{FF2B5EF4-FFF2-40B4-BE49-F238E27FC236}">
                  <a16:creationId xmlns:a16="http://schemas.microsoft.com/office/drawing/2014/main" id="{7BBC3344-40A0-46BA-8361-0D5A5F96B416}"/>
                </a:ext>
              </a:extLst>
            </p:cNvPr>
            <p:cNvSpPr txBox="1"/>
            <p:nvPr/>
          </p:nvSpPr>
          <p:spPr bwMode="auto">
            <a:xfrm>
              <a:off x="6907739" y="3907059"/>
              <a:ext cx="1948178" cy="104868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/>
                <a:t>支持向量机（</a:t>
              </a:r>
              <a:r>
                <a:rPr lang="en-US" altLang="zh-CN" sz="1000" dirty="0"/>
                <a:t>Support Vector Machine</a:t>
              </a:r>
              <a:r>
                <a:rPr lang="zh-CN" altLang="en-US" sz="1000" dirty="0"/>
                <a:t>，</a:t>
              </a:r>
              <a:r>
                <a:rPr lang="en-US" altLang="zh-CN" sz="1000" dirty="0"/>
                <a:t>SVM</a:t>
              </a:r>
              <a:r>
                <a:rPr lang="zh-CN" altLang="en-US" sz="1000" dirty="0"/>
                <a:t>），核方法（</a:t>
              </a:r>
              <a:r>
                <a:rPr lang="en-US" altLang="zh-CN" sz="1000" dirty="0"/>
                <a:t>Kernel Methods</a:t>
              </a:r>
              <a:r>
                <a:rPr lang="zh-CN" altLang="en-US" sz="1000" dirty="0"/>
                <a:t>）。</a:t>
              </a:r>
              <a:endParaRPr lang="en-US" altLang="zh-CN" sz="1000" dirty="0"/>
            </a:p>
          </p:txBody>
        </p:sp>
        <p:sp>
          <p:nvSpPr>
            <p:cNvPr id="30" name="isļíḍê">
              <a:extLst>
                <a:ext uri="{FF2B5EF4-FFF2-40B4-BE49-F238E27FC236}">
                  <a16:creationId xmlns:a16="http://schemas.microsoft.com/office/drawing/2014/main" id="{384102D9-F685-4CC8-B3E5-E5FA9F485B08}"/>
                </a:ext>
              </a:extLst>
            </p:cNvPr>
            <p:cNvSpPr txBox="1"/>
            <p:nvPr/>
          </p:nvSpPr>
          <p:spPr bwMode="auto">
            <a:xfrm>
              <a:off x="8858221" y="3669621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深度学习</a:t>
              </a:r>
            </a:p>
          </p:txBody>
        </p:sp>
        <p:sp>
          <p:nvSpPr>
            <p:cNvPr id="31" name="ïṣľîḋe">
              <a:extLst>
                <a:ext uri="{FF2B5EF4-FFF2-40B4-BE49-F238E27FC236}">
                  <a16:creationId xmlns:a16="http://schemas.microsoft.com/office/drawing/2014/main" id="{F6EC6B0C-BF71-4AD1-8878-AC975D21D7D5}"/>
                </a:ext>
              </a:extLst>
            </p:cNvPr>
            <p:cNvSpPr txBox="1"/>
            <p:nvPr/>
          </p:nvSpPr>
          <p:spPr bwMode="auto">
            <a:xfrm>
              <a:off x="8858221" y="4332618"/>
              <a:ext cx="1948178" cy="59531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/>
                <a:t>深度学习兴起的原因有二：数据量大，机器计算能力强。</a:t>
              </a:r>
              <a:endParaRPr lang="en-US" altLang="zh-CN" sz="1000" dirty="0"/>
            </a:p>
          </p:txBody>
        </p:sp>
      </p:grpSp>
      <p:sp>
        <p:nvSpPr>
          <p:cNvPr id="32" name="îSḻiḋè">
            <a:extLst>
              <a:ext uri="{FF2B5EF4-FFF2-40B4-BE49-F238E27FC236}">
                <a16:creationId xmlns:a16="http://schemas.microsoft.com/office/drawing/2014/main" id="{7138021F-FCC3-4029-98AA-06494EC4A4D9}"/>
              </a:ext>
            </a:extLst>
          </p:cNvPr>
          <p:cNvSpPr/>
          <p:nvPr/>
        </p:nvSpPr>
        <p:spPr bwMode="auto">
          <a:xfrm>
            <a:off x="1447561" y="1521568"/>
            <a:ext cx="1547489" cy="552675"/>
          </a:xfrm>
          <a:prstGeom prst="homePlate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推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理期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íSḷîḋé">
            <a:extLst>
              <a:ext uri="{FF2B5EF4-FFF2-40B4-BE49-F238E27FC236}">
                <a16:creationId xmlns:a16="http://schemas.microsoft.com/office/drawing/2014/main" id="{CEC0674A-3AD4-453F-B369-30345AA02158}"/>
              </a:ext>
            </a:extLst>
          </p:cNvPr>
          <p:cNvSpPr/>
          <p:nvPr/>
        </p:nvSpPr>
        <p:spPr bwMode="auto">
          <a:xfrm>
            <a:off x="9268119" y="3061785"/>
            <a:ext cx="1547489" cy="552675"/>
          </a:xfrm>
          <a:prstGeom prst="homePlate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学习期</a:t>
            </a:r>
          </a:p>
        </p:txBody>
      </p:sp>
      <p:sp>
        <p:nvSpPr>
          <p:cNvPr id="33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7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101C-BB1B-4E35-A8B4-8D1DFF9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二十世纪六七十年</a:t>
            </a:r>
            <a:r>
              <a:rPr lang="zh-CN" altLang="en-US" smtClean="0"/>
              <a:t>代</a:t>
            </a:r>
            <a:r>
              <a:rPr lang="en-US" altLang="zh-CN" smtClean="0"/>
              <a:t>-</a:t>
            </a:r>
            <a:r>
              <a:rPr lang="zh-CN" altLang="en-US"/>
              <a:t>最</a:t>
            </a:r>
            <a:r>
              <a:rPr lang="zh-CN" altLang="en-US" smtClean="0"/>
              <a:t>小二乘法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1EAC5-082F-4010-9015-A3F8E2A0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84" name="îṩ1iḋé">
            <a:extLst>
              <a:ext uri="{FF2B5EF4-FFF2-40B4-BE49-F238E27FC236}">
                <a16:creationId xmlns:a16="http://schemas.microsoft.com/office/drawing/2014/main" id="{F4C45662-136F-462B-99F8-61D2EB7808A6}"/>
              </a:ext>
            </a:extLst>
          </p:cNvPr>
          <p:cNvSpPr txBox="1"/>
          <p:nvPr/>
        </p:nvSpPr>
        <p:spPr>
          <a:xfrm>
            <a:off x="6974376" y="1780153"/>
            <a:ext cx="4097223" cy="59728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400" b="1"/>
              <a:t>通过最小化误差的平方和寻找数据的最佳函数匹</a:t>
            </a:r>
            <a:r>
              <a:rPr lang="zh-CN" altLang="en-US" sz="1400" b="1" smtClean="0"/>
              <a:t>配</a:t>
            </a:r>
            <a:endParaRPr lang="en-US" altLang="zh-CN" sz="1400" b="1" smtClean="0"/>
          </a:p>
          <a:p>
            <a:r>
              <a:rPr lang="zh-CN" altLang="en-US" sz="1400" b="1"/>
              <a:t>可以简便地求得未知的数据</a:t>
            </a:r>
            <a:endParaRPr lang="en-US" altLang="zh-CN" sz="1400" b="1" dirty="0" smtClean="0"/>
          </a:p>
        </p:txBody>
      </p:sp>
      <p:pic>
        <p:nvPicPr>
          <p:cNvPr id="2050" name="Picture 2" descr="https://gss1.bdstatic.com/9vo3dSag_xI4khGkpoWK1HF6hhy/baike/c0%3Dbaike80%2C5%2C5%2C80%2C26/sign=3231932d4836acaf4ded9eae1db0e675/0824ab18972bd407cc2403e978899e510eb309c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0" y="2317094"/>
            <a:ext cx="62388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3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7300-D609-4873-908B-2851079F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</a:t>
            </a:r>
            <a:r>
              <a:rPr lang="zh-CN" altLang="en-US" dirty="0" smtClean="0"/>
              <a:t>器学习的发展历程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EF365-C729-48AC-8527-3DF7DFC4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fd7a9c8e-24fb-46fd-8bfb-5697e463b3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8E3FB02-8B3E-42C3-86EB-3A16AD59213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751" y="1557944"/>
            <a:ext cx="10858500" cy="4171542"/>
            <a:chOff x="666751" y="1557944"/>
            <a:chExt cx="10858500" cy="417154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4BB833-7AFC-43EC-9D0A-535C287205C2}"/>
                </a:ext>
              </a:extLst>
            </p:cNvPr>
            <p:cNvCxnSpPr/>
            <p:nvPr/>
          </p:nvCxnSpPr>
          <p:spPr>
            <a:xfrm rot="5400000">
              <a:off x="1232463" y="3325351"/>
              <a:ext cx="3537118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Sḻiḋè">
              <a:extLst>
                <a:ext uri="{FF2B5EF4-FFF2-40B4-BE49-F238E27FC236}">
                  <a16:creationId xmlns:a16="http://schemas.microsoft.com/office/drawing/2014/main" id="{7138021F-FCC3-4029-98AA-06494EC4A4D9}"/>
                </a:ext>
              </a:extLst>
            </p:cNvPr>
            <p:cNvSpPr/>
            <p:nvPr/>
          </p:nvSpPr>
          <p:spPr bwMode="auto">
            <a:xfrm>
              <a:off x="3332627" y="1881718"/>
              <a:ext cx="1547489" cy="552675"/>
            </a:xfrm>
            <a:prstGeom prst="homePlat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推理期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109FB5A-1CAA-4171-BF49-4410B4D96732}"/>
                </a:ext>
              </a:extLst>
            </p:cNvPr>
            <p:cNvCxnSpPr/>
            <p:nvPr/>
          </p:nvCxnSpPr>
          <p:spPr>
            <a:xfrm rot="5400000">
              <a:off x="3357497" y="3473421"/>
              <a:ext cx="3183406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lîďè">
              <a:extLst>
                <a:ext uri="{FF2B5EF4-FFF2-40B4-BE49-F238E27FC236}">
                  <a16:creationId xmlns:a16="http://schemas.microsoft.com/office/drawing/2014/main" id="{DAE12E2A-2DFD-4AF8-844B-41594FC1BE19}"/>
                </a:ext>
              </a:extLst>
            </p:cNvPr>
            <p:cNvSpPr/>
            <p:nvPr/>
          </p:nvSpPr>
          <p:spPr bwMode="auto">
            <a:xfrm>
              <a:off x="5294622" y="2279644"/>
              <a:ext cx="1547489" cy="552675"/>
            </a:xfrm>
            <a:prstGeom prst="homePlat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知识期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06AFE53-9C93-4337-84C3-DBD958ACA32F}"/>
                </a:ext>
              </a:extLst>
            </p:cNvPr>
            <p:cNvCxnSpPr/>
            <p:nvPr/>
          </p:nvCxnSpPr>
          <p:spPr>
            <a:xfrm rot="5400000">
              <a:off x="5518455" y="3672384"/>
              <a:ext cx="2785480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Sḷîḋé">
              <a:extLst>
                <a:ext uri="{FF2B5EF4-FFF2-40B4-BE49-F238E27FC236}">
                  <a16:creationId xmlns:a16="http://schemas.microsoft.com/office/drawing/2014/main" id="{CEC0674A-3AD4-453F-B369-30345AA02158}"/>
                </a:ext>
              </a:extLst>
            </p:cNvPr>
            <p:cNvSpPr/>
            <p:nvPr/>
          </p:nvSpPr>
          <p:spPr bwMode="auto">
            <a:xfrm>
              <a:off x="7228984" y="2691387"/>
              <a:ext cx="1547489" cy="552675"/>
            </a:xfrm>
            <a:prstGeom prst="homePlate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学习期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B8B7AF-F65F-46E1-844C-E9D4EF751921}"/>
                </a:ext>
              </a:extLst>
            </p:cNvPr>
            <p:cNvCxnSpPr/>
            <p:nvPr/>
          </p:nvCxnSpPr>
          <p:spPr>
            <a:xfrm rot="5400000">
              <a:off x="7651779" y="3885164"/>
              <a:ext cx="2387555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A48374-3EA2-494F-B82F-0A749FE69990}"/>
                </a:ext>
              </a:extLst>
            </p:cNvPr>
            <p:cNvCxnSpPr/>
            <p:nvPr/>
          </p:nvCxnSpPr>
          <p:spPr>
            <a:xfrm rot="5400000">
              <a:off x="9812737" y="4111761"/>
              <a:ext cx="1989629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ïšḷîdé">
              <a:extLst>
                <a:ext uri="{FF2B5EF4-FFF2-40B4-BE49-F238E27FC236}">
                  <a16:creationId xmlns:a16="http://schemas.microsoft.com/office/drawing/2014/main" id="{F32065E5-EC7A-4D94-B609-BBA7F275E144}"/>
                </a:ext>
              </a:extLst>
            </p:cNvPr>
            <p:cNvSpPr/>
            <p:nvPr/>
          </p:nvSpPr>
          <p:spPr bwMode="auto">
            <a:xfrm>
              <a:off x="666751" y="4955741"/>
              <a:ext cx="10858500" cy="773745"/>
            </a:xfrm>
            <a:prstGeom prst="leftRightArrow">
              <a:avLst>
                <a:gd name="adj1" fmla="val 67857"/>
                <a:gd name="adj2" fmla="val 60714"/>
              </a:avLst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śḷîḓê">
              <a:extLst>
                <a:ext uri="{FF2B5EF4-FFF2-40B4-BE49-F238E27FC236}">
                  <a16:creationId xmlns:a16="http://schemas.microsoft.com/office/drawing/2014/main" id="{8FB7DCAE-4E2A-42F0-B100-9AD58716D92C}"/>
                </a:ext>
              </a:extLst>
            </p:cNvPr>
            <p:cNvSpPr txBox="1"/>
            <p:nvPr/>
          </p:nvSpPr>
          <p:spPr>
            <a:xfrm>
              <a:off x="1696418" y="5188725"/>
              <a:ext cx="764101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二十世纪五十年代初</a:t>
              </a:r>
            </a:p>
          </p:txBody>
        </p:sp>
        <p:sp>
          <p:nvSpPr>
            <p:cNvPr id="18" name="iśḻîḓê">
              <a:extLst>
                <a:ext uri="{FF2B5EF4-FFF2-40B4-BE49-F238E27FC236}">
                  <a16:creationId xmlns:a16="http://schemas.microsoft.com/office/drawing/2014/main" id="{B12CE252-155D-485C-BA40-A59DF9C56543}"/>
                </a:ext>
              </a:extLst>
            </p:cNvPr>
            <p:cNvSpPr txBox="1"/>
            <p:nvPr/>
          </p:nvSpPr>
          <p:spPr>
            <a:xfrm>
              <a:off x="9710863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二十一世纪初至今</a:t>
              </a:r>
            </a:p>
          </p:txBody>
        </p:sp>
        <p:sp>
          <p:nvSpPr>
            <p:cNvPr id="19" name="î$lîḍé">
              <a:extLst>
                <a:ext uri="{FF2B5EF4-FFF2-40B4-BE49-F238E27FC236}">
                  <a16:creationId xmlns:a16="http://schemas.microsoft.com/office/drawing/2014/main" id="{93EA469B-3943-452B-8CE9-FE0EDFA9BB1B}"/>
                </a:ext>
              </a:extLst>
            </p:cNvPr>
            <p:cNvSpPr txBox="1"/>
            <p:nvPr/>
          </p:nvSpPr>
          <p:spPr>
            <a:xfrm>
              <a:off x="7667235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二十世纪九十年代中期</a:t>
              </a:r>
            </a:p>
          </p:txBody>
        </p:sp>
        <p:sp>
          <p:nvSpPr>
            <p:cNvPr id="20" name="íŝliḍe">
              <a:extLst>
                <a:ext uri="{FF2B5EF4-FFF2-40B4-BE49-F238E27FC236}">
                  <a16:creationId xmlns:a16="http://schemas.microsoft.com/office/drawing/2014/main" id="{6DD06F75-5ED5-4C7A-98CC-D4EDB3622C20}"/>
                </a:ext>
              </a:extLst>
            </p:cNvPr>
            <p:cNvSpPr txBox="1"/>
            <p:nvPr/>
          </p:nvSpPr>
          <p:spPr>
            <a:xfrm>
              <a:off x="5687820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F3453"/>
                  </a:solidFill>
                </a:rPr>
                <a:t>二十世纪八</a:t>
              </a:r>
              <a:r>
                <a:rPr lang="zh-CN" altLang="en-US" sz="1200" b="1" dirty="0" smtClean="0">
                  <a:solidFill>
                    <a:srgbClr val="0F3453"/>
                  </a:solidFill>
                </a:rPr>
                <a:t>十</a:t>
              </a:r>
              <a:r>
                <a:rPr lang="en-US" altLang="zh-CN" sz="1200" b="1" dirty="0" smtClean="0">
                  <a:solidFill>
                    <a:srgbClr val="0F3453"/>
                  </a:solidFill>
                </a:rPr>
                <a:t>-</a:t>
              </a:r>
              <a:r>
                <a:rPr lang="zh-CN" altLang="en-US" sz="1200" b="1" dirty="0" smtClean="0">
                  <a:solidFill>
                    <a:srgbClr val="0F3453"/>
                  </a:solidFill>
                </a:rPr>
                <a:t>九</a:t>
              </a:r>
              <a:r>
                <a:rPr lang="zh-CN" altLang="en-US" sz="1200" b="1" dirty="0">
                  <a:solidFill>
                    <a:srgbClr val="0F3453"/>
                  </a:solidFill>
                </a:rPr>
                <a:t>十年代中期</a:t>
              </a:r>
            </a:p>
          </p:txBody>
        </p:sp>
        <p:sp>
          <p:nvSpPr>
            <p:cNvPr id="21" name="iŝḷidè">
              <a:extLst>
                <a:ext uri="{FF2B5EF4-FFF2-40B4-BE49-F238E27FC236}">
                  <a16:creationId xmlns:a16="http://schemas.microsoft.com/office/drawing/2014/main" id="{672E1501-E82D-4EB4-9EDD-AA5562C5254B}"/>
                </a:ext>
              </a:extLst>
            </p:cNvPr>
            <p:cNvSpPr txBox="1"/>
            <p:nvPr/>
          </p:nvSpPr>
          <p:spPr>
            <a:xfrm>
              <a:off x="3680129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二十世纪六七十年代</a:t>
              </a:r>
            </a:p>
          </p:txBody>
        </p:sp>
        <p:sp>
          <p:nvSpPr>
            <p:cNvPr id="22" name="îṣ1îďé">
              <a:extLst>
                <a:ext uri="{FF2B5EF4-FFF2-40B4-BE49-F238E27FC236}">
                  <a16:creationId xmlns:a16="http://schemas.microsoft.com/office/drawing/2014/main" id="{312DC870-E71C-4415-AAE7-CFA5E8F320E1}"/>
                </a:ext>
              </a:extLst>
            </p:cNvPr>
            <p:cNvSpPr txBox="1"/>
            <p:nvPr/>
          </p:nvSpPr>
          <p:spPr bwMode="auto">
            <a:xfrm>
              <a:off x="2999871" y="2434393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 smtClean="0"/>
                <a:t>基</a:t>
              </a:r>
              <a:r>
                <a:rPr lang="zh-CN" altLang="en-US" sz="1100" b="1" dirty="0"/>
                <a:t>于逻辑表</a:t>
              </a:r>
              <a:r>
                <a:rPr lang="zh-CN" altLang="en-US" sz="1100" b="1" dirty="0" smtClean="0"/>
                <a:t>示的“符号主义”</a:t>
              </a:r>
              <a:endParaRPr lang="en-US" altLang="zh-CN" sz="1100" b="1" dirty="0" smtClean="0"/>
            </a:p>
            <a:p>
              <a:r>
                <a:rPr lang="zh-CN" altLang="en-US" sz="1100" b="1" dirty="0" smtClean="0"/>
                <a:t>学习技术蓬勃发展</a:t>
              </a:r>
              <a:endParaRPr lang="zh-CN" altLang="en-US" sz="1100" b="1" dirty="0">
                <a:effectLst/>
              </a:endParaRPr>
            </a:p>
          </p:txBody>
        </p:sp>
        <p:sp>
          <p:nvSpPr>
            <p:cNvPr id="23" name="îŝlïḍê">
              <a:extLst>
                <a:ext uri="{FF2B5EF4-FFF2-40B4-BE49-F238E27FC236}">
                  <a16:creationId xmlns:a16="http://schemas.microsoft.com/office/drawing/2014/main" id="{26DD67C7-54D3-4FC6-BAEA-321740170AC2}"/>
                </a:ext>
              </a:extLst>
            </p:cNvPr>
            <p:cNvSpPr txBox="1"/>
            <p:nvPr/>
          </p:nvSpPr>
          <p:spPr bwMode="auto">
            <a:xfrm>
              <a:off x="2999871" y="3097390"/>
              <a:ext cx="1948178" cy="1520280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P. Winston</a:t>
              </a:r>
              <a:r>
                <a:rPr lang="zh-CN" altLang="en-US" sz="1000" dirty="0" smtClean="0"/>
                <a:t>的结构学习系统，</a:t>
              </a:r>
              <a:r>
                <a:rPr lang="en-US" altLang="zh-CN" sz="1000" dirty="0" smtClean="0"/>
                <a:t>R. S. Michalski</a:t>
              </a:r>
              <a:r>
                <a:rPr lang="zh-CN" altLang="en-US" sz="1000" dirty="0" smtClean="0"/>
                <a:t>的基于逻辑的归纳学习系统，以及</a:t>
              </a:r>
              <a:r>
                <a:rPr lang="en-US" altLang="zh-CN" sz="1000" dirty="0" smtClean="0"/>
                <a:t>E. B. Hunt</a:t>
              </a:r>
              <a:r>
                <a:rPr lang="zh-CN" altLang="en-US" sz="1000" dirty="0" smtClean="0"/>
                <a:t>的概念学习系</a:t>
              </a:r>
              <a:r>
                <a:rPr lang="zh-CN" altLang="en-US" sz="1000" smtClean="0"/>
                <a:t>统。</a:t>
              </a:r>
              <a:endParaRPr lang="en-US" altLang="zh-CN" sz="1000" smtClean="0"/>
            </a:p>
            <a:p>
              <a:pPr>
                <a:lnSpc>
                  <a:spcPct val="120000"/>
                </a:lnSpc>
              </a:pPr>
              <a:r>
                <a:rPr lang="zh-CN" altLang="en-US" sz="1000"/>
                <a:t>最小二乘法</a:t>
              </a:r>
            </a:p>
            <a:p>
              <a:pPr>
                <a:lnSpc>
                  <a:spcPct val="120000"/>
                </a:lnSpc>
              </a:pPr>
              <a:endParaRPr lang="en-US" altLang="zh-CN" sz="1000" dirty="0" smtClean="0"/>
            </a:p>
          </p:txBody>
        </p:sp>
        <p:sp>
          <p:nvSpPr>
            <p:cNvPr id="24" name="îṡ1iḋe">
              <a:extLst>
                <a:ext uri="{FF2B5EF4-FFF2-40B4-BE49-F238E27FC236}">
                  <a16:creationId xmlns:a16="http://schemas.microsoft.com/office/drawing/2014/main" id="{F57ED2D3-54FB-42A5-9D3C-62F727933222}"/>
                </a:ext>
              </a:extLst>
            </p:cNvPr>
            <p:cNvSpPr txBox="1"/>
            <p:nvPr/>
          </p:nvSpPr>
          <p:spPr bwMode="auto">
            <a:xfrm>
              <a:off x="4964169" y="2832319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基于神经网络的连接主义学</a:t>
              </a:r>
              <a:r>
                <a:rPr lang="zh-CN" altLang="en-US" sz="1100" b="1" dirty="0" smtClean="0"/>
                <a:t>习</a:t>
              </a:r>
              <a:endParaRPr lang="en-US" altLang="zh-CN" sz="1100" b="1" dirty="0" smtClean="0"/>
            </a:p>
            <a:p>
              <a:endParaRPr lang="zh-CN" altLang="en-US" sz="1100" b="1" dirty="0">
                <a:effectLst/>
              </a:endParaRPr>
            </a:p>
          </p:txBody>
        </p:sp>
        <p:sp>
          <p:nvSpPr>
            <p:cNvPr id="25" name="î$ľiḋè">
              <a:extLst>
                <a:ext uri="{FF2B5EF4-FFF2-40B4-BE49-F238E27FC236}">
                  <a16:creationId xmlns:a16="http://schemas.microsoft.com/office/drawing/2014/main" id="{0EB1F8C4-FEC0-4774-A8FE-F99735AEB829}"/>
                </a:ext>
              </a:extLst>
            </p:cNvPr>
            <p:cNvSpPr txBox="1"/>
            <p:nvPr/>
          </p:nvSpPr>
          <p:spPr bwMode="auto">
            <a:xfrm>
              <a:off x="4964169" y="3495316"/>
              <a:ext cx="1948178" cy="1195354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1983</a:t>
              </a:r>
              <a:r>
                <a:rPr lang="zh-CN" altLang="en-US" sz="1000" dirty="0"/>
                <a:t>年，</a:t>
              </a:r>
              <a:r>
                <a:rPr lang="en-US" altLang="zh-CN" sz="1000" dirty="0"/>
                <a:t>J. J. Hopfield</a:t>
              </a:r>
              <a:r>
                <a:rPr lang="zh-CN" altLang="en-US" sz="1000" dirty="0"/>
                <a:t>利用神经网络求解“流动推销员问题”这个</a:t>
              </a:r>
              <a:r>
                <a:rPr lang="en-US" altLang="zh-CN" sz="1000" dirty="0"/>
                <a:t>NP</a:t>
              </a:r>
              <a:r>
                <a:rPr lang="zh-CN" altLang="en-US" sz="1000" dirty="0"/>
                <a:t>难题。</a:t>
              </a:r>
              <a:r>
                <a:rPr lang="en-US" altLang="zh-CN" sz="1000" dirty="0"/>
                <a:t>1986</a:t>
              </a:r>
              <a:r>
                <a:rPr lang="zh-CN" altLang="en-US" sz="1000" dirty="0"/>
                <a:t>年，</a:t>
              </a:r>
              <a:r>
                <a:rPr lang="en-US" altLang="zh-CN" sz="1000" dirty="0"/>
                <a:t>D. E. Rumelhart</a:t>
              </a:r>
              <a:r>
                <a:rPr lang="zh-CN" altLang="en-US" sz="1000" dirty="0"/>
                <a:t>等人重新发明了</a:t>
              </a:r>
              <a:r>
                <a:rPr lang="en-US" altLang="zh-CN" sz="1000" dirty="0"/>
                <a:t>BP</a:t>
              </a:r>
              <a:r>
                <a:rPr lang="zh-CN" altLang="en-US" sz="1000" dirty="0"/>
                <a:t>算法</a:t>
              </a:r>
              <a:r>
                <a:rPr lang="zh-CN" altLang="en-US" sz="1000" dirty="0" smtClean="0"/>
                <a:t>，</a:t>
              </a:r>
              <a:r>
                <a:rPr lang="en-US" altLang="zh-CN" sz="1000" dirty="0"/>
                <a:t>BP</a:t>
              </a:r>
              <a:r>
                <a:rPr lang="zh-CN" altLang="en-US" sz="1000" dirty="0"/>
                <a:t>仍然是今天神经</a:t>
              </a:r>
              <a:r>
                <a:rPr lang="zh-CN" altLang="en-US" sz="1000" dirty="0" smtClean="0"/>
                <a:t>网络架</a:t>
              </a:r>
              <a:r>
                <a:rPr lang="zh-CN" altLang="en-US" sz="1000" dirty="0"/>
                <a:t>构的关键因</a:t>
              </a:r>
              <a:r>
                <a:rPr lang="zh-CN" altLang="en-US" sz="1000" dirty="0" smtClean="0"/>
                <a:t>素。</a:t>
              </a:r>
              <a:endParaRPr lang="en-US" altLang="zh-CN" sz="1000" dirty="0" smtClean="0"/>
            </a:p>
            <a:p>
              <a:pPr>
                <a:lnSpc>
                  <a:spcPct val="120000"/>
                </a:lnSpc>
              </a:pPr>
              <a:r>
                <a:rPr lang="zh-CN" altLang="en-US" sz="1000" dirty="0"/>
                <a:t>决策</a:t>
              </a:r>
              <a:r>
                <a:rPr lang="zh-CN" altLang="en-US" sz="1000" dirty="0" smtClean="0"/>
                <a:t>树算法。</a:t>
              </a:r>
              <a:endParaRPr lang="en-US" altLang="zh-CN" sz="1000" dirty="0"/>
            </a:p>
          </p:txBody>
        </p:sp>
        <p:sp>
          <p:nvSpPr>
            <p:cNvPr id="26" name="íŝḻîḑe">
              <a:extLst>
                <a:ext uri="{FF2B5EF4-FFF2-40B4-BE49-F238E27FC236}">
                  <a16:creationId xmlns:a16="http://schemas.microsoft.com/office/drawing/2014/main" id="{44C012D3-2FFF-4663-88CB-3284192F32DE}"/>
                </a:ext>
              </a:extLst>
            </p:cNvPr>
            <p:cNvSpPr txBox="1"/>
            <p:nvPr/>
          </p:nvSpPr>
          <p:spPr bwMode="auto">
            <a:xfrm>
              <a:off x="1042053" y="2109467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人工智能研究处于推理</a:t>
              </a:r>
              <a:r>
                <a:rPr lang="zh-CN" altLang="en-US" sz="1100" b="1" dirty="0" smtClean="0"/>
                <a:t>期</a:t>
              </a:r>
              <a:endParaRPr lang="en-US" altLang="zh-CN" sz="1100" b="1" dirty="0" smtClean="0"/>
            </a:p>
            <a:p>
              <a:r>
                <a:rPr lang="zh-CN" altLang="en-US" sz="1100" b="1" dirty="0"/>
                <a:t>已出现机器学习的相关研究</a:t>
              </a:r>
              <a:endParaRPr lang="zh-CN" altLang="en-US" sz="1100" b="1" dirty="0">
                <a:effectLst/>
              </a:endParaRPr>
            </a:p>
          </p:txBody>
        </p:sp>
        <p:sp>
          <p:nvSpPr>
            <p:cNvPr id="27" name="islîďe">
              <a:extLst>
                <a:ext uri="{FF2B5EF4-FFF2-40B4-BE49-F238E27FC236}">
                  <a16:creationId xmlns:a16="http://schemas.microsoft.com/office/drawing/2014/main" id="{EFEE3621-399B-44A6-8F22-9150052B5021}"/>
                </a:ext>
              </a:extLst>
            </p:cNvPr>
            <p:cNvSpPr txBox="1"/>
            <p:nvPr/>
          </p:nvSpPr>
          <p:spPr bwMode="auto">
            <a:xfrm>
              <a:off x="1042053" y="2772464"/>
              <a:ext cx="1948178" cy="17299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1950</a:t>
              </a:r>
              <a:r>
                <a:rPr lang="zh-CN" altLang="en-US" sz="1000" dirty="0" smtClean="0"/>
                <a:t>年，图灵测试</a:t>
              </a:r>
              <a:endParaRPr lang="en-US" altLang="zh-CN" sz="1000" dirty="0" smtClean="0"/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1952</a:t>
              </a:r>
              <a:r>
                <a:rPr lang="zh-CN" altLang="en-US" sz="1000" dirty="0"/>
                <a:t>年，阿瑟</a:t>
              </a:r>
              <a:r>
                <a:rPr lang="en-US" altLang="zh-CN" sz="1000" dirty="0"/>
                <a:t>·</a:t>
              </a:r>
              <a:r>
                <a:rPr lang="zh-CN" altLang="en-US" sz="1000" dirty="0"/>
                <a:t>萨缪尔（</a:t>
              </a:r>
              <a:r>
                <a:rPr lang="en-US" altLang="zh-CN" sz="1000" dirty="0"/>
                <a:t>Arthur Samuel</a:t>
              </a:r>
              <a:r>
                <a:rPr lang="zh-CN" altLang="en-US" sz="1000" dirty="0"/>
                <a:t>）在</a:t>
              </a:r>
              <a:r>
                <a:rPr lang="en-US" altLang="zh-CN" sz="1000" dirty="0"/>
                <a:t>IBM</a:t>
              </a:r>
              <a:r>
                <a:rPr lang="zh-CN" altLang="en-US" sz="1000" dirty="0"/>
                <a:t>公司研制了一个西洋跳棋程序，这是人工智能下棋问题的由来。</a:t>
              </a:r>
              <a:endParaRPr lang="en-US" altLang="zh-CN" sz="1000" dirty="0"/>
            </a:p>
          </p:txBody>
        </p:sp>
        <p:sp>
          <p:nvSpPr>
            <p:cNvPr id="28" name="ïSlíḋé">
              <a:extLst>
                <a:ext uri="{FF2B5EF4-FFF2-40B4-BE49-F238E27FC236}">
                  <a16:creationId xmlns:a16="http://schemas.microsoft.com/office/drawing/2014/main" id="{DA7E2884-C4B1-4D76-B9BB-F885ACCE1327}"/>
                </a:ext>
              </a:extLst>
            </p:cNvPr>
            <p:cNvSpPr txBox="1"/>
            <p:nvPr/>
          </p:nvSpPr>
          <p:spPr bwMode="auto">
            <a:xfrm>
              <a:off x="6907739" y="3244062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统计学习</a:t>
              </a:r>
            </a:p>
          </p:txBody>
        </p:sp>
        <p:sp>
          <p:nvSpPr>
            <p:cNvPr id="29" name="íṩlíḍê">
              <a:extLst>
                <a:ext uri="{FF2B5EF4-FFF2-40B4-BE49-F238E27FC236}">
                  <a16:creationId xmlns:a16="http://schemas.microsoft.com/office/drawing/2014/main" id="{7BBC3344-40A0-46BA-8361-0D5A5F96B416}"/>
                </a:ext>
              </a:extLst>
            </p:cNvPr>
            <p:cNvSpPr txBox="1"/>
            <p:nvPr/>
          </p:nvSpPr>
          <p:spPr bwMode="auto">
            <a:xfrm>
              <a:off x="6907739" y="3907059"/>
              <a:ext cx="1948178" cy="104868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/>
                <a:t>支持向量机（</a:t>
              </a:r>
              <a:r>
                <a:rPr lang="en-US" altLang="zh-CN" sz="1000" dirty="0"/>
                <a:t>Support Vector Machine</a:t>
              </a:r>
              <a:r>
                <a:rPr lang="zh-CN" altLang="en-US" sz="1000" dirty="0"/>
                <a:t>，</a:t>
              </a:r>
              <a:r>
                <a:rPr lang="en-US" altLang="zh-CN" sz="1000" dirty="0"/>
                <a:t>SVM</a:t>
              </a:r>
              <a:r>
                <a:rPr lang="zh-CN" altLang="en-US" sz="1000" dirty="0"/>
                <a:t>），核方法（</a:t>
              </a:r>
              <a:r>
                <a:rPr lang="en-US" altLang="zh-CN" sz="1000" dirty="0"/>
                <a:t>Kernel Methods</a:t>
              </a:r>
              <a:r>
                <a:rPr lang="zh-CN" altLang="en-US" sz="1000" dirty="0"/>
                <a:t>）。</a:t>
              </a:r>
              <a:endParaRPr lang="en-US" altLang="zh-CN" sz="1000" dirty="0"/>
            </a:p>
          </p:txBody>
        </p:sp>
        <p:sp>
          <p:nvSpPr>
            <p:cNvPr id="30" name="isļíḍê">
              <a:extLst>
                <a:ext uri="{FF2B5EF4-FFF2-40B4-BE49-F238E27FC236}">
                  <a16:creationId xmlns:a16="http://schemas.microsoft.com/office/drawing/2014/main" id="{384102D9-F685-4CC8-B3E5-E5FA9F485B08}"/>
                </a:ext>
              </a:extLst>
            </p:cNvPr>
            <p:cNvSpPr txBox="1"/>
            <p:nvPr/>
          </p:nvSpPr>
          <p:spPr bwMode="auto">
            <a:xfrm>
              <a:off x="8858221" y="3669621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深度学习</a:t>
              </a:r>
            </a:p>
          </p:txBody>
        </p:sp>
        <p:sp>
          <p:nvSpPr>
            <p:cNvPr id="31" name="ïṣľîḋe">
              <a:extLst>
                <a:ext uri="{FF2B5EF4-FFF2-40B4-BE49-F238E27FC236}">
                  <a16:creationId xmlns:a16="http://schemas.microsoft.com/office/drawing/2014/main" id="{F6EC6B0C-BF71-4AD1-8878-AC975D21D7D5}"/>
                </a:ext>
              </a:extLst>
            </p:cNvPr>
            <p:cNvSpPr txBox="1"/>
            <p:nvPr/>
          </p:nvSpPr>
          <p:spPr bwMode="auto">
            <a:xfrm>
              <a:off x="8858221" y="4332618"/>
              <a:ext cx="1948178" cy="59531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/>
                <a:t>深度学习兴起的原因有二：数据量大，机器计算能力强。</a:t>
              </a:r>
              <a:endParaRPr lang="en-US" altLang="zh-CN" sz="1000" dirty="0"/>
            </a:p>
          </p:txBody>
        </p:sp>
      </p:grpSp>
      <p:sp>
        <p:nvSpPr>
          <p:cNvPr id="32" name="îSḻiḋè">
            <a:extLst>
              <a:ext uri="{FF2B5EF4-FFF2-40B4-BE49-F238E27FC236}">
                <a16:creationId xmlns:a16="http://schemas.microsoft.com/office/drawing/2014/main" id="{7138021F-FCC3-4029-98AA-06494EC4A4D9}"/>
              </a:ext>
            </a:extLst>
          </p:cNvPr>
          <p:cNvSpPr/>
          <p:nvPr/>
        </p:nvSpPr>
        <p:spPr bwMode="auto">
          <a:xfrm>
            <a:off x="1447561" y="1521568"/>
            <a:ext cx="1547489" cy="552675"/>
          </a:xfrm>
          <a:prstGeom prst="homePlate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推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理期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íSḷîḋé">
            <a:extLst>
              <a:ext uri="{FF2B5EF4-FFF2-40B4-BE49-F238E27FC236}">
                <a16:creationId xmlns:a16="http://schemas.microsoft.com/office/drawing/2014/main" id="{CEC0674A-3AD4-453F-B369-30345AA02158}"/>
              </a:ext>
            </a:extLst>
          </p:cNvPr>
          <p:cNvSpPr/>
          <p:nvPr/>
        </p:nvSpPr>
        <p:spPr bwMode="auto">
          <a:xfrm>
            <a:off x="9268119" y="3061785"/>
            <a:ext cx="1547489" cy="552675"/>
          </a:xfrm>
          <a:prstGeom prst="homePlate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学习期</a:t>
            </a:r>
          </a:p>
        </p:txBody>
      </p:sp>
      <p:sp>
        <p:nvSpPr>
          <p:cNvPr id="33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3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101C-BB1B-4E35-A8B4-8D1DFF9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二十世纪八十</a:t>
            </a:r>
            <a:r>
              <a:rPr lang="en-US" altLang="zh-CN" dirty="0"/>
              <a:t>-</a:t>
            </a:r>
            <a:r>
              <a:rPr lang="zh-CN" altLang="en-US" dirty="0"/>
              <a:t>九十年代中</a:t>
            </a:r>
            <a:r>
              <a:rPr lang="zh-CN" altLang="en-US" dirty="0" smtClean="0"/>
              <a:t>期</a:t>
            </a:r>
            <a:r>
              <a:rPr lang="en-US" altLang="zh-CN" dirty="0" smtClean="0"/>
              <a:t>-</a:t>
            </a:r>
            <a:r>
              <a:rPr lang="zh-CN" altLang="en-US" dirty="0"/>
              <a:t>决策树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1EAC5-082F-4010-9015-A3F8E2A0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84" name="îṩ1iḋé">
            <a:extLst>
              <a:ext uri="{FF2B5EF4-FFF2-40B4-BE49-F238E27FC236}">
                <a16:creationId xmlns:a16="http://schemas.microsoft.com/office/drawing/2014/main" id="{F4C45662-136F-462B-99F8-61D2EB7808A6}"/>
              </a:ext>
            </a:extLst>
          </p:cNvPr>
          <p:cNvSpPr txBox="1"/>
          <p:nvPr/>
        </p:nvSpPr>
        <p:spPr>
          <a:xfrm>
            <a:off x="6974376" y="1780154"/>
            <a:ext cx="4097223" cy="447658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400" b="1" dirty="0"/>
              <a:t>天气是否适合打网球</a:t>
            </a:r>
            <a:endParaRPr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8" y="1634581"/>
            <a:ext cx="6580952" cy="4000000"/>
          </a:xfrm>
          <a:prstGeom prst="rect">
            <a:avLst/>
          </a:prstGeom>
        </p:spPr>
      </p:pic>
      <p:sp>
        <p:nvSpPr>
          <p:cNvPr id="7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1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7300-D609-4873-908B-2851079F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</a:t>
            </a:r>
            <a:r>
              <a:rPr lang="zh-CN" altLang="en-US" dirty="0" smtClean="0"/>
              <a:t>器学习的发展历程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EF365-C729-48AC-8527-3DF7DFC4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fd7a9c8e-24fb-46fd-8bfb-5697e463b3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8E3FB02-8B3E-42C3-86EB-3A16AD59213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751" y="1557944"/>
            <a:ext cx="10858500" cy="4171542"/>
            <a:chOff x="666751" y="1557944"/>
            <a:chExt cx="10858500" cy="417154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4BB833-7AFC-43EC-9D0A-535C287205C2}"/>
                </a:ext>
              </a:extLst>
            </p:cNvPr>
            <p:cNvCxnSpPr/>
            <p:nvPr/>
          </p:nvCxnSpPr>
          <p:spPr>
            <a:xfrm rot="5400000">
              <a:off x="1232463" y="3325351"/>
              <a:ext cx="3537118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Sḻiḋè">
              <a:extLst>
                <a:ext uri="{FF2B5EF4-FFF2-40B4-BE49-F238E27FC236}">
                  <a16:creationId xmlns:a16="http://schemas.microsoft.com/office/drawing/2014/main" id="{7138021F-FCC3-4029-98AA-06494EC4A4D9}"/>
                </a:ext>
              </a:extLst>
            </p:cNvPr>
            <p:cNvSpPr/>
            <p:nvPr/>
          </p:nvSpPr>
          <p:spPr bwMode="auto">
            <a:xfrm>
              <a:off x="3332627" y="1881718"/>
              <a:ext cx="1547489" cy="552675"/>
            </a:xfrm>
            <a:prstGeom prst="homePlat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推理期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109FB5A-1CAA-4171-BF49-4410B4D96732}"/>
                </a:ext>
              </a:extLst>
            </p:cNvPr>
            <p:cNvCxnSpPr/>
            <p:nvPr/>
          </p:nvCxnSpPr>
          <p:spPr>
            <a:xfrm rot="5400000">
              <a:off x="3357497" y="3473421"/>
              <a:ext cx="3183406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lîďè">
              <a:extLst>
                <a:ext uri="{FF2B5EF4-FFF2-40B4-BE49-F238E27FC236}">
                  <a16:creationId xmlns:a16="http://schemas.microsoft.com/office/drawing/2014/main" id="{DAE12E2A-2DFD-4AF8-844B-41594FC1BE19}"/>
                </a:ext>
              </a:extLst>
            </p:cNvPr>
            <p:cNvSpPr/>
            <p:nvPr/>
          </p:nvSpPr>
          <p:spPr bwMode="auto">
            <a:xfrm>
              <a:off x="5294622" y="2279644"/>
              <a:ext cx="1547489" cy="552675"/>
            </a:xfrm>
            <a:prstGeom prst="homePlat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知识期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06AFE53-9C93-4337-84C3-DBD958ACA32F}"/>
                </a:ext>
              </a:extLst>
            </p:cNvPr>
            <p:cNvCxnSpPr/>
            <p:nvPr/>
          </p:nvCxnSpPr>
          <p:spPr>
            <a:xfrm rot="5400000">
              <a:off x="5518455" y="3672384"/>
              <a:ext cx="2785480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Sḷîḋé">
              <a:extLst>
                <a:ext uri="{FF2B5EF4-FFF2-40B4-BE49-F238E27FC236}">
                  <a16:creationId xmlns:a16="http://schemas.microsoft.com/office/drawing/2014/main" id="{CEC0674A-3AD4-453F-B369-30345AA02158}"/>
                </a:ext>
              </a:extLst>
            </p:cNvPr>
            <p:cNvSpPr/>
            <p:nvPr/>
          </p:nvSpPr>
          <p:spPr bwMode="auto">
            <a:xfrm>
              <a:off x="7228984" y="2691387"/>
              <a:ext cx="1547489" cy="552675"/>
            </a:xfrm>
            <a:prstGeom prst="homePlate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学习期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B8B7AF-F65F-46E1-844C-E9D4EF751921}"/>
                </a:ext>
              </a:extLst>
            </p:cNvPr>
            <p:cNvCxnSpPr/>
            <p:nvPr/>
          </p:nvCxnSpPr>
          <p:spPr>
            <a:xfrm rot="5400000">
              <a:off x="7651779" y="3885164"/>
              <a:ext cx="2387555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A48374-3EA2-494F-B82F-0A749FE69990}"/>
                </a:ext>
              </a:extLst>
            </p:cNvPr>
            <p:cNvCxnSpPr/>
            <p:nvPr/>
          </p:nvCxnSpPr>
          <p:spPr>
            <a:xfrm rot="5400000">
              <a:off x="9812737" y="4111761"/>
              <a:ext cx="1989629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ïšḷîdé">
              <a:extLst>
                <a:ext uri="{FF2B5EF4-FFF2-40B4-BE49-F238E27FC236}">
                  <a16:creationId xmlns:a16="http://schemas.microsoft.com/office/drawing/2014/main" id="{F32065E5-EC7A-4D94-B609-BBA7F275E144}"/>
                </a:ext>
              </a:extLst>
            </p:cNvPr>
            <p:cNvSpPr/>
            <p:nvPr/>
          </p:nvSpPr>
          <p:spPr bwMode="auto">
            <a:xfrm>
              <a:off x="666751" y="4955741"/>
              <a:ext cx="10858500" cy="773745"/>
            </a:xfrm>
            <a:prstGeom prst="leftRightArrow">
              <a:avLst>
                <a:gd name="adj1" fmla="val 67857"/>
                <a:gd name="adj2" fmla="val 60714"/>
              </a:avLst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śḷîḓê">
              <a:extLst>
                <a:ext uri="{FF2B5EF4-FFF2-40B4-BE49-F238E27FC236}">
                  <a16:creationId xmlns:a16="http://schemas.microsoft.com/office/drawing/2014/main" id="{8FB7DCAE-4E2A-42F0-B100-9AD58716D92C}"/>
                </a:ext>
              </a:extLst>
            </p:cNvPr>
            <p:cNvSpPr txBox="1"/>
            <p:nvPr/>
          </p:nvSpPr>
          <p:spPr>
            <a:xfrm>
              <a:off x="1696418" y="5188725"/>
              <a:ext cx="764101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二十世纪五十年代初</a:t>
              </a:r>
            </a:p>
          </p:txBody>
        </p:sp>
        <p:sp>
          <p:nvSpPr>
            <p:cNvPr id="18" name="iśḻîḓê">
              <a:extLst>
                <a:ext uri="{FF2B5EF4-FFF2-40B4-BE49-F238E27FC236}">
                  <a16:creationId xmlns:a16="http://schemas.microsoft.com/office/drawing/2014/main" id="{B12CE252-155D-485C-BA40-A59DF9C56543}"/>
                </a:ext>
              </a:extLst>
            </p:cNvPr>
            <p:cNvSpPr txBox="1"/>
            <p:nvPr/>
          </p:nvSpPr>
          <p:spPr>
            <a:xfrm>
              <a:off x="9710863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二十一世纪初至今</a:t>
              </a:r>
            </a:p>
          </p:txBody>
        </p:sp>
        <p:sp>
          <p:nvSpPr>
            <p:cNvPr id="19" name="î$lîḍé">
              <a:extLst>
                <a:ext uri="{FF2B5EF4-FFF2-40B4-BE49-F238E27FC236}">
                  <a16:creationId xmlns:a16="http://schemas.microsoft.com/office/drawing/2014/main" id="{93EA469B-3943-452B-8CE9-FE0EDFA9BB1B}"/>
                </a:ext>
              </a:extLst>
            </p:cNvPr>
            <p:cNvSpPr txBox="1"/>
            <p:nvPr/>
          </p:nvSpPr>
          <p:spPr>
            <a:xfrm>
              <a:off x="7667235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F3453"/>
                  </a:solidFill>
                </a:rPr>
                <a:t>二十世纪九十年代中期</a:t>
              </a:r>
            </a:p>
          </p:txBody>
        </p:sp>
        <p:sp>
          <p:nvSpPr>
            <p:cNvPr id="20" name="íŝliḍe">
              <a:extLst>
                <a:ext uri="{FF2B5EF4-FFF2-40B4-BE49-F238E27FC236}">
                  <a16:creationId xmlns:a16="http://schemas.microsoft.com/office/drawing/2014/main" id="{6DD06F75-5ED5-4C7A-98CC-D4EDB3622C20}"/>
                </a:ext>
              </a:extLst>
            </p:cNvPr>
            <p:cNvSpPr txBox="1"/>
            <p:nvPr/>
          </p:nvSpPr>
          <p:spPr>
            <a:xfrm>
              <a:off x="5687820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二十世纪八</a:t>
              </a:r>
              <a:r>
                <a:rPr lang="zh-CN" altLang="en-US" sz="1200" b="1" dirty="0" smtClean="0">
                  <a:solidFill>
                    <a:schemeClr val="bg1"/>
                  </a:solidFill>
                </a:rPr>
                <a:t>十</a:t>
              </a:r>
              <a:r>
                <a:rPr lang="en-US" altLang="zh-CN" sz="1200" b="1" dirty="0" smtClean="0">
                  <a:solidFill>
                    <a:schemeClr val="bg1"/>
                  </a:solidFill>
                </a:rPr>
                <a:t>-</a:t>
              </a:r>
              <a:r>
                <a:rPr lang="zh-CN" altLang="en-US" sz="1200" b="1" dirty="0" smtClean="0">
                  <a:solidFill>
                    <a:schemeClr val="bg1"/>
                  </a:solidFill>
                </a:rPr>
                <a:t>九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十年代中期</a:t>
              </a:r>
            </a:p>
          </p:txBody>
        </p:sp>
        <p:sp>
          <p:nvSpPr>
            <p:cNvPr id="21" name="iŝḷidè">
              <a:extLst>
                <a:ext uri="{FF2B5EF4-FFF2-40B4-BE49-F238E27FC236}">
                  <a16:creationId xmlns:a16="http://schemas.microsoft.com/office/drawing/2014/main" id="{672E1501-E82D-4EB4-9EDD-AA5562C5254B}"/>
                </a:ext>
              </a:extLst>
            </p:cNvPr>
            <p:cNvSpPr txBox="1"/>
            <p:nvPr/>
          </p:nvSpPr>
          <p:spPr>
            <a:xfrm>
              <a:off x="3680129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二十世纪六七十年代</a:t>
              </a:r>
            </a:p>
          </p:txBody>
        </p:sp>
        <p:sp>
          <p:nvSpPr>
            <p:cNvPr id="22" name="îṣ1îďé">
              <a:extLst>
                <a:ext uri="{FF2B5EF4-FFF2-40B4-BE49-F238E27FC236}">
                  <a16:creationId xmlns:a16="http://schemas.microsoft.com/office/drawing/2014/main" id="{312DC870-E71C-4415-AAE7-CFA5E8F320E1}"/>
                </a:ext>
              </a:extLst>
            </p:cNvPr>
            <p:cNvSpPr txBox="1"/>
            <p:nvPr/>
          </p:nvSpPr>
          <p:spPr bwMode="auto">
            <a:xfrm>
              <a:off x="2999871" y="2434393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 smtClean="0"/>
                <a:t>基</a:t>
              </a:r>
              <a:r>
                <a:rPr lang="zh-CN" altLang="en-US" sz="1100" b="1" dirty="0"/>
                <a:t>于逻辑表</a:t>
              </a:r>
              <a:r>
                <a:rPr lang="zh-CN" altLang="en-US" sz="1100" b="1" dirty="0" smtClean="0"/>
                <a:t>示的“符号主义”</a:t>
              </a:r>
              <a:endParaRPr lang="en-US" altLang="zh-CN" sz="1100" b="1" dirty="0" smtClean="0"/>
            </a:p>
            <a:p>
              <a:r>
                <a:rPr lang="zh-CN" altLang="en-US" sz="1100" b="1" dirty="0" smtClean="0"/>
                <a:t>学习技术蓬勃发展</a:t>
              </a:r>
              <a:endParaRPr lang="zh-CN" altLang="en-US" sz="1100" b="1" dirty="0">
                <a:effectLst/>
              </a:endParaRPr>
            </a:p>
          </p:txBody>
        </p:sp>
        <p:sp>
          <p:nvSpPr>
            <p:cNvPr id="23" name="îŝlïḍê">
              <a:extLst>
                <a:ext uri="{FF2B5EF4-FFF2-40B4-BE49-F238E27FC236}">
                  <a16:creationId xmlns:a16="http://schemas.microsoft.com/office/drawing/2014/main" id="{26DD67C7-54D3-4FC6-BAEA-321740170AC2}"/>
                </a:ext>
              </a:extLst>
            </p:cNvPr>
            <p:cNvSpPr txBox="1"/>
            <p:nvPr/>
          </p:nvSpPr>
          <p:spPr bwMode="auto">
            <a:xfrm>
              <a:off x="2999871" y="3097390"/>
              <a:ext cx="1948178" cy="1520280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P. Winston</a:t>
              </a:r>
              <a:r>
                <a:rPr lang="zh-CN" altLang="en-US" sz="1000" dirty="0" smtClean="0"/>
                <a:t>的结构学习系统，</a:t>
              </a:r>
              <a:r>
                <a:rPr lang="en-US" altLang="zh-CN" sz="1000" dirty="0" smtClean="0"/>
                <a:t>R. S. Michalski</a:t>
              </a:r>
              <a:r>
                <a:rPr lang="zh-CN" altLang="en-US" sz="1000" dirty="0" smtClean="0"/>
                <a:t>的基于逻辑的归纳学习系统，以及</a:t>
              </a:r>
              <a:r>
                <a:rPr lang="en-US" altLang="zh-CN" sz="1000" dirty="0" smtClean="0"/>
                <a:t>E. B. Hunt</a:t>
              </a:r>
              <a:r>
                <a:rPr lang="zh-CN" altLang="en-US" sz="1000" dirty="0" smtClean="0"/>
                <a:t>的概念学习系统。</a:t>
              </a:r>
              <a:endParaRPr lang="en-US" altLang="zh-CN" sz="1000" dirty="0" smtClean="0"/>
            </a:p>
            <a:p>
              <a:pPr>
                <a:lnSpc>
                  <a:spcPct val="120000"/>
                </a:lnSpc>
              </a:pPr>
              <a:r>
                <a:rPr lang="zh-CN" altLang="en-US" sz="1000"/>
                <a:t>最小二乘法</a:t>
              </a:r>
              <a:endParaRPr lang="zh-CN" altLang="en-US" sz="1000" dirty="0"/>
            </a:p>
          </p:txBody>
        </p:sp>
        <p:sp>
          <p:nvSpPr>
            <p:cNvPr id="24" name="îṡ1iḋe">
              <a:extLst>
                <a:ext uri="{FF2B5EF4-FFF2-40B4-BE49-F238E27FC236}">
                  <a16:creationId xmlns:a16="http://schemas.microsoft.com/office/drawing/2014/main" id="{F57ED2D3-54FB-42A5-9D3C-62F727933222}"/>
                </a:ext>
              </a:extLst>
            </p:cNvPr>
            <p:cNvSpPr txBox="1"/>
            <p:nvPr/>
          </p:nvSpPr>
          <p:spPr bwMode="auto">
            <a:xfrm>
              <a:off x="4964169" y="2832319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基于神经网络的连接主义学</a:t>
              </a:r>
              <a:r>
                <a:rPr lang="zh-CN" altLang="en-US" sz="1100" b="1" dirty="0" smtClean="0"/>
                <a:t>习</a:t>
              </a:r>
              <a:endParaRPr lang="en-US" altLang="zh-CN" sz="1100" b="1" dirty="0" smtClean="0"/>
            </a:p>
            <a:p>
              <a:endParaRPr lang="zh-CN" altLang="en-US" sz="1100" b="1" dirty="0">
                <a:effectLst/>
              </a:endParaRPr>
            </a:p>
          </p:txBody>
        </p:sp>
        <p:sp>
          <p:nvSpPr>
            <p:cNvPr id="25" name="î$ľiḋè">
              <a:extLst>
                <a:ext uri="{FF2B5EF4-FFF2-40B4-BE49-F238E27FC236}">
                  <a16:creationId xmlns:a16="http://schemas.microsoft.com/office/drawing/2014/main" id="{0EB1F8C4-FEC0-4774-A8FE-F99735AEB829}"/>
                </a:ext>
              </a:extLst>
            </p:cNvPr>
            <p:cNvSpPr txBox="1"/>
            <p:nvPr/>
          </p:nvSpPr>
          <p:spPr bwMode="auto">
            <a:xfrm>
              <a:off x="4964169" y="3495316"/>
              <a:ext cx="1948178" cy="1195354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1983</a:t>
              </a:r>
              <a:r>
                <a:rPr lang="zh-CN" altLang="en-US" sz="1000" dirty="0"/>
                <a:t>年，</a:t>
              </a:r>
              <a:r>
                <a:rPr lang="en-US" altLang="zh-CN" sz="1000" dirty="0"/>
                <a:t>J. J. Hopfield</a:t>
              </a:r>
              <a:r>
                <a:rPr lang="zh-CN" altLang="en-US" sz="1000" dirty="0"/>
                <a:t>利用神经网络求解“流动推销员问题”这个</a:t>
              </a:r>
              <a:r>
                <a:rPr lang="en-US" altLang="zh-CN" sz="1000" dirty="0"/>
                <a:t>NP</a:t>
              </a:r>
              <a:r>
                <a:rPr lang="zh-CN" altLang="en-US" sz="1000" dirty="0"/>
                <a:t>难题。</a:t>
              </a:r>
              <a:r>
                <a:rPr lang="en-US" altLang="zh-CN" sz="1000" dirty="0"/>
                <a:t>1986</a:t>
              </a:r>
              <a:r>
                <a:rPr lang="zh-CN" altLang="en-US" sz="1000" dirty="0"/>
                <a:t>年，</a:t>
              </a:r>
              <a:r>
                <a:rPr lang="en-US" altLang="zh-CN" sz="1000" dirty="0"/>
                <a:t>D. E. Rumelhart</a:t>
              </a:r>
              <a:r>
                <a:rPr lang="zh-CN" altLang="en-US" sz="1000" dirty="0"/>
                <a:t>等人重新发明了</a:t>
              </a:r>
              <a:r>
                <a:rPr lang="en-US" altLang="zh-CN" sz="1000" dirty="0"/>
                <a:t>BP</a:t>
              </a:r>
              <a:r>
                <a:rPr lang="zh-CN" altLang="en-US" sz="1000" dirty="0"/>
                <a:t>算法</a:t>
              </a:r>
              <a:r>
                <a:rPr lang="zh-CN" altLang="en-US" sz="1000" dirty="0" smtClean="0"/>
                <a:t>，</a:t>
              </a:r>
              <a:r>
                <a:rPr lang="en-US" altLang="zh-CN" sz="1000" dirty="0"/>
                <a:t>BP</a:t>
              </a:r>
              <a:r>
                <a:rPr lang="zh-CN" altLang="en-US" sz="1000" dirty="0"/>
                <a:t>仍然是今天神经</a:t>
              </a:r>
              <a:r>
                <a:rPr lang="zh-CN" altLang="en-US" sz="1000" dirty="0" smtClean="0"/>
                <a:t>网络架</a:t>
              </a:r>
              <a:r>
                <a:rPr lang="zh-CN" altLang="en-US" sz="1000" dirty="0"/>
                <a:t>构的关键因</a:t>
              </a:r>
              <a:r>
                <a:rPr lang="zh-CN" altLang="en-US" sz="1000" dirty="0" smtClean="0"/>
                <a:t>素。</a:t>
              </a:r>
              <a:endParaRPr lang="en-US" altLang="zh-CN" sz="1000" dirty="0" smtClean="0"/>
            </a:p>
            <a:p>
              <a:pPr>
                <a:lnSpc>
                  <a:spcPct val="120000"/>
                </a:lnSpc>
              </a:pPr>
              <a:r>
                <a:rPr lang="zh-CN" altLang="en-US" sz="1000" dirty="0"/>
                <a:t>决策</a:t>
              </a:r>
              <a:r>
                <a:rPr lang="zh-CN" altLang="en-US" sz="1000" dirty="0" smtClean="0"/>
                <a:t>树算法。</a:t>
              </a:r>
              <a:endParaRPr lang="en-US" altLang="zh-CN" sz="1000" dirty="0"/>
            </a:p>
          </p:txBody>
        </p:sp>
        <p:sp>
          <p:nvSpPr>
            <p:cNvPr id="26" name="íŝḻîḑe">
              <a:extLst>
                <a:ext uri="{FF2B5EF4-FFF2-40B4-BE49-F238E27FC236}">
                  <a16:creationId xmlns:a16="http://schemas.microsoft.com/office/drawing/2014/main" id="{44C012D3-2FFF-4663-88CB-3284192F32DE}"/>
                </a:ext>
              </a:extLst>
            </p:cNvPr>
            <p:cNvSpPr txBox="1"/>
            <p:nvPr/>
          </p:nvSpPr>
          <p:spPr bwMode="auto">
            <a:xfrm>
              <a:off x="1042053" y="2109467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人工智能研究处于推理</a:t>
              </a:r>
              <a:r>
                <a:rPr lang="zh-CN" altLang="en-US" sz="1100" b="1" dirty="0" smtClean="0"/>
                <a:t>期</a:t>
              </a:r>
              <a:endParaRPr lang="en-US" altLang="zh-CN" sz="1100" b="1" dirty="0" smtClean="0"/>
            </a:p>
            <a:p>
              <a:r>
                <a:rPr lang="zh-CN" altLang="en-US" sz="1100" b="1" dirty="0"/>
                <a:t>已出现机器学习的相关研究</a:t>
              </a:r>
              <a:endParaRPr lang="zh-CN" altLang="en-US" sz="1100" b="1" dirty="0">
                <a:effectLst/>
              </a:endParaRPr>
            </a:p>
          </p:txBody>
        </p:sp>
        <p:sp>
          <p:nvSpPr>
            <p:cNvPr id="27" name="islîďe">
              <a:extLst>
                <a:ext uri="{FF2B5EF4-FFF2-40B4-BE49-F238E27FC236}">
                  <a16:creationId xmlns:a16="http://schemas.microsoft.com/office/drawing/2014/main" id="{EFEE3621-399B-44A6-8F22-9150052B5021}"/>
                </a:ext>
              </a:extLst>
            </p:cNvPr>
            <p:cNvSpPr txBox="1"/>
            <p:nvPr/>
          </p:nvSpPr>
          <p:spPr bwMode="auto">
            <a:xfrm>
              <a:off x="1042053" y="2772464"/>
              <a:ext cx="1948178" cy="17299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1950</a:t>
              </a:r>
              <a:r>
                <a:rPr lang="zh-CN" altLang="en-US" sz="1000" dirty="0" smtClean="0"/>
                <a:t>年，图灵测试</a:t>
              </a:r>
              <a:endParaRPr lang="en-US" altLang="zh-CN" sz="1000" dirty="0" smtClean="0"/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1952</a:t>
              </a:r>
              <a:r>
                <a:rPr lang="zh-CN" altLang="en-US" sz="1000" dirty="0"/>
                <a:t>年，阿瑟</a:t>
              </a:r>
              <a:r>
                <a:rPr lang="en-US" altLang="zh-CN" sz="1000" dirty="0"/>
                <a:t>·</a:t>
              </a:r>
              <a:r>
                <a:rPr lang="zh-CN" altLang="en-US" sz="1000" dirty="0"/>
                <a:t>萨缪尔（</a:t>
              </a:r>
              <a:r>
                <a:rPr lang="en-US" altLang="zh-CN" sz="1000" dirty="0"/>
                <a:t>Arthur Samuel</a:t>
              </a:r>
              <a:r>
                <a:rPr lang="zh-CN" altLang="en-US" sz="1000" dirty="0"/>
                <a:t>）在</a:t>
              </a:r>
              <a:r>
                <a:rPr lang="en-US" altLang="zh-CN" sz="1000" dirty="0"/>
                <a:t>IBM</a:t>
              </a:r>
              <a:r>
                <a:rPr lang="zh-CN" altLang="en-US" sz="1000" dirty="0"/>
                <a:t>公司研制了一个西洋跳棋程序，这是人工智能下棋问题的由来。</a:t>
              </a:r>
              <a:endParaRPr lang="en-US" altLang="zh-CN" sz="1000" dirty="0"/>
            </a:p>
          </p:txBody>
        </p:sp>
        <p:sp>
          <p:nvSpPr>
            <p:cNvPr id="28" name="ïSlíḋé">
              <a:extLst>
                <a:ext uri="{FF2B5EF4-FFF2-40B4-BE49-F238E27FC236}">
                  <a16:creationId xmlns:a16="http://schemas.microsoft.com/office/drawing/2014/main" id="{DA7E2884-C4B1-4D76-B9BB-F885ACCE1327}"/>
                </a:ext>
              </a:extLst>
            </p:cNvPr>
            <p:cNvSpPr txBox="1"/>
            <p:nvPr/>
          </p:nvSpPr>
          <p:spPr bwMode="auto">
            <a:xfrm>
              <a:off x="6907739" y="3244062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统计学习</a:t>
              </a:r>
            </a:p>
          </p:txBody>
        </p:sp>
        <p:sp>
          <p:nvSpPr>
            <p:cNvPr id="29" name="íṩlíḍê">
              <a:extLst>
                <a:ext uri="{FF2B5EF4-FFF2-40B4-BE49-F238E27FC236}">
                  <a16:creationId xmlns:a16="http://schemas.microsoft.com/office/drawing/2014/main" id="{7BBC3344-40A0-46BA-8361-0D5A5F96B416}"/>
                </a:ext>
              </a:extLst>
            </p:cNvPr>
            <p:cNvSpPr txBox="1"/>
            <p:nvPr/>
          </p:nvSpPr>
          <p:spPr bwMode="auto">
            <a:xfrm>
              <a:off x="6907739" y="3907059"/>
              <a:ext cx="1948178" cy="104868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/>
                <a:t>支持向量机（</a:t>
              </a:r>
              <a:r>
                <a:rPr lang="en-US" altLang="zh-CN" sz="1000" dirty="0"/>
                <a:t>Support Vector Machine</a:t>
              </a:r>
              <a:r>
                <a:rPr lang="zh-CN" altLang="en-US" sz="1000" dirty="0"/>
                <a:t>，</a:t>
              </a:r>
              <a:r>
                <a:rPr lang="en-US" altLang="zh-CN" sz="1000" dirty="0"/>
                <a:t>SVM</a:t>
              </a:r>
              <a:r>
                <a:rPr lang="zh-CN" altLang="en-US" sz="1000" dirty="0"/>
                <a:t>），核方法（</a:t>
              </a:r>
              <a:r>
                <a:rPr lang="en-US" altLang="zh-CN" sz="1000" dirty="0"/>
                <a:t>Kernel Methods</a:t>
              </a:r>
              <a:r>
                <a:rPr lang="zh-CN" altLang="en-US" sz="1000" dirty="0"/>
                <a:t>）。</a:t>
              </a:r>
              <a:endParaRPr lang="en-US" altLang="zh-CN" sz="1000" dirty="0"/>
            </a:p>
          </p:txBody>
        </p:sp>
        <p:sp>
          <p:nvSpPr>
            <p:cNvPr id="30" name="isļíḍê">
              <a:extLst>
                <a:ext uri="{FF2B5EF4-FFF2-40B4-BE49-F238E27FC236}">
                  <a16:creationId xmlns:a16="http://schemas.microsoft.com/office/drawing/2014/main" id="{384102D9-F685-4CC8-B3E5-E5FA9F485B08}"/>
                </a:ext>
              </a:extLst>
            </p:cNvPr>
            <p:cNvSpPr txBox="1"/>
            <p:nvPr/>
          </p:nvSpPr>
          <p:spPr bwMode="auto">
            <a:xfrm>
              <a:off x="8858221" y="3669621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深度学习</a:t>
              </a:r>
            </a:p>
          </p:txBody>
        </p:sp>
        <p:sp>
          <p:nvSpPr>
            <p:cNvPr id="31" name="ïṣľîḋe">
              <a:extLst>
                <a:ext uri="{FF2B5EF4-FFF2-40B4-BE49-F238E27FC236}">
                  <a16:creationId xmlns:a16="http://schemas.microsoft.com/office/drawing/2014/main" id="{F6EC6B0C-BF71-4AD1-8878-AC975D21D7D5}"/>
                </a:ext>
              </a:extLst>
            </p:cNvPr>
            <p:cNvSpPr txBox="1"/>
            <p:nvPr/>
          </p:nvSpPr>
          <p:spPr bwMode="auto">
            <a:xfrm>
              <a:off x="8858221" y="4332618"/>
              <a:ext cx="1948178" cy="59531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/>
                <a:t>深度学习兴起的原因有二：数据量大，机器计算能力强。</a:t>
              </a:r>
              <a:endParaRPr lang="en-US" altLang="zh-CN" sz="1000" dirty="0"/>
            </a:p>
          </p:txBody>
        </p:sp>
      </p:grpSp>
      <p:sp>
        <p:nvSpPr>
          <p:cNvPr id="32" name="îSḻiḋè">
            <a:extLst>
              <a:ext uri="{FF2B5EF4-FFF2-40B4-BE49-F238E27FC236}">
                <a16:creationId xmlns:a16="http://schemas.microsoft.com/office/drawing/2014/main" id="{7138021F-FCC3-4029-98AA-06494EC4A4D9}"/>
              </a:ext>
            </a:extLst>
          </p:cNvPr>
          <p:cNvSpPr/>
          <p:nvPr/>
        </p:nvSpPr>
        <p:spPr bwMode="auto">
          <a:xfrm>
            <a:off x="1447561" y="1521568"/>
            <a:ext cx="1547489" cy="552675"/>
          </a:xfrm>
          <a:prstGeom prst="homePlate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推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理期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íSḷîḋé">
            <a:extLst>
              <a:ext uri="{FF2B5EF4-FFF2-40B4-BE49-F238E27FC236}">
                <a16:creationId xmlns:a16="http://schemas.microsoft.com/office/drawing/2014/main" id="{CEC0674A-3AD4-453F-B369-30345AA02158}"/>
              </a:ext>
            </a:extLst>
          </p:cNvPr>
          <p:cNvSpPr/>
          <p:nvPr/>
        </p:nvSpPr>
        <p:spPr bwMode="auto">
          <a:xfrm>
            <a:off x="9268119" y="3061785"/>
            <a:ext cx="1547489" cy="552675"/>
          </a:xfrm>
          <a:prstGeom prst="homePlate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学习期</a:t>
            </a:r>
          </a:p>
        </p:txBody>
      </p:sp>
      <p:sp>
        <p:nvSpPr>
          <p:cNvPr id="33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5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101C-BB1B-4E35-A8B4-8D1DFF9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二十世纪九十年代中</a:t>
            </a:r>
            <a:r>
              <a:rPr lang="zh-CN" altLang="en-US" smtClean="0"/>
              <a:t>期</a:t>
            </a:r>
            <a:r>
              <a:rPr lang="en-US" altLang="zh-CN" smtClean="0"/>
              <a:t>-</a:t>
            </a:r>
            <a:r>
              <a:rPr lang="zh-CN" altLang="en-US"/>
              <a:t>支持向量机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1EAC5-082F-4010-9015-A3F8E2A0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84" name="îṩ1iḋé">
            <a:extLst>
              <a:ext uri="{FF2B5EF4-FFF2-40B4-BE49-F238E27FC236}">
                <a16:creationId xmlns:a16="http://schemas.microsoft.com/office/drawing/2014/main" id="{F4C45662-136F-462B-99F8-61D2EB7808A6}"/>
              </a:ext>
            </a:extLst>
          </p:cNvPr>
          <p:cNvSpPr txBox="1"/>
          <p:nvPr/>
        </p:nvSpPr>
        <p:spPr>
          <a:xfrm>
            <a:off x="6974376" y="1780154"/>
            <a:ext cx="4097223" cy="447658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400" b="1" smtClean="0"/>
              <a:t>对两种颜色不同的小球进行分类</a:t>
            </a:r>
            <a:endParaRPr lang="zh-CN" altLang="en-US" sz="2000" b="1" dirty="0"/>
          </a:p>
        </p:txBody>
      </p:sp>
      <p:pic>
        <p:nvPicPr>
          <p:cNvPr id="3074" name="Picture 2" descr="https://pic1.zhimg.com/80/5aff2bcdbe23a8c764a32b1b5fb13b71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" y="1780155"/>
            <a:ext cx="1789603" cy="134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ic1.zhimg.com/80/3dbf3ba8f940dfcdaf877de2d590ddd1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4" y="1631374"/>
            <a:ext cx="1987979" cy="149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ic4.zhimg.com/80/0b2d0b26ec99ee40fd14760350e957af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" y="3725033"/>
            <a:ext cx="1789603" cy="134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pic1.zhimg.com/80/7befaafc45763b9c4469abf245dc98cb_h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4" y="3725032"/>
            <a:ext cx="1992284" cy="14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3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7300-D609-4873-908B-2851079F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</a:t>
            </a:r>
            <a:r>
              <a:rPr lang="zh-CN" altLang="en-US" dirty="0" smtClean="0"/>
              <a:t>器学习的发展历程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EF365-C729-48AC-8527-3DF7DFC4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fd7a9c8e-24fb-46fd-8bfb-5697e463b3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8E3FB02-8B3E-42C3-86EB-3A16AD59213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751" y="1557944"/>
            <a:ext cx="10858500" cy="4171542"/>
            <a:chOff x="666751" y="1557944"/>
            <a:chExt cx="10858500" cy="417154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4BB833-7AFC-43EC-9D0A-535C287205C2}"/>
                </a:ext>
              </a:extLst>
            </p:cNvPr>
            <p:cNvCxnSpPr/>
            <p:nvPr/>
          </p:nvCxnSpPr>
          <p:spPr>
            <a:xfrm rot="5400000">
              <a:off x="1232463" y="3325351"/>
              <a:ext cx="3537118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Sḻiḋè">
              <a:extLst>
                <a:ext uri="{FF2B5EF4-FFF2-40B4-BE49-F238E27FC236}">
                  <a16:creationId xmlns:a16="http://schemas.microsoft.com/office/drawing/2014/main" id="{7138021F-FCC3-4029-98AA-06494EC4A4D9}"/>
                </a:ext>
              </a:extLst>
            </p:cNvPr>
            <p:cNvSpPr/>
            <p:nvPr/>
          </p:nvSpPr>
          <p:spPr bwMode="auto">
            <a:xfrm>
              <a:off x="3332627" y="1881718"/>
              <a:ext cx="1547489" cy="552675"/>
            </a:xfrm>
            <a:prstGeom prst="homePlat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推理期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109FB5A-1CAA-4171-BF49-4410B4D96732}"/>
                </a:ext>
              </a:extLst>
            </p:cNvPr>
            <p:cNvCxnSpPr/>
            <p:nvPr/>
          </p:nvCxnSpPr>
          <p:spPr>
            <a:xfrm rot="5400000">
              <a:off x="3357497" y="3473421"/>
              <a:ext cx="3183406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lîďè">
              <a:extLst>
                <a:ext uri="{FF2B5EF4-FFF2-40B4-BE49-F238E27FC236}">
                  <a16:creationId xmlns:a16="http://schemas.microsoft.com/office/drawing/2014/main" id="{DAE12E2A-2DFD-4AF8-844B-41594FC1BE19}"/>
                </a:ext>
              </a:extLst>
            </p:cNvPr>
            <p:cNvSpPr/>
            <p:nvPr/>
          </p:nvSpPr>
          <p:spPr bwMode="auto">
            <a:xfrm>
              <a:off x="5294622" y="2279644"/>
              <a:ext cx="1547489" cy="552675"/>
            </a:xfrm>
            <a:prstGeom prst="homePlat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知识期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06AFE53-9C93-4337-84C3-DBD958ACA32F}"/>
                </a:ext>
              </a:extLst>
            </p:cNvPr>
            <p:cNvCxnSpPr/>
            <p:nvPr/>
          </p:nvCxnSpPr>
          <p:spPr>
            <a:xfrm rot="5400000">
              <a:off x="5518455" y="3672384"/>
              <a:ext cx="2785480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Sḷîḋé">
              <a:extLst>
                <a:ext uri="{FF2B5EF4-FFF2-40B4-BE49-F238E27FC236}">
                  <a16:creationId xmlns:a16="http://schemas.microsoft.com/office/drawing/2014/main" id="{CEC0674A-3AD4-453F-B369-30345AA02158}"/>
                </a:ext>
              </a:extLst>
            </p:cNvPr>
            <p:cNvSpPr/>
            <p:nvPr/>
          </p:nvSpPr>
          <p:spPr bwMode="auto">
            <a:xfrm>
              <a:off x="7228984" y="2691387"/>
              <a:ext cx="1547489" cy="552675"/>
            </a:xfrm>
            <a:prstGeom prst="homePlate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学习期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B8B7AF-F65F-46E1-844C-E9D4EF751921}"/>
                </a:ext>
              </a:extLst>
            </p:cNvPr>
            <p:cNvCxnSpPr/>
            <p:nvPr/>
          </p:nvCxnSpPr>
          <p:spPr>
            <a:xfrm rot="5400000">
              <a:off x="7651779" y="3885164"/>
              <a:ext cx="2387555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A48374-3EA2-494F-B82F-0A749FE69990}"/>
                </a:ext>
              </a:extLst>
            </p:cNvPr>
            <p:cNvCxnSpPr/>
            <p:nvPr/>
          </p:nvCxnSpPr>
          <p:spPr>
            <a:xfrm rot="5400000">
              <a:off x="9812737" y="4111761"/>
              <a:ext cx="1989629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ïšḷîdé">
              <a:extLst>
                <a:ext uri="{FF2B5EF4-FFF2-40B4-BE49-F238E27FC236}">
                  <a16:creationId xmlns:a16="http://schemas.microsoft.com/office/drawing/2014/main" id="{F32065E5-EC7A-4D94-B609-BBA7F275E144}"/>
                </a:ext>
              </a:extLst>
            </p:cNvPr>
            <p:cNvSpPr/>
            <p:nvPr/>
          </p:nvSpPr>
          <p:spPr bwMode="auto">
            <a:xfrm>
              <a:off x="666751" y="4955741"/>
              <a:ext cx="10858500" cy="773745"/>
            </a:xfrm>
            <a:prstGeom prst="leftRightArrow">
              <a:avLst>
                <a:gd name="adj1" fmla="val 67857"/>
                <a:gd name="adj2" fmla="val 60714"/>
              </a:avLst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śḷîḓê">
              <a:extLst>
                <a:ext uri="{FF2B5EF4-FFF2-40B4-BE49-F238E27FC236}">
                  <a16:creationId xmlns:a16="http://schemas.microsoft.com/office/drawing/2014/main" id="{8FB7DCAE-4E2A-42F0-B100-9AD58716D92C}"/>
                </a:ext>
              </a:extLst>
            </p:cNvPr>
            <p:cNvSpPr txBox="1"/>
            <p:nvPr/>
          </p:nvSpPr>
          <p:spPr>
            <a:xfrm>
              <a:off x="1696418" y="5188725"/>
              <a:ext cx="764101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二十世纪五十年代初</a:t>
              </a:r>
            </a:p>
          </p:txBody>
        </p:sp>
        <p:sp>
          <p:nvSpPr>
            <p:cNvPr id="18" name="iśḻîḓê">
              <a:extLst>
                <a:ext uri="{FF2B5EF4-FFF2-40B4-BE49-F238E27FC236}">
                  <a16:creationId xmlns:a16="http://schemas.microsoft.com/office/drawing/2014/main" id="{B12CE252-155D-485C-BA40-A59DF9C56543}"/>
                </a:ext>
              </a:extLst>
            </p:cNvPr>
            <p:cNvSpPr txBox="1"/>
            <p:nvPr/>
          </p:nvSpPr>
          <p:spPr>
            <a:xfrm>
              <a:off x="9582515" y="519960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F3453"/>
                  </a:solidFill>
                </a:rPr>
                <a:t>二十一世纪初至今</a:t>
              </a:r>
            </a:p>
          </p:txBody>
        </p:sp>
        <p:sp>
          <p:nvSpPr>
            <p:cNvPr id="19" name="î$lîḍé">
              <a:extLst>
                <a:ext uri="{FF2B5EF4-FFF2-40B4-BE49-F238E27FC236}">
                  <a16:creationId xmlns:a16="http://schemas.microsoft.com/office/drawing/2014/main" id="{93EA469B-3943-452B-8CE9-FE0EDFA9BB1B}"/>
                </a:ext>
              </a:extLst>
            </p:cNvPr>
            <p:cNvSpPr txBox="1"/>
            <p:nvPr/>
          </p:nvSpPr>
          <p:spPr>
            <a:xfrm>
              <a:off x="7667235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二十世纪九十年代中期</a:t>
              </a:r>
            </a:p>
          </p:txBody>
        </p:sp>
        <p:sp>
          <p:nvSpPr>
            <p:cNvPr id="20" name="íŝliḍe">
              <a:extLst>
                <a:ext uri="{FF2B5EF4-FFF2-40B4-BE49-F238E27FC236}">
                  <a16:creationId xmlns:a16="http://schemas.microsoft.com/office/drawing/2014/main" id="{6DD06F75-5ED5-4C7A-98CC-D4EDB3622C20}"/>
                </a:ext>
              </a:extLst>
            </p:cNvPr>
            <p:cNvSpPr txBox="1"/>
            <p:nvPr/>
          </p:nvSpPr>
          <p:spPr>
            <a:xfrm>
              <a:off x="5687820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二十世纪八</a:t>
              </a:r>
              <a:r>
                <a:rPr lang="zh-CN" altLang="en-US" sz="1200" b="1" dirty="0" smtClean="0">
                  <a:solidFill>
                    <a:schemeClr val="bg1"/>
                  </a:solidFill>
                </a:rPr>
                <a:t>十</a:t>
              </a:r>
              <a:r>
                <a:rPr lang="en-US" altLang="zh-CN" sz="1200" b="1" dirty="0" smtClean="0">
                  <a:solidFill>
                    <a:schemeClr val="bg1"/>
                  </a:solidFill>
                </a:rPr>
                <a:t>-</a:t>
              </a:r>
              <a:r>
                <a:rPr lang="zh-CN" altLang="en-US" sz="1200" b="1" dirty="0" smtClean="0">
                  <a:solidFill>
                    <a:schemeClr val="bg1"/>
                  </a:solidFill>
                </a:rPr>
                <a:t>九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十年代中期</a:t>
              </a:r>
            </a:p>
          </p:txBody>
        </p:sp>
        <p:sp>
          <p:nvSpPr>
            <p:cNvPr id="21" name="iŝḷidè">
              <a:extLst>
                <a:ext uri="{FF2B5EF4-FFF2-40B4-BE49-F238E27FC236}">
                  <a16:creationId xmlns:a16="http://schemas.microsoft.com/office/drawing/2014/main" id="{672E1501-E82D-4EB4-9EDD-AA5562C5254B}"/>
                </a:ext>
              </a:extLst>
            </p:cNvPr>
            <p:cNvSpPr txBox="1"/>
            <p:nvPr/>
          </p:nvSpPr>
          <p:spPr>
            <a:xfrm>
              <a:off x="3680129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二十世纪六七十年代</a:t>
              </a:r>
            </a:p>
          </p:txBody>
        </p:sp>
        <p:sp>
          <p:nvSpPr>
            <p:cNvPr id="22" name="îṣ1îďé">
              <a:extLst>
                <a:ext uri="{FF2B5EF4-FFF2-40B4-BE49-F238E27FC236}">
                  <a16:creationId xmlns:a16="http://schemas.microsoft.com/office/drawing/2014/main" id="{312DC870-E71C-4415-AAE7-CFA5E8F320E1}"/>
                </a:ext>
              </a:extLst>
            </p:cNvPr>
            <p:cNvSpPr txBox="1"/>
            <p:nvPr/>
          </p:nvSpPr>
          <p:spPr bwMode="auto">
            <a:xfrm>
              <a:off x="2999871" y="2434393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 smtClean="0"/>
                <a:t>基</a:t>
              </a:r>
              <a:r>
                <a:rPr lang="zh-CN" altLang="en-US" sz="1100" b="1" dirty="0"/>
                <a:t>于逻辑表</a:t>
              </a:r>
              <a:r>
                <a:rPr lang="zh-CN" altLang="en-US" sz="1100" b="1" dirty="0" smtClean="0"/>
                <a:t>示的“符号主义”</a:t>
              </a:r>
              <a:endParaRPr lang="en-US" altLang="zh-CN" sz="1100" b="1" dirty="0" smtClean="0"/>
            </a:p>
            <a:p>
              <a:r>
                <a:rPr lang="zh-CN" altLang="en-US" sz="1100" b="1" dirty="0" smtClean="0"/>
                <a:t>学习技术蓬勃发展</a:t>
              </a:r>
              <a:endParaRPr lang="zh-CN" altLang="en-US" sz="1100" b="1" dirty="0">
                <a:effectLst/>
              </a:endParaRPr>
            </a:p>
          </p:txBody>
        </p:sp>
        <p:sp>
          <p:nvSpPr>
            <p:cNvPr id="23" name="îŝlïḍê">
              <a:extLst>
                <a:ext uri="{FF2B5EF4-FFF2-40B4-BE49-F238E27FC236}">
                  <a16:creationId xmlns:a16="http://schemas.microsoft.com/office/drawing/2014/main" id="{26DD67C7-54D3-4FC6-BAEA-321740170AC2}"/>
                </a:ext>
              </a:extLst>
            </p:cNvPr>
            <p:cNvSpPr txBox="1"/>
            <p:nvPr/>
          </p:nvSpPr>
          <p:spPr bwMode="auto">
            <a:xfrm>
              <a:off x="2999871" y="3097390"/>
              <a:ext cx="1948178" cy="1520280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P. Winston</a:t>
              </a:r>
              <a:r>
                <a:rPr lang="zh-CN" altLang="en-US" sz="1000" dirty="0" smtClean="0"/>
                <a:t>的结构学习系统，</a:t>
              </a:r>
              <a:r>
                <a:rPr lang="en-US" altLang="zh-CN" sz="1000" dirty="0" smtClean="0"/>
                <a:t>R. S. Michalski</a:t>
              </a:r>
              <a:r>
                <a:rPr lang="zh-CN" altLang="en-US" sz="1000" dirty="0" smtClean="0"/>
                <a:t>的基于逻辑的归纳学习系统，以及</a:t>
              </a:r>
              <a:r>
                <a:rPr lang="en-US" altLang="zh-CN" sz="1000" dirty="0" smtClean="0"/>
                <a:t>E. B. Hunt</a:t>
              </a:r>
              <a:r>
                <a:rPr lang="zh-CN" altLang="en-US" sz="1000" dirty="0" smtClean="0"/>
                <a:t>的概念学习系统。</a:t>
              </a:r>
              <a:endParaRPr lang="en-US" altLang="zh-CN" sz="1000" dirty="0" smtClean="0"/>
            </a:p>
            <a:p>
              <a:pPr>
                <a:lnSpc>
                  <a:spcPct val="120000"/>
                </a:lnSpc>
              </a:pPr>
              <a:r>
                <a:rPr lang="zh-CN" altLang="en-US" sz="1000"/>
                <a:t>最小二乘法</a:t>
              </a:r>
              <a:endParaRPr lang="zh-CN" altLang="en-US" sz="1000" dirty="0"/>
            </a:p>
          </p:txBody>
        </p:sp>
        <p:sp>
          <p:nvSpPr>
            <p:cNvPr id="24" name="îṡ1iḋe">
              <a:extLst>
                <a:ext uri="{FF2B5EF4-FFF2-40B4-BE49-F238E27FC236}">
                  <a16:creationId xmlns:a16="http://schemas.microsoft.com/office/drawing/2014/main" id="{F57ED2D3-54FB-42A5-9D3C-62F727933222}"/>
                </a:ext>
              </a:extLst>
            </p:cNvPr>
            <p:cNvSpPr txBox="1"/>
            <p:nvPr/>
          </p:nvSpPr>
          <p:spPr bwMode="auto">
            <a:xfrm>
              <a:off x="4964169" y="2832319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基于神经网络的连接主义学</a:t>
              </a:r>
              <a:r>
                <a:rPr lang="zh-CN" altLang="en-US" sz="1100" b="1" dirty="0" smtClean="0"/>
                <a:t>习</a:t>
              </a:r>
              <a:endParaRPr lang="en-US" altLang="zh-CN" sz="1100" b="1" dirty="0" smtClean="0"/>
            </a:p>
            <a:p>
              <a:endParaRPr lang="zh-CN" altLang="en-US" sz="1100" b="1" dirty="0">
                <a:effectLst/>
              </a:endParaRPr>
            </a:p>
          </p:txBody>
        </p:sp>
        <p:sp>
          <p:nvSpPr>
            <p:cNvPr id="25" name="î$ľiḋè">
              <a:extLst>
                <a:ext uri="{FF2B5EF4-FFF2-40B4-BE49-F238E27FC236}">
                  <a16:creationId xmlns:a16="http://schemas.microsoft.com/office/drawing/2014/main" id="{0EB1F8C4-FEC0-4774-A8FE-F99735AEB829}"/>
                </a:ext>
              </a:extLst>
            </p:cNvPr>
            <p:cNvSpPr txBox="1"/>
            <p:nvPr/>
          </p:nvSpPr>
          <p:spPr bwMode="auto">
            <a:xfrm>
              <a:off x="4964169" y="3495316"/>
              <a:ext cx="1948178" cy="1195354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1983</a:t>
              </a:r>
              <a:r>
                <a:rPr lang="zh-CN" altLang="en-US" sz="1000" dirty="0"/>
                <a:t>年，</a:t>
              </a:r>
              <a:r>
                <a:rPr lang="en-US" altLang="zh-CN" sz="1000" dirty="0"/>
                <a:t>J. J. Hopfield</a:t>
              </a:r>
              <a:r>
                <a:rPr lang="zh-CN" altLang="en-US" sz="1000" dirty="0"/>
                <a:t>利用神经网络求解“流动推销员问题”这个</a:t>
              </a:r>
              <a:r>
                <a:rPr lang="en-US" altLang="zh-CN" sz="1000" dirty="0"/>
                <a:t>NP</a:t>
              </a:r>
              <a:r>
                <a:rPr lang="zh-CN" altLang="en-US" sz="1000" dirty="0"/>
                <a:t>难题。</a:t>
              </a:r>
              <a:r>
                <a:rPr lang="en-US" altLang="zh-CN" sz="1000" dirty="0"/>
                <a:t>1986</a:t>
              </a:r>
              <a:r>
                <a:rPr lang="zh-CN" altLang="en-US" sz="1000" dirty="0"/>
                <a:t>年，</a:t>
              </a:r>
              <a:r>
                <a:rPr lang="en-US" altLang="zh-CN" sz="1000" dirty="0"/>
                <a:t>D. E. Rumelhart</a:t>
              </a:r>
              <a:r>
                <a:rPr lang="zh-CN" altLang="en-US" sz="1000" dirty="0"/>
                <a:t>等人重新发明了</a:t>
              </a:r>
              <a:r>
                <a:rPr lang="en-US" altLang="zh-CN" sz="1000" dirty="0"/>
                <a:t>BP</a:t>
              </a:r>
              <a:r>
                <a:rPr lang="zh-CN" altLang="en-US" sz="1000" dirty="0"/>
                <a:t>算法</a:t>
              </a:r>
              <a:r>
                <a:rPr lang="zh-CN" altLang="en-US" sz="1000" dirty="0" smtClean="0"/>
                <a:t>，</a:t>
              </a:r>
              <a:r>
                <a:rPr lang="en-US" altLang="zh-CN" sz="1000" dirty="0"/>
                <a:t>BP</a:t>
              </a:r>
              <a:r>
                <a:rPr lang="zh-CN" altLang="en-US" sz="1000" dirty="0"/>
                <a:t>仍然是今天神经</a:t>
              </a:r>
              <a:r>
                <a:rPr lang="zh-CN" altLang="en-US" sz="1000" dirty="0" smtClean="0"/>
                <a:t>网络架</a:t>
              </a:r>
              <a:r>
                <a:rPr lang="zh-CN" altLang="en-US" sz="1000" dirty="0"/>
                <a:t>构的关键因</a:t>
              </a:r>
              <a:r>
                <a:rPr lang="zh-CN" altLang="en-US" sz="1000" dirty="0" smtClean="0"/>
                <a:t>素。</a:t>
              </a:r>
              <a:endParaRPr lang="en-US" altLang="zh-CN" sz="1000" dirty="0" smtClean="0"/>
            </a:p>
            <a:p>
              <a:pPr>
                <a:lnSpc>
                  <a:spcPct val="120000"/>
                </a:lnSpc>
              </a:pPr>
              <a:r>
                <a:rPr lang="zh-CN" altLang="en-US" sz="1000" dirty="0"/>
                <a:t>决策</a:t>
              </a:r>
              <a:r>
                <a:rPr lang="zh-CN" altLang="en-US" sz="1000" dirty="0" smtClean="0"/>
                <a:t>树算法。</a:t>
              </a:r>
              <a:endParaRPr lang="en-US" altLang="zh-CN" sz="1000" dirty="0"/>
            </a:p>
          </p:txBody>
        </p:sp>
        <p:sp>
          <p:nvSpPr>
            <p:cNvPr id="26" name="íŝḻîḑe">
              <a:extLst>
                <a:ext uri="{FF2B5EF4-FFF2-40B4-BE49-F238E27FC236}">
                  <a16:creationId xmlns:a16="http://schemas.microsoft.com/office/drawing/2014/main" id="{44C012D3-2FFF-4663-88CB-3284192F32DE}"/>
                </a:ext>
              </a:extLst>
            </p:cNvPr>
            <p:cNvSpPr txBox="1"/>
            <p:nvPr/>
          </p:nvSpPr>
          <p:spPr bwMode="auto">
            <a:xfrm>
              <a:off x="1042053" y="2109467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人工智能研究处于推理</a:t>
              </a:r>
              <a:r>
                <a:rPr lang="zh-CN" altLang="en-US" sz="1100" b="1" dirty="0" smtClean="0"/>
                <a:t>期</a:t>
              </a:r>
              <a:endParaRPr lang="en-US" altLang="zh-CN" sz="1100" b="1" dirty="0" smtClean="0"/>
            </a:p>
            <a:p>
              <a:r>
                <a:rPr lang="zh-CN" altLang="en-US" sz="1100" b="1" dirty="0"/>
                <a:t>已出现机器学习的相关研究</a:t>
              </a:r>
              <a:endParaRPr lang="zh-CN" altLang="en-US" sz="1100" b="1" dirty="0">
                <a:effectLst/>
              </a:endParaRPr>
            </a:p>
          </p:txBody>
        </p:sp>
        <p:sp>
          <p:nvSpPr>
            <p:cNvPr id="27" name="islîďe">
              <a:extLst>
                <a:ext uri="{FF2B5EF4-FFF2-40B4-BE49-F238E27FC236}">
                  <a16:creationId xmlns:a16="http://schemas.microsoft.com/office/drawing/2014/main" id="{EFEE3621-399B-44A6-8F22-9150052B5021}"/>
                </a:ext>
              </a:extLst>
            </p:cNvPr>
            <p:cNvSpPr txBox="1"/>
            <p:nvPr/>
          </p:nvSpPr>
          <p:spPr bwMode="auto">
            <a:xfrm>
              <a:off x="1042053" y="2772464"/>
              <a:ext cx="1948178" cy="17299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1950</a:t>
              </a:r>
              <a:r>
                <a:rPr lang="zh-CN" altLang="en-US" sz="1000" dirty="0" smtClean="0"/>
                <a:t>年，图灵测试</a:t>
              </a:r>
              <a:endParaRPr lang="en-US" altLang="zh-CN" sz="1000" dirty="0" smtClean="0"/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1952</a:t>
              </a:r>
              <a:r>
                <a:rPr lang="zh-CN" altLang="en-US" sz="1000" dirty="0"/>
                <a:t>年，阿瑟</a:t>
              </a:r>
              <a:r>
                <a:rPr lang="en-US" altLang="zh-CN" sz="1000" dirty="0"/>
                <a:t>·</a:t>
              </a:r>
              <a:r>
                <a:rPr lang="zh-CN" altLang="en-US" sz="1000" dirty="0"/>
                <a:t>萨缪尔（</a:t>
              </a:r>
              <a:r>
                <a:rPr lang="en-US" altLang="zh-CN" sz="1000" dirty="0"/>
                <a:t>Arthur Samuel</a:t>
              </a:r>
              <a:r>
                <a:rPr lang="zh-CN" altLang="en-US" sz="1000" dirty="0"/>
                <a:t>）在</a:t>
              </a:r>
              <a:r>
                <a:rPr lang="en-US" altLang="zh-CN" sz="1000" dirty="0"/>
                <a:t>IBM</a:t>
              </a:r>
              <a:r>
                <a:rPr lang="zh-CN" altLang="en-US" sz="1000" dirty="0"/>
                <a:t>公司研制了一个西洋跳棋程序，这是人工智能下棋问题的由来。</a:t>
              </a:r>
              <a:endParaRPr lang="en-US" altLang="zh-CN" sz="1000" dirty="0"/>
            </a:p>
          </p:txBody>
        </p:sp>
        <p:sp>
          <p:nvSpPr>
            <p:cNvPr id="28" name="ïSlíḋé">
              <a:extLst>
                <a:ext uri="{FF2B5EF4-FFF2-40B4-BE49-F238E27FC236}">
                  <a16:creationId xmlns:a16="http://schemas.microsoft.com/office/drawing/2014/main" id="{DA7E2884-C4B1-4D76-B9BB-F885ACCE1327}"/>
                </a:ext>
              </a:extLst>
            </p:cNvPr>
            <p:cNvSpPr txBox="1"/>
            <p:nvPr/>
          </p:nvSpPr>
          <p:spPr bwMode="auto">
            <a:xfrm>
              <a:off x="6907739" y="3244062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统计学习</a:t>
              </a:r>
            </a:p>
          </p:txBody>
        </p:sp>
        <p:sp>
          <p:nvSpPr>
            <p:cNvPr id="29" name="íṩlíḍê">
              <a:extLst>
                <a:ext uri="{FF2B5EF4-FFF2-40B4-BE49-F238E27FC236}">
                  <a16:creationId xmlns:a16="http://schemas.microsoft.com/office/drawing/2014/main" id="{7BBC3344-40A0-46BA-8361-0D5A5F96B416}"/>
                </a:ext>
              </a:extLst>
            </p:cNvPr>
            <p:cNvSpPr txBox="1"/>
            <p:nvPr/>
          </p:nvSpPr>
          <p:spPr bwMode="auto">
            <a:xfrm>
              <a:off x="6907739" y="3907059"/>
              <a:ext cx="1948178" cy="104868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/>
                <a:t>支持向量机（</a:t>
              </a:r>
              <a:r>
                <a:rPr lang="en-US" altLang="zh-CN" sz="1000" dirty="0"/>
                <a:t>Support Vector Machine</a:t>
              </a:r>
              <a:r>
                <a:rPr lang="zh-CN" altLang="en-US" sz="1000" dirty="0"/>
                <a:t>，</a:t>
              </a:r>
              <a:r>
                <a:rPr lang="en-US" altLang="zh-CN" sz="1000" dirty="0"/>
                <a:t>SVM</a:t>
              </a:r>
              <a:r>
                <a:rPr lang="zh-CN" altLang="en-US" sz="1000" dirty="0"/>
                <a:t>），核方法（</a:t>
              </a:r>
              <a:r>
                <a:rPr lang="en-US" altLang="zh-CN" sz="1000" dirty="0"/>
                <a:t>Kernel Methods</a:t>
              </a:r>
              <a:r>
                <a:rPr lang="zh-CN" altLang="en-US" sz="1000" dirty="0"/>
                <a:t>）。</a:t>
              </a:r>
              <a:endParaRPr lang="en-US" altLang="zh-CN" sz="1000" dirty="0"/>
            </a:p>
          </p:txBody>
        </p:sp>
        <p:sp>
          <p:nvSpPr>
            <p:cNvPr id="30" name="isļíḍê">
              <a:extLst>
                <a:ext uri="{FF2B5EF4-FFF2-40B4-BE49-F238E27FC236}">
                  <a16:creationId xmlns:a16="http://schemas.microsoft.com/office/drawing/2014/main" id="{384102D9-F685-4CC8-B3E5-E5FA9F485B08}"/>
                </a:ext>
              </a:extLst>
            </p:cNvPr>
            <p:cNvSpPr txBox="1"/>
            <p:nvPr/>
          </p:nvSpPr>
          <p:spPr bwMode="auto">
            <a:xfrm>
              <a:off x="8858221" y="3669621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深度学习</a:t>
              </a:r>
            </a:p>
          </p:txBody>
        </p:sp>
        <p:sp>
          <p:nvSpPr>
            <p:cNvPr id="31" name="ïṣľîḋe">
              <a:extLst>
                <a:ext uri="{FF2B5EF4-FFF2-40B4-BE49-F238E27FC236}">
                  <a16:creationId xmlns:a16="http://schemas.microsoft.com/office/drawing/2014/main" id="{F6EC6B0C-BF71-4AD1-8878-AC975D21D7D5}"/>
                </a:ext>
              </a:extLst>
            </p:cNvPr>
            <p:cNvSpPr txBox="1"/>
            <p:nvPr/>
          </p:nvSpPr>
          <p:spPr bwMode="auto">
            <a:xfrm>
              <a:off x="8858221" y="4332618"/>
              <a:ext cx="1948178" cy="59531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/>
                <a:t>深度学习兴起的原因有二：数据量大，机器计算能力强。</a:t>
              </a:r>
              <a:endParaRPr lang="en-US" altLang="zh-CN" sz="1000" dirty="0"/>
            </a:p>
          </p:txBody>
        </p:sp>
      </p:grpSp>
      <p:sp>
        <p:nvSpPr>
          <p:cNvPr id="32" name="îSḻiḋè">
            <a:extLst>
              <a:ext uri="{FF2B5EF4-FFF2-40B4-BE49-F238E27FC236}">
                <a16:creationId xmlns:a16="http://schemas.microsoft.com/office/drawing/2014/main" id="{7138021F-FCC3-4029-98AA-06494EC4A4D9}"/>
              </a:ext>
            </a:extLst>
          </p:cNvPr>
          <p:cNvSpPr/>
          <p:nvPr/>
        </p:nvSpPr>
        <p:spPr bwMode="auto">
          <a:xfrm>
            <a:off x="1384449" y="1510369"/>
            <a:ext cx="1547489" cy="552675"/>
          </a:xfrm>
          <a:prstGeom prst="homePlate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推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理期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íSḷîḋé">
            <a:extLst>
              <a:ext uri="{FF2B5EF4-FFF2-40B4-BE49-F238E27FC236}">
                <a16:creationId xmlns:a16="http://schemas.microsoft.com/office/drawing/2014/main" id="{CEC0674A-3AD4-453F-B369-30345AA02158}"/>
              </a:ext>
            </a:extLst>
          </p:cNvPr>
          <p:cNvSpPr/>
          <p:nvPr/>
        </p:nvSpPr>
        <p:spPr bwMode="auto">
          <a:xfrm>
            <a:off x="9188674" y="3071600"/>
            <a:ext cx="1547489" cy="552675"/>
          </a:xfrm>
          <a:prstGeom prst="homePlate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学习期</a:t>
            </a:r>
          </a:p>
        </p:txBody>
      </p:sp>
      <p:sp>
        <p:nvSpPr>
          <p:cNvPr id="33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7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B4D40-63BD-4768-90B5-CE53B71F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iś1íďe">
            <a:extLst>
              <a:ext uri="{FF2B5EF4-FFF2-40B4-BE49-F238E27FC236}">
                <a16:creationId xmlns:a16="http://schemas.microsoft.com/office/drawing/2014/main" id="{68616D45-75EE-4385-A3CB-A3322091405C}"/>
              </a:ext>
            </a:extLst>
          </p:cNvPr>
          <p:cNvSpPr/>
          <p:nvPr/>
        </p:nvSpPr>
        <p:spPr bwMode="auto">
          <a:xfrm>
            <a:off x="4784837" y="3742923"/>
            <a:ext cx="520576" cy="52106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smtClean="0"/>
              <a:t>3</a:t>
            </a:r>
            <a:endParaRPr lang="zh-CN" altLang="en-US" b="1"/>
          </a:p>
        </p:txBody>
      </p:sp>
      <p:sp>
        <p:nvSpPr>
          <p:cNvPr id="8" name="íṡḻíḍè">
            <a:extLst>
              <a:ext uri="{FF2B5EF4-FFF2-40B4-BE49-F238E27FC236}">
                <a16:creationId xmlns:a16="http://schemas.microsoft.com/office/drawing/2014/main" id="{C5CD2544-3899-48F7-8240-270AC79C972D}"/>
              </a:ext>
            </a:extLst>
          </p:cNvPr>
          <p:cNvSpPr/>
          <p:nvPr/>
        </p:nvSpPr>
        <p:spPr bwMode="auto">
          <a:xfrm>
            <a:off x="4810125" y="2398687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1</a:t>
            </a:r>
            <a:endParaRPr lang="zh-CN" altLang="en-US" b="1" dirty="0"/>
          </a:p>
        </p:txBody>
      </p:sp>
      <p:sp>
        <p:nvSpPr>
          <p:cNvPr id="9" name="îş1îḓé">
            <a:extLst>
              <a:ext uri="{FF2B5EF4-FFF2-40B4-BE49-F238E27FC236}">
                <a16:creationId xmlns:a16="http://schemas.microsoft.com/office/drawing/2014/main" id="{E4C0B937-5C13-4989-A9D3-5135B62D3450}"/>
              </a:ext>
            </a:extLst>
          </p:cNvPr>
          <p:cNvSpPr/>
          <p:nvPr/>
        </p:nvSpPr>
        <p:spPr bwMode="auto">
          <a:xfrm>
            <a:off x="4784837" y="5259550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5</a:t>
            </a:r>
            <a:endParaRPr lang="zh-CN" altLang="en-US" b="1" dirty="0"/>
          </a:p>
        </p:txBody>
      </p:sp>
      <p:sp>
        <p:nvSpPr>
          <p:cNvPr id="10" name="ïšḻïḍê">
            <a:extLst>
              <a:ext uri="{FF2B5EF4-FFF2-40B4-BE49-F238E27FC236}">
                <a16:creationId xmlns:a16="http://schemas.microsoft.com/office/drawing/2014/main" id="{93F875D4-F3E7-4E00-ABBA-4795B2D4A7D1}"/>
              </a:ext>
            </a:extLst>
          </p:cNvPr>
          <p:cNvSpPr/>
          <p:nvPr/>
        </p:nvSpPr>
        <p:spPr bwMode="auto">
          <a:xfrm>
            <a:off x="4782861" y="4466478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4</a:t>
            </a:r>
            <a:endParaRPr lang="zh-CN" altLang="en-US" b="1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435D4B2-D1F3-4491-8FB1-9E19F452952B}"/>
              </a:ext>
            </a:extLst>
          </p:cNvPr>
          <p:cNvCxnSpPr/>
          <p:nvPr/>
        </p:nvCxnSpPr>
        <p:spPr bwMode="auto">
          <a:xfrm>
            <a:off x="5571751" y="2993060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1445708-1258-4BCC-9146-42DEDCFC5765}"/>
              </a:ext>
            </a:extLst>
          </p:cNvPr>
          <p:cNvCxnSpPr/>
          <p:nvPr/>
        </p:nvCxnSpPr>
        <p:spPr bwMode="auto">
          <a:xfrm>
            <a:off x="5546463" y="4379799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B903D0-0293-4CD2-B5A5-B62AEFEB86F1}"/>
              </a:ext>
            </a:extLst>
          </p:cNvPr>
          <p:cNvCxnSpPr/>
          <p:nvPr/>
        </p:nvCxnSpPr>
        <p:spPr bwMode="auto">
          <a:xfrm>
            <a:off x="5546463" y="5093591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9DD07F2-4BA7-4102-B906-A8C3E4BF9799}"/>
              </a:ext>
            </a:extLst>
          </p:cNvPr>
          <p:cNvCxnSpPr>
            <a:cxnSpLocks/>
          </p:cNvCxnSpPr>
          <p:nvPr/>
        </p:nvCxnSpPr>
        <p:spPr>
          <a:xfrm>
            <a:off x="2837711" y="1970070"/>
            <a:ext cx="0" cy="3086345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îşḻídé">
            <a:extLst>
              <a:ext uri="{FF2B5EF4-FFF2-40B4-BE49-F238E27FC236}">
                <a16:creationId xmlns:a16="http://schemas.microsoft.com/office/drawing/2014/main" id="{20E19298-70FC-49B6-B8EF-B481B5725F81}"/>
              </a:ext>
            </a:extLst>
          </p:cNvPr>
          <p:cNvSpPr txBox="1"/>
          <p:nvPr/>
        </p:nvSpPr>
        <p:spPr>
          <a:xfrm>
            <a:off x="1588249" y="1919146"/>
            <a:ext cx="17443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normAutofit/>
          </a:bodyPr>
          <a:lstStyle/>
          <a:p>
            <a:pPr algn="r"/>
            <a:r>
              <a:rPr lang="tr-TR" sz="2800" b="1" dirty="0">
                <a:solidFill>
                  <a:sysClr val="windowText" lastClr="000000"/>
                </a:solidFill>
              </a:rPr>
              <a:t>Contents</a:t>
            </a:r>
          </a:p>
        </p:txBody>
      </p:sp>
      <p:sp>
        <p:nvSpPr>
          <p:cNvPr id="20" name="ïsḷïḍ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1320" y="3809658"/>
            <a:ext cx="6086431" cy="3875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smtClean="0">
                <a:solidFill>
                  <a:schemeClr val="bg1"/>
                </a:solidFill>
              </a:rPr>
              <a:t>机</a:t>
            </a:r>
            <a:r>
              <a:rPr lang="zh-CN" altLang="en-US" sz="1600" b="1">
                <a:solidFill>
                  <a:schemeClr val="bg1"/>
                </a:solidFill>
              </a:rPr>
              <a:t>器学习的分</a:t>
            </a:r>
            <a:r>
              <a:rPr lang="zh-CN" altLang="en-US" sz="1600" b="1" smtClean="0">
                <a:solidFill>
                  <a:schemeClr val="bg1"/>
                </a:solidFill>
              </a:rPr>
              <a:t>类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24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1320" y="2452547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/>
              <a:t>什么是机器学习？</a:t>
            </a:r>
            <a:endParaRPr lang="en-US" altLang="zh-CN" sz="1600" b="1" dirty="0"/>
          </a:p>
        </p:txBody>
      </p:sp>
      <p:sp>
        <p:nvSpPr>
          <p:cNvPr id="25" name="îśļîḓ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24520" y="4533213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 smtClean="0"/>
              <a:t>如何影响我们日常生活？</a:t>
            </a:r>
            <a:endParaRPr lang="en-US" altLang="zh-CN" sz="1600" b="1" dirty="0"/>
          </a:p>
        </p:txBody>
      </p:sp>
      <p:sp>
        <p:nvSpPr>
          <p:cNvPr id="26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24520" y="5307142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/>
              <a:t>机</a:t>
            </a:r>
            <a:r>
              <a:rPr lang="zh-CN" altLang="en-US" sz="1600" b="1" dirty="0"/>
              <a:t>器学</a:t>
            </a:r>
            <a:r>
              <a:rPr lang="zh-CN" altLang="en-US" sz="1600" b="1" dirty="0" smtClean="0"/>
              <a:t>习的应用</a:t>
            </a:r>
            <a:endParaRPr lang="en-US" altLang="zh-CN" sz="1600" b="1" dirty="0"/>
          </a:p>
        </p:txBody>
      </p:sp>
      <p:sp>
        <p:nvSpPr>
          <p:cNvPr id="16" name="íṡḻíḍè">
            <a:extLst>
              <a:ext uri="{FF2B5EF4-FFF2-40B4-BE49-F238E27FC236}">
                <a16:creationId xmlns:a16="http://schemas.microsoft.com/office/drawing/2014/main" id="{C5CD2544-3899-48F7-8240-270AC79C972D}"/>
              </a:ext>
            </a:extLst>
          </p:cNvPr>
          <p:cNvSpPr/>
          <p:nvPr/>
        </p:nvSpPr>
        <p:spPr bwMode="auto">
          <a:xfrm>
            <a:off x="4810125" y="3064367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1445708-1258-4BCC-9146-42DEDCFC5765}"/>
              </a:ext>
            </a:extLst>
          </p:cNvPr>
          <p:cNvCxnSpPr/>
          <p:nvPr/>
        </p:nvCxnSpPr>
        <p:spPr bwMode="auto">
          <a:xfrm>
            <a:off x="5571751" y="3671811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1320" y="3118227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/>
              <a:t>机器</a:t>
            </a:r>
            <a:r>
              <a:rPr lang="zh-CN" altLang="en-US" sz="1600" b="1"/>
              <a:t>学</a:t>
            </a:r>
            <a:r>
              <a:rPr lang="zh-CN" altLang="en-US" sz="1600" b="1" smtClean="0"/>
              <a:t>习的发展历程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58175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机器学习的分类</a:t>
            </a:r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>
          <a:xfrm>
            <a:off x="4915624" y="2934142"/>
            <a:ext cx="6621677" cy="1430040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监</a:t>
            </a:r>
            <a:r>
              <a:rPr lang="zh-CN" altLang="en-US" dirty="0" smtClean="0"/>
              <a:t>督学习</a:t>
            </a:r>
            <a:endParaRPr lang="en-US" altLang="zh-CN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无监</a:t>
            </a:r>
            <a:r>
              <a:rPr lang="zh-CN" altLang="en-US" dirty="0" smtClean="0"/>
              <a:t>督学习</a:t>
            </a:r>
            <a:endParaRPr lang="en-US" altLang="zh-CN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半监</a:t>
            </a:r>
            <a:r>
              <a:rPr lang="zh-CN" altLang="en-US" dirty="0" smtClean="0"/>
              <a:t>督学习</a:t>
            </a:r>
            <a:endParaRPr lang="en-US" altLang="zh-CN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增强学习</a:t>
            </a:r>
            <a:endParaRPr lang="en-US" altLang="zh-CN" dirty="0" smtClean="0"/>
          </a:p>
        </p:txBody>
      </p:sp>
      <p:sp>
        <p:nvSpPr>
          <p:cNvPr id="39" name="文本框 76">
            <a:extLst>
              <a:ext uri="{FF2B5EF4-FFF2-40B4-BE49-F238E27FC236}">
                <a16:creationId xmlns:a16="http://schemas.microsoft.com/office/drawing/2014/main" id="{B742C7F2-FD1B-4A6C-8A03-E8D1A5C7C1CF}"/>
              </a:ext>
            </a:extLst>
          </p:cNvPr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>
                <a:solidFill>
                  <a:schemeClr val="accent1"/>
                </a:solidFill>
                <a:latin typeface="Impact" panose="020B0806030902050204" pitchFamily="34" charset="0"/>
              </a:rPr>
              <a:t>/</a:t>
            </a:r>
            <a:r>
              <a:rPr lang="en-US" altLang="zh-CN" sz="1660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166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8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FEFFF-AE3F-4F54-BCEC-E3E1677B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机器学习的分类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E47F8F-80A8-42FF-A406-2CBB1559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f4e833b3-cb9b-4b79-b61e-8b38f35e37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445A4C7-23B6-4C9F-836B-9FFFF93879C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792618"/>
            <a:ext cx="10853326" cy="3719459"/>
            <a:chOff x="669926" y="1792618"/>
            <a:chExt cx="10853326" cy="3719459"/>
          </a:xfrm>
        </p:grpSpPr>
        <p:sp>
          <p:nvSpPr>
            <p:cNvPr id="6" name="iŝḷiḑé">
              <a:extLst>
                <a:ext uri="{FF2B5EF4-FFF2-40B4-BE49-F238E27FC236}">
                  <a16:creationId xmlns:a16="http://schemas.microsoft.com/office/drawing/2014/main" id="{9922E7AF-5683-451A-90B9-1637B34477AA}"/>
                </a:ext>
              </a:extLst>
            </p:cNvPr>
            <p:cNvSpPr/>
            <p:nvPr/>
          </p:nvSpPr>
          <p:spPr>
            <a:xfrm>
              <a:off x="4765548" y="2303335"/>
              <a:ext cx="2660904" cy="2660904"/>
            </a:xfrm>
            <a:prstGeom prst="ellipse">
              <a:avLst/>
            </a:prstGeom>
            <a:blipFill>
              <a:blip r:embed="rId3"/>
              <a:stretch>
                <a:fillRect l="-25119" r="-2488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iṧḻïḍe">
              <a:extLst>
                <a:ext uri="{FF2B5EF4-FFF2-40B4-BE49-F238E27FC236}">
                  <a16:creationId xmlns:a16="http://schemas.microsoft.com/office/drawing/2014/main" id="{5AF22AE7-829D-48C0-92BD-D06215FAA5C1}"/>
                </a:ext>
              </a:extLst>
            </p:cNvPr>
            <p:cNvSpPr/>
            <p:nvPr/>
          </p:nvSpPr>
          <p:spPr>
            <a:xfrm>
              <a:off x="4765548" y="2509583"/>
              <a:ext cx="640080" cy="640080"/>
            </a:xfrm>
            <a:prstGeom prst="ellipse">
              <a:avLst/>
            </a:prstGeom>
            <a:ln w="317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3600" dirty="0">
                  <a:latin typeface="Impact" panose="020B0806030902050204" pitchFamily="34" charset="0"/>
                </a:rPr>
                <a:t>1</a:t>
              </a:r>
              <a:endParaRPr lang="zh-CN" altLang="en-US" sz="3600" dirty="0">
                <a:latin typeface="Impact" panose="020B0806030902050204" pitchFamily="34" charset="0"/>
              </a:endParaRPr>
            </a:p>
          </p:txBody>
        </p:sp>
        <p:sp>
          <p:nvSpPr>
            <p:cNvPr id="8" name="ïṩliḑê">
              <a:extLst>
                <a:ext uri="{FF2B5EF4-FFF2-40B4-BE49-F238E27FC236}">
                  <a16:creationId xmlns:a16="http://schemas.microsoft.com/office/drawing/2014/main" id="{EB80F258-622C-4D95-9EBD-2E9CAC526BCF}"/>
                </a:ext>
              </a:extLst>
            </p:cNvPr>
            <p:cNvSpPr/>
            <p:nvPr/>
          </p:nvSpPr>
          <p:spPr>
            <a:xfrm>
              <a:off x="6811518" y="2509583"/>
              <a:ext cx="640080" cy="64008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3600" dirty="0">
                  <a:latin typeface="Impact" panose="020B0806030902050204" pitchFamily="34" charset="0"/>
                </a:rPr>
                <a:t>2</a:t>
              </a:r>
              <a:endParaRPr lang="zh-CN" altLang="en-US" sz="3600" dirty="0">
                <a:latin typeface="Impact" panose="020B0806030902050204" pitchFamily="34" charset="0"/>
              </a:endParaRPr>
            </a:p>
          </p:txBody>
        </p:sp>
        <p:sp>
          <p:nvSpPr>
            <p:cNvPr id="9" name="îṩḷíḓê">
              <a:extLst>
                <a:ext uri="{FF2B5EF4-FFF2-40B4-BE49-F238E27FC236}">
                  <a16:creationId xmlns:a16="http://schemas.microsoft.com/office/drawing/2014/main" id="{6066F6B9-DF9B-4B9F-A63E-37A8CAAD2177}"/>
                </a:ext>
              </a:extLst>
            </p:cNvPr>
            <p:cNvSpPr/>
            <p:nvPr/>
          </p:nvSpPr>
          <p:spPr>
            <a:xfrm>
              <a:off x="4765548" y="4116628"/>
              <a:ext cx="640080" cy="640080"/>
            </a:xfrm>
            <a:prstGeom prst="ellipse">
              <a:avLst/>
            </a:prstGeom>
            <a:solidFill>
              <a:schemeClr val="accent3"/>
            </a:solidFill>
            <a:ln w="317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3600" dirty="0">
                  <a:latin typeface="Impact" panose="020B0806030902050204" pitchFamily="34" charset="0"/>
                </a:rPr>
                <a:t>3</a:t>
              </a:r>
              <a:endParaRPr lang="zh-CN" altLang="en-US" sz="3600" dirty="0">
                <a:latin typeface="Impact" panose="020B0806030902050204" pitchFamily="34" charset="0"/>
              </a:endParaRPr>
            </a:p>
          </p:txBody>
        </p:sp>
        <p:sp>
          <p:nvSpPr>
            <p:cNvPr id="10" name="iŝḻíḓè">
              <a:extLst>
                <a:ext uri="{FF2B5EF4-FFF2-40B4-BE49-F238E27FC236}">
                  <a16:creationId xmlns:a16="http://schemas.microsoft.com/office/drawing/2014/main" id="{D6672840-80B8-4C20-835F-A8516E24D28E}"/>
                </a:ext>
              </a:extLst>
            </p:cNvPr>
            <p:cNvSpPr/>
            <p:nvPr/>
          </p:nvSpPr>
          <p:spPr>
            <a:xfrm>
              <a:off x="6811518" y="4117911"/>
              <a:ext cx="640080" cy="640080"/>
            </a:xfrm>
            <a:prstGeom prst="ellipse">
              <a:avLst/>
            </a:prstGeom>
            <a:solidFill>
              <a:schemeClr val="accent4"/>
            </a:solidFill>
            <a:ln w="317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3600" dirty="0">
                  <a:latin typeface="Impact" panose="020B0806030902050204" pitchFamily="34" charset="0"/>
                </a:rPr>
                <a:t>4</a:t>
              </a:r>
              <a:endParaRPr lang="zh-CN" altLang="en-US" sz="3600" dirty="0">
                <a:latin typeface="Impact" panose="020B0806030902050204" pitchFamily="34" charset="0"/>
              </a:endParaRPr>
            </a:p>
          </p:txBody>
        </p:sp>
        <p:grpSp>
          <p:nvGrpSpPr>
            <p:cNvPr id="11" name="î$ḷíḋê">
              <a:extLst>
                <a:ext uri="{FF2B5EF4-FFF2-40B4-BE49-F238E27FC236}">
                  <a16:creationId xmlns:a16="http://schemas.microsoft.com/office/drawing/2014/main" id="{9B230F2D-329E-43D0-8318-A7C1C6E83EA9}"/>
                </a:ext>
              </a:extLst>
            </p:cNvPr>
            <p:cNvGrpSpPr/>
            <p:nvPr/>
          </p:nvGrpSpPr>
          <p:grpSpPr>
            <a:xfrm>
              <a:off x="679069" y="1792618"/>
              <a:ext cx="3975227" cy="1433930"/>
              <a:chOff x="679069" y="2112658"/>
              <a:chExt cx="3975227" cy="1433930"/>
            </a:xfrm>
          </p:grpSpPr>
          <p:sp>
            <p:nvSpPr>
              <p:cNvPr id="23" name="íṥlïḑe">
                <a:extLst>
                  <a:ext uri="{FF2B5EF4-FFF2-40B4-BE49-F238E27FC236}">
                    <a16:creationId xmlns:a16="http://schemas.microsoft.com/office/drawing/2014/main" id="{626B98A5-7CD1-4003-8589-44E5AA74CB16}"/>
                  </a:ext>
                </a:extLst>
              </p:cNvPr>
              <p:cNvSpPr txBox="1"/>
              <p:nvPr/>
            </p:nvSpPr>
            <p:spPr>
              <a:xfrm>
                <a:off x="679069" y="2112658"/>
                <a:ext cx="3975227" cy="57600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b="1"/>
                  <a:t>监督学习</a:t>
                </a:r>
                <a:endParaRPr lang="zh-CN" altLang="en-US" b="1" dirty="0"/>
              </a:p>
            </p:txBody>
          </p:sp>
          <p:sp>
            <p:nvSpPr>
              <p:cNvPr id="24" name="ïṩľídê">
                <a:extLst>
                  <a:ext uri="{FF2B5EF4-FFF2-40B4-BE49-F238E27FC236}">
                    <a16:creationId xmlns:a16="http://schemas.microsoft.com/office/drawing/2014/main" id="{BE32F5C3-1BEE-41C9-B25C-9E5FCA71EC54}"/>
                  </a:ext>
                </a:extLst>
              </p:cNvPr>
              <p:cNvSpPr txBox="1"/>
              <p:nvPr/>
            </p:nvSpPr>
            <p:spPr>
              <a:xfrm>
                <a:off x="679070" y="2700990"/>
                <a:ext cx="3975226" cy="84559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smtClean="0"/>
                  <a:t>输入“训练数据”</a:t>
                </a:r>
                <a:endParaRPr lang="en-US" altLang="zh-CN" sz="900" dirty="0"/>
              </a:p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smtClean="0"/>
                  <a:t>对训练数据有明确的标识或结果，如“垃圾邮件”与“非垃圾邮件”</a:t>
                </a:r>
                <a:endParaRPr lang="en-US" altLang="zh-CN" sz="900" smtClean="0"/>
              </a:p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/>
                  <a:t>不</a:t>
                </a:r>
                <a:r>
                  <a:rPr lang="zh-CN" altLang="en-US" sz="900" smtClean="0"/>
                  <a:t>断调整预测模型，直到达到预期的准确率，常见的分类</a:t>
                </a:r>
                <a:endParaRPr lang="en-US" altLang="zh-CN" sz="900" dirty="0"/>
              </a:p>
            </p:txBody>
          </p:sp>
        </p:grpSp>
        <p:grpSp>
          <p:nvGrpSpPr>
            <p:cNvPr id="12" name="ïṡľïḍé">
              <a:extLst>
                <a:ext uri="{FF2B5EF4-FFF2-40B4-BE49-F238E27FC236}">
                  <a16:creationId xmlns:a16="http://schemas.microsoft.com/office/drawing/2014/main" id="{BD2015CF-CD2B-46A5-BDCB-4737D7C155E7}"/>
                </a:ext>
              </a:extLst>
            </p:cNvPr>
            <p:cNvGrpSpPr/>
            <p:nvPr/>
          </p:nvGrpSpPr>
          <p:grpSpPr>
            <a:xfrm>
              <a:off x="679069" y="4078147"/>
              <a:ext cx="3975227" cy="1433930"/>
              <a:chOff x="679069" y="4078147"/>
              <a:chExt cx="3975227" cy="1433930"/>
            </a:xfrm>
          </p:grpSpPr>
          <p:sp>
            <p:nvSpPr>
              <p:cNvPr id="21" name="išlïďè">
                <a:extLst>
                  <a:ext uri="{FF2B5EF4-FFF2-40B4-BE49-F238E27FC236}">
                    <a16:creationId xmlns:a16="http://schemas.microsoft.com/office/drawing/2014/main" id="{0A9B4F94-3DEC-4B3D-973B-E7050DB8CA13}"/>
                  </a:ext>
                </a:extLst>
              </p:cNvPr>
              <p:cNvSpPr txBox="1"/>
              <p:nvPr/>
            </p:nvSpPr>
            <p:spPr>
              <a:xfrm>
                <a:off x="679069" y="4078147"/>
                <a:ext cx="3975227" cy="57600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b="1"/>
                  <a:t>半监督学习</a:t>
                </a:r>
                <a:endParaRPr lang="zh-CN" altLang="en-US" b="1" dirty="0"/>
              </a:p>
            </p:txBody>
          </p:sp>
          <p:sp>
            <p:nvSpPr>
              <p:cNvPr id="22" name="iSľïdè">
                <a:extLst>
                  <a:ext uri="{FF2B5EF4-FFF2-40B4-BE49-F238E27FC236}">
                    <a16:creationId xmlns:a16="http://schemas.microsoft.com/office/drawing/2014/main" id="{DBE85020-3C2C-4BBE-B83D-38008493D35E}"/>
                  </a:ext>
                </a:extLst>
              </p:cNvPr>
              <p:cNvSpPr txBox="1"/>
              <p:nvPr/>
            </p:nvSpPr>
            <p:spPr>
              <a:xfrm>
                <a:off x="679070" y="4666479"/>
                <a:ext cx="3975226" cy="84559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/>
                  <a:t>输入“训练数据</a:t>
                </a:r>
                <a:r>
                  <a:rPr lang="zh-CN" altLang="en-US" sz="900" smtClean="0"/>
                  <a:t>”</a:t>
                </a:r>
                <a:endParaRPr lang="en-US" altLang="zh-CN" sz="900" dirty="0"/>
              </a:p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/>
                  <a:t>训练数</a:t>
                </a:r>
                <a:r>
                  <a:rPr lang="zh-CN" altLang="en-US" sz="900" smtClean="0"/>
                  <a:t>据部分标识，部分不被特别标识</a:t>
                </a:r>
                <a:endParaRPr lang="en-US" altLang="zh-CN" sz="900" smtClean="0"/>
              </a:p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/>
                  <a:t>图</a:t>
                </a:r>
                <a:r>
                  <a:rPr lang="zh-CN" altLang="en-US" sz="900" smtClean="0"/>
                  <a:t>像识别</a:t>
                </a:r>
                <a:endParaRPr lang="en-US" altLang="zh-CN" sz="900" dirty="0"/>
              </a:p>
            </p:txBody>
          </p:sp>
        </p:grpSp>
        <p:grpSp>
          <p:nvGrpSpPr>
            <p:cNvPr id="13" name="iṧļíḑè">
              <a:extLst>
                <a:ext uri="{FF2B5EF4-FFF2-40B4-BE49-F238E27FC236}">
                  <a16:creationId xmlns:a16="http://schemas.microsoft.com/office/drawing/2014/main" id="{6D2E085D-F34A-40B8-A280-384011750B98}"/>
                </a:ext>
              </a:extLst>
            </p:cNvPr>
            <p:cNvGrpSpPr/>
            <p:nvPr/>
          </p:nvGrpSpPr>
          <p:grpSpPr>
            <a:xfrm>
              <a:off x="7537703" y="1792618"/>
              <a:ext cx="3975227" cy="1433930"/>
              <a:chOff x="7537703" y="2112658"/>
              <a:chExt cx="3975227" cy="1433930"/>
            </a:xfrm>
          </p:grpSpPr>
          <p:sp>
            <p:nvSpPr>
              <p:cNvPr id="19" name="íṧ1ïďê">
                <a:extLst>
                  <a:ext uri="{FF2B5EF4-FFF2-40B4-BE49-F238E27FC236}">
                    <a16:creationId xmlns:a16="http://schemas.microsoft.com/office/drawing/2014/main" id="{9C404BE9-9058-4F12-AA03-8A3DFF5D1E64}"/>
                  </a:ext>
                </a:extLst>
              </p:cNvPr>
              <p:cNvSpPr txBox="1"/>
              <p:nvPr/>
            </p:nvSpPr>
            <p:spPr>
              <a:xfrm>
                <a:off x="7537703" y="2112658"/>
                <a:ext cx="3975227" cy="57600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/>
                  <a:t>无监督学习</a:t>
                </a:r>
                <a:endParaRPr lang="zh-CN" altLang="en-US" b="1" dirty="0"/>
              </a:p>
            </p:txBody>
          </p:sp>
          <p:sp>
            <p:nvSpPr>
              <p:cNvPr id="20" name="îšḻîḑê">
                <a:extLst>
                  <a:ext uri="{FF2B5EF4-FFF2-40B4-BE49-F238E27FC236}">
                    <a16:creationId xmlns:a16="http://schemas.microsoft.com/office/drawing/2014/main" id="{C097E59E-2114-4F3A-A268-4AA51BA199B8}"/>
                  </a:ext>
                </a:extLst>
              </p:cNvPr>
              <p:cNvSpPr txBox="1"/>
              <p:nvPr/>
            </p:nvSpPr>
            <p:spPr>
              <a:xfrm>
                <a:off x="7537704" y="2700990"/>
                <a:ext cx="3975226" cy="84559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/>
                  <a:t>输</a:t>
                </a:r>
                <a:r>
                  <a:rPr lang="zh-CN" altLang="en-US" sz="900" smtClean="0"/>
                  <a:t>入“训练数据”</a:t>
                </a:r>
                <a:endParaRPr lang="en-US" altLang="zh-CN" sz="900" dirty="0"/>
              </a:p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smtClean="0"/>
                  <a:t>“</a:t>
                </a:r>
                <a:r>
                  <a:rPr lang="zh-CN" altLang="en-US" sz="900" smtClean="0"/>
                  <a:t>训练数据</a:t>
                </a:r>
                <a:r>
                  <a:rPr lang="en-US" altLang="zh-CN" sz="900" smtClean="0"/>
                  <a:t>”</a:t>
                </a:r>
                <a:r>
                  <a:rPr lang="zh-CN" altLang="en-US" sz="900" smtClean="0"/>
                  <a:t>不被</a:t>
                </a:r>
                <a:r>
                  <a:rPr lang="zh-CN" altLang="en-US" sz="900"/>
                  <a:t>特</a:t>
                </a:r>
                <a:r>
                  <a:rPr lang="zh-CN" altLang="en-US" sz="900" smtClean="0"/>
                  <a:t>别标识</a:t>
                </a:r>
                <a:endParaRPr lang="en-US" altLang="zh-CN" sz="900" dirty="0"/>
              </a:p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/>
                  <a:t>模</a:t>
                </a:r>
                <a:r>
                  <a:rPr lang="zh-CN" altLang="en-US" sz="900" smtClean="0"/>
                  <a:t>型自己推断数据的一些内在结构与特点，常见的聚类。</a:t>
                </a:r>
                <a:endParaRPr lang="en-US" altLang="zh-CN" sz="900" smtClean="0"/>
              </a:p>
            </p:txBody>
          </p:sp>
        </p:grpSp>
        <p:grpSp>
          <p:nvGrpSpPr>
            <p:cNvPr id="14" name="ïṣľíḋê">
              <a:extLst>
                <a:ext uri="{FF2B5EF4-FFF2-40B4-BE49-F238E27FC236}">
                  <a16:creationId xmlns:a16="http://schemas.microsoft.com/office/drawing/2014/main" id="{9B83F462-31D4-45A1-B355-2093A80DA5CD}"/>
                </a:ext>
              </a:extLst>
            </p:cNvPr>
            <p:cNvGrpSpPr/>
            <p:nvPr/>
          </p:nvGrpSpPr>
          <p:grpSpPr>
            <a:xfrm>
              <a:off x="7537703" y="4078147"/>
              <a:ext cx="3975227" cy="1433930"/>
              <a:chOff x="7537703" y="3719703"/>
              <a:chExt cx="3975227" cy="1433930"/>
            </a:xfrm>
          </p:grpSpPr>
          <p:sp>
            <p:nvSpPr>
              <p:cNvPr id="17" name="ïşḻíḋe">
                <a:extLst>
                  <a:ext uri="{FF2B5EF4-FFF2-40B4-BE49-F238E27FC236}">
                    <a16:creationId xmlns:a16="http://schemas.microsoft.com/office/drawing/2014/main" id="{3868EFA2-0DD3-4943-9CB0-D06D1A721B96}"/>
                  </a:ext>
                </a:extLst>
              </p:cNvPr>
              <p:cNvSpPr txBox="1"/>
              <p:nvPr/>
            </p:nvSpPr>
            <p:spPr>
              <a:xfrm>
                <a:off x="7537703" y="3719703"/>
                <a:ext cx="3975227" cy="57600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/>
                  <a:t>增强学习</a:t>
                </a:r>
                <a:endParaRPr lang="zh-CN" altLang="en-US" b="1" dirty="0"/>
              </a:p>
            </p:txBody>
          </p:sp>
          <p:sp>
            <p:nvSpPr>
              <p:cNvPr id="18" name="íślïdê">
                <a:extLst>
                  <a:ext uri="{FF2B5EF4-FFF2-40B4-BE49-F238E27FC236}">
                    <a16:creationId xmlns:a16="http://schemas.microsoft.com/office/drawing/2014/main" id="{224CFB73-E0B3-4067-8B92-71C6254D2E34}"/>
                  </a:ext>
                </a:extLst>
              </p:cNvPr>
              <p:cNvSpPr txBox="1"/>
              <p:nvPr/>
            </p:nvSpPr>
            <p:spPr>
              <a:xfrm>
                <a:off x="7537704" y="4308035"/>
                <a:ext cx="3975226" cy="84559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/>
                  <a:t>据实际情况不断改变方法以达到最优</a:t>
                </a:r>
                <a:r>
                  <a:rPr lang="zh-CN" altLang="en-US" sz="900" smtClean="0"/>
                  <a:t>解</a:t>
                </a:r>
                <a:endParaRPr lang="en-US" altLang="zh-CN" sz="900" smtClean="0"/>
              </a:p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smtClean="0"/>
                  <a:t>即刻做出调整</a:t>
                </a:r>
                <a:endParaRPr lang="en-US" altLang="zh-CN" sz="900" smtClean="0"/>
              </a:p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/>
                  <a:t>机器</a:t>
                </a:r>
                <a:r>
                  <a:rPr lang="zh-CN" altLang="en-US" sz="900" smtClean="0"/>
                  <a:t>人控制</a:t>
                </a:r>
                <a:endParaRPr lang="en-US" altLang="zh-CN" sz="900" dirty="0"/>
              </a:p>
            </p:txBody>
          </p: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31D0F0-48E2-4493-8CF2-BD073DF4EC25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669926" y="3633787"/>
              <a:ext cx="409562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E80E438-58D2-41CE-844F-5FD681F29FED}"/>
                </a:ext>
              </a:extLst>
            </p:cNvPr>
            <p:cNvCxnSpPr>
              <a:stCxn id="6" idx="6"/>
            </p:cNvCxnSpPr>
            <p:nvPr/>
          </p:nvCxnSpPr>
          <p:spPr>
            <a:xfrm>
              <a:off x="7426452" y="3633787"/>
              <a:ext cx="40968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86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B4D40-63BD-4768-90B5-CE53B71F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iś1íďe">
            <a:extLst>
              <a:ext uri="{FF2B5EF4-FFF2-40B4-BE49-F238E27FC236}">
                <a16:creationId xmlns:a16="http://schemas.microsoft.com/office/drawing/2014/main" id="{68616D45-75EE-4385-A3CB-A3322091405C}"/>
              </a:ext>
            </a:extLst>
          </p:cNvPr>
          <p:cNvSpPr/>
          <p:nvPr/>
        </p:nvSpPr>
        <p:spPr bwMode="auto">
          <a:xfrm>
            <a:off x="4810125" y="2388211"/>
            <a:ext cx="520576" cy="52106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8" name="íṡḻíḍè">
            <a:extLst>
              <a:ext uri="{FF2B5EF4-FFF2-40B4-BE49-F238E27FC236}">
                <a16:creationId xmlns:a16="http://schemas.microsoft.com/office/drawing/2014/main" id="{C5CD2544-3899-48F7-8240-270AC79C972D}"/>
              </a:ext>
            </a:extLst>
          </p:cNvPr>
          <p:cNvSpPr/>
          <p:nvPr/>
        </p:nvSpPr>
        <p:spPr bwMode="auto">
          <a:xfrm>
            <a:off x="4812101" y="3801877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9" name="îş1îḓé">
            <a:extLst>
              <a:ext uri="{FF2B5EF4-FFF2-40B4-BE49-F238E27FC236}">
                <a16:creationId xmlns:a16="http://schemas.microsoft.com/office/drawing/2014/main" id="{E4C0B937-5C13-4989-A9D3-5135B62D3450}"/>
              </a:ext>
            </a:extLst>
          </p:cNvPr>
          <p:cNvSpPr/>
          <p:nvPr/>
        </p:nvSpPr>
        <p:spPr bwMode="auto">
          <a:xfrm>
            <a:off x="4810125" y="5209225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5</a:t>
            </a:r>
            <a:endParaRPr lang="zh-CN" altLang="en-US" b="1" dirty="0"/>
          </a:p>
        </p:txBody>
      </p:sp>
      <p:sp>
        <p:nvSpPr>
          <p:cNvPr id="10" name="ïšḻïḍê">
            <a:extLst>
              <a:ext uri="{FF2B5EF4-FFF2-40B4-BE49-F238E27FC236}">
                <a16:creationId xmlns:a16="http://schemas.microsoft.com/office/drawing/2014/main" id="{93F875D4-F3E7-4E00-ABBA-4795B2D4A7D1}"/>
              </a:ext>
            </a:extLst>
          </p:cNvPr>
          <p:cNvSpPr/>
          <p:nvPr/>
        </p:nvSpPr>
        <p:spPr bwMode="auto">
          <a:xfrm>
            <a:off x="4810125" y="4496000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4</a:t>
            </a:r>
            <a:endParaRPr lang="zh-CN" altLang="en-US" b="1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435D4B2-D1F3-4491-8FB1-9E19F452952B}"/>
              </a:ext>
            </a:extLst>
          </p:cNvPr>
          <p:cNvCxnSpPr/>
          <p:nvPr/>
        </p:nvCxnSpPr>
        <p:spPr bwMode="auto">
          <a:xfrm>
            <a:off x="5571751" y="2993060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1445708-1258-4BCC-9146-42DEDCFC5765}"/>
              </a:ext>
            </a:extLst>
          </p:cNvPr>
          <p:cNvCxnSpPr/>
          <p:nvPr/>
        </p:nvCxnSpPr>
        <p:spPr bwMode="auto">
          <a:xfrm>
            <a:off x="5573727" y="4409321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B903D0-0293-4CD2-B5A5-B62AEFEB86F1}"/>
              </a:ext>
            </a:extLst>
          </p:cNvPr>
          <p:cNvCxnSpPr/>
          <p:nvPr/>
        </p:nvCxnSpPr>
        <p:spPr bwMode="auto">
          <a:xfrm>
            <a:off x="5573727" y="5123113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9DD07F2-4BA7-4102-B906-A8C3E4BF9799}"/>
              </a:ext>
            </a:extLst>
          </p:cNvPr>
          <p:cNvCxnSpPr>
            <a:cxnSpLocks/>
          </p:cNvCxnSpPr>
          <p:nvPr/>
        </p:nvCxnSpPr>
        <p:spPr>
          <a:xfrm>
            <a:off x="2837711" y="1970070"/>
            <a:ext cx="0" cy="3086345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îşḻídé">
            <a:extLst>
              <a:ext uri="{FF2B5EF4-FFF2-40B4-BE49-F238E27FC236}">
                <a16:creationId xmlns:a16="http://schemas.microsoft.com/office/drawing/2014/main" id="{20E19298-70FC-49B6-B8EF-B481B5725F81}"/>
              </a:ext>
            </a:extLst>
          </p:cNvPr>
          <p:cNvSpPr txBox="1"/>
          <p:nvPr/>
        </p:nvSpPr>
        <p:spPr>
          <a:xfrm>
            <a:off x="1588249" y="1919146"/>
            <a:ext cx="17443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normAutofit/>
          </a:bodyPr>
          <a:lstStyle/>
          <a:p>
            <a:pPr algn="r"/>
            <a:r>
              <a:rPr lang="tr-TR" sz="2800" b="1" dirty="0">
                <a:solidFill>
                  <a:sysClr val="windowText" lastClr="000000"/>
                </a:solidFill>
              </a:rPr>
              <a:t>Contents</a:t>
            </a:r>
          </a:p>
        </p:txBody>
      </p:sp>
      <p:sp>
        <p:nvSpPr>
          <p:cNvPr id="20" name="ïsḷïḍ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49808" y="2442366"/>
            <a:ext cx="6086431" cy="3875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smtClean="0">
                <a:solidFill>
                  <a:schemeClr val="bg1"/>
                </a:solidFill>
              </a:rPr>
              <a:t>机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器</a:t>
            </a:r>
            <a:r>
              <a:rPr lang="zh-CN" altLang="en-US" sz="1600" b="1" smtClean="0">
                <a:solidFill>
                  <a:schemeClr val="bg1"/>
                </a:solidFill>
              </a:rPr>
              <a:t>学习是什么？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24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3296" y="3855737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/>
              <a:t>机器学</a:t>
            </a:r>
            <a:r>
              <a:rPr lang="zh-CN" altLang="en-US" sz="1600" b="1" dirty="0" smtClean="0"/>
              <a:t>习的</a:t>
            </a:r>
            <a:r>
              <a:rPr lang="zh-CN" altLang="en-US" sz="1600" b="1" dirty="0"/>
              <a:t>分类</a:t>
            </a:r>
            <a:endParaRPr lang="en-US" altLang="zh-CN" sz="1600" b="1" dirty="0"/>
          </a:p>
        </p:txBody>
      </p:sp>
      <p:sp>
        <p:nvSpPr>
          <p:cNvPr id="25" name="îśļîḓ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51784" y="4562735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 smtClean="0"/>
              <a:t>如何影响</a:t>
            </a:r>
            <a:r>
              <a:rPr lang="zh-CN" altLang="en-US" sz="1600" b="1" smtClean="0"/>
              <a:t>我们？</a:t>
            </a:r>
            <a:endParaRPr lang="en-US" altLang="zh-CN" sz="1600" b="1" dirty="0"/>
          </a:p>
        </p:txBody>
      </p:sp>
      <p:sp>
        <p:nvSpPr>
          <p:cNvPr id="26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49808" y="5256817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/>
              <a:t>机</a:t>
            </a:r>
            <a:r>
              <a:rPr lang="zh-CN" altLang="en-US" sz="1600" b="1" dirty="0"/>
              <a:t>器学</a:t>
            </a:r>
            <a:r>
              <a:rPr lang="zh-CN" altLang="en-US" sz="1600" b="1" dirty="0" smtClean="0"/>
              <a:t>习的应用</a:t>
            </a:r>
            <a:endParaRPr lang="en-US" altLang="zh-CN" sz="1600" b="1" dirty="0"/>
          </a:p>
        </p:txBody>
      </p:sp>
      <p:sp>
        <p:nvSpPr>
          <p:cNvPr id="16" name="íṡḻíḍè">
            <a:extLst>
              <a:ext uri="{FF2B5EF4-FFF2-40B4-BE49-F238E27FC236}">
                <a16:creationId xmlns:a16="http://schemas.microsoft.com/office/drawing/2014/main" id="{C5CD2544-3899-48F7-8240-270AC79C972D}"/>
              </a:ext>
            </a:extLst>
          </p:cNvPr>
          <p:cNvSpPr/>
          <p:nvPr/>
        </p:nvSpPr>
        <p:spPr bwMode="auto">
          <a:xfrm>
            <a:off x="4812101" y="3100496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1445708-1258-4BCC-9146-42DEDCFC5765}"/>
              </a:ext>
            </a:extLst>
          </p:cNvPr>
          <p:cNvCxnSpPr/>
          <p:nvPr/>
        </p:nvCxnSpPr>
        <p:spPr bwMode="auto">
          <a:xfrm>
            <a:off x="5573727" y="3707940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3296" y="3154356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/>
              <a:t>机器</a:t>
            </a:r>
            <a:r>
              <a:rPr lang="zh-CN" altLang="en-US" sz="1600" b="1"/>
              <a:t>学</a:t>
            </a:r>
            <a:r>
              <a:rPr lang="zh-CN" altLang="en-US" sz="1600" b="1" smtClean="0"/>
              <a:t>习的发展历程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40504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B4D40-63BD-4768-90B5-CE53B71F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iś1íďe">
            <a:extLst>
              <a:ext uri="{FF2B5EF4-FFF2-40B4-BE49-F238E27FC236}">
                <a16:creationId xmlns:a16="http://schemas.microsoft.com/office/drawing/2014/main" id="{68616D45-75EE-4385-A3CB-A3322091405C}"/>
              </a:ext>
            </a:extLst>
          </p:cNvPr>
          <p:cNvSpPr/>
          <p:nvPr/>
        </p:nvSpPr>
        <p:spPr bwMode="auto">
          <a:xfrm>
            <a:off x="4829197" y="4513803"/>
            <a:ext cx="520576" cy="52106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4</a:t>
            </a:r>
            <a:endParaRPr lang="zh-CN" altLang="en-US" b="1"/>
          </a:p>
        </p:txBody>
      </p:sp>
      <p:sp>
        <p:nvSpPr>
          <p:cNvPr id="8" name="íṡḻíḍè">
            <a:extLst>
              <a:ext uri="{FF2B5EF4-FFF2-40B4-BE49-F238E27FC236}">
                <a16:creationId xmlns:a16="http://schemas.microsoft.com/office/drawing/2014/main" id="{C5CD2544-3899-48F7-8240-270AC79C972D}"/>
              </a:ext>
            </a:extLst>
          </p:cNvPr>
          <p:cNvSpPr/>
          <p:nvPr/>
        </p:nvSpPr>
        <p:spPr bwMode="auto">
          <a:xfrm>
            <a:off x="4810125" y="2398687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1</a:t>
            </a:r>
            <a:endParaRPr lang="zh-CN" altLang="en-US" b="1" dirty="0"/>
          </a:p>
        </p:txBody>
      </p:sp>
      <p:sp>
        <p:nvSpPr>
          <p:cNvPr id="9" name="îş1îḓé">
            <a:extLst>
              <a:ext uri="{FF2B5EF4-FFF2-40B4-BE49-F238E27FC236}">
                <a16:creationId xmlns:a16="http://schemas.microsoft.com/office/drawing/2014/main" id="{E4C0B937-5C13-4989-A9D3-5135B62D3450}"/>
              </a:ext>
            </a:extLst>
          </p:cNvPr>
          <p:cNvSpPr/>
          <p:nvPr/>
        </p:nvSpPr>
        <p:spPr bwMode="auto">
          <a:xfrm>
            <a:off x="4829197" y="5217947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5</a:t>
            </a:r>
            <a:endParaRPr lang="zh-CN" altLang="en-US" b="1" dirty="0"/>
          </a:p>
        </p:txBody>
      </p:sp>
      <p:sp>
        <p:nvSpPr>
          <p:cNvPr id="10" name="ïšḻïḍê">
            <a:extLst>
              <a:ext uri="{FF2B5EF4-FFF2-40B4-BE49-F238E27FC236}">
                <a16:creationId xmlns:a16="http://schemas.microsoft.com/office/drawing/2014/main" id="{93F875D4-F3E7-4E00-ABBA-4795B2D4A7D1}"/>
              </a:ext>
            </a:extLst>
          </p:cNvPr>
          <p:cNvSpPr/>
          <p:nvPr/>
        </p:nvSpPr>
        <p:spPr bwMode="auto">
          <a:xfrm>
            <a:off x="4829197" y="3809659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3</a:t>
            </a:r>
            <a:endParaRPr lang="zh-CN" altLang="en-US" b="1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435D4B2-D1F3-4491-8FB1-9E19F452952B}"/>
              </a:ext>
            </a:extLst>
          </p:cNvPr>
          <p:cNvCxnSpPr/>
          <p:nvPr/>
        </p:nvCxnSpPr>
        <p:spPr bwMode="auto">
          <a:xfrm>
            <a:off x="5571751" y="2993060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1445708-1258-4BCC-9146-42DEDCFC5765}"/>
              </a:ext>
            </a:extLst>
          </p:cNvPr>
          <p:cNvCxnSpPr/>
          <p:nvPr/>
        </p:nvCxnSpPr>
        <p:spPr bwMode="auto">
          <a:xfrm>
            <a:off x="5581287" y="4385580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B903D0-0293-4CD2-B5A5-B62AEFEB86F1}"/>
              </a:ext>
            </a:extLst>
          </p:cNvPr>
          <p:cNvCxnSpPr/>
          <p:nvPr/>
        </p:nvCxnSpPr>
        <p:spPr bwMode="auto">
          <a:xfrm>
            <a:off x="5581287" y="5099372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9DD07F2-4BA7-4102-B906-A8C3E4BF9799}"/>
              </a:ext>
            </a:extLst>
          </p:cNvPr>
          <p:cNvCxnSpPr>
            <a:cxnSpLocks/>
          </p:cNvCxnSpPr>
          <p:nvPr/>
        </p:nvCxnSpPr>
        <p:spPr>
          <a:xfrm>
            <a:off x="2837711" y="1970070"/>
            <a:ext cx="0" cy="3086345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îşḻídé">
            <a:extLst>
              <a:ext uri="{FF2B5EF4-FFF2-40B4-BE49-F238E27FC236}">
                <a16:creationId xmlns:a16="http://schemas.microsoft.com/office/drawing/2014/main" id="{20E19298-70FC-49B6-B8EF-B481B5725F81}"/>
              </a:ext>
            </a:extLst>
          </p:cNvPr>
          <p:cNvSpPr txBox="1"/>
          <p:nvPr/>
        </p:nvSpPr>
        <p:spPr>
          <a:xfrm>
            <a:off x="1588249" y="1919146"/>
            <a:ext cx="17443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normAutofit/>
          </a:bodyPr>
          <a:lstStyle/>
          <a:p>
            <a:pPr algn="r"/>
            <a:r>
              <a:rPr lang="tr-TR" sz="2800" b="1" dirty="0">
                <a:solidFill>
                  <a:sysClr val="windowText" lastClr="000000"/>
                </a:solidFill>
              </a:rPr>
              <a:t>Contents</a:t>
            </a:r>
          </a:p>
        </p:txBody>
      </p:sp>
      <p:sp>
        <p:nvSpPr>
          <p:cNvPr id="20" name="ïsḷïḍ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70856" y="4555411"/>
            <a:ext cx="6086431" cy="3875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smtClean="0">
                <a:solidFill>
                  <a:schemeClr val="bg1"/>
                </a:solidFill>
              </a:rPr>
              <a:t>如</a:t>
            </a:r>
            <a:r>
              <a:rPr lang="zh-CN" altLang="en-US" sz="1600" b="1">
                <a:solidFill>
                  <a:schemeClr val="bg1"/>
                </a:solidFill>
              </a:rPr>
              <a:t>何影响我们日常生活</a:t>
            </a:r>
            <a:r>
              <a:rPr lang="zh-CN" altLang="en-US" sz="1600" b="1" smtClean="0">
                <a:solidFill>
                  <a:schemeClr val="bg1"/>
                </a:solidFill>
              </a:rPr>
              <a:t>？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24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1320" y="2452547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/>
              <a:t>什么是机器学习？</a:t>
            </a:r>
            <a:endParaRPr lang="en-US" altLang="zh-CN" sz="1600" b="1" dirty="0"/>
          </a:p>
        </p:txBody>
      </p:sp>
      <p:sp>
        <p:nvSpPr>
          <p:cNvPr id="25" name="îśļîḓ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70856" y="3876394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/>
              <a:t>机器学习的分类</a:t>
            </a:r>
            <a:endParaRPr lang="en-US" altLang="zh-CN" sz="1600" b="1" dirty="0"/>
          </a:p>
        </p:txBody>
      </p:sp>
      <p:sp>
        <p:nvSpPr>
          <p:cNvPr id="26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80391" y="5234428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/>
              <a:t>机</a:t>
            </a:r>
            <a:r>
              <a:rPr lang="zh-CN" altLang="en-US" sz="1600" b="1" dirty="0"/>
              <a:t>器学</a:t>
            </a:r>
            <a:r>
              <a:rPr lang="zh-CN" altLang="en-US" sz="1600" b="1" dirty="0" smtClean="0"/>
              <a:t>习的应用</a:t>
            </a:r>
            <a:endParaRPr lang="en-US" altLang="zh-CN" sz="1600" b="1" dirty="0"/>
          </a:p>
        </p:txBody>
      </p:sp>
      <p:sp>
        <p:nvSpPr>
          <p:cNvPr id="16" name="íṡḻíḍè">
            <a:extLst>
              <a:ext uri="{FF2B5EF4-FFF2-40B4-BE49-F238E27FC236}">
                <a16:creationId xmlns:a16="http://schemas.microsoft.com/office/drawing/2014/main" id="{C5CD2544-3899-48F7-8240-270AC79C972D}"/>
              </a:ext>
            </a:extLst>
          </p:cNvPr>
          <p:cNvSpPr/>
          <p:nvPr/>
        </p:nvSpPr>
        <p:spPr bwMode="auto">
          <a:xfrm>
            <a:off x="4829197" y="3105515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1445708-1258-4BCC-9146-42DEDCFC5765}"/>
              </a:ext>
            </a:extLst>
          </p:cNvPr>
          <p:cNvCxnSpPr/>
          <p:nvPr/>
        </p:nvCxnSpPr>
        <p:spPr bwMode="auto">
          <a:xfrm>
            <a:off x="5590823" y="3712959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80392" y="3159375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/>
              <a:t>机器</a:t>
            </a:r>
            <a:r>
              <a:rPr lang="zh-CN" altLang="en-US" sz="1600" b="1"/>
              <a:t>学</a:t>
            </a:r>
            <a:r>
              <a:rPr lang="zh-CN" altLang="en-US" sz="1600" b="1" smtClean="0"/>
              <a:t>习的发展历程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62099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如何影响我们日常生活？</a:t>
            </a:r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啤</a:t>
            </a:r>
            <a:r>
              <a:rPr lang="zh-CN" altLang="en-US" dirty="0"/>
              <a:t>酒</a:t>
            </a:r>
            <a:r>
              <a:rPr lang="en-US" altLang="zh-CN" dirty="0"/>
              <a:t>+</a:t>
            </a:r>
            <a:r>
              <a:rPr lang="zh-CN" altLang="en-US" dirty="0"/>
              <a:t>纸尿</a:t>
            </a:r>
            <a:r>
              <a:rPr lang="zh-CN" altLang="en-US" dirty="0" smtClean="0"/>
              <a:t>裤</a:t>
            </a:r>
            <a:endParaRPr lang="en-US" altLang="zh-CN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精</a:t>
            </a:r>
            <a:r>
              <a:rPr lang="zh-CN" altLang="en-US" dirty="0" smtClean="0"/>
              <a:t>准营销</a:t>
            </a:r>
            <a:endParaRPr lang="en-US" altLang="zh-CN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喜好</a:t>
            </a:r>
            <a:r>
              <a:rPr lang="zh-CN" altLang="en-US" dirty="0" smtClean="0"/>
              <a:t>推荐</a:t>
            </a:r>
            <a:endParaRPr lang="en-US" altLang="zh-CN" dirty="0" smtClean="0"/>
          </a:p>
        </p:txBody>
      </p:sp>
      <p:sp>
        <p:nvSpPr>
          <p:cNvPr id="39" name="文本框 76">
            <a:extLst>
              <a:ext uri="{FF2B5EF4-FFF2-40B4-BE49-F238E27FC236}">
                <a16:creationId xmlns:a16="http://schemas.microsoft.com/office/drawing/2014/main" id="{B742C7F2-FD1B-4A6C-8A03-E8D1A5C7C1CF}"/>
              </a:ext>
            </a:extLst>
          </p:cNvPr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>
                <a:solidFill>
                  <a:schemeClr val="accent1"/>
                </a:solidFill>
                <a:latin typeface="Impact" panose="020B0806030902050204" pitchFamily="34" charset="0"/>
              </a:rPr>
              <a:t>/</a:t>
            </a:r>
            <a:r>
              <a:rPr lang="en-US" altLang="zh-CN" sz="1660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en-US" altLang="zh-CN" sz="166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69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101C-BB1B-4E35-A8B4-8D1DFF9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啤酒</a:t>
            </a:r>
            <a:r>
              <a:rPr lang="en-US" altLang="zh-CN" dirty="0"/>
              <a:t>+</a:t>
            </a:r>
            <a:r>
              <a:rPr lang="zh-CN" altLang="en-US" dirty="0"/>
              <a:t>纸尿裤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1EAC5-082F-4010-9015-A3F8E2A0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240549"/>
            <a:ext cx="6670270" cy="4788065"/>
          </a:xfrm>
          <a:prstGeom prst="rect">
            <a:avLst/>
          </a:prstGeom>
        </p:spPr>
      </p:pic>
      <p:sp>
        <p:nvSpPr>
          <p:cNvPr id="8" name="îṩ1iḋé">
            <a:extLst>
              <a:ext uri="{FF2B5EF4-FFF2-40B4-BE49-F238E27FC236}">
                <a16:creationId xmlns:a16="http://schemas.microsoft.com/office/drawing/2014/main" id="{F4C45662-136F-462B-99F8-61D2EB7808A6}"/>
              </a:ext>
            </a:extLst>
          </p:cNvPr>
          <p:cNvSpPr txBox="1"/>
          <p:nvPr/>
        </p:nvSpPr>
        <p:spPr>
          <a:xfrm>
            <a:off x="7872152" y="1821717"/>
            <a:ext cx="2640372" cy="39338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b="1" dirty="0" smtClean="0"/>
              <a:t>有何关联？</a:t>
            </a:r>
            <a:endParaRPr lang="zh-CN" altLang="en-US" b="1" dirty="0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4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101C-BB1B-4E35-A8B4-8D1DFF9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</a:t>
            </a:r>
            <a:r>
              <a:rPr lang="zh-CN" altLang="en-US" dirty="0" smtClean="0"/>
              <a:t>准营销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1EAC5-082F-4010-9015-A3F8E2A0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420094"/>
            <a:ext cx="6628651" cy="42687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63382" y="2136371"/>
            <a:ext cx="37989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精准营销的定义是指在充分了解顾客信息的基础上，针对客户喜好，有针对性地进行产品营销，在掌握一定的顾客信息和市场信息后，将直复营销与数据库营销结合起来的营销新趋</a:t>
            </a:r>
            <a:r>
              <a:rPr lang="zh-CN" altLang="en-US" sz="1300"/>
              <a:t>势</a:t>
            </a:r>
            <a:r>
              <a:rPr lang="zh-CN" altLang="en-US" sz="1300" smtClean="0"/>
              <a:t>。</a:t>
            </a:r>
            <a:endParaRPr lang="en-US" altLang="zh-CN" sz="1300" smtClean="0"/>
          </a:p>
          <a:p>
            <a:endParaRPr lang="en-US" altLang="zh-CN" sz="1300"/>
          </a:p>
          <a:p>
            <a:r>
              <a:rPr lang="en-US" altLang="zh-CN" sz="1300"/>
              <a:t>Google AdWards</a:t>
            </a:r>
            <a:r>
              <a:rPr lang="zh-CN" altLang="en-US" sz="1300"/>
              <a:t>营销模式</a:t>
            </a:r>
            <a:endParaRPr lang="zh-CN" altLang="en-US" sz="1300" dirty="0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6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101C-BB1B-4E35-A8B4-8D1DFF9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喜</a:t>
            </a:r>
            <a:r>
              <a:rPr lang="zh-CN" altLang="en-US" dirty="0" smtClean="0"/>
              <a:t>好推荐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1EAC5-082F-4010-9015-A3F8E2A0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27" y="1326760"/>
            <a:ext cx="2307821" cy="46156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15" y="1982940"/>
            <a:ext cx="5370804" cy="3303283"/>
          </a:xfrm>
          <a:prstGeom prst="rect">
            <a:avLst/>
          </a:prstGeom>
        </p:spPr>
      </p:pic>
      <p:sp>
        <p:nvSpPr>
          <p:cNvPr id="7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4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B4D40-63BD-4768-90B5-CE53B71F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iś1íďe">
            <a:extLst>
              <a:ext uri="{FF2B5EF4-FFF2-40B4-BE49-F238E27FC236}">
                <a16:creationId xmlns:a16="http://schemas.microsoft.com/office/drawing/2014/main" id="{68616D45-75EE-4385-A3CB-A3322091405C}"/>
              </a:ext>
            </a:extLst>
          </p:cNvPr>
          <p:cNvSpPr/>
          <p:nvPr/>
        </p:nvSpPr>
        <p:spPr bwMode="auto">
          <a:xfrm>
            <a:off x="4821637" y="5256495"/>
            <a:ext cx="520576" cy="52106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smtClean="0"/>
              <a:t>5</a:t>
            </a:r>
            <a:endParaRPr lang="zh-CN" altLang="en-US" b="1"/>
          </a:p>
        </p:txBody>
      </p:sp>
      <p:sp>
        <p:nvSpPr>
          <p:cNvPr id="8" name="íṡḻíḍè">
            <a:extLst>
              <a:ext uri="{FF2B5EF4-FFF2-40B4-BE49-F238E27FC236}">
                <a16:creationId xmlns:a16="http://schemas.microsoft.com/office/drawing/2014/main" id="{C5CD2544-3899-48F7-8240-270AC79C972D}"/>
              </a:ext>
            </a:extLst>
          </p:cNvPr>
          <p:cNvSpPr/>
          <p:nvPr/>
        </p:nvSpPr>
        <p:spPr bwMode="auto">
          <a:xfrm>
            <a:off x="4810125" y="2398687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1</a:t>
            </a:r>
            <a:endParaRPr lang="zh-CN" altLang="en-US" b="1" dirty="0"/>
          </a:p>
        </p:txBody>
      </p:sp>
      <p:sp>
        <p:nvSpPr>
          <p:cNvPr id="9" name="îş1îḓé">
            <a:extLst>
              <a:ext uri="{FF2B5EF4-FFF2-40B4-BE49-F238E27FC236}">
                <a16:creationId xmlns:a16="http://schemas.microsoft.com/office/drawing/2014/main" id="{E4C0B937-5C13-4989-A9D3-5135B62D3450}"/>
              </a:ext>
            </a:extLst>
          </p:cNvPr>
          <p:cNvSpPr/>
          <p:nvPr/>
        </p:nvSpPr>
        <p:spPr bwMode="auto">
          <a:xfrm>
            <a:off x="4821637" y="4563055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4</a:t>
            </a:r>
            <a:endParaRPr lang="zh-CN" altLang="en-US" b="1" dirty="0"/>
          </a:p>
        </p:txBody>
      </p:sp>
      <p:sp>
        <p:nvSpPr>
          <p:cNvPr id="10" name="ïšḻïḍê">
            <a:extLst>
              <a:ext uri="{FF2B5EF4-FFF2-40B4-BE49-F238E27FC236}">
                <a16:creationId xmlns:a16="http://schemas.microsoft.com/office/drawing/2014/main" id="{93F875D4-F3E7-4E00-ABBA-4795B2D4A7D1}"/>
              </a:ext>
            </a:extLst>
          </p:cNvPr>
          <p:cNvSpPr/>
          <p:nvPr/>
        </p:nvSpPr>
        <p:spPr bwMode="auto">
          <a:xfrm>
            <a:off x="4819661" y="3839219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3</a:t>
            </a:r>
            <a:endParaRPr lang="zh-CN" altLang="en-US" b="1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435D4B2-D1F3-4491-8FB1-9E19F452952B}"/>
              </a:ext>
            </a:extLst>
          </p:cNvPr>
          <p:cNvCxnSpPr/>
          <p:nvPr/>
        </p:nvCxnSpPr>
        <p:spPr bwMode="auto">
          <a:xfrm>
            <a:off x="5571751" y="2993060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1445708-1258-4BCC-9146-42DEDCFC5765}"/>
              </a:ext>
            </a:extLst>
          </p:cNvPr>
          <p:cNvCxnSpPr/>
          <p:nvPr/>
        </p:nvCxnSpPr>
        <p:spPr bwMode="auto">
          <a:xfrm>
            <a:off x="5571751" y="4415140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B903D0-0293-4CD2-B5A5-B62AEFEB86F1}"/>
              </a:ext>
            </a:extLst>
          </p:cNvPr>
          <p:cNvCxnSpPr/>
          <p:nvPr/>
        </p:nvCxnSpPr>
        <p:spPr bwMode="auto">
          <a:xfrm>
            <a:off x="5571751" y="5128932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9DD07F2-4BA7-4102-B906-A8C3E4BF9799}"/>
              </a:ext>
            </a:extLst>
          </p:cNvPr>
          <p:cNvCxnSpPr>
            <a:cxnSpLocks/>
          </p:cNvCxnSpPr>
          <p:nvPr/>
        </p:nvCxnSpPr>
        <p:spPr>
          <a:xfrm>
            <a:off x="2837711" y="1970070"/>
            <a:ext cx="0" cy="3086345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îşḻídé">
            <a:extLst>
              <a:ext uri="{FF2B5EF4-FFF2-40B4-BE49-F238E27FC236}">
                <a16:creationId xmlns:a16="http://schemas.microsoft.com/office/drawing/2014/main" id="{20E19298-70FC-49B6-B8EF-B481B5725F81}"/>
              </a:ext>
            </a:extLst>
          </p:cNvPr>
          <p:cNvSpPr txBox="1"/>
          <p:nvPr/>
        </p:nvSpPr>
        <p:spPr>
          <a:xfrm>
            <a:off x="1588249" y="1919146"/>
            <a:ext cx="17443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normAutofit/>
          </a:bodyPr>
          <a:lstStyle/>
          <a:p>
            <a:pPr algn="r"/>
            <a:r>
              <a:rPr lang="tr-TR" sz="2800" b="1" dirty="0">
                <a:solidFill>
                  <a:sysClr val="windowText" lastClr="000000"/>
                </a:solidFill>
              </a:rPr>
              <a:t>Contents</a:t>
            </a:r>
          </a:p>
        </p:txBody>
      </p:sp>
      <p:sp>
        <p:nvSpPr>
          <p:cNvPr id="20" name="ïsḷïḍ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1320" y="5342677"/>
            <a:ext cx="6086431" cy="3875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smtClean="0">
                <a:solidFill>
                  <a:schemeClr val="bg1"/>
                </a:solidFill>
              </a:rPr>
              <a:t>机</a:t>
            </a:r>
            <a:r>
              <a:rPr lang="zh-CN" altLang="en-US" sz="1600" b="1">
                <a:solidFill>
                  <a:schemeClr val="bg1"/>
                </a:solidFill>
              </a:rPr>
              <a:t>器学习的应</a:t>
            </a:r>
            <a:r>
              <a:rPr lang="zh-CN" altLang="en-US" sz="1600" b="1" smtClean="0">
                <a:solidFill>
                  <a:schemeClr val="bg1"/>
                </a:solidFill>
              </a:rPr>
              <a:t>用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24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1320" y="2452547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/>
              <a:t>什么是机器学习？</a:t>
            </a:r>
            <a:endParaRPr lang="en-US" altLang="zh-CN" sz="1600" b="1" dirty="0"/>
          </a:p>
        </p:txBody>
      </p:sp>
      <p:sp>
        <p:nvSpPr>
          <p:cNvPr id="25" name="îśļîḓ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1320" y="3881475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/>
              <a:t>机器学习的分类</a:t>
            </a:r>
            <a:endParaRPr lang="en-US" altLang="zh-CN" sz="1600" b="1" dirty="0"/>
          </a:p>
        </p:txBody>
      </p:sp>
      <p:sp>
        <p:nvSpPr>
          <p:cNvPr id="26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1320" y="4610647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/>
              <a:t>如何影响我们日常生活？</a:t>
            </a:r>
            <a:endParaRPr lang="en-US" altLang="zh-CN" sz="1600" b="1" dirty="0"/>
          </a:p>
        </p:txBody>
      </p:sp>
      <p:sp>
        <p:nvSpPr>
          <p:cNvPr id="16" name="íṡḻíḍè">
            <a:extLst>
              <a:ext uri="{FF2B5EF4-FFF2-40B4-BE49-F238E27FC236}">
                <a16:creationId xmlns:a16="http://schemas.microsoft.com/office/drawing/2014/main" id="{C5CD2544-3899-48F7-8240-270AC79C972D}"/>
              </a:ext>
            </a:extLst>
          </p:cNvPr>
          <p:cNvSpPr/>
          <p:nvPr/>
        </p:nvSpPr>
        <p:spPr bwMode="auto">
          <a:xfrm>
            <a:off x="4810125" y="3118953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1445708-1258-4BCC-9146-42DEDCFC5765}"/>
              </a:ext>
            </a:extLst>
          </p:cNvPr>
          <p:cNvCxnSpPr/>
          <p:nvPr/>
        </p:nvCxnSpPr>
        <p:spPr bwMode="auto">
          <a:xfrm>
            <a:off x="5571751" y="3726397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1320" y="3172813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/>
              <a:t>机器</a:t>
            </a:r>
            <a:r>
              <a:rPr lang="zh-CN" altLang="en-US" sz="1600" b="1"/>
              <a:t>学</a:t>
            </a:r>
            <a:r>
              <a:rPr lang="zh-CN" altLang="en-US" sz="1600" b="1" smtClean="0"/>
              <a:t>习的发展历程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78510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机器学习的应用</a:t>
            </a:r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/>
              <a:t>广泛应</a:t>
            </a:r>
            <a:r>
              <a:rPr lang="zh-CN" altLang="en-US" smtClean="0"/>
              <a:t>用领域</a:t>
            </a:r>
            <a:endParaRPr lang="en-US" altLang="zh-CN" dirty="0" smtClean="0"/>
          </a:p>
        </p:txBody>
      </p:sp>
      <p:sp>
        <p:nvSpPr>
          <p:cNvPr id="39" name="文本框 76">
            <a:extLst>
              <a:ext uri="{FF2B5EF4-FFF2-40B4-BE49-F238E27FC236}">
                <a16:creationId xmlns:a16="http://schemas.microsoft.com/office/drawing/2014/main" id="{B742C7F2-FD1B-4A6C-8A03-E8D1A5C7C1CF}"/>
              </a:ext>
            </a:extLst>
          </p:cNvPr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>
                <a:solidFill>
                  <a:schemeClr val="accent1"/>
                </a:solidFill>
                <a:latin typeface="Impact" panose="020B0806030902050204" pitchFamily="34" charset="0"/>
              </a:rPr>
              <a:t>/</a:t>
            </a:r>
            <a:r>
              <a:rPr lang="en-US" altLang="zh-CN" sz="16600" smtClean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en-US" altLang="zh-CN" sz="166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73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17EA-CF21-4DB5-A5B8-BBC18180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机器学习的应用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8B5620-F534-4F7A-90E1-716715CA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0fd8bebb-7a96-4533-9b50-1fdcac53c8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3593E66-78A7-4B8E-9AD7-869CFE971A9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0324" y="1286190"/>
            <a:ext cx="10491352" cy="4446957"/>
            <a:chOff x="850324" y="1286190"/>
            <a:chExt cx="10491352" cy="4446957"/>
          </a:xfrm>
        </p:grpSpPr>
        <p:sp>
          <p:nvSpPr>
            <p:cNvPr id="6" name="îšḷíḑê">
              <a:extLst>
                <a:ext uri="{FF2B5EF4-FFF2-40B4-BE49-F238E27FC236}">
                  <a16:creationId xmlns:a16="http://schemas.microsoft.com/office/drawing/2014/main" id="{EC4A2CF0-819E-44E8-8942-56893E534930}"/>
                </a:ext>
              </a:extLst>
            </p:cNvPr>
            <p:cNvSpPr/>
            <p:nvPr/>
          </p:nvSpPr>
          <p:spPr bwMode="auto">
            <a:xfrm>
              <a:off x="4120793" y="4603850"/>
              <a:ext cx="928540" cy="940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648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iṩḷiḍé">
              <a:extLst>
                <a:ext uri="{FF2B5EF4-FFF2-40B4-BE49-F238E27FC236}">
                  <a16:creationId xmlns:a16="http://schemas.microsoft.com/office/drawing/2014/main" id="{1FFECA32-C9D0-4064-B436-A19C3BFE7342}"/>
                </a:ext>
              </a:extLst>
            </p:cNvPr>
            <p:cNvSpPr/>
            <p:nvPr/>
          </p:nvSpPr>
          <p:spPr bwMode="auto">
            <a:xfrm>
              <a:off x="2837326" y="2852524"/>
              <a:ext cx="1174447" cy="11893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648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8" name="iśļiḓe">
              <a:extLst>
                <a:ext uri="{FF2B5EF4-FFF2-40B4-BE49-F238E27FC236}">
                  <a16:creationId xmlns:a16="http://schemas.microsoft.com/office/drawing/2014/main" id="{A44DFD31-1EDD-46AE-9C22-20B1ED883A19}"/>
                </a:ext>
              </a:extLst>
            </p:cNvPr>
            <p:cNvSpPr/>
            <p:nvPr/>
          </p:nvSpPr>
          <p:spPr bwMode="auto">
            <a:xfrm>
              <a:off x="4612929" y="2503777"/>
              <a:ext cx="1064965" cy="10805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648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9" name="îšļiḋè">
              <a:extLst>
                <a:ext uri="{FF2B5EF4-FFF2-40B4-BE49-F238E27FC236}">
                  <a16:creationId xmlns:a16="http://schemas.microsoft.com/office/drawing/2014/main" id="{3F183BA5-2AAE-4BF9-A1CC-76D4C0A0429D}"/>
                </a:ext>
              </a:extLst>
            </p:cNvPr>
            <p:cNvSpPr/>
            <p:nvPr/>
          </p:nvSpPr>
          <p:spPr bwMode="auto">
            <a:xfrm>
              <a:off x="7782143" y="3025578"/>
              <a:ext cx="1362704" cy="1380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648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0" name="íşḷidè">
              <a:extLst>
                <a:ext uri="{FF2B5EF4-FFF2-40B4-BE49-F238E27FC236}">
                  <a16:creationId xmlns:a16="http://schemas.microsoft.com/office/drawing/2014/main" id="{CFBA3A21-076A-4E90-9730-12C1BD14A1F7}"/>
                </a:ext>
              </a:extLst>
            </p:cNvPr>
            <p:cNvSpPr/>
            <p:nvPr/>
          </p:nvSpPr>
          <p:spPr bwMode="auto">
            <a:xfrm>
              <a:off x="6122030" y="1286190"/>
              <a:ext cx="1672093" cy="16933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648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dirty="0">
                  <a:solidFill>
                    <a:srgbClr val="FFFFFF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3C57663-841A-4358-8B01-1EA4764BF235}"/>
                </a:ext>
              </a:extLst>
            </p:cNvPr>
            <p:cNvCxnSpPr>
              <a:stCxn id="6" idx="1"/>
              <a:endCxn id="7" idx="5"/>
            </p:cNvCxnSpPr>
            <p:nvPr/>
          </p:nvCxnSpPr>
          <p:spPr>
            <a:xfrm flipH="1" flipV="1">
              <a:off x="3839779" y="3867711"/>
              <a:ext cx="416996" cy="873848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3FD1862-0A61-4E3B-B425-9127E5494E76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4011773" y="3044031"/>
              <a:ext cx="601156" cy="403176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8F23773-9655-482F-B1BD-37E8D0E279DD}"/>
                </a:ext>
              </a:extLst>
            </p:cNvPr>
            <p:cNvCxnSpPr>
              <a:cxnSpLocks/>
              <a:stCxn id="8" idx="7"/>
              <a:endCxn id="10" idx="2"/>
            </p:cNvCxnSpPr>
            <p:nvPr/>
          </p:nvCxnSpPr>
          <p:spPr>
            <a:xfrm flipV="1">
              <a:off x="5521933" y="2132857"/>
              <a:ext cx="600097" cy="529157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28B00D0-97DD-4370-99BE-CE3436D1F866}"/>
                </a:ext>
              </a:extLst>
            </p:cNvPr>
            <p:cNvCxnSpPr>
              <a:cxnSpLocks/>
              <a:stCxn id="10" idx="6"/>
              <a:endCxn id="9" idx="0"/>
            </p:cNvCxnSpPr>
            <p:nvPr/>
          </p:nvCxnSpPr>
          <p:spPr>
            <a:xfrm>
              <a:off x="7794123" y="2132857"/>
              <a:ext cx="669372" cy="892721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9D97CAB-DB53-494B-89DF-30B5227CB18B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3089979" y="5074017"/>
              <a:ext cx="1030814" cy="0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î$ḻïḓè">
              <a:extLst>
                <a:ext uri="{FF2B5EF4-FFF2-40B4-BE49-F238E27FC236}">
                  <a16:creationId xmlns:a16="http://schemas.microsoft.com/office/drawing/2014/main" id="{2F7301BA-DCE5-4C3D-B167-90B13040625C}"/>
                </a:ext>
              </a:extLst>
            </p:cNvPr>
            <p:cNvSpPr/>
            <p:nvPr/>
          </p:nvSpPr>
          <p:spPr bwMode="auto">
            <a:xfrm>
              <a:off x="850324" y="4959833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mtClean="0"/>
                <a:t>提取信息</a:t>
              </a:r>
              <a:endParaRPr lang="en-US" altLang="zh-CN" sz="1000" smtClean="0"/>
            </a:p>
            <a:p>
              <a:pPr>
                <a:lnSpc>
                  <a:spcPct val="150000"/>
                </a:lnSpc>
              </a:pPr>
              <a:r>
                <a:rPr lang="zh-CN" altLang="en-US" sz="1000"/>
                <a:t>转</a:t>
              </a:r>
              <a:r>
                <a:rPr lang="zh-CN" altLang="en-US" sz="1000" smtClean="0"/>
                <a:t>换结构</a:t>
              </a:r>
              <a:endParaRPr lang="en-US" altLang="zh-CN" sz="1000" dirty="0"/>
            </a:p>
          </p:txBody>
        </p:sp>
        <p:sp>
          <p:nvSpPr>
            <p:cNvPr id="17" name="ïṣḻîḓê">
              <a:extLst>
                <a:ext uri="{FF2B5EF4-FFF2-40B4-BE49-F238E27FC236}">
                  <a16:creationId xmlns:a16="http://schemas.microsoft.com/office/drawing/2014/main" id="{F9E8C161-47AB-4585-BE97-18EA5CB6515C}"/>
                </a:ext>
              </a:extLst>
            </p:cNvPr>
            <p:cNvSpPr txBox="1"/>
            <p:nvPr/>
          </p:nvSpPr>
          <p:spPr bwMode="auto">
            <a:xfrm>
              <a:off x="850324" y="4608694"/>
              <a:ext cx="2195910" cy="3511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lvl="0" defTabSz="914377">
                <a:spcBef>
                  <a:spcPct val="0"/>
                </a:spcBef>
                <a:defRPr/>
              </a:pPr>
              <a:r>
                <a:rPr lang="zh-CN" altLang="en-US" b="1"/>
                <a:t>数据挖掘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8" name="išlïḋè">
              <a:extLst>
                <a:ext uri="{FF2B5EF4-FFF2-40B4-BE49-F238E27FC236}">
                  <a16:creationId xmlns:a16="http://schemas.microsoft.com/office/drawing/2014/main" id="{4678BBE9-BADE-4EF3-B6B5-627C40BCBB88}"/>
                </a:ext>
              </a:extLst>
            </p:cNvPr>
            <p:cNvSpPr/>
            <p:nvPr/>
          </p:nvSpPr>
          <p:spPr bwMode="auto">
            <a:xfrm>
              <a:off x="9145766" y="3545221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mtClean="0"/>
                <a:t>工业机器人</a:t>
              </a:r>
              <a:endParaRPr lang="en-US" altLang="zh-CN" sz="1000" smtClean="0"/>
            </a:p>
            <a:p>
              <a:pPr>
                <a:lnSpc>
                  <a:spcPct val="150000"/>
                </a:lnSpc>
              </a:pPr>
              <a:r>
                <a:rPr lang="zh-CN" altLang="en-US" sz="1000" smtClean="0"/>
                <a:t>扫地机器人</a:t>
              </a:r>
              <a:endParaRPr lang="en-US" altLang="zh-CN" sz="1000" dirty="0"/>
            </a:p>
          </p:txBody>
        </p:sp>
        <p:sp>
          <p:nvSpPr>
            <p:cNvPr id="19" name="îṧḻiḓè">
              <a:extLst>
                <a:ext uri="{FF2B5EF4-FFF2-40B4-BE49-F238E27FC236}">
                  <a16:creationId xmlns:a16="http://schemas.microsoft.com/office/drawing/2014/main" id="{09498674-1778-4C2C-A0C6-56B108BC67BB}"/>
                </a:ext>
              </a:extLst>
            </p:cNvPr>
            <p:cNvSpPr txBox="1"/>
            <p:nvPr/>
          </p:nvSpPr>
          <p:spPr bwMode="auto">
            <a:xfrm>
              <a:off x="9145766" y="3194082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lvl="0" defTabSz="914377">
                <a:spcBef>
                  <a:spcPct val="0"/>
                </a:spcBef>
                <a:defRPr/>
              </a:pPr>
              <a:r>
                <a:rPr lang="zh-CN" altLang="en-US" b="1"/>
                <a:t>机</a:t>
              </a:r>
              <a:r>
                <a:rPr lang="zh-CN" altLang="en-US" b="1" smtClean="0"/>
                <a:t>器人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0" name="íṩļíḓé">
              <a:extLst>
                <a:ext uri="{FF2B5EF4-FFF2-40B4-BE49-F238E27FC236}">
                  <a16:creationId xmlns:a16="http://schemas.microsoft.com/office/drawing/2014/main" id="{CECF0791-2D81-4BF2-A5E3-FD309D9FB48C}"/>
                </a:ext>
              </a:extLst>
            </p:cNvPr>
            <p:cNvSpPr/>
            <p:nvPr/>
          </p:nvSpPr>
          <p:spPr bwMode="auto">
            <a:xfrm>
              <a:off x="850324" y="289513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/>
                <a:t>目标跟</a:t>
              </a:r>
              <a:r>
                <a:rPr lang="zh-CN" altLang="en-US" sz="1000" smtClean="0"/>
                <a:t>踪</a:t>
              </a:r>
              <a:endParaRPr lang="en-US" altLang="zh-CN" sz="1000" smtClean="0"/>
            </a:p>
            <a:p>
              <a:pPr>
                <a:lnSpc>
                  <a:spcPct val="150000"/>
                </a:lnSpc>
              </a:pPr>
              <a:r>
                <a:rPr lang="zh-CN" altLang="en-US" sz="1000"/>
                <a:t>目标识别</a:t>
              </a:r>
              <a:endParaRPr lang="en-US" altLang="zh-CN" sz="1000" dirty="0"/>
            </a:p>
          </p:txBody>
        </p:sp>
        <p:sp>
          <p:nvSpPr>
            <p:cNvPr id="21" name="iSľiḑè">
              <a:extLst>
                <a:ext uri="{FF2B5EF4-FFF2-40B4-BE49-F238E27FC236}">
                  <a16:creationId xmlns:a16="http://schemas.microsoft.com/office/drawing/2014/main" id="{550A04A6-ECF1-4124-AD39-E8E97574C6A0}"/>
                </a:ext>
              </a:extLst>
            </p:cNvPr>
            <p:cNvSpPr txBox="1"/>
            <p:nvPr/>
          </p:nvSpPr>
          <p:spPr bwMode="auto">
            <a:xfrm>
              <a:off x="850324" y="2543999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lvl="0" defTabSz="914377">
                <a:spcBef>
                  <a:spcPct val="0"/>
                </a:spcBef>
                <a:defRPr/>
              </a:pPr>
              <a:r>
                <a:rPr lang="zh-CN" altLang="en-US" b="1"/>
                <a:t>计算机视觉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2" name="îṡľiḋe">
              <a:extLst>
                <a:ext uri="{FF2B5EF4-FFF2-40B4-BE49-F238E27FC236}">
                  <a16:creationId xmlns:a16="http://schemas.microsoft.com/office/drawing/2014/main" id="{BBDFF8EC-7813-428F-8AE4-BB552416902B}"/>
                </a:ext>
              </a:extLst>
            </p:cNvPr>
            <p:cNvSpPr/>
            <p:nvPr/>
          </p:nvSpPr>
          <p:spPr bwMode="auto">
            <a:xfrm>
              <a:off x="2931645" y="2011723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mtClean="0"/>
                <a:t>最优结果展示</a:t>
              </a:r>
              <a:endParaRPr lang="en-US" altLang="zh-CN" sz="1000" smtClean="0"/>
            </a:p>
            <a:p>
              <a:pPr>
                <a:lnSpc>
                  <a:spcPct val="150000"/>
                </a:lnSpc>
              </a:pPr>
              <a:r>
                <a:rPr lang="zh-CN" altLang="en-US" sz="1000"/>
                <a:t>相似</a:t>
              </a:r>
              <a:r>
                <a:rPr lang="zh-CN" altLang="en-US" sz="1000" smtClean="0"/>
                <a:t>结果推荐</a:t>
              </a:r>
              <a:endParaRPr lang="en-US" altLang="zh-CN" sz="1000" dirty="0"/>
            </a:p>
          </p:txBody>
        </p:sp>
        <p:sp>
          <p:nvSpPr>
            <p:cNvPr id="23" name="íS1îdè">
              <a:extLst>
                <a:ext uri="{FF2B5EF4-FFF2-40B4-BE49-F238E27FC236}">
                  <a16:creationId xmlns:a16="http://schemas.microsoft.com/office/drawing/2014/main" id="{78FEBD30-DE69-4E47-8F1E-8DDC7CFF8E8A}"/>
                </a:ext>
              </a:extLst>
            </p:cNvPr>
            <p:cNvSpPr txBox="1"/>
            <p:nvPr/>
          </p:nvSpPr>
          <p:spPr bwMode="auto">
            <a:xfrm>
              <a:off x="2931645" y="1660584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lvl="0" defTabSz="914377">
                <a:spcBef>
                  <a:spcPct val="0"/>
                </a:spcBef>
                <a:defRPr/>
              </a:pPr>
              <a:r>
                <a:rPr lang="zh-CN" altLang="en-US" b="1"/>
                <a:t>搜索引擎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4" name="iṣḷíḍè">
              <a:extLst>
                <a:ext uri="{FF2B5EF4-FFF2-40B4-BE49-F238E27FC236}">
                  <a16:creationId xmlns:a16="http://schemas.microsoft.com/office/drawing/2014/main" id="{D95BE47D-1F5F-4AFA-B85D-47DE3FC3EF6A}"/>
                </a:ext>
              </a:extLst>
            </p:cNvPr>
            <p:cNvSpPr/>
            <p:nvPr/>
          </p:nvSpPr>
          <p:spPr bwMode="auto">
            <a:xfrm>
              <a:off x="7830921" y="1707636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mtClean="0"/>
                <a:t>机器翻译</a:t>
              </a:r>
              <a:endParaRPr lang="en-US" altLang="zh-CN" sz="1000" smtClean="0"/>
            </a:p>
            <a:p>
              <a:pPr>
                <a:lnSpc>
                  <a:spcPct val="150000"/>
                </a:lnSpc>
              </a:pPr>
              <a:r>
                <a:rPr lang="zh-CN" altLang="en-US" sz="1000"/>
                <a:t>文</a:t>
              </a:r>
              <a:r>
                <a:rPr lang="zh-CN" altLang="en-US" sz="1000" smtClean="0"/>
                <a:t>本过滤</a:t>
              </a:r>
              <a:endParaRPr lang="en-US" altLang="zh-CN" sz="1000" dirty="0"/>
            </a:p>
          </p:txBody>
        </p:sp>
        <p:sp>
          <p:nvSpPr>
            <p:cNvPr id="25" name="îśľîḍè">
              <a:extLst>
                <a:ext uri="{FF2B5EF4-FFF2-40B4-BE49-F238E27FC236}">
                  <a16:creationId xmlns:a16="http://schemas.microsoft.com/office/drawing/2014/main" id="{3B3A5F83-71A3-4623-B820-8F34E2AB3B5E}"/>
                </a:ext>
              </a:extLst>
            </p:cNvPr>
            <p:cNvSpPr txBox="1"/>
            <p:nvPr/>
          </p:nvSpPr>
          <p:spPr bwMode="auto">
            <a:xfrm>
              <a:off x="7830921" y="1356497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lvl="0" defTabSz="914377">
                <a:spcBef>
                  <a:spcPct val="0"/>
                </a:spcBef>
                <a:defRPr/>
              </a:pPr>
              <a:r>
                <a:rPr lang="zh-CN" altLang="en-US" b="1"/>
                <a:t>自然语言处理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6" name="ïṥḷíḍé">
              <a:extLst>
                <a:ext uri="{FF2B5EF4-FFF2-40B4-BE49-F238E27FC236}">
                  <a16:creationId xmlns:a16="http://schemas.microsoft.com/office/drawing/2014/main" id="{611CB6A2-07F0-446E-B1BB-379B27DDA662}"/>
                </a:ext>
              </a:extLst>
            </p:cNvPr>
            <p:cNvSpPr/>
            <p:nvPr/>
          </p:nvSpPr>
          <p:spPr bwMode="auto">
            <a:xfrm>
              <a:off x="6486856" y="4615760"/>
              <a:ext cx="1103372" cy="1117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648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810D0E4-FAC0-4A48-8D8A-667EA3582934}"/>
                </a:ext>
              </a:extLst>
            </p:cNvPr>
            <p:cNvCxnSpPr>
              <a:stCxn id="9" idx="4"/>
              <a:endCxn id="26" idx="6"/>
            </p:cNvCxnSpPr>
            <p:nvPr/>
          </p:nvCxnSpPr>
          <p:spPr>
            <a:xfrm flipH="1">
              <a:off x="7590228" y="4405592"/>
              <a:ext cx="873267" cy="768862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îšliḋê">
              <a:extLst>
                <a:ext uri="{FF2B5EF4-FFF2-40B4-BE49-F238E27FC236}">
                  <a16:creationId xmlns:a16="http://schemas.microsoft.com/office/drawing/2014/main" id="{8C879DF4-8710-4D7F-B6FB-49692B6C9816}"/>
                </a:ext>
              </a:extLst>
            </p:cNvPr>
            <p:cNvSpPr/>
            <p:nvPr/>
          </p:nvSpPr>
          <p:spPr bwMode="auto">
            <a:xfrm>
              <a:off x="8709819" y="5162476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/>
                <a:t>输</a:t>
              </a:r>
              <a:r>
                <a:rPr lang="zh-CN" altLang="en-US" sz="1000" smtClean="0"/>
                <a:t>入法</a:t>
              </a:r>
              <a:endParaRPr lang="en-US" altLang="zh-CN" sz="1000" dirty="0"/>
            </a:p>
          </p:txBody>
        </p:sp>
        <p:sp>
          <p:nvSpPr>
            <p:cNvPr id="29" name="ïṩļïďé">
              <a:extLst>
                <a:ext uri="{FF2B5EF4-FFF2-40B4-BE49-F238E27FC236}">
                  <a16:creationId xmlns:a16="http://schemas.microsoft.com/office/drawing/2014/main" id="{C2EA05DC-4F34-40F2-A385-E2AE38E85F93}"/>
                </a:ext>
              </a:extLst>
            </p:cNvPr>
            <p:cNvSpPr txBox="1"/>
            <p:nvPr/>
          </p:nvSpPr>
          <p:spPr bwMode="auto">
            <a:xfrm>
              <a:off x="8709819" y="4811337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lvl="0" defTabSz="914377">
                <a:spcBef>
                  <a:spcPct val="0"/>
                </a:spcBef>
                <a:defRPr/>
              </a:pPr>
              <a:r>
                <a:rPr lang="zh-CN" altLang="en-US" b="1"/>
                <a:t>语音和手写识别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2DE6C91-0A31-4752-BDDE-94BA56D4CBC0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7590228" y="5174454"/>
              <a:ext cx="1026052" cy="0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1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100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Machine </a:t>
            </a:r>
            <a:r>
              <a:rPr lang="en-US" altLang="zh-CN" b="0" dirty="0" smtClean="0"/>
              <a:t>Learning.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zcheng.site</a:t>
            </a:r>
            <a:endParaRPr lang="en-US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4286879" y="1614174"/>
            <a:ext cx="0" cy="28405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机</a:t>
            </a:r>
            <a:r>
              <a:rPr lang="zh-CN" altLang="en-US" dirty="0" smtClean="0"/>
              <a:t>器</a:t>
            </a:r>
            <a:r>
              <a:rPr lang="zh-CN" altLang="en-US" smtClean="0"/>
              <a:t>学习是什么？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猫和</a:t>
            </a:r>
            <a:r>
              <a:rPr lang="zh-CN" altLang="en-US"/>
              <a:t>老</a:t>
            </a:r>
            <a:r>
              <a:rPr lang="zh-CN" altLang="en-US" smtClean="0"/>
              <a:t>虎</a:t>
            </a:r>
            <a:endParaRPr lang="en-US" altLang="zh-CN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机器学习的定义</a:t>
            </a:r>
          </a:p>
        </p:txBody>
      </p:sp>
      <p:sp>
        <p:nvSpPr>
          <p:cNvPr id="39" name="文本框 76">
            <a:extLst>
              <a:ext uri="{FF2B5EF4-FFF2-40B4-BE49-F238E27FC236}">
                <a16:creationId xmlns:a16="http://schemas.microsoft.com/office/drawing/2014/main" id="{B742C7F2-FD1B-4A6C-8A03-E8D1A5C7C1CF}"/>
              </a:ext>
            </a:extLst>
          </p:cNvPr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>
                <a:solidFill>
                  <a:schemeClr val="accent1"/>
                </a:solidFill>
                <a:latin typeface="Impact" panose="020B0806030902050204" pitchFamily="34" charset="0"/>
              </a:rPr>
              <a:t>/01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101C-BB1B-4E35-A8B4-8D1DFF9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猫</a:t>
            </a:r>
            <a:r>
              <a:rPr lang="zh-CN" altLang="en-US" dirty="0" smtClean="0"/>
              <a:t>和老虎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1EAC5-082F-4010-9015-A3F8E2A0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81" name="图片 1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331266"/>
            <a:ext cx="6146512" cy="4606631"/>
          </a:xfrm>
          <a:prstGeom prst="rect">
            <a:avLst/>
          </a:prstGeom>
        </p:spPr>
      </p:pic>
      <p:sp>
        <p:nvSpPr>
          <p:cNvPr id="184" name="îṩ1iḋé">
            <a:extLst>
              <a:ext uri="{FF2B5EF4-FFF2-40B4-BE49-F238E27FC236}">
                <a16:creationId xmlns:a16="http://schemas.microsoft.com/office/drawing/2014/main" id="{F4C45662-136F-462B-99F8-61D2EB7808A6}"/>
              </a:ext>
            </a:extLst>
          </p:cNvPr>
          <p:cNvSpPr txBox="1"/>
          <p:nvPr/>
        </p:nvSpPr>
        <p:spPr>
          <a:xfrm>
            <a:off x="7872152" y="1821717"/>
            <a:ext cx="2640372" cy="39338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 smtClean="0"/>
              <a:t>相同点与不同点？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596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AAD28-C37D-4A67-A9B9-7682DAEB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</a:t>
            </a:r>
            <a:r>
              <a:rPr lang="zh-CN" altLang="en-US" dirty="0" smtClean="0"/>
              <a:t>器学习的定义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31357-14C3-4796-B32A-C1B2D20F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íś1ïďè">
            <a:extLst>
              <a:ext uri="{FF2B5EF4-FFF2-40B4-BE49-F238E27FC236}">
                <a16:creationId xmlns:a16="http://schemas.microsoft.com/office/drawing/2014/main" id="{48D9846A-64B8-4124-8136-9CCD6596C3A7}"/>
              </a:ext>
            </a:extLst>
          </p:cNvPr>
          <p:cNvSpPr txBox="1"/>
          <p:nvPr/>
        </p:nvSpPr>
        <p:spPr>
          <a:xfrm>
            <a:off x="1101000" y="2616840"/>
            <a:ext cx="4680000" cy="203828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机器学习是一门人工智能的科学，该领域的主要研究对象是人工智能，特别是如何在经验学习中改善具体算法的性能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机器学习是对能通过经验自动改进的计算机算法的研究。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机器学习是用数据或以往的经验，以此优化计算机程序的性能标准。</a:t>
            </a:r>
            <a:endParaRPr 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94" y="1698158"/>
            <a:ext cx="5165735" cy="4361883"/>
          </a:xfrm>
          <a:prstGeom prst="rect">
            <a:avLst/>
          </a:prstGeom>
        </p:spPr>
      </p:pic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50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B4D40-63BD-4768-90B5-CE53B71F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iś1íďe">
            <a:extLst>
              <a:ext uri="{FF2B5EF4-FFF2-40B4-BE49-F238E27FC236}">
                <a16:creationId xmlns:a16="http://schemas.microsoft.com/office/drawing/2014/main" id="{68616D45-75EE-4385-A3CB-A3322091405C}"/>
              </a:ext>
            </a:extLst>
          </p:cNvPr>
          <p:cNvSpPr/>
          <p:nvPr/>
        </p:nvSpPr>
        <p:spPr bwMode="auto">
          <a:xfrm>
            <a:off x="4823613" y="3112925"/>
            <a:ext cx="520576" cy="52106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2</a:t>
            </a:r>
            <a:endParaRPr lang="zh-CN" altLang="en-US" b="1"/>
          </a:p>
        </p:txBody>
      </p:sp>
      <p:sp>
        <p:nvSpPr>
          <p:cNvPr id="8" name="íṡḻíḍè">
            <a:extLst>
              <a:ext uri="{FF2B5EF4-FFF2-40B4-BE49-F238E27FC236}">
                <a16:creationId xmlns:a16="http://schemas.microsoft.com/office/drawing/2014/main" id="{C5CD2544-3899-48F7-8240-270AC79C972D}"/>
              </a:ext>
            </a:extLst>
          </p:cNvPr>
          <p:cNvSpPr/>
          <p:nvPr/>
        </p:nvSpPr>
        <p:spPr bwMode="auto">
          <a:xfrm>
            <a:off x="4812101" y="3801877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9" name="îş1îḓé">
            <a:extLst>
              <a:ext uri="{FF2B5EF4-FFF2-40B4-BE49-F238E27FC236}">
                <a16:creationId xmlns:a16="http://schemas.microsoft.com/office/drawing/2014/main" id="{E4C0B937-5C13-4989-A9D3-5135B62D3450}"/>
              </a:ext>
            </a:extLst>
          </p:cNvPr>
          <p:cNvSpPr/>
          <p:nvPr/>
        </p:nvSpPr>
        <p:spPr bwMode="auto">
          <a:xfrm>
            <a:off x="4810125" y="5209225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5</a:t>
            </a:r>
            <a:endParaRPr lang="zh-CN" altLang="en-US" b="1" dirty="0"/>
          </a:p>
        </p:txBody>
      </p:sp>
      <p:sp>
        <p:nvSpPr>
          <p:cNvPr id="10" name="ïšḻïḍê">
            <a:extLst>
              <a:ext uri="{FF2B5EF4-FFF2-40B4-BE49-F238E27FC236}">
                <a16:creationId xmlns:a16="http://schemas.microsoft.com/office/drawing/2014/main" id="{93F875D4-F3E7-4E00-ABBA-4795B2D4A7D1}"/>
              </a:ext>
            </a:extLst>
          </p:cNvPr>
          <p:cNvSpPr/>
          <p:nvPr/>
        </p:nvSpPr>
        <p:spPr bwMode="auto">
          <a:xfrm>
            <a:off x="4810125" y="4496000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4</a:t>
            </a:r>
            <a:endParaRPr lang="zh-CN" altLang="en-US" b="1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435D4B2-D1F3-4491-8FB1-9E19F452952B}"/>
              </a:ext>
            </a:extLst>
          </p:cNvPr>
          <p:cNvCxnSpPr/>
          <p:nvPr/>
        </p:nvCxnSpPr>
        <p:spPr bwMode="auto">
          <a:xfrm>
            <a:off x="5571751" y="2993060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1445708-1258-4BCC-9146-42DEDCFC5765}"/>
              </a:ext>
            </a:extLst>
          </p:cNvPr>
          <p:cNvCxnSpPr/>
          <p:nvPr/>
        </p:nvCxnSpPr>
        <p:spPr bwMode="auto">
          <a:xfrm>
            <a:off x="5573727" y="4409321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B903D0-0293-4CD2-B5A5-B62AEFEB86F1}"/>
              </a:ext>
            </a:extLst>
          </p:cNvPr>
          <p:cNvCxnSpPr/>
          <p:nvPr/>
        </p:nvCxnSpPr>
        <p:spPr bwMode="auto">
          <a:xfrm>
            <a:off x="5573727" y="5123113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9DD07F2-4BA7-4102-B906-A8C3E4BF9799}"/>
              </a:ext>
            </a:extLst>
          </p:cNvPr>
          <p:cNvCxnSpPr>
            <a:cxnSpLocks/>
          </p:cNvCxnSpPr>
          <p:nvPr/>
        </p:nvCxnSpPr>
        <p:spPr>
          <a:xfrm>
            <a:off x="2837711" y="1970070"/>
            <a:ext cx="0" cy="3086345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îşḻídé">
            <a:extLst>
              <a:ext uri="{FF2B5EF4-FFF2-40B4-BE49-F238E27FC236}">
                <a16:creationId xmlns:a16="http://schemas.microsoft.com/office/drawing/2014/main" id="{20E19298-70FC-49B6-B8EF-B481B5725F81}"/>
              </a:ext>
            </a:extLst>
          </p:cNvPr>
          <p:cNvSpPr txBox="1"/>
          <p:nvPr/>
        </p:nvSpPr>
        <p:spPr>
          <a:xfrm>
            <a:off x="1588249" y="1919146"/>
            <a:ext cx="17443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normAutofit/>
          </a:bodyPr>
          <a:lstStyle/>
          <a:p>
            <a:pPr algn="r"/>
            <a:r>
              <a:rPr lang="tr-TR" sz="2800" b="1" dirty="0">
                <a:solidFill>
                  <a:sysClr val="windowText" lastClr="000000"/>
                </a:solidFill>
              </a:rPr>
              <a:t>Contents</a:t>
            </a:r>
          </a:p>
        </p:txBody>
      </p:sp>
      <p:sp>
        <p:nvSpPr>
          <p:cNvPr id="20" name="ïsḷïḍ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3296" y="3167080"/>
            <a:ext cx="6086431" cy="3875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>
                <a:solidFill>
                  <a:schemeClr val="bg1"/>
                </a:solidFill>
              </a:rPr>
              <a:t>机器学</a:t>
            </a:r>
            <a:r>
              <a:rPr lang="zh-CN" altLang="en-US" sz="1600" b="1" smtClean="0">
                <a:solidFill>
                  <a:schemeClr val="bg1"/>
                </a:solidFill>
              </a:rPr>
              <a:t>习的发</a:t>
            </a:r>
            <a:r>
              <a:rPr lang="zh-CN" altLang="en-US" sz="1600" b="1">
                <a:solidFill>
                  <a:schemeClr val="bg1"/>
                </a:solidFill>
              </a:rPr>
              <a:t>展历程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24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3296" y="3855737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/>
              <a:t>机器学</a:t>
            </a:r>
            <a:r>
              <a:rPr lang="zh-CN" altLang="en-US" sz="1600" b="1" dirty="0" smtClean="0"/>
              <a:t>习的</a:t>
            </a:r>
            <a:r>
              <a:rPr lang="zh-CN" altLang="en-US" sz="1600" b="1" dirty="0"/>
              <a:t>分类</a:t>
            </a:r>
            <a:endParaRPr lang="en-US" altLang="zh-CN" sz="1600" b="1" dirty="0"/>
          </a:p>
        </p:txBody>
      </p:sp>
      <p:sp>
        <p:nvSpPr>
          <p:cNvPr id="25" name="îśļîḓ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51784" y="4562735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 smtClean="0"/>
              <a:t>如何影响</a:t>
            </a:r>
            <a:r>
              <a:rPr lang="zh-CN" altLang="en-US" sz="1600" b="1" smtClean="0"/>
              <a:t>我们？</a:t>
            </a:r>
            <a:endParaRPr lang="en-US" altLang="zh-CN" sz="1600" b="1" dirty="0"/>
          </a:p>
        </p:txBody>
      </p:sp>
      <p:sp>
        <p:nvSpPr>
          <p:cNvPr id="26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49808" y="5256817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/>
              <a:t>机</a:t>
            </a:r>
            <a:r>
              <a:rPr lang="zh-CN" altLang="en-US" sz="1600" b="1" dirty="0"/>
              <a:t>器学</a:t>
            </a:r>
            <a:r>
              <a:rPr lang="zh-CN" altLang="en-US" sz="1600" b="1" dirty="0" smtClean="0"/>
              <a:t>习的应用</a:t>
            </a:r>
            <a:endParaRPr lang="en-US" altLang="zh-CN" sz="1600" b="1" dirty="0"/>
          </a:p>
        </p:txBody>
      </p:sp>
      <p:sp>
        <p:nvSpPr>
          <p:cNvPr id="16" name="íṡḻíḍè">
            <a:extLst>
              <a:ext uri="{FF2B5EF4-FFF2-40B4-BE49-F238E27FC236}">
                <a16:creationId xmlns:a16="http://schemas.microsoft.com/office/drawing/2014/main" id="{C5CD2544-3899-48F7-8240-270AC79C972D}"/>
              </a:ext>
            </a:extLst>
          </p:cNvPr>
          <p:cNvSpPr/>
          <p:nvPr/>
        </p:nvSpPr>
        <p:spPr bwMode="auto">
          <a:xfrm>
            <a:off x="4812101" y="2404170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1445708-1258-4BCC-9146-42DEDCFC5765}"/>
              </a:ext>
            </a:extLst>
          </p:cNvPr>
          <p:cNvCxnSpPr/>
          <p:nvPr/>
        </p:nvCxnSpPr>
        <p:spPr bwMode="auto">
          <a:xfrm>
            <a:off x="5573727" y="3707940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i$ḻiḍ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63296" y="2458030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smtClean="0"/>
              <a:t>机</a:t>
            </a:r>
            <a:r>
              <a:rPr lang="zh-CN" altLang="en-US" sz="1600" b="1"/>
              <a:t>器学习是什么</a:t>
            </a:r>
            <a:r>
              <a:rPr lang="zh-CN" altLang="en-US" sz="1600" b="1" smtClean="0"/>
              <a:t>？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26811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机器学习的发展历程</a:t>
            </a:r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图灵测试</a:t>
            </a:r>
            <a:endParaRPr lang="zh-CN" altLang="en-US" dirty="0"/>
          </a:p>
        </p:txBody>
      </p:sp>
      <p:sp>
        <p:nvSpPr>
          <p:cNvPr id="39" name="文本框 76">
            <a:extLst>
              <a:ext uri="{FF2B5EF4-FFF2-40B4-BE49-F238E27FC236}">
                <a16:creationId xmlns:a16="http://schemas.microsoft.com/office/drawing/2014/main" id="{B742C7F2-FD1B-4A6C-8A03-E8D1A5C7C1CF}"/>
              </a:ext>
            </a:extLst>
          </p:cNvPr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>
                <a:solidFill>
                  <a:schemeClr val="accent1"/>
                </a:solidFill>
                <a:latin typeface="Impact" panose="020B0806030902050204" pitchFamily="34" charset="0"/>
              </a:rPr>
              <a:t>/</a:t>
            </a:r>
            <a:r>
              <a:rPr lang="en-US" altLang="zh-CN" sz="1660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en-US" altLang="zh-CN" sz="1660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7300-D609-4873-908B-2851079F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</a:t>
            </a:r>
            <a:r>
              <a:rPr lang="zh-CN" altLang="en-US" dirty="0" smtClean="0"/>
              <a:t>器学习的发展历程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EF365-C729-48AC-8527-3DF7DFC4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fd7a9c8e-24fb-46fd-8bfb-5697e463b3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8E3FB02-8B3E-42C3-86EB-3A16AD59213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751" y="1557944"/>
            <a:ext cx="10858500" cy="4171542"/>
            <a:chOff x="666751" y="1557944"/>
            <a:chExt cx="10858500" cy="417154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4BB833-7AFC-43EC-9D0A-535C287205C2}"/>
                </a:ext>
              </a:extLst>
            </p:cNvPr>
            <p:cNvCxnSpPr/>
            <p:nvPr/>
          </p:nvCxnSpPr>
          <p:spPr>
            <a:xfrm rot="5400000">
              <a:off x="1232463" y="3325351"/>
              <a:ext cx="3537118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Sḻiḋè">
              <a:extLst>
                <a:ext uri="{FF2B5EF4-FFF2-40B4-BE49-F238E27FC236}">
                  <a16:creationId xmlns:a16="http://schemas.microsoft.com/office/drawing/2014/main" id="{7138021F-FCC3-4029-98AA-06494EC4A4D9}"/>
                </a:ext>
              </a:extLst>
            </p:cNvPr>
            <p:cNvSpPr/>
            <p:nvPr/>
          </p:nvSpPr>
          <p:spPr bwMode="auto">
            <a:xfrm>
              <a:off x="3332627" y="1881718"/>
              <a:ext cx="1547489" cy="552675"/>
            </a:xfrm>
            <a:prstGeom prst="homePlat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推理期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109FB5A-1CAA-4171-BF49-4410B4D96732}"/>
                </a:ext>
              </a:extLst>
            </p:cNvPr>
            <p:cNvCxnSpPr/>
            <p:nvPr/>
          </p:nvCxnSpPr>
          <p:spPr>
            <a:xfrm rot="5400000">
              <a:off x="3357497" y="3473421"/>
              <a:ext cx="3183406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lîďè">
              <a:extLst>
                <a:ext uri="{FF2B5EF4-FFF2-40B4-BE49-F238E27FC236}">
                  <a16:creationId xmlns:a16="http://schemas.microsoft.com/office/drawing/2014/main" id="{DAE12E2A-2DFD-4AF8-844B-41594FC1BE19}"/>
                </a:ext>
              </a:extLst>
            </p:cNvPr>
            <p:cNvSpPr/>
            <p:nvPr/>
          </p:nvSpPr>
          <p:spPr bwMode="auto">
            <a:xfrm>
              <a:off x="5294622" y="2279644"/>
              <a:ext cx="1547489" cy="552675"/>
            </a:xfrm>
            <a:prstGeom prst="homePlat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知识期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06AFE53-9C93-4337-84C3-DBD958ACA32F}"/>
                </a:ext>
              </a:extLst>
            </p:cNvPr>
            <p:cNvCxnSpPr/>
            <p:nvPr/>
          </p:nvCxnSpPr>
          <p:spPr>
            <a:xfrm rot="5400000">
              <a:off x="5518455" y="3672384"/>
              <a:ext cx="2785480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Sḷîḋé">
              <a:extLst>
                <a:ext uri="{FF2B5EF4-FFF2-40B4-BE49-F238E27FC236}">
                  <a16:creationId xmlns:a16="http://schemas.microsoft.com/office/drawing/2014/main" id="{CEC0674A-3AD4-453F-B369-30345AA02158}"/>
                </a:ext>
              </a:extLst>
            </p:cNvPr>
            <p:cNvSpPr/>
            <p:nvPr/>
          </p:nvSpPr>
          <p:spPr bwMode="auto">
            <a:xfrm>
              <a:off x="7228984" y="2691387"/>
              <a:ext cx="1547489" cy="552675"/>
            </a:xfrm>
            <a:prstGeom prst="homePlate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学习期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B8B7AF-F65F-46E1-844C-E9D4EF751921}"/>
                </a:ext>
              </a:extLst>
            </p:cNvPr>
            <p:cNvCxnSpPr/>
            <p:nvPr/>
          </p:nvCxnSpPr>
          <p:spPr>
            <a:xfrm rot="5400000">
              <a:off x="7651779" y="3885164"/>
              <a:ext cx="2387555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A48374-3EA2-494F-B82F-0A749FE69990}"/>
                </a:ext>
              </a:extLst>
            </p:cNvPr>
            <p:cNvCxnSpPr/>
            <p:nvPr/>
          </p:nvCxnSpPr>
          <p:spPr>
            <a:xfrm rot="5400000">
              <a:off x="9812737" y="4111761"/>
              <a:ext cx="1989629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ïšḷîdé">
              <a:extLst>
                <a:ext uri="{FF2B5EF4-FFF2-40B4-BE49-F238E27FC236}">
                  <a16:creationId xmlns:a16="http://schemas.microsoft.com/office/drawing/2014/main" id="{F32065E5-EC7A-4D94-B609-BBA7F275E144}"/>
                </a:ext>
              </a:extLst>
            </p:cNvPr>
            <p:cNvSpPr/>
            <p:nvPr/>
          </p:nvSpPr>
          <p:spPr bwMode="auto">
            <a:xfrm>
              <a:off x="666751" y="4955741"/>
              <a:ext cx="10858500" cy="773745"/>
            </a:xfrm>
            <a:prstGeom prst="leftRightArrow">
              <a:avLst>
                <a:gd name="adj1" fmla="val 67857"/>
                <a:gd name="adj2" fmla="val 60714"/>
              </a:avLst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śḷîḓê">
              <a:extLst>
                <a:ext uri="{FF2B5EF4-FFF2-40B4-BE49-F238E27FC236}">
                  <a16:creationId xmlns:a16="http://schemas.microsoft.com/office/drawing/2014/main" id="{8FB7DCAE-4E2A-42F0-B100-9AD58716D92C}"/>
                </a:ext>
              </a:extLst>
            </p:cNvPr>
            <p:cNvSpPr txBox="1"/>
            <p:nvPr/>
          </p:nvSpPr>
          <p:spPr>
            <a:xfrm>
              <a:off x="1696418" y="5188725"/>
              <a:ext cx="764101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F3453"/>
                  </a:solidFill>
                </a:rPr>
                <a:t>二十世纪五十年代初</a:t>
              </a:r>
            </a:p>
          </p:txBody>
        </p:sp>
        <p:sp>
          <p:nvSpPr>
            <p:cNvPr id="18" name="iśḻîḓê">
              <a:extLst>
                <a:ext uri="{FF2B5EF4-FFF2-40B4-BE49-F238E27FC236}">
                  <a16:creationId xmlns:a16="http://schemas.microsoft.com/office/drawing/2014/main" id="{B12CE252-155D-485C-BA40-A59DF9C56543}"/>
                </a:ext>
              </a:extLst>
            </p:cNvPr>
            <p:cNvSpPr txBox="1"/>
            <p:nvPr/>
          </p:nvSpPr>
          <p:spPr>
            <a:xfrm>
              <a:off x="9710863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二十一世纪初至今</a:t>
              </a:r>
            </a:p>
          </p:txBody>
        </p:sp>
        <p:sp>
          <p:nvSpPr>
            <p:cNvPr id="19" name="î$lîḍé">
              <a:extLst>
                <a:ext uri="{FF2B5EF4-FFF2-40B4-BE49-F238E27FC236}">
                  <a16:creationId xmlns:a16="http://schemas.microsoft.com/office/drawing/2014/main" id="{93EA469B-3943-452B-8CE9-FE0EDFA9BB1B}"/>
                </a:ext>
              </a:extLst>
            </p:cNvPr>
            <p:cNvSpPr txBox="1"/>
            <p:nvPr/>
          </p:nvSpPr>
          <p:spPr>
            <a:xfrm>
              <a:off x="7667235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二十世纪九十年代中期</a:t>
              </a:r>
            </a:p>
          </p:txBody>
        </p:sp>
        <p:sp>
          <p:nvSpPr>
            <p:cNvPr id="20" name="íŝliḍe">
              <a:extLst>
                <a:ext uri="{FF2B5EF4-FFF2-40B4-BE49-F238E27FC236}">
                  <a16:creationId xmlns:a16="http://schemas.microsoft.com/office/drawing/2014/main" id="{6DD06F75-5ED5-4C7A-98CC-D4EDB3622C20}"/>
                </a:ext>
              </a:extLst>
            </p:cNvPr>
            <p:cNvSpPr txBox="1"/>
            <p:nvPr/>
          </p:nvSpPr>
          <p:spPr>
            <a:xfrm>
              <a:off x="5687820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二十世纪八</a:t>
              </a:r>
              <a:r>
                <a:rPr lang="zh-CN" altLang="en-US" sz="1200" b="1" dirty="0" smtClean="0">
                  <a:solidFill>
                    <a:schemeClr val="bg1"/>
                  </a:solidFill>
                </a:rPr>
                <a:t>十</a:t>
              </a:r>
              <a:r>
                <a:rPr lang="en-US" altLang="zh-CN" sz="1200" b="1" dirty="0" smtClean="0">
                  <a:solidFill>
                    <a:schemeClr val="bg1"/>
                  </a:solidFill>
                </a:rPr>
                <a:t>-</a:t>
              </a:r>
              <a:r>
                <a:rPr lang="zh-CN" altLang="en-US" sz="1200" b="1" dirty="0" smtClean="0">
                  <a:solidFill>
                    <a:schemeClr val="bg1"/>
                  </a:solidFill>
                </a:rPr>
                <a:t>九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十年代中期</a:t>
              </a:r>
            </a:p>
          </p:txBody>
        </p:sp>
        <p:sp>
          <p:nvSpPr>
            <p:cNvPr id="21" name="iŝḷidè">
              <a:extLst>
                <a:ext uri="{FF2B5EF4-FFF2-40B4-BE49-F238E27FC236}">
                  <a16:creationId xmlns:a16="http://schemas.microsoft.com/office/drawing/2014/main" id="{672E1501-E82D-4EB4-9EDD-AA5562C5254B}"/>
                </a:ext>
              </a:extLst>
            </p:cNvPr>
            <p:cNvSpPr txBox="1"/>
            <p:nvPr/>
          </p:nvSpPr>
          <p:spPr>
            <a:xfrm>
              <a:off x="3680129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二十世纪六七十年代</a:t>
              </a:r>
            </a:p>
          </p:txBody>
        </p:sp>
        <p:sp>
          <p:nvSpPr>
            <p:cNvPr id="22" name="îṣ1îďé">
              <a:extLst>
                <a:ext uri="{FF2B5EF4-FFF2-40B4-BE49-F238E27FC236}">
                  <a16:creationId xmlns:a16="http://schemas.microsoft.com/office/drawing/2014/main" id="{312DC870-E71C-4415-AAE7-CFA5E8F320E1}"/>
                </a:ext>
              </a:extLst>
            </p:cNvPr>
            <p:cNvSpPr txBox="1"/>
            <p:nvPr/>
          </p:nvSpPr>
          <p:spPr bwMode="auto">
            <a:xfrm>
              <a:off x="2999871" y="2434393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 smtClean="0"/>
                <a:t>基</a:t>
              </a:r>
              <a:r>
                <a:rPr lang="zh-CN" altLang="en-US" sz="1100" b="1" dirty="0"/>
                <a:t>于逻辑表</a:t>
              </a:r>
              <a:r>
                <a:rPr lang="zh-CN" altLang="en-US" sz="1100" b="1" dirty="0" smtClean="0"/>
                <a:t>示的“</a:t>
              </a:r>
              <a:r>
                <a:rPr lang="zh-CN" altLang="en-US" sz="1100" b="1" dirty="0"/>
                <a:t>符号主义</a:t>
              </a:r>
              <a:r>
                <a:rPr lang="zh-CN" altLang="en-US" sz="1100" b="1" dirty="0" smtClean="0"/>
                <a:t>”</a:t>
              </a:r>
              <a:endParaRPr lang="en-US" altLang="zh-CN" sz="1100" b="1" dirty="0" smtClean="0"/>
            </a:p>
            <a:p>
              <a:r>
                <a:rPr lang="zh-CN" altLang="en-US" sz="1100" b="1" dirty="0" smtClean="0"/>
                <a:t>学习技术蓬勃发展</a:t>
              </a:r>
              <a:endParaRPr lang="zh-CN" altLang="en-US" sz="1100" b="1" dirty="0">
                <a:effectLst/>
              </a:endParaRPr>
            </a:p>
          </p:txBody>
        </p:sp>
        <p:sp>
          <p:nvSpPr>
            <p:cNvPr id="23" name="îŝlïḍê">
              <a:extLst>
                <a:ext uri="{FF2B5EF4-FFF2-40B4-BE49-F238E27FC236}">
                  <a16:creationId xmlns:a16="http://schemas.microsoft.com/office/drawing/2014/main" id="{26DD67C7-54D3-4FC6-BAEA-321740170AC2}"/>
                </a:ext>
              </a:extLst>
            </p:cNvPr>
            <p:cNvSpPr txBox="1"/>
            <p:nvPr/>
          </p:nvSpPr>
          <p:spPr bwMode="auto">
            <a:xfrm>
              <a:off x="2999871" y="3097390"/>
              <a:ext cx="1948178" cy="1520280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P. Winston</a:t>
              </a:r>
              <a:r>
                <a:rPr lang="zh-CN" altLang="en-US" sz="1000" dirty="0"/>
                <a:t>的结构学习系统，</a:t>
              </a:r>
              <a:r>
                <a:rPr lang="en-US" altLang="zh-CN" sz="1000" dirty="0"/>
                <a:t>R. S. Michalski</a:t>
              </a:r>
              <a:r>
                <a:rPr lang="zh-CN" altLang="en-US" sz="1000" dirty="0"/>
                <a:t>的基于逻辑的归纳学习系统，以及</a:t>
              </a:r>
              <a:r>
                <a:rPr lang="en-US" altLang="zh-CN" sz="1000" dirty="0"/>
                <a:t>E. B. Hunt</a:t>
              </a:r>
              <a:r>
                <a:rPr lang="zh-CN" altLang="en-US" sz="1000" dirty="0"/>
                <a:t>的概念学习系统。</a:t>
              </a:r>
              <a:endParaRPr lang="en-US" altLang="zh-CN" sz="1000" dirty="0"/>
            </a:p>
          </p:txBody>
        </p:sp>
        <p:sp>
          <p:nvSpPr>
            <p:cNvPr id="24" name="îṡ1iḋe">
              <a:extLst>
                <a:ext uri="{FF2B5EF4-FFF2-40B4-BE49-F238E27FC236}">
                  <a16:creationId xmlns:a16="http://schemas.microsoft.com/office/drawing/2014/main" id="{F57ED2D3-54FB-42A5-9D3C-62F727933222}"/>
                </a:ext>
              </a:extLst>
            </p:cNvPr>
            <p:cNvSpPr txBox="1"/>
            <p:nvPr/>
          </p:nvSpPr>
          <p:spPr bwMode="auto">
            <a:xfrm>
              <a:off x="4964169" y="2832319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基于神经网络的连接主义学</a:t>
              </a:r>
              <a:r>
                <a:rPr lang="zh-CN" altLang="en-US" sz="1100" b="1" dirty="0" smtClean="0"/>
                <a:t>习</a:t>
              </a:r>
              <a:endParaRPr lang="en-US" altLang="zh-CN" sz="1100" b="1" dirty="0" smtClean="0"/>
            </a:p>
            <a:p>
              <a:endParaRPr lang="zh-CN" altLang="en-US" sz="1100" b="1" dirty="0">
                <a:effectLst/>
              </a:endParaRPr>
            </a:p>
          </p:txBody>
        </p:sp>
        <p:sp>
          <p:nvSpPr>
            <p:cNvPr id="25" name="î$ľiḋè">
              <a:extLst>
                <a:ext uri="{FF2B5EF4-FFF2-40B4-BE49-F238E27FC236}">
                  <a16:creationId xmlns:a16="http://schemas.microsoft.com/office/drawing/2014/main" id="{0EB1F8C4-FEC0-4774-A8FE-F99735AEB829}"/>
                </a:ext>
              </a:extLst>
            </p:cNvPr>
            <p:cNvSpPr txBox="1"/>
            <p:nvPr/>
          </p:nvSpPr>
          <p:spPr bwMode="auto">
            <a:xfrm>
              <a:off x="4964169" y="3495316"/>
              <a:ext cx="1948178" cy="1195354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1983</a:t>
              </a:r>
              <a:r>
                <a:rPr lang="zh-CN" altLang="en-US" sz="1000" dirty="0"/>
                <a:t>年，</a:t>
              </a:r>
              <a:r>
                <a:rPr lang="en-US" altLang="zh-CN" sz="1000" dirty="0"/>
                <a:t>J. J. Hopfield</a:t>
              </a:r>
              <a:r>
                <a:rPr lang="zh-CN" altLang="en-US" sz="1000" dirty="0"/>
                <a:t>利用神经网络求解“流动推销员问题”这个</a:t>
              </a:r>
              <a:r>
                <a:rPr lang="en-US" altLang="zh-CN" sz="1000" dirty="0"/>
                <a:t>NP</a:t>
              </a:r>
              <a:r>
                <a:rPr lang="zh-CN" altLang="en-US" sz="1000" dirty="0"/>
                <a:t>难题。</a:t>
              </a:r>
              <a:r>
                <a:rPr lang="en-US" altLang="zh-CN" sz="1000" dirty="0"/>
                <a:t>1986</a:t>
              </a:r>
              <a:r>
                <a:rPr lang="zh-CN" altLang="en-US" sz="1000" dirty="0"/>
                <a:t>年，</a:t>
              </a:r>
              <a:r>
                <a:rPr lang="en-US" altLang="zh-CN" sz="1000" dirty="0"/>
                <a:t>D. E. Rumelhart</a:t>
              </a:r>
              <a:r>
                <a:rPr lang="zh-CN" altLang="en-US" sz="1000" dirty="0"/>
                <a:t>等人重新发明了</a:t>
              </a:r>
              <a:r>
                <a:rPr lang="en-US" altLang="zh-CN" sz="1000" dirty="0"/>
                <a:t>BP</a:t>
              </a:r>
              <a:r>
                <a:rPr lang="zh-CN" altLang="en-US" sz="1000" dirty="0"/>
                <a:t>算法，</a:t>
              </a:r>
              <a:r>
                <a:rPr lang="en-US" altLang="zh-CN" sz="1000" dirty="0"/>
                <a:t>BP</a:t>
              </a:r>
              <a:r>
                <a:rPr lang="zh-CN" altLang="en-US" sz="1000" dirty="0"/>
                <a:t>算法一直是被应用得最广泛的机器学习算法之一。</a:t>
              </a:r>
              <a:endParaRPr lang="en-US" altLang="zh-CN" sz="1000" dirty="0"/>
            </a:p>
          </p:txBody>
        </p:sp>
        <p:sp>
          <p:nvSpPr>
            <p:cNvPr id="26" name="íŝḻîḑe">
              <a:extLst>
                <a:ext uri="{FF2B5EF4-FFF2-40B4-BE49-F238E27FC236}">
                  <a16:creationId xmlns:a16="http://schemas.microsoft.com/office/drawing/2014/main" id="{44C012D3-2FFF-4663-88CB-3284192F32DE}"/>
                </a:ext>
              </a:extLst>
            </p:cNvPr>
            <p:cNvSpPr txBox="1"/>
            <p:nvPr/>
          </p:nvSpPr>
          <p:spPr bwMode="auto">
            <a:xfrm>
              <a:off x="1042053" y="2109467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人工智能研究处于推理</a:t>
              </a:r>
              <a:r>
                <a:rPr lang="zh-CN" altLang="en-US" sz="1100" b="1" dirty="0" smtClean="0"/>
                <a:t>期</a:t>
              </a:r>
              <a:endParaRPr lang="en-US" altLang="zh-CN" sz="1100" b="1" dirty="0" smtClean="0"/>
            </a:p>
            <a:p>
              <a:r>
                <a:rPr lang="zh-CN" altLang="en-US" sz="1100" b="1" dirty="0"/>
                <a:t>已出现机器学习的相关研究</a:t>
              </a:r>
              <a:endParaRPr lang="zh-CN" altLang="en-US" sz="1100" b="1" dirty="0">
                <a:effectLst/>
              </a:endParaRPr>
            </a:p>
          </p:txBody>
        </p:sp>
        <p:sp>
          <p:nvSpPr>
            <p:cNvPr id="27" name="islîďe">
              <a:extLst>
                <a:ext uri="{FF2B5EF4-FFF2-40B4-BE49-F238E27FC236}">
                  <a16:creationId xmlns:a16="http://schemas.microsoft.com/office/drawing/2014/main" id="{EFEE3621-399B-44A6-8F22-9150052B5021}"/>
                </a:ext>
              </a:extLst>
            </p:cNvPr>
            <p:cNvSpPr txBox="1"/>
            <p:nvPr/>
          </p:nvSpPr>
          <p:spPr bwMode="auto">
            <a:xfrm>
              <a:off x="1042053" y="2772464"/>
              <a:ext cx="1948178" cy="17299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1950</a:t>
              </a:r>
              <a:r>
                <a:rPr lang="zh-CN" altLang="en-US" sz="1000" dirty="0" smtClean="0"/>
                <a:t>年，图灵测试</a:t>
              </a:r>
              <a:endParaRPr lang="en-US" altLang="zh-CN" sz="1000" dirty="0" smtClean="0"/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/>
                <a:t>1952</a:t>
              </a:r>
              <a:r>
                <a:rPr lang="zh-CN" altLang="en-US" sz="1000" dirty="0"/>
                <a:t>年，阿瑟</a:t>
              </a:r>
              <a:r>
                <a:rPr lang="en-US" altLang="zh-CN" sz="1000" dirty="0"/>
                <a:t>·</a:t>
              </a:r>
              <a:r>
                <a:rPr lang="zh-CN" altLang="en-US" sz="1000" dirty="0"/>
                <a:t>萨缪尔（</a:t>
              </a:r>
              <a:r>
                <a:rPr lang="en-US" altLang="zh-CN" sz="1000" dirty="0"/>
                <a:t>Arthur Samuel</a:t>
              </a:r>
              <a:r>
                <a:rPr lang="zh-CN" altLang="en-US" sz="1000" dirty="0"/>
                <a:t>）在</a:t>
              </a:r>
              <a:r>
                <a:rPr lang="en-US" altLang="zh-CN" sz="1000" dirty="0"/>
                <a:t>IBM</a:t>
              </a:r>
              <a:r>
                <a:rPr lang="zh-CN" altLang="en-US" sz="1000" dirty="0"/>
                <a:t>公司研制了一个西洋跳棋程序，这是人工智能下棋问题的由来。</a:t>
              </a:r>
              <a:endParaRPr lang="en-US" altLang="zh-CN" sz="1000" dirty="0"/>
            </a:p>
          </p:txBody>
        </p:sp>
        <p:sp>
          <p:nvSpPr>
            <p:cNvPr id="28" name="ïSlíḋé">
              <a:extLst>
                <a:ext uri="{FF2B5EF4-FFF2-40B4-BE49-F238E27FC236}">
                  <a16:creationId xmlns:a16="http://schemas.microsoft.com/office/drawing/2014/main" id="{DA7E2884-C4B1-4D76-B9BB-F885ACCE1327}"/>
                </a:ext>
              </a:extLst>
            </p:cNvPr>
            <p:cNvSpPr txBox="1"/>
            <p:nvPr/>
          </p:nvSpPr>
          <p:spPr bwMode="auto">
            <a:xfrm>
              <a:off x="6907739" y="3244062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统计学习</a:t>
              </a:r>
            </a:p>
          </p:txBody>
        </p:sp>
        <p:sp>
          <p:nvSpPr>
            <p:cNvPr id="29" name="íṩlíḍê">
              <a:extLst>
                <a:ext uri="{FF2B5EF4-FFF2-40B4-BE49-F238E27FC236}">
                  <a16:creationId xmlns:a16="http://schemas.microsoft.com/office/drawing/2014/main" id="{7BBC3344-40A0-46BA-8361-0D5A5F96B416}"/>
                </a:ext>
              </a:extLst>
            </p:cNvPr>
            <p:cNvSpPr txBox="1"/>
            <p:nvPr/>
          </p:nvSpPr>
          <p:spPr bwMode="auto">
            <a:xfrm>
              <a:off x="6907739" y="3907059"/>
              <a:ext cx="1948178" cy="104868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/>
                <a:t>支持向量机（</a:t>
              </a:r>
              <a:r>
                <a:rPr lang="en-US" altLang="zh-CN" sz="1000" dirty="0"/>
                <a:t>Support Vector Machine</a:t>
              </a:r>
              <a:r>
                <a:rPr lang="zh-CN" altLang="en-US" sz="1000" dirty="0"/>
                <a:t>，</a:t>
              </a:r>
              <a:r>
                <a:rPr lang="en-US" altLang="zh-CN" sz="1000" dirty="0"/>
                <a:t>SVM</a:t>
              </a:r>
              <a:r>
                <a:rPr lang="zh-CN" altLang="en-US" sz="1000" dirty="0"/>
                <a:t>），核方法（</a:t>
              </a:r>
              <a:r>
                <a:rPr lang="en-US" altLang="zh-CN" sz="1000" dirty="0"/>
                <a:t>Kernel Methods</a:t>
              </a:r>
              <a:r>
                <a:rPr lang="zh-CN" altLang="en-US" sz="1000" dirty="0"/>
                <a:t>）。</a:t>
              </a:r>
              <a:endParaRPr lang="en-US" altLang="zh-CN" sz="1000" dirty="0"/>
            </a:p>
          </p:txBody>
        </p:sp>
        <p:sp>
          <p:nvSpPr>
            <p:cNvPr id="30" name="isļíḍê">
              <a:extLst>
                <a:ext uri="{FF2B5EF4-FFF2-40B4-BE49-F238E27FC236}">
                  <a16:creationId xmlns:a16="http://schemas.microsoft.com/office/drawing/2014/main" id="{384102D9-F685-4CC8-B3E5-E5FA9F485B08}"/>
                </a:ext>
              </a:extLst>
            </p:cNvPr>
            <p:cNvSpPr txBox="1"/>
            <p:nvPr/>
          </p:nvSpPr>
          <p:spPr bwMode="auto">
            <a:xfrm>
              <a:off x="8858221" y="3669621"/>
              <a:ext cx="1948178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100" b="1" dirty="0"/>
                <a:t>深度学习</a:t>
              </a:r>
            </a:p>
          </p:txBody>
        </p:sp>
        <p:sp>
          <p:nvSpPr>
            <p:cNvPr id="31" name="ïṣľîḋe">
              <a:extLst>
                <a:ext uri="{FF2B5EF4-FFF2-40B4-BE49-F238E27FC236}">
                  <a16:creationId xmlns:a16="http://schemas.microsoft.com/office/drawing/2014/main" id="{F6EC6B0C-BF71-4AD1-8878-AC975D21D7D5}"/>
                </a:ext>
              </a:extLst>
            </p:cNvPr>
            <p:cNvSpPr txBox="1"/>
            <p:nvPr/>
          </p:nvSpPr>
          <p:spPr bwMode="auto">
            <a:xfrm>
              <a:off x="8858221" y="4332618"/>
              <a:ext cx="1948178" cy="59531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/>
                <a:t>深度学习兴起的原因有二：数据量大，机器计算能力强。</a:t>
              </a:r>
              <a:endParaRPr lang="en-US" altLang="zh-CN" sz="1000" dirty="0"/>
            </a:p>
          </p:txBody>
        </p:sp>
      </p:grpSp>
      <p:sp>
        <p:nvSpPr>
          <p:cNvPr id="32" name="îSḻiḋè">
            <a:extLst>
              <a:ext uri="{FF2B5EF4-FFF2-40B4-BE49-F238E27FC236}">
                <a16:creationId xmlns:a16="http://schemas.microsoft.com/office/drawing/2014/main" id="{7138021F-FCC3-4029-98AA-06494EC4A4D9}"/>
              </a:ext>
            </a:extLst>
          </p:cNvPr>
          <p:cNvSpPr/>
          <p:nvPr/>
        </p:nvSpPr>
        <p:spPr bwMode="auto">
          <a:xfrm>
            <a:off x="1447561" y="1521568"/>
            <a:ext cx="1547489" cy="552675"/>
          </a:xfrm>
          <a:prstGeom prst="homePlate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推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理期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íSḷîḋé">
            <a:extLst>
              <a:ext uri="{FF2B5EF4-FFF2-40B4-BE49-F238E27FC236}">
                <a16:creationId xmlns:a16="http://schemas.microsoft.com/office/drawing/2014/main" id="{CEC0674A-3AD4-453F-B369-30345AA02158}"/>
              </a:ext>
            </a:extLst>
          </p:cNvPr>
          <p:cNvSpPr/>
          <p:nvPr/>
        </p:nvSpPr>
        <p:spPr bwMode="auto">
          <a:xfrm>
            <a:off x="9268119" y="3061785"/>
            <a:ext cx="1547489" cy="552675"/>
          </a:xfrm>
          <a:prstGeom prst="homePlate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学习期</a:t>
            </a:r>
          </a:p>
        </p:txBody>
      </p:sp>
      <p:sp>
        <p:nvSpPr>
          <p:cNvPr id="33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2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101C-BB1B-4E35-A8B4-8D1DFF9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二十世纪五十年代</a:t>
            </a:r>
            <a:r>
              <a:rPr lang="zh-CN" altLang="en-US" dirty="0" smtClean="0"/>
              <a:t>初</a:t>
            </a:r>
            <a:r>
              <a:rPr lang="en-US" altLang="zh-CN" dirty="0" smtClean="0"/>
              <a:t>-</a:t>
            </a:r>
            <a:r>
              <a:rPr lang="zh-CN" altLang="en-US" dirty="0" smtClean="0"/>
              <a:t>图灵测试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1EAC5-082F-4010-9015-A3F8E2A0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84" name="îṩ1iḋé">
            <a:extLst>
              <a:ext uri="{FF2B5EF4-FFF2-40B4-BE49-F238E27FC236}">
                <a16:creationId xmlns:a16="http://schemas.microsoft.com/office/drawing/2014/main" id="{F4C45662-136F-462B-99F8-61D2EB7808A6}"/>
              </a:ext>
            </a:extLst>
          </p:cNvPr>
          <p:cNvSpPr txBox="1"/>
          <p:nvPr/>
        </p:nvSpPr>
        <p:spPr>
          <a:xfrm>
            <a:off x="6890998" y="1763528"/>
            <a:ext cx="4097223" cy="1073883"/>
          </a:xfrm>
          <a:prstGeom prst="rect">
            <a:avLst/>
          </a:prstGeom>
          <a:noFill/>
        </p:spPr>
        <p:txBody>
          <a:bodyPr wrap="none">
            <a:normAutofit lnSpcReduction="10000"/>
          </a:bodyPr>
          <a:lstStyle/>
          <a:p>
            <a:r>
              <a:rPr lang="zh-CN" altLang="en-US" sz="1200" b="1" dirty="0" smtClean="0"/>
              <a:t>      </a:t>
            </a:r>
            <a:r>
              <a:rPr lang="zh-CN" altLang="en-US" sz="1400" b="1" dirty="0" smtClean="0"/>
              <a:t>测</a:t>
            </a:r>
            <a:r>
              <a:rPr lang="zh-CN" altLang="en-US" sz="1400" b="1" dirty="0"/>
              <a:t>试者与被测试者（一个人和一台机器）隔开的情况下</a:t>
            </a:r>
            <a:r>
              <a:rPr lang="zh-CN" altLang="en-US" sz="1400" b="1" dirty="0" smtClean="0"/>
              <a:t>，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通</a:t>
            </a:r>
            <a:r>
              <a:rPr lang="zh-CN" altLang="en-US" sz="1400" b="1" dirty="0"/>
              <a:t>过一些装置（如键盘）向被测试者随意提</a:t>
            </a:r>
            <a:r>
              <a:rPr lang="zh-CN" altLang="en-US" sz="1400" b="1" dirty="0" smtClean="0"/>
              <a:t>问。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      如</a:t>
            </a:r>
            <a:r>
              <a:rPr lang="zh-CN" altLang="en-US" sz="1400" b="1" dirty="0"/>
              <a:t>果一台机器能够与人类展开对话（通过电传设备</a:t>
            </a:r>
            <a:r>
              <a:rPr lang="zh-CN" altLang="en-US" sz="1400" b="1" dirty="0" smtClean="0"/>
              <a:t>）</a:t>
            </a:r>
            <a:endParaRPr lang="en-US" altLang="zh-CN" sz="1400" b="1" dirty="0" smtClean="0"/>
          </a:p>
          <a:p>
            <a:r>
              <a:rPr lang="zh-CN" altLang="en-US" sz="1400" b="1" smtClean="0"/>
              <a:t>而不被</a:t>
            </a:r>
            <a:r>
              <a:rPr lang="zh-CN" altLang="en-US" sz="1400" b="1" dirty="0"/>
              <a:t>辨别出其机器身份，那么称这台机器具有智能。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7" y="1571106"/>
            <a:ext cx="6443471" cy="4256116"/>
          </a:xfrm>
          <a:prstGeom prst="rect">
            <a:avLst/>
          </a:prstGeom>
        </p:spPr>
      </p:pic>
      <p:sp>
        <p:nvSpPr>
          <p:cNvPr id="7" name="页脚占位符 2">
            <a:extLst>
              <a:ext uri="{FF2B5EF4-FFF2-40B4-BE49-F238E27FC236}">
                <a16:creationId xmlns:a16="http://schemas.microsoft.com/office/drawing/2014/main" id="{ED79E280-D288-4943-8F93-5C186FE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smtClean="0"/>
              <a:t>zcheng.site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5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c518d62-0651-4258-a5fb-2102942da4b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7a9c8e-24fb-46fd-8bfb-5697e463b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7a9c8e-24fb-46fd-8bfb-5697e463b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7a9c8e-24fb-46fd-8bfb-5697e463b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7a9c8e-24fb-46fd-8bfb-5697e463b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7a9c8e-24fb-46fd-8bfb-5697e463b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e833b3-cb9b-4b79-b61e-8b38f35e37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d8bebb-7a96-4533-9b50-1fdcac53c870"/>
</p:tagLst>
</file>

<file path=ppt/theme/theme1.xml><?xml version="1.0" encoding="utf-8"?>
<a:theme xmlns:a="http://schemas.openxmlformats.org/drawingml/2006/main" name="主题5">
  <a:themeElements>
    <a:clrScheme name="自定义 3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FACB2"/>
      </a:accent1>
      <a:accent2>
        <a:srgbClr val="7B868A"/>
      </a:accent2>
      <a:accent3>
        <a:srgbClr val="77D6DB"/>
      </a:accent3>
      <a:accent4>
        <a:srgbClr val="84B571"/>
      </a:accent4>
      <a:accent5>
        <a:srgbClr val="78989F"/>
      </a:accent5>
      <a:accent6>
        <a:srgbClr val="6F81B0"/>
      </a:accent6>
      <a:hlink>
        <a:srgbClr val="2993A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1144</TotalTime>
  <Words>2899</Words>
  <Application>Microsoft Office PowerPoint</Application>
  <PresentationFormat>宽屏</PresentationFormat>
  <Paragraphs>317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Impact</vt:lpstr>
      <vt:lpstr>主题5</vt:lpstr>
      <vt:lpstr>机器学习</vt:lpstr>
      <vt:lpstr>目录</vt:lpstr>
      <vt:lpstr>机器学习是什么？</vt:lpstr>
      <vt:lpstr>猫和老虎</vt:lpstr>
      <vt:lpstr>机器学习的定义</vt:lpstr>
      <vt:lpstr>目录</vt:lpstr>
      <vt:lpstr>机器学习的发展历程</vt:lpstr>
      <vt:lpstr>机器学习的发展历程</vt:lpstr>
      <vt:lpstr>二十世纪五十年代初-图灵测试</vt:lpstr>
      <vt:lpstr>机器学习的发展历程</vt:lpstr>
      <vt:lpstr>二十世纪六七十年代-最小二乘法</vt:lpstr>
      <vt:lpstr>机器学习的发展历程</vt:lpstr>
      <vt:lpstr>二十世纪八十-九十年代中期-决策树</vt:lpstr>
      <vt:lpstr>机器学习的发展历程</vt:lpstr>
      <vt:lpstr>二十世纪九十年代中期-支持向量机</vt:lpstr>
      <vt:lpstr>机器学习的发展历程</vt:lpstr>
      <vt:lpstr>目录</vt:lpstr>
      <vt:lpstr>机器学习的分类</vt:lpstr>
      <vt:lpstr>机器学习的分类</vt:lpstr>
      <vt:lpstr>目录</vt:lpstr>
      <vt:lpstr>如何影响我们日常生活？</vt:lpstr>
      <vt:lpstr>啤酒+纸尿裤</vt:lpstr>
      <vt:lpstr>精准营销</vt:lpstr>
      <vt:lpstr>喜好推荐</vt:lpstr>
      <vt:lpstr>目录</vt:lpstr>
      <vt:lpstr>机器学习的应用</vt:lpstr>
      <vt:lpstr>机器学习的应用</vt:lpstr>
      <vt:lpstr>Thanks.  Machine Learning.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. Orange</cp:lastModifiedBy>
  <cp:revision>294</cp:revision>
  <cp:lastPrinted>2017-11-22T16:00:00Z</cp:lastPrinted>
  <dcterms:created xsi:type="dcterms:W3CDTF">2017-11-22T16:00:00Z</dcterms:created>
  <dcterms:modified xsi:type="dcterms:W3CDTF">2019-11-16T11:56:01Z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2018-09-05T07:32:19.2711686Z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