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14"/>
    <p:restoredTop sz="95958"/>
  </p:normalViewPr>
  <p:slideViewPr>
    <p:cSldViewPr snapToGrid="0">
      <p:cViewPr varScale="1">
        <p:scale>
          <a:sx n="111" d="100"/>
          <a:sy n="111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algoritmus az összes detektált szegmentációs pontot összegyűjti, majd hierarchikus </a:t>
            </a:r>
            <a:r>
              <a:rPr lang="hu-HU" dirty="0" err="1"/>
              <a:t>klaszterezéssel</a:t>
            </a:r>
            <a:r>
              <a:rPr lang="hu-HU" dirty="0"/>
              <a:t> (</a:t>
            </a:r>
            <a:r>
              <a:rPr lang="hu-HU" dirty="0" err="1"/>
              <a:t>Ward-linkage</a:t>
            </a:r>
            <a:r>
              <a:rPr lang="hu-HU" dirty="0"/>
              <a:t>) csoportosítja őket. A </a:t>
            </a:r>
            <a:r>
              <a:rPr lang="hu-HU" dirty="0" err="1"/>
              <a:t>klaszterezéshez</a:t>
            </a:r>
            <a:r>
              <a:rPr lang="hu-HU" dirty="0"/>
              <a:t> használt távolsági küszöböt az </a:t>
            </a:r>
            <a:r>
              <a:rPr lang="hu-HU" i="1" dirty="0" err="1"/>
              <a:t>inconsistent</a:t>
            </a:r>
            <a:r>
              <a:rPr lang="hu-HU" dirty="0"/>
              <a:t> függvény segítségével automatikusan határozza meg, amely a </a:t>
            </a:r>
            <a:r>
              <a:rPr lang="hu-HU" dirty="0" err="1"/>
              <a:t>dendrogramon</a:t>
            </a:r>
            <a:r>
              <a:rPr lang="hu-HU" dirty="0"/>
              <a:t> belüli változékonyságot elemzi különböző mélységeken. </a:t>
            </a:r>
          </a:p>
          <a:p>
            <a:endParaRPr lang="hu-HU" dirty="0"/>
          </a:p>
          <a:p>
            <a:r>
              <a:rPr lang="hu-HU" dirty="0"/>
              <a:t>A távolsági küszöböt, amivel a </a:t>
            </a:r>
            <a:r>
              <a:rPr lang="hu-HU" dirty="0" err="1"/>
              <a:t>dendrogramot</a:t>
            </a:r>
            <a:r>
              <a:rPr lang="hu-HU" dirty="0"/>
              <a:t> elvágjuk a klaszterek szétválasztásához, az algoritmus nem kézzel megadva, hanem automatikusan határozza meg az </a:t>
            </a:r>
            <a:r>
              <a:rPr lang="hu-HU" dirty="0" err="1"/>
              <a:t>inconsistent</a:t>
            </a:r>
            <a:r>
              <a:rPr lang="hu-HU" dirty="0"/>
              <a:t> függvény segítségével. Ez a függvény minden </a:t>
            </a:r>
            <a:r>
              <a:rPr lang="hu-HU" dirty="0" err="1"/>
              <a:t>dendrogram</a:t>
            </a:r>
            <a:r>
              <a:rPr lang="hu-HU" dirty="0"/>
              <a:t> szinten kiszámolja, hogy az adott </a:t>
            </a:r>
            <a:r>
              <a:rPr lang="hu-HU" dirty="0" err="1"/>
              <a:t>klaszterezési</a:t>
            </a:r>
            <a:r>
              <a:rPr lang="hu-HU" dirty="0"/>
              <a:t> lépés mennyire tér el az azt megelőző </a:t>
            </a:r>
            <a:r>
              <a:rPr lang="hu-HU" dirty="0" err="1"/>
              <a:t>klaszterezések</a:t>
            </a:r>
            <a:r>
              <a:rPr lang="hu-HU" dirty="0"/>
              <a:t> távolságától – vagyis mennyire "inkonzisztens" a struktúrában. Az algoritmus ezután különböző mélységi szinteken (például 1–10 között) megvizsgálja az inkonzisztencia szórását, és azt a szintet választja ki, ahol ez a legnagyobb, mert ott jelentkezik a legnagyobb szerkezeti változás. Az ehhez tartozó távolságérték – az adott szint inkonzisztencia átlaga plusz szórása – lesz a vágási küszöb, ami alapján értelmes klasztereket tudunk kialakítani a változási pontok között. Ez az adaptív módszer segít a túl- vagy </a:t>
            </a:r>
            <a:r>
              <a:rPr lang="hu-HU" dirty="0" err="1"/>
              <a:t>alulszegmentálás</a:t>
            </a:r>
            <a:r>
              <a:rPr lang="hu-HU" dirty="0"/>
              <a:t> elkerülésében.</a:t>
            </a:r>
          </a:p>
          <a:p>
            <a:endParaRPr lang="hu-HU" dirty="0"/>
          </a:p>
          <a:p>
            <a:r>
              <a:rPr lang="hu-HU" dirty="0"/>
              <a:t>Végül a visszaadott változáspontok a klaszterekben szereplő pontok átlaga.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B902-AA01-4B4C-984B-3A0D8655304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027-57CE-7644-B674-3EEE831F5408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4EE-E663-FD46-8A40-6E7F387E266E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005D-85FF-2949-BC6E-508A5CBFF1F3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694-FCB9-A642-8FF4-42EEC02622E4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A12-DA2B-E74B-B41C-67785A542A35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892B-C86C-CB41-991A-53D194128D28}" type="datetime1">
              <a:rPr lang="hu-HU" smtClean="0"/>
              <a:t>2025. 05. 10.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0542-D93A-5B47-A38B-6F0DA92AE7CE}" type="datetime1">
              <a:rPr lang="hu-HU" smtClean="0"/>
              <a:t>2025. 05. 10.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D3C-4DB2-0040-9CC3-84A09F3EF651}" type="datetime1">
              <a:rPr lang="hu-HU" smtClean="0"/>
              <a:t>2025. 05. 10.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AE9-82F8-A445-82BE-51C0D4582C23}" type="datetime1">
              <a:rPr lang="hu-HU" smtClean="0"/>
              <a:t>2025. 05. 10.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B5E-CD90-1648-A208-F53FEC683ACA}" type="datetime1">
              <a:rPr lang="hu-HU" smtClean="0"/>
              <a:t>2025. 05. 10.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77B1-2D56-B440-80A2-3FA9E7ED68E6}" type="datetime1">
              <a:rPr lang="hu-HU" smtClean="0"/>
              <a:t>2025. 05. 10.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2EFB0-7CE6-9A42-B406-CD1B830524DB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</a:t>
            </a:r>
            <a:r>
              <a:rPr lang="hu-HU" err="1"/>
              <a:t>Czotter</a:t>
            </a:r>
            <a:r>
              <a:rPr lang="hu-HU"/>
              <a:t> Benedek</a:t>
            </a:r>
          </a:p>
          <a:p>
            <a:pPr algn="l"/>
            <a:r>
              <a:rPr lang="hu-HU"/>
              <a:t>Konzulensek: Dr. Szűcs Gábor, Németh Marcell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Egyes algoritmusok erősségeinek feltérképezése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Jövőbeli feladatok:</a:t>
            </a:r>
          </a:p>
          <a:p>
            <a:pPr lvl="1"/>
            <a:r>
              <a:rPr lang="hu-HU" sz="1800" dirty="0"/>
              <a:t>Hierarchikus </a:t>
            </a:r>
            <a:r>
              <a:rPr lang="hu-HU" sz="1800" dirty="0" err="1"/>
              <a:t>klaszterezés</a:t>
            </a:r>
            <a:r>
              <a:rPr lang="hu-HU" sz="1800" dirty="0"/>
              <a:t> más módszerrel történő optimalizálása</a:t>
            </a:r>
          </a:p>
          <a:p>
            <a:pPr lvl="1"/>
            <a:r>
              <a:rPr lang="hu-HU" sz="1800" dirty="0"/>
              <a:t>TCN </a:t>
            </a:r>
            <a:r>
              <a:rPr lang="hu-HU" sz="1800" dirty="0" err="1"/>
              <a:t>autoencoder</a:t>
            </a:r>
            <a:r>
              <a:rPr lang="hu-HU" sz="1800" dirty="0"/>
              <a:t> fejlesztése</a:t>
            </a:r>
          </a:p>
          <a:p>
            <a:pPr lvl="1"/>
            <a:r>
              <a:rPr lang="hu-HU" sz="1800" dirty="0"/>
              <a:t>Idősorok megkülönböztetése további paraméterek alapján</a:t>
            </a:r>
          </a:p>
          <a:p>
            <a:pPr lvl="1"/>
            <a:r>
              <a:rPr lang="hu-HU" sz="1800" dirty="0"/>
              <a:t>Több előre szegmentált adathalmaz gyűjtése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10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96C935-7572-9841-9BBB-DDB87752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/>
              <a:t>Köszönöm szépen a figyelmet!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07150-6EF1-D441-31CC-4D60082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Feladat leírása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25816-CF12-3F3C-4ED8-3666D2DF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19710" indent="270510"/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Ha van több szegmentáló módszer (vannak köztük jobbak és kevésbé jók), akkor hogyan lehetne őket kombinálni, hogy egy jobb (pontosabb) szegmentáló módszert kapjunk?  Azaz van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k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db kész módszer a szakirodalomban, akkor egy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ensemble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módszer hogyan tud majd dönteni a szegmentálási feladatban?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B841-4652-3490-DBF8-84DEA3A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BD9D4-EAA7-6840-0129-3084895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E47C3-8B5C-68F9-1D45-AAF78F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88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E8E417-EEEF-F440-8154-5657BA807881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Pénzügy</a:t>
            </a:r>
          </a:p>
          <a:p>
            <a:r>
              <a:rPr lang="hu-HU" sz="2200" dirty="0"/>
              <a:t>Egészségügy és orvosi diagnosztika</a:t>
            </a:r>
          </a:p>
          <a:p>
            <a:r>
              <a:rPr lang="hu-HU" sz="2200" dirty="0"/>
              <a:t>Ipari gépmonitorozás</a:t>
            </a:r>
          </a:p>
          <a:p>
            <a:r>
              <a:rPr lang="hu-HU" sz="2200" dirty="0"/>
              <a:t>Beszédfelismerés és jelfeldolgozás</a:t>
            </a:r>
          </a:p>
          <a:p>
            <a:r>
              <a:rPr lang="hu-HU" sz="2200" dirty="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5796CF-F91D-8A43-BBA8-BA92F2D3E001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3800" dirty="0" err="1"/>
              <a:t>State</a:t>
            </a:r>
            <a:r>
              <a:rPr lang="hu-HU" sz="3800" dirty="0"/>
              <a:t>-of-</a:t>
            </a:r>
            <a:r>
              <a:rPr lang="hu-HU" sz="3800" dirty="0" err="1"/>
              <a:t>the</a:t>
            </a:r>
            <a:r>
              <a:rPr lang="hu-HU" sz="3800" dirty="0"/>
              <a:t>-art algoritmusok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77492"/>
            <a:ext cx="7791318" cy="348661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C20065-8D22-D348-8CD3-A180C3961739}" type="datetime1">
              <a:rPr lang="hu-HU" smtClean="0"/>
              <a:t>2025. 05. 10.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5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Többségi szavazás idősor szegmentáláshoz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Tartalom helye 7" descr="A képen diagram, sor, Diagram, képernyőkép látható&#10;&#10;Automatikusan generált leírás">
            <a:extLst>
              <a:ext uri="{FF2B5EF4-FFF2-40B4-BE49-F238E27FC236}">
                <a16:creationId xmlns:a16="http://schemas.microsoft.com/office/drawing/2014/main" id="{1DC4AF57-EAA9-5E0B-630B-A1B76B1D3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0692" y="365858"/>
            <a:ext cx="7677333" cy="5853967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2025. 05. 10.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kovariancia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6B3592-03CB-194B-B84D-F861BFD2AD9F}" type="datetime1">
              <a:rPr lang="hu-HU" smtClean="0"/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7</a:t>
            </a:fld>
            <a:r>
              <a:rPr lang="hu-HU" dirty="0"/>
              <a:t>/11</a:t>
            </a:r>
          </a:p>
        </p:txBody>
      </p:sp>
      <p:pic>
        <p:nvPicPr>
          <p:cNvPr id="7" name="Kép 6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16E6557D-C145-DEDB-191C-EC01CAB5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926" y="424909"/>
            <a:ext cx="4536688" cy="2920167"/>
          </a:xfrm>
          <a:prstGeom prst="rect">
            <a:avLst/>
          </a:prstGeom>
        </p:spPr>
      </p:pic>
      <p:pic>
        <p:nvPicPr>
          <p:cNvPr id="11" name="Kép 10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5A277DC-1015-F444-C23A-54931F6DFAD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276087" y="3270888"/>
            <a:ext cx="4536000" cy="29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A740A8-D92E-7A46-8C12-3A1D635ED03F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2025. 05. 10.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  <p:pic>
        <p:nvPicPr>
          <p:cNvPr id="7" name="Kép 6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D7894517-6AAA-8C00-5005-2A63054C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1882957"/>
            <a:ext cx="9042419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35556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  <a:p>
            <a:r>
              <a:rPr lang="en-US" sz="2200" dirty="0" err="1"/>
              <a:t>Teszthalmaz</a:t>
            </a:r>
            <a:r>
              <a:rPr lang="en-US" sz="2200" dirty="0"/>
              <a:t> </a:t>
            </a:r>
            <a:r>
              <a:rPr lang="en-US" sz="2200" dirty="0" err="1"/>
              <a:t>nagysága</a:t>
            </a:r>
            <a:r>
              <a:rPr lang="en-US" sz="2200" dirty="0"/>
              <a:t>: 40%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397</Words>
  <Application>Microsoft Macintosh PowerPoint</Application>
  <PresentationFormat>Szélesvásznú</PresentationFormat>
  <Paragraphs>63</Paragraphs>
  <Slides>11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Office-téma</vt:lpstr>
      <vt:lpstr>Ensemble szegmentáló módszerek idősoros adatokon </vt:lpstr>
      <vt:lpstr>Feladat leírása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35</cp:revision>
  <dcterms:created xsi:type="dcterms:W3CDTF">2025-05-04T17:10:37Z</dcterms:created>
  <dcterms:modified xsi:type="dcterms:W3CDTF">2025-05-10T17:19:53Z</dcterms:modified>
</cp:coreProperties>
</file>