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127"/>
    <p:restoredTop sz="95958"/>
  </p:normalViewPr>
  <p:slideViewPr>
    <p:cSldViewPr snapToGrid="0">
      <p:cViewPr varScale="1">
        <p:scale>
          <a:sx n="108" d="100"/>
          <a:sy n="108" d="100"/>
        </p:scale>
        <p:origin x="224" y="360"/>
      </p:cViewPr>
      <p:guideLst/>
    </p:cSldViewPr>
  </p:slideViewPr>
  <p:notesTextViewPr>
    <p:cViewPr>
      <p:scale>
        <a:sx n="1" d="1"/>
        <a:sy n="1" d="1"/>
      </p:scale>
      <p:origin x="0" y="-148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01EA2F-D39E-DC47-A02E-3FADA924A388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1B902-AA01-4B4C-984B-3A0D8655304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2895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Az algoritmus az összes detektált szegmentációs pontot összegyűjti, majd hierarchikus </a:t>
            </a:r>
            <a:r>
              <a:rPr lang="hu-HU" dirty="0" err="1"/>
              <a:t>klaszterezéssel</a:t>
            </a:r>
            <a:r>
              <a:rPr lang="hu-HU" dirty="0"/>
              <a:t> csoportosítja őket.</a:t>
            </a:r>
          </a:p>
          <a:p>
            <a:r>
              <a:rPr lang="hu-H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ward</a:t>
            </a:r>
            <a:r>
              <a:rPr lang="hu-HU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egy variancia minimalizáló stratégiát követ, addig a </a:t>
            </a:r>
            <a:r>
              <a:rPr lang="hu-H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single</a:t>
            </a:r>
            <a:r>
              <a:rPr lang="hu-HU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 klaszterek legközelebbi pontjai közötti távolság alapján hozza meg az összevonási döntést</a:t>
            </a:r>
          </a:p>
          <a:p>
            <a:endParaRPr lang="hu-HU" dirty="0"/>
          </a:p>
          <a:p>
            <a:r>
              <a:rPr lang="hu-HU" dirty="0"/>
              <a:t> A </a:t>
            </a:r>
            <a:r>
              <a:rPr lang="hu-HU" dirty="0" err="1"/>
              <a:t>klaszterezéshez</a:t>
            </a:r>
            <a:r>
              <a:rPr lang="hu-HU" dirty="0"/>
              <a:t> használt távolsági küszöböt, amivel a </a:t>
            </a:r>
            <a:r>
              <a:rPr lang="hu-HU" dirty="0" err="1"/>
              <a:t>dendrogramot</a:t>
            </a:r>
            <a:r>
              <a:rPr lang="hu-HU" dirty="0"/>
              <a:t> elvágjuk az </a:t>
            </a:r>
            <a:r>
              <a:rPr lang="hu-HU" i="1" dirty="0" err="1"/>
              <a:t>inconsistent</a:t>
            </a:r>
            <a:r>
              <a:rPr lang="hu-HU" dirty="0"/>
              <a:t> függvény segítségével automatikusan határozza meg, amely a </a:t>
            </a:r>
            <a:r>
              <a:rPr lang="hu-HU" dirty="0" err="1"/>
              <a:t>dendrogramon</a:t>
            </a:r>
            <a:r>
              <a:rPr lang="hu-HU" dirty="0"/>
              <a:t> belüli változékonyságot elemzi különböző mélységeken. </a:t>
            </a:r>
          </a:p>
          <a:p>
            <a:endParaRPr lang="hu-HU" dirty="0"/>
          </a:p>
          <a:p>
            <a:r>
              <a:rPr lang="hu-HU" dirty="0"/>
              <a:t>minden </a:t>
            </a:r>
            <a:r>
              <a:rPr lang="hu-HU" dirty="0" err="1"/>
              <a:t>dendrogram</a:t>
            </a:r>
            <a:r>
              <a:rPr lang="hu-HU" dirty="0"/>
              <a:t> szinten </a:t>
            </a:r>
            <a:r>
              <a:rPr lang="hu-HU" u="sng" dirty="0"/>
              <a:t>az adott </a:t>
            </a:r>
            <a:r>
              <a:rPr lang="hu-HU" u="sng" dirty="0" err="1"/>
              <a:t>klaszterezési</a:t>
            </a:r>
            <a:r>
              <a:rPr lang="hu-HU" u="sng" dirty="0"/>
              <a:t> lépés mennyire tér el az azt megelőző </a:t>
            </a:r>
            <a:r>
              <a:rPr lang="hu-HU" u="sng" dirty="0" err="1"/>
              <a:t>klaszterezések</a:t>
            </a:r>
            <a:r>
              <a:rPr lang="hu-HU" u="sng" dirty="0"/>
              <a:t> távolságától </a:t>
            </a:r>
          </a:p>
          <a:p>
            <a:r>
              <a:rPr lang="hu-HU" u="sng" dirty="0"/>
              <a:t>különböző mélységi szinteken megvizsgálja az inkonzisztencia szórását, és azt a szintet választja ki, ahol ez a legnagyobb, mert ott jelentkezik a legnagyobb szerkezeti változás</a:t>
            </a:r>
            <a:r>
              <a:rPr lang="hu-HU" dirty="0"/>
              <a:t>. </a:t>
            </a:r>
          </a:p>
          <a:p>
            <a:r>
              <a:rPr lang="hu-HU" dirty="0"/>
              <a:t>Az ehhez tartozó távolságérték – az adott szint inkonzisztencia átlaga plusz szórása – lesz a vágási küszöb, ami alapján értelmes klasztereket tudunk kialakítani a változási pontok között</a:t>
            </a:r>
            <a:endParaRPr lang="hu-HU" u="sng" dirty="0"/>
          </a:p>
          <a:p>
            <a:endParaRPr lang="hu-HU" u="sng" dirty="0"/>
          </a:p>
          <a:p>
            <a:r>
              <a:rPr lang="hu-HU" u="sng" dirty="0"/>
              <a:t> Ez az adaptív módszer segít a túl- vagy </a:t>
            </a:r>
            <a:r>
              <a:rPr lang="hu-HU" u="sng" dirty="0" err="1"/>
              <a:t>alulszegmentálás</a:t>
            </a:r>
            <a:r>
              <a:rPr lang="hu-HU" u="sng" dirty="0"/>
              <a:t> elkerülésében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Végül a visszaadott változáspontok a klaszterekben szereplő pontok átlaga. - &gt; annyi változáspont ahány klaszter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B902-AA01-4B4C-984B-3A0D86553040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0680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1B902-AA01-4B4C-984B-3A0D86553040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173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EA7B2-0DAF-E638-85FC-F650F82FB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2F98A49-4031-0CA2-6FF8-8D0F7C95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C3068AF-ECE4-9FE7-855B-5236CBBD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76027-57CE-7644-B674-3EEE831F5408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E9CD868-24D1-B180-FB9B-CAE0A0FB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05EF1C-C6D1-7BAC-387F-1BAE9BB5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53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FBEBEF-103F-832E-5E58-322A553D3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F05CDCD-C333-51C2-4486-89D318AD0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DD2697-D286-7515-8E4E-3B36B850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804EE-E663-FD46-8A40-6E7F387E266E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E44C767-ECF0-5523-10C8-8F54B8ED3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C0F680-D8D1-6D58-4D85-544A226F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93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3871759A-553B-AE7B-2DF8-BCB32E897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24A7A32-77AD-10E3-6DC4-3A884D5CA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90E364F-B430-DC11-AAB2-8C9D2603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005D-85FF-2949-BC6E-508A5CBFF1F3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FE7FFB-A547-547E-A8DA-47257779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1C5184-1F26-DBC5-D73A-A2939C11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988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CEA02C-97E3-3360-60A4-523980DA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E50235-8A51-1E01-57A7-ECC33AB0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F2158E5-72FA-FB0F-4A79-DFE661070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45694-FCB9-A642-8FF4-42EEC02622E4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173642B-7200-E6D0-CA43-305A55FE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F85F475-F6B0-914F-8975-15C8625C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696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C80227-9BB5-6F0E-7AA2-A22960BF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706D7F1-1FAD-2E9A-1937-B0F92003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06DBCD8-1A66-205B-5CA6-DDD2AF42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A2A12-DA2B-E74B-B41C-67785A542A35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6987674-6C59-213D-82F0-34E63E41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947F15-3634-14CE-F36B-A509BE296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37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D85053-F324-5A47-6264-64560716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225310-3FE5-50A6-DEF4-CBAD2081E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3DC310-2BE5-9F4E-6D0F-696C04E12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7253DC6-9B2E-86A1-ECFB-B9A35FEA7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B892B-C86C-CB41-991A-53D194128D28}" type="datetime1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F1563EE-E11E-6391-109A-0DD0307CD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77F1AAC-9E8E-9AEA-6B5A-3B8F92A5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705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3B3C66-C2F9-B4C4-93D8-35D6AC6DD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797A7C5-C808-32F6-766A-01CD8A25B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0652E76-97FF-4F74-480D-4C3AD4917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192146D-0857-86DF-1AE7-E0553E67D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D47259C-7CBC-C6D7-08FB-9CAA17AF7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0D9D85-FAFE-37B3-1396-1A551366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90542-D93A-5B47-A38B-6F0DA92AE7CE}" type="datetime1">
              <a:rPr lang="hu-HU" smtClean="0"/>
              <a:t>2025. 05. 13.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EF275E09-8CBC-E963-EC5D-413C68C61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6AB134A6-6F76-DCF5-11DA-C3A222C8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5120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2A17AC-9A59-483E-23AF-0984EAA44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4DF66BF-B7C6-B8BA-ED76-1B6D2E68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45D3C-4DB2-0040-9CC3-84A09F3EF651}" type="datetime1">
              <a:rPr lang="hu-HU" smtClean="0"/>
              <a:t>2025. 05. 13.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84C412A-70A5-869A-7F59-DF8384FD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E0CFBD4-F307-24DA-1614-6FAC2FAF1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779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9068E7-E4C6-353D-60F5-F59235203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68AE9-82F8-A445-82BE-51C0D4582C23}" type="datetime1">
              <a:rPr lang="hu-HU" smtClean="0"/>
              <a:t>2025. 05. 13.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76F0287-E362-A8E9-79A2-64083FA58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3887551-DAC4-629C-6C9F-B1FC2FB8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294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7E0986-AE48-BAF8-FE35-91295EE4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C69AA4-7705-B27B-26F2-8137B3060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8D956CF-8D31-6FD2-C3F7-57B67F14A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0D9B52BA-55AB-AF51-B38D-442BA279D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1EB5E-CD90-1648-A208-F53FEC683ACA}" type="datetime1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27A9D0-3AA1-412C-B6E1-DAC949307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4FFE02-035C-733E-8C73-3699A549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840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4BB04E-D773-09E6-4252-F14D72A3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66DC2EB-35C7-6A42-899B-BEA2E30F5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4033E7E-E43E-2101-92E8-EEBED2824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824BC5-0B92-64C9-9286-CB6E80C32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F77B1-2D56-B440-80A2-3FA9E7ED68E6}" type="datetime1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AB77D6D-19E2-60C2-FC17-22150B5F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4FACBB9-3157-F02B-F6FC-8AA25003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5634A-3FEB-2145-92F8-FA1760146F4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44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5078D15-127D-F0DA-F2D8-2BB6C89C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1AF494-F4B8-033A-4D7D-DA1A9A72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9BD5FF9-F829-9B42-939A-F395540168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2EFB0-7CE6-9A42-B406-CD1B830524DB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6FE7EE-E89F-E91E-21AB-9883A953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9E5BC10-1C94-0091-F1C3-A6D17F39F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F5634A-3FEB-2145-92F8-FA1760146F41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33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39DEE1B-C92E-6F90-5AB6-CBF457539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b="1" kern="50" dirty="0" err="1">
                <a:effectLst/>
                <a:latin typeface="Arial" panose="020B0604020202020204" pitchFamily="34" charset="0"/>
                <a:ea typeface="DejaVu Sans"/>
                <a:cs typeface="FreeSans"/>
              </a:rPr>
              <a:t>Ensemble</a:t>
            </a:r>
            <a:r>
              <a:rPr lang="hu-HU" sz="6600" b="1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  <a:t> szegmentáló módszerek idősoros adatokon</a:t>
            </a:r>
            <a:br>
              <a:rPr lang="hu-HU" sz="6600" b="1" kern="50" dirty="0">
                <a:effectLst/>
                <a:latin typeface="Arial" panose="020B0604020202020204" pitchFamily="34" charset="0"/>
                <a:ea typeface="DejaVu Sans"/>
                <a:cs typeface="FreeSans"/>
              </a:rPr>
            </a:br>
            <a:endParaRPr lang="hu-HU" sz="66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0D0D749-36C5-CB5B-013E-72EDD6F72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hu-HU"/>
              <a:t>Készítette: </a:t>
            </a:r>
            <a:r>
              <a:rPr lang="hu-HU" err="1"/>
              <a:t>Czotter</a:t>
            </a:r>
            <a:r>
              <a:rPr lang="hu-HU"/>
              <a:t> Benedek</a:t>
            </a:r>
          </a:p>
          <a:p>
            <a:pPr algn="l"/>
            <a:r>
              <a:rPr lang="hu-HU"/>
              <a:t>Konzulensek: Dr. Szűcs Gábor, Németh Marcell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7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9C1376-0D58-FEA9-957C-F8980AA3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/>
              <a:t>Összegzés és kitekintés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880C18D-CE4E-5892-2301-4FFA4460E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 dirty="0"/>
              <a:t>Idősorok megkülönböztetése statisztikai jellemzők alapján</a:t>
            </a:r>
          </a:p>
          <a:p>
            <a:r>
              <a:rPr lang="hu-HU" sz="2200" dirty="0"/>
              <a:t>Egyes algoritmusok erősségeinek feltérképezése</a:t>
            </a:r>
          </a:p>
          <a:p>
            <a:r>
              <a:rPr lang="hu-HU" sz="2200" dirty="0"/>
              <a:t>Robusztusabb algoritmus</a:t>
            </a:r>
          </a:p>
          <a:p>
            <a:r>
              <a:rPr lang="hu-HU" sz="2200" dirty="0"/>
              <a:t>Jövőbeli feladatok:</a:t>
            </a:r>
          </a:p>
          <a:p>
            <a:pPr lvl="1"/>
            <a:r>
              <a:rPr lang="hu-HU" sz="1800" dirty="0"/>
              <a:t>Hierarchikus </a:t>
            </a:r>
            <a:r>
              <a:rPr lang="hu-HU" sz="1800" dirty="0" err="1"/>
              <a:t>klaszterezés</a:t>
            </a:r>
            <a:r>
              <a:rPr lang="hu-HU" sz="1800" dirty="0"/>
              <a:t> más módszerrel történő optimalizálása</a:t>
            </a:r>
          </a:p>
          <a:p>
            <a:pPr lvl="1"/>
            <a:r>
              <a:rPr lang="hu-HU" sz="1800" dirty="0"/>
              <a:t>TCN </a:t>
            </a:r>
            <a:r>
              <a:rPr lang="hu-HU" sz="1800" dirty="0" err="1"/>
              <a:t>autoencoder</a:t>
            </a:r>
            <a:r>
              <a:rPr lang="hu-HU" sz="1800" dirty="0"/>
              <a:t> fejlesztése</a:t>
            </a:r>
          </a:p>
          <a:p>
            <a:pPr lvl="1"/>
            <a:r>
              <a:rPr lang="hu-HU" sz="1800" dirty="0"/>
              <a:t>Idősorok megkülönböztetése további paraméterek alapján</a:t>
            </a:r>
          </a:p>
          <a:p>
            <a:pPr lvl="1"/>
            <a:r>
              <a:rPr lang="hu-HU" sz="1800" dirty="0"/>
              <a:t>Több előre szegmentált adathalmaz gyűjtése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7A7BAD-EA9D-68F0-CECB-EF554EE8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6530E8E-9331-B191-5D46-D2B038DA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4F06FC-D9D0-8861-506F-A7AEF1B8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10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87354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A96C935-7572-9841-9BBB-DDB87752F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hu-HU" sz="6600" dirty="0"/>
              <a:t>Köszönöm szépen a figyelmet!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0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307150-6EF1-D441-31CC-4D60082A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 dirty="0"/>
              <a:t>Feladat leírása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EB25816-CF12-3F3C-4ED8-3666D2DF0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219710" indent="270510"/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Ha van több szegmentáló módszer (vannak köztük jobbak és kevésbé jók), akkor hogyan lehetne őket kombinálni, hogy egy jobb (pontosabb) szegmentáló módszert kapjunk?  Azaz van </a:t>
            </a:r>
            <a:r>
              <a:rPr lang="hu-HU" sz="2400" kern="50" dirty="0" err="1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k</a:t>
            </a:r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 db kész módszer a szakirodalomban, akkor egy </a:t>
            </a:r>
            <a:r>
              <a:rPr lang="hu-HU" sz="2400" kern="50" dirty="0" err="1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ensemble</a:t>
            </a:r>
            <a:r>
              <a:rPr lang="hu-HU" sz="2400" kern="50" dirty="0">
                <a:effectLst/>
                <a:latin typeface="Times New Roman" panose="02020603050405020304" pitchFamily="18" charset="0"/>
                <a:ea typeface="DejaVu Sans"/>
                <a:cs typeface="FreeSans"/>
              </a:rPr>
              <a:t> módszer hogyan tud majd dönteni a szegmentálási feladatban?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D13B841-4652-3490-DBF8-84DEA3A8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72BD9D4-EAA7-6840-0129-3084895B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92E47C3-8B5C-68F9-1D45-AAF78FEB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2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128814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8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79975F5-627B-E8D9-5D94-19741F11D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5400" dirty="0"/>
              <a:t>Idősor szegmentálás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CCBBF9-2D2A-89B4-3FB6-F274FF0D0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hu-HU" sz="2200" dirty="0"/>
              <a:t>kisebb, egymástól elkülönülő szakaszokra bontás</a:t>
            </a:r>
          </a:p>
          <a:p>
            <a:r>
              <a:rPr lang="hu-HU" sz="2200" dirty="0"/>
              <a:t>egyes szakaszok statisztikai vagy szerkezeti tulajdonságai hasonlóak legyenek</a:t>
            </a:r>
          </a:p>
        </p:txBody>
      </p:sp>
      <p:pic>
        <p:nvPicPr>
          <p:cNvPr id="12" name="Kép 11" descr="A képen képernyőkép, Diagram, sor, Színesség látható&#10;&#10;Automatikusan generált leírás">
            <a:extLst>
              <a:ext uri="{FF2B5EF4-FFF2-40B4-BE49-F238E27FC236}">
                <a16:creationId xmlns:a16="http://schemas.microsoft.com/office/drawing/2014/main" id="{B95A0347-0881-1180-1CD6-45E90EEE2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643" y="1055667"/>
            <a:ext cx="4886413" cy="2406558"/>
          </a:xfrm>
          <a:prstGeom prst="rect">
            <a:avLst/>
          </a:prstGeom>
        </p:spPr>
      </p:pic>
      <p:pic>
        <p:nvPicPr>
          <p:cNvPr id="14" name="Kép 13" descr="A képen Színesség, Acélkék, képernyőkép, kék látható&#10;&#10;Automatikusan generált leírás">
            <a:extLst>
              <a:ext uri="{FF2B5EF4-FFF2-40B4-BE49-F238E27FC236}">
                <a16:creationId xmlns:a16="http://schemas.microsoft.com/office/drawing/2014/main" id="{03C6EA78-A9F6-86C2-BBE0-6B27DF80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38" y="3628087"/>
            <a:ext cx="5123330" cy="2523240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85104F79-6E8C-C127-47CD-E76D1CA23C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CE8E417-EEEF-F440-8154-5657BA807881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0A1A7B9-A1B9-ECCD-17AB-6796F4A83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C67151-95B7-D200-F736-DE63E23B4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3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63710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5C0D67E-401B-9449-9CDE-2E970D7A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hu-HU" sz="5400"/>
              <a:t>Idősor szegmentálás területei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DDDD36-5379-8A8A-3E3F-BD8C8C260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hu-HU" sz="2200" dirty="0"/>
              <a:t>Pénzügy</a:t>
            </a:r>
          </a:p>
          <a:p>
            <a:r>
              <a:rPr lang="hu-HU" sz="2200" dirty="0"/>
              <a:t>Egészségügy és orvosi diagnosztika</a:t>
            </a:r>
          </a:p>
          <a:p>
            <a:r>
              <a:rPr lang="hu-HU" sz="2200" dirty="0"/>
              <a:t>Ipari gépmonitorozás</a:t>
            </a:r>
          </a:p>
          <a:p>
            <a:r>
              <a:rPr lang="hu-HU" sz="2200" dirty="0"/>
              <a:t>Beszédfelismerés és jelfeldolgozás</a:t>
            </a:r>
          </a:p>
          <a:p>
            <a:r>
              <a:rPr lang="hu-HU" sz="2200" dirty="0"/>
              <a:t>Közlekedés és mobilitás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4306762-26D1-759F-7887-9DA5539F5B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E5796CF-F91D-8A43-BBA8-BA92F2D3E001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312C130-79E2-AC15-56B6-68539B67D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AD0207-4F08-E9ED-431D-8FC430E76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4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361647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307F71-2F65-8A10-5DA2-6465F3416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3800" dirty="0" err="1"/>
              <a:t>State</a:t>
            </a:r>
            <a:r>
              <a:rPr lang="hu-HU" sz="3800" dirty="0"/>
              <a:t>-of-</a:t>
            </a:r>
            <a:r>
              <a:rPr lang="hu-HU" sz="3800" dirty="0" err="1"/>
              <a:t>the</a:t>
            </a:r>
            <a:r>
              <a:rPr lang="hu-HU" sz="3800" dirty="0"/>
              <a:t>-art algoritmusok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2F0BFB7E-E288-130A-FD76-39A2836B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36" y="1177492"/>
            <a:ext cx="7791318" cy="3486613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9C6929A2-EE6F-7693-4A2A-E4BF548061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6C20065-8D22-D348-8CD3-A180C3961739}" type="datetime1">
              <a:rPr lang="hu-HU" smtClean="0"/>
              <a:t>2025. 05. 13.</a:t>
            </a:fld>
            <a:endParaRPr lang="hu-HU" dirty="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C77B0E-C970-9E2B-9E3E-66287B457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71BE4E-F3F2-B2B7-DFA8-E1B679AC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5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82090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4497B56-7986-020E-C58E-EF68F599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Többségi szavazás idősor szegmentáláshoz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20B7BA5-E0EF-5DFF-B50C-DBA9D8A8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D49FDE6-1D45-5A42-A661-ED0C1E03E6E1}" type="datetime1">
              <a:rPr lang="hu-HU" smtClean="0">
                <a:solidFill>
                  <a:schemeClr val="tx1">
                    <a:tint val="75000"/>
                  </a:schemeClr>
                </a:solidFill>
              </a:rPr>
              <a:t>2025. 05. 13.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7BDD2AA-EEF8-234C-4921-C5303253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1B285A-05E2-9797-F8C2-03F734BF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/11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15AB1A0-4C98-15E2-9BE8-1A1903F1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34" y="247289"/>
            <a:ext cx="7856024" cy="595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32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4AD0AF3-8808-21D8-2584-6A5E2DC0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hu-HU" sz="4200" dirty="0"/>
              <a:t>Adott klaszteren legjobban teljesítő algoritmus választása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B5BF15-9C99-8AC1-14C7-279698B0F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 dirty="0" err="1"/>
              <a:t>Idősorok</a:t>
            </a:r>
            <a:r>
              <a:rPr lang="en-US" sz="2200" dirty="0"/>
              <a:t> </a:t>
            </a:r>
            <a:r>
              <a:rPr lang="en-US" sz="2200" dirty="0" err="1"/>
              <a:t>klaszterezése</a:t>
            </a:r>
            <a:r>
              <a:rPr lang="en-US" sz="2200" dirty="0"/>
              <a:t> </a:t>
            </a:r>
            <a:r>
              <a:rPr lang="en-US" sz="2200" dirty="0" err="1"/>
              <a:t>KMeans-sel</a:t>
            </a:r>
            <a:endParaRPr lang="en-US" sz="2200" dirty="0"/>
          </a:p>
          <a:p>
            <a:r>
              <a:rPr lang="en-US" sz="2200" dirty="0" err="1"/>
              <a:t>Vizsgált</a:t>
            </a:r>
            <a:r>
              <a:rPr lang="en-US" sz="2200" dirty="0"/>
              <a:t> </a:t>
            </a:r>
            <a:r>
              <a:rPr lang="en-US" sz="2200" dirty="0" err="1"/>
              <a:t>paraméterek</a:t>
            </a:r>
            <a:r>
              <a:rPr lang="en-US" sz="2200" dirty="0"/>
              <a:t>:</a:t>
            </a:r>
            <a:endParaRPr lang="en-US" sz="1400" dirty="0"/>
          </a:p>
          <a:p>
            <a:pPr lvl="1"/>
            <a:r>
              <a:rPr lang="en-US" sz="1800" dirty="0" err="1"/>
              <a:t>Hossz</a:t>
            </a:r>
            <a:endParaRPr lang="en-US" sz="1800" dirty="0"/>
          </a:p>
          <a:p>
            <a:pPr lvl="1"/>
            <a:r>
              <a:rPr lang="en-US" sz="1800" dirty="0" err="1"/>
              <a:t>Autokorreláció</a:t>
            </a:r>
            <a:endParaRPr lang="en-US" sz="1800" dirty="0"/>
          </a:p>
          <a:p>
            <a:pPr lvl="1"/>
            <a:r>
              <a:rPr lang="en-US" sz="1800" dirty="0" err="1"/>
              <a:t>Variációs</a:t>
            </a:r>
            <a:r>
              <a:rPr lang="en-US" sz="1800" dirty="0"/>
              <a:t> </a:t>
            </a:r>
            <a:r>
              <a:rPr lang="en-US" sz="1800" dirty="0" err="1"/>
              <a:t>koefficiens</a:t>
            </a:r>
            <a:endParaRPr lang="en-US" sz="1800" dirty="0"/>
          </a:p>
          <a:p>
            <a:pPr lvl="1"/>
            <a:r>
              <a:rPr lang="en-US" sz="1800" dirty="0"/>
              <a:t>Trend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127C899-DB01-8500-8738-1141D01B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36B3592-03CB-194B-B84D-F861BFD2AD9F}" type="datetime1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9842AF6-F55E-7059-81BB-DB0E9B874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F4D63D-F38C-52D3-659E-60ECFE62C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7</a:t>
            </a:fld>
            <a:r>
              <a:rPr lang="hu-HU" dirty="0"/>
              <a:t>/11</a:t>
            </a:r>
          </a:p>
        </p:txBody>
      </p:sp>
      <p:pic>
        <p:nvPicPr>
          <p:cNvPr id="11" name="Kép 10" descr="A képen képernyőkép, szöveg, Diagram, diagram látható&#10;&#10;Automatikusan generált leírás">
            <a:extLst>
              <a:ext uri="{FF2B5EF4-FFF2-40B4-BE49-F238E27FC236}">
                <a16:creationId xmlns:a16="http://schemas.microsoft.com/office/drawing/2014/main" id="{95A277DC-1015-F444-C23A-54931F6DFAD2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276087" y="3270888"/>
            <a:ext cx="4536000" cy="29196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0FF9EE-9165-C132-C565-5E8A55F1F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4410" y="215775"/>
            <a:ext cx="1446697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F02287E-4C59-3550-B0E7-88A89EC2D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261" y="261494"/>
            <a:ext cx="1434280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9" name="Kép 8" descr="A képen szöveg, Diagram, sor, diagram látható&#10;&#10;Automatikusan generált leírás">
            <a:extLst>
              <a:ext uri="{FF2B5EF4-FFF2-40B4-BE49-F238E27FC236}">
                <a16:creationId xmlns:a16="http://schemas.microsoft.com/office/drawing/2014/main" id="{FC4D68A6-F471-5708-2A52-10C177E1AE8A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087" y="215774"/>
            <a:ext cx="4536000" cy="305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0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CBA39B3-A320-6CC0-EF56-4BB2C4A3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Adott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klaszteren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legjobban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teljesítő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algoritmus</a:t>
            </a: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választása</a:t>
            </a: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908BD97-1AF1-5D07-1672-FE6D0CCC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AA740A8-D92E-7A46-8C12-3A1D635ED03F}" type="datetime1">
              <a:rPr lang="hu-HU" smtClean="0">
                <a:solidFill>
                  <a:schemeClr val="tx1">
                    <a:tint val="75000"/>
                  </a:schemeClr>
                </a:solidFill>
              </a:rPr>
              <a:t>2025. 05. 13.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157C846-2B4B-F5F1-917C-B9CF3577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200" kern="120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684D1D7-7CAA-6907-4596-0EA6DF538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/11</a:t>
            </a:r>
          </a:p>
        </p:txBody>
      </p:sp>
      <p:pic>
        <p:nvPicPr>
          <p:cNvPr id="7" name="Kép 6" descr="A képen szöveg, diagram, Színesség, Diagram látható&#10;&#10;Automatikusan generált leírás">
            <a:extLst>
              <a:ext uri="{FF2B5EF4-FFF2-40B4-BE49-F238E27FC236}">
                <a16:creationId xmlns:a16="http://schemas.microsoft.com/office/drawing/2014/main" id="{D7894517-6AAA-8C00-5005-2A63054C8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491" y="1882957"/>
            <a:ext cx="9042419" cy="447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4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CC5AAA7-BB5A-2330-0CEB-7F999AE3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hu-HU" sz="5000"/>
              <a:t>Eredmények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49AD4A-1E74-9645-D1C7-33AE5946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835556" cy="3410712"/>
          </a:xfrm>
        </p:spPr>
        <p:txBody>
          <a:bodyPr anchor="t">
            <a:normAutofit/>
          </a:bodyPr>
          <a:lstStyle/>
          <a:p>
            <a:r>
              <a:rPr lang="en-US" sz="2200" dirty="0" err="1"/>
              <a:t>Használt</a:t>
            </a:r>
            <a:r>
              <a:rPr lang="en-US" sz="2200" dirty="0"/>
              <a:t> </a:t>
            </a:r>
            <a:r>
              <a:rPr lang="en-US" sz="2200" dirty="0" err="1"/>
              <a:t>adathalmazok</a:t>
            </a:r>
            <a:r>
              <a:rPr lang="en-US" sz="2200" dirty="0"/>
              <a:t>:</a:t>
            </a:r>
          </a:p>
          <a:p>
            <a:pPr lvl="1"/>
            <a:r>
              <a:rPr lang="en-US" sz="1800" dirty="0"/>
              <a:t>TSSB – 75 </a:t>
            </a:r>
            <a:r>
              <a:rPr lang="en-US" sz="1800" dirty="0" err="1"/>
              <a:t>idősor</a:t>
            </a:r>
            <a:endParaRPr lang="en-US" sz="1800" dirty="0"/>
          </a:p>
          <a:p>
            <a:pPr lvl="1"/>
            <a:r>
              <a:rPr lang="en-US" sz="1800" dirty="0"/>
              <a:t>HAS – 250 </a:t>
            </a:r>
            <a:r>
              <a:rPr lang="en-US" sz="1800" dirty="0" err="1"/>
              <a:t>idősor</a:t>
            </a:r>
            <a:endParaRPr lang="en-US" sz="1800" dirty="0"/>
          </a:p>
          <a:p>
            <a:r>
              <a:rPr lang="en-US" sz="2200" dirty="0" err="1"/>
              <a:t>Teszthalmaz</a:t>
            </a:r>
            <a:r>
              <a:rPr lang="en-US" sz="2200" dirty="0"/>
              <a:t> </a:t>
            </a:r>
            <a:r>
              <a:rPr lang="en-US" sz="2200" dirty="0" err="1"/>
              <a:t>nagysága</a:t>
            </a:r>
            <a:r>
              <a:rPr lang="en-US" sz="2200" dirty="0"/>
              <a:t>: 40%</a:t>
            </a:r>
          </a:p>
        </p:txBody>
      </p:sp>
      <p:pic>
        <p:nvPicPr>
          <p:cNvPr id="7" name="Tartalom helye 6">
            <a:extLst>
              <a:ext uri="{FF2B5EF4-FFF2-40B4-BE49-F238E27FC236}">
                <a16:creationId xmlns:a16="http://schemas.microsoft.com/office/drawing/2014/main" id="{5EC8B68C-0128-AE19-126B-04B5F762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34033"/>
            <a:ext cx="6903720" cy="3589934"/>
          </a:xfrm>
          <a:prstGeom prst="rect">
            <a:avLst/>
          </a:prstGeom>
        </p:spPr>
      </p:pic>
      <p:sp>
        <p:nvSpPr>
          <p:cNvPr id="4" name="Dátum helye 3">
            <a:extLst>
              <a:ext uri="{FF2B5EF4-FFF2-40B4-BE49-F238E27FC236}">
                <a16:creationId xmlns:a16="http://schemas.microsoft.com/office/drawing/2014/main" id="{6D2CD1B2-9638-FBF5-CF84-0B377924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6445694-FCB9-A642-8FF4-42EEC02622E4}" type="datetime1">
              <a:rPr lang="hu-HU" smtClean="0"/>
              <a:pPr>
                <a:spcAft>
                  <a:spcPts val="600"/>
                </a:spcAft>
              </a:pPr>
              <a:t>2025. 05. 13.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F99DD6-87CA-B2B9-BD69-73694673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7B0DA75-DEAF-D741-C469-D3576F9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F5634A-3FEB-2145-92F8-FA1760146F41}" type="slidenum">
              <a:rPr lang="hu-HU" smtClean="0"/>
              <a:pPr>
                <a:spcAft>
                  <a:spcPts val="600"/>
                </a:spcAft>
              </a:pPr>
              <a:t>9</a:t>
            </a:fld>
            <a:r>
              <a:rPr lang="hu-HU" dirty="0"/>
              <a:t>/11</a:t>
            </a:r>
          </a:p>
        </p:txBody>
      </p:sp>
    </p:spTree>
    <p:extLst>
      <p:ext uri="{BB962C8B-B14F-4D97-AF65-F5344CB8AC3E}">
        <p14:creationId xmlns:p14="http://schemas.microsoft.com/office/powerpoint/2010/main" val="2925716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374</Words>
  <Application>Microsoft Macintosh PowerPoint</Application>
  <PresentationFormat>Szélesvásznú</PresentationFormat>
  <Paragraphs>71</Paragraphs>
  <Slides>11</Slides>
  <Notes>2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Office-téma</vt:lpstr>
      <vt:lpstr>Ensemble szegmentáló módszerek idősoros adatokon </vt:lpstr>
      <vt:lpstr>Feladat leírása</vt:lpstr>
      <vt:lpstr>Idősor szegmentálás</vt:lpstr>
      <vt:lpstr>Idősor szegmentálás területei</vt:lpstr>
      <vt:lpstr>State-of-the-art algoritmusok</vt:lpstr>
      <vt:lpstr>Többségi szavazás idősor szegmentáláshoz</vt:lpstr>
      <vt:lpstr>Adott klaszteren legjobban teljesítő algoritmus választása</vt:lpstr>
      <vt:lpstr>Adott klaszteren legjobban teljesítő algoritmus választása</vt:lpstr>
      <vt:lpstr>Eredmények</vt:lpstr>
      <vt:lpstr>Összegzés és kitekintés</vt:lpstr>
      <vt:lpstr>Köszönöm szépen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Benedek Czotter</dc:creator>
  <cp:lastModifiedBy>Benedek Czotter</cp:lastModifiedBy>
  <cp:revision>49</cp:revision>
  <dcterms:created xsi:type="dcterms:W3CDTF">2025-05-04T17:10:37Z</dcterms:created>
  <dcterms:modified xsi:type="dcterms:W3CDTF">2025-05-13T13:09:56Z</dcterms:modified>
</cp:coreProperties>
</file>