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60" r:id="rId6"/>
    <p:sldId id="261" r:id="rId8"/>
    <p:sldId id="262" r:id="rId9"/>
    <p:sldId id="263" r:id="rId10"/>
    <p:sldId id="264" r:id="rId11"/>
    <p:sldId id="265" r:id="rId12"/>
    <p:sldId id="26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wmf"/><Relationship Id="rId7" Type="http://schemas.openxmlformats.org/officeDocument/2006/relationships/oleObject" Target="../embeddings/oleObject7.bin"/><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0" Type="http://schemas.openxmlformats.org/officeDocument/2006/relationships/vmlDrawing" Target="../drawings/vmlDrawing3.vml"/><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365125"/>
            <a:ext cx="10515600" cy="1325563"/>
          </a:xfrm>
        </p:spPr>
        <p:txBody>
          <a:bodyPr/>
          <a:p>
            <a:r>
              <a:rPr lang="zh-CN" altLang="en-US" sz="3200">
                <a:latin typeface="宋体" panose="02010600030101010101" pitchFamily="2" charset="-122"/>
                <a:ea typeface="宋体" panose="02010600030101010101" pitchFamily="2" charset="-122"/>
              </a:rPr>
              <a:t>神经网络</a:t>
            </a:r>
            <a:endParaRPr lang="zh-CN" altLang="en-US" sz="3200">
              <a:latin typeface="宋体" panose="02010600030101010101" pitchFamily="2" charset="-122"/>
              <a:ea typeface="宋体" panose="02010600030101010101" pitchFamily="2" charset="-122"/>
            </a:endParaRPr>
          </a:p>
        </p:txBody>
      </p:sp>
      <p:sp>
        <p:nvSpPr>
          <p:cNvPr id="5" name="内容占位符 4"/>
          <p:cNvSpPr>
            <a:spLocks noGrp="1"/>
          </p:cNvSpPr>
          <p:nvPr>
            <p:ph idx="1"/>
          </p:nvPr>
        </p:nvSpPr>
        <p:spPr/>
        <p:txBody>
          <a:bodyPr/>
          <a:p>
            <a:r>
              <a:rPr lang="zh-CN" altLang="en-US" sz="1400">
                <a:latin typeface="宋体" panose="02010600030101010101" pitchFamily="2" charset="-122"/>
                <a:ea typeface="宋体" panose="02010600030101010101" pitchFamily="2" charset="-122"/>
                <a:cs typeface="宋体" panose="02010600030101010101" pitchFamily="2" charset="-122"/>
              </a:rPr>
              <a:t>模拟人脑神经元结构的模型是神经网络</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最简化的模型大概如下所示</a:t>
            </a:r>
            <a:endParaRPr lang="zh-CN" altLang="en-US" sz="1400">
              <a:latin typeface="宋体" panose="02010600030101010101" pitchFamily="2" charset="-122"/>
              <a:ea typeface="宋体" panose="02010600030101010101" pitchFamily="2" charset="-122"/>
              <a:cs typeface="宋体" panose="02010600030101010101" pitchFamily="2" charset="-122"/>
            </a:endParaRPr>
          </a:p>
          <a:p>
            <a:pPr marL="0" indent="0">
              <a:buNone/>
            </a:pPr>
            <a:r>
              <a:rPr lang="en-US" altLang="zh-CN" sz="1400">
                <a:latin typeface="宋体" panose="02010600030101010101" pitchFamily="2" charset="-122"/>
                <a:ea typeface="宋体" panose="02010600030101010101" pitchFamily="2" charset="-122"/>
                <a:cs typeface="宋体" panose="02010600030101010101" pitchFamily="2" charset="-122"/>
              </a:rPr>
              <a:t>					</a:t>
            </a:r>
            <a:endParaRPr lang="en-US" altLang="zh-CN" sz="1400">
              <a:latin typeface="宋体" panose="02010600030101010101" pitchFamily="2" charset="-122"/>
              <a:ea typeface="宋体" panose="02010600030101010101" pitchFamily="2" charset="-122"/>
              <a:cs typeface="宋体" panose="02010600030101010101" pitchFamily="2" charset="-122"/>
            </a:endParaRPr>
          </a:p>
          <a:p>
            <a:pPr marL="0" indent="0" fontAlgn="auto">
              <a:lnSpc>
                <a:spcPct val="125000"/>
              </a:lnSpc>
              <a:buNone/>
            </a:pP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输入为</a:t>
            </a:r>
            <a:r>
              <a:rPr lang="en-US" altLang="zh-CN" sz="1400">
                <a:latin typeface="宋体" panose="02010600030101010101" pitchFamily="2" charset="-122"/>
                <a:ea typeface="宋体" panose="02010600030101010101" pitchFamily="2" charset="-122"/>
                <a:cs typeface="宋体" panose="02010600030101010101" pitchFamily="2" charset="-122"/>
              </a:rPr>
              <a:t>X1</a:t>
            </a:r>
            <a:r>
              <a:rPr lang="zh-CN" altLang="en-US" sz="1400">
                <a:latin typeface="宋体" panose="02010600030101010101" pitchFamily="2" charset="-122"/>
                <a:ea typeface="宋体" panose="02010600030101010101" pitchFamily="2" charset="-122"/>
                <a:cs typeface="宋体" panose="02010600030101010101" pitchFamily="2" charset="-122"/>
              </a:rPr>
              <a:t>和</a:t>
            </a:r>
            <a:r>
              <a:rPr lang="en-US" altLang="zh-CN" sz="1400">
                <a:latin typeface="宋体" panose="02010600030101010101" pitchFamily="2" charset="-122"/>
                <a:ea typeface="宋体" panose="02010600030101010101" pitchFamily="2" charset="-122"/>
                <a:cs typeface="宋体" panose="02010600030101010101" pitchFamily="2" charset="-122"/>
              </a:rPr>
              <a:t>X2</a:t>
            </a:r>
            <a:r>
              <a:rPr lang="zh-CN" altLang="en-US" sz="1400">
                <a:latin typeface="宋体" panose="02010600030101010101" pitchFamily="2" charset="-122"/>
                <a:ea typeface="宋体" panose="02010600030101010101" pitchFamily="2" charset="-122"/>
                <a:cs typeface="宋体" panose="02010600030101010101" pitchFamily="2" charset="-122"/>
              </a:rPr>
              <a:t>，权重分别为</a:t>
            </a:r>
            <a:r>
              <a:rPr lang="en-US" altLang="zh-CN" sz="1400">
                <a:latin typeface="宋体" panose="02010600030101010101" pitchFamily="2" charset="-122"/>
                <a:ea typeface="宋体" panose="02010600030101010101" pitchFamily="2" charset="-122"/>
                <a:cs typeface="宋体" panose="02010600030101010101" pitchFamily="2" charset="-122"/>
              </a:rPr>
              <a:t>W1</a:t>
            </a:r>
            <a:r>
              <a:rPr lang="zh-CN" altLang="en-US" sz="1400">
                <a:latin typeface="宋体" panose="02010600030101010101" pitchFamily="2" charset="-122"/>
                <a:ea typeface="宋体" panose="02010600030101010101" pitchFamily="2" charset="-122"/>
                <a:cs typeface="宋体" panose="02010600030101010101" pitchFamily="2" charset="-122"/>
              </a:rPr>
              <a:t>和</a:t>
            </a:r>
            <a:r>
              <a:rPr lang="en-US" altLang="zh-CN" sz="1400">
                <a:latin typeface="宋体" panose="02010600030101010101" pitchFamily="2" charset="-122"/>
                <a:ea typeface="宋体" panose="02010600030101010101" pitchFamily="2" charset="-122"/>
                <a:cs typeface="宋体" panose="02010600030101010101" pitchFamily="2" charset="-122"/>
              </a:rPr>
              <a:t>W2</a:t>
            </a:r>
            <a:r>
              <a:rPr lang="zh-CN" altLang="en-US" sz="1400">
                <a:latin typeface="宋体" panose="02010600030101010101" pitchFamily="2" charset="-122"/>
                <a:ea typeface="宋体" panose="02010600030101010101" pitchFamily="2" charset="-122"/>
                <a:cs typeface="宋体" panose="02010600030101010101" pitchFamily="2" charset="-122"/>
              </a:rPr>
              <a:t>，那么传递到下一个神经元的输入为</a:t>
            </a:r>
            <a:r>
              <a:rPr lang="en-US" altLang="zh-CN" sz="1400">
                <a:latin typeface="宋体" panose="02010600030101010101" pitchFamily="2" charset="-122"/>
                <a:ea typeface="宋体" panose="02010600030101010101" pitchFamily="2" charset="-122"/>
                <a:cs typeface="宋体" panose="02010600030101010101" pitchFamily="2" charset="-122"/>
              </a:rPr>
              <a:t>					W1X1+W2X2</a:t>
            </a:r>
            <a:r>
              <a:rPr lang="zh-CN" altLang="en-US" sz="1400">
                <a:latin typeface="宋体" panose="02010600030101010101" pitchFamily="2" charset="-122"/>
                <a:ea typeface="宋体" panose="02010600030101010101" pitchFamily="2" charset="-122"/>
                <a:cs typeface="宋体" panose="02010600030101010101" pitchFamily="2" charset="-122"/>
              </a:rPr>
              <a:t>，因为这里的模型是神经元，那么输出</a:t>
            </a:r>
            <a:r>
              <a:rPr lang="en-US" altLang="zh-CN" sz="1400">
                <a:latin typeface="宋体" panose="02010600030101010101" pitchFamily="2" charset="-122"/>
                <a:ea typeface="宋体" panose="02010600030101010101" pitchFamily="2" charset="-122"/>
                <a:cs typeface="宋体" panose="02010600030101010101" pitchFamily="2" charset="-122"/>
              </a:rPr>
              <a:t>y</a:t>
            </a:r>
            <a:r>
              <a:rPr lang="zh-CN" altLang="en-US" sz="1400">
                <a:latin typeface="宋体" panose="02010600030101010101" pitchFamily="2" charset="-122"/>
                <a:ea typeface="宋体" panose="02010600030101010101" pitchFamily="2" charset="-122"/>
                <a:cs typeface="宋体" panose="02010600030101010101" pitchFamily="2" charset="-122"/>
              </a:rPr>
              <a:t>只分为激活</a:t>
            </a:r>
            <a:r>
              <a:rPr lang="en-US" altLang="zh-CN" sz="1400">
                <a:latin typeface="宋体" panose="02010600030101010101" pitchFamily="2" charset="-122"/>
                <a:ea typeface="宋体" panose="02010600030101010101" pitchFamily="2" charset="-122"/>
                <a:cs typeface="宋体" panose="02010600030101010101" pitchFamily="2" charset="-122"/>
              </a:rPr>
              <a:t>(1)</a:t>
            </a:r>
            <a:r>
              <a:rPr lang="zh-CN" altLang="en-US" sz="1400">
                <a:latin typeface="宋体" panose="02010600030101010101" pitchFamily="2" charset="-122"/>
                <a:ea typeface="宋体" panose="02010600030101010101" pitchFamily="2" charset="-122"/>
                <a:cs typeface="宋体" panose="02010600030101010101" pitchFamily="2" charset="-122"/>
              </a:rPr>
              <a:t>和不 </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激活</a:t>
            </a:r>
            <a:r>
              <a:rPr lang="en-US" altLang="zh-CN" sz="1400">
                <a:latin typeface="宋体" panose="02010600030101010101" pitchFamily="2" charset="-122"/>
                <a:ea typeface="宋体" panose="02010600030101010101" pitchFamily="2" charset="-122"/>
                <a:cs typeface="宋体" panose="02010600030101010101" pitchFamily="2" charset="-122"/>
              </a:rPr>
              <a:t>(0)</a:t>
            </a:r>
            <a:r>
              <a:rPr lang="zh-CN" altLang="en-US" sz="1400">
                <a:latin typeface="宋体" panose="02010600030101010101" pitchFamily="2" charset="-122"/>
                <a:ea typeface="宋体" panose="02010600030101010101" pitchFamily="2" charset="-122"/>
                <a:cs typeface="宋体" panose="02010600030101010101" pitchFamily="2" charset="-122"/>
              </a:rPr>
              <a:t>，既然要看能不能激活，那么就有阈值</a:t>
            </a:r>
            <a:r>
              <a:rPr lang="en-US" altLang="zh-CN" sz="1400">
                <a:latin typeface="宋体" panose="02010600030101010101" pitchFamily="2" charset="-122"/>
                <a:ea typeface="宋体" panose="02010600030101010101" pitchFamily="2" charset="-122"/>
                <a:cs typeface="宋体" panose="02010600030101010101" pitchFamily="2" charset="-122"/>
              </a:rPr>
              <a:t>θ</a:t>
            </a:r>
            <a:r>
              <a:rPr lang="zh-CN" altLang="en-US" sz="1400">
                <a:latin typeface="宋体" panose="02010600030101010101" pitchFamily="2" charset="-122"/>
                <a:ea typeface="宋体" panose="02010600030101010101" pitchFamily="2" charset="-122"/>
                <a:cs typeface="宋体" panose="02010600030101010101" pitchFamily="2" charset="-122"/>
              </a:rPr>
              <a:t>，如果输入</a:t>
            </a:r>
            <a:r>
              <a:rPr lang="en-US" altLang="zh-CN" sz="1400">
                <a:latin typeface="宋体" panose="02010600030101010101" pitchFamily="2" charset="-122"/>
                <a:ea typeface="宋体" panose="02010600030101010101" pitchFamily="2" charset="-122"/>
                <a:cs typeface="宋体" panose="02010600030101010101" pitchFamily="2" charset="-122"/>
              </a:rPr>
              <a:t>≥θ</a:t>
            </a:r>
            <a:r>
              <a:rPr lang="zh-CN" altLang="en-US" sz="1400">
                <a:latin typeface="宋体" panose="02010600030101010101" pitchFamily="2" charset="-122"/>
                <a:ea typeface="宋体" panose="02010600030101010101" pitchFamily="2" charset="-122"/>
                <a:cs typeface="宋体" panose="02010600030101010101" pitchFamily="2" charset="-122"/>
              </a:rPr>
              <a:t>，那么激活</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活，即输出为</a:t>
            </a:r>
            <a:r>
              <a:rPr lang="en-US" altLang="zh-CN" sz="1400">
                <a:latin typeface="宋体" panose="02010600030101010101" pitchFamily="2" charset="-122"/>
                <a:ea typeface="宋体" panose="02010600030101010101" pitchFamily="2" charset="-122"/>
                <a:cs typeface="宋体" panose="02010600030101010101" pitchFamily="2" charset="-122"/>
              </a:rPr>
              <a:t>1</a:t>
            </a:r>
            <a:r>
              <a:rPr lang="zh-CN" altLang="en-US" sz="1400">
                <a:latin typeface="宋体" panose="02010600030101010101" pitchFamily="2" charset="-122"/>
                <a:ea typeface="宋体" panose="02010600030101010101" pitchFamily="2" charset="-122"/>
                <a:cs typeface="宋体" panose="02010600030101010101" pitchFamily="2" charset="-122"/>
              </a:rPr>
              <a:t>，反之则为不激活，输出为</a:t>
            </a:r>
            <a:r>
              <a:rPr lang="en-US" altLang="zh-CN" sz="1400">
                <a:latin typeface="宋体" panose="02010600030101010101" pitchFamily="2" charset="-122"/>
                <a:ea typeface="宋体" panose="02010600030101010101" pitchFamily="2" charset="-122"/>
                <a:cs typeface="宋体" panose="02010600030101010101" pitchFamily="2" charset="-122"/>
              </a:rPr>
              <a:t>0</a:t>
            </a:r>
            <a:r>
              <a:rPr lang="zh-CN" altLang="en-US" sz="1400">
                <a:latin typeface="宋体" panose="02010600030101010101" pitchFamily="2" charset="-122"/>
                <a:ea typeface="宋体" panose="02010600030101010101" pitchFamily="2" charset="-122"/>
                <a:cs typeface="宋体" panose="02010600030101010101" pitchFamily="2" charset="-122"/>
              </a:rPr>
              <a:t>，到这里，最简单的模型化就</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zh-CN" altLang="en-US" sz="1400">
                <a:latin typeface="宋体" panose="02010600030101010101" pitchFamily="2" charset="-122"/>
                <a:ea typeface="宋体" panose="02010600030101010101" pitchFamily="2" charset="-122"/>
                <a:cs typeface="宋体" panose="02010600030101010101" pitchFamily="2" charset="-122"/>
              </a:rPr>
              <a:t>完成了。</a:t>
            </a:r>
            <a:r>
              <a:rPr lang="en-US" altLang="zh-CN" sz="1400">
                <a:latin typeface="宋体" panose="02010600030101010101" pitchFamily="2" charset="-122"/>
                <a:ea typeface="宋体" panose="02010600030101010101" pitchFamily="2" charset="-122"/>
                <a:cs typeface="宋体" panose="02010600030101010101" pitchFamily="2" charset="-122"/>
              </a:rPr>
              <a:t>	</a:t>
            </a:r>
            <a:r>
              <a:rPr lang="en-US" altLang="zh-CN" sz="1400"/>
              <a:t>						</a:t>
            </a:r>
            <a:endParaRPr lang="en-US" altLang="zh-CN" sz="1400" baseline="-25000"/>
          </a:p>
          <a:p>
            <a:pPr marL="0" indent="0">
              <a:buNone/>
            </a:pPr>
            <a:endParaRPr lang="en-US" altLang="zh-CN" sz="1400" baseline="-25000"/>
          </a:p>
        </p:txBody>
      </p:sp>
      <p:pic>
        <p:nvPicPr>
          <p:cNvPr id="6" name="图片 5"/>
          <p:cNvPicPr>
            <a:picLocks noChangeAspect="1"/>
          </p:cNvPicPr>
          <p:nvPr/>
        </p:nvPicPr>
        <p:blipFill>
          <a:blip r:embed="rId1"/>
          <a:stretch>
            <a:fillRect/>
          </a:stretch>
        </p:blipFill>
        <p:spPr>
          <a:xfrm>
            <a:off x="838200" y="2754630"/>
            <a:ext cx="4321810" cy="23012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ym typeface="+mn-ea"/>
              </a:rPr>
              <a:t>深度神经网络</a:t>
            </a:r>
            <a:r>
              <a:rPr lang="en-US" altLang="zh-CN" sz="3200">
                <a:sym typeface="+mn-ea"/>
              </a:rPr>
              <a:t>-4.4</a:t>
            </a:r>
            <a:r>
              <a:rPr lang="zh-CN" altLang="en-US" sz="3200">
                <a:sym typeface="+mn-ea"/>
              </a:rPr>
              <a:t>以及</a:t>
            </a:r>
            <a:r>
              <a:rPr lang="en-US" altLang="zh-CN" sz="3200">
                <a:sym typeface="+mn-ea"/>
              </a:rPr>
              <a:t>4.4.2</a:t>
            </a:r>
            <a:endParaRPr lang="en-US" altLang="zh-CN" sz="3200">
              <a:sym typeface="+mn-ea"/>
            </a:endParaRPr>
          </a:p>
        </p:txBody>
      </p:sp>
      <p:sp>
        <p:nvSpPr>
          <p:cNvPr id="3" name="内容占位符 2"/>
          <p:cNvSpPr>
            <a:spLocks noGrp="1"/>
          </p:cNvSpPr>
          <p:nvPr>
            <p:ph idx="1"/>
          </p:nvPr>
        </p:nvSpPr>
        <p:spPr/>
        <p:txBody>
          <a:bodyPr/>
          <a:p>
            <a:r>
              <a:rPr lang="en-US" altLang="zh-CN" sz="1400"/>
              <a:t>4.2</a:t>
            </a:r>
            <a:r>
              <a:rPr lang="zh-CN" altLang="en-US" sz="1400"/>
              <a:t>和</a:t>
            </a:r>
            <a:r>
              <a:rPr lang="en-US" altLang="zh-CN" sz="1400"/>
              <a:t>4.3</a:t>
            </a:r>
            <a:r>
              <a:rPr lang="zh-CN" altLang="en-US" sz="1400"/>
              <a:t>基本就是换下激活函数之类的，代码改动不大就没写了</a:t>
            </a:r>
            <a:endParaRPr lang="zh-CN" altLang="en-US" sz="1400"/>
          </a:p>
          <a:p>
            <a:r>
              <a:rPr lang="en-US" altLang="zh-CN" sz="1400"/>
              <a:t>4.4</a:t>
            </a:r>
            <a:r>
              <a:rPr lang="zh-CN" altLang="en-US" sz="1400"/>
              <a:t>还是</a:t>
            </a:r>
            <a:r>
              <a:rPr lang="en-US" altLang="zh-CN" sz="1400"/>
              <a:t>MNIST</a:t>
            </a:r>
            <a:r>
              <a:rPr lang="zh-CN" altLang="en-US" sz="1400"/>
              <a:t>，不过使用的是</a:t>
            </a:r>
            <a:r>
              <a:rPr lang="en-US" altLang="zh-CN" sz="1400"/>
              <a:t>tensorflow</a:t>
            </a:r>
            <a:r>
              <a:rPr lang="zh-CN" altLang="en-US" sz="1400"/>
              <a:t>并且代码提高了一些效率。</a:t>
            </a:r>
            <a:endParaRPr lang="zh-CN" altLang="en-US" sz="1400"/>
          </a:p>
          <a:p>
            <a:r>
              <a:rPr lang="en-US" altLang="zh-CN" sz="1400"/>
              <a:t>4.4.2 </a:t>
            </a:r>
            <a:r>
              <a:rPr lang="zh-CN" altLang="en-US" sz="1400"/>
              <a:t>就是加了个画图</a:t>
            </a:r>
            <a:endParaRPr lang="zh-CN" altLang="en-US" sz="1400"/>
          </a:p>
          <a:p>
            <a:r>
              <a:rPr lang="zh-CN" altLang="en-US" sz="1400"/>
              <a:t>学习率的话设置最好是动态的，先大后小，可以用tf.compat.v1.train.</a:t>
            </a:r>
            <a:r>
              <a:rPr lang="en-US" altLang="zh-CN" sz="1400"/>
              <a:t>MomentumOptimizer</a:t>
            </a:r>
            <a:r>
              <a:rPr lang="zh-CN" altLang="en-US" sz="1400"/>
              <a:t>(0.01，</a:t>
            </a:r>
            <a:r>
              <a:rPr lang="en-US" altLang="zh-CN" sz="1400"/>
              <a:t>0.9</a:t>
            </a:r>
            <a:r>
              <a:rPr lang="zh-CN" altLang="en-US" sz="1400"/>
              <a:t>)来实现</a:t>
            </a:r>
            <a:endParaRPr lang="zh-CN"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简单感知机</a:t>
            </a:r>
            <a:r>
              <a:rPr lang="en-US" altLang="zh-CN" sz="3200"/>
              <a:t>-</a:t>
            </a:r>
            <a:r>
              <a:rPr lang="en-US" altLang="zh-CN" sz="3200"/>
              <a:t>3.3</a:t>
            </a:r>
            <a:endParaRPr lang="en-US" altLang="zh-CN" sz="3200" baseline="-25000"/>
          </a:p>
        </p:txBody>
      </p:sp>
      <p:sp>
        <p:nvSpPr>
          <p:cNvPr id="3" name="内容占位符 2"/>
          <p:cNvSpPr>
            <a:spLocks noGrp="1"/>
          </p:cNvSpPr>
          <p:nvPr>
            <p:ph idx="1"/>
          </p:nvPr>
        </p:nvSpPr>
        <p:spPr>
          <a:xfrm>
            <a:off x="838200" y="1825625"/>
            <a:ext cx="4895215" cy="4351020"/>
          </a:xfrm>
        </p:spPr>
        <p:txBody>
          <a:bodyPr/>
          <a:p>
            <a:pPr fontAlgn="auto">
              <a:lnSpc>
                <a:spcPct val="125000"/>
              </a:lnSpc>
            </a:pPr>
            <a:r>
              <a:rPr lang="zh-CN" altLang="en-US" sz="1400"/>
              <a:t>简单感知机的模型和上一页最简化的模型相比，改变是输入端变多了，图示如下图</a:t>
            </a:r>
            <a:endParaRPr lang="zh-CN" altLang="en-US" sz="1400"/>
          </a:p>
        </p:txBody>
      </p:sp>
      <p:pic>
        <p:nvPicPr>
          <p:cNvPr id="4" name="图片 3"/>
          <p:cNvPicPr>
            <a:picLocks noChangeAspect="1"/>
          </p:cNvPicPr>
          <p:nvPr/>
        </p:nvPicPr>
        <p:blipFill>
          <a:blip r:embed="rId1"/>
          <a:stretch>
            <a:fillRect/>
          </a:stretch>
        </p:blipFill>
        <p:spPr>
          <a:xfrm>
            <a:off x="1066165" y="2450465"/>
            <a:ext cx="4667250" cy="2647950"/>
          </a:xfrm>
          <a:prstGeom prst="rect">
            <a:avLst/>
          </a:prstGeom>
        </p:spPr>
      </p:pic>
      <p:sp>
        <p:nvSpPr>
          <p:cNvPr id="6" name="文本框 5"/>
          <p:cNvSpPr txBox="1"/>
          <p:nvPr/>
        </p:nvSpPr>
        <p:spPr>
          <a:xfrm>
            <a:off x="5917565" y="2438400"/>
            <a:ext cx="4806315" cy="3592195"/>
          </a:xfrm>
          <a:prstGeom prst="rect">
            <a:avLst/>
          </a:prstGeom>
          <a:noFill/>
        </p:spPr>
        <p:txBody>
          <a:bodyPr wrap="square" rtlCol="0">
            <a:spAutoFit/>
          </a:bodyPr>
          <a:p>
            <a:pPr fontAlgn="auto">
              <a:lnSpc>
                <a:spcPct val="125000"/>
              </a:lnSpc>
            </a:pPr>
            <a:r>
              <a:rPr lang="zh-CN" altLang="en-US" sz="1400"/>
              <a:t>输入为</a:t>
            </a:r>
            <a:r>
              <a:rPr lang="en-US" altLang="zh-CN" sz="1400"/>
              <a:t>X1</a:t>
            </a:r>
            <a:r>
              <a:rPr lang="zh-CN" altLang="en-US" sz="1400"/>
              <a:t>到</a:t>
            </a:r>
            <a:r>
              <a:rPr lang="en-US" altLang="zh-CN" sz="1400"/>
              <a:t>Xn</a:t>
            </a:r>
            <a:r>
              <a:rPr lang="zh-CN" altLang="en-US" sz="1400"/>
              <a:t>，权重对应为</a:t>
            </a:r>
            <a:r>
              <a:rPr lang="en-US" altLang="zh-CN" sz="1400"/>
              <a:t>W1</a:t>
            </a:r>
            <a:r>
              <a:rPr lang="zh-CN" altLang="en-US" sz="1400"/>
              <a:t>到</a:t>
            </a:r>
            <a:r>
              <a:rPr lang="en-US" altLang="zh-CN" sz="1400"/>
              <a:t>Wn</a:t>
            </a:r>
            <a:r>
              <a:rPr lang="zh-CN" altLang="en-US" sz="1400"/>
              <a:t>，那么输入到下一个神经元的输入为</a:t>
            </a:r>
            <a:r>
              <a:rPr lang="en-US" altLang="zh-CN" sz="1400"/>
              <a:t>W1X1+W2X2+.......+WnXn</a:t>
            </a:r>
            <a:r>
              <a:rPr lang="zh-CN" altLang="en-US" sz="1400"/>
              <a:t>，其他没什么变化，仍然是</a:t>
            </a:r>
            <a:r>
              <a:rPr lang="en-US" altLang="zh-CN" sz="1400"/>
              <a:t>≥</a:t>
            </a:r>
            <a:r>
              <a:rPr lang="zh-CN" altLang="en-US" sz="1400"/>
              <a:t>阈值</a:t>
            </a:r>
            <a:r>
              <a:rPr lang="en-US" altLang="zh-CN" sz="1400"/>
              <a:t>θ</a:t>
            </a:r>
            <a:r>
              <a:rPr lang="zh-CN" altLang="en-US" sz="1400"/>
              <a:t>输出</a:t>
            </a:r>
            <a:r>
              <a:rPr lang="en-US" altLang="zh-CN" sz="1400"/>
              <a:t>1</a:t>
            </a:r>
            <a:r>
              <a:rPr lang="zh-CN" altLang="en-US" sz="1400"/>
              <a:t>，反之输出</a:t>
            </a:r>
            <a:r>
              <a:rPr lang="en-US" altLang="zh-CN" sz="1400"/>
              <a:t>0</a:t>
            </a:r>
            <a:r>
              <a:rPr lang="zh-CN" altLang="en-US" sz="1400"/>
              <a:t>。</a:t>
            </a:r>
            <a:endParaRPr lang="zh-CN" altLang="en-US" sz="1400"/>
          </a:p>
          <a:p>
            <a:pPr fontAlgn="auto">
              <a:lnSpc>
                <a:spcPct val="125000"/>
              </a:lnSpc>
            </a:pPr>
            <a:r>
              <a:rPr lang="zh-CN" altLang="en-US" sz="1400"/>
              <a:t>在此处引入阶跃函数</a:t>
            </a:r>
            <a:r>
              <a:rPr lang="en-US" altLang="zh-CN" sz="1400"/>
              <a:t>f(x)</a:t>
            </a:r>
            <a:r>
              <a:rPr lang="zh-CN" altLang="en-US" sz="1400"/>
              <a:t>，</a:t>
            </a:r>
            <a:r>
              <a:rPr lang="en-US" altLang="zh-CN" sz="1400"/>
              <a:t>x≥0</a:t>
            </a:r>
            <a:r>
              <a:rPr lang="zh-CN" altLang="en-US" sz="1400"/>
              <a:t>输出</a:t>
            </a:r>
            <a:r>
              <a:rPr lang="en-US" altLang="zh-CN" sz="1400"/>
              <a:t>1</a:t>
            </a:r>
            <a:r>
              <a:rPr lang="zh-CN" altLang="en-US" sz="1400"/>
              <a:t>，</a:t>
            </a:r>
            <a:r>
              <a:rPr lang="en-US" altLang="zh-CN" sz="1400"/>
              <a:t>x</a:t>
            </a:r>
            <a:r>
              <a:rPr lang="zh-CN" altLang="en-US" sz="1400"/>
              <a:t>＜</a:t>
            </a:r>
            <a:r>
              <a:rPr lang="en-US" altLang="zh-CN" sz="1400"/>
              <a:t>0</a:t>
            </a:r>
            <a:r>
              <a:rPr lang="zh-CN" altLang="en-US" sz="1400"/>
              <a:t>输出</a:t>
            </a:r>
            <a:r>
              <a:rPr lang="en-US" altLang="zh-CN" sz="1400"/>
              <a:t>0</a:t>
            </a:r>
            <a:r>
              <a:rPr lang="zh-CN" altLang="en-US" sz="1400"/>
              <a:t>，也就是说令</a:t>
            </a:r>
            <a:r>
              <a:rPr lang="en-US" altLang="zh-CN" sz="1400"/>
              <a:t>b=-θ</a:t>
            </a:r>
            <a:r>
              <a:rPr lang="zh-CN" altLang="en-US" sz="1400"/>
              <a:t>，那么</a:t>
            </a:r>
            <a:r>
              <a:rPr lang="en-US" altLang="zh-CN" sz="1400">
                <a:sym typeface="+mn-ea"/>
              </a:rPr>
              <a:t>W1X1+W2X2+.......+WnXn+b</a:t>
            </a:r>
            <a:r>
              <a:rPr lang="zh-CN" altLang="en-US" sz="1400">
                <a:sym typeface="+mn-ea"/>
              </a:rPr>
              <a:t>当作阶跃函数的变量，然后再定义两个向量</a:t>
            </a:r>
            <a:r>
              <a:rPr lang="en-US" altLang="zh-CN" sz="1400" b="1">
                <a:sym typeface="+mn-ea"/>
              </a:rPr>
              <a:t>X</a:t>
            </a:r>
            <a:r>
              <a:rPr lang="en-US" altLang="zh-CN" sz="1400">
                <a:sym typeface="+mn-ea"/>
              </a:rPr>
              <a:t>=(X1,X2.....,Xn)</a:t>
            </a:r>
            <a:r>
              <a:rPr lang="en-US" altLang="zh-CN" sz="1400" b="1">
                <a:sym typeface="+mn-ea"/>
              </a:rPr>
              <a:t>W</a:t>
            </a:r>
            <a:r>
              <a:rPr lang="en-US" altLang="zh-CN" sz="1400">
                <a:sym typeface="+mn-ea"/>
              </a:rPr>
              <a:t>=(W1,W2.......,WN)</a:t>
            </a:r>
            <a:r>
              <a:rPr lang="zh-CN" altLang="en-US" sz="1400">
                <a:sym typeface="+mn-ea"/>
              </a:rPr>
              <a:t>，</a:t>
            </a:r>
            <a:endParaRPr lang="zh-CN" altLang="en-US" sz="1400">
              <a:sym typeface="+mn-ea"/>
            </a:endParaRPr>
          </a:p>
          <a:p>
            <a:pPr fontAlgn="auto">
              <a:lnSpc>
                <a:spcPct val="125000"/>
              </a:lnSpc>
            </a:pPr>
            <a:r>
              <a:rPr lang="zh-CN" altLang="en-US" sz="1400">
                <a:sym typeface="+mn-ea"/>
              </a:rPr>
              <a:t>此时神经元的输出可以定义为</a:t>
            </a:r>
            <a:r>
              <a:rPr lang="en-US" altLang="zh-CN" sz="1400">
                <a:sym typeface="+mn-ea"/>
              </a:rPr>
              <a:t>y=f(</a:t>
            </a:r>
            <a:r>
              <a:rPr lang="en-US" altLang="zh-CN" sz="1400" b="1">
                <a:sym typeface="+mn-ea"/>
              </a:rPr>
              <a:t>XW</a:t>
            </a:r>
            <a:r>
              <a:rPr lang="en-US" altLang="zh-CN" sz="1400" baseline="30000">
                <a:sym typeface="+mn-ea"/>
              </a:rPr>
              <a:t>T</a:t>
            </a:r>
            <a:r>
              <a:rPr lang="en-US" altLang="zh-CN" sz="1400">
                <a:sym typeface="+mn-ea"/>
              </a:rPr>
              <a:t>+b),</a:t>
            </a:r>
            <a:r>
              <a:rPr lang="en-US" altLang="zh-CN" sz="1400" b="1">
                <a:sym typeface="+mn-ea"/>
              </a:rPr>
              <a:t>W</a:t>
            </a:r>
            <a:r>
              <a:rPr lang="zh-CN" altLang="en-US" sz="1400">
                <a:sym typeface="+mn-ea"/>
              </a:rPr>
              <a:t>叫权重向量，</a:t>
            </a:r>
            <a:r>
              <a:rPr lang="en-US" altLang="zh-CN" sz="1400">
                <a:sym typeface="+mn-ea"/>
              </a:rPr>
              <a:t>b</a:t>
            </a:r>
            <a:r>
              <a:rPr lang="zh-CN" altLang="en-US" sz="1400">
                <a:sym typeface="+mn-ea"/>
              </a:rPr>
              <a:t>叫做偏置。到这里就完成了简单感知机的模型定义。</a:t>
            </a:r>
            <a:endParaRPr lang="zh-CN" altLang="en-US" sz="1400">
              <a:sym typeface="+mn-ea"/>
            </a:endParaRPr>
          </a:p>
          <a:p>
            <a:pPr fontAlgn="auto">
              <a:lnSpc>
                <a:spcPct val="125000"/>
              </a:lnSpc>
            </a:pPr>
            <a:r>
              <a:rPr lang="zh-CN" altLang="en-US" sz="1400">
                <a:sym typeface="+mn-ea"/>
              </a:rPr>
              <a:t>这里对参数进行更新的方法用的是误差修正学习法，公式如下</a:t>
            </a:r>
            <a:endParaRPr lang="zh-CN" altLang="en-US" sz="1400">
              <a:sym typeface="+mn-ea"/>
            </a:endParaRPr>
          </a:p>
          <a:p>
            <a:pPr fontAlgn="auto">
              <a:lnSpc>
                <a:spcPct val="125000"/>
              </a:lnSpc>
            </a:pPr>
            <a:r>
              <a:rPr lang="en-US" altLang="zh-CN" sz="1400">
                <a:sym typeface="+mn-ea"/>
              </a:rPr>
              <a:t>Δ</a:t>
            </a:r>
            <a:r>
              <a:rPr lang="en-US" altLang="zh-CN" sz="1400" b="1">
                <a:sym typeface="+mn-ea"/>
              </a:rPr>
              <a:t>W</a:t>
            </a:r>
            <a:r>
              <a:rPr lang="en-US" altLang="zh-CN" sz="1400">
                <a:sym typeface="+mn-ea"/>
              </a:rPr>
              <a:t> = (t-y)</a:t>
            </a:r>
            <a:r>
              <a:rPr lang="en-US" altLang="zh-CN" sz="1400" b="1">
                <a:sym typeface="+mn-ea"/>
              </a:rPr>
              <a:t>X</a:t>
            </a:r>
            <a:r>
              <a:rPr lang="en-US" altLang="zh-CN" sz="1400">
                <a:sym typeface="+mn-ea"/>
              </a:rPr>
              <a:t>    	Δb = t-y</a:t>
            </a:r>
            <a:endParaRPr lang="en-US" altLang="zh-CN" sz="1400">
              <a:sym typeface="+mn-ea"/>
            </a:endParaRPr>
          </a:p>
          <a:p>
            <a:pPr fontAlgn="auto">
              <a:lnSpc>
                <a:spcPct val="125000"/>
              </a:lnSpc>
            </a:pPr>
            <a:r>
              <a:rPr lang="zh-CN" altLang="en-US" sz="1400">
                <a:sym typeface="+mn-ea"/>
              </a:rPr>
              <a:t>每次输入数据后用</a:t>
            </a:r>
            <a:r>
              <a:rPr lang="en-US" altLang="zh-CN" sz="1400">
                <a:sym typeface="+mn-ea"/>
              </a:rPr>
              <a:t>Δ</a:t>
            </a:r>
            <a:r>
              <a:rPr lang="zh-CN" altLang="en-US" sz="1400">
                <a:sym typeface="+mn-ea"/>
              </a:rPr>
              <a:t>去更新</a:t>
            </a:r>
            <a:r>
              <a:rPr lang="en-US" altLang="zh-CN" sz="1400" b="1">
                <a:sym typeface="+mn-ea"/>
              </a:rPr>
              <a:t>W</a:t>
            </a:r>
            <a:r>
              <a:rPr lang="zh-CN" altLang="en-US" sz="1400">
                <a:sym typeface="+mn-ea"/>
              </a:rPr>
              <a:t>和</a:t>
            </a:r>
            <a:r>
              <a:rPr lang="en-US" altLang="zh-CN" sz="1400">
                <a:sym typeface="+mn-ea"/>
              </a:rPr>
              <a:t>b</a:t>
            </a:r>
            <a:r>
              <a:rPr lang="zh-CN" altLang="en-US" sz="1400">
                <a:sym typeface="+mn-ea"/>
              </a:rPr>
              <a:t>就行了，这是简单感知机的优化方法</a:t>
            </a:r>
            <a:r>
              <a:rPr lang="en-US" altLang="zh-CN" sz="1400">
                <a:sym typeface="+mn-ea"/>
              </a:rPr>
              <a:t>	</a:t>
            </a:r>
            <a:endParaRPr lang="en-US" altLang="zh-CN" sz="140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逻辑回归</a:t>
            </a:r>
            <a:r>
              <a:rPr lang="en-US" altLang="zh-CN" sz="3200"/>
              <a:t>-3.4-sigmoid</a:t>
            </a:r>
            <a:r>
              <a:rPr lang="zh-CN" altLang="en-US" sz="3200"/>
              <a:t>函数</a:t>
            </a:r>
            <a:endParaRPr lang="zh-CN" altLang="en-US" sz="3200"/>
          </a:p>
        </p:txBody>
      </p:sp>
      <p:sp>
        <p:nvSpPr>
          <p:cNvPr id="3" name="内容占位符 2"/>
          <p:cNvSpPr>
            <a:spLocks noGrp="1"/>
          </p:cNvSpPr>
          <p:nvPr>
            <p:ph idx="1"/>
          </p:nvPr>
        </p:nvSpPr>
        <p:spPr/>
        <p:txBody>
          <a:bodyPr/>
          <a:p>
            <a:pPr fontAlgn="auto">
              <a:lnSpc>
                <a:spcPct val="125000"/>
              </a:lnSpc>
            </a:pPr>
            <a:r>
              <a:rPr lang="zh-CN" altLang="en-US" sz="1400"/>
              <a:t>简单感知机只能输出</a:t>
            </a:r>
            <a:r>
              <a:rPr lang="en-US" altLang="zh-CN" sz="1400"/>
              <a:t>0</a:t>
            </a:r>
            <a:r>
              <a:rPr lang="zh-CN" altLang="en-US" sz="1400"/>
              <a:t>或</a:t>
            </a:r>
            <a:r>
              <a:rPr lang="en-US" altLang="zh-CN" sz="1400"/>
              <a:t>1</a:t>
            </a:r>
            <a:r>
              <a:rPr lang="zh-CN" altLang="en-US" sz="1400"/>
              <a:t>，逻辑回归可以输出</a:t>
            </a:r>
            <a:r>
              <a:rPr lang="en-US" altLang="zh-CN" sz="1400"/>
              <a:t>0-1</a:t>
            </a:r>
            <a:r>
              <a:rPr lang="zh-CN" altLang="en-US" sz="1400"/>
              <a:t>之间的概率值</a:t>
            </a:r>
            <a:endParaRPr lang="zh-CN" altLang="en-US" sz="1400"/>
          </a:p>
          <a:p>
            <a:pPr fontAlgn="auto">
              <a:lnSpc>
                <a:spcPct val="125000"/>
              </a:lnSpc>
            </a:pPr>
            <a:r>
              <a:rPr lang="zh-CN" altLang="en-US" sz="1400"/>
              <a:t>逻辑回归和简单感知机的区别是更换了激活函数，激活函数更改为</a:t>
            </a:r>
            <a:r>
              <a:rPr lang="en-US" altLang="zh-CN" sz="1400"/>
              <a:t>sigmoid</a:t>
            </a:r>
            <a:r>
              <a:rPr lang="zh-CN" altLang="en-US" sz="1400"/>
              <a:t>函数即</a:t>
            </a:r>
            <a:endParaRPr lang="zh-CN" altLang="en-US" sz="1400"/>
          </a:p>
          <a:p>
            <a:pPr fontAlgn="auto">
              <a:lnSpc>
                <a:spcPct val="125000"/>
              </a:lnSpc>
            </a:pPr>
            <a:r>
              <a:rPr lang="zh-CN" altLang="en-US" sz="1400"/>
              <a:t>一方面，</a:t>
            </a:r>
            <a:r>
              <a:rPr lang="en-US" altLang="zh-CN" sz="1400"/>
              <a:t>sigmoid</a:t>
            </a:r>
            <a:r>
              <a:rPr lang="zh-CN" altLang="en-US" sz="1400"/>
              <a:t>函数的输出值在</a:t>
            </a:r>
            <a:r>
              <a:rPr lang="en-US" altLang="zh-CN" sz="1400"/>
              <a:t>0-1</a:t>
            </a:r>
            <a:r>
              <a:rPr lang="zh-CN" altLang="en-US" sz="1400"/>
              <a:t>之间，另外一方面</a:t>
            </a:r>
            <a:r>
              <a:rPr lang="en-US" altLang="zh-CN" sz="1400"/>
              <a:t>sigmoid</a:t>
            </a:r>
            <a:r>
              <a:rPr lang="zh-CN" altLang="en-US" sz="1400"/>
              <a:t>函数的图像和均值为</a:t>
            </a:r>
            <a:r>
              <a:rPr lang="en-US" altLang="zh-CN" sz="1400"/>
              <a:t>0</a:t>
            </a:r>
            <a:r>
              <a:rPr lang="zh-CN" altLang="en-US" sz="1400"/>
              <a:t>，标准差为</a:t>
            </a:r>
            <a:r>
              <a:rPr lang="en-US" altLang="zh-CN" sz="1400"/>
              <a:t>2</a:t>
            </a:r>
            <a:r>
              <a:rPr lang="zh-CN" altLang="en-US" sz="1400"/>
              <a:t>的正态分布</a:t>
            </a:r>
            <a:r>
              <a:rPr lang="en-US" altLang="zh-CN" sz="1400"/>
              <a:t>(</a:t>
            </a:r>
            <a:r>
              <a:rPr lang="zh-CN" altLang="en-US" sz="1400"/>
              <a:t>即概率密度函数</a:t>
            </a:r>
            <a:r>
              <a:rPr lang="en-US" altLang="zh-CN" sz="1400"/>
              <a:t>)</a:t>
            </a:r>
            <a:r>
              <a:rPr lang="zh-CN" altLang="en-US" sz="1400"/>
              <a:t>的累计分布函数</a:t>
            </a:r>
            <a:r>
              <a:rPr lang="en-US" altLang="zh-CN" sz="1400"/>
              <a:t>(</a:t>
            </a:r>
            <a:r>
              <a:rPr lang="zh-CN" altLang="en-US" sz="1400"/>
              <a:t>累计分布函数是对概率密度函数做积分，得到的值输出为概率</a:t>
            </a:r>
            <a:r>
              <a:rPr lang="en-US" altLang="zh-CN" sz="1400"/>
              <a:t>)</a:t>
            </a:r>
            <a:r>
              <a:rPr lang="zh-CN" altLang="en-US" sz="1400"/>
              <a:t>图像类似，也就是说</a:t>
            </a:r>
            <a:r>
              <a:rPr lang="en-US" altLang="zh-CN" sz="1400"/>
              <a:t>sigmoid</a:t>
            </a:r>
            <a:r>
              <a:rPr lang="zh-CN" altLang="en-US" sz="1400"/>
              <a:t>函数相当于一个求导非常方便的</a:t>
            </a:r>
            <a:r>
              <a:rPr lang="en-US" altLang="zh-CN" sz="1400"/>
              <a:t>''</a:t>
            </a:r>
            <a:r>
              <a:rPr lang="zh-CN" altLang="en-US" sz="1400"/>
              <a:t>正态分布的累积分布函数</a:t>
            </a:r>
            <a:r>
              <a:rPr lang="en-US" altLang="zh-CN" sz="1400"/>
              <a:t>''</a:t>
            </a:r>
            <a:r>
              <a:rPr lang="zh-CN" altLang="en-US" sz="1400"/>
              <a:t>。</a:t>
            </a:r>
            <a:endParaRPr lang="zh-CN" altLang="en-US" sz="1400"/>
          </a:p>
          <a:p>
            <a:endParaRPr lang="zh-CN" altLang="en-US" sz="1400"/>
          </a:p>
          <a:p>
            <a:pPr marL="0" indent="0">
              <a:buNone/>
            </a:pPr>
            <a:endParaRPr lang="zh-CN" altLang="en-US" sz="1400"/>
          </a:p>
        </p:txBody>
      </p:sp>
      <p:pic>
        <p:nvPicPr>
          <p:cNvPr id="4" name="图片 3"/>
          <p:cNvPicPr>
            <a:picLocks noChangeAspect="1"/>
          </p:cNvPicPr>
          <p:nvPr/>
        </p:nvPicPr>
        <p:blipFill>
          <a:blip r:embed="rId1"/>
          <a:stretch>
            <a:fillRect/>
          </a:stretch>
        </p:blipFill>
        <p:spPr>
          <a:xfrm>
            <a:off x="7495540" y="2065020"/>
            <a:ext cx="3705225" cy="5143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ym typeface="+mn-ea"/>
              </a:rPr>
              <a:t>逻辑回归</a:t>
            </a:r>
            <a:r>
              <a:rPr lang="en-US" altLang="zh-CN" sz="3200">
                <a:sym typeface="+mn-ea"/>
              </a:rPr>
              <a:t>-3.4-</a:t>
            </a:r>
            <a:r>
              <a:rPr lang="zh-CN" altLang="en-US" sz="3200">
                <a:sym typeface="+mn-ea"/>
              </a:rPr>
              <a:t>似然函数与交叉熵误差函数</a:t>
            </a:r>
            <a:r>
              <a:rPr lang="en-US" altLang="zh-CN" sz="3200">
                <a:sym typeface="+mn-ea"/>
              </a:rPr>
              <a:t>|</a:t>
            </a:r>
            <a:r>
              <a:rPr lang="zh-CN" altLang="en-US" sz="3200">
                <a:sym typeface="+mn-ea"/>
              </a:rPr>
              <a:t>优化方法</a:t>
            </a:r>
            <a:endParaRPr lang="zh-CN" altLang="en-US" sz="3200">
              <a:sym typeface="+mn-ea"/>
            </a:endParaRPr>
          </a:p>
        </p:txBody>
      </p:sp>
      <p:sp>
        <p:nvSpPr>
          <p:cNvPr id="3" name="内容占位符 2"/>
          <p:cNvSpPr>
            <a:spLocks noGrp="1"/>
          </p:cNvSpPr>
          <p:nvPr>
            <p:ph idx="1"/>
          </p:nvPr>
        </p:nvSpPr>
        <p:spPr/>
        <p:txBody>
          <a:bodyPr>
            <a:normAutofit fontScale="90000" lnSpcReduction="20000"/>
          </a:bodyPr>
          <a:p>
            <a:pPr fontAlgn="auto">
              <a:lnSpc>
                <a:spcPct val="125000"/>
              </a:lnSpc>
            </a:pPr>
            <a:r>
              <a:rPr lang="zh-CN" altLang="en-US" sz="1400"/>
              <a:t>因为逻辑回归是概率模型，那么设定是否激活的变量为</a:t>
            </a:r>
            <a:r>
              <a:rPr lang="en-US" altLang="zh-CN" sz="1400"/>
              <a:t>C</a:t>
            </a:r>
            <a:r>
              <a:rPr lang="zh-CN" altLang="en-US" sz="1400"/>
              <a:t>，激活为</a:t>
            </a:r>
            <a:r>
              <a:rPr lang="en-US" altLang="zh-CN" sz="1400"/>
              <a:t>1</a:t>
            </a:r>
            <a:r>
              <a:rPr lang="zh-CN" altLang="en-US" sz="1400"/>
              <a:t>，不激活为</a:t>
            </a:r>
            <a:r>
              <a:rPr lang="en-US" altLang="zh-CN" sz="1400"/>
              <a:t>0</a:t>
            </a:r>
            <a:r>
              <a:rPr lang="zh-CN" altLang="en-US" sz="1400"/>
              <a:t>。那么</a:t>
            </a:r>
            <a:r>
              <a:rPr lang="en-US" altLang="zh-CN" sz="1400"/>
              <a:t>P(C=1|x)=sigmoid(</a:t>
            </a:r>
            <a:r>
              <a:rPr lang="en-US" altLang="zh-CN" sz="1400" b="1">
                <a:sym typeface="+mn-ea"/>
              </a:rPr>
              <a:t>XW</a:t>
            </a:r>
            <a:r>
              <a:rPr lang="en-US" altLang="zh-CN" sz="1400" baseline="30000">
                <a:sym typeface="+mn-ea"/>
              </a:rPr>
              <a:t>T</a:t>
            </a:r>
            <a:r>
              <a:rPr lang="en-US" altLang="zh-CN" sz="1400">
                <a:sym typeface="+mn-ea"/>
              </a:rPr>
              <a:t>+b</a:t>
            </a:r>
            <a:r>
              <a:rPr lang="en-US" altLang="zh-CN" sz="1400"/>
              <a:t>)</a:t>
            </a:r>
            <a:r>
              <a:rPr lang="zh-CN" altLang="en-US" sz="1400"/>
              <a:t>，那么</a:t>
            </a:r>
            <a:r>
              <a:rPr lang="en-US" altLang="zh-CN" sz="1400">
                <a:sym typeface="+mn-ea"/>
              </a:rPr>
              <a:t>P(C=0|x)=1-P(C=1|x)</a:t>
            </a:r>
            <a:r>
              <a:rPr lang="zh-CN" altLang="en-US" sz="1400">
                <a:sym typeface="+mn-ea"/>
              </a:rPr>
              <a:t>，令</a:t>
            </a:r>
            <a:r>
              <a:rPr lang="en-US" altLang="zh-CN" sz="1400">
                <a:sym typeface="+mn-ea"/>
              </a:rPr>
              <a:t>sigmoid(</a:t>
            </a:r>
            <a:r>
              <a:rPr lang="en-US" altLang="zh-CN" sz="1400" b="1">
                <a:sym typeface="+mn-ea"/>
              </a:rPr>
              <a:t>XW</a:t>
            </a:r>
            <a:r>
              <a:rPr lang="en-US" altLang="zh-CN" sz="1400" baseline="30000">
                <a:sym typeface="+mn-ea"/>
              </a:rPr>
              <a:t>T</a:t>
            </a:r>
            <a:r>
              <a:rPr lang="en-US" altLang="zh-CN" sz="1400">
                <a:sym typeface="+mn-ea"/>
              </a:rPr>
              <a:t>+b</a:t>
            </a:r>
            <a:r>
              <a:rPr lang="en-US" altLang="zh-CN" sz="1400">
                <a:sym typeface="+mn-ea"/>
              </a:rPr>
              <a:t>)=y</a:t>
            </a:r>
            <a:r>
              <a:rPr lang="zh-CN" altLang="en-US" sz="1400">
                <a:sym typeface="+mn-ea"/>
              </a:rPr>
              <a:t>，可以把两个概率式子整合为</a:t>
            </a:r>
            <a:r>
              <a:rPr lang="en-US" altLang="zh-CN" sz="1400">
                <a:sym typeface="+mn-ea"/>
              </a:rPr>
              <a:t>P(C=t|x)=y</a:t>
            </a:r>
            <a:r>
              <a:rPr lang="en-US" altLang="zh-CN" sz="1400" baseline="30000">
                <a:sym typeface="+mn-ea"/>
              </a:rPr>
              <a:t>t</a:t>
            </a:r>
            <a:r>
              <a:rPr lang="en-US" altLang="zh-CN" sz="1400">
                <a:sym typeface="+mn-ea"/>
              </a:rPr>
              <a:t>(1-y)</a:t>
            </a:r>
            <a:r>
              <a:rPr lang="en-US" altLang="zh-CN" sz="1400" baseline="30000">
                <a:sym typeface="+mn-ea"/>
              </a:rPr>
              <a:t>1-t</a:t>
            </a:r>
            <a:r>
              <a:rPr lang="zh-CN" altLang="en-US" sz="1400">
                <a:sym typeface="+mn-ea"/>
              </a:rPr>
              <a:t>。</a:t>
            </a:r>
            <a:endParaRPr lang="zh-CN" altLang="en-US" sz="1400">
              <a:sym typeface="+mn-ea"/>
            </a:endParaRPr>
          </a:p>
          <a:p>
            <a:pPr fontAlgn="auto">
              <a:lnSpc>
                <a:spcPct val="125000"/>
              </a:lnSpc>
            </a:pPr>
            <a:r>
              <a:rPr lang="zh-CN" altLang="en-US" sz="1400">
                <a:sym typeface="+mn-ea"/>
              </a:rPr>
              <a:t>虽然对</a:t>
            </a:r>
            <a:r>
              <a:rPr lang="en-US" altLang="zh-CN" sz="1400">
                <a:sym typeface="+mn-ea"/>
              </a:rPr>
              <a:t>sigmoid</a:t>
            </a:r>
            <a:r>
              <a:rPr lang="zh-CN" altLang="en-US" sz="1400">
                <a:sym typeface="+mn-ea"/>
              </a:rPr>
              <a:t>输入的变量</a:t>
            </a:r>
            <a:r>
              <a:rPr lang="en-US" altLang="zh-CN" sz="1400" b="1">
                <a:sym typeface="+mn-ea"/>
              </a:rPr>
              <a:t>XW</a:t>
            </a:r>
            <a:r>
              <a:rPr lang="en-US" altLang="zh-CN" sz="1400" baseline="30000">
                <a:sym typeface="+mn-ea"/>
              </a:rPr>
              <a:t>T</a:t>
            </a:r>
            <a:r>
              <a:rPr lang="en-US" altLang="zh-CN" sz="1400">
                <a:sym typeface="+mn-ea"/>
              </a:rPr>
              <a:t>+b</a:t>
            </a:r>
            <a:r>
              <a:rPr lang="zh-CN" altLang="en-US" sz="1400">
                <a:sym typeface="+mn-ea"/>
              </a:rPr>
              <a:t>是整体，但实际上输入的是</a:t>
            </a:r>
            <a:r>
              <a:rPr lang="en-US" altLang="zh-CN" sz="1400" b="1">
                <a:sym typeface="+mn-ea"/>
              </a:rPr>
              <a:t>X</a:t>
            </a:r>
            <a:r>
              <a:rPr lang="zh-CN" altLang="en-US" sz="1400">
                <a:sym typeface="+mn-ea"/>
              </a:rPr>
              <a:t>，</a:t>
            </a:r>
            <a:r>
              <a:rPr lang="en-US" altLang="zh-CN" sz="1400" b="1">
                <a:sym typeface="+mn-ea"/>
              </a:rPr>
              <a:t>W</a:t>
            </a:r>
            <a:r>
              <a:rPr lang="zh-CN" altLang="en-US" sz="1400">
                <a:sym typeface="+mn-ea"/>
              </a:rPr>
              <a:t>和</a:t>
            </a:r>
            <a:r>
              <a:rPr lang="en-US" altLang="zh-CN" sz="1400">
                <a:sym typeface="+mn-ea"/>
              </a:rPr>
              <a:t>b</a:t>
            </a:r>
            <a:r>
              <a:rPr lang="zh-CN" altLang="en-US" sz="1400">
                <a:sym typeface="+mn-ea"/>
              </a:rPr>
              <a:t>是参数。也就是说知道了输出</a:t>
            </a:r>
            <a:r>
              <a:rPr lang="en-US" altLang="zh-CN" sz="1400">
                <a:sym typeface="+mn-ea"/>
              </a:rPr>
              <a:t>P</a:t>
            </a:r>
            <a:r>
              <a:rPr lang="zh-CN" altLang="en-US" sz="1400">
                <a:sym typeface="+mn-ea"/>
              </a:rPr>
              <a:t>的形式后可以写出变量为</a:t>
            </a:r>
            <a:r>
              <a:rPr lang="en-US" altLang="zh-CN" sz="1400" b="1">
                <a:sym typeface="+mn-ea"/>
              </a:rPr>
              <a:t>W</a:t>
            </a:r>
            <a:r>
              <a:rPr lang="zh-CN" altLang="en-US" sz="1400">
                <a:sym typeface="+mn-ea"/>
              </a:rPr>
              <a:t>和</a:t>
            </a:r>
            <a:r>
              <a:rPr lang="en-US" altLang="zh-CN" sz="1400">
                <a:sym typeface="+mn-ea"/>
              </a:rPr>
              <a:t>b</a:t>
            </a:r>
            <a:r>
              <a:rPr lang="zh-CN" altLang="en-US" sz="1400">
                <a:sym typeface="+mn-ea"/>
              </a:rPr>
              <a:t>的似然函数，形式为                                              </a:t>
            </a:r>
            <a:endParaRPr lang="zh-CN" altLang="en-US" sz="1400">
              <a:sym typeface="+mn-ea"/>
            </a:endParaRPr>
          </a:p>
          <a:p>
            <a:pPr fontAlgn="auto">
              <a:lnSpc>
                <a:spcPct val="125000"/>
              </a:lnSpc>
            </a:pPr>
            <a:endParaRPr lang="zh-CN" altLang="en-US" sz="1400">
              <a:sym typeface="+mn-ea"/>
            </a:endParaRPr>
          </a:p>
          <a:p>
            <a:pPr fontAlgn="auto">
              <a:lnSpc>
                <a:spcPct val="125000"/>
              </a:lnSpc>
            </a:pPr>
            <a:r>
              <a:rPr lang="zh-CN" altLang="en-US" sz="1400">
                <a:sym typeface="+mn-ea"/>
              </a:rPr>
              <a:t>这个式子看起来很复杂，其实就是把已经确定发生的情况反应到似然函数上，比如现在</a:t>
            </a:r>
            <a:r>
              <a:rPr lang="en-US" altLang="zh-CN" sz="1400">
                <a:sym typeface="+mn-ea"/>
              </a:rPr>
              <a:t>N=3</a:t>
            </a:r>
            <a:r>
              <a:rPr lang="zh-CN" altLang="en-US" sz="1400">
                <a:sym typeface="+mn-ea"/>
              </a:rPr>
              <a:t>，有两个</a:t>
            </a:r>
            <a:r>
              <a:rPr lang="en-US" altLang="zh-CN" sz="1400">
                <a:sym typeface="+mn-ea"/>
              </a:rPr>
              <a:t>C=1</a:t>
            </a:r>
            <a:r>
              <a:rPr lang="zh-CN" altLang="en-US" sz="1400">
                <a:sym typeface="+mn-ea"/>
              </a:rPr>
              <a:t>和一个</a:t>
            </a:r>
            <a:r>
              <a:rPr lang="en-US" altLang="zh-CN" sz="1400">
                <a:sym typeface="+mn-ea"/>
              </a:rPr>
              <a:t>C=0</a:t>
            </a:r>
            <a:r>
              <a:rPr lang="zh-CN" altLang="en-US" sz="1400">
                <a:sym typeface="+mn-ea"/>
              </a:rPr>
              <a:t>，</a:t>
            </a:r>
            <a:r>
              <a:rPr lang="en-US" altLang="zh-CN" sz="1400">
                <a:sym typeface="+mn-ea"/>
              </a:rPr>
              <a:t>L(</a:t>
            </a:r>
            <a:r>
              <a:rPr lang="en-US" altLang="zh-CN" sz="1400" b="1">
                <a:sym typeface="+mn-ea"/>
              </a:rPr>
              <a:t>W</a:t>
            </a:r>
            <a:r>
              <a:rPr lang="en-US" altLang="zh-CN" sz="1400">
                <a:sym typeface="+mn-ea"/>
              </a:rPr>
              <a:t>,b)=y*y*(1-y)</a:t>
            </a:r>
            <a:r>
              <a:rPr lang="zh-CN" altLang="en-US" sz="1400">
                <a:sym typeface="+mn-ea"/>
              </a:rPr>
              <a:t>，那么如何找到最佳的</a:t>
            </a:r>
            <a:r>
              <a:rPr lang="en-US" altLang="zh-CN" sz="1400" b="1">
                <a:sym typeface="+mn-ea"/>
              </a:rPr>
              <a:t>W</a:t>
            </a:r>
            <a:r>
              <a:rPr lang="zh-CN" altLang="en-US" sz="1400">
                <a:sym typeface="+mn-ea"/>
              </a:rPr>
              <a:t>和</a:t>
            </a:r>
            <a:r>
              <a:rPr lang="en-US" altLang="zh-CN" sz="1400">
                <a:sym typeface="+mn-ea"/>
              </a:rPr>
              <a:t>b</a:t>
            </a:r>
            <a:r>
              <a:rPr lang="zh-CN" altLang="en-US" sz="1400">
                <a:sym typeface="+mn-ea"/>
              </a:rPr>
              <a:t>呢，很简单，把输入</a:t>
            </a:r>
            <a:r>
              <a:rPr lang="en-US" altLang="zh-CN" sz="1400" b="1">
                <a:sym typeface="+mn-ea"/>
              </a:rPr>
              <a:t>X</a:t>
            </a:r>
            <a:r>
              <a:rPr lang="zh-CN" altLang="en-US" sz="1400">
                <a:sym typeface="+mn-ea"/>
              </a:rPr>
              <a:t>定住，似然函数反应的是已经发生的事情的概率乘积，那么似然函数越大，就证明设定下的</a:t>
            </a:r>
            <a:r>
              <a:rPr lang="en-US" altLang="zh-CN" sz="1400" b="1">
                <a:sym typeface="+mn-ea"/>
              </a:rPr>
              <a:t>W</a:t>
            </a:r>
            <a:r>
              <a:rPr lang="zh-CN" altLang="en-US" sz="1400">
                <a:sym typeface="+mn-ea"/>
              </a:rPr>
              <a:t>和</a:t>
            </a:r>
            <a:r>
              <a:rPr lang="en-US" altLang="zh-CN" sz="1400">
                <a:sym typeface="+mn-ea"/>
              </a:rPr>
              <a:t>b</a:t>
            </a:r>
            <a:r>
              <a:rPr lang="zh-CN" altLang="en-US" sz="1400">
                <a:sym typeface="+mn-ea"/>
              </a:rPr>
              <a:t>越贴近真实情况，也就找到了越好的参数。那么现在的问题就变成了优化参数</a:t>
            </a:r>
            <a:r>
              <a:rPr lang="en-US" altLang="zh-CN" sz="1400" b="1">
                <a:sym typeface="+mn-ea"/>
              </a:rPr>
              <a:t>W</a:t>
            </a:r>
            <a:r>
              <a:rPr lang="zh-CN" altLang="en-US" sz="1400">
                <a:sym typeface="+mn-ea"/>
              </a:rPr>
              <a:t>和</a:t>
            </a:r>
            <a:r>
              <a:rPr lang="en-US" altLang="zh-CN" sz="1400">
                <a:sym typeface="+mn-ea"/>
              </a:rPr>
              <a:t>b</a:t>
            </a:r>
            <a:r>
              <a:rPr lang="zh-CN" altLang="en-US" sz="1400">
                <a:sym typeface="+mn-ea"/>
              </a:rPr>
              <a:t>使得</a:t>
            </a:r>
            <a:r>
              <a:rPr lang="en-US" altLang="zh-CN" sz="1400">
                <a:sym typeface="+mn-ea"/>
              </a:rPr>
              <a:t>L(</a:t>
            </a:r>
            <a:r>
              <a:rPr lang="en-US" altLang="zh-CN" sz="1400" b="1">
                <a:sym typeface="+mn-ea"/>
              </a:rPr>
              <a:t>W</a:t>
            </a:r>
            <a:r>
              <a:rPr lang="en-US" altLang="zh-CN" sz="1400">
                <a:sym typeface="+mn-ea"/>
              </a:rPr>
              <a:t>,b)</a:t>
            </a:r>
            <a:r>
              <a:rPr lang="zh-CN" altLang="en-US" sz="1400">
                <a:sym typeface="+mn-ea"/>
              </a:rPr>
              <a:t>最大化。</a:t>
            </a:r>
            <a:endParaRPr lang="zh-CN" altLang="en-US" sz="1400">
              <a:sym typeface="+mn-ea"/>
            </a:endParaRPr>
          </a:p>
          <a:p>
            <a:pPr fontAlgn="auto">
              <a:lnSpc>
                <a:spcPct val="125000"/>
              </a:lnSpc>
            </a:pPr>
            <a:r>
              <a:rPr lang="zh-CN" altLang="en-US" sz="1400">
                <a:sym typeface="+mn-ea"/>
              </a:rPr>
              <a:t>因为对乘积求导非常麻烦，那么很容易想到对</a:t>
            </a:r>
            <a:r>
              <a:rPr lang="en-US" altLang="zh-CN" sz="1400">
                <a:sym typeface="+mn-ea"/>
              </a:rPr>
              <a:t>L(</a:t>
            </a:r>
            <a:r>
              <a:rPr lang="en-US" altLang="zh-CN" sz="1400" b="1">
                <a:sym typeface="+mn-ea"/>
              </a:rPr>
              <a:t>W</a:t>
            </a:r>
            <a:r>
              <a:rPr lang="en-US" altLang="zh-CN" sz="1400">
                <a:sym typeface="+mn-ea"/>
              </a:rPr>
              <a:t>,b)</a:t>
            </a:r>
            <a:r>
              <a:rPr lang="zh-CN" altLang="en-US" sz="1400">
                <a:sym typeface="+mn-ea"/>
              </a:rPr>
              <a:t>进行一个对数的取，同时为了符合最优化问题的一般形式加一个负号，由此就得到了二分类形况下的交叉熵误差函数，形式如下所示</a:t>
            </a:r>
            <a:endParaRPr lang="zh-CN" altLang="en-US" sz="1400">
              <a:sym typeface="+mn-ea"/>
            </a:endParaRPr>
          </a:p>
          <a:p>
            <a:pPr fontAlgn="auto">
              <a:lnSpc>
                <a:spcPct val="125000"/>
              </a:lnSpc>
            </a:pPr>
            <a:endParaRPr lang="zh-CN" altLang="en-US" sz="1400">
              <a:sym typeface="+mn-ea"/>
            </a:endParaRPr>
          </a:p>
          <a:p>
            <a:pPr fontAlgn="auto">
              <a:lnSpc>
                <a:spcPct val="125000"/>
              </a:lnSpc>
            </a:pPr>
            <a:r>
              <a:rPr lang="zh-CN" altLang="en-US" sz="1400">
                <a:sym typeface="+mn-ea"/>
              </a:rPr>
              <a:t>此时问题变成了求交叉熵误差函数的最小值</a:t>
            </a:r>
            <a:endParaRPr lang="zh-CN" altLang="en-US" sz="1400">
              <a:sym typeface="+mn-ea"/>
            </a:endParaRPr>
          </a:p>
          <a:p>
            <a:pPr fontAlgn="auto">
              <a:lnSpc>
                <a:spcPct val="125000"/>
              </a:lnSpc>
            </a:pPr>
            <a:r>
              <a:rPr lang="zh-CN" altLang="en-US" sz="1400">
                <a:sym typeface="+mn-ea"/>
              </a:rPr>
              <a:t>因为直接通过表达式求最小值很麻烦，所以采用梯度下降法，梯度方向是函数变化最快的方向，因此每次让函数朝着下降最快的方向下降就可以找到最小值</a:t>
            </a:r>
            <a:r>
              <a:rPr lang="en-US" altLang="zh-CN" sz="1400">
                <a:sym typeface="+mn-ea"/>
              </a:rPr>
              <a:t>(</a:t>
            </a:r>
            <a:r>
              <a:rPr lang="zh-CN" altLang="en-US" sz="1400">
                <a:sym typeface="+mn-ea"/>
              </a:rPr>
              <a:t>学习率的设置也很关键</a:t>
            </a:r>
            <a:r>
              <a:rPr lang="en-US" altLang="zh-CN" sz="1400">
                <a:sym typeface="+mn-ea"/>
              </a:rPr>
              <a:t>)</a:t>
            </a:r>
            <a:endParaRPr lang="zh-CN" altLang="en-US" sz="1400">
              <a:sym typeface="+mn-ea"/>
            </a:endParaRPr>
          </a:p>
          <a:p>
            <a:pPr marL="0" indent="0">
              <a:buNone/>
            </a:pPr>
            <a:r>
              <a:rPr lang="zh-CN" altLang="en-US" sz="1400">
                <a:sym typeface="+mn-ea"/>
              </a:rPr>
              <a:t>      </a:t>
            </a:r>
            <a:endParaRPr lang="zh-CN" altLang="en-US" sz="1400">
              <a:sym typeface="+mn-ea"/>
            </a:endParaRPr>
          </a:p>
        </p:txBody>
      </p:sp>
      <p:graphicFrame>
        <p:nvGraphicFramePr>
          <p:cNvPr id="4" name="对象 3">
            <a:hlinkClick r:id="" action="ppaction://ole?verb="/>
          </p:cNvPr>
          <p:cNvGraphicFramePr>
            <a:graphicFrameLocks noChangeAspect="1"/>
          </p:cNvGraphicFramePr>
          <p:nvPr/>
        </p:nvGraphicFramePr>
        <p:xfrm>
          <a:off x="1204595" y="2864485"/>
          <a:ext cx="2681605" cy="438150"/>
        </p:xfrm>
        <a:graphic>
          <a:graphicData uri="http://schemas.openxmlformats.org/presentationml/2006/ole">
            <mc:AlternateContent xmlns:mc="http://schemas.openxmlformats.org/markup-compatibility/2006">
              <mc:Choice xmlns:v="urn:schemas-microsoft-com:vml" Requires="v">
                <p:oleObj spid="_x0000_s2049" name="" r:id="rId1" imgW="1790700" imgH="292100" progId="Equation.KSEE3">
                  <p:embed/>
                </p:oleObj>
              </mc:Choice>
              <mc:Fallback>
                <p:oleObj name="" r:id="rId1" imgW="1790700" imgH="292100" progId="Equation.KSEE3">
                  <p:embed/>
                  <p:pic>
                    <p:nvPicPr>
                      <p:cNvPr id="0" name="图片 2048"/>
                      <p:cNvPicPr/>
                      <p:nvPr/>
                    </p:nvPicPr>
                    <p:blipFill>
                      <a:blip r:embed="rId2"/>
                      <a:stretch>
                        <a:fillRect/>
                      </a:stretch>
                    </p:blipFill>
                    <p:spPr>
                      <a:xfrm>
                        <a:off x="1204595" y="2864485"/>
                        <a:ext cx="2681605" cy="43815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1204595" y="4476750"/>
          <a:ext cx="5436870" cy="418465"/>
        </p:xfrm>
        <a:graphic>
          <a:graphicData uri="http://schemas.openxmlformats.org/presentationml/2006/ole">
            <mc:AlternateContent xmlns:mc="http://schemas.openxmlformats.org/markup-compatibility/2006">
              <mc:Choice xmlns:v="urn:schemas-microsoft-com:vml" Requires="v">
                <p:oleObj spid="_x0000_s2050" name="" r:id="rId3" imgW="3797300" imgH="292100" progId="Equation.KSEE3">
                  <p:embed/>
                </p:oleObj>
              </mc:Choice>
              <mc:Fallback>
                <p:oleObj name="" r:id="rId3" imgW="3797300" imgH="292100" progId="Equation.KSEE3">
                  <p:embed/>
                  <p:pic>
                    <p:nvPicPr>
                      <p:cNvPr id="0" name="图片 2049"/>
                      <p:cNvPicPr/>
                      <p:nvPr/>
                    </p:nvPicPr>
                    <p:blipFill>
                      <a:blip r:embed="rId4"/>
                      <a:stretch>
                        <a:fillRect/>
                      </a:stretch>
                    </p:blipFill>
                    <p:spPr>
                      <a:xfrm>
                        <a:off x="1204595" y="4476750"/>
                        <a:ext cx="5436870" cy="41846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多分类逻辑回归</a:t>
            </a:r>
            <a:r>
              <a:rPr lang="en-US" altLang="zh-CN" sz="3200"/>
              <a:t>-3.5-softmax</a:t>
            </a:r>
            <a:r>
              <a:rPr lang="zh-CN" altLang="en-US" sz="3200"/>
              <a:t>函数</a:t>
            </a:r>
            <a:endParaRPr lang="zh-CN" altLang="en-US" sz="3200"/>
          </a:p>
        </p:txBody>
      </p:sp>
      <p:sp>
        <p:nvSpPr>
          <p:cNvPr id="3" name="内容占位符 2"/>
          <p:cNvSpPr>
            <a:spLocks noGrp="1"/>
          </p:cNvSpPr>
          <p:nvPr>
            <p:ph idx="1"/>
          </p:nvPr>
        </p:nvSpPr>
        <p:spPr/>
        <p:txBody>
          <a:bodyPr/>
          <a:p>
            <a:pPr fontAlgn="auto">
              <a:lnSpc>
                <a:spcPct val="125000"/>
              </a:lnSpc>
            </a:pPr>
            <a:r>
              <a:rPr lang="zh-CN" altLang="en-US" sz="1400"/>
              <a:t>简单感知机和逻辑回归都是把神经元分为激活和不激活两种情况的二分类模型。而现实很多情况是多分类的，比如明天的天气可能是晴，雨，雪，雾等。那么如何能够实现多分类呢？</a:t>
            </a:r>
            <a:endParaRPr lang="zh-CN" altLang="en-US" sz="1400"/>
          </a:p>
          <a:p>
            <a:pPr fontAlgn="auto">
              <a:lnSpc>
                <a:spcPct val="125000"/>
              </a:lnSpc>
            </a:pPr>
            <a:r>
              <a:rPr lang="zh-CN" altLang="en-US" sz="1400"/>
              <a:t>首先模型更改如右，多分类对应多个输出值，值最大的那一个就是分类</a:t>
            </a:r>
            <a:endParaRPr lang="zh-CN" altLang="en-US" sz="1400"/>
          </a:p>
          <a:p>
            <a:pPr fontAlgn="auto">
              <a:lnSpc>
                <a:spcPct val="125000"/>
              </a:lnSpc>
            </a:pPr>
            <a:r>
              <a:rPr lang="zh-CN" altLang="en-US" sz="1400"/>
              <a:t>然后相应的激活函数也要更换为</a:t>
            </a:r>
            <a:r>
              <a:rPr lang="en-US" altLang="zh-CN" sz="1400"/>
              <a:t>softmax</a:t>
            </a:r>
            <a:r>
              <a:rPr lang="zh-CN" altLang="en-US" sz="1400"/>
              <a:t>函数，</a:t>
            </a:r>
            <a:endParaRPr lang="zh-CN" altLang="en-US" sz="1400"/>
          </a:p>
          <a:p>
            <a:pPr marL="0" indent="0" fontAlgn="auto">
              <a:lnSpc>
                <a:spcPct val="125000"/>
              </a:lnSpc>
              <a:buNone/>
            </a:pPr>
            <a:r>
              <a:rPr lang="zh-CN" altLang="en-US" sz="1400"/>
              <a:t>输入</a:t>
            </a:r>
            <a:r>
              <a:rPr lang="en-US" altLang="zh-CN" sz="1400" b="1"/>
              <a:t>X=</a:t>
            </a:r>
            <a:r>
              <a:rPr lang="en-US" altLang="zh-CN" sz="1400"/>
              <a:t>(x1,x2....xn)</a:t>
            </a:r>
            <a:r>
              <a:rPr lang="zh-CN" altLang="en-US" sz="1400"/>
              <a:t>，很明显</a:t>
            </a:r>
            <a:r>
              <a:rPr lang="en-US" altLang="zh-CN" sz="1400"/>
              <a:t>softmax</a:t>
            </a:r>
            <a:r>
              <a:rPr lang="zh-CN" altLang="en-US" sz="1400"/>
              <a:t>函数所有输出求和为</a:t>
            </a:r>
            <a:r>
              <a:rPr lang="en-US" altLang="zh-CN" sz="1400"/>
              <a:t>1</a:t>
            </a:r>
            <a:r>
              <a:rPr lang="zh-CN" altLang="en-US" sz="1400"/>
              <a:t>，且每个值都在</a:t>
            </a:r>
            <a:r>
              <a:rPr lang="en-US" altLang="zh-CN" sz="1400"/>
              <a:t>0~1</a:t>
            </a:r>
            <a:r>
              <a:rPr lang="zh-CN" altLang="en-US" sz="1400"/>
              <a:t>，所以适合做激活函数</a:t>
            </a:r>
            <a:endParaRPr lang="zh-CN" altLang="en-US" sz="1400"/>
          </a:p>
          <a:p>
            <a:pPr fontAlgn="auto">
              <a:lnSpc>
                <a:spcPct val="125000"/>
              </a:lnSpc>
            </a:pPr>
            <a:r>
              <a:rPr lang="zh-CN" altLang="en-US" sz="1400"/>
              <a:t>带入到模型，输出</a:t>
            </a:r>
            <a:r>
              <a:rPr lang="en-US" altLang="zh-CN" sz="1400" b="1"/>
              <a:t>y</a:t>
            </a:r>
            <a:r>
              <a:rPr lang="en-US" altLang="zh-CN" sz="1400"/>
              <a:t>=(y1,y2....,yk)</a:t>
            </a:r>
            <a:r>
              <a:rPr lang="zh-CN" altLang="en-US" sz="1400"/>
              <a:t>，每一个</a:t>
            </a:r>
            <a:r>
              <a:rPr lang="en-US" altLang="zh-CN" sz="1400"/>
              <a:t>y</a:t>
            </a:r>
            <a:r>
              <a:rPr lang="zh-CN" altLang="en-US" sz="1400"/>
              <a:t>都接收到了输入的</a:t>
            </a:r>
            <a:r>
              <a:rPr lang="en-US" altLang="zh-CN" sz="1400" b="1"/>
              <a:t>X</a:t>
            </a:r>
            <a:r>
              <a:rPr lang="en-US" altLang="zh-CN" sz="1400"/>
              <a:t>=(X1,X2....Xm)</a:t>
            </a:r>
            <a:r>
              <a:rPr lang="zh-CN" altLang="en-US" sz="1400"/>
              <a:t>，每个输出</a:t>
            </a:r>
            <a:r>
              <a:rPr lang="en-US" altLang="zh-CN" sz="1400"/>
              <a:t>y</a:t>
            </a:r>
            <a:r>
              <a:rPr lang="zh-CN" altLang="en-US" sz="1400"/>
              <a:t>形态类似，以第</a:t>
            </a:r>
            <a:r>
              <a:rPr lang="en-US" altLang="zh-CN" sz="1400"/>
              <a:t>k</a:t>
            </a:r>
            <a:r>
              <a:rPr lang="zh-CN" altLang="en-US" sz="1400"/>
              <a:t>个输出</a:t>
            </a:r>
            <a:r>
              <a:rPr lang="en-US" altLang="zh-CN" sz="1400"/>
              <a:t>yk</a:t>
            </a:r>
            <a:r>
              <a:rPr lang="zh-CN" altLang="en-US" sz="1400"/>
              <a:t>做例子可以得到</a:t>
            </a:r>
            <a:r>
              <a:rPr lang="en-US" altLang="zh-CN" sz="1400"/>
              <a:t>yk=softmax(Wk1X1+Wk2X2+......+WkmXm+bk)</a:t>
            </a:r>
            <a:r>
              <a:rPr lang="zh-CN" altLang="en-US" sz="1400"/>
              <a:t>，令</a:t>
            </a:r>
            <a:r>
              <a:rPr lang="en-US" altLang="zh-CN" sz="1400" b="1"/>
              <a:t>W</a:t>
            </a:r>
            <a:r>
              <a:rPr lang="en-US" altLang="zh-CN" sz="1400" b="1" baseline="-25000"/>
              <a:t>k</a:t>
            </a:r>
            <a:r>
              <a:rPr lang="en-US" altLang="zh-CN" sz="1400"/>
              <a:t>=(Wk1,Wk2,.....,Wkm)</a:t>
            </a:r>
            <a:r>
              <a:rPr lang="en-US" altLang="zh-CN" sz="1400" baseline="30000"/>
              <a:t>T</a:t>
            </a:r>
            <a:r>
              <a:rPr lang="zh-CN" altLang="en-US" sz="1400"/>
              <a:t>，有</a:t>
            </a:r>
            <a:r>
              <a:rPr lang="en-US" altLang="zh-CN" sz="1400"/>
              <a:t>yk=softmax(</a:t>
            </a:r>
            <a:r>
              <a:rPr lang="en-US" altLang="zh-CN" sz="1400" b="1"/>
              <a:t>xw</a:t>
            </a:r>
            <a:r>
              <a:rPr lang="en-US" altLang="zh-CN" sz="1400" b="1" baseline="-25000"/>
              <a:t>k</a:t>
            </a:r>
            <a:r>
              <a:rPr lang="en-US" altLang="zh-CN" sz="1400"/>
              <a:t>+bk)</a:t>
            </a:r>
            <a:r>
              <a:rPr lang="zh-CN" altLang="en-US" sz="1400"/>
              <a:t>，令</a:t>
            </a:r>
            <a:r>
              <a:rPr lang="en-US" altLang="zh-CN" sz="1400" b="1"/>
              <a:t>W</a:t>
            </a:r>
            <a:r>
              <a:rPr lang="en-US" altLang="zh-CN" sz="1400"/>
              <a:t>=(</a:t>
            </a:r>
            <a:r>
              <a:rPr lang="en-US" altLang="zh-CN" sz="1400" b="1"/>
              <a:t>w</a:t>
            </a:r>
            <a:r>
              <a:rPr lang="en-US" altLang="zh-CN" sz="1400" b="1" baseline="-25000"/>
              <a:t>1</a:t>
            </a:r>
            <a:r>
              <a:rPr lang="en-US" altLang="zh-CN" sz="1400" b="1"/>
              <a:t>,w</a:t>
            </a:r>
            <a:r>
              <a:rPr lang="en-US" altLang="zh-CN" sz="1400" b="1" baseline="-25000"/>
              <a:t>2</a:t>
            </a:r>
            <a:r>
              <a:rPr lang="en-US" altLang="zh-CN" sz="1400" b="1"/>
              <a:t>,...,w</a:t>
            </a:r>
            <a:r>
              <a:rPr lang="en-US" altLang="zh-CN" sz="1400" b="1" baseline="-25000"/>
              <a:t>k</a:t>
            </a:r>
            <a:r>
              <a:rPr lang="en-US" altLang="zh-CN" sz="1400"/>
              <a:t>)</a:t>
            </a:r>
            <a:r>
              <a:rPr lang="zh-CN" altLang="en-US" sz="1400"/>
              <a:t>，其中</a:t>
            </a:r>
            <a:r>
              <a:rPr lang="en-US" altLang="zh-CN" sz="1400"/>
              <a:t>w1</a:t>
            </a:r>
            <a:r>
              <a:rPr lang="zh-CN" altLang="en-US" sz="1400"/>
              <a:t>，</a:t>
            </a:r>
            <a:r>
              <a:rPr lang="en-US" altLang="zh-CN" sz="1400"/>
              <a:t>w2</a:t>
            </a:r>
            <a:r>
              <a:rPr lang="zh-CN" altLang="en-US" sz="1400"/>
              <a:t>等和</a:t>
            </a:r>
            <a:r>
              <a:rPr lang="en-US" altLang="zh-CN" sz="1400"/>
              <a:t>wk</a:t>
            </a:r>
            <a:r>
              <a:rPr lang="zh-CN" altLang="en-US" sz="1400"/>
              <a:t>类似，都是列向量，那么此时令</a:t>
            </a:r>
            <a:r>
              <a:rPr lang="en-US" altLang="zh-CN" sz="1400" b="1"/>
              <a:t>b</a:t>
            </a:r>
            <a:r>
              <a:rPr lang="en-US" altLang="zh-CN" sz="1400"/>
              <a:t>=(b1,b2,...,bk)</a:t>
            </a:r>
            <a:r>
              <a:rPr lang="zh-CN" altLang="en-US" sz="1400"/>
              <a:t>就可以有</a:t>
            </a:r>
            <a:r>
              <a:rPr lang="en-US" altLang="zh-CN" sz="1400" b="1"/>
              <a:t>XW+b</a:t>
            </a:r>
            <a:r>
              <a:rPr lang="zh-CN" altLang="en-US" sz="1400"/>
              <a:t>，这个的结果是一个一行</a:t>
            </a:r>
            <a:r>
              <a:rPr lang="en-US" altLang="zh-CN" sz="1400"/>
              <a:t>k</a:t>
            </a:r>
            <a:r>
              <a:rPr lang="zh-CN" altLang="en-US" sz="1400"/>
              <a:t>列的向量，其中每一个元素都对应为</a:t>
            </a:r>
            <a:r>
              <a:rPr lang="en-US" altLang="zh-CN" sz="1400"/>
              <a:t>y1~yk</a:t>
            </a:r>
            <a:r>
              <a:rPr lang="zh-CN" altLang="en-US" sz="1400"/>
              <a:t>应该输入的变量，也就是说令</a:t>
            </a:r>
            <a:r>
              <a:rPr lang="en-US" altLang="zh-CN" sz="1400" b="1"/>
              <a:t>y</a:t>
            </a:r>
            <a:r>
              <a:rPr lang="en-US" altLang="zh-CN" sz="1400"/>
              <a:t>=(y1,y2,...yk)</a:t>
            </a:r>
            <a:r>
              <a:rPr lang="zh-CN" altLang="en-US" sz="1400"/>
              <a:t>，此时</a:t>
            </a:r>
            <a:r>
              <a:rPr lang="en-US" altLang="zh-CN" sz="1400" b="1"/>
              <a:t>y</a:t>
            </a:r>
            <a:r>
              <a:rPr lang="en-US" altLang="zh-CN" sz="1400"/>
              <a:t>=softmax(</a:t>
            </a:r>
            <a:r>
              <a:rPr lang="en-US" altLang="zh-CN" sz="1400" b="1">
                <a:sym typeface="+mn-ea"/>
              </a:rPr>
              <a:t>XW+b</a:t>
            </a:r>
            <a:r>
              <a:rPr lang="en-US" altLang="zh-CN" sz="1400"/>
              <a:t>)</a:t>
            </a:r>
            <a:r>
              <a:rPr lang="zh-CN" altLang="en-US" sz="1400"/>
              <a:t>，到这里，模型的定义部分就结束了。</a:t>
            </a:r>
            <a:endParaRPr lang="zh-CN" altLang="en-US" sz="1400"/>
          </a:p>
          <a:p>
            <a:pPr marL="0" indent="0" fontAlgn="auto">
              <a:lnSpc>
                <a:spcPct val="125000"/>
              </a:lnSpc>
              <a:buNone/>
            </a:pPr>
            <a:r>
              <a:rPr lang="en-US" altLang="zh-CN" sz="1400"/>
              <a:t>	</a:t>
            </a:r>
            <a:endParaRPr lang="en-US" altLang="zh-CN" sz="1400"/>
          </a:p>
        </p:txBody>
      </p:sp>
      <p:pic>
        <p:nvPicPr>
          <p:cNvPr id="4" name="图片 3"/>
          <p:cNvPicPr>
            <a:picLocks noChangeAspect="1"/>
          </p:cNvPicPr>
          <p:nvPr/>
        </p:nvPicPr>
        <p:blipFill>
          <a:blip r:embed="rId1"/>
          <a:stretch>
            <a:fillRect/>
          </a:stretch>
        </p:blipFill>
        <p:spPr>
          <a:xfrm>
            <a:off x="8676005" y="2219960"/>
            <a:ext cx="2545715" cy="1418590"/>
          </a:xfrm>
          <a:prstGeom prst="rect">
            <a:avLst/>
          </a:prstGeom>
        </p:spPr>
      </p:pic>
      <p:graphicFrame>
        <p:nvGraphicFramePr>
          <p:cNvPr id="5" name="对象 4">
            <a:hlinkClick r:id="" action="ppaction://ole?verb="/>
          </p:cNvPr>
          <p:cNvGraphicFramePr>
            <a:graphicFrameLocks noChangeAspect="1"/>
          </p:cNvGraphicFramePr>
          <p:nvPr/>
        </p:nvGraphicFramePr>
        <p:xfrm>
          <a:off x="4724400" y="2818765"/>
          <a:ext cx="3008630" cy="561975"/>
        </p:xfrm>
        <a:graphic>
          <a:graphicData uri="http://schemas.openxmlformats.org/presentationml/2006/ole">
            <mc:AlternateContent xmlns:mc="http://schemas.openxmlformats.org/markup-compatibility/2006">
              <mc:Choice xmlns:v="urn:schemas-microsoft-com:vml" Requires="v">
                <p:oleObj spid="_x0000_s3073" name="" r:id="rId2" imgW="2171700" imgH="673100" progId="Equation.KSEE3">
                  <p:embed/>
                </p:oleObj>
              </mc:Choice>
              <mc:Fallback>
                <p:oleObj name="" r:id="rId2" imgW="2171700" imgH="673100" progId="Equation.KSEE3">
                  <p:embed/>
                  <p:pic>
                    <p:nvPicPr>
                      <p:cNvPr id="0" name="图片 3072"/>
                      <p:cNvPicPr/>
                      <p:nvPr/>
                    </p:nvPicPr>
                    <p:blipFill>
                      <a:blip r:embed="rId3"/>
                      <a:stretch>
                        <a:fillRect/>
                      </a:stretch>
                    </p:blipFill>
                    <p:spPr>
                      <a:xfrm>
                        <a:off x="4724400" y="2818765"/>
                        <a:ext cx="3008630" cy="561975"/>
                      </a:xfrm>
                      <a:prstGeom prst="rect">
                        <a:avLst/>
                      </a:prstGeom>
                    </p:spPr>
                  </p:pic>
                </p:oleObj>
              </mc:Fallback>
            </mc:AlternateContent>
          </a:graphicData>
        </a:graphic>
      </p:graphicFrame>
      <p:sp>
        <p:nvSpPr>
          <p:cNvPr id="6" name="文本框 5"/>
          <p:cNvSpPr txBox="1"/>
          <p:nvPr/>
        </p:nvSpPr>
        <p:spPr>
          <a:xfrm>
            <a:off x="8148955" y="777875"/>
            <a:ext cx="2940685" cy="922020"/>
          </a:xfrm>
          <a:prstGeom prst="rect">
            <a:avLst/>
          </a:prstGeom>
          <a:noFill/>
        </p:spPr>
        <p:txBody>
          <a:bodyPr wrap="square" rtlCol="0">
            <a:spAutoFit/>
          </a:bodyPr>
          <a:p>
            <a:r>
              <a:rPr lang="zh-CN" altLang="en-US"/>
              <a:t>第三点的</a:t>
            </a:r>
            <a:r>
              <a:rPr lang="en-US" altLang="zh-CN"/>
              <a:t>softmax</a:t>
            </a:r>
            <a:r>
              <a:rPr lang="zh-CN" altLang="en-US"/>
              <a:t>中的</a:t>
            </a:r>
            <a:r>
              <a:rPr lang="en-US" altLang="zh-CN"/>
              <a:t>Xi</a:t>
            </a:r>
            <a:r>
              <a:rPr lang="zh-CN" altLang="en-US"/>
              <a:t>其实是后面中所有</a:t>
            </a:r>
            <a:r>
              <a:rPr lang="en-US" altLang="zh-CN"/>
              <a:t>x1~xn</a:t>
            </a:r>
            <a:r>
              <a:rPr lang="zh-CN" altLang="en-US"/>
              <a:t>乘权重求和加上偏置</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ym typeface="+mn-ea"/>
              </a:rPr>
              <a:t>多分类逻辑回归</a:t>
            </a:r>
            <a:r>
              <a:rPr lang="en-US" altLang="zh-CN" sz="3200">
                <a:sym typeface="+mn-ea"/>
              </a:rPr>
              <a:t>-3.5-</a:t>
            </a:r>
            <a:r>
              <a:rPr lang="zh-CN" altLang="en-US" sz="3200">
                <a:sym typeface="+mn-ea"/>
              </a:rPr>
              <a:t>优化方法</a:t>
            </a:r>
            <a:endParaRPr lang="zh-CN" altLang="en-US" sz="3200">
              <a:sym typeface="+mn-ea"/>
            </a:endParaRPr>
          </a:p>
        </p:txBody>
      </p:sp>
      <p:sp>
        <p:nvSpPr>
          <p:cNvPr id="3" name="内容占位符 2"/>
          <p:cNvSpPr>
            <a:spLocks noGrp="1"/>
          </p:cNvSpPr>
          <p:nvPr>
            <p:ph idx="1"/>
          </p:nvPr>
        </p:nvSpPr>
        <p:spPr/>
        <p:txBody>
          <a:bodyPr/>
          <a:p>
            <a:pPr fontAlgn="auto">
              <a:lnSpc>
                <a:spcPct val="125000"/>
              </a:lnSpc>
            </a:pPr>
            <a:r>
              <a:rPr lang="zh-CN" altLang="en-US" sz="1400"/>
              <a:t>多分类情况下分类变量仍设为</a:t>
            </a:r>
            <a:r>
              <a:rPr lang="en-US" altLang="zh-CN" sz="1400"/>
              <a:t>C</a:t>
            </a:r>
            <a:r>
              <a:rPr lang="zh-CN" altLang="en-US" sz="1400"/>
              <a:t>，</a:t>
            </a:r>
            <a:r>
              <a:rPr lang="en-US" altLang="zh-CN" sz="1400"/>
              <a:t>C=k(k=1,2,....,K)</a:t>
            </a:r>
            <a:r>
              <a:rPr lang="zh-CN" altLang="en-US" sz="1400"/>
              <a:t>，</a:t>
            </a:r>
            <a:r>
              <a:rPr lang="en-US" altLang="zh-CN" sz="1400"/>
              <a:t>P(C=k|</a:t>
            </a:r>
            <a:r>
              <a:rPr lang="en-US" altLang="zh-CN" sz="1400" b="1"/>
              <a:t>X</a:t>
            </a:r>
            <a:r>
              <a:rPr lang="en-US" altLang="zh-CN" sz="1400"/>
              <a:t>)=yk=		  </a:t>
            </a:r>
            <a:r>
              <a:rPr lang="zh-CN" altLang="en-US" sz="1400"/>
              <a:t>，现在定义</a:t>
            </a:r>
            <a:r>
              <a:rPr lang="en-US" altLang="zh-CN" sz="1400"/>
              <a:t>N</a:t>
            </a:r>
            <a:r>
              <a:rPr lang="zh-CN" altLang="en-US" sz="1400"/>
              <a:t>个输入数据</a:t>
            </a:r>
            <a:r>
              <a:rPr lang="en-US" altLang="zh-CN" sz="1400" b="1"/>
              <a:t>X</a:t>
            </a:r>
            <a:r>
              <a:rPr lang="en-US" altLang="zh-CN" sz="1400" b="1" baseline="-25000"/>
              <a:t>n</a:t>
            </a:r>
            <a:r>
              <a:rPr lang="en-US" altLang="zh-CN" sz="1400"/>
              <a:t>(n=1,2,....,N)</a:t>
            </a:r>
            <a:r>
              <a:rPr lang="zh-CN" altLang="en-US" sz="1400"/>
              <a:t>，此处的每一个输入的</a:t>
            </a:r>
            <a:r>
              <a:rPr lang="en-US" altLang="zh-CN" sz="1400" b="1"/>
              <a:t>X</a:t>
            </a:r>
            <a:r>
              <a:rPr lang="zh-CN" altLang="en-US" sz="1400"/>
              <a:t>都是向量，以上一页的图为例就是每一个输入的</a:t>
            </a:r>
            <a:r>
              <a:rPr lang="en-US" altLang="zh-CN" sz="1400" b="1"/>
              <a:t>X</a:t>
            </a:r>
            <a:r>
              <a:rPr lang="zh-CN" altLang="en-US" sz="1400"/>
              <a:t>都是一个</a:t>
            </a:r>
            <a:r>
              <a:rPr lang="en-US" altLang="zh-CN" sz="1400"/>
              <a:t>1</a:t>
            </a:r>
            <a:r>
              <a:rPr lang="zh-CN" altLang="en-US" sz="1400"/>
              <a:t>乘</a:t>
            </a:r>
            <a:r>
              <a:rPr lang="en-US" altLang="zh-CN" sz="1400"/>
              <a:t>M</a:t>
            </a:r>
            <a:r>
              <a:rPr lang="zh-CN" altLang="en-US" sz="1400"/>
              <a:t>的向量。那么某一个</a:t>
            </a:r>
            <a:r>
              <a:rPr lang="en-US" altLang="zh-CN" sz="1400"/>
              <a:t>n</a:t>
            </a:r>
            <a:r>
              <a:rPr lang="zh-CN" altLang="en-US" sz="1400"/>
              <a:t>的</a:t>
            </a:r>
            <a:r>
              <a:rPr lang="en-US" altLang="zh-CN" sz="1400" b="1"/>
              <a:t>y</a:t>
            </a:r>
            <a:r>
              <a:rPr lang="en-US" altLang="zh-CN" sz="1400" b="1" baseline="-25000"/>
              <a:t>n</a:t>
            </a:r>
            <a:r>
              <a:rPr lang="en-US" altLang="zh-CN" sz="1400"/>
              <a:t>=softmax(</a:t>
            </a:r>
            <a:r>
              <a:rPr lang="en-US" altLang="zh-CN" sz="1400" b="1"/>
              <a:t>x</a:t>
            </a:r>
            <a:r>
              <a:rPr lang="en-US" altLang="zh-CN" sz="1400" b="1" baseline="-25000"/>
              <a:t>n</a:t>
            </a:r>
            <a:r>
              <a:rPr lang="en-US" altLang="zh-CN" sz="1400" b="1"/>
              <a:t>W+b</a:t>
            </a:r>
            <a:r>
              <a:rPr lang="en-US" altLang="zh-CN" sz="1400"/>
              <a:t>)</a:t>
            </a:r>
            <a:endParaRPr lang="zh-CN" altLang="en-US" sz="1400"/>
          </a:p>
          <a:p>
            <a:pPr fontAlgn="auto">
              <a:lnSpc>
                <a:spcPct val="125000"/>
              </a:lnSpc>
            </a:pPr>
            <a:r>
              <a:rPr lang="zh-CN" altLang="en-US" sz="1400"/>
              <a:t>假设现在输入第</a:t>
            </a:r>
            <a:r>
              <a:rPr lang="en-US" altLang="zh-CN" sz="1400"/>
              <a:t>n</a:t>
            </a:r>
            <a:r>
              <a:rPr lang="zh-CN" altLang="en-US" sz="1400"/>
              <a:t>个数据</a:t>
            </a:r>
            <a:r>
              <a:rPr lang="en-US" altLang="zh-CN" sz="1400" b="1"/>
              <a:t>X</a:t>
            </a:r>
            <a:r>
              <a:rPr lang="en-US" altLang="zh-CN" sz="1400" baseline="-25000"/>
              <a:t>n</a:t>
            </a:r>
            <a:r>
              <a:rPr lang="zh-CN" altLang="en-US" sz="1400"/>
              <a:t>，它的分类为第</a:t>
            </a:r>
            <a:r>
              <a:rPr lang="en-US" altLang="zh-CN" sz="1400"/>
              <a:t>k</a:t>
            </a:r>
            <a:r>
              <a:rPr lang="zh-CN" altLang="en-US" sz="1400"/>
              <a:t>类，那么正确分类的向量为</a:t>
            </a:r>
            <a:r>
              <a:rPr lang="en-US" altLang="zh-CN" sz="1400" b="1"/>
              <a:t>t</a:t>
            </a:r>
            <a:r>
              <a:rPr lang="en-US" altLang="zh-CN" sz="1400" b="1" baseline="-25000"/>
              <a:t>n</a:t>
            </a:r>
            <a:r>
              <a:rPr lang="zh-CN" altLang="en-US" sz="1400"/>
              <a:t>，</a:t>
            </a:r>
            <a:r>
              <a:rPr lang="en-US" altLang="zh-CN" sz="1400"/>
              <a:t>t</a:t>
            </a:r>
            <a:r>
              <a:rPr lang="en-US" altLang="zh-CN" sz="1400" baseline="-25000"/>
              <a:t>nj</a:t>
            </a:r>
            <a:r>
              <a:rPr lang="zh-CN" altLang="en-US" sz="1400"/>
              <a:t>为向量的第</a:t>
            </a:r>
            <a:r>
              <a:rPr lang="en-US" altLang="zh-CN" sz="1400"/>
              <a:t>j</a:t>
            </a:r>
            <a:r>
              <a:rPr lang="zh-CN" altLang="en-US" sz="1400"/>
              <a:t>个元素，当</a:t>
            </a:r>
            <a:r>
              <a:rPr lang="en-US" altLang="zh-CN" sz="1400"/>
              <a:t>j</a:t>
            </a:r>
            <a:r>
              <a:rPr lang="zh-CN" altLang="en-US" sz="1400"/>
              <a:t>和</a:t>
            </a:r>
            <a:r>
              <a:rPr lang="en-US" altLang="zh-CN" sz="1400"/>
              <a:t>k</a:t>
            </a:r>
            <a:r>
              <a:rPr lang="zh-CN" altLang="en-US" sz="1400"/>
              <a:t>相等时元素值为</a:t>
            </a:r>
            <a:r>
              <a:rPr lang="en-US" altLang="zh-CN" sz="1400"/>
              <a:t>1</a:t>
            </a:r>
            <a:r>
              <a:rPr lang="zh-CN" altLang="en-US" sz="1400"/>
              <a:t>，其他情况元素值都是</a:t>
            </a:r>
            <a:r>
              <a:rPr lang="en-US" altLang="zh-CN" sz="1400"/>
              <a:t>0</a:t>
            </a:r>
            <a:r>
              <a:rPr lang="zh-CN" altLang="en-US" sz="1400"/>
              <a:t>，也就是说</a:t>
            </a:r>
            <a:r>
              <a:rPr lang="en-US" altLang="zh-CN" sz="1400" b="1"/>
              <a:t>t</a:t>
            </a:r>
            <a:r>
              <a:rPr lang="en-US" altLang="zh-CN" sz="1400" b="1" baseline="-25000"/>
              <a:t>n</a:t>
            </a:r>
            <a:r>
              <a:rPr lang="zh-CN" altLang="en-US" sz="1400"/>
              <a:t>实际上是一个只在正确分类对应位置值为</a:t>
            </a:r>
            <a:r>
              <a:rPr lang="en-US" altLang="zh-CN" sz="1400"/>
              <a:t>1</a:t>
            </a:r>
            <a:r>
              <a:rPr lang="zh-CN" altLang="en-US" sz="1400"/>
              <a:t>，其他位置都为</a:t>
            </a:r>
            <a:r>
              <a:rPr lang="en-US" altLang="zh-CN" sz="1400"/>
              <a:t>0</a:t>
            </a:r>
            <a:r>
              <a:rPr lang="zh-CN" altLang="en-US" sz="1400"/>
              <a:t>的向量。</a:t>
            </a:r>
            <a:endParaRPr lang="zh-CN" altLang="en-US" sz="1400"/>
          </a:p>
          <a:p>
            <a:pPr fontAlgn="auto">
              <a:lnSpc>
                <a:spcPct val="125000"/>
              </a:lnSpc>
            </a:pPr>
            <a:r>
              <a:rPr lang="zh-CN" altLang="en-US" sz="1400"/>
              <a:t>因为是概率模型，我们同样要去写似然函数，多分类逻辑回归使用</a:t>
            </a:r>
            <a:r>
              <a:rPr lang="en-US" altLang="zh-CN" sz="1400"/>
              <a:t>softmax</a:t>
            </a:r>
            <a:r>
              <a:rPr lang="zh-CN" altLang="en-US" sz="1400"/>
              <a:t>函数的似然函数为</a:t>
            </a:r>
            <a:endParaRPr lang="zh-CN" altLang="en-US" sz="1400"/>
          </a:p>
          <a:p>
            <a:pPr fontAlgn="auto">
              <a:lnSpc>
                <a:spcPct val="125000"/>
              </a:lnSpc>
            </a:pPr>
            <a:r>
              <a:rPr lang="zh-CN" altLang="en-US" sz="1400"/>
              <a:t>第一个连乘符号意义是代表了输入了</a:t>
            </a:r>
            <a:r>
              <a:rPr lang="en-US" altLang="zh-CN" sz="1400"/>
              <a:t>N</a:t>
            </a:r>
            <a:r>
              <a:rPr lang="zh-CN" altLang="en-US" sz="1400"/>
              <a:t>个向量</a:t>
            </a:r>
            <a:r>
              <a:rPr lang="en-US" altLang="zh-CN" sz="1400" b="1"/>
              <a:t>X</a:t>
            </a:r>
            <a:r>
              <a:rPr lang="zh-CN" altLang="en-US" sz="1400"/>
              <a:t>，并对真实情况做乘积，后面的连乘符号其实只保留下来了真正的分类的概率，其他都变成某个数的零次方，变成</a:t>
            </a:r>
            <a:r>
              <a:rPr lang="en-US" altLang="zh-CN" sz="1400"/>
              <a:t>1</a:t>
            </a:r>
            <a:r>
              <a:rPr lang="zh-CN" altLang="en-US" sz="1400"/>
              <a:t>了，所以这个式子虽然</a:t>
            </a:r>
            <a:r>
              <a:rPr lang="zh-CN" altLang="en-US" sz="1400"/>
              <a:t>看起来复杂，但实际上仍然是真实发生的概率</a:t>
            </a:r>
            <a:r>
              <a:rPr lang="en-US" altLang="zh-CN" sz="1400"/>
              <a:t>P</a:t>
            </a:r>
            <a:r>
              <a:rPr lang="zh-CN" altLang="en-US" sz="1400"/>
              <a:t>的乘积。</a:t>
            </a:r>
            <a:endParaRPr lang="zh-CN" altLang="en-US" sz="1400"/>
          </a:p>
          <a:p>
            <a:r>
              <a:rPr lang="zh-CN" altLang="en-US" sz="1400"/>
              <a:t>与逻辑回归类似，加负号取对数就能得到多分类对应的交叉熵误差函数</a:t>
            </a:r>
            <a:endParaRPr lang="zh-CN" altLang="en-US" sz="1400"/>
          </a:p>
          <a:p>
            <a:r>
              <a:rPr lang="zh-CN" altLang="en-US" sz="1400"/>
              <a:t>然后优化方法仍然是梯度下降法，到这里，激活函数为</a:t>
            </a:r>
            <a:r>
              <a:rPr lang="en-US" altLang="zh-CN" sz="1400"/>
              <a:t>softmax</a:t>
            </a:r>
            <a:r>
              <a:rPr lang="zh-CN" altLang="en-US" sz="1400"/>
              <a:t>的多分类逻辑回归的优化方法也完成了</a:t>
            </a:r>
            <a:r>
              <a:rPr lang="en-US" altLang="zh-CN" sz="1400"/>
              <a:t>		  </a:t>
            </a:r>
            <a:endParaRPr lang="en-US" altLang="zh-CN" sz="1400"/>
          </a:p>
        </p:txBody>
      </p:sp>
      <p:graphicFrame>
        <p:nvGraphicFramePr>
          <p:cNvPr id="4" name="对象 3">
            <a:hlinkClick r:id="" action="ppaction://ole?verb="/>
          </p:cNvPr>
          <p:cNvGraphicFramePr>
            <a:graphicFrameLocks noChangeAspect="1"/>
          </p:cNvGraphicFramePr>
          <p:nvPr/>
        </p:nvGraphicFramePr>
        <p:xfrm>
          <a:off x="6109335" y="1595755"/>
          <a:ext cx="1270000" cy="495300"/>
        </p:xfrm>
        <a:graphic>
          <a:graphicData uri="http://schemas.openxmlformats.org/presentationml/2006/ole">
            <mc:AlternateContent xmlns:mc="http://schemas.openxmlformats.org/markup-compatibility/2006">
              <mc:Choice xmlns:v="urn:schemas-microsoft-com:vml" Requires="v">
                <p:oleObj spid="_x0000_s4097" name="" r:id="rId1" imgW="1270000" imgH="495300" progId="Equation.KSEE3">
                  <p:embed/>
                </p:oleObj>
              </mc:Choice>
              <mc:Fallback>
                <p:oleObj name="" r:id="rId1" imgW="1270000" imgH="495300" progId="Equation.KSEE3">
                  <p:embed/>
                  <p:pic>
                    <p:nvPicPr>
                      <p:cNvPr id="0" name="图片 4096"/>
                      <p:cNvPicPr/>
                      <p:nvPr/>
                    </p:nvPicPr>
                    <p:blipFill>
                      <a:blip r:embed="rId2"/>
                      <a:stretch>
                        <a:fillRect/>
                      </a:stretch>
                    </p:blipFill>
                    <p:spPr>
                      <a:xfrm>
                        <a:off x="6109335" y="1595755"/>
                        <a:ext cx="1270000" cy="4953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4098" name="" r:id="rId3" imgW="914400" imgH="215900" progId="Equation.KSEE3">
                  <p:embed/>
                </p:oleObj>
              </mc:Choice>
              <mc:Fallback>
                <p:oleObj name="" r:id="rId3" imgW="914400" imgH="215900" progId="Equation.KSEE3">
                  <p:embed/>
                  <p:pic>
                    <p:nvPicPr>
                      <p:cNvPr id="0" name="图片 4097"/>
                      <p:cNvPicPr/>
                      <p:nvPr/>
                    </p:nvPicPr>
                    <p:blipFill>
                      <a:blip r:embed="rId4"/>
                      <a:stretch>
                        <a:fillRect/>
                      </a:stretch>
                    </p:blipFill>
                    <p:spPr>
                      <a:xfrm>
                        <a:off x="5638800" y="3321050"/>
                        <a:ext cx="914400" cy="21590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488045" y="2997835"/>
          <a:ext cx="1884045" cy="634365"/>
        </p:xfrm>
        <a:graphic>
          <a:graphicData uri="http://schemas.openxmlformats.org/presentationml/2006/ole">
            <mc:AlternateContent xmlns:mc="http://schemas.openxmlformats.org/markup-compatibility/2006">
              <mc:Choice xmlns:v="urn:schemas-microsoft-com:vml" Requires="v">
                <p:oleObj spid="_x0000_s4099" name="" r:id="rId5" imgW="1282700" imgH="431800" progId="Equation.KSEE3">
                  <p:embed/>
                </p:oleObj>
              </mc:Choice>
              <mc:Fallback>
                <p:oleObj name="" r:id="rId5" imgW="1282700" imgH="431800" progId="Equation.KSEE3">
                  <p:embed/>
                  <p:pic>
                    <p:nvPicPr>
                      <p:cNvPr id="0" name="图片 4098"/>
                      <p:cNvPicPr/>
                      <p:nvPr/>
                    </p:nvPicPr>
                    <p:blipFill>
                      <a:blip r:embed="rId6"/>
                      <a:stretch>
                        <a:fillRect/>
                      </a:stretch>
                    </p:blipFill>
                    <p:spPr>
                      <a:xfrm>
                        <a:off x="8488045" y="2997835"/>
                        <a:ext cx="1884045" cy="63436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6748145" y="4121150"/>
          <a:ext cx="3089910" cy="455295"/>
        </p:xfrm>
        <a:graphic>
          <a:graphicData uri="http://schemas.openxmlformats.org/presentationml/2006/ole">
            <mc:AlternateContent xmlns:mc="http://schemas.openxmlformats.org/markup-compatibility/2006">
              <mc:Choice xmlns:v="urn:schemas-microsoft-com:vml" Requires="v">
                <p:oleObj spid="_x0000_s4100" name="" r:id="rId7" imgW="1981200" imgH="292100" progId="Equation.KSEE3">
                  <p:embed/>
                </p:oleObj>
              </mc:Choice>
              <mc:Fallback>
                <p:oleObj name="" r:id="rId7" imgW="1981200" imgH="292100" progId="Equation.KSEE3">
                  <p:embed/>
                  <p:pic>
                    <p:nvPicPr>
                      <p:cNvPr id="0" name="图片 4099"/>
                      <p:cNvPicPr/>
                      <p:nvPr/>
                    </p:nvPicPr>
                    <p:blipFill>
                      <a:blip r:embed="rId8"/>
                      <a:stretch>
                        <a:fillRect/>
                      </a:stretch>
                    </p:blipFill>
                    <p:spPr>
                      <a:xfrm>
                        <a:off x="6748145" y="4121150"/>
                        <a:ext cx="3089910" cy="45529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多层感知机</a:t>
            </a:r>
            <a:r>
              <a:rPr lang="en-US" altLang="zh-CN" sz="3200"/>
              <a:t>-3.6-</a:t>
            </a:r>
            <a:r>
              <a:rPr lang="zh-CN" altLang="en-US" sz="3200"/>
              <a:t>异或门例子</a:t>
            </a:r>
            <a:endParaRPr lang="zh-CN" altLang="en-US" sz="3200"/>
          </a:p>
        </p:txBody>
      </p:sp>
      <p:sp>
        <p:nvSpPr>
          <p:cNvPr id="3" name="内容占位符 2"/>
          <p:cNvSpPr>
            <a:spLocks noGrp="1"/>
          </p:cNvSpPr>
          <p:nvPr>
            <p:ph idx="1"/>
          </p:nvPr>
        </p:nvSpPr>
        <p:spPr/>
        <p:txBody>
          <a:bodyPr/>
          <a:p>
            <a:r>
              <a:rPr lang="zh-CN" altLang="en-US" sz="1400"/>
              <a:t>异或门的数据为二分类，但因为一条直线无论如何也不能将异或门的数据区分开，所以异或门是线性不可分的。</a:t>
            </a:r>
            <a:endParaRPr lang="zh-CN" altLang="en-US" sz="1400"/>
          </a:p>
          <a:p>
            <a:r>
              <a:rPr lang="zh-CN" altLang="en-US" sz="1400"/>
              <a:t>像简单感知机和逻辑回归都是线性分类器，与或非三种基础逻辑门都是线性可分的，之前代码也验证了简单感知机能模拟基础门</a:t>
            </a:r>
            <a:endParaRPr lang="zh-CN" altLang="en-US" sz="1400"/>
          </a:p>
          <a:p>
            <a:r>
              <a:rPr lang="zh-CN" altLang="en-US" sz="1400"/>
              <a:t>异或门可以通过基础逻辑门组合而成，如右图</a:t>
            </a:r>
            <a:endParaRPr lang="zh-CN" altLang="en-US" sz="1400"/>
          </a:p>
          <a:p>
            <a:r>
              <a:rPr lang="zh-CN" altLang="en-US" sz="1400"/>
              <a:t>将这个组合抽象为神经元后结果如右</a:t>
            </a:r>
            <a:r>
              <a:rPr lang="en-US" altLang="zh-CN" sz="1400"/>
              <a:t>2</a:t>
            </a:r>
            <a:r>
              <a:rPr lang="zh-CN" altLang="en-US" sz="1400"/>
              <a:t>图</a:t>
            </a:r>
            <a:endParaRPr lang="zh-CN" altLang="en-US" sz="1400"/>
          </a:p>
          <a:p>
            <a:r>
              <a:rPr lang="zh-CN" altLang="en-US" sz="1400"/>
              <a:t>接收输入的为输入层，中间的为隐藏层，右边的是输出层</a:t>
            </a:r>
            <a:endParaRPr lang="zh-CN" altLang="en-US" sz="1400"/>
          </a:p>
          <a:p>
            <a:endParaRPr lang="zh-CN" altLang="en-US" sz="1400"/>
          </a:p>
        </p:txBody>
      </p:sp>
      <p:pic>
        <p:nvPicPr>
          <p:cNvPr id="4" name="图片 3"/>
          <p:cNvPicPr>
            <a:picLocks noChangeAspect="1"/>
          </p:cNvPicPr>
          <p:nvPr/>
        </p:nvPicPr>
        <p:blipFill>
          <a:blip r:embed="rId1"/>
          <a:stretch>
            <a:fillRect/>
          </a:stretch>
        </p:blipFill>
        <p:spPr>
          <a:xfrm>
            <a:off x="8135620" y="2540635"/>
            <a:ext cx="2813050" cy="1606550"/>
          </a:xfrm>
          <a:prstGeom prst="rect">
            <a:avLst/>
          </a:prstGeom>
        </p:spPr>
      </p:pic>
      <p:pic>
        <p:nvPicPr>
          <p:cNvPr id="5" name="图片 4"/>
          <p:cNvPicPr>
            <a:picLocks noChangeAspect="1"/>
          </p:cNvPicPr>
          <p:nvPr/>
        </p:nvPicPr>
        <p:blipFill>
          <a:blip r:embed="rId2"/>
          <a:stretch>
            <a:fillRect/>
          </a:stretch>
        </p:blipFill>
        <p:spPr>
          <a:xfrm>
            <a:off x="8135620" y="4329430"/>
            <a:ext cx="3714750" cy="1847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sym typeface="+mn-ea"/>
              </a:rPr>
              <a:t>多层感知机</a:t>
            </a:r>
            <a:r>
              <a:rPr lang="en-US" altLang="zh-CN" sz="3200">
                <a:sym typeface="+mn-ea"/>
              </a:rPr>
              <a:t>-3.6-</a:t>
            </a:r>
            <a:r>
              <a:rPr lang="zh-CN" altLang="en-US" sz="3200">
                <a:sym typeface="+mn-ea"/>
              </a:rPr>
              <a:t>泛化一些的三层神经网络</a:t>
            </a:r>
            <a:r>
              <a:rPr lang="en-US" altLang="zh-CN" sz="3200">
                <a:sym typeface="+mn-ea"/>
              </a:rPr>
              <a:t>|</a:t>
            </a:r>
            <a:r>
              <a:rPr lang="zh-CN" altLang="en-US" sz="3200">
                <a:sym typeface="+mn-ea"/>
              </a:rPr>
              <a:t>反向传播</a:t>
            </a:r>
            <a:endParaRPr lang="zh-CN" altLang="en-US" sz="3200">
              <a:sym typeface="+mn-ea"/>
            </a:endParaRPr>
          </a:p>
        </p:txBody>
      </p:sp>
      <p:pic>
        <p:nvPicPr>
          <p:cNvPr id="4" name="内容占位符 3"/>
          <p:cNvPicPr>
            <a:picLocks noChangeAspect="1"/>
          </p:cNvPicPr>
          <p:nvPr>
            <p:ph idx="1"/>
          </p:nvPr>
        </p:nvPicPr>
        <p:blipFill>
          <a:blip r:embed="rId1"/>
          <a:stretch>
            <a:fillRect/>
          </a:stretch>
        </p:blipFill>
        <p:spPr>
          <a:xfrm>
            <a:off x="8339455" y="1691005"/>
            <a:ext cx="3848100" cy="1790700"/>
          </a:xfrm>
          <a:prstGeom prst="rect">
            <a:avLst/>
          </a:prstGeom>
        </p:spPr>
      </p:pic>
      <p:sp>
        <p:nvSpPr>
          <p:cNvPr id="5" name="文本框 4"/>
          <p:cNvSpPr txBox="1"/>
          <p:nvPr/>
        </p:nvSpPr>
        <p:spPr>
          <a:xfrm>
            <a:off x="899160" y="1691005"/>
            <a:ext cx="7369175" cy="5154295"/>
          </a:xfrm>
          <a:prstGeom prst="rect">
            <a:avLst/>
          </a:prstGeom>
          <a:noFill/>
        </p:spPr>
        <p:txBody>
          <a:bodyPr wrap="square" rtlCol="0">
            <a:spAutoFit/>
          </a:bodyPr>
          <a:p>
            <a:pPr fontAlgn="auto">
              <a:lnSpc>
                <a:spcPct val="125000"/>
              </a:lnSpc>
            </a:pPr>
            <a:r>
              <a:rPr lang="zh-CN" altLang="en-US" sz="1400"/>
              <a:t>更泛化一些的三层神经网络如右边所表示，其实可以看成两个多分类逻辑回归的样子，即输出层的输入是隐藏层的输出，而且因为隐藏层不需要输出概率，所以用</a:t>
            </a:r>
            <a:r>
              <a:rPr lang="en-US" altLang="zh-CN" sz="1400"/>
              <a:t>sigmoid</a:t>
            </a:r>
            <a:r>
              <a:rPr lang="zh-CN" altLang="en-US" sz="1400"/>
              <a:t>函数就可以了。那么接下来就进行定义。</a:t>
            </a:r>
            <a:endParaRPr lang="zh-CN" altLang="en-US" sz="1400"/>
          </a:p>
          <a:p>
            <a:pPr fontAlgn="auto">
              <a:lnSpc>
                <a:spcPct val="125000"/>
              </a:lnSpc>
            </a:pPr>
            <a:r>
              <a:rPr lang="zh-CN" altLang="en-US" sz="1400"/>
              <a:t>隐藏层的输出为</a:t>
            </a:r>
            <a:r>
              <a:rPr lang="en-US" altLang="zh-CN" sz="1400" b="1"/>
              <a:t>h</a:t>
            </a:r>
            <a:r>
              <a:rPr lang="en-US" altLang="zh-CN" sz="1400"/>
              <a:t>=sigmoid(</a:t>
            </a:r>
            <a:r>
              <a:rPr lang="en-US" altLang="zh-CN" sz="1400" b="1"/>
              <a:t>XW</a:t>
            </a:r>
            <a:r>
              <a:rPr lang="en-US" altLang="zh-CN" sz="1400"/>
              <a:t>+</a:t>
            </a:r>
            <a:r>
              <a:rPr lang="en-US" altLang="zh-CN" sz="1400" b="1"/>
              <a:t>b</a:t>
            </a:r>
            <a:r>
              <a:rPr lang="en-US" altLang="zh-CN" sz="1400"/>
              <a:t>)</a:t>
            </a:r>
            <a:r>
              <a:rPr lang="zh-CN" altLang="en-US" sz="1400"/>
              <a:t>，输出层的输出为</a:t>
            </a:r>
            <a:r>
              <a:rPr lang="en-US" altLang="zh-CN" sz="1400" b="1"/>
              <a:t>y</a:t>
            </a:r>
            <a:r>
              <a:rPr lang="en-US" altLang="zh-CN" sz="1400"/>
              <a:t>=softmax(</a:t>
            </a:r>
            <a:r>
              <a:rPr lang="en-US" altLang="zh-CN" sz="1400" b="1"/>
              <a:t>hV</a:t>
            </a:r>
            <a:r>
              <a:rPr lang="en-US" altLang="zh-CN" sz="1400"/>
              <a:t>+</a:t>
            </a:r>
            <a:r>
              <a:rPr lang="en-US" altLang="zh-CN" sz="1400" b="1"/>
              <a:t>c</a:t>
            </a:r>
            <a:r>
              <a:rPr lang="en-US" altLang="zh-CN" sz="1400"/>
              <a:t>)</a:t>
            </a:r>
            <a:endParaRPr lang="en-US" altLang="zh-CN" sz="1400"/>
          </a:p>
          <a:p>
            <a:pPr fontAlgn="auto">
              <a:lnSpc>
                <a:spcPct val="125000"/>
              </a:lnSpc>
            </a:pPr>
            <a:r>
              <a:rPr lang="zh-CN" altLang="en-US" sz="1400"/>
              <a:t>对于</a:t>
            </a:r>
            <a:r>
              <a:rPr lang="en-US" altLang="zh-CN" sz="1400" b="1"/>
              <a:t>W</a:t>
            </a:r>
            <a:r>
              <a:rPr lang="zh-CN" altLang="en-US" sz="1400"/>
              <a:t>和</a:t>
            </a:r>
            <a:r>
              <a:rPr lang="en-US" altLang="zh-CN" sz="1400" b="1"/>
              <a:t>V</a:t>
            </a:r>
            <a:r>
              <a:rPr lang="zh-CN" altLang="en-US" sz="1400"/>
              <a:t>其实角标不用考虑的那么清楚，比较简单的想法是这样的，比如现在输入层是</a:t>
            </a:r>
            <a:r>
              <a:rPr lang="en-US" altLang="zh-CN" sz="1400"/>
              <a:t>N</a:t>
            </a:r>
            <a:r>
              <a:rPr lang="zh-CN" altLang="en-US" sz="1400"/>
              <a:t>个</a:t>
            </a:r>
            <a:r>
              <a:rPr lang="en-US" altLang="zh-CN" sz="1400"/>
              <a:t>1</a:t>
            </a:r>
            <a:r>
              <a:rPr lang="zh-CN" altLang="en-US" sz="1400"/>
              <a:t>乘</a:t>
            </a:r>
            <a:r>
              <a:rPr lang="en-US" altLang="zh-CN" sz="1400"/>
              <a:t>I</a:t>
            </a:r>
            <a:r>
              <a:rPr lang="zh-CN" altLang="en-US" sz="1400"/>
              <a:t>的向量</a:t>
            </a:r>
            <a:r>
              <a:rPr lang="en-US" altLang="zh-CN" sz="1400"/>
              <a:t>(</a:t>
            </a:r>
            <a:r>
              <a:rPr lang="zh-CN" altLang="en-US" sz="1400"/>
              <a:t>即输入层的维度为</a:t>
            </a:r>
            <a:r>
              <a:rPr lang="en-US" altLang="zh-CN" sz="1400"/>
              <a:t>I)</a:t>
            </a:r>
            <a:r>
              <a:rPr lang="zh-CN" altLang="en-US" sz="1400"/>
              <a:t>，现在隐藏层的维度为</a:t>
            </a:r>
            <a:r>
              <a:rPr lang="en-US" altLang="zh-CN" sz="1400"/>
              <a:t>J</a:t>
            </a:r>
            <a:r>
              <a:rPr lang="zh-CN" altLang="en-US" sz="1400"/>
              <a:t>，即隐藏层要输出</a:t>
            </a:r>
            <a:r>
              <a:rPr lang="en-US" altLang="zh-CN" sz="1400"/>
              <a:t>N</a:t>
            </a:r>
            <a:r>
              <a:rPr lang="zh-CN" altLang="en-US" sz="1400"/>
              <a:t>个</a:t>
            </a:r>
            <a:r>
              <a:rPr lang="en-US" altLang="zh-CN" sz="1400"/>
              <a:t>1</a:t>
            </a:r>
            <a:r>
              <a:rPr lang="zh-CN" altLang="en-US" sz="1400"/>
              <a:t>乘</a:t>
            </a:r>
            <a:r>
              <a:rPr lang="en-US" altLang="zh-CN" sz="1400"/>
              <a:t>J</a:t>
            </a:r>
            <a:r>
              <a:rPr lang="zh-CN" altLang="en-US" sz="1400"/>
              <a:t>的向量，那么</a:t>
            </a:r>
            <a:r>
              <a:rPr lang="en-US" altLang="zh-CN" sz="1400" b="1"/>
              <a:t>W</a:t>
            </a:r>
            <a:r>
              <a:rPr lang="zh-CN" altLang="en-US" sz="1400"/>
              <a:t>的作用就是把</a:t>
            </a:r>
            <a:r>
              <a:rPr lang="en-US" altLang="zh-CN" sz="1400"/>
              <a:t>N</a:t>
            </a:r>
            <a:r>
              <a:rPr lang="zh-CN" altLang="en-US" sz="1400"/>
              <a:t>乘</a:t>
            </a:r>
            <a:r>
              <a:rPr lang="en-US" altLang="zh-CN" sz="1400"/>
              <a:t>I</a:t>
            </a:r>
            <a:r>
              <a:rPr lang="zh-CN" altLang="en-US" sz="1400"/>
              <a:t>的矩阵变成</a:t>
            </a:r>
            <a:r>
              <a:rPr lang="en-US" altLang="zh-CN" sz="1400"/>
              <a:t>N</a:t>
            </a:r>
            <a:r>
              <a:rPr lang="zh-CN" altLang="en-US" sz="1400"/>
              <a:t>乘</a:t>
            </a:r>
            <a:r>
              <a:rPr lang="en-US" altLang="zh-CN" sz="1400"/>
              <a:t>J</a:t>
            </a:r>
            <a:r>
              <a:rPr lang="zh-CN" altLang="en-US" sz="1400"/>
              <a:t>的矩阵，那么</a:t>
            </a:r>
            <a:r>
              <a:rPr lang="en-US" altLang="zh-CN" sz="1400" b="1"/>
              <a:t>W</a:t>
            </a:r>
            <a:r>
              <a:rPr lang="zh-CN" altLang="en-US" sz="1400"/>
              <a:t>自然就是</a:t>
            </a:r>
            <a:r>
              <a:rPr lang="en-US" altLang="zh-CN" sz="1400"/>
              <a:t>I</a:t>
            </a:r>
            <a:r>
              <a:rPr lang="zh-CN" altLang="en-US" sz="1400"/>
              <a:t>乘</a:t>
            </a:r>
            <a:r>
              <a:rPr lang="en-US" altLang="zh-CN" sz="1400"/>
              <a:t>J</a:t>
            </a:r>
            <a:r>
              <a:rPr lang="zh-CN" altLang="en-US" sz="1400"/>
              <a:t>的矩阵，只用考虑形就行了，因为反正这些参数都是后面计算机来优化。</a:t>
            </a:r>
            <a:endParaRPr lang="zh-CN" altLang="en-US" sz="1400"/>
          </a:p>
          <a:p>
            <a:endParaRPr lang="zh-CN" altLang="en-US" sz="1400"/>
          </a:p>
          <a:p>
            <a:pPr fontAlgn="auto">
              <a:lnSpc>
                <a:spcPct val="125000"/>
              </a:lnSpc>
            </a:pPr>
            <a:r>
              <a:rPr lang="zh-CN" altLang="en-US" sz="1400"/>
              <a:t>反向传播的简单</a:t>
            </a:r>
            <a:r>
              <a:rPr lang="zh-CN" altLang="en-US" sz="1400"/>
              <a:t>介绍如下</a:t>
            </a:r>
            <a:endParaRPr lang="zh-CN" altLang="en-US" sz="1400"/>
          </a:p>
          <a:p>
            <a:pPr fontAlgn="auto">
              <a:lnSpc>
                <a:spcPct val="125000"/>
              </a:lnSpc>
            </a:pPr>
            <a:r>
              <a:rPr lang="zh-CN" altLang="en-US" sz="1400"/>
              <a:t>令</a:t>
            </a:r>
            <a:r>
              <a:rPr lang="en-US" altLang="zh-CN" sz="1400" b="1"/>
              <a:t>p=XW+b</a:t>
            </a:r>
            <a:r>
              <a:rPr lang="zh-CN" altLang="en-US" sz="1400" b="1"/>
              <a:t>，</a:t>
            </a:r>
            <a:r>
              <a:rPr lang="en-US" altLang="zh-CN" sz="1400" b="1"/>
              <a:t>q=hV+c    </a:t>
            </a:r>
            <a:r>
              <a:rPr lang="zh-CN" altLang="en-US" sz="1400"/>
              <a:t>为了方便，反向传播部分假设输入</a:t>
            </a:r>
            <a:r>
              <a:rPr lang="en-US" altLang="zh-CN" sz="1400" b="1"/>
              <a:t>X</a:t>
            </a:r>
            <a:r>
              <a:rPr lang="zh-CN" altLang="en-US" sz="1400"/>
              <a:t>只输入一组，即对应上一段</a:t>
            </a:r>
            <a:r>
              <a:rPr lang="en-US" altLang="zh-CN" sz="1400"/>
              <a:t>N=1</a:t>
            </a:r>
            <a:endParaRPr lang="en-US" altLang="zh-CN" sz="1400" b="1"/>
          </a:p>
          <a:p>
            <a:pPr fontAlgn="auto">
              <a:lnSpc>
                <a:spcPct val="125000"/>
              </a:lnSpc>
            </a:pPr>
            <a:r>
              <a:rPr lang="zh-CN" altLang="en-US" sz="1400"/>
              <a:t>令某个输入的</a:t>
            </a:r>
            <a:r>
              <a:rPr lang="en-US" altLang="zh-CN" sz="1400" b="1"/>
              <a:t>Xn</a:t>
            </a:r>
            <a:r>
              <a:rPr lang="zh-CN" altLang="en-US" sz="1400"/>
              <a:t>的误差函数为</a:t>
            </a:r>
            <a:r>
              <a:rPr lang="en-US" altLang="zh-CN" sz="1400"/>
              <a:t>En</a:t>
            </a:r>
            <a:r>
              <a:rPr lang="zh-CN" altLang="en-US" sz="1400"/>
              <a:t>，</a:t>
            </a:r>
            <a:r>
              <a:rPr lang="en-US" altLang="zh-CN" sz="1400"/>
              <a:t>En</a:t>
            </a:r>
            <a:r>
              <a:rPr lang="zh-CN" altLang="en-US" sz="1400"/>
              <a:t>是变量为</a:t>
            </a:r>
            <a:r>
              <a:rPr lang="en-US" altLang="zh-CN" sz="1400" b="1"/>
              <a:t>W</a:t>
            </a:r>
            <a:r>
              <a:rPr lang="zh-CN" altLang="en-US" sz="1400" b="1"/>
              <a:t>，</a:t>
            </a:r>
            <a:r>
              <a:rPr lang="en-US" altLang="zh-CN" sz="1400" b="1"/>
              <a:t>b</a:t>
            </a:r>
            <a:r>
              <a:rPr lang="zh-CN" altLang="en-US" sz="1400" b="1"/>
              <a:t>，</a:t>
            </a:r>
            <a:r>
              <a:rPr lang="en-US" altLang="zh-CN" sz="1400" b="1"/>
              <a:t>V</a:t>
            </a:r>
            <a:r>
              <a:rPr lang="zh-CN" altLang="en-US" sz="1400" b="1"/>
              <a:t>，</a:t>
            </a:r>
            <a:r>
              <a:rPr lang="en-US" altLang="zh-CN" sz="1400" b="1"/>
              <a:t>c</a:t>
            </a:r>
            <a:r>
              <a:rPr lang="zh-CN" altLang="en-US" sz="1400"/>
              <a:t>的函数。</a:t>
            </a:r>
            <a:endParaRPr lang="zh-CN" altLang="en-US" sz="1400"/>
          </a:p>
          <a:p>
            <a:pPr fontAlgn="auto">
              <a:lnSpc>
                <a:spcPct val="125000"/>
              </a:lnSpc>
            </a:pPr>
            <a:r>
              <a:rPr lang="en-US" altLang="zh-CN" sz="1400" b="1"/>
              <a:t>P</a:t>
            </a:r>
            <a:r>
              <a:rPr lang="zh-CN" altLang="en-US" sz="1400"/>
              <a:t>为</a:t>
            </a:r>
            <a:r>
              <a:rPr lang="en-US" altLang="zh-CN" sz="1400"/>
              <a:t>1</a:t>
            </a:r>
            <a:r>
              <a:rPr lang="zh-CN" altLang="en-US" sz="1400"/>
              <a:t>乘</a:t>
            </a:r>
            <a:r>
              <a:rPr lang="en-US" altLang="zh-CN" sz="1400"/>
              <a:t>J</a:t>
            </a:r>
            <a:r>
              <a:rPr lang="zh-CN" altLang="en-US" sz="1400"/>
              <a:t>的向量，</a:t>
            </a:r>
            <a:r>
              <a:rPr lang="en-US" altLang="zh-CN" sz="1400" b="1"/>
              <a:t>q</a:t>
            </a:r>
            <a:r>
              <a:rPr lang="zh-CN" altLang="en-US" sz="1400"/>
              <a:t>为</a:t>
            </a:r>
            <a:r>
              <a:rPr lang="en-US" altLang="zh-CN" sz="1400"/>
              <a:t>1</a:t>
            </a:r>
            <a:r>
              <a:rPr lang="zh-CN" altLang="en-US" sz="1400"/>
              <a:t>乘</a:t>
            </a:r>
            <a:r>
              <a:rPr lang="en-US" altLang="zh-CN" sz="1400"/>
              <a:t>K</a:t>
            </a:r>
            <a:r>
              <a:rPr lang="zh-CN" altLang="en-US" sz="1400"/>
              <a:t>的向量，那么在</a:t>
            </a:r>
            <a:r>
              <a:rPr lang="en-US" altLang="zh-CN" sz="1400"/>
              <a:t>1</a:t>
            </a:r>
            <a:r>
              <a:rPr lang="zh-CN" altLang="en-US" sz="1400"/>
              <a:t>到</a:t>
            </a:r>
            <a:r>
              <a:rPr lang="en-US" altLang="zh-CN" sz="1400"/>
              <a:t>k</a:t>
            </a:r>
            <a:r>
              <a:rPr lang="zh-CN" altLang="en-US" sz="1400"/>
              <a:t>之间取一个</a:t>
            </a:r>
            <a:r>
              <a:rPr lang="en-US" altLang="zh-CN" sz="1400"/>
              <a:t>i</a:t>
            </a:r>
            <a:r>
              <a:rPr lang="zh-CN" altLang="en-US" sz="1400"/>
              <a:t>就有</a:t>
            </a:r>
            <a:r>
              <a:rPr lang="en-US" altLang="zh-CN" sz="1400"/>
              <a:t>qi=</a:t>
            </a:r>
            <a:r>
              <a:rPr lang="en-US" altLang="zh-CN" sz="1400" b="1"/>
              <a:t>hVi</a:t>
            </a:r>
            <a:r>
              <a:rPr lang="en-US" altLang="zh-CN" sz="1400"/>
              <a:t>+ci</a:t>
            </a:r>
            <a:r>
              <a:rPr lang="zh-CN" altLang="en-US" sz="1400"/>
              <a:t>，也就是说</a:t>
            </a:r>
            <a:r>
              <a:rPr lang="en-US" altLang="zh-CN" sz="1400" b="1"/>
              <a:t>q</a:t>
            </a:r>
            <a:r>
              <a:rPr lang="zh-CN" altLang="en-US" sz="1400"/>
              <a:t>的第</a:t>
            </a:r>
            <a:r>
              <a:rPr lang="en-US" altLang="zh-CN" sz="1400"/>
              <a:t>i</a:t>
            </a:r>
            <a:r>
              <a:rPr lang="zh-CN" altLang="en-US" sz="1400"/>
              <a:t>个元素，是整个向量</a:t>
            </a:r>
            <a:r>
              <a:rPr lang="en-US" altLang="zh-CN" sz="1400" b="1"/>
              <a:t>h</a:t>
            </a:r>
            <a:r>
              <a:rPr lang="zh-CN" altLang="en-US" sz="1400"/>
              <a:t>与</a:t>
            </a:r>
            <a:r>
              <a:rPr lang="en-US" altLang="zh-CN" sz="1400" b="1"/>
              <a:t>V</a:t>
            </a:r>
            <a:r>
              <a:rPr lang="zh-CN" altLang="en-US" sz="1400"/>
              <a:t>中第</a:t>
            </a:r>
            <a:r>
              <a:rPr lang="en-US" altLang="zh-CN" sz="1400"/>
              <a:t>i</a:t>
            </a:r>
            <a:r>
              <a:rPr lang="zh-CN" altLang="en-US" sz="1400"/>
              <a:t>列向量</a:t>
            </a:r>
            <a:r>
              <a:rPr lang="zh-CN" altLang="en-US" sz="1400"/>
              <a:t>相乘再加上向量</a:t>
            </a:r>
            <a:r>
              <a:rPr lang="en-US" altLang="zh-CN" sz="1400" b="1"/>
              <a:t>c</a:t>
            </a:r>
            <a:r>
              <a:rPr lang="zh-CN" altLang="en-US" sz="1400"/>
              <a:t>第</a:t>
            </a:r>
            <a:r>
              <a:rPr lang="en-US" altLang="zh-CN" sz="1400"/>
              <a:t>i</a:t>
            </a:r>
            <a:r>
              <a:rPr lang="zh-CN" altLang="en-US" sz="1400"/>
              <a:t>列</a:t>
            </a:r>
            <a:r>
              <a:rPr lang="zh-CN" altLang="en-US" sz="1400"/>
              <a:t>位置元素得来的。</a:t>
            </a:r>
            <a:endParaRPr lang="zh-CN" altLang="en-US" sz="1400"/>
          </a:p>
          <a:p>
            <a:pPr fontAlgn="auto">
              <a:lnSpc>
                <a:spcPct val="125000"/>
              </a:lnSpc>
            </a:pPr>
            <a:r>
              <a:rPr lang="zh-CN" altLang="en-US" sz="1400"/>
              <a:t>那么再在</a:t>
            </a:r>
            <a:r>
              <a:rPr lang="en-US" altLang="zh-CN" sz="1400"/>
              <a:t>1</a:t>
            </a:r>
            <a:r>
              <a:rPr lang="zh-CN" altLang="en-US" sz="1400"/>
              <a:t>到</a:t>
            </a:r>
            <a:r>
              <a:rPr lang="en-US" altLang="zh-CN" sz="1400"/>
              <a:t>J</a:t>
            </a:r>
            <a:r>
              <a:rPr lang="zh-CN" altLang="en-US" sz="1400"/>
              <a:t>之间取一个</a:t>
            </a:r>
            <a:r>
              <a:rPr lang="en-US" altLang="zh-CN" sz="1400"/>
              <a:t>z</a:t>
            </a:r>
            <a:r>
              <a:rPr lang="zh-CN" altLang="en-US" sz="1400"/>
              <a:t>，同理有</a:t>
            </a:r>
            <a:r>
              <a:rPr lang="en-US" altLang="zh-CN" sz="1400"/>
              <a:t>pz=</a:t>
            </a:r>
            <a:r>
              <a:rPr lang="en-US" altLang="zh-CN" sz="1400" b="1"/>
              <a:t>XWz</a:t>
            </a:r>
            <a:r>
              <a:rPr lang="en-US" altLang="zh-CN" sz="1400"/>
              <a:t>+bz</a:t>
            </a:r>
            <a:r>
              <a:rPr lang="zh-CN" altLang="en-US" sz="1400"/>
              <a:t>，也就是说</a:t>
            </a:r>
            <a:r>
              <a:rPr lang="en-US" altLang="zh-CN" sz="1400"/>
              <a:t>pz</a:t>
            </a:r>
            <a:r>
              <a:rPr lang="zh-CN" altLang="en-US" sz="1400"/>
              <a:t>代表的是隐藏层第</a:t>
            </a:r>
            <a:r>
              <a:rPr lang="en-US" altLang="zh-CN" sz="1400"/>
              <a:t>z</a:t>
            </a:r>
            <a:r>
              <a:rPr lang="zh-CN" altLang="en-US" sz="1400"/>
              <a:t>个神经元。</a:t>
            </a:r>
            <a:endParaRPr lang="zh-CN" altLang="en-US" sz="1400"/>
          </a:p>
          <a:p>
            <a:r>
              <a:rPr lang="zh-CN" altLang="en-US" sz="1400"/>
              <a:t>好，现在让</a:t>
            </a:r>
            <a:r>
              <a:rPr lang="en-US" altLang="zh-CN" sz="1400"/>
              <a:t>En</a:t>
            </a:r>
            <a:r>
              <a:rPr lang="zh-CN" altLang="en-US" sz="1400"/>
              <a:t>对</a:t>
            </a:r>
            <a:r>
              <a:rPr lang="en-US" altLang="zh-CN" sz="1400"/>
              <a:t>pz</a:t>
            </a:r>
            <a:r>
              <a:rPr lang="zh-CN" altLang="en-US" sz="1400"/>
              <a:t>求偏导，因为向量</a:t>
            </a:r>
            <a:r>
              <a:rPr lang="en-US" altLang="zh-CN" sz="1400" b="1"/>
              <a:t>q</a:t>
            </a:r>
            <a:r>
              <a:rPr lang="zh-CN" altLang="en-US" sz="1400"/>
              <a:t>的每一个元素都包含整个向量</a:t>
            </a:r>
            <a:r>
              <a:rPr lang="en-US" altLang="zh-CN" sz="1400" b="1"/>
              <a:t>h</a:t>
            </a:r>
            <a:r>
              <a:rPr lang="zh-CN" altLang="en-US" sz="1400"/>
              <a:t>，也就是说从</a:t>
            </a:r>
            <a:r>
              <a:rPr lang="en-US" altLang="zh-CN" sz="1400"/>
              <a:t>1</a:t>
            </a:r>
            <a:r>
              <a:rPr lang="zh-CN" altLang="en-US" sz="1400"/>
              <a:t>到</a:t>
            </a:r>
            <a:r>
              <a:rPr lang="en-US" altLang="zh-CN" sz="1400"/>
              <a:t>k</a:t>
            </a:r>
            <a:r>
              <a:rPr lang="zh-CN" altLang="en-US" sz="1400"/>
              <a:t>的每一个</a:t>
            </a:r>
            <a:r>
              <a:rPr lang="en-US" altLang="zh-CN" sz="1400"/>
              <a:t>qi</a:t>
            </a:r>
            <a:r>
              <a:rPr lang="zh-CN" altLang="en-US" sz="1400"/>
              <a:t>都包含了</a:t>
            </a:r>
            <a:r>
              <a:rPr lang="en-US" altLang="zh-CN" sz="1400"/>
              <a:t>pz</a:t>
            </a:r>
            <a:r>
              <a:rPr lang="zh-CN" altLang="en-US" sz="1400"/>
              <a:t>，那么根据链式求导法则可以得到如右边的公式。</a:t>
            </a:r>
            <a:endParaRPr lang="zh-CN" altLang="en-US" sz="1400"/>
          </a:p>
          <a:p>
            <a:r>
              <a:rPr lang="en-US" altLang="zh-CN" sz="1400"/>
              <a:t>qi</a:t>
            </a:r>
            <a:r>
              <a:rPr lang="zh-CN" altLang="en-US" sz="1400"/>
              <a:t>对</a:t>
            </a:r>
            <a:r>
              <a:rPr lang="en-US" altLang="zh-CN" sz="1400"/>
              <a:t>pz</a:t>
            </a:r>
            <a:r>
              <a:rPr lang="zh-CN" altLang="en-US" sz="1400"/>
              <a:t>求偏导是数值，也就是说根据右边式子可以看出，损失函数对隐藏层某个神经元求偏导等于损失函数对输出层所有神经元求偏导后乘以一个系数然后求和。换句话说，输出层的所有偏导都传到隐藏层了，这就是反向传播。</a:t>
            </a:r>
            <a:endParaRPr lang="zh-CN" altLang="en-US" sz="1400"/>
          </a:p>
        </p:txBody>
      </p:sp>
      <p:graphicFrame>
        <p:nvGraphicFramePr>
          <p:cNvPr id="6" name="对象 5">
            <a:hlinkClick r:id="" action="ppaction://ole?verb="/>
          </p:cNvPr>
          <p:cNvGraphicFramePr>
            <a:graphicFrameLocks noChangeAspect="1"/>
          </p:cNvGraphicFramePr>
          <p:nvPr/>
        </p:nvGraphicFramePr>
        <p:xfrm>
          <a:off x="8581390" y="3602990"/>
          <a:ext cx="3246755" cy="1115060"/>
        </p:xfrm>
        <a:graphic>
          <a:graphicData uri="http://schemas.openxmlformats.org/presentationml/2006/ole">
            <mc:AlternateContent xmlns:mc="http://schemas.openxmlformats.org/markup-compatibility/2006">
              <mc:Choice xmlns:v="urn:schemas-microsoft-com:vml" Requires="v">
                <p:oleObj spid="_x0000_s5121" name="" r:id="rId2" imgW="1257300" imgH="431800" progId="Equation.KSEE3">
                  <p:embed/>
                </p:oleObj>
              </mc:Choice>
              <mc:Fallback>
                <p:oleObj name="" r:id="rId2" imgW="1257300" imgH="431800" progId="Equation.KSEE3">
                  <p:embed/>
                  <p:pic>
                    <p:nvPicPr>
                      <p:cNvPr id="0" name="图片 5120"/>
                      <p:cNvPicPr/>
                      <p:nvPr/>
                    </p:nvPicPr>
                    <p:blipFill>
                      <a:blip r:embed="rId3"/>
                      <a:stretch>
                        <a:fillRect/>
                      </a:stretch>
                    </p:blipFill>
                    <p:spPr>
                      <a:xfrm>
                        <a:off x="8581390" y="3602990"/>
                        <a:ext cx="3246755" cy="1115060"/>
                      </a:xfrm>
                      <a:prstGeom prst="rect">
                        <a:avLst/>
                      </a:prstGeom>
                    </p:spPr>
                  </p:pic>
                </p:oleObj>
              </mc:Fallback>
            </mc:AlternateContent>
          </a:graphicData>
        </a:graphic>
      </p:graphicFrame>
      <p:sp>
        <p:nvSpPr>
          <p:cNvPr id="7" name="文本框 6"/>
          <p:cNvSpPr txBox="1"/>
          <p:nvPr/>
        </p:nvSpPr>
        <p:spPr>
          <a:xfrm>
            <a:off x="8570595" y="4790440"/>
            <a:ext cx="3519805" cy="521970"/>
          </a:xfrm>
          <a:prstGeom prst="rect">
            <a:avLst/>
          </a:prstGeom>
          <a:noFill/>
        </p:spPr>
        <p:txBody>
          <a:bodyPr wrap="square" rtlCol="0">
            <a:spAutoFit/>
          </a:bodyPr>
          <a:p>
            <a:r>
              <a:rPr lang="en-US" altLang="zh-CN" sz="1400">
                <a:sym typeface="+mn-ea"/>
              </a:rPr>
              <a:t>qi</a:t>
            </a:r>
            <a:r>
              <a:rPr lang="zh-CN" altLang="en-US" sz="1400">
                <a:sym typeface="+mn-ea"/>
              </a:rPr>
              <a:t>对</a:t>
            </a:r>
            <a:r>
              <a:rPr lang="en-US" altLang="zh-CN" sz="1400">
                <a:sym typeface="+mn-ea"/>
              </a:rPr>
              <a:t>pz</a:t>
            </a:r>
            <a:r>
              <a:rPr lang="zh-CN" altLang="en-US" sz="1400">
                <a:sym typeface="+mn-ea"/>
              </a:rPr>
              <a:t>求偏导得到的是</a:t>
            </a:r>
            <a:r>
              <a:rPr lang="en-US" altLang="zh-CN" sz="1400">
                <a:sym typeface="+mn-ea"/>
              </a:rPr>
              <a:t>Viz</a:t>
            </a:r>
            <a:r>
              <a:rPr lang="zh-CN" altLang="en-US" sz="1400">
                <a:sym typeface="+mn-ea"/>
              </a:rPr>
              <a:t>乘</a:t>
            </a:r>
            <a:r>
              <a:rPr lang="en-US" altLang="zh-CN" sz="1400">
                <a:sym typeface="+mn-ea"/>
              </a:rPr>
              <a:t>sigmoid'(pz)</a:t>
            </a:r>
            <a:r>
              <a:rPr lang="zh-CN" altLang="en-US" sz="1400">
                <a:sym typeface="+mn-ea"/>
              </a:rPr>
              <a:t>，是个常数</a:t>
            </a:r>
            <a:endParaRPr lang="zh-CN" altLang="en-US" sz="14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a:t>深度神经网络</a:t>
            </a:r>
            <a:r>
              <a:rPr lang="en-US" altLang="zh-CN" sz="3200"/>
              <a:t>-4.1</a:t>
            </a:r>
            <a:endParaRPr lang="en-US" altLang="zh-CN" sz="3200"/>
          </a:p>
        </p:txBody>
      </p:sp>
      <p:sp>
        <p:nvSpPr>
          <p:cNvPr id="3" name="内容占位符 2"/>
          <p:cNvSpPr>
            <a:spLocks noGrp="1"/>
          </p:cNvSpPr>
          <p:nvPr>
            <p:ph idx="1"/>
          </p:nvPr>
        </p:nvSpPr>
        <p:spPr/>
        <p:txBody>
          <a:bodyPr/>
          <a:p>
            <a:r>
              <a:rPr lang="zh-CN" altLang="en-US" sz="1400"/>
              <a:t>其实就是隐藏层变多了</a:t>
            </a:r>
            <a:endParaRPr lang="zh-CN" altLang="en-US" sz="1400"/>
          </a:p>
          <a:p>
            <a:r>
              <a:rPr lang="zh-CN" altLang="en-US" sz="1400"/>
              <a:t>上一节介绍了梯度在神经网络中反向传播，因为反向传播的系数中包含激活函数的导数，那么如果激活函数不太好的话，比如太小了，可能多传播几层乘个几次就接近</a:t>
            </a:r>
            <a:r>
              <a:rPr lang="en-US" altLang="zh-CN" sz="1400"/>
              <a:t>0</a:t>
            </a:r>
            <a:r>
              <a:rPr lang="zh-CN" altLang="en-US" sz="1400"/>
              <a:t>了，也就是发生了梯度消失，同理如果导数太大，乘着乘着也可能梯度</a:t>
            </a:r>
            <a:r>
              <a:rPr lang="zh-CN" altLang="en-US" sz="1400"/>
              <a:t>爆炸</a:t>
            </a:r>
            <a:endParaRPr lang="zh-CN" altLang="en-US" sz="1400"/>
          </a:p>
          <a:p>
            <a:r>
              <a:rPr lang="zh-CN" altLang="en-US" sz="1400"/>
              <a:t>过拟合是对训练数据吸收太好了，导致对测试数据效果不佳，欠拟合就是对训练数据都没拟合好</a:t>
            </a:r>
            <a:endParaRPr lang="zh-CN" altLang="en-US" sz="1400"/>
          </a:p>
          <a:p>
            <a:r>
              <a:rPr lang="en-US" altLang="zh-CN" sz="1400"/>
              <a:t>4.1</a:t>
            </a:r>
            <a:r>
              <a:rPr lang="zh-CN" altLang="en-US" sz="1400"/>
              <a:t>剩下部分是</a:t>
            </a:r>
            <a:r>
              <a:rPr lang="en-US" altLang="zh-CN" sz="1400"/>
              <a:t>MNIST</a:t>
            </a:r>
            <a:r>
              <a:rPr lang="zh-CN" altLang="en-US" sz="1400"/>
              <a:t>的</a:t>
            </a:r>
            <a:r>
              <a:rPr lang="en-US" altLang="zh-CN" sz="1400"/>
              <a:t>keras</a:t>
            </a:r>
            <a:r>
              <a:rPr lang="zh-CN" altLang="en-US" sz="1400"/>
              <a:t>实现</a:t>
            </a:r>
            <a:endParaRPr lang="zh-CN" altLang="en-US" sz="1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3894</Words>
  <Application>WPS 演示</Application>
  <PresentationFormat>宽屏</PresentationFormat>
  <Paragraphs>98</Paragraphs>
  <Slides>10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8</vt:i4>
      </vt:variant>
      <vt:variant>
        <vt:lpstr>幻灯片标题</vt:lpstr>
      </vt:variant>
      <vt:variant>
        <vt:i4>10</vt:i4>
      </vt:variant>
    </vt:vector>
  </HeadingPairs>
  <TitlesOfParts>
    <vt:vector size="25" baseType="lpstr">
      <vt:lpstr>Arial</vt:lpstr>
      <vt:lpstr>宋体</vt:lpstr>
      <vt:lpstr>Wingdings</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神经网络</vt:lpstr>
      <vt:lpstr>简单感知机-3.3</vt:lpstr>
      <vt:lpstr>逻辑回归-3.4-sigmoid函数</vt:lpstr>
      <vt:lpstr>逻辑回归-3.4-似然函数与交叉熵误差函数|优化方法</vt:lpstr>
      <vt:lpstr>多分类逻辑回归-3.5-softmax函数</vt:lpstr>
      <vt:lpstr>多分类逻辑回归-3.5-优化方法</vt:lpstr>
      <vt:lpstr>多层感知机-3.6-异或门例子</vt:lpstr>
      <vt:lpstr>多层感知机-3.6-泛化一些的三层神经网络|反向传播</vt:lpstr>
      <vt:lpstr>深度神经网络-4.1</vt:lpstr>
      <vt:lpstr>深度神经网络-4.4以及4.4.2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陈曾鹏</dc:creator>
  <cp:lastModifiedBy>10141</cp:lastModifiedBy>
  <cp:revision>133</cp:revision>
  <dcterms:created xsi:type="dcterms:W3CDTF">2021-07-09T01:04:00Z</dcterms:created>
  <dcterms:modified xsi:type="dcterms:W3CDTF">2021-07-10T03:59:37Z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