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70"/>
  </p:notesMasterIdLst>
  <p:sldIdLst>
    <p:sldId id="267" r:id="rId2"/>
    <p:sldId id="405" r:id="rId3"/>
    <p:sldId id="257" r:id="rId4"/>
    <p:sldId id="379" r:id="rId5"/>
    <p:sldId id="406" r:id="rId6"/>
    <p:sldId id="258" r:id="rId7"/>
    <p:sldId id="259" r:id="rId8"/>
    <p:sldId id="419" r:id="rId9"/>
    <p:sldId id="261" r:id="rId10"/>
    <p:sldId id="420" r:id="rId11"/>
    <p:sldId id="371" r:id="rId12"/>
    <p:sldId id="421" r:id="rId13"/>
    <p:sldId id="413" r:id="rId14"/>
    <p:sldId id="329" r:id="rId15"/>
    <p:sldId id="330" r:id="rId16"/>
    <p:sldId id="263" r:id="rId17"/>
    <p:sldId id="422" r:id="rId18"/>
    <p:sldId id="264" r:id="rId19"/>
    <p:sldId id="423" r:id="rId20"/>
    <p:sldId id="276" r:id="rId21"/>
    <p:sldId id="424" r:id="rId22"/>
    <p:sldId id="425" r:id="rId23"/>
    <p:sldId id="407" r:id="rId24"/>
    <p:sldId id="268" r:id="rId25"/>
    <p:sldId id="426" r:id="rId26"/>
    <p:sldId id="284" r:id="rId27"/>
    <p:sldId id="280" r:id="rId28"/>
    <p:sldId id="427" r:id="rId29"/>
    <p:sldId id="269" r:id="rId30"/>
    <p:sldId id="382" r:id="rId31"/>
    <p:sldId id="285" r:id="rId32"/>
    <p:sldId id="279" r:id="rId33"/>
    <p:sldId id="271" r:id="rId34"/>
    <p:sldId id="428" r:id="rId35"/>
    <p:sldId id="415" r:id="rId36"/>
    <p:sldId id="286" r:id="rId37"/>
    <p:sldId id="333" r:id="rId38"/>
    <p:sldId id="334" r:id="rId39"/>
    <p:sldId id="389" r:id="rId40"/>
    <p:sldId id="336" r:id="rId41"/>
    <p:sldId id="337" r:id="rId42"/>
    <p:sldId id="338" r:id="rId43"/>
    <p:sldId id="339" r:id="rId44"/>
    <p:sldId id="309" r:id="rId45"/>
    <p:sldId id="310" r:id="rId46"/>
    <p:sldId id="302" r:id="rId47"/>
    <p:sldId id="311" r:id="rId48"/>
    <p:sldId id="314" r:id="rId49"/>
    <p:sldId id="313" r:id="rId50"/>
    <p:sldId id="315" r:id="rId51"/>
    <p:sldId id="316" r:id="rId52"/>
    <p:sldId id="378" r:id="rId53"/>
    <p:sldId id="416" r:id="rId54"/>
    <p:sldId id="340" r:id="rId55"/>
    <p:sldId id="390" r:id="rId56"/>
    <p:sldId id="417" r:id="rId57"/>
    <p:sldId id="341" r:id="rId58"/>
    <p:sldId id="358" r:id="rId59"/>
    <p:sldId id="360" r:id="rId60"/>
    <p:sldId id="345" r:id="rId61"/>
    <p:sldId id="429" r:id="rId62"/>
    <p:sldId id="430" r:id="rId63"/>
    <p:sldId id="349" r:id="rId64"/>
    <p:sldId id="350" r:id="rId65"/>
    <p:sldId id="352" r:id="rId66"/>
    <p:sldId id="353" r:id="rId67"/>
    <p:sldId id="356" r:id="rId68"/>
    <p:sldId id="411" r:id="rId69"/>
  </p:sldIdLst>
  <p:sldSz cx="12190413" cy="6859588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503926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1007852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511778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2015703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519629" algn="l" defTabSz="1007852" rtl="0" eaLnBrk="1" latinLnBrk="0" hangingPunct="1">
      <a:defRPr sz="2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3023555" algn="l" defTabSz="1007852" rtl="0" eaLnBrk="1" latinLnBrk="0" hangingPunct="1">
      <a:defRPr sz="2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527481" algn="l" defTabSz="1007852" rtl="0" eaLnBrk="1" latinLnBrk="0" hangingPunct="1">
      <a:defRPr sz="2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4031407" algn="l" defTabSz="1007852" rtl="0" eaLnBrk="1" latinLnBrk="0" hangingPunct="1">
      <a:defRPr sz="26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66699"/>
    <a:srgbClr val="4D4D4D"/>
    <a:srgbClr val="CC00FF"/>
    <a:srgbClr val="333399"/>
    <a:srgbClr val="CCECFF"/>
    <a:srgbClr val="66FF99"/>
    <a:srgbClr val="66FF66"/>
    <a:srgbClr val="FFFF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82890" autoAdjust="0"/>
  </p:normalViewPr>
  <p:slideViewPr>
    <p:cSldViewPr>
      <p:cViewPr>
        <p:scale>
          <a:sx n="80" d="100"/>
          <a:sy n="80" d="100"/>
        </p:scale>
        <p:origin x="-1506" y="-414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7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>
            <a:extLst>
              <a:ext uri="{FF2B5EF4-FFF2-40B4-BE49-F238E27FC236}">
                <a16:creationId xmlns:a16="http://schemas.microsoft.com/office/drawing/2014/main" xmlns="" id="{7DA4A76D-4031-4043-8C36-D0BA9A1088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xmlns="" id="{A591EFC2-9C71-4883-B26F-E4BAD745110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xmlns="" id="{FA422DA2-43F1-488F-A06F-60CA144154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7158" name="Rectangle 6">
            <a:extLst>
              <a:ext uri="{FF2B5EF4-FFF2-40B4-BE49-F238E27FC236}">
                <a16:creationId xmlns:a16="http://schemas.microsoft.com/office/drawing/2014/main" xmlns="" id="{18B7FFA7-BA0B-4772-835A-CB2E1C7273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>
            <a:extLst>
              <a:ext uri="{FF2B5EF4-FFF2-40B4-BE49-F238E27FC236}">
                <a16:creationId xmlns:a16="http://schemas.microsoft.com/office/drawing/2014/main" xmlns="" id="{84C15422-9EFE-4378-9162-5EAA1C1DD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2C60116-CB9A-44C8-BEA6-B9BF3B7D34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831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50392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00785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51177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01570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519629" algn="l" defTabSz="10078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23555" algn="l" defTabSz="10078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27481" algn="l" defTabSz="10078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31407" algn="l" defTabSz="10078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FD4505F-8CCA-4807-9BCC-B2C3395264F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DE97F6F-DBC3-428B-9B5D-1EB8EA2194D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D0F70EA-44B3-4A47-9317-95AABBBCE69E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6028367-5343-4139-861D-B30925D7E50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8ED0CAF-E7B8-43B4-B408-E59DCEDC0C7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262B042-D7BB-4FFE-AF41-E7EF2A13C60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262B042-D7BB-4FFE-AF41-E7EF2A13C60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CD78560-2492-47A5-9A19-4AE015ECE0CE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CD78560-2492-47A5-9A19-4AE015ECE0C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CD78560-2492-47A5-9A19-4AE015ECE0C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CD78560-2492-47A5-9A19-4AE015ECE0C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259F2D3-29D1-44C5-8BD1-8639A917A04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C6A0400-6B6D-4DE7-B97D-46C90B61CFE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3C58146-7429-48AC-9605-2A492698E05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3C58146-7429-48AC-9605-2A492698E05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5A01F75-E3CC-4835-A9B6-3535E6086FE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232AE5A-67C6-4F29-88D6-4107A60F4EE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232AE5A-67C6-4F29-88D6-4107A60F4EE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5EBD9E2-A98D-4C49-A9A8-F6F7C45B637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C908D48-905C-4AB8-8E92-81C35C890A6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E6C7BC8-6E20-4CAF-9FD0-8566D415212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06D9CFA-8F6E-4133-B9BB-2991B16D7E3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A584364-9442-4914-8134-7957A628630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49E4AF4-FC40-4FA9-90E9-34127DA531B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49E4AF4-FC40-4FA9-90E9-34127DA531BB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C6A0400-6B6D-4DE7-B97D-46C90B61CFEA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C026092-3A5D-4C3C-A3AC-8CA99A16C3F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540956C-A139-46DA-A8F8-1C1B78E7CB0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9E44B17-BF48-4257-B028-6BC92F3DB4D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D58730E-5855-4834-84EC-944F6DDECA88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14A767E-9408-40B0-9D89-E009A556EF6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5D4FA86-B3F2-4FD5-A20B-F09BF8104945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1314E49-77A8-4939-950F-CF08AFDAB73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9B0EC0C-A9F1-41FD-867B-2E92A59BF20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9F28E22-1226-4E00-B192-DBD789C0B3A1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05AB45B-BD72-45BE-99B7-B071C1F6262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4437588-C965-49DA-AEFD-9B86965648BF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C6D2088-2270-470B-9AAB-E6338E207903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577E55F-182C-4023-96DF-080F4A2B931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81526A9-0BE4-4637-B7AA-F3EDDB6FD25D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內积又叫做点积或数量积；规格化內积就是內积除以分量的个数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C6C5035-AC9B-4C15-BC5E-044B94D69570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7F26020-55C8-4AD2-9A5D-DDCDCDC0B678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842805F-0FF5-46C2-90DE-C9F8A3139986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/>
              <a:t>S:(-1 -1 -1 +1 +1 -1 +1</a:t>
            </a:r>
            <a:r>
              <a:rPr lang="en-US" altLang="zh-CN" baseline="0" dirty="0" smtClean="0"/>
              <a:t> +1),</a:t>
            </a:r>
            <a:endParaRPr lang="en-US" altLang="zh-CN" dirty="0" smtClean="0"/>
          </a:p>
          <a:p>
            <a:pPr eaLnBrk="1" hangingPunct="1"/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x</a:t>
            </a:r>
            <a:r>
              <a:rPr lang="en-US" altLang="zh-CN" dirty="0" smtClean="0"/>
              <a:t>:(-1 -1 -1 +1 +1 -1 +1</a:t>
            </a:r>
            <a:r>
              <a:rPr lang="en-US" altLang="zh-CN" baseline="0" dirty="0" smtClean="0"/>
              <a:t> +1),(</a:t>
            </a:r>
            <a:r>
              <a:rPr lang="en-US" altLang="zh-CN" dirty="0" smtClean="0"/>
              <a:t>-1 -1 -1 +1 +1 -1 +1</a:t>
            </a:r>
            <a:r>
              <a:rPr lang="en-US" altLang="zh-CN" baseline="0" dirty="0" smtClean="0"/>
              <a:t> +1),(+</a:t>
            </a:r>
            <a:r>
              <a:rPr lang="en-US" altLang="zh-CN" dirty="0" smtClean="0"/>
              <a:t>1 +1 +1 -1 -1 +1 -1</a:t>
            </a:r>
            <a:r>
              <a:rPr lang="en-US" altLang="zh-CN" baseline="0" dirty="0" smtClean="0"/>
              <a:t> -1),</a:t>
            </a:r>
          </a:p>
          <a:p>
            <a:pPr eaLnBrk="1" hangingPunct="1"/>
            <a:r>
              <a:rPr lang="en-US" altLang="zh-CN" baseline="0" dirty="0" err="1" smtClean="0"/>
              <a:t>T</a:t>
            </a:r>
            <a:r>
              <a:rPr lang="en-US" altLang="zh-CN" baseline="-25000" dirty="0" err="1" smtClean="0"/>
              <a:t>x</a:t>
            </a:r>
            <a:r>
              <a:rPr lang="en-US" altLang="zh-CN" baseline="0" dirty="0" smtClean="0"/>
              <a:t>:(-1 -1 +1 -1 +1 +1 +1 -1),(-1 -1 +1 -1 +1 +1 +1 -1),(+1 +1 -1 +1 -1 -1 -1 +1),</a:t>
            </a:r>
          </a:p>
          <a:p>
            <a:pPr eaLnBrk="1" hangingPunct="1"/>
            <a:r>
              <a:rPr lang="en-US" altLang="zh-CN" dirty="0" err="1" smtClean="0"/>
              <a:t>S</a:t>
            </a:r>
            <a:r>
              <a:rPr lang="en-US" altLang="zh-CN" baseline="-25000" dirty="0" err="1" smtClean="0"/>
              <a:t>x</a:t>
            </a:r>
            <a:r>
              <a:rPr lang="en-US" altLang="zh-CN" baseline="0" dirty="0" err="1" smtClean="0"/>
              <a:t>+T</a:t>
            </a:r>
            <a:r>
              <a:rPr lang="en-US" altLang="zh-CN" baseline="-25000" dirty="0" err="1" smtClean="0"/>
              <a:t>x</a:t>
            </a:r>
            <a:r>
              <a:rPr lang="en-US" altLang="zh-CN" baseline="0" dirty="0" smtClean="0"/>
              <a:t>:(-2 -2  0  0 +2  0 +2  0),(-2 -2  0  0 +2  0 +2  0),(+2 +2  0  0 -2  0 -2  0),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dirty="0" smtClean="0">
                <a:solidFill>
                  <a:srgbClr val="333399"/>
                </a:solidFill>
                <a:latin typeface="Arial" charset="0"/>
              </a:rPr>
              <a:t>S</a:t>
            </a:r>
            <a:r>
              <a:rPr kumimoji="1" lang="en-US" altLang="zh-CN" sz="1400" dirty="0" smtClean="0">
                <a:solidFill>
                  <a:srgbClr val="333399"/>
                </a:solidFill>
                <a:latin typeface="Arial" charset="0"/>
                <a:sym typeface="Wingdings" pitchFamily="2" charset="2"/>
              </a:rPr>
              <a:t>(</a:t>
            </a:r>
            <a:r>
              <a:rPr kumimoji="1" lang="en-US" altLang="zh-CN" sz="1400" dirty="0" err="1" smtClean="0">
                <a:solidFill>
                  <a:srgbClr val="333399"/>
                </a:solidFill>
                <a:latin typeface="Arial" charset="0"/>
              </a:rPr>
              <a:t>S</a:t>
            </a:r>
            <a:r>
              <a:rPr kumimoji="1" lang="en-US" altLang="zh-CN" sz="1400" baseline="-25000" dirty="0" err="1" smtClean="0">
                <a:solidFill>
                  <a:srgbClr val="333399"/>
                </a:solidFill>
                <a:latin typeface="Arial" charset="0"/>
              </a:rPr>
              <a:t>x</a:t>
            </a:r>
            <a:r>
              <a:rPr kumimoji="1" lang="en-US" altLang="zh-CN" sz="1400" dirty="0" err="1" smtClean="0">
                <a:solidFill>
                  <a:srgbClr val="333399"/>
                </a:solidFill>
                <a:latin typeface="Arial" charset="0"/>
                <a:sym typeface="Wingdings" pitchFamily="2" charset="2"/>
              </a:rPr>
              <a:t>+</a:t>
            </a:r>
            <a:r>
              <a:rPr kumimoji="1" lang="en-US" altLang="zh-CN" sz="1400" dirty="0" err="1" smtClean="0">
                <a:solidFill>
                  <a:srgbClr val="333399"/>
                </a:solidFill>
                <a:latin typeface="Arial" charset="0"/>
              </a:rPr>
              <a:t>T</a:t>
            </a:r>
            <a:r>
              <a:rPr kumimoji="1" lang="en-US" altLang="zh-CN" sz="1400" baseline="-25000" dirty="0" err="1" smtClean="0">
                <a:solidFill>
                  <a:srgbClr val="333399"/>
                </a:solidFill>
                <a:latin typeface="Arial" charset="0"/>
              </a:rPr>
              <a:t>x</a:t>
            </a:r>
            <a:r>
              <a:rPr kumimoji="1" lang="en-US" altLang="zh-CN" sz="1400" dirty="0" smtClean="0">
                <a:solidFill>
                  <a:srgbClr val="333399"/>
                </a:solidFill>
                <a:latin typeface="Arial" charset="0"/>
                <a:sym typeface="Wingdings" pitchFamily="2" charset="2"/>
              </a:rPr>
              <a:t>):1,1,-1,</a:t>
            </a:r>
            <a:r>
              <a:rPr kumimoji="1" lang="zh-CN" altLang="en-US" sz="1400" dirty="0" smtClean="0">
                <a:solidFill>
                  <a:srgbClr val="333399"/>
                </a:solidFill>
                <a:latin typeface="Arial" charset="0"/>
                <a:sym typeface="Wingdings" pitchFamily="2" charset="2"/>
              </a:rPr>
              <a:t>所以发送的数据是</a:t>
            </a:r>
            <a:r>
              <a:rPr kumimoji="1" lang="en-US" altLang="zh-CN" sz="1400" dirty="0" smtClean="0">
                <a:solidFill>
                  <a:srgbClr val="333399"/>
                </a:solidFill>
                <a:latin typeface="Arial" charset="0"/>
                <a:sym typeface="Wingdings" pitchFamily="2" charset="2"/>
              </a:rPr>
              <a:t>1,1,0</a:t>
            </a:r>
            <a:endParaRPr kumimoji="1" lang="en-US" altLang="zh-CN" sz="1400" baseline="-25000" dirty="0" smtClean="0">
              <a:solidFill>
                <a:srgbClr val="333399"/>
              </a:solidFill>
              <a:latin typeface="Arial" charset="0"/>
            </a:endParaRP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F86A0A4-9877-43A2-A348-D28B9451B92F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E93E099-6119-45F6-9FA6-1ECE43F3D96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C6A0400-6B6D-4DE7-B97D-46C90B61CFE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6AC3B05-0A5E-4A37-82F8-DF4EAF0A353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7F76E06-272A-4A5B-A580-AFD3C74002C3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C6A0400-6B6D-4DE7-B97D-46C90B61CFEA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73FDF62-09D1-4A1C-9113-03592C23BFF9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77AF2B9-9225-4ADE-BB18-F03A1C8BAA26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FA07D5E-5026-420B-88E1-A0561736F59B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27A5DAC-AA3D-4378-8DC3-E309E000062C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27A5DAC-AA3D-4378-8DC3-E309E000062C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27A5DAC-AA3D-4378-8DC3-E309E000062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6D97389-8745-4FD1-8E30-29028049F9BD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20167E0-F5A0-4DEA-A443-4AC9ABC5A18D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3F7048C-6B90-4985-B341-630FA6713A9C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666FF08-D5A0-4B80-94BF-B3B9000FF31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250ECBA-B540-4130-A327-81976035ADD8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4F0861A-3F56-4855-9358-C55770DFDE36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E06398F-5C86-48B9-AC5B-712CAC3F07F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数据是消息的数字化形式</a:t>
            </a:r>
            <a:endParaRPr lang="en-US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E06398F-5C86-48B9-AC5B-712CAC3F07F9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DE97F6F-DBC3-428B-9B5D-1EB8EA2194D2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 smtClean="0"/>
              <a:t>信道</a:t>
            </a:r>
            <a:r>
              <a:rPr lang="zh-CN" altLang="en-US" dirty="0" smtClean="0"/>
              <a:t>和通信线路并不是同一个概念。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收音机的无线电广播是单工通信，对讲机工作时使用半双工通信，电话、计算机通信都是全双工通信。</a:t>
            </a:r>
            <a:endParaRPr lang="en-US" altLang="zh-CN" dirty="0" smtClean="0"/>
          </a:p>
          <a:p>
            <a:pPr eaLnBrk="1" hangingPunct="1"/>
            <a:r>
              <a:rPr lang="zh-CN" altLang="en-US" dirty="0" smtClean="0"/>
              <a:t>半双工通信是指通信双方只使用一条通信线路，数据可以沿两个方向传送（所以是两个信道）但同一时刻只能有一个方向的通信。若要改变传输方向，需由开关进行切换。半双工方式要求收发两端都有发送装置和接收装置。由于这种方式要频繁</a:t>
            </a:r>
            <a:r>
              <a:rPr lang="zh-CN" altLang="en-US" dirty="0" smtClean="0"/>
              <a:t>切换方向，</a:t>
            </a:r>
            <a:r>
              <a:rPr lang="zh-CN" altLang="en-US" dirty="0" smtClean="0"/>
              <a:t>故效率低，但可以节约传输线路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871762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计算机网络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——40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号，黑体（标题）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42800" y="1267200"/>
            <a:ext cx="10971371" cy="4785833"/>
          </a:xfrm>
        </p:spPr>
        <p:txBody>
          <a:bodyPr/>
          <a:lstStyle>
            <a:lvl1pPr marL="342900" marR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itchFamily="2" charset="2"/>
              <a:buChar char="Ø"/>
              <a:tabLst/>
              <a:defRPr/>
            </a:lvl1pPr>
            <a:lvl2pPr marL="820738" marR="0" indent="-79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Char char="§"/>
              <a:tabLst/>
              <a:defRPr/>
            </a:lvl2pPr>
            <a:lvl3pPr marL="12573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tabLst/>
              <a:defRPr/>
            </a:lvl3pPr>
            <a:lvl4pPr marL="13716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4pPr>
            <a:lvl5pPr marL="18288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5pPr>
          </a:lstStyle>
          <a:p>
            <a:pPr marL="342900" marR="0" lvl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单击此处编辑母版文本样式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——32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号，微软雅黑，深灰色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20738" marR="0" lvl="1" indent="-79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第二级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——28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第四级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</a:p>
          <a:p>
            <a:pPr marL="1828800" marR="0" lvl="4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第五级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——18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</a:p>
        </p:txBody>
      </p:sp>
    </p:spTree>
    <p:extLst>
      <p:ext uri="{BB962C8B-B14F-4D97-AF65-F5344CB8AC3E}">
        <p14:creationId xmlns:p14="http://schemas.microsoft.com/office/powerpoint/2010/main" val="21579796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指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17562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35560" y="1340768"/>
            <a:ext cx="8280920" cy="4896544"/>
          </a:xfrm>
        </p:spPr>
        <p:txBody>
          <a:bodyPr/>
          <a:lstStyle>
            <a:lvl1pPr marL="342900" indent="12700">
              <a:buFont typeface="Wingdings" panose="05000000000000000000" pitchFamily="2" charset="2"/>
              <a:buChar char="Ø"/>
              <a:defRPr b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3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521" y="274702"/>
            <a:ext cx="10971371" cy="8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计算机网络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——40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号，黑体（标题）</a:t>
            </a:r>
            <a:endParaRPr lang="zh-CN" altLang="en-US" dirty="0" smtClean="0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2800" y="1267200"/>
            <a:ext cx="10971371" cy="478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5" tIns="50393" rIns="100785" bIns="50393" numCol="1" anchor="t" anchorCtr="0" compatLnSpc="1">
            <a:prstTxWarp prst="textNoShape">
              <a:avLst/>
            </a:prstTxWarp>
          </a:bodyPr>
          <a:lstStyle/>
          <a:p>
            <a:pPr marL="342900" marR="0" lvl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单击此处编辑母版文本样式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——32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号，微软雅黑，深灰色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20738" marR="0" lvl="1" indent="-79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第二级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——28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第三级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</a:p>
          <a:p>
            <a:pPr marL="1371600" marR="0" lvl="3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第四级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——20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</a:p>
          <a:p>
            <a:pPr marL="1828800" marR="0" lvl="4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第五级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——18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号，微软雅黑，深灰色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88" r:id="rId2"/>
    <p:sldLayoutId id="2147483999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5pPr>
      <a:lvl6pPr marL="503926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6pPr>
      <a:lvl7pPr marL="100785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7pPr>
      <a:lvl8pPr marL="151177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8pPr>
      <a:lvl9pPr marL="2015703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C1C1C"/>
          </a:solidFill>
          <a:latin typeface="黑体" pitchFamily="2" charset="-122"/>
          <a:ea typeface="黑体" pitchFamily="2" charset="-122"/>
        </a:defRPr>
      </a:lvl9pPr>
    </p:titleStyle>
    <p:bodyStyle>
      <a:lvl1pPr marL="342900" marR="0" indent="12700" algn="l" defTabSz="914400" rtl="0" eaLnBrk="0" fontAlgn="base" latinLnBrk="0" hangingPunct="0">
        <a:lnSpc>
          <a:spcPct val="150000"/>
        </a:lnSpc>
        <a:spcBef>
          <a:spcPct val="0"/>
        </a:spcBef>
        <a:spcAft>
          <a:spcPct val="0"/>
        </a:spcAft>
        <a:buClr>
          <a:srgbClr val="1C1C1C"/>
        </a:buClr>
        <a:buSzTx/>
        <a:buFont typeface="Wingdings" pitchFamily="2" charset="2"/>
        <a:buChar char="Ø"/>
        <a:tabLst/>
        <a:defRPr sz="1800" b="1">
          <a:solidFill>
            <a:srgbClr val="1C1C1C"/>
          </a:solidFill>
          <a:latin typeface="+mn-lt"/>
          <a:ea typeface="+mn-ea"/>
          <a:cs typeface="+mn-cs"/>
        </a:defRPr>
      </a:lvl1pPr>
      <a:lvl2pPr marL="820738" marR="0" indent="-7938" algn="l" defTabSz="914400" rtl="0" eaLnBrk="0" fontAlgn="base" latinLnBrk="0" hangingPunct="0">
        <a:lnSpc>
          <a:spcPct val="150000"/>
        </a:lnSpc>
        <a:spcBef>
          <a:spcPct val="0"/>
        </a:spcBef>
        <a:spcAft>
          <a:spcPct val="0"/>
        </a:spcAft>
        <a:buClr>
          <a:srgbClr val="000066"/>
        </a:buClr>
        <a:buSzTx/>
        <a:buFont typeface="Wingdings" pitchFamily="2" charset="2"/>
        <a:buChar char="§"/>
        <a:tabLst/>
        <a:defRPr sz="1800">
          <a:solidFill>
            <a:srgbClr val="1C1C1C"/>
          </a:solidFill>
          <a:latin typeface="+mn-lt"/>
          <a:ea typeface="+mn-ea"/>
        </a:defRPr>
      </a:lvl2pPr>
      <a:lvl3pPr marL="1257300" marR="0" indent="-342900" algn="l" defTabSz="914400" rtl="0" eaLnBrk="0" fontAlgn="base" latinLnBrk="0" hangingPunct="0">
        <a:lnSpc>
          <a:spcPct val="150000"/>
        </a:lnSpc>
        <a:spcBef>
          <a:spcPct val="0"/>
        </a:spcBef>
        <a:spcAft>
          <a:spcPct val="0"/>
        </a:spcAft>
        <a:buClr>
          <a:srgbClr val="666699"/>
        </a:buClr>
        <a:buSzTx/>
        <a:buFontTx/>
        <a:buChar char="•"/>
        <a:tabLst/>
        <a:defRPr sz="1800">
          <a:solidFill>
            <a:srgbClr val="1C1C1C"/>
          </a:solidFill>
          <a:latin typeface="+mn-lt"/>
          <a:ea typeface="+mn-ea"/>
        </a:defRPr>
      </a:lvl3pPr>
      <a:lvl4pPr marL="1371600" marR="0" indent="0" algn="l" defTabSz="914400" rtl="0" eaLnBrk="0" fontAlgn="base" latinLnBrk="0" hangingPunct="0">
        <a:lnSpc>
          <a:spcPct val="15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>
          <a:solidFill>
            <a:srgbClr val="1C1C1C"/>
          </a:solidFill>
          <a:latin typeface="+mn-lt"/>
          <a:ea typeface="+mn-ea"/>
        </a:defRPr>
      </a:lvl4pPr>
      <a:lvl5pPr marL="1828800" marR="0" indent="0" algn="l" defTabSz="914400" rtl="0" eaLnBrk="0" fontAlgn="base" latinLnBrk="0" hangingPunct="0">
        <a:lnSpc>
          <a:spcPct val="15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>
          <a:solidFill>
            <a:srgbClr val="1C1C1C"/>
          </a:solidFill>
          <a:latin typeface="+mn-lt"/>
          <a:ea typeface="+mn-ea"/>
        </a:defRPr>
      </a:lvl5pPr>
      <a:lvl6pPr marL="2673607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1C1C1C"/>
          </a:solidFill>
          <a:latin typeface="+mn-lt"/>
          <a:ea typeface="+mn-ea"/>
        </a:defRPr>
      </a:lvl6pPr>
      <a:lvl7pPr marL="3177532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1C1C1C"/>
          </a:solidFill>
          <a:latin typeface="+mn-lt"/>
          <a:ea typeface="+mn-ea"/>
        </a:defRPr>
      </a:lvl7pPr>
      <a:lvl8pPr marL="3681458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1C1C1C"/>
          </a:solidFill>
          <a:latin typeface="+mn-lt"/>
          <a:ea typeface="+mn-ea"/>
        </a:defRPr>
      </a:lvl8pPr>
      <a:lvl9pPr marL="4185384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07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6" algn="l" defTabSz="1007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52" algn="l" defTabSz="1007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78" algn="l" defTabSz="1007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703" algn="l" defTabSz="1007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629" algn="l" defTabSz="1007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55" algn="l" defTabSz="1007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81" algn="l" defTabSz="1007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407" algn="l" defTabSz="1007852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D3F034A5-1B5A-41A9-8BA8-4D1F0F9E1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702" y="2111383"/>
            <a:ext cx="4943078" cy="146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85" tIns="50393" rIns="100785" bIns="50393" anchor="ctr"/>
          <a:lstStyle/>
          <a:p>
            <a:pPr eaLnBrk="1" hangingPunct="1">
              <a:defRPr/>
            </a:pPr>
            <a:r>
              <a:rPr lang="zh-CN" altLang="en-US" sz="3500" dirty="0">
                <a:solidFill>
                  <a:schemeClr val="tx2"/>
                </a:solidFill>
                <a:latin typeface="Arial" charset="0"/>
                <a:ea typeface="+mj-ea"/>
              </a:rPr>
              <a:t>         </a:t>
            </a:r>
            <a:r>
              <a:rPr lang="zh-CN" altLang="en-US" sz="4800" dirty="0" smtClean="0">
                <a:solidFill>
                  <a:schemeClr val="tx2"/>
                </a:solidFill>
                <a:latin typeface="+mj-lt"/>
                <a:ea typeface="+mj-ea"/>
              </a:rPr>
              <a:t>第</a:t>
            </a:r>
            <a:r>
              <a:rPr lang="en-US" altLang="zh-CN" sz="4800" dirty="0" smtClean="0">
                <a:solidFill>
                  <a:schemeClr val="tx2"/>
                </a:solidFill>
                <a:latin typeface="+mj-lt"/>
                <a:ea typeface="+mj-ea"/>
              </a:rPr>
              <a:t>2</a:t>
            </a:r>
            <a:r>
              <a:rPr lang="zh-CN" altLang="en-US" sz="4800" dirty="0" smtClean="0">
                <a:solidFill>
                  <a:schemeClr val="tx2"/>
                </a:solidFill>
                <a:latin typeface="+mj-lt"/>
                <a:ea typeface="+mj-ea"/>
              </a:rPr>
              <a:t>章</a:t>
            </a:r>
            <a:r>
              <a:rPr lang="zh-CN" altLang="en-US" sz="4800" dirty="0">
                <a:solidFill>
                  <a:schemeClr val="tx2"/>
                </a:solidFill>
                <a:latin typeface="Arial" charset="0"/>
                <a:ea typeface="+mj-ea"/>
              </a:rPr>
              <a:t> </a:t>
            </a:r>
            <a:r>
              <a:rPr lang="zh-CN" altLang="en-US" sz="480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</a:t>
            </a:r>
            <a:endParaRPr lang="zh-CN" altLang="en-US" sz="48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3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6" y="5951328"/>
            <a:ext cx="3839134" cy="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有关信道的几个基本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28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从源点发出的信号常称为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（即基本频带信号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基带信号往往包含较多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的低频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成分和直流成分，必须进行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modulation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）才能在许多信道中传输。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调制分为两大类。一类是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基带调制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，即仅对基带信号的波形进行变换，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把数字信号转换为另一种形式的数字信号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。这种过程又称为编码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(coding)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。另一类是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带通</a:t>
            </a:r>
            <a:r>
              <a:rPr lang="zh-CN" alt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(carrier)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进行调制，把基带信号的频率范围搬移到较高的频段，并转换为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模拟信号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。经过载波调制后的信号称为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带通信号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（即仅在一段频率范围内能够通过信道）。</a:t>
            </a:r>
          </a:p>
          <a:p>
            <a:pPr lvl="1">
              <a:lnSpc>
                <a:spcPct val="130000"/>
              </a:lnSpc>
            </a:pP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957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29699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数字信号常用的编码方式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不归零制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：正电平代表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，负电平代表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归零制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：正脉冲代表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，负脉冲代表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曼彻斯特编码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：位周期中心的向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跳变代表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，位周期中心的向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跳变代表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差分曼彻斯特编码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：在每一位的中心处始终都有跳变。位开始边界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跳变代表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，而位开始边界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跳变代表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29699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数字信号常用的编码方式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5145" y="2041066"/>
            <a:ext cx="9870541" cy="4413064"/>
            <a:chOff x="545145" y="1032954"/>
            <a:chExt cx="8053711" cy="2885903"/>
          </a:xfrm>
        </p:grpSpPr>
        <p:sp>
          <p:nvSpPr>
            <p:cNvPr id="4" name="圆角矩形 3"/>
            <p:cNvSpPr/>
            <p:nvPr/>
          </p:nvSpPr>
          <p:spPr>
            <a:xfrm>
              <a:off x="545145" y="1032954"/>
              <a:ext cx="8053711" cy="288590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rgbClr val="000000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71048" y="1328798"/>
              <a:ext cx="7340527" cy="2294626"/>
              <a:chOff x="771048" y="1642196"/>
              <a:chExt cx="7340527" cy="2294626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933205" y="2128211"/>
                <a:ext cx="1237317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kumimoji="1" lang="zh-CN" altLang="en-US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不归零制</a:t>
                </a:r>
              </a:p>
            </p:txBody>
          </p:sp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176859" y="3108207"/>
                <a:ext cx="986191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zh-CN" altLang="en-US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曼彻斯特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6936193" y="1646180"/>
                <a:ext cx="596323" cy="22906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3370203" y="1646180"/>
                <a:ext cx="583043" cy="229064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4570820" y="1642196"/>
                <a:ext cx="577731" cy="22946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5762139" y="1642196"/>
                <a:ext cx="576402" cy="22946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196149" y="1642196"/>
                <a:ext cx="597652" cy="229462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46227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 dirty="0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7669313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4727537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7075645" y="1696641"/>
                <a:ext cx="249686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6487290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1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951847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0</a:t>
                </a: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3558796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0</a:t>
                </a: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4137854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0</a:t>
                </a: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5319877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0</a:t>
                </a: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5897607" y="1696641"/>
                <a:ext cx="26551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Arial Rounded MT Bold" panose="020F0704030504030204" pitchFamily="34" charset="0"/>
                  </a:rPr>
                  <a:t>0</a:t>
                </a:r>
              </a:p>
            </p:txBody>
          </p: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2173572" y="2088373"/>
                <a:ext cx="5859645" cy="325338"/>
                <a:chOff x="832" y="286"/>
                <a:chExt cx="4728" cy="965"/>
              </a:xfrm>
            </p:grpSpPr>
            <p:sp>
              <p:nvSpPr>
                <p:cNvPr id="53" name="Freeform 24"/>
                <p:cNvSpPr>
                  <a:spLocks/>
                </p:cNvSpPr>
                <p:nvPr/>
              </p:nvSpPr>
              <p:spPr bwMode="auto">
                <a:xfrm>
                  <a:off x="832" y="298"/>
                  <a:ext cx="4728" cy="953"/>
                </a:xfrm>
                <a:custGeom>
                  <a:avLst/>
                  <a:gdLst>
                    <a:gd name="T0" fmla="*/ 0 w 4728"/>
                    <a:gd name="T1" fmla="*/ 0 h 953"/>
                    <a:gd name="T2" fmla="*/ 486 w 4728"/>
                    <a:gd name="T3" fmla="*/ 0 h 953"/>
                    <a:gd name="T4" fmla="*/ 486 w 4728"/>
                    <a:gd name="T5" fmla="*/ 952 h 953"/>
                    <a:gd name="T6" fmla="*/ 1924 w 4728"/>
                    <a:gd name="T7" fmla="*/ 952 h 953"/>
                    <a:gd name="T8" fmla="*/ 1924 w 4728"/>
                    <a:gd name="T9" fmla="*/ 0 h 953"/>
                    <a:gd name="T10" fmla="*/ 2410 w 4728"/>
                    <a:gd name="T11" fmla="*/ 0 h 953"/>
                    <a:gd name="T12" fmla="*/ 2410 w 4728"/>
                    <a:gd name="T13" fmla="*/ 952 h 953"/>
                    <a:gd name="T14" fmla="*/ 3372 w 4728"/>
                    <a:gd name="T15" fmla="*/ 952 h 953"/>
                    <a:gd name="T16" fmla="*/ 3372 w 4728"/>
                    <a:gd name="T17" fmla="*/ 0 h 953"/>
                    <a:gd name="T18" fmla="*/ 4727 w 4728"/>
                    <a:gd name="T19" fmla="*/ 0 h 9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728" h="953">
                      <a:moveTo>
                        <a:pt x="0" y="0"/>
                      </a:moveTo>
                      <a:lnTo>
                        <a:pt x="486" y="0"/>
                      </a:lnTo>
                      <a:lnTo>
                        <a:pt x="486" y="952"/>
                      </a:lnTo>
                      <a:lnTo>
                        <a:pt x="1924" y="952"/>
                      </a:lnTo>
                      <a:lnTo>
                        <a:pt x="1924" y="0"/>
                      </a:lnTo>
                      <a:lnTo>
                        <a:pt x="2410" y="0"/>
                      </a:lnTo>
                      <a:lnTo>
                        <a:pt x="2410" y="952"/>
                      </a:lnTo>
                      <a:lnTo>
                        <a:pt x="3372" y="952"/>
                      </a:lnTo>
                      <a:lnTo>
                        <a:pt x="3372" y="0"/>
                      </a:lnTo>
                      <a:lnTo>
                        <a:pt x="4727" y="0"/>
                      </a:lnTo>
                    </a:path>
                  </a:pathLst>
                </a:custGeom>
                <a:noFill/>
                <a:ln w="381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721" y="1152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4676" y="286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5155" y="299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7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282" y="1150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1796" y="1151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25" name="Freeform 30"/>
              <p:cNvSpPr>
                <a:spLocks/>
              </p:cNvSpPr>
              <p:nvPr/>
            </p:nvSpPr>
            <p:spPr bwMode="auto">
              <a:xfrm>
                <a:off x="2174900" y="3108207"/>
                <a:ext cx="5845036" cy="318698"/>
              </a:xfrm>
              <a:custGeom>
                <a:avLst/>
                <a:gdLst>
                  <a:gd name="T0" fmla="*/ 0 w 4401"/>
                  <a:gd name="T1" fmla="*/ 0 h 245"/>
                  <a:gd name="T2" fmla="*/ 222 w 4401"/>
                  <a:gd name="T3" fmla="*/ 0 h 245"/>
                  <a:gd name="T4" fmla="*/ 222 w 4401"/>
                  <a:gd name="T5" fmla="*/ 245 h 245"/>
                  <a:gd name="T6" fmla="*/ 676 w 4401"/>
                  <a:gd name="T7" fmla="*/ 245 h 245"/>
                  <a:gd name="T8" fmla="*/ 676 w 4401"/>
                  <a:gd name="T9" fmla="*/ 0 h 245"/>
                  <a:gd name="T10" fmla="*/ 898 w 4401"/>
                  <a:gd name="T11" fmla="*/ 0 h 245"/>
                  <a:gd name="T12" fmla="*/ 898 w 4401"/>
                  <a:gd name="T13" fmla="*/ 245 h 245"/>
                  <a:gd name="T14" fmla="*/ 1129 w 4401"/>
                  <a:gd name="T15" fmla="*/ 245 h 245"/>
                  <a:gd name="T16" fmla="*/ 1129 w 4401"/>
                  <a:gd name="T17" fmla="*/ 0 h 245"/>
                  <a:gd name="T18" fmla="*/ 1351 w 4401"/>
                  <a:gd name="T19" fmla="*/ 0 h 245"/>
                  <a:gd name="T20" fmla="*/ 1351 w 4401"/>
                  <a:gd name="T21" fmla="*/ 245 h 245"/>
                  <a:gd name="T22" fmla="*/ 1573 w 4401"/>
                  <a:gd name="T23" fmla="*/ 245 h 245"/>
                  <a:gd name="T24" fmla="*/ 1573 w 4401"/>
                  <a:gd name="T25" fmla="*/ 0 h 245"/>
                  <a:gd name="T26" fmla="*/ 2027 w 4401"/>
                  <a:gd name="T27" fmla="*/ 0 h 245"/>
                  <a:gd name="T28" fmla="*/ 2027 w 4401"/>
                  <a:gd name="T29" fmla="*/ 245 h 245"/>
                  <a:gd name="T30" fmla="*/ 2471 w 4401"/>
                  <a:gd name="T31" fmla="*/ 245 h 245"/>
                  <a:gd name="T32" fmla="*/ 2471 w 4401"/>
                  <a:gd name="T33" fmla="*/ 3 h 245"/>
                  <a:gd name="T34" fmla="*/ 2693 w 4401"/>
                  <a:gd name="T35" fmla="*/ 0 h 245"/>
                  <a:gd name="T36" fmla="*/ 2693 w 4401"/>
                  <a:gd name="T37" fmla="*/ 245 h 245"/>
                  <a:gd name="T38" fmla="*/ 2915 w 4401"/>
                  <a:gd name="T39" fmla="*/ 245 h 245"/>
                  <a:gd name="T40" fmla="*/ 2915 w 4401"/>
                  <a:gd name="T41" fmla="*/ 0 h 245"/>
                  <a:gd name="T42" fmla="*/ 3368 w 4401"/>
                  <a:gd name="T43" fmla="*/ 0 h 245"/>
                  <a:gd name="T44" fmla="*/ 3368 w 4401"/>
                  <a:gd name="T45" fmla="*/ 245 h 245"/>
                  <a:gd name="T46" fmla="*/ 3590 w 4401"/>
                  <a:gd name="T47" fmla="*/ 245 h 245"/>
                  <a:gd name="T48" fmla="*/ 3590 w 4401"/>
                  <a:gd name="T49" fmla="*/ 0 h 245"/>
                  <a:gd name="T50" fmla="*/ 3812 w 4401"/>
                  <a:gd name="T51" fmla="*/ 0 h 245"/>
                  <a:gd name="T52" fmla="*/ 3812 w 4401"/>
                  <a:gd name="T53" fmla="*/ 245 h 245"/>
                  <a:gd name="T54" fmla="*/ 4034 w 4401"/>
                  <a:gd name="T55" fmla="*/ 245 h 245"/>
                  <a:gd name="T56" fmla="*/ 4034 w 4401"/>
                  <a:gd name="T57" fmla="*/ 0 h 245"/>
                  <a:gd name="T58" fmla="*/ 4256 w 4401"/>
                  <a:gd name="T59" fmla="*/ 0 h 245"/>
                  <a:gd name="T60" fmla="*/ 4256 w 4401"/>
                  <a:gd name="T61" fmla="*/ 245 h 245"/>
                  <a:gd name="T62" fmla="*/ 4401 w 4401"/>
                  <a:gd name="T63" fmla="*/ 245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401" h="245">
                    <a:moveTo>
                      <a:pt x="0" y="0"/>
                    </a:moveTo>
                    <a:lnTo>
                      <a:pt x="222" y="0"/>
                    </a:lnTo>
                    <a:lnTo>
                      <a:pt x="222" y="245"/>
                    </a:lnTo>
                    <a:lnTo>
                      <a:pt x="676" y="245"/>
                    </a:lnTo>
                    <a:lnTo>
                      <a:pt x="676" y="0"/>
                    </a:lnTo>
                    <a:lnTo>
                      <a:pt x="898" y="0"/>
                    </a:lnTo>
                    <a:lnTo>
                      <a:pt x="898" y="245"/>
                    </a:lnTo>
                    <a:lnTo>
                      <a:pt x="1129" y="245"/>
                    </a:lnTo>
                    <a:lnTo>
                      <a:pt x="1129" y="0"/>
                    </a:lnTo>
                    <a:lnTo>
                      <a:pt x="1351" y="0"/>
                    </a:lnTo>
                    <a:lnTo>
                      <a:pt x="1351" y="245"/>
                    </a:lnTo>
                    <a:lnTo>
                      <a:pt x="1573" y="245"/>
                    </a:lnTo>
                    <a:lnTo>
                      <a:pt x="1573" y="0"/>
                    </a:lnTo>
                    <a:lnTo>
                      <a:pt x="2027" y="0"/>
                    </a:lnTo>
                    <a:lnTo>
                      <a:pt x="2027" y="245"/>
                    </a:lnTo>
                    <a:lnTo>
                      <a:pt x="2471" y="245"/>
                    </a:lnTo>
                    <a:lnTo>
                      <a:pt x="2471" y="3"/>
                    </a:lnTo>
                    <a:lnTo>
                      <a:pt x="2693" y="0"/>
                    </a:lnTo>
                    <a:lnTo>
                      <a:pt x="2693" y="245"/>
                    </a:lnTo>
                    <a:lnTo>
                      <a:pt x="2915" y="245"/>
                    </a:lnTo>
                    <a:lnTo>
                      <a:pt x="2915" y="0"/>
                    </a:lnTo>
                    <a:lnTo>
                      <a:pt x="3368" y="0"/>
                    </a:lnTo>
                    <a:lnTo>
                      <a:pt x="3368" y="245"/>
                    </a:lnTo>
                    <a:lnTo>
                      <a:pt x="3590" y="245"/>
                    </a:lnTo>
                    <a:lnTo>
                      <a:pt x="3590" y="0"/>
                    </a:lnTo>
                    <a:lnTo>
                      <a:pt x="3812" y="0"/>
                    </a:lnTo>
                    <a:lnTo>
                      <a:pt x="3812" y="245"/>
                    </a:lnTo>
                    <a:lnTo>
                      <a:pt x="4034" y="245"/>
                    </a:lnTo>
                    <a:lnTo>
                      <a:pt x="4034" y="0"/>
                    </a:lnTo>
                    <a:lnTo>
                      <a:pt x="4256" y="0"/>
                    </a:lnTo>
                    <a:lnTo>
                      <a:pt x="4256" y="245"/>
                    </a:lnTo>
                    <a:lnTo>
                      <a:pt x="4401" y="245"/>
                    </a:lnTo>
                  </a:path>
                </a:pathLst>
              </a:custGeom>
              <a:noFill/>
              <a:ln w="381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 flipH="1" flipV="1">
                <a:off x="2190837" y="1675394"/>
                <a:ext cx="2656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Line 33"/>
              <p:cNvSpPr>
                <a:spLocks noChangeShapeType="1"/>
              </p:cNvSpPr>
              <p:nvPr/>
            </p:nvSpPr>
            <p:spPr bwMode="auto">
              <a:xfrm flipV="1">
                <a:off x="2779192" y="1664771"/>
                <a:ext cx="0" cy="22720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 flipV="1">
                <a:off x="3366219" y="1675394"/>
                <a:ext cx="0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flipH="1" flipV="1">
                <a:off x="3959887" y="1642196"/>
                <a:ext cx="0" cy="22946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 flipV="1">
                <a:off x="4558867" y="1675394"/>
                <a:ext cx="0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 flipV="1">
                <a:off x="5161831" y="1675394"/>
                <a:ext cx="0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 flipV="1">
                <a:off x="5752842" y="1675394"/>
                <a:ext cx="0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auto">
              <a:xfrm flipV="1">
                <a:off x="6347838" y="1675394"/>
                <a:ext cx="0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Line 40"/>
              <p:cNvSpPr>
                <a:spLocks noChangeShapeType="1"/>
              </p:cNvSpPr>
              <p:nvPr/>
            </p:nvSpPr>
            <p:spPr bwMode="auto">
              <a:xfrm flipH="1" flipV="1">
                <a:off x="6938850" y="1675394"/>
                <a:ext cx="1328" cy="22614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Line 41"/>
              <p:cNvSpPr>
                <a:spLocks noChangeShapeType="1"/>
              </p:cNvSpPr>
              <p:nvPr/>
            </p:nvSpPr>
            <p:spPr bwMode="auto">
              <a:xfrm flipV="1">
                <a:off x="7520564" y="1676722"/>
                <a:ext cx="11953" cy="2260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32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42"/>
              <p:cNvSpPr>
                <a:spLocks noChangeArrowheads="1"/>
              </p:cNvSpPr>
              <p:nvPr/>
            </p:nvSpPr>
            <p:spPr bwMode="auto">
              <a:xfrm>
                <a:off x="1321130" y="1703280"/>
                <a:ext cx="839701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比特流</a:t>
                </a:r>
              </a:p>
            </p:txBody>
          </p:sp>
          <p:grpSp>
            <p:nvGrpSpPr>
              <p:cNvPr id="37" name="Group 66"/>
              <p:cNvGrpSpPr>
                <a:grpSpLocks/>
              </p:cNvGrpSpPr>
              <p:nvPr/>
            </p:nvGrpSpPr>
            <p:grpSpPr bwMode="auto">
              <a:xfrm>
                <a:off x="2174900" y="2591651"/>
                <a:ext cx="5936675" cy="325337"/>
                <a:chOff x="1260" y="3138"/>
                <a:chExt cx="4470" cy="192"/>
              </a:xfrm>
            </p:grpSpPr>
            <p:sp>
              <p:nvSpPr>
                <p:cNvPr id="43" name="Freeform 46"/>
                <p:cNvSpPr>
                  <a:spLocks/>
                </p:cNvSpPr>
                <p:nvPr/>
              </p:nvSpPr>
              <p:spPr bwMode="auto">
                <a:xfrm>
                  <a:off x="1260" y="3138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4" name="Freeform 47"/>
                <p:cNvSpPr>
                  <a:spLocks/>
                </p:cNvSpPr>
                <p:nvPr/>
              </p:nvSpPr>
              <p:spPr bwMode="auto">
                <a:xfrm>
                  <a:off x="3036" y="3138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Freeform 48"/>
                <p:cNvSpPr>
                  <a:spLocks/>
                </p:cNvSpPr>
                <p:nvPr/>
              </p:nvSpPr>
              <p:spPr bwMode="auto">
                <a:xfrm>
                  <a:off x="4386" y="3138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Freeform 49"/>
                <p:cNvSpPr>
                  <a:spLocks/>
                </p:cNvSpPr>
                <p:nvPr/>
              </p:nvSpPr>
              <p:spPr bwMode="auto">
                <a:xfrm>
                  <a:off x="4830" y="3138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Freeform 50"/>
                <p:cNvSpPr>
                  <a:spLocks/>
                </p:cNvSpPr>
                <p:nvPr/>
              </p:nvSpPr>
              <p:spPr bwMode="auto">
                <a:xfrm>
                  <a:off x="5250" y="3138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8" name="Freeform 51"/>
                <p:cNvSpPr>
                  <a:spLocks/>
                </p:cNvSpPr>
                <p:nvPr/>
              </p:nvSpPr>
              <p:spPr bwMode="auto">
                <a:xfrm flipV="1">
                  <a:off x="1692" y="3234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9" name="Freeform 52"/>
                <p:cNvSpPr>
                  <a:spLocks/>
                </p:cNvSpPr>
                <p:nvPr/>
              </p:nvSpPr>
              <p:spPr bwMode="auto">
                <a:xfrm flipV="1">
                  <a:off x="2130" y="3234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0" name="Freeform 53"/>
                <p:cNvSpPr>
                  <a:spLocks/>
                </p:cNvSpPr>
                <p:nvPr/>
              </p:nvSpPr>
              <p:spPr bwMode="auto">
                <a:xfrm flipV="1">
                  <a:off x="2592" y="3234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Freeform 54"/>
                <p:cNvSpPr>
                  <a:spLocks/>
                </p:cNvSpPr>
                <p:nvPr/>
              </p:nvSpPr>
              <p:spPr bwMode="auto">
                <a:xfrm flipV="1">
                  <a:off x="3486" y="3234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" name="Freeform 55"/>
                <p:cNvSpPr>
                  <a:spLocks/>
                </p:cNvSpPr>
                <p:nvPr/>
              </p:nvSpPr>
              <p:spPr bwMode="auto">
                <a:xfrm flipV="1">
                  <a:off x="3936" y="3234"/>
                  <a:ext cx="480" cy="96"/>
                </a:xfrm>
                <a:custGeom>
                  <a:avLst/>
                  <a:gdLst>
                    <a:gd name="T0" fmla="*/ 0 w 480"/>
                    <a:gd name="T1" fmla="*/ 144 h 144"/>
                    <a:gd name="T2" fmla="*/ 144 w 480"/>
                    <a:gd name="T3" fmla="*/ 144 h 144"/>
                    <a:gd name="T4" fmla="*/ 144 w 480"/>
                    <a:gd name="T5" fmla="*/ 0 h 144"/>
                    <a:gd name="T6" fmla="*/ 336 w 480"/>
                    <a:gd name="T7" fmla="*/ 0 h 144"/>
                    <a:gd name="T8" fmla="*/ 336 w 480"/>
                    <a:gd name="T9" fmla="*/ 144 h 144"/>
                    <a:gd name="T10" fmla="*/ 480 w 480"/>
                    <a:gd name="T11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80" h="144">
                      <a:moveTo>
                        <a:pt x="0" y="144"/>
                      </a:moveTo>
                      <a:lnTo>
                        <a:pt x="144" y="144"/>
                      </a:lnTo>
                      <a:lnTo>
                        <a:pt x="144" y="0"/>
                      </a:lnTo>
                      <a:lnTo>
                        <a:pt x="336" y="0"/>
                      </a:lnTo>
                      <a:lnTo>
                        <a:pt x="336" y="144"/>
                      </a:lnTo>
                      <a:lnTo>
                        <a:pt x="480" y="144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8" name="Group 65"/>
              <p:cNvGrpSpPr>
                <a:grpSpLocks/>
              </p:cNvGrpSpPr>
              <p:nvPr/>
            </p:nvGrpSpPr>
            <p:grpSpPr bwMode="auto">
              <a:xfrm>
                <a:off x="2182868" y="3594222"/>
                <a:ext cx="5924723" cy="318698"/>
                <a:chOff x="1264" y="2804"/>
                <a:chExt cx="4461" cy="258"/>
              </a:xfrm>
            </p:grpSpPr>
            <p:sp>
              <p:nvSpPr>
                <p:cNvPr id="41" name="Freeform 63"/>
                <p:cNvSpPr>
                  <a:spLocks/>
                </p:cNvSpPr>
                <p:nvPr/>
              </p:nvSpPr>
              <p:spPr bwMode="auto">
                <a:xfrm>
                  <a:off x="1264" y="2804"/>
                  <a:ext cx="2909" cy="258"/>
                </a:xfrm>
                <a:custGeom>
                  <a:avLst/>
                  <a:gdLst>
                    <a:gd name="T0" fmla="*/ 0 w 2909"/>
                    <a:gd name="T1" fmla="*/ 0 h 258"/>
                    <a:gd name="T2" fmla="*/ 223 w 2909"/>
                    <a:gd name="T3" fmla="*/ 0 h 258"/>
                    <a:gd name="T4" fmla="*/ 223 w 2909"/>
                    <a:gd name="T5" fmla="*/ 258 h 258"/>
                    <a:gd name="T6" fmla="*/ 446 w 2909"/>
                    <a:gd name="T7" fmla="*/ 258 h 258"/>
                    <a:gd name="T8" fmla="*/ 446 w 2909"/>
                    <a:gd name="T9" fmla="*/ 5 h 258"/>
                    <a:gd name="T10" fmla="*/ 681 w 2909"/>
                    <a:gd name="T11" fmla="*/ 5 h 258"/>
                    <a:gd name="T12" fmla="*/ 681 w 2909"/>
                    <a:gd name="T13" fmla="*/ 258 h 258"/>
                    <a:gd name="T14" fmla="*/ 887 w 2909"/>
                    <a:gd name="T15" fmla="*/ 258 h 258"/>
                    <a:gd name="T16" fmla="*/ 887 w 2909"/>
                    <a:gd name="T17" fmla="*/ 0 h 258"/>
                    <a:gd name="T18" fmla="*/ 1111 w 2909"/>
                    <a:gd name="T19" fmla="*/ 0 h 258"/>
                    <a:gd name="T20" fmla="*/ 1111 w 2909"/>
                    <a:gd name="T21" fmla="*/ 258 h 258"/>
                    <a:gd name="T22" fmla="*/ 1340 w 2909"/>
                    <a:gd name="T23" fmla="*/ 258 h 258"/>
                    <a:gd name="T24" fmla="*/ 1340 w 2909"/>
                    <a:gd name="T25" fmla="*/ 0 h 258"/>
                    <a:gd name="T26" fmla="*/ 1563 w 2909"/>
                    <a:gd name="T27" fmla="*/ 0 h 258"/>
                    <a:gd name="T28" fmla="*/ 1563 w 2909"/>
                    <a:gd name="T29" fmla="*/ 258 h 258"/>
                    <a:gd name="T30" fmla="*/ 2010 w 2909"/>
                    <a:gd name="T31" fmla="*/ 258 h 258"/>
                    <a:gd name="T32" fmla="*/ 2010 w 2909"/>
                    <a:gd name="T33" fmla="*/ 0 h 258"/>
                    <a:gd name="T34" fmla="*/ 2245 w 2909"/>
                    <a:gd name="T35" fmla="*/ 0 h 258"/>
                    <a:gd name="T36" fmla="*/ 2245 w 2909"/>
                    <a:gd name="T37" fmla="*/ 258 h 258"/>
                    <a:gd name="T38" fmla="*/ 2462 w 2909"/>
                    <a:gd name="T39" fmla="*/ 258 h 258"/>
                    <a:gd name="T40" fmla="*/ 2462 w 2909"/>
                    <a:gd name="T41" fmla="*/ 0 h 258"/>
                    <a:gd name="T42" fmla="*/ 2686 w 2909"/>
                    <a:gd name="T43" fmla="*/ 0 h 258"/>
                    <a:gd name="T44" fmla="*/ 2686 w 2909"/>
                    <a:gd name="T45" fmla="*/ 258 h 258"/>
                    <a:gd name="T46" fmla="*/ 2909 w 2909"/>
                    <a:gd name="T47" fmla="*/ 258 h 258"/>
                    <a:gd name="T48" fmla="*/ 2909 w 2909"/>
                    <a:gd name="T49" fmla="*/ 0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909" h="258">
                      <a:moveTo>
                        <a:pt x="0" y="0"/>
                      </a:moveTo>
                      <a:lnTo>
                        <a:pt x="223" y="0"/>
                      </a:lnTo>
                      <a:lnTo>
                        <a:pt x="223" y="258"/>
                      </a:lnTo>
                      <a:lnTo>
                        <a:pt x="446" y="258"/>
                      </a:lnTo>
                      <a:lnTo>
                        <a:pt x="446" y="5"/>
                      </a:lnTo>
                      <a:lnTo>
                        <a:pt x="681" y="5"/>
                      </a:lnTo>
                      <a:lnTo>
                        <a:pt x="681" y="258"/>
                      </a:lnTo>
                      <a:lnTo>
                        <a:pt x="887" y="258"/>
                      </a:lnTo>
                      <a:lnTo>
                        <a:pt x="887" y="0"/>
                      </a:lnTo>
                      <a:lnTo>
                        <a:pt x="1111" y="0"/>
                      </a:lnTo>
                      <a:lnTo>
                        <a:pt x="1111" y="258"/>
                      </a:lnTo>
                      <a:lnTo>
                        <a:pt x="1340" y="258"/>
                      </a:lnTo>
                      <a:lnTo>
                        <a:pt x="1340" y="0"/>
                      </a:lnTo>
                      <a:lnTo>
                        <a:pt x="1563" y="0"/>
                      </a:lnTo>
                      <a:lnTo>
                        <a:pt x="1563" y="258"/>
                      </a:lnTo>
                      <a:lnTo>
                        <a:pt x="2010" y="258"/>
                      </a:lnTo>
                      <a:lnTo>
                        <a:pt x="2010" y="0"/>
                      </a:lnTo>
                      <a:lnTo>
                        <a:pt x="2245" y="0"/>
                      </a:lnTo>
                      <a:lnTo>
                        <a:pt x="2245" y="258"/>
                      </a:lnTo>
                      <a:lnTo>
                        <a:pt x="2462" y="258"/>
                      </a:lnTo>
                      <a:lnTo>
                        <a:pt x="2462" y="0"/>
                      </a:lnTo>
                      <a:lnTo>
                        <a:pt x="2686" y="0"/>
                      </a:lnTo>
                      <a:lnTo>
                        <a:pt x="2686" y="258"/>
                      </a:lnTo>
                      <a:lnTo>
                        <a:pt x="2909" y="258"/>
                      </a:lnTo>
                      <a:lnTo>
                        <a:pt x="2909" y="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Freeform 64"/>
                <p:cNvSpPr>
                  <a:spLocks/>
                </p:cNvSpPr>
                <p:nvPr/>
              </p:nvSpPr>
              <p:spPr bwMode="auto">
                <a:xfrm>
                  <a:off x="4173" y="2804"/>
                  <a:ext cx="1552" cy="258"/>
                </a:xfrm>
                <a:custGeom>
                  <a:avLst/>
                  <a:gdLst>
                    <a:gd name="T0" fmla="*/ 0 w 1552"/>
                    <a:gd name="T1" fmla="*/ 0 h 258"/>
                    <a:gd name="T2" fmla="*/ 453 w 1552"/>
                    <a:gd name="T3" fmla="*/ 0 h 258"/>
                    <a:gd name="T4" fmla="*/ 453 w 1552"/>
                    <a:gd name="T5" fmla="*/ 258 h 258"/>
                    <a:gd name="T6" fmla="*/ 905 w 1552"/>
                    <a:gd name="T7" fmla="*/ 258 h 258"/>
                    <a:gd name="T8" fmla="*/ 905 w 1552"/>
                    <a:gd name="T9" fmla="*/ 0 h 258"/>
                    <a:gd name="T10" fmla="*/ 1329 w 1552"/>
                    <a:gd name="T11" fmla="*/ 0 h 258"/>
                    <a:gd name="T12" fmla="*/ 1329 w 1552"/>
                    <a:gd name="T13" fmla="*/ 258 h 258"/>
                    <a:gd name="T14" fmla="*/ 1552 w 1552"/>
                    <a:gd name="T15" fmla="*/ 258 h 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52" h="258">
                      <a:moveTo>
                        <a:pt x="0" y="0"/>
                      </a:moveTo>
                      <a:lnTo>
                        <a:pt x="453" y="0"/>
                      </a:lnTo>
                      <a:lnTo>
                        <a:pt x="453" y="258"/>
                      </a:lnTo>
                      <a:lnTo>
                        <a:pt x="905" y="258"/>
                      </a:lnTo>
                      <a:lnTo>
                        <a:pt x="905" y="0"/>
                      </a:lnTo>
                      <a:lnTo>
                        <a:pt x="1329" y="0"/>
                      </a:lnTo>
                      <a:lnTo>
                        <a:pt x="1329" y="258"/>
                      </a:lnTo>
                      <a:lnTo>
                        <a:pt x="1552" y="258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3200" b="1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9" name="Rectangle 68"/>
              <p:cNvSpPr>
                <a:spLocks noChangeArrowheads="1"/>
              </p:cNvSpPr>
              <p:nvPr/>
            </p:nvSpPr>
            <p:spPr bwMode="auto">
              <a:xfrm>
                <a:off x="771048" y="3594222"/>
                <a:ext cx="1404734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/>
                <a:r>
                  <a:rPr kumimoji="1" lang="zh-CN" altLang="en-US" sz="2000" b="1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差分曼彻斯特</a:t>
                </a:r>
              </a:p>
            </p:txBody>
          </p:sp>
          <p:sp>
            <p:nvSpPr>
              <p:cNvPr id="40" name="Rectangle 69"/>
              <p:cNvSpPr>
                <a:spLocks noChangeArrowheads="1"/>
              </p:cNvSpPr>
              <p:nvPr/>
            </p:nvSpPr>
            <p:spPr bwMode="auto">
              <a:xfrm>
                <a:off x="1138388" y="2598290"/>
                <a:ext cx="1028045" cy="2599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kumimoji="1" lang="en-US" altLang="zh-CN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r>
                  <a:rPr kumimoji="1" lang="zh-CN" altLang="en-US" sz="20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归零制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925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solidFill>
                  <a:srgbClr val="FFFFFF"/>
                </a:solidFill>
              </a:rPr>
              <a:t>2.2 </a:t>
            </a:r>
            <a:r>
              <a:rPr lang="zh-CN" altLang="en-US" sz="4000" smtClean="0">
                <a:solidFill>
                  <a:srgbClr val="FFFFFF"/>
                </a:solidFill>
              </a:rPr>
              <a:t>数据通信的基础知识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29" name="内容占位符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信号频率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曼彻斯特编码和差分曼彻斯特编码产生的信号频率比不归零制高。</a:t>
            </a:r>
          </a:p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自同步能力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不归零制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从信号波形本身中提取信号时钟频率（即没有自同步能力）。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曼彻斯特编码和差分曼彻斯特编码具有自同步能力。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12700">
              <a:buClr>
                <a:srgbClr val="1C1C1C"/>
              </a:buClr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种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最基本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带通调制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 </a:t>
            </a:r>
            <a:endParaRPr lang="en-US" altLang="zh-CN" sz="32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(AM)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：载波的振幅随基带数字信号而变化。 </a:t>
            </a: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(FM)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：载波的频率随基带数字信号而变化。</a:t>
            </a: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(PM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载波的初始相位随基带数字信号而变化。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12700">
              <a:buClr>
                <a:srgbClr val="1C1C1C"/>
              </a:buClr>
              <a:buFont typeface="Wingdings" pitchFamily="2" charset="2"/>
              <a:buChar char="Ø"/>
            </a:pP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三种最基本的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带通调制</a:t>
            </a:r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 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586230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b="1">
                <a:solidFill>
                  <a:srgbClr val="333399"/>
                </a:solidFill>
                <a:latin typeface="Arial" charset="0"/>
              </a:rPr>
              <a:t>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583051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b="1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579870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b="1">
                <a:solidFill>
                  <a:srgbClr val="333399"/>
                </a:solidFill>
                <a:latin typeface="Arial" charset="0"/>
              </a:rPr>
              <a:t>0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640184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b="1">
                <a:solidFill>
                  <a:srgbClr val="333399"/>
                </a:solidFill>
                <a:latin typeface="Arial" charset="0"/>
              </a:rPr>
              <a:t>0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637003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b="1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633824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b="1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8630643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b="1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9690957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b="1">
                <a:solidFill>
                  <a:srgbClr val="333399"/>
                </a:solidFill>
                <a:latin typeface="Arial" charset="0"/>
              </a:rPr>
              <a:t>0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0719522" y="2369025"/>
            <a:ext cx="38736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b="1">
                <a:solidFill>
                  <a:srgbClr val="333399"/>
                </a:solidFill>
                <a:latin typeface="Arial" charset="0"/>
              </a:rPr>
              <a:t>0</a:t>
            </a:r>
          </a:p>
        </p:txBody>
      </p:sp>
      <p:sp>
        <p:nvSpPr>
          <p:cNvPr id="27660" name="Freeform 12"/>
          <p:cNvSpPr>
            <a:spLocks/>
          </p:cNvSpPr>
          <p:nvPr/>
        </p:nvSpPr>
        <p:spPr bwMode="auto">
          <a:xfrm>
            <a:off x="2325916" y="2261051"/>
            <a:ext cx="9144926" cy="577983"/>
          </a:xfrm>
          <a:custGeom>
            <a:avLst/>
            <a:gdLst>
              <a:gd name="T0" fmla="*/ 0 w 4321"/>
              <a:gd name="T1" fmla="*/ 2147483646 h 487"/>
              <a:gd name="T2" fmla="*/ 2147483646 w 4321"/>
              <a:gd name="T3" fmla="*/ 2147483646 h 487"/>
              <a:gd name="T4" fmla="*/ 2147483646 w 4321"/>
              <a:gd name="T5" fmla="*/ 0 h 487"/>
              <a:gd name="T6" fmla="*/ 2147483646 w 4321"/>
              <a:gd name="T7" fmla="*/ 0 h 487"/>
              <a:gd name="T8" fmla="*/ 2147483646 w 4321"/>
              <a:gd name="T9" fmla="*/ 2147483646 h 487"/>
              <a:gd name="T10" fmla="*/ 2147483646 w 4321"/>
              <a:gd name="T11" fmla="*/ 2147483646 h 487"/>
              <a:gd name="T12" fmla="*/ 2147483646 w 4321"/>
              <a:gd name="T13" fmla="*/ 0 h 487"/>
              <a:gd name="T14" fmla="*/ 2147483646 w 4321"/>
              <a:gd name="T15" fmla="*/ 0 h 487"/>
              <a:gd name="T16" fmla="*/ 2147483646 w 4321"/>
              <a:gd name="T17" fmla="*/ 2147483646 h 487"/>
              <a:gd name="T18" fmla="*/ 2147483646 w 4321"/>
              <a:gd name="T19" fmla="*/ 2147483646 h 48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321"/>
              <a:gd name="T31" fmla="*/ 0 h 487"/>
              <a:gd name="T32" fmla="*/ 4321 w 4321"/>
              <a:gd name="T33" fmla="*/ 487 h 48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61" name="Freeform 13"/>
          <p:cNvSpPr>
            <a:spLocks/>
          </p:cNvSpPr>
          <p:nvPr/>
        </p:nvSpPr>
        <p:spPr bwMode="auto">
          <a:xfrm>
            <a:off x="11468725" y="2837447"/>
            <a:ext cx="2116" cy="1588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  <a:gd name="T6" fmla="*/ 0 w 1"/>
              <a:gd name="T7" fmla="*/ 0 h 1"/>
              <a:gd name="T8" fmla="*/ 1 w 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2342845" y="3583745"/>
            <a:ext cx="1005286" cy="1588"/>
          </a:xfrm>
          <a:custGeom>
            <a:avLst/>
            <a:gdLst>
              <a:gd name="T0" fmla="*/ 0 w 475"/>
              <a:gd name="T1" fmla="*/ 0 h 1"/>
              <a:gd name="T2" fmla="*/ 2147483646 w 475"/>
              <a:gd name="T3" fmla="*/ 2147483646 h 1"/>
              <a:gd name="T4" fmla="*/ 0 60000 65536"/>
              <a:gd name="T5" fmla="*/ 0 60000 65536"/>
              <a:gd name="T6" fmla="*/ 0 w 475"/>
              <a:gd name="T7" fmla="*/ 0 h 1"/>
              <a:gd name="T8" fmla="*/ 475 w 475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75" h="1">
                <a:moveTo>
                  <a:pt x="0" y="0"/>
                </a:moveTo>
                <a:lnTo>
                  <a:pt x="475" y="1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4357651" y="3580568"/>
            <a:ext cx="2050783" cy="4764"/>
          </a:xfrm>
          <a:custGeom>
            <a:avLst/>
            <a:gdLst>
              <a:gd name="T0" fmla="*/ 0 w 969"/>
              <a:gd name="T1" fmla="*/ 2147483646 h 3"/>
              <a:gd name="T2" fmla="*/ 2147483646 w 969"/>
              <a:gd name="T3" fmla="*/ 0 h 3"/>
              <a:gd name="T4" fmla="*/ 0 60000 65536"/>
              <a:gd name="T5" fmla="*/ 0 60000 65536"/>
              <a:gd name="T6" fmla="*/ 0 w 969"/>
              <a:gd name="T7" fmla="*/ 0 h 3"/>
              <a:gd name="T8" fmla="*/ 969 w 969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69" h="3">
                <a:moveTo>
                  <a:pt x="0" y="3"/>
                </a:moveTo>
                <a:lnTo>
                  <a:pt x="969" y="0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9447570" y="3583744"/>
            <a:ext cx="200422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27665" name="Freeform 17"/>
          <p:cNvSpPr>
            <a:spLocks/>
          </p:cNvSpPr>
          <p:nvPr/>
        </p:nvSpPr>
        <p:spPr bwMode="auto">
          <a:xfrm>
            <a:off x="8431703" y="3145493"/>
            <a:ext cx="69841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66" name="Freeform 18"/>
          <p:cNvSpPr>
            <a:spLocks/>
          </p:cNvSpPr>
          <p:nvPr/>
        </p:nvSpPr>
        <p:spPr bwMode="auto">
          <a:xfrm>
            <a:off x="8501544" y="3150256"/>
            <a:ext cx="186242" cy="841570"/>
          </a:xfrm>
          <a:custGeom>
            <a:avLst/>
            <a:gdLst>
              <a:gd name="T0" fmla="*/ 0 w 88"/>
              <a:gd name="T1" fmla="*/ 0 h 530"/>
              <a:gd name="T2" fmla="*/ 2147483646 w 88"/>
              <a:gd name="T3" fmla="*/ 2147483646 h 530"/>
              <a:gd name="T4" fmla="*/ 2147483646 w 88"/>
              <a:gd name="T5" fmla="*/ 2147483646 h 530"/>
              <a:gd name="T6" fmla="*/ 2147483646 w 88"/>
              <a:gd name="T7" fmla="*/ 2147483646 h 530"/>
              <a:gd name="T8" fmla="*/ 2147483646 w 88"/>
              <a:gd name="T9" fmla="*/ 2147483646 h 530"/>
              <a:gd name="T10" fmla="*/ 2147483646 w 88"/>
              <a:gd name="T11" fmla="*/ 2147483646 h 530"/>
              <a:gd name="T12" fmla="*/ 2147483646 w 88"/>
              <a:gd name="T13" fmla="*/ 2147483646 h 530"/>
              <a:gd name="T14" fmla="*/ 2147483646 w 88"/>
              <a:gd name="T15" fmla="*/ 2147483646 h 530"/>
              <a:gd name="T16" fmla="*/ 2147483646 w 88"/>
              <a:gd name="T17" fmla="*/ 2147483646 h 530"/>
              <a:gd name="T18" fmla="*/ 2147483646 w 88"/>
              <a:gd name="T19" fmla="*/ 2147483646 h 530"/>
              <a:gd name="T20" fmla="*/ 2147483646 w 88"/>
              <a:gd name="T21" fmla="*/ 2147483646 h 530"/>
              <a:gd name="T22" fmla="*/ 2147483646 w 88"/>
              <a:gd name="T23" fmla="*/ 2147483646 h 530"/>
              <a:gd name="T24" fmla="*/ 2147483646 w 88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8"/>
              <a:gd name="T40" fmla="*/ 0 h 530"/>
              <a:gd name="T41" fmla="*/ 88 w 88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8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8" y="27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67" name="Freeform 19"/>
          <p:cNvSpPr>
            <a:spLocks/>
          </p:cNvSpPr>
          <p:nvPr/>
        </p:nvSpPr>
        <p:spPr bwMode="auto">
          <a:xfrm>
            <a:off x="8683553" y="3145493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68" name="Freeform 20"/>
          <p:cNvSpPr>
            <a:spLocks/>
          </p:cNvSpPr>
          <p:nvPr/>
        </p:nvSpPr>
        <p:spPr bwMode="auto">
          <a:xfrm>
            <a:off x="8751278" y="3150256"/>
            <a:ext cx="177777" cy="841570"/>
          </a:xfrm>
          <a:custGeom>
            <a:avLst/>
            <a:gdLst>
              <a:gd name="T0" fmla="*/ 0 w 84"/>
              <a:gd name="T1" fmla="*/ 0 h 530"/>
              <a:gd name="T2" fmla="*/ 2147483646 w 84"/>
              <a:gd name="T3" fmla="*/ 2147483646 h 530"/>
              <a:gd name="T4" fmla="*/ 2147483646 w 84"/>
              <a:gd name="T5" fmla="*/ 2147483646 h 530"/>
              <a:gd name="T6" fmla="*/ 2147483646 w 84"/>
              <a:gd name="T7" fmla="*/ 2147483646 h 530"/>
              <a:gd name="T8" fmla="*/ 2147483646 w 84"/>
              <a:gd name="T9" fmla="*/ 2147483646 h 530"/>
              <a:gd name="T10" fmla="*/ 2147483646 w 84"/>
              <a:gd name="T11" fmla="*/ 2147483646 h 530"/>
              <a:gd name="T12" fmla="*/ 2147483646 w 84"/>
              <a:gd name="T13" fmla="*/ 2147483646 h 530"/>
              <a:gd name="T14" fmla="*/ 2147483646 w 84"/>
              <a:gd name="T15" fmla="*/ 2147483646 h 530"/>
              <a:gd name="T16" fmla="*/ 2147483646 w 84"/>
              <a:gd name="T17" fmla="*/ 2147483646 h 530"/>
              <a:gd name="T18" fmla="*/ 2147483646 w 84"/>
              <a:gd name="T19" fmla="*/ 2147483646 h 530"/>
              <a:gd name="T20" fmla="*/ 2147483646 w 84"/>
              <a:gd name="T21" fmla="*/ 2147483646 h 530"/>
              <a:gd name="T22" fmla="*/ 2147483646 w 84"/>
              <a:gd name="T23" fmla="*/ 2147483646 h 530"/>
              <a:gd name="T24" fmla="*/ 2147483646 w 84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4"/>
              <a:gd name="T40" fmla="*/ 0 h 530"/>
              <a:gd name="T41" fmla="*/ 84 w 84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4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84" y="27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669" name="Group 21"/>
          <p:cNvGrpSpPr>
            <a:grpSpLocks/>
          </p:cNvGrpSpPr>
          <p:nvPr/>
        </p:nvGrpSpPr>
        <p:grpSpPr bwMode="auto">
          <a:xfrm>
            <a:off x="8931171" y="3139142"/>
            <a:ext cx="249734" cy="847921"/>
            <a:chOff x="4075" y="1309"/>
            <a:chExt cx="118" cy="713"/>
          </a:xfrm>
        </p:grpSpPr>
        <p:sp>
          <p:nvSpPr>
            <p:cNvPr id="27816" name="Freeform 22"/>
            <p:cNvSpPr>
              <a:spLocks/>
            </p:cNvSpPr>
            <p:nvPr/>
          </p:nvSpPr>
          <p:spPr bwMode="auto">
            <a:xfrm>
              <a:off x="4075" y="1309"/>
              <a:ext cx="34" cy="36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"/>
                <a:gd name="T22" fmla="*/ 0 h 363"/>
                <a:gd name="T23" fmla="*/ 34 w 3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17" name="Freeform 23"/>
            <p:cNvSpPr>
              <a:spLocks/>
            </p:cNvSpPr>
            <p:nvPr/>
          </p:nvSpPr>
          <p:spPr bwMode="auto">
            <a:xfrm>
              <a:off x="4109" y="1313"/>
              <a:ext cx="84" cy="709"/>
            </a:xfrm>
            <a:custGeom>
              <a:avLst/>
              <a:gdLst>
                <a:gd name="T0" fmla="*/ 0 w 84"/>
                <a:gd name="T1" fmla="*/ 0 h 709"/>
                <a:gd name="T2" fmla="*/ 7 w 84"/>
                <a:gd name="T3" fmla="*/ 4 h 709"/>
                <a:gd name="T4" fmla="*/ 12 w 84"/>
                <a:gd name="T5" fmla="*/ 16 h 709"/>
                <a:gd name="T6" fmla="*/ 13 w 84"/>
                <a:gd name="T7" fmla="*/ 33 h 709"/>
                <a:gd name="T8" fmla="*/ 15 w 84"/>
                <a:gd name="T9" fmla="*/ 59 h 709"/>
                <a:gd name="T10" fmla="*/ 42 w 84"/>
                <a:gd name="T11" fmla="*/ 651 h 709"/>
                <a:gd name="T12" fmla="*/ 44 w 84"/>
                <a:gd name="T13" fmla="*/ 684 h 709"/>
                <a:gd name="T14" fmla="*/ 46 w 84"/>
                <a:gd name="T15" fmla="*/ 694 h 709"/>
                <a:gd name="T16" fmla="*/ 52 w 84"/>
                <a:gd name="T17" fmla="*/ 704 h 709"/>
                <a:gd name="T18" fmla="*/ 56 w 84"/>
                <a:gd name="T19" fmla="*/ 708 h 709"/>
                <a:gd name="T20" fmla="*/ 62 w 84"/>
                <a:gd name="T21" fmla="*/ 700 h 709"/>
                <a:gd name="T22" fmla="*/ 65 w 84"/>
                <a:gd name="T23" fmla="*/ 684 h 709"/>
                <a:gd name="T24" fmla="*/ 83 w 84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709"/>
                <a:gd name="T41" fmla="*/ 84 w 84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3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4" y="684"/>
                  </a:lnTo>
                  <a:lnTo>
                    <a:pt x="46" y="694"/>
                  </a:lnTo>
                  <a:lnTo>
                    <a:pt x="52" y="704"/>
                  </a:lnTo>
                  <a:lnTo>
                    <a:pt x="56" y="708"/>
                  </a:lnTo>
                  <a:lnTo>
                    <a:pt x="62" y="700"/>
                  </a:lnTo>
                  <a:lnTo>
                    <a:pt x="65" y="684"/>
                  </a:lnTo>
                  <a:lnTo>
                    <a:pt x="83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670" name="Freeform 24"/>
          <p:cNvSpPr>
            <a:spLocks/>
          </p:cNvSpPr>
          <p:nvPr/>
        </p:nvSpPr>
        <p:spPr bwMode="auto">
          <a:xfrm>
            <a:off x="9180905" y="3139142"/>
            <a:ext cx="74075" cy="431900"/>
          </a:xfrm>
          <a:custGeom>
            <a:avLst/>
            <a:gdLst>
              <a:gd name="T0" fmla="*/ 0 w 35"/>
              <a:gd name="T1" fmla="*/ 2147483646 h 363"/>
              <a:gd name="T2" fmla="*/ 2147483646 w 35"/>
              <a:gd name="T3" fmla="*/ 2147483646 h 363"/>
              <a:gd name="T4" fmla="*/ 2147483646 w 35"/>
              <a:gd name="T5" fmla="*/ 2147483646 h 363"/>
              <a:gd name="T6" fmla="*/ 2147483646 w 35"/>
              <a:gd name="T7" fmla="*/ 2147483646 h 363"/>
              <a:gd name="T8" fmla="*/ 2147483646 w 35"/>
              <a:gd name="T9" fmla="*/ 2147483646 h 363"/>
              <a:gd name="T10" fmla="*/ 2147483646 w 35"/>
              <a:gd name="T11" fmla="*/ 2147483646 h 363"/>
              <a:gd name="T12" fmla="*/ 2147483646 w 35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63"/>
              <a:gd name="T23" fmla="*/ 35 w 35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63">
                <a:moveTo>
                  <a:pt x="0" y="362"/>
                </a:moveTo>
                <a:lnTo>
                  <a:pt x="21" y="54"/>
                </a:lnTo>
                <a:lnTo>
                  <a:pt x="22" y="38"/>
                </a:lnTo>
                <a:lnTo>
                  <a:pt x="23" y="25"/>
                </a:lnTo>
                <a:lnTo>
                  <a:pt x="25" y="15"/>
                </a:lnTo>
                <a:lnTo>
                  <a:pt x="29" y="6"/>
                </a:lnTo>
                <a:lnTo>
                  <a:pt x="34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1" name="Freeform 25"/>
          <p:cNvSpPr>
            <a:spLocks/>
          </p:cNvSpPr>
          <p:nvPr/>
        </p:nvSpPr>
        <p:spPr bwMode="auto">
          <a:xfrm>
            <a:off x="9254979" y="3143905"/>
            <a:ext cx="175660" cy="841570"/>
          </a:xfrm>
          <a:custGeom>
            <a:avLst/>
            <a:gdLst>
              <a:gd name="T0" fmla="*/ 0 w 83"/>
              <a:gd name="T1" fmla="*/ 0 h 530"/>
              <a:gd name="T2" fmla="*/ 2147483646 w 83"/>
              <a:gd name="T3" fmla="*/ 2147483646 h 530"/>
              <a:gd name="T4" fmla="*/ 2147483646 w 83"/>
              <a:gd name="T5" fmla="*/ 2147483646 h 530"/>
              <a:gd name="T6" fmla="*/ 2147483646 w 83"/>
              <a:gd name="T7" fmla="*/ 2147483646 h 530"/>
              <a:gd name="T8" fmla="*/ 2147483646 w 83"/>
              <a:gd name="T9" fmla="*/ 2147483646 h 530"/>
              <a:gd name="T10" fmla="*/ 2147483646 w 83"/>
              <a:gd name="T11" fmla="*/ 2147483646 h 530"/>
              <a:gd name="T12" fmla="*/ 2147483646 w 83"/>
              <a:gd name="T13" fmla="*/ 2147483646 h 530"/>
              <a:gd name="T14" fmla="*/ 2147483646 w 83"/>
              <a:gd name="T15" fmla="*/ 2147483646 h 530"/>
              <a:gd name="T16" fmla="*/ 2147483646 w 83"/>
              <a:gd name="T17" fmla="*/ 2147483646 h 530"/>
              <a:gd name="T18" fmla="*/ 2147483646 w 83"/>
              <a:gd name="T19" fmla="*/ 2147483646 h 530"/>
              <a:gd name="T20" fmla="*/ 2147483646 w 83"/>
              <a:gd name="T21" fmla="*/ 2147483646 h 530"/>
              <a:gd name="T22" fmla="*/ 2147483646 w 83"/>
              <a:gd name="T23" fmla="*/ 2147483646 h 530"/>
              <a:gd name="T24" fmla="*/ 2147483646 w 83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3"/>
              <a:gd name="T40" fmla="*/ 0 h 530"/>
              <a:gd name="T41" fmla="*/ 83 w 83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3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83" y="27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2" name="Freeform 26"/>
          <p:cNvSpPr>
            <a:spLocks/>
          </p:cNvSpPr>
          <p:nvPr/>
        </p:nvSpPr>
        <p:spPr bwMode="auto">
          <a:xfrm>
            <a:off x="7426418" y="3145493"/>
            <a:ext cx="69840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3" name="Freeform 27"/>
          <p:cNvSpPr>
            <a:spLocks/>
          </p:cNvSpPr>
          <p:nvPr/>
        </p:nvSpPr>
        <p:spPr bwMode="auto">
          <a:xfrm>
            <a:off x="7496258" y="3150256"/>
            <a:ext cx="182009" cy="841570"/>
          </a:xfrm>
          <a:custGeom>
            <a:avLst/>
            <a:gdLst>
              <a:gd name="T0" fmla="*/ 0 w 86"/>
              <a:gd name="T1" fmla="*/ 0 h 530"/>
              <a:gd name="T2" fmla="*/ 2147483646 w 86"/>
              <a:gd name="T3" fmla="*/ 2147483646 h 530"/>
              <a:gd name="T4" fmla="*/ 2147483646 w 86"/>
              <a:gd name="T5" fmla="*/ 2147483646 h 530"/>
              <a:gd name="T6" fmla="*/ 2147483646 w 86"/>
              <a:gd name="T7" fmla="*/ 2147483646 h 530"/>
              <a:gd name="T8" fmla="*/ 2147483646 w 86"/>
              <a:gd name="T9" fmla="*/ 2147483646 h 530"/>
              <a:gd name="T10" fmla="*/ 2147483646 w 86"/>
              <a:gd name="T11" fmla="*/ 2147483646 h 530"/>
              <a:gd name="T12" fmla="*/ 2147483646 w 86"/>
              <a:gd name="T13" fmla="*/ 2147483646 h 530"/>
              <a:gd name="T14" fmla="*/ 2147483646 w 86"/>
              <a:gd name="T15" fmla="*/ 2147483646 h 530"/>
              <a:gd name="T16" fmla="*/ 2147483646 w 86"/>
              <a:gd name="T17" fmla="*/ 2147483646 h 530"/>
              <a:gd name="T18" fmla="*/ 2147483646 w 86"/>
              <a:gd name="T19" fmla="*/ 2147483646 h 530"/>
              <a:gd name="T20" fmla="*/ 2147483646 w 86"/>
              <a:gd name="T21" fmla="*/ 2147483646 h 530"/>
              <a:gd name="T22" fmla="*/ 2147483646 w 86"/>
              <a:gd name="T23" fmla="*/ 2147483646 h 530"/>
              <a:gd name="T24" fmla="*/ 2147483646 w 86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"/>
              <a:gd name="T40" fmla="*/ 0 h 530"/>
              <a:gd name="T41" fmla="*/ 86 w 8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6" y="26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4" name="Freeform 28"/>
          <p:cNvSpPr>
            <a:spLocks/>
          </p:cNvSpPr>
          <p:nvPr/>
        </p:nvSpPr>
        <p:spPr bwMode="auto">
          <a:xfrm>
            <a:off x="7678267" y="3145493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5" name="Freeform 29"/>
          <p:cNvSpPr>
            <a:spLocks/>
          </p:cNvSpPr>
          <p:nvPr/>
        </p:nvSpPr>
        <p:spPr bwMode="auto">
          <a:xfrm>
            <a:off x="7745992" y="3150256"/>
            <a:ext cx="179894" cy="841570"/>
          </a:xfrm>
          <a:custGeom>
            <a:avLst/>
            <a:gdLst>
              <a:gd name="T0" fmla="*/ 0 w 85"/>
              <a:gd name="T1" fmla="*/ 0 h 530"/>
              <a:gd name="T2" fmla="*/ 2147483646 w 85"/>
              <a:gd name="T3" fmla="*/ 2147483646 h 530"/>
              <a:gd name="T4" fmla="*/ 2147483646 w 85"/>
              <a:gd name="T5" fmla="*/ 2147483646 h 530"/>
              <a:gd name="T6" fmla="*/ 2147483646 w 85"/>
              <a:gd name="T7" fmla="*/ 2147483646 h 530"/>
              <a:gd name="T8" fmla="*/ 2147483646 w 85"/>
              <a:gd name="T9" fmla="*/ 2147483646 h 530"/>
              <a:gd name="T10" fmla="*/ 2147483646 w 85"/>
              <a:gd name="T11" fmla="*/ 2147483646 h 530"/>
              <a:gd name="T12" fmla="*/ 2147483646 w 85"/>
              <a:gd name="T13" fmla="*/ 2147483646 h 530"/>
              <a:gd name="T14" fmla="*/ 2147483646 w 85"/>
              <a:gd name="T15" fmla="*/ 2147483646 h 530"/>
              <a:gd name="T16" fmla="*/ 2147483646 w 85"/>
              <a:gd name="T17" fmla="*/ 2147483646 h 530"/>
              <a:gd name="T18" fmla="*/ 2147483646 w 85"/>
              <a:gd name="T19" fmla="*/ 2147483646 h 530"/>
              <a:gd name="T20" fmla="*/ 2147483646 w 85"/>
              <a:gd name="T21" fmla="*/ 2147483646 h 530"/>
              <a:gd name="T22" fmla="*/ 2147483646 w 85"/>
              <a:gd name="T23" fmla="*/ 2147483646 h 530"/>
              <a:gd name="T24" fmla="*/ 2147483646 w 85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530"/>
              <a:gd name="T41" fmla="*/ 85 w 85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85" y="27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676" name="Group 30"/>
          <p:cNvGrpSpPr>
            <a:grpSpLocks/>
          </p:cNvGrpSpPr>
          <p:nvPr/>
        </p:nvGrpSpPr>
        <p:grpSpPr bwMode="auto">
          <a:xfrm>
            <a:off x="7925887" y="3139142"/>
            <a:ext cx="501584" cy="847921"/>
            <a:chOff x="3600" y="1309"/>
            <a:chExt cx="237" cy="713"/>
          </a:xfrm>
        </p:grpSpPr>
        <p:grpSp>
          <p:nvGrpSpPr>
            <p:cNvPr id="27810" name="Group 31"/>
            <p:cNvGrpSpPr>
              <a:grpSpLocks/>
            </p:cNvGrpSpPr>
            <p:nvPr/>
          </p:nvGrpSpPr>
          <p:grpSpPr bwMode="auto">
            <a:xfrm>
              <a:off x="3600" y="1309"/>
              <a:ext cx="118" cy="713"/>
              <a:chOff x="3600" y="1309"/>
              <a:chExt cx="118" cy="713"/>
            </a:xfrm>
          </p:grpSpPr>
          <p:sp>
            <p:nvSpPr>
              <p:cNvPr id="27814" name="Freeform 32"/>
              <p:cNvSpPr>
                <a:spLocks/>
              </p:cNvSpPr>
              <p:nvPr/>
            </p:nvSpPr>
            <p:spPr bwMode="auto">
              <a:xfrm>
                <a:off x="3600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815" name="Freeform 33"/>
              <p:cNvSpPr>
                <a:spLocks/>
              </p:cNvSpPr>
              <p:nvPr/>
            </p:nvSpPr>
            <p:spPr bwMode="auto">
              <a:xfrm>
                <a:off x="3634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27811" name="Group 34"/>
            <p:cNvGrpSpPr>
              <a:grpSpLocks/>
            </p:cNvGrpSpPr>
            <p:nvPr/>
          </p:nvGrpSpPr>
          <p:grpSpPr bwMode="auto">
            <a:xfrm>
              <a:off x="3718" y="1309"/>
              <a:ext cx="119" cy="713"/>
              <a:chOff x="3718" y="1309"/>
              <a:chExt cx="119" cy="713"/>
            </a:xfrm>
          </p:grpSpPr>
          <p:sp>
            <p:nvSpPr>
              <p:cNvPr id="27812" name="Freeform 35"/>
              <p:cNvSpPr>
                <a:spLocks/>
              </p:cNvSpPr>
              <p:nvPr/>
            </p:nvSpPr>
            <p:spPr bwMode="auto">
              <a:xfrm>
                <a:off x="3718" y="130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"/>
                  <a:gd name="T22" fmla="*/ 0 h 363"/>
                  <a:gd name="T23" fmla="*/ 35 w 3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813" name="Freeform 36"/>
              <p:cNvSpPr>
                <a:spLocks/>
              </p:cNvSpPr>
              <p:nvPr/>
            </p:nvSpPr>
            <p:spPr bwMode="auto">
              <a:xfrm>
                <a:off x="3753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4"/>
                  <a:gd name="T40" fmla="*/ 0 h 709"/>
                  <a:gd name="T41" fmla="*/ 84 w 84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27677" name="Freeform 37"/>
          <p:cNvSpPr>
            <a:spLocks/>
          </p:cNvSpPr>
          <p:nvPr/>
        </p:nvSpPr>
        <p:spPr bwMode="auto">
          <a:xfrm>
            <a:off x="6402085" y="3145493"/>
            <a:ext cx="69840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8" name="Freeform 38"/>
          <p:cNvSpPr>
            <a:spLocks/>
          </p:cNvSpPr>
          <p:nvPr/>
        </p:nvSpPr>
        <p:spPr bwMode="auto">
          <a:xfrm>
            <a:off x="6471925" y="3150256"/>
            <a:ext cx="184127" cy="841570"/>
          </a:xfrm>
          <a:custGeom>
            <a:avLst/>
            <a:gdLst>
              <a:gd name="T0" fmla="*/ 0 w 87"/>
              <a:gd name="T1" fmla="*/ 0 h 530"/>
              <a:gd name="T2" fmla="*/ 2147483646 w 87"/>
              <a:gd name="T3" fmla="*/ 2147483646 h 530"/>
              <a:gd name="T4" fmla="*/ 2147483646 w 87"/>
              <a:gd name="T5" fmla="*/ 2147483646 h 530"/>
              <a:gd name="T6" fmla="*/ 2147483646 w 87"/>
              <a:gd name="T7" fmla="*/ 2147483646 h 530"/>
              <a:gd name="T8" fmla="*/ 2147483646 w 87"/>
              <a:gd name="T9" fmla="*/ 2147483646 h 530"/>
              <a:gd name="T10" fmla="*/ 2147483646 w 87"/>
              <a:gd name="T11" fmla="*/ 2147483646 h 530"/>
              <a:gd name="T12" fmla="*/ 2147483646 w 87"/>
              <a:gd name="T13" fmla="*/ 2147483646 h 530"/>
              <a:gd name="T14" fmla="*/ 2147483646 w 87"/>
              <a:gd name="T15" fmla="*/ 2147483646 h 530"/>
              <a:gd name="T16" fmla="*/ 2147483646 w 87"/>
              <a:gd name="T17" fmla="*/ 2147483646 h 530"/>
              <a:gd name="T18" fmla="*/ 2147483646 w 87"/>
              <a:gd name="T19" fmla="*/ 2147483646 h 530"/>
              <a:gd name="T20" fmla="*/ 2147483646 w 87"/>
              <a:gd name="T21" fmla="*/ 2147483646 h 530"/>
              <a:gd name="T22" fmla="*/ 2147483646 w 87"/>
              <a:gd name="T23" fmla="*/ 2147483646 h 530"/>
              <a:gd name="T24" fmla="*/ 2147483646 w 87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530"/>
              <a:gd name="T41" fmla="*/ 87 w 87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7" y="265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79" name="Freeform 39"/>
          <p:cNvSpPr>
            <a:spLocks/>
          </p:cNvSpPr>
          <p:nvPr/>
        </p:nvSpPr>
        <p:spPr bwMode="auto">
          <a:xfrm>
            <a:off x="6653934" y="3145493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0" name="Freeform 40"/>
          <p:cNvSpPr>
            <a:spLocks/>
          </p:cNvSpPr>
          <p:nvPr/>
        </p:nvSpPr>
        <p:spPr bwMode="auto">
          <a:xfrm>
            <a:off x="6721660" y="3150256"/>
            <a:ext cx="182009" cy="841570"/>
          </a:xfrm>
          <a:custGeom>
            <a:avLst/>
            <a:gdLst>
              <a:gd name="T0" fmla="*/ 0 w 86"/>
              <a:gd name="T1" fmla="*/ 0 h 530"/>
              <a:gd name="T2" fmla="*/ 2147483646 w 86"/>
              <a:gd name="T3" fmla="*/ 2147483646 h 530"/>
              <a:gd name="T4" fmla="*/ 2147483646 w 86"/>
              <a:gd name="T5" fmla="*/ 2147483646 h 530"/>
              <a:gd name="T6" fmla="*/ 2147483646 w 86"/>
              <a:gd name="T7" fmla="*/ 2147483646 h 530"/>
              <a:gd name="T8" fmla="*/ 2147483646 w 86"/>
              <a:gd name="T9" fmla="*/ 2147483646 h 530"/>
              <a:gd name="T10" fmla="*/ 2147483646 w 86"/>
              <a:gd name="T11" fmla="*/ 2147483646 h 530"/>
              <a:gd name="T12" fmla="*/ 2147483646 w 86"/>
              <a:gd name="T13" fmla="*/ 2147483646 h 530"/>
              <a:gd name="T14" fmla="*/ 2147483646 w 86"/>
              <a:gd name="T15" fmla="*/ 2147483646 h 530"/>
              <a:gd name="T16" fmla="*/ 2147483646 w 86"/>
              <a:gd name="T17" fmla="*/ 2147483646 h 530"/>
              <a:gd name="T18" fmla="*/ 2147483646 w 86"/>
              <a:gd name="T19" fmla="*/ 2147483646 h 530"/>
              <a:gd name="T20" fmla="*/ 2147483646 w 86"/>
              <a:gd name="T21" fmla="*/ 2147483646 h 530"/>
              <a:gd name="T22" fmla="*/ 2147483646 w 86"/>
              <a:gd name="T23" fmla="*/ 2147483646 h 530"/>
              <a:gd name="T24" fmla="*/ 2147483646 w 86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"/>
              <a:gd name="T40" fmla="*/ 0 h 530"/>
              <a:gd name="T41" fmla="*/ 86 w 8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6" y="27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681" name="Group 41"/>
          <p:cNvGrpSpPr>
            <a:grpSpLocks/>
          </p:cNvGrpSpPr>
          <p:nvPr/>
        </p:nvGrpSpPr>
        <p:grpSpPr bwMode="auto">
          <a:xfrm>
            <a:off x="6903669" y="3139142"/>
            <a:ext cx="247618" cy="847921"/>
            <a:chOff x="3117" y="1309"/>
            <a:chExt cx="117" cy="713"/>
          </a:xfrm>
        </p:grpSpPr>
        <p:sp>
          <p:nvSpPr>
            <p:cNvPr id="27808" name="Freeform 42"/>
            <p:cNvSpPr>
              <a:spLocks/>
            </p:cNvSpPr>
            <p:nvPr/>
          </p:nvSpPr>
          <p:spPr bwMode="auto">
            <a:xfrm>
              <a:off x="3117" y="1309"/>
              <a:ext cx="33" cy="36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9" name="Freeform 43"/>
            <p:cNvSpPr>
              <a:spLocks/>
            </p:cNvSpPr>
            <p:nvPr/>
          </p:nvSpPr>
          <p:spPr bwMode="auto">
            <a:xfrm>
              <a:off x="3150" y="1313"/>
              <a:ext cx="84" cy="709"/>
            </a:xfrm>
            <a:custGeom>
              <a:avLst/>
              <a:gdLst>
                <a:gd name="T0" fmla="*/ 0 w 84"/>
                <a:gd name="T1" fmla="*/ 0 h 709"/>
                <a:gd name="T2" fmla="*/ 7 w 84"/>
                <a:gd name="T3" fmla="*/ 4 h 709"/>
                <a:gd name="T4" fmla="*/ 12 w 84"/>
                <a:gd name="T5" fmla="*/ 16 h 709"/>
                <a:gd name="T6" fmla="*/ 13 w 84"/>
                <a:gd name="T7" fmla="*/ 33 h 709"/>
                <a:gd name="T8" fmla="*/ 15 w 84"/>
                <a:gd name="T9" fmla="*/ 59 h 709"/>
                <a:gd name="T10" fmla="*/ 42 w 84"/>
                <a:gd name="T11" fmla="*/ 651 h 709"/>
                <a:gd name="T12" fmla="*/ 44 w 84"/>
                <a:gd name="T13" fmla="*/ 684 h 709"/>
                <a:gd name="T14" fmla="*/ 46 w 84"/>
                <a:gd name="T15" fmla="*/ 694 h 709"/>
                <a:gd name="T16" fmla="*/ 52 w 84"/>
                <a:gd name="T17" fmla="*/ 704 h 709"/>
                <a:gd name="T18" fmla="*/ 56 w 84"/>
                <a:gd name="T19" fmla="*/ 708 h 709"/>
                <a:gd name="T20" fmla="*/ 62 w 84"/>
                <a:gd name="T21" fmla="*/ 700 h 709"/>
                <a:gd name="T22" fmla="*/ 65 w 84"/>
                <a:gd name="T23" fmla="*/ 684 h 709"/>
                <a:gd name="T24" fmla="*/ 83 w 84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709"/>
                <a:gd name="T41" fmla="*/ 84 w 84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3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4" y="684"/>
                  </a:lnTo>
                  <a:lnTo>
                    <a:pt x="46" y="694"/>
                  </a:lnTo>
                  <a:lnTo>
                    <a:pt x="52" y="704"/>
                  </a:lnTo>
                  <a:lnTo>
                    <a:pt x="56" y="708"/>
                  </a:lnTo>
                  <a:lnTo>
                    <a:pt x="62" y="700"/>
                  </a:lnTo>
                  <a:lnTo>
                    <a:pt x="65" y="684"/>
                  </a:lnTo>
                  <a:lnTo>
                    <a:pt x="83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682" name="Freeform 44"/>
          <p:cNvSpPr>
            <a:spLocks/>
          </p:cNvSpPr>
          <p:nvPr/>
        </p:nvSpPr>
        <p:spPr bwMode="auto">
          <a:xfrm>
            <a:off x="7151286" y="3139142"/>
            <a:ext cx="74073" cy="431900"/>
          </a:xfrm>
          <a:custGeom>
            <a:avLst/>
            <a:gdLst>
              <a:gd name="T0" fmla="*/ 0 w 35"/>
              <a:gd name="T1" fmla="*/ 2147483646 h 363"/>
              <a:gd name="T2" fmla="*/ 2147483646 w 35"/>
              <a:gd name="T3" fmla="*/ 2147483646 h 363"/>
              <a:gd name="T4" fmla="*/ 2147483646 w 35"/>
              <a:gd name="T5" fmla="*/ 2147483646 h 363"/>
              <a:gd name="T6" fmla="*/ 2147483646 w 35"/>
              <a:gd name="T7" fmla="*/ 2147483646 h 363"/>
              <a:gd name="T8" fmla="*/ 2147483646 w 35"/>
              <a:gd name="T9" fmla="*/ 2147483646 h 363"/>
              <a:gd name="T10" fmla="*/ 2147483646 w 35"/>
              <a:gd name="T11" fmla="*/ 2147483646 h 363"/>
              <a:gd name="T12" fmla="*/ 2147483646 w 35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63"/>
              <a:gd name="T23" fmla="*/ 35 w 35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63">
                <a:moveTo>
                  <a:pt x="0" y="362"/>
                </a:moveTo>
                <a:lnTo>
                  <a:pt x="21" y="54"/>
                </a:lnTo>
                <a:lnTo>
                  <a:pt x="22" y="38"/>
                </a:lnTo>
                <a:lnTo>
                  <a:pt x="23" y="25"/>
                </a:lnTo>
                <a:lnTo>
                  <a:pt x="25" y="15"/>
                </a:lnTo>
                <a:lnTo>
                  <a:pt x="29" y="6"/>
                </a:lnTo>
                <a:lnTo>
                  <a:pt x="34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3" name="Freeform 45"/>
          <p:cNvSpPr>
            <a:spLocks/>
          </p:cNvSpPr>
          <p:nvPr/>
        </p:nvSpPr>
        <p:spPr bwMode="auto">
          <a:xfrm>
            <a:off x="7225361" y="3143905"/>
            <a:ext cx="192593" cy="841570"/>
          </a:xfrm>
          <a:custGeom>
            <a:avLst/>
            <a:gdLst>
              <a:gd name="T0" fmla="*/ 0 w 91"/>
              <a:gd name="T1" fmla="*/ 0 h 530"/>
              <a:gd name="T2" fmla="*/ 2147483646 w 91"/>
              <a:gd name="T3" fmla="*/ 2147483646 h 530"/>
              <a:gd name="T4" fmla="*/ 2147483646 w 91"/>
              <a:gd name="T5" fmla="*/ 2147483646 h 530"/>
              <a:gd name="T6" fmla="*/ 2147483646 w 91"/>
              <a:gd name="T7" fmla="*/ 2147483646 h 530"/>
              <a:gd name="T8" fmla="*/ 2147483646 w 91"/>
              <a:gd name="T9" fmla="*/ 2147483646 h 530"/>
              <a:gd name="T10" fmla="*/ 2147483646 w 91"/>
              <a:gd name="T11" fmla="*/ 2147483646 h 530"/>
              <a:gd name="T12" fmla="*/ 2147483646 w 91"/>
              <a:gd name="T13" fmla="*/ 2147483646 h 530"/>
              <a:gd name="T14" fmla="*/ 2147483646 w 91"/>
              <a:gd name="T15" fmla="*/ 2147483646 h 530"/>
              <a:gd name="T16" fmla="*/ 2147483646 w 91"/>
              <a:gd name="T17" fmla="*/ 2147483646 h 530"/>
              <a:gd name="T18" fmla="*/ 2147483646 w 91"/>
              <a:gd name="T19" fmla="*/ 2147483646 h 530"/>
              <a:gd name="T20" fmla="*/ 2147483646 w 91"/>
              <a:gd name="T21" fmla="*/ 2147483646 h 530"/>
              <a:gd name="T22" fmla="*/ 2147483646 w 91"/>
              <a:gd name="T23" fmla="*/ 2147483646 h 530"/>
              <a:gd name="T24" fmla="*/ 2147483646 w 91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530"/>
              <a:gd name="T41" fmla="*/ 91 w 91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91" y="28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4" name="Freeform 46"/>
          <p:cNvSpPr>
            <a:spLocks/>
          </p:cNvSpPr>
          <p:nvPr/>
        </p:nvSpPr>
        <p:spPr bwMode="auto">
          <a:xfrm>
            <a:off x="3335433" y="4282407"/>
            <a:ext cx="80422" cy="460482"/>
          </a:xfrm>
          <a:custGeom>
            <a:avLst/>
            <a:gdLst>
              <a:gd name="T0" fmla="*/ 0 w 38"/>
              <a:gd name="T1" fmla="*/ 2147483646 h 290"/>
              <a:gd name="T2" fmla="*/ 2147483646 w 38"/>
              <a:gd name="T3" fmla="*/ 2147483646 h 290"/>
              <a:gd name="T4" fmla="*/ 2147483646 w 38"/>
              <a:gd name="T5" fmla="*/ 2147483646 h 290"/>
              <a:gd name="T6" fmla="*/ 2147483646 w 38"/>
              <a:gd name="T7" fmla="*/ 2147483646 h 290"/>
              <a:gd name="T8" fmla="*/ 2147483646 w 38"/>
              <a:gd name="T9" fmla="*/ 2147483646 h 290"/>
              <a:gd name="T10" fmla="*/ 2147483646 w 38"/>
              <a:gd name="T11" fmla="*/ 2147483646 h 290"/>
              <a:gd name="T12" fmla="*/ 2147483646 w 38"/>
              <a:gd name="T13" fmla="*/ 0 h 29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8"/>
              <a:gd name="T22" fmla="*/ 0 h 290"/>
              <a:gd name="T23" fmla="*/ 38 w 38"/>
              <a:gd name="T24" fmla="*/ 290 h 29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8" h="290">
                <a:moveTo>
                  <a:pt x="0" y="290"/>
                </a:moveTo>
                <a:lnTo>
                  <a:pt x="26" y="40"/>
                </a:lnTo>
                <a:lnTo>
                  <a:pt x="27" y="28"/>
                </a:lnTo>
                <a:lnTo>
                  <a:pt x="28" y="19"/>
                </a:lnTo>
                <a:lnTo>
                  <a:pt x="30" y="11"/>
                </a:lnTo>
                <a:lnTo>
                  <a:pt x="33" y="4"/>
                </a:lnTo>
                <a:lnTo>
                  <a:pt x="38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5" name="Freeform 47"/>
          <p:cNvSpPr>
            <a:spLocks/>
          </p:cNvSpPr>
          <p:nvPr/>
        </p:nvSpPr>
        <p:spPr bwMode="auto">
          <a:xfrm>
            <a:off x="3417973" y="4287169"/>
            <a:ext cx="184126" cy="843159"/>
          </a:xfrm>
          <a:custGeom>
            <a:avLst/>
            <a:gdLst>
              <a:gd name="T0" fmla="*/ 0 w 87"/>
              <a:gd name="T1" fmla="*/ 0 h 709"/>
              <a:gd name="T2" fmla="*/ 2147483646 w 87"/>
              <a:gd name="T3" fmla="*/ 2147483646 h 709"/>
              <a:gd name="T4" fmla="*/ 2147483646 w 87"/>
              <a:gd name="T5" fmla="*/ 2147483646 h 709"/>
              <a:gd name="T6" fmla="*/ 2147483646 w 87"/>
              <a:gd name="T7" fmla="*/ 2147483646 h 709"/>
              <a:gd name="T8" fmla="*/ 2147483646 w 87"/>
              <a:gd name="T9" fmla="*/ 2147483646 h 709"/>
              <a:gd name="T10" fmla="*/ 2147483646 w 87"/>
              <a:gd name="T11" fmla="*/ 2147483646 h 709"/>
              <a:gd name="T12" fmla="*/ 2147483646 w 87"/>
              <a:gd name="T13" fmla="*/ 2147483646 h 709"/>
              <a:gd name="T14" fmla="*/ 2147483646 w 87"/>
              <a:gd name="T15" fmla="*/ 2147483646 h 709"/>
              <a:gd name="T16" fmla="*/ 2147483646 w 87"/>
              <a:gd name="T17" fmla="*/ 2147483646 h 709"/>
              <a:gd name="T18" fmla="*/ 2147483646 w 87"/>
              <a:gd name="T19" fmla="*/ 2147483646 h 709"/>
              <a:gd name="T20" fmla="*/ 2147483646 w 87"/>
              <a:gd name="T21" fmla="*/ 2147483646 h 709"/>
              <a:gd name="T22" fmla="*/ 2147483646 w 87"/>
              <a:gd name="T23" fmla="*/ 2147483646 h 709"/>
              <a:gd name="T24" fmla="*/ 2147483646 w 87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709"/>
              <a:gd name="T41" fmla="*/ 87 w 87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709">
                <a:moveTo>
                  <a:pt x="0" y="0"/>
                </a:moveTo>
                <a:lnTo>
                  <a:pt x="7" y="4"/>
                </a:lnTo>
                <a:lnTo>
                  <a:pt x="12" y="16"/>
                </a:lnTo>
                <a:lnTo>
                  <a:pt x="14" y="33"/>
                </a:lnTo>
                <a:lnTo>
                  <a:pt x="16" y="59"/>
                </a:lnTo>
                <a:lnTo>
                  <a:pt x="43" y="651"/>
                </a:lnTo>
                <a:lnTo>
                  <a:pt x="46" y="684"/>
                </a:lnTo>
                <a:lnTo>
                  <a:pt x="48" y="694"/>
                </a:lnTo>
                <a:lnTo>
                  <a:pt x="53" y="704"/>
                </a:lnTo>
                <a:lnTo>
                  <a:pt x="58" y="708"/>
                </a:lnTo>
                <a:lnTo>
                  <a:pt x="64" y="700"/>
                </a:lnTo>
                <a:lnTo>
                  <a:pt x="68" y="684"/>
                </a:lnTo>
                <a:lnTo>
                  <a:pt x="86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686" name="Group 48"/>
          <p:cNvGrpSpPr>
            <a:grpSpLocks/>
          </p:cNvGrpSpPr>
          <p:nvPr/>
        </p:nvGrpSpPr>
        <p:grpSpPr bwMode="auto">
          <a:xfrm>
            <a:off x="3602098" y="4282407"/>
            <a:ext cx="251851" cy="847921"/>
            <a:chOff x="1557" y="2272"/>
            <a:chExt cx="119" cy="713"/>
          </a:xfrm>
        </p:grpSpPr>
        <p:sp>
          <p:nvSpPr>
            <p:cNvPr id="27806" name="Freeform 49"/>
            <p:cNvSpPr>
              <a:spLocks/>
            </p:cNvSpPr>
            <p:nvPr/>
          </p:nvSpPr>
          <p:spPr bwMode="auto">
            <a:xfrm>
              <a:off x="1557" y="2272"/>
              <a:ext cx="33" cy="36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"/>
                <a:gd name="T22" fmla="*/ 0 h 363"/>
                <a:gd name="T23" fmla="*/ 33 w 33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7" name="Freeform 50"/>
            <p:cNvSpPr>
              <a:spLocks/>
            </p:cNvSpPr>
            <p:nvPr/>
          </p:nvSpPr>
          <p:spPr bwMode="auto">
            <a:xfrm>
              <a:off x="1590" y="2276"/>
              <a:ext cx="86" cy="709"/>
            </a:xfrm>
            <a:custGeom>
              <a:avLst/>
              <a:gdLst>
                <a:gd name="T0" fmla="*/ 0 w 86"/>
                <a:gd name="T1" fmla="*/ 0 h 709"/>
                <a:gd name="T2" fmla="*/ 7 w 86"/>
                <a:gd name="T3" fmla="*/ 4 h 709"/>
                <a:gd name="T4" fmla="*/ 12 w 86"/>
                <a:gd name="T5" fmla="*/ 16 h 709"/>
                <a:gd name="T6" fmla="*/ 14 w 86"/>
                <a:gd name="T7" fmla="*/ 33 h 709"/>
                <a:gd name="T8" fmla="*/ 15 w 86"/>
                <a:gd name="T9" fmla="*/ 59 h 709"/>
                <a:gd name="T10" fmla="*/ 43 w 86"/>
                <a:gd name="T11" fmla="*/ 651 h 709"/>
                <a:gd name="T12" fmla="*/ 45 w 86"/>
                <a:gd name="T13" fmla="*/ 684 h 709"/>
                <a:gd name="T14" fmla="*/ 47 w 86"/>
                <a:gd name="T15" fmla="*/ 694 h 709"/>
                <a:gd name="T16" fmla="*/ 53 w 86"/>
                <a:gd name="T17" fmla="*/ 704 h 709"/>
                <a:gd name="T18" fmla="*/ 57 w 86"/>
                <a:gd name="T19" fmla="*/ 708 h 709"/>
                <a:gd name="T20" fmla="*/ 63 w 86"/>
                <a:gd name="T21" fmla="*/ 700 h 709"/>
                <a:gd name="T22" fmla="*/ 67 w 86"/>
                <a:gd name="T23" fmla="*/ 684 h 709"/>
                <a:gd name="T24" fmla="*/ 85 w 86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"/>
                <a:gd name="T40" fmla="*/ 0 h 709"/>
                <a:gd name="T41" fmla="*/ 86 w 86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3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3" y="704"/>
                  </a:lnTo>
                  <a:lnTo>
                    <a:pt x="57" y="708"/>
                  </a:lnTo>
                  <a:lnTo>
                    <a:pt x="63" y="700"/>
                  </a:lnTo>
                  <a:lnTo>
                    <a:pt x="67" y="684"/>
                  </a:lnTo>
                  <a:lnTo>
                    <a:pt x="85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687" name="Freeform 51"/>
          <p:cNvSpPr>
            <a:spLocks/>
          </p:cNvSpPr>
          <p:nvPr/>
        </p:nvSpPr>
        <p:spPr bwMode="auto">
          <a:xfrm>
            <a:off x="3849716" y="4276055"/>
            <a:ext cx="74073" cy="466833"/>
          </a:xfrm>
          <a:custGeom>
            <a:avLst/>
            <a:gdLst>
              <a:gd name="T0" fmla="*/ 0 w 35"/>
              <a:gd name="T1" fmla="*/ 2147483646 h 294"/>
              <a:gd name="T2" fmla="*/ 2147483646 w 35"/>
              <a:gd name="T3" fmla="*/ 2147483646 h 294"/>
              <a:gd name="T4" fmla="*/ 2147483646 w 35"/>
              <a:gd name="T5" fmla="*/ 2147483646 h 294"/>
              <a:gd name="T6" fmla="*/ 2147483646 w 35"/>
              <a:gd name="T7" fmla="*/ 2147483646 h 294"/>
              <a:gd name="T8" fmla="*/ 2147483646 w 35"/>
              <a:gd name="T9" fmla="*/ 2147483646 h 294"/>
              <a:gd name="T10" fmla="*/ 2147483646 w 35"/>
              <a:gd name="T11" fmla="*/ 2147483646 h 294"/>
              <a:gd name="T12" fmla="*/ 2147483646 w 35"/>
              <a:gd name="T13" fmla="*/ 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294"/>
              <a:gd name="T23" fmla="*/ 35 w 35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294">
                <a:moveTo>
                  <a:pt x="0" y="294"/>
                </a:moveTo>
                <a:lnTo>
                  <a:pt x="22" y="40"/>
                </a:lnTo>
                <a:lnTo>
                  <a:pt x="24" y="28"/>
                </a:lnTo>
                <a:lnTo>
                  <a:pt x="25" y="19"/>
                </a:lnTo>
                <a:lnTo>
                  <a:pt x="26" y="11"/>
                </a:lnTo>
                <a:lnTo>
                  <a:pt x="30" y="4"/>
                </a:lnTo>
                <a:lnTo>
                  <a:pt x="35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8" name="Freeform 52"/>
          <p:cNvSpPr>
            <a:spLocks/>
          </p:cNvSpPr>
          <p:nvPr/>
        </p:nvSpPr>
        <p:spPr bwMode="auto">
          <a:xfrm>
            <a:off x="3925908" y="4280818"/>
            <a:ext cx="179892" cy="843159"/>
          </a:xfrm>
          <a:custGeom>
            <a:avLst/>
            <a:gdLst>
              <a:gd name="T0" fmla="*/ 0 w 85"/>
              <a:gd name="T1" fmla="*/ 0 h 709"/>
              <a:gd name="T2" fmla="*/ 2147483646 w 85"/>
              <a:gd name="T3" fmla="*/ 2147483646 h 709"/>
              <a:gd name="T4" fmla="*/ 2147483646 w 85"/>
              <a:gd name="T5" fmla="*/ 2147483646 h 709"/>
              <a:gd name="T6" fmla="*/ 2147483646 w 85"/>
              <a:gd name="T7" fmla="*/ 2147483646 h 709"/>
              <a:gd name="T8" fmla="*/ 2147483646 w 85"/>
              <a:gd name="T9" fmla="*/ 2147483646 h 709"/>
              <a:gd name="T10" fmla="*/ 2147483646 w 85"/>
              <a:gd name="T11" fmla="*/ 2147483646 h 709"/>
              <a:gd name="T12" fmla="*/ 2147483646 w 85"/>
              <a:gd name="T13" fmla="*/ 2147483646 h 709"/>
              <a:gd name="T14" fmla="*/ 2147483646 w 85"/>
              <a:gd name="T15" fmla="*/ 2147483646 h 709"/>
              <a:gd name="T16" fmla="*/ 2147483646 w 85"/>
              <a:gd name="T17" fmla="*/ 2147483646 h 709"/>
              <a:gd name="T18" fmla="*/ 2147483646 w 85"/>
              <a:gd name="T19" fmla="*/ 2147483646 h 709"/>
              <a:gd name="T20" fmla="*/ 2147483646 w 85"/>
              <a:gd name="T21" fmla="*/ 2147483646 h 709"/>
              <a:gd name="T22" fmla="*/ 2147483646 w 85"/>
              <a:gd name="T23" fmla="*/ 2147483646 h 709"/>
              <a:gd name="T24" fmla="*/ 2147483646 w 85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709"/>
              <a:gd name="T41" fmla="*/ 85 w 85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709">
                <a:moveTo>
                  <a:pt x="0" y="0"/>
                </a:moveTo>
                <a:lnTo>
                  <a:pt x="7" y="4"/>
                </a:lnTo>
                <a:lnTo>
                  <a:pt x="12" y="16"/>
                </a:lnTo>
                <a:lnTo>
                  <a:pt x="14" y="33"/>
                </a:lnTo>
                <a:lnTo>
                  <a:pt x="15" y="59"/>
                </a:lnTo>
                <a:lnTo>
                  <a:pt x="42" y="651"/>
                </a:lnTo>
                <a:lnTo>
                  <a:pt x="45" y="684"/>
                </a:lnTo>
                <a:lnTo>
                  <a:pt x="47" y="694"/>
                </a:lnTo>
                <a:lnTo>
                  <a:pt x="52" y="704"/>
                </a:lnTo>
                <a:lnTo>
                  <a:pt x="57" y="708"/>
                </a:lnTo>
                <a:lnTo>
                  <a:pt x="62" y="700"/>
                </a:lnTo>
                <a:lnTo>
                  <a:pt x="66" y="684"/>
                </a:lnTo>
                <a:lnTo>
                  <a:pt x="84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89" name="Freeform 53"/>
          <p:cNvSpPr>
            <a:spLocks/>
          </p:cNvSpPr>
          <p:nvPr/>
        </p:nvSpPr>
        <p:spPr bwMode="auto">
          <a:xfrm>
            <a:off x="4103683" y="4276055"/>
            <a:ext cx="74073" cy="443014"/>
          </a:xfrm>
          <a:custGeom>
            <a:avLst/>
            <a:gdLst>
              <a:gd name="T0" fmla="*/ 0 w 35"/>
              <a:gd name="T1" fmla="*/ 2147483646 h 279"/>
              <a:gd name="T2" fmla="*/ 2147483646 w 35"/>
              <a:gd name="T3" fmla="*/ 2147483646 h 279"/>
              <a:gd name="T4" fmla="*/ 2147483646 w 35"/>
              <a:gd name="T5" fmla="*/ 2147483646 h 279"/>
              <a:gd name="T6" fmla="*/ 2147483646 w 35"/>
              <a:gd name="T7" fmla="*/ 2147483646 h 279"/>
              <a:gd name="T8" fmla="*/ 2147483646 w 35"/>
              <a:gd name="T9" fmla="*/ 2147483646 h 279"/>
              <a:gd name="T10" fmla="*/ 2147483646 w 35"/>
              <a:gd name="T11" fmla="*/ 2147483646 h 279"/>
              <a:gd name="T12" fmla="*/ 2147483646 w 35"/>
              <a:gd name="T13" fmla="*/ 0 h 2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279"/>
              <a:gd name="T23" fmla="*/ 35 w 35"/>
              <a:gd name="T24" fmla="*/ 279 h 27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279">
                <a:moveTo>
                  <a:pt x="0" y="279"/>
                </a:moveTo>
                <a:lnTo>
                  <a:pt x="22" y="40"/>
                </a:lnTo>
                <a:lnTo>
                  <a:pt x="23" y="28"/>
                </a:lnTo>
                <a:lnTo>
                  <a:pt x="24" y="19"/>
                </a:lnTo>
                <a:lnTo>
                  <a:pt x="26" y="11"/>
                </a:lnTo>
                <a:lnTo>
                  <a:pt x="30" y="4"/>
                </a:lnTo>
                <a:lnTo>
                  <a:pt x="35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0" name="Freeform 54"/>
          <p:cNvSpPr>
            <a:spLocks/>
          </p:cNvSpPr>
          <p:nvPr/>
        </p:nvSpPr>
        <p:spPr bwMode="auto">
          <a:xfrm>
            <a:off x="4179873" y="4280818"/>
            <a:ext cx="203174" cy="841570"/>
          </a:xfrm>
          <a:custGeom>
            <a:avLst/>
            <a:gdLst>
              <a:gd name="T0" fmla="*/ 0 w 96"/>
              <a:gd name="T1" fmla="*/ 0 h 530"/>
              <a:gd name="T2" fmla="*/ 2147483646 w 96"/>
              <a:gd name="T3" fmla="*/ 2147483646 h 530"/>
              <a:gd name="T4" fmla="*/ 2147483646 w 96"/>
              <a:gd name="T5" fmla="*/ 2147483646 h 530"/>
              <a:gd name="T6" fmla="*/ 2147483646 w 96"/>
              <a:gd name="T7" fmla="*/ 2147483646 h 530"/>
              <a:gd name="T8" fmla="*/ 2147483646 w 96"/>
              <a:gd name="T9" fmla="*/ 2147483646 h 530"/>
              <a:gd name="T10" fmla="*/ 2147483646 w 96"/>
              <a:gd name="T11" fmla="*/ 2147483646 h 530"/>
              <a:gd name="T12" fmla="*/ 2147483646 w 96"/>
              <a:gd name="T13" fmla="*/ 2147483646 h 530"/>
              <a:gd name="T14" fmla="*/ 2147483646 w 96"/>
              <a:gd name="T15" fmla="*/ 2147483646 h 530"/>
              <a:gd name="T16" fmla="*/ 2147483646 w 96"/>
              <a:gd name="T17" fmla="*/ 2147483646 h 530"/>
              <a:gd name="T18" fmla="*/ 2147483646 w 96"/>
              <a:gd name="T19" fmla="*/ 2147483646 h 530"/>
              <a:gd name="T20" fmla="*/ 2147483646 w 96"/>
              <a:gd name="T21" fmla="*/ 2147483646 h 530"/>
              <a:gd name="T22" fmla="*/ 2147483646 w 96"/>
              <a:gd name="T23" fmla="*/ 2147483646 h 530"/>
              <a:gd name="T24" fmla="*/ 2147483646 w 96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"/>
              <a:gd name="T40" fmla="*/ 0 h 530"/>
              <a:gd name="T41" fmla="*/ 96 w 9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96" y="285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1" name="Freeform 55"/>
          <p:cNvSpPr>
            <a:spLocks/>
          </p:cNvSpPr>
          <p:nvPr/>
        </p:nvSpPr>
        <p:spPr bwMode="auto">
          <a:xfrm>
            <a:off x="8425355" y="4285582"/>
            <a:ext cx="69840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2" name="Freeform 56"/>
          <p:cNvSpPr>
            <a:spLocks/>
          </p:cNvSpPr>
          <p:nvPr/>
        </p:nvSpPr>
        <p:spPr bwMode="auto">
          <a:xfrm>
            <a:off x="8495194" y="4290345"/>
            <a:ext cx="179894" cy="841570"/>
          </a:xfrm>
          <a:custGeom>
            <a:avLst/>
            <a:gdLst>
              <a:gd name="T0" fmla="*/ 0 w 85"/>
              <a:gd name="T1" fmla="*/ 0 h 530"/>
              <a:gd name="T2" fmla="*/ 2147483646 w 85"/>
              <a:gd name="T3" fmla="*/ 2147483646 h 530"/>
              <a:gd name="T4" fmla="*/ 2147483646 w 85"/>
              <a:gd name="T5" fmla="*/ 2147483646 h 530"/>
              <a:gd name="T6" fmla="*/ 2147483646 w 85"/>
              <a:gd name="T7" fmla="*/ 2147483646 h 530"/>
              <a:gd name="T8" fmla="*/ 2147483646 w 85"/>
              <a:gd name="T9" fmla="*/ 2147483646 h 530"/>
              <a:gd name="T10" fmla="*/ 2147483646 w 85"/>
              <a:gd name="T11" fmla="*/ 2147483646 h 530"/>
              <a:gd name="T12" fmla="*/ 2147483646 w 85"/>
              <a:gd name="T13" fmla="*/ 2147483646 h 530"/>
              <a:gd name="T14" fmla="*/ 2147483646 w 85"/>
              <a:gd name="T15" fmla="*/ 2147483646 h 530"/>
              <a:gd name="T16" fmla="*/ 2147483646 w 85"/>
              <a:gd name="T17" fmla="*/ 2147483646 h 530"/>
              <a:gd name="T18" fmla="*/ 2147483646 w 85"/>
              <a:gd name="T19" fmla="*/ 2147483646 h 530"/>
              <a:gd name="T20" fmla="*/ 2147483646 w 85"/>
              <a:gd name="T21" fmla="*/ 2147483646 h 530"/>
              <a:gd name="T22" fmla="*/ 2147483646 w 85"/>
              <a:gd name="T23" fmla="*/ 2147483646 h 530"/>
              <a:gd name="T24" fmla="*/ 2147483646 w 85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530"/>
              <a:gd name="T41" fmla="*/ 85 w 85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5" y="27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3" name="Freeform 57"/>
          <p:cNvSpPr>
            <a:spLocks/>
          </p:cNvSpPr>
          <p:nvPr/>
        </p:nvSpPr>
        <p:spPr bwMode="auto">
          <a:xfrm>
            <a:off x="8677204" y="4285582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4" name="Freeform 58"/>
          <p:cNvSpPr>
            <a:spLocks/>
          </p:cNvSpPr>
          <p:nvPr/>
        </p:nvSpPr>
        <p:spPr bwMode="auto">
          <a:xfrm>
            <a:off x="8744929" y="4290345"/>
            <a:ext cx="184127" cy="841570"/>
          </a:xfrm>
          <a:custGeom>
            <a:avLst/>
            <a:gdLst>
              <a:gd name="T0" fmla="*/ 0 w 87"/>
              <a:gd name="T1" fmla="*/ 0 h 530"/>
              <a:gd name="T2" fmla="*/ 2147483646 w 87"/>
              <a:gd name="T3" fmla="*/ 2147483646 h 530"/>
              <a:gd name="T4" fmla="*/ 2147483646 w 87"/>
              <a:gd name="T5" fmla="*/ 2147483646 h 530"/>
              <a:gd name="T6" fmla="*/ 2147483646 w 87"/>
              <a:gd name="T7" fmla="*/ 2147483646 h 530"/>
              <a:gd name="T8" fmla="*/ 2147483646 w 87"/>
              <a:gd name="T9" fmla="*/ 2147483646 h 530"/>
              <a:gd name="T10" fmla="*/ 2147483646 w 87"/>
              <a:gd name="T11" fmla="*/ 2147483646 h 530"/>
              <a:gd name="T12" fmla="*/ 2147483646 w 87"/>
              <a:gd name="T13" fmla="*/ 2147483646 h 530"/>
              <a:gd name="T14" fmla="*/ 2147483646 w 87"/>
              <a:gd name="T15" fmla="*/ 2147483646 h 530"/>
              <a:gd name="T16" fmla="*/ 2147483646 w 87"/>
              <a:gd name="T17" fmla="*/ 2147483646 h 530"/>
              <a:gd name="T18" fmla="*/ 2147483646 w 87"/>
              <a:gd name="T19" fmla="*/ 2147483646 h 530"/>
              <a:gd name="T20" fmla="*/ 2147483646 w 87"/>
              <a:gd name="T21" fmla="*/ 2147483646 h 530"/>
              <a:gd name="T22" fmla="*/ 2147483646 w 87"/>
              <a:gd name="T23" fmla="*/ 2147483646 h 530"/>
              <a:gd name="T24" fmla="*/ 2147483646 w 87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530"/>
              <a:gd name="T41" fmla="*/ 87 w 87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87" y="26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5" name="Freeform 59"/>
          <p:cNvSpPr>
            <a:spLocks/>
          </p:cNvSpPr>
          <p:nvPr/>
        </p:nvSpPr>
        <p:spPr bwMode="auto">
          <a:xfrm>
            <a:off x="8924824" y="4279231"/>
            <a:ext cx="71957" cy="431900"/>
          </a:xfrm>
          <a:custGeom>
            <a:avLst/>
            <a:gdLst>
              <a:gd name="T0" fmla="*/ 0 w 34"/>
              <a:gd name="T1" fmla="*/ 2147483646 h 363"/>
              <a:gd name="T2" fmla="*/ 2147483646 w 34"/>
              <a:gd name="T3" fmla="*/ 2147483646 h 363"/>
              <a:gd name="T4" fmla="*/ 2147483646 w 34"/>
              <a:gd name="T5" fmla="*/ 2147483646 h 363"/>
              <a:gd name="T6" fmla="*/ 2147483646 w 34"/>
              <a:gd name="T7" fmla="*/ 2147483646 h 363"/>
              <a:gd name="T8" fmla="*/ 2147483646 w 34"/>
              <a:gd name="T9" fmla="*/ 2147483646 h 363"/>
              <a:gd name="T10" fmla="*/ 2147483646 w 34"/>
              <a:gd name="T11" fmla="*/ 2147483646 h 363"/>
              <a:gd name="T12" fmla="*/ 2147483646 w 34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"/>
              <a:gd name="T22" fmla="*/ 0 h 363"/>
              <a:gd name="T23" fmla="*/ 34 w 34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" h="363">
                <a:moveTo>
                  <a:pt x="0" y="362"/>
                </a:moveTo>
                <a:lnTo>
                  <a:pt x="20" y="54"/>
                </a:lnTo>
                <a:lnTo>
                  <a:pt x="22" y="38"/>
                </a:lnTo>
                <a:lnTo>
                  <a:pt x="23" y="25"/>
                </a:lnTo>
                <a:lnTo>
                  <a:pt x="24" y="15"/>
                </a:lnTo>
                <a:lnTo>
                  <a:pt x="28" y="6"/>
                </a:lnTo>
                <a:lnTo>
                  <a:pt x="33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6" name="Freeform 60"/>
          <p:cNvSpPr>
            <a:spLocks/>
          </p:cNvSpPr>
          <p:nvPr/>
        </p:nvSpPr>
        <p:spPr bwMode="auto">
          <a:xfrm>
            <a:off x="8996781" y="4283994"/>
            <a:ext cx="179892" cy="841570"/>
          </a:xfrm>
          <a:custGeom>
            <a:avLst/>
            <a:gdLst>
              <a:gd name="T0" fmla="*/ 0 w 85"/>
              <a:gd name="T1" fmla="*/ 0 h 530"/>
              <a:gd name="T2" fmla="*/ 2147483646 w 85"/>
              <a:gd name="T3" fmla="*/ 2147483646 h 530"/>
              <a:gd name="T4" fmla="*/ 2147483646 w 85"/>
              <a:gd name="T5" fmla="*/ 2147483646 h 530"/>
              <a:gd name="T6" fmla="*/ 2147483646 w 85"/>
              <a:gd name="T7" fmla="*/ 2147483646 h 530"/>
              <a:gd name="T8" fmla="*/ 2147483646 w 85"/>
              <a:gd name="T9" fmla="*/ 2147483646 h 530"/>
              <a:gd name="T10" fmla="*/ 2147483646 w 85"/>
              <a:gd name="T11" fmla="*/ 2147483646 h 530"/>
              <a:gd name="T12" fmla="*/ 2147483646 w 85"/>
              <a:gd name="T13" fmla="*/ 2147483646 h 530"/>
              <a:gd name="T14" fmla="*/ 2147483646 w 85"/>
              <a:gd name="T15" fmla="*/ 2147483646 h 530"/>
              <a:gd name="T16" fmla="*/ 2147483646 w 85"/>
              <a:gd name="T17" fmla="*/ 2147483646 h 530"/>
              <a:gd name="T18" fmla="*/ 2147483646 w 85"/>
              <a:gd name="T19" fmla="*/ 2147483646 h 530"/>
              <a:gd name="T20" fmla="*/ 2147483646 w 85"/>
              <a:gd name="T21" fmla="*/ 2147483646 h 530"/>
              <a:gd name="T22" fmla="*/ 2147483646 w 85"/>
              <a:gd name="T23" fmla="*/ 2147483646 h 530"/>
              <a:gd name="T24" fmla="*/ 2147483646 w 85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530"/>
              <a:gd name="T41" fmla="*/ 85 w 85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85" y="27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697" name="Group 61"/>
          <p:cNvGrpSpPr>
            <a:grpSpLocks/>
          </p:cNvGrpSpPr>
          <p:nvPr/>
        </p:nvGrpSpPr>
        <p:grpSpPr bwMode="auto">
          <a:xfrm>
            <a:off x="9174557" y="4279231"/>
            <a:ext cx="251850" cy="847921"/>
            <a:chOff x="4190" y="2269"/>
            <a:chExt cx="119" cy="713"/>
          </a:xfrm>
        </p:grpSpPr>
        <p:sp>
          <p:nvSpPr>
            <p:cNvPr id="27804" name="Freeform 62"/>
            <p:cNvSpPr>
              <a:spLocks/>
            </p:cNvSpPr>
            <p:nvPr/>
          </p:nvSpPr>
          <p:spPr bwMode="auto">
            <a:xfrm>
              <a:off x="4190" y="2269"/>
              <a:ext cx="35" cy="36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5" name="Freeform 63"/>
            <p:cNvSpPr>
              <a:spLocks/>
            </p:cNvSpPr>
            <p:nvPr/>
          </p:nvSpPr>
          <p:spPr bwMode="auto">
            <a:xfrm>
              <a:off x="4225" y="2273"/>
              <a:ext cx="84" cy="709"/>
            </a:xfrm>
            <a:custGeom>
              <a:avLst/>
              <a:gdLst>
                <a:gd name="T0" fmla="*/ 0 w 84"/>
                <a:gd name="T1" fmla="*/ 0 h 709"/>
                <a:gd name="T2" fmla="*/ 7 w 84"/>
                <a:gd name="T3" fmla="*/ 4 h 709"/>
                <a:gd name="T4" fmla="*/ 12 w 84"/>
                <a:gd name="T5" fmla="*/ 16 h 709"/>
                <a:gd name="T6" fmla="*/ 13 w 84"/>
                <a:gd name="T7" fmla="*/ 33 h 709"/>
                <a:gd name="T8" fmla="*/ 15 w 84"/>
                <a:gd name="T9" fmla="*/ 59 h 709"/>
                <a:gd name="T10" fmla="*/ 42 w 84"/>
                <a:gd name="T11" fmla="*/ 651 h 709"/>
                <a:gd name="T12" fmla="*/ 44 w 84"/>
                <a:gd name="T13" fmla="*/ 684 h 709"/>
                <a:gd name="T14" fmla="*/ 46 w 84"/>
                <a:gd name="T15" fmla="*/ 694 h 709"/>
                <a:gd name="T16" fmla="*/ 52 w 84"/>
                <a:gd name="T17" fmla="*/ 704 h 709"/>
                <a:gd name="T18" fmla="*/ 56 w 84"/>
                <a:gd name="T19" fmla="*/ 708 h 709"/>
                <a:gd name="T20" fmla="*/ 62 w 84"/>
                <a:gd name="T21" fmla="*/ 700 h 709"/>
                <a:gd name="T22" fmla="*/ 65 w 84"/>
                <a:gd name="T23" fmla="*/ 684 h 709"/>
                <a:gd name="T24" fmla="*/ 83 w 84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709"/>
                <a:gd name="T41" fmla="*/ 84 w 84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3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4" y="684"/>
                  </a:lnTo>
                  <a:lnTo>
                    <a:pt x="46" y="694"/>
                  </a:lnTo>
                  <a:lnTo>
                    <a:pt x="52" y="704"/>
                  </a:lnTo>
                  <a:lnTo>
                    <a:pt x="56" y="708"/>
                  </a:lnTo>
                  <a:lnTo>
                    <a:pt x="62" y="700"/>
                  </a:lnTo>
                  <a:lnTo>
                    <a:pt x="65" y="684"/>
                  </a:lnTo>
                  <a:lnTo>
                    <a:pt x="83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698" name="Freeform 64"/>
          <p:cNvSpPr>
            <a:spLocks/>
          </p:cNvSpPr>
          <p:nvPr/>
        </p:nvSpPr>
        <p:spPr bwMode="auto">
          <a:xfrm>
            <a:off x="7420068" y="4285582"/>
            <a:ext cx="69841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699" name="Freeform 65"/>
          <p:cNvSpPr>
            <a:spLocks/>
          </p:cNvSpPr>
          <p:nvPr/>
        </p:nvSpPr>
        <p:spPr bwMode="auto">
          <a:xfrm>
            <a:off x="7489909" y="4290345"/>
            <a:ext cx="188358" cy="841570"/>
          </a:xfrm>
          <a:custGeom>
            <a:avLst/>
            <a:gdLst>
              <a:gd name="T0" fmla="*/ 0 w 89"/>
              <a:gd name="T1" fmla="*/ 0 h 530"/>
              <a:gd name="T2" fmla="*/ 2147483646 w 89"/>
              <a:gd name="T3" fmla="*/ 2147483646 h 530"/>
              <a:gd name="T4" fmla="*/ 2147483646 w 89"/>
              <a:gd name="T5" fmla="*/ 2147483646 h 530"/>
              <a:gd name="T6" fmla="*/ 2147483646 w 89"/>
              <a:gd name="T7" fmla="*/ 2147483646 h 530"/>
              <a:gd name="T8" fmla="*/ 2147483646 w 89"/>
              <a:gd name="T9" fmla="*/ 2147483646 h 530"/>
              <a:gd name="T10" fmla="*/ 2147483646 w 89"/>
              <a:gd name="T11" fmla="*/ 2147483646 h 530"/>
              <a:gd name="T12" fmla="*/ 2147483646 w 89"/>
              <a:gd name="T13" fmla="*/ 2147483646 h 530"/>
              <a:gd name="T14" fmla="*/ 2147483646 w 89"/>
              <a:gd name="T15" fmla="*/ 2147483646 h 530"/>
              <a:gd name="T16" fmla="*/ 2147483646 w 89"/>
              <a:gd name="T17" fmla="*/ 2147483646 h 530"/>
              <a:gd name="T18" fmla="*/ 2147483646 w 89"/>
              <a:gd name="T19" fmla="*/ 2147483646 h 530"/>
              <a:gd name="T20" fmla="*/ 2147483646 w 89"/>
              <a:gd name="T21" fmla="*/ 2147483646 h 530"/>
              <a:gd name="T22" fmla="*/ 2147483646 w 89"/>
              <a:gd name="T23" fmla="*/ 2147483646 h 530"/>
              <a:gd name="T24" fmla="*/ 2147483646 w 89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9"/>
              <a:gd name="T40" fmla="*/ 0 h 530"/>
              <a:gd name="T41" fmla="*/ 89 w 89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9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9" y="26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0" name="Freeform 66"/>
          <p:cNvSpPr>
            <a:spLocks/>
          </p:cNvSpPr>
          <p:nvPr/>
        </p:nvSpPr>
        <p:spPr bwMode="auto">
          <a:xfrm>
            <a:off x="7671918" y="4285582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1" name="Freeform 67"/>
          <p:cNvSpPr>
            <a:spLocks/>
          </p:cNvSpPr>
          <p:nvPr/>
        </p:nvSpPr>
        <p:spPr bwMode="auto">
          <a:xfrm>
            <a:off x="7739645" y="4290345"/>
            <a:ext cx="179892" cy="841570"/>
          </a:xfrm>
          <a:custGeom>
            <a:avLst/>
            <a:gdLst>
              <a:gd name="T0" fmla="*/ 0 w 85"/>
              <a:gd name="T1" fmla="*/ 0 h 530"/>
              <a:gd name="T2" fmla="*/ 2147483646 w 85"/>
              <a:gd name="T3" fmla="*/ 2147483646 h 530"/>
              <a:gd name="T4" fmla="*/ 2147483646 w 85"/>
              <a:gd name="T5" fmla="*/ 2147483646 h 530"/>
              <a:gd name="T6" fmla="*/ 2147483646 w 85"/>
              <a:gd name="T7" fmla="*/ 2147483646 h 530"/>
              <a:gd name="T8" fmla="*/ 2147483646 w 85"/>
              <a:gd name="T9" fmla="*/ 2147483646 h 530"/>
              <a:gd name="T10" fmla="*/ 2147483646 w 85"/>
              <a:gd name="T11" fmla="*/ 2147483646 h 530"/>
              <a:gd name="T12" fmla="*/ 2147483646 w 85"/>
              <a:gd name="T13" fmla="*/ 2147483646 h 530"/>
              <a:gd name="T14" fmla="*/ 2147483646 w 85"/>
              <a:gd name="T15" fmla="*/ 2147483646 h 530"/>
              <a:gd name="T16" fmla="*/ 2147483646 w 85"/>
              <a:gd name="T17" fmla="*/ 2147483646 h 530"/>
              <a:gd name="T18" fmla="*/ 2147483646 w 85"/>
              <a:gd name="T19" fmla="*/ 2147483646 h 530"/>
              <a:gd name="T20" fmla="*/ 2147483646 w 85"/>
              <a:gd name="T21" fmla="*/ 2147483646 h 530"/>
              <a:gd name="T22" fmla="*/ 2147483646 w 85"/>
              <a:gd name="T23" fmla="*/ 2147483646 h 530"/>
              <a:gd name="T24" fmla="*/ 2147483646 w 85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5"/>
              <a:gd name="T40" fmla="*/ 0 h 530"/>
              <a:gd name="T41" fmla="*/ 85 w 85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5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2" y="488"/>
                </a:lnTo>
                <a:lnTo>
                  <a:pt x="45" y="512"/>
                </a:lnTo>
                <a:lnTo>
                  <a:pt x="47" y="520"/>
                </a:lnTo>
                <a:lnTo>
                  <a:pt x="52" y="527"/>
                </a:lnTo>
                <a:lnTo>
                  <a:pt x="57" y="530"/>
                </a:lnTo>
                <a:lnTo>
                  <a:pt x="62" y="524"/>
                </a:lnTo>
                <a:lnTo>
                  <a:pt x="66" y="512"/>
                </a:lnTo>
                <a:lnTo>
                  <a:pt x="85" y="26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2" name="Freeform 68"/>
          <p:cNvSpPr>
            <a:spLocks/>
          </p:cNvSpPr>
          <p:nvPr/>
        </p:nvSpPr>
        <p:spPr bwMode="auto">
          <a:xfrm>
            <a:off x="7919537" y="4279231"/>
            <a:ext cx="71957" cy="431900"/>
          </a:xfrm>
          <a:custGeom>
            <a:avLst/>
            <a:gdLst>
              <a:gd name="T0" fmla="*/ 0 w 34"/>
              <a:gd name="T1" fmla="*/ 2147483646 h 363"/>
              <a:gd name="T2" fmla="*/ 2147483646 w 34"/>
              <a:gd name="T3" fmla="*/ 2147483646 h 363"/>
              <a:gd name="T4" fmla="*/ 2147483646 w 34"/>
              <a:gd name="T5" fmla="*/ 2147483646 h 363"/>
              <a:gd name="T6" fmla="*/ 2147483646 w 34"/>
              <a:gd name="T7" fmla="*/ 2147483646 h 363"/>
              <a:gd name="T8" fmla="*/ 2147483646 w 34"/>
              <a:gd name="T9" fmla="*/ 2147483646 h 363"/>
              <a:gd name="T10" fmla="*/ 2147483646 w 34"/>
              <a:gd name="T11" fmla="*/ 2147483646 h 363"/>
              <a:gd name="T12" fmla="*/ 2147483646 w 34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"/>
              <a:gd name="T22" fmla="*/ 0 h 363"/>
              <a:gd name="T23" fmla="*/ 34 w 34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" h="363">
                <a:moveTo>
                  <a:pt x="0" y="362"/>
                </a:moveTo>
                <a:lnTo>
                  <a:pt x="20" y="54"/>
                </a:lnTo>
                <a:lnTo>
                  <a:pt x="22" y="38"/>
                </a:lnTo>
                <a:lnTo>
                  <a:pt x="23" y="25"/>
                </a:lnTo>
                <a:lnTo>
                  <a:pt x="24" y="15"/>
                </a:lnTo>
                <a:lnTo>
                  <a:pt x="28" y="6"/>
                </a:lnTo>
                <a:lnTo>
                  <a:pt x="33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3" name="Freeform 69"/>
          <p:cNvSpPr>
            <a:spLocks/>
          </p:cNvSpPr>
          <p:nvPr/>
        </p:nvSpPr>
        <p:spPr bwMode="auto">
          <a:xfrm>
            <a:off x="7991493" y="4283994"/>
            <a:ext cx="182009" cy="841570"/>
          </a:xfrm>
          <a:custGeom>
            <a:avLst/>
            <a:gdLst>
              <a:gd name="T0" fmla="*/ 0 w 86"/>
              <a:gd name="T1" fmla="*/ 0 h 530"/>
              <a:gd name="T2" fmla="*/ 2147483646 w 86"/>
              <a:gd name="T3" fmla="*/ 2147483646 h 530"/>
              <a:gd name="T4" fmla="*/ 2147483646 w 86"/>
              <a:gd name="T5" fmla="*/ 2147483646 h 530"/>
              <a:gd name="T6" fmla="*/ 2147483646 w 86"/>
              <a:gd name="T7" fmla="*/ 2147483646 h 530"/>
              <a:gd name="T8" fmla="*/ 2147483646 w 86"/>
              <a:gd name="T9" fmla="*/ 2147483646 h 530"/>
              <a:gd name="T10" fmla="*/ 2147483646 w 86"/>
              <a:gd name="T11" fmla="*/ 2147483646 h 530"/>
              <a:gd name="T12" fmla="*/ 2147483646 w 86"/>
              <a:gd name="T13" fmla="*/ 2147483646 h 530"/>
              <a:gd name="T14" fmla="*/ 2147483646 w 86"/>
              <a:gd name="T15" fmla="*/ 2147483646 h 530"/>
              <a:gd name="T16" fmla="*/ 2147483646 w 86"/>
              <a:gd name="T17" fmla="*/ 2147483646 h 530"/>
              <a:gd name="T18" fmla="*/ 2147483646 w 86"/>
              <a:gd name="T19" fmla="*/ 2147483646 h 530"/>
              <a:gd name="T20" fmla="*/ 2147483646 w 86"/>
              <a:gd name="T21" fmla="*/ 2147483646 h 530"/>
              <a:gd name="T22" fmla="*/ 2147483646 w 86"/>
              <a:gd name="T23" fmla="*/ 2147483646 h 530"/>
              <a:gd name="T24" fmla="*/ 2147483646 w 86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"/>
              <a:gd name="T40" fmla="*/ 0 h 530"/>
              <a:gd name="T41" fmla="*/ 86 w 8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86" y="27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04" name="Group 70"/>
          <p:cNvGrpSpPr>
            <a:grpSpLocks/>
          </p:cNvGrpSpPr>
          <p:nvPr/>
        </p:nvGrpSpPr>
        <p:grpSpPr bwMode="auto">
          <a:xfrm>
            <a:off x="8169270" y="4279231"/>
            <a:ext cx="251851" cy="847921"/>
            <a:chOff x="3715" y="2269"/>
            <a:chExt cx="119" cy="713"/>
          </a:xfrm>
        </p:grpSpPr>
        <p:sp>
          <p:nvSpPr>
            <p:cNvPr id="27802" name="Freeform 71"/>
            <p:cNvSpPr>
              <a:spLocks/>
            </p:cNvSpPr>
            <p:nvPr/>
          </p:nvSpPr>
          <p:spPr bwMode="auto">
            <a:xfrm>
              <a:off x="3715" y="2269"/>
              <a:ext cx="35" cy="36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363"/>
                <a:gd name="T23" fmla="*/ 35 w 3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3" name="Freeform 72"/>
            <p:cNvSpPr>
              <a:spLocks/>
            </p:cNvSpPr>
            <p:nvPr/>
          </p:nvSpPr>
          <p:spPr bwMode="auto">
            <a:xfrm>
              <a:off x="3750" y="2273"/>
              <a:ext cx="84" cy="709"/>
            </a:xfrm>
            <a:custGeom>
              <a:avLst/>
              <a:gdLst>
                <a:gd name="T0" fmla="*/ 0 w 84"/>
                <a:gd name="T1" fmla="*/ 0 h 709"/>
                <a:gd name="T2" fmla="*/ 7 w 84"/>
                <a:gd name="T3" fmla="*/ 4 h 709"/>
                <a:gd name="T4" fmla="*/ 12 w 84"/>
                <a:gd name="T5" fmla="*/ 16 h 709"/>
                <a:gd name="T6" fmla="*/ 13 w 84"/>
                <a:gd name="T7" fmla="*/ 33 h 709"/>
                <a:gd name="T8" fmla="*/ 15 w 84"/>
                <a:gd name="T9" fmla="*/ 59 h 709"/>
                <a:gd name="T10" fmla="*/ 42 w 84"/>
                <a:gd name="T11" fmla="*/ 651 h 709"/>
                <a:gd name="T12" fmla="*/ 44 w 84"/>
                <a:gd name="T13" fmla="*/ 684 h 709"/>
                <a:gd name="T14" fmla="*/ 46 w 84"/>
                <a:gd name="T15" fmla="*/ 694 h 709"/>
                <a:gd name="T16" fmla="*/ 52 w 84"/>
                <a:gd name="T17" fmla="*/ 704 h 709"/>
                <a:gd name="T18" fmla="*/ 56 w 84"/>
                <a:gd name="T19" fmla="*/ 708 h 709"/>
                <a:gd name="T20" fmla="*/ 62 w 84"/>
                <a:gd name="T21" fmla="*/ 700 h 709"/>
                <a:gd name="T22" fmla="*/ 65 w 84"/>
                <a:gd name="T23" fmla="*/ 684 h 709"/>
                <a:gd name="T24" fmla="*/ 83 w 84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4"/>
                <a:gd name="T40" fmla="*/ 0 h 709"/>
                <a:gd name="T41" fmla="*/ 84 w 84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4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3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4" y="684"/>
                  </a:lnTo>
                  <a:lnTo>
                    <a:pt x="46" y="694"/>
                  </a:lnTo>
                  <a:lnTo>
                    <a:pt x="52" y="704"/>
                  </a:lnTo>
                  <a:lnTo>
                    <a:pt x="56" y="708"/>
                  </a:lnTo>
                  <a:lnTo>
                    <a:pt x="62" y="700"/>
                  </a:lnTo>
                  <a:lnTo>
                    <a:pt x="65" y="684"/>
                  </a:lnTo>
                  <a:lnTo>
                    <a:pt x="83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05" name="Freeform 73"/>
          <p:cNvSpPr>
            <a:spLocks/>
          </p:cNvSpPr>
          <p:nvPr/>
        </p:nvSpPr>
        <p:spPr bwMode="auto">
          <a:xfrm>
            <a:off x="6395735" y="4285582"/>
            <a:ext cx="69841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6" name="Freeform 74"/>
          <p:cNvSpPr>
            <a:spLocks/>
          </p:cNvSpPr>
          <p:nvPr/>
        </p:nvSpPr>
        <p:spPr bwMode="auto">
          <a:xfrm>
            <a:off x="6465576" y="4290345"/>
            <a:ext cx="184126" cy="841570"/>
          </a:xfrm>
          <a:custGeom>
            <a:avLst/>
            <a:gdLst>
              <a:gd name="T0" fmla="*/ 0 w 87"/>
              <a:gd name="T1" fmla="*/ 0 h 530"/>
              <a:gd name="T2" fmla="*/ 2147483646 w 87"/>
              <a:gd name="T3" fmla="*/ 2147483646 h 530"/>
              <a:gd name="T4" fmla="*/ 2147483646 w 87"/>
              <a:gd name="T5" fmla="*/ 2147483646 h 530"/>
              <a:gd name="T6" fmla="*/ 2147483646 w 87"/>
              <a:gd name="T7" fmla="*/ 2147483646 h 530"/>
              <a:gd name="T8" fmla="*/ 2147483646 w 87"/>
              <a:gd name="T9" fmla="*/ 2147483646 h 530"/>
              <a:gd name="T10" fmla="*/ 2147483646 w 87"/>
              <a:gd name="T11" fmla="*/ 2147483646 h 530"/>
              <a:gd name="T12" fmla="*/ 2147483646 w 87"/>
              <a:gd name="T13" fmla="*/ 2147483646 h 530"/>
              <a:gd name="T14" fmla="*/ 2147483646 w 87"/>
              <a:gd name="T15" fmla="*/ 2147483646 h 530"/>
              <a:gd name="T16" fmla="*/ 2147483646 w 87"/>
              <a:gd name="T17" fmla="*/ 2147483646 h 530"/>
              <a:gd name="T18" fmla="*/ 2147483646 w 87"/>
              <a:gd name="T19" fmla="*/ 2147483646 h 530"/>
              <a:gd name="T20" fmla="*/ 2147483646 w 87"/>
              <a:gd name="T21" fmla="*/ 2147483646 h 530"/>
              <a:gd name="T22" fmla="*/ 2147483646 w 87"/>
              <a:gd name="T23" fmla="*/ 2147483646 h 530"/>
              <a:gd name="T24" fmla="*/ 2147483646 w 87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530"/>
              <a:gd name="T41" fmla="*/ 87 w 87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7" y="276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7" name="Freeform 75"/>
          <p:cNvSpPr>
            <a:spLocks/>
          </p:cNvSpPr>
          <p:nvPr/>
        </p:nvSpPr>
        <p:spPr bwMode="auto">
          <a:xfrm>
            <a:off x="6647585" y="4285582"/>
            <a:ext cx="67725" cy="431900"/>
          </a:xfrm>
          <a:custGeom>
            <a:avLst/>
            <a:gdLst>
              <a:gd name="T0" fmla="*/ 0 w 32"/>
              <a:gd name="T1" fmla="*/ 2147483646 h 363"/>
              <a:gd name="T2" fmla="*/ 2147483646 w 32"/>
              <a:gd name="T3" fmla="*/ 2147483646 h 363"/>
              <a:gd name="T4" fmla="*/ 2147483646 w 32"/>
              <a:gd name="T5" fmla="*/ 2147483646 h 363"/>
              <a:gd name="T6" fmla="*/ 2147483646 w 32"/>
              <a:gd name="T7" fmla="*/ 2147483646 h 363"/>
              <a:gd name="T8" fmla="*/ 2147483646 w 32"/>
              <a:gd name="T9" fmla="*/ 2147483646 h 363"/>
              <a:gd name="T10" fmla="*/ 2147483646 w 32"/>
              <a:gd name="T11" fmla="*/ 2147483646 h 363"/>
              <a:gd name="T12" fmla="*/ 2147483646 w 32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2"/>
              <a:gd name="T22" fmla="*/ 0 h 363"/>
              <a:gd name="T23" fmla="*/ 32 w 32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2" h="363">
                <a:moveTo>
                  <a:pt x="0" y="362"/>
                </a:moveTo>
                <a:lnTo>
                  <a:pt x="19" y="54"/>
                </a:lnTo>
                <a:lnTo>
                  <a:pt x="20" y="38"/>
                </a:lnTo>
                <a:lnTo>
                  <a:pt x="21" y="25"/>
                </a:lnTo>
                <a:lnTo>
                  <a:pt x="23" y="15"/>
                </a:lnTo>
                <a:lnTo>
                  <a:pt x="27" y="6"/>
                </a:lnTo>
                <a:lnTo>
                  <a:pt x="3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8" name="Freeform 76"/>
          <p:cNvSpPr>
            <a:spLocks/>
          </p:cNvSpPr>
          <p:nvPr/>
        </p:nvSpPr>
        <p:spPr bwMode="auto">
          <a:xfrm>
            <a:off x="6715311" y="4290345"/>
            <a:ext cx="182009" cy="841570"/>
          </a:xfrm>
          <a:custGeom>
            <a:avLst/>
            <a:gdLst>
              <a:gd name="T0" fmla="*/ 0 w 86"/>
              <a:gd name="T1" fmla="*/ 0 h 530"/>
              <a:gd name="T2" fmla="*/ 2147483646 w 86"/>
              <a:gd name="T3" fmla="*/ 2147483646 h 530"/>
              <a:gd name="T4" fmla="*/ 2147483646 w 86"/>
              <a:gd name="T5" fmla="*/ 2147483646 h 530"/>
              <a:gd name="T6" fmla="*/ 2147483646 w 86"/>
              <a:gd name="T7" fmla="*/ 2147483646 h 530"/>
              <a:gd name="T8" fmla="*/ 2147483646 w 86"/>
              <a:gd name="T9" fmla="*/ 2147483646 h 530"/>
              <a:gd name="T10" fmla="*/ 2147483646 w 86"/>
              <a:gd name="T11" fmla="*/ 2147483646 h 530"/>
              <a:gd name="T12" fmla="*/ 2147483646 w 86"/>
              <a:gd name="T13" fmla="*/ 2147483646 h 530"/>
              <a:gd name="T14" fmla="*/ 2147483646 w 86"/>
              <a:gd name="T15" fmla="*/ 2147483646 h 530"/>
              <a:gd name="T16" fmla="*/ 2147483646 w 86"/>
              <a:gd name="T17" fmla="*/ 2147483646 h 530"/>
              <a:gd name="T18" fmla="*/ 2147483646 w 86"/>
              <a:gd name="T19" fmla="*/ 2147483646 h 530"/>
              <a:gd name="T20" fmla="*/ 2147483646 w 86"/>
              <a:gd name="T21" fmla="*/ 2147483646 h 530"/>
              <a:gd name="T22" fmla="*/ 2147483646 w 86"/>
              <a:gd name="T23" fmla="*/ 2147483646 h 530"/>
              <a:gd name="T24" fmla="*/ 2147483646 w 86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6"/>
              <a:gd name="T40" fmla="*/ 0 h 530"/>
              <a:gd name="T41" fmla="*/ 86 w 86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6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4" y="25"/>
                </a:lnTo>
                <a:lnTo>
                  <a:pt x="15" y="44"/>
                </a:lnTo>
                <a:lnTo>
                  <a:pt x="43" y="488"/>
                </a:lnTo>
                <a:lnTo>
                  <a:pt x="45" y="512"/>
                </a:lnTo>
                <a:lnTo>
                  <a:pt x="47" y="520"/>
                </a:lnTo>
                <a:lnTo>
                  <a:pt x="53" y="527"/>
                </a:lnTo>
                <a:lnTo>
                  <a:pt x="57" y="530"/>
                </a:lnTo>
                <a:lnTo>
                  <a:pt x="63" y="524"/>
                </a:lnTo>
                <a:lnTo>
                  <a:pt x="67" y="512"/>
                </a:lnTo>
                <a:lnTo>
                  <a:pt x="86" y="25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09" name="Freeform 77"/>
          <p:cNvSpPr>
            <a:spLocks/>
          </p:cNvSpPr>
          <p:nvPr/>
        </p:nvSpPr>
        <p:spPr bwMode="auto">
          <a:xfrm>
            <a:off x="6897320" y="4279231"/>
            <a:ext cx="69840" cy="431900"/>
          </a:xfrm>
          <a:custGeom>
            <a:avLst/>
            <a:gdLst>
              <a:gd name="T0" fmla="*/ 0 w 33"/>
              <a:gd name="T1" fmla="*/ 2147483646 h 363"/>
              <a:gd name="T2" fmla="*/ 2147483646 w 33"/>
              <a:gd name="T3" fmla="*/ 2147483646 h 363"/>
              <a:gd name="T4" fmla="*/ 2147483646 w 33"/>
              <a:gd name="T5" fmla="*/ 2147483646 h 363"/>
              <a:gd name="T6" fmla="*/ 2147483646 w 33"/>
              <a:gd name="T7" fmla="*/ 2147483646 h 363"/>
              <a:gd name="T8" fmla="*/ 2147483646 w 33"/>
              <a:gd name="T9" fmla="*/ 2147483646 h 363"/>
              <a:gd name="T10" fmla="*/ 2147483646 w 33"/>
              <a:gd name="T11" fmla="*/ 2147483646 h 363"/>
              <a:gd name="T12" fmla="*/ 2147483646 w 33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"/>
              <a:gd name="T22" fmla="*/ 0 h 363"/>
              <a:gd name="T23" fmla="*/ 33 w 3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" h="363">
                <a:moveTo>
                  <a:pt x="0" y="362"/>
                </a:moveTo>
                <a:lnTo>
                  <a:pt x="20" y="54"/>
                </a:lnTo>
                <a:lnTo>
                  <a:pt x="21" y="38"/>
                </a:lnTo>
                <a:lnTo>
                  <a:pt x="22" y="25"/>
                </a:lnTo>
                <a:lnTo>
                  <a:pt x="24" y="15"/>
                </a:lnTo>
                <a:lnTo>
                  <a:pt x="27" y="6"/>
                </a:lnTo>
                <a:lnTo>
                  <a:pt x="32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0" name="Freeform 78"/>
          <p:cNvSpPr>
            <a:spLocks/>
          </p:cNvSpPr>
          <p:nvPr/>
        </p:nvSpPr>
        <p:spPr bwMode="auto">
          <a:xfrm>
            <a:off x="6967160" y="4283994"/>
            <a:ext cx="184127" cy="841570"/>
          </a:xfrm>
          <a:custGeom>
            <a:avLst/>
            <a:gdLst>
              <a:gd name="T0" fmla="*/ 0 w 87"/>
              <a:gd name="T1" fmla="*/ 0 h 530"/>
              <a:gd name="T2" fmla="*/ 2147483646 w 87"/>
              <a:gd name="T3" fmla="*/ 2147483646 h 530"/>
              <a:gd name="T4" fmla="*/ 2147483646 w 87"/>
              <a:gd name="T5" fmla="*/ 2147483646 h 530"/>
              <a:gd name="T6" fmla="*/ 2147483646 w 87"/>
              <a:gd name="T7" fmla="*/ 2147483646 h 530"/>
              <a:gd name="T8" fmla="*/ 2147483646 w 87"/>
              <a:gd name="T9" fmla="*/ 2147483646 h 530"/>
              <a:gd name="T10" fmla="*/ 2147483646 w 87"/>
              <a:gd name="T11" fmla="*/ 2147483646 h 530"/>
              <a:gd name="T12" fmla="*/ 2147483646 w 87"/>
              <a:gd name="T13" fmla="*/ 2147483646 h 530"/>
              <a:gd name="T14" fmla="*/ 2147483646 w 87"/>
              <a:gd name="T15" fmla="*/ 2147483646 h 530"/>
              <a:gd name="T16" fmla="*/ 2147483646 w 87"/>
              <a:gd name="T17" fmla="*/ 2147483646 h 530"/>
              <a:gd name="T18" fmla="*/ 2147483646 w 87"/>
              <a:gd name="T19" fmla="*/ 2147483646 h 530"/>
              <a:gd name="T20" fmla="*/ 2147483646 w 87"/>
              <a:gd name="T21" fmla="*/ 2147483646 h 530"/>
              <a:gd name="T22" fmla="*/ 2147483646 w 87"/>
              <a:gd name="T23" fmla="*/ 2147483646 h 530"/>
              <a:gd name="T24" fmla="*/ 2147483646 w 87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7"/>
              <a:gd name="T40" fmla="*/ 0 h 530"/>
              <a:gd name="T41" fmla="*/ 87 w 87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7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87" y="265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1" name="Freeform 79"/>
          <p:cNvSpPr>
            <a:spLocks/>
          </p:cNvSpPr>
          <p:nvPr/>
        </p:nvSpPr>
        <p:spPr bwMode="auto">
          <a:xfrm>
            <a:off x="7144937" y="4279231"/>
            <a:ext cx="74075" cy="431900"/>
          </a:xfrm>
          <a:custGeom>
            <a:avLst/>
            <a:gdLst>
              <a:gd name="T0" fmla="*/ 0 w 35"/>
              <a:gd name="T1" fmla="*/ 2147483646 h 363"/>
              <a:gd name="T2" fmla="*/ 2147483646 w 35"/>
              <a:gd name="T3" fmla="*/ 2147483646 h 363"/>
              <a:gd name="T4" fmla="*/ 2147483646 w 35"/>
              <a:gd name="T5" fmla="*/ 2147483646 h 363"/>
              <a:gd name="T6" fmla="*/ 2147483646 w 35"/>
              <a:gd name="T7" fmla="*/ 2147483646 h 363"/>
              <a:gd name="T8" fmla="*/ 2147483646 w 35"/>
              <a:gd name="T9" fmla="*/ 2147483646 h 363"/>
              <a:gd name="T10" fmla="*/ 2147483646 w 35"/>
              <a:gd name="T11" fmla="*/ 2147483646 h 363"/>
              <a:gd name="T12" fmla="*/ 2147483646 w 35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"/>
              <a:gd name="T22" fmla="*/ 0 h 363"/>
              <a:gd name="T23" fmla="*/ 35 w 35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" h="363">
                <a:moveTo>
                  <a:pt x="0" y="362"/>
                </a:moveTo>
                <a:lnTo>
                  <a:pt x="21" y="54"/>
                </a:lnTo>
                <a:lnTo>
                  <a:pt x="22" y="38"/>
                </a:lnTo>
                <a:lnTo>
                  <a:pt x="23" y="25"/>
                </a:lnTo>
                <a:lnTo>
                  <a:pt x="25" y="15"/>
                </a:lnTo>
                <a:lnTo>
                  <a:pt x="29" y="6"/>
                </a:lnTo>
                <a:lnTo>
                  <a:pt x="34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2" name="Freeform 80"/>
          <p:cNvSpPr>
            <a:spLocks/>
          </p:cNvSpPr>
          <p:nvPr/>
        </p:nvSpPr>
        <p:spPr bwMode="auto">
          <a:xfrm>
            <a:off x="7219011" y="4283994"/>
            <a:ext cx="198940" cy="841570"/>
          </a:xfrm>
          <a:custGeom>
            <a:avLst/>
            <a:gdLst>
              <a:gd name="T0" fmla="*/ 0 w 94"/>
              <a:gd name="T1" fmla="*/ 0 h 530"/>
              <a:gd name="T2" fmla="*/ 2147483646 w 94"/>
              <a:gd name="T3" fmla="*/ 2147483646 h 530"/>
              <a:gd name="T4" fmla="*/ 2147483646 w 94"/>
              <a:gd name="T5" fmla="*/ 2147483646 h 530"/>
              <a:gd name="T6" fmla="*/ 2147483646 w 94"/>
              <a:gd name="T7" fmla="*/ 2147483646 h 530"/>
              <a:gd name="T8" fmla="*/ 2147483646 w 94"/>
              <a:gd name="T9" fmla="*/ 2147483646 h 530"/>
              <a:gd name="T10" fmla="*/ 2147483646 w 94"/>
              <a:gd name="T11" fmla="*/ 2147483646 h 530"/>
              <a:gd name="T12" fmla="*/ 2147483646 w 94"/>
              <a:gd name="T13" fmla="*/ 2147483646 h 530"/>
              <a:gd name="T14" fmla="*/ 2147483646 w 94"/>
              <a:gd name="T15" fmla="*/ 2147483646 h 530"/>
              <a:gd name="T16" fmla="*/ 2147483646 w 94"/>
              <a:gd name="T17" fmla="*/ 2147483646 h 530"/>
              <a:gd name="T18" fmla="*/ 2147483646 w 94"/>
              <a:gd name="T19" fmla="*/ 2147483646 h 530"/>
              <a:gd name="T20" fmla="*/ 2147483646 w 94"/>
              <a:gd name="T21" fmla="*/ 2147483646 h 530"/>
              <a:gd name="T22" fmla="*/ 2147483646 w 94"/>
              <a:gd name="T23" fmla="*/ 2147483646 h 530"/>
              <a:gd name="T24" fmla="*/ 2147483646 w 94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4"/>
              <a:gd name="T40" fmla="*/ 0 h 530"/>
              <a:gd name="T41" fmla="*/ 94 w 94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4" h="530">
                <a:moveTo>
                  <a:pt x="0" y="0"/>
                </a:moveTo>
                <a:lnTo>
                  <a:pt x="7" y="3"/>
                </a:lnTo>
                <a:lnTo>
                  <a:pt x="12" y="12"/>
                </a:lnTo>
                <a:lnTo>
                  <a:pt x="13" y="25"/>
                </a:lnTo>
                <a:lnTo>
                  <a:pt x="15" y="44"/>
                </a:lnTo>
                <a:lnTo>
                  <a:pt x="42" y="488"/>
                </a:lnTo>
                <a:lnTo>
                  <a:pt x="44" y="512"/>
                </a:lnTo>
                <a:lnTo>
                  <a:pt x="46" y="520"/>
                </a:lnTo>
                <a:lnTo>
                  <a:pt x="52" y="527"/>
                </a:lnTo>
                <a:lnTo>
                  <a:pt x="56" y="530"/>
                </a:lnTo>
                <a:lnTo>
                  <a:pt x="62" y="524"/>
                </a:lnTo>
                <a:lnTo>
                  <a:pt x="65" y="512"/>
                </a:lnTo>
                <a:lnTo>
                  <a:pt x="94" y="274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13" name="Group 81"/>
          <p:cNvGrpSpPr>
            <a:grpSpLocks/>
          </p:cNvGrpSpPr>
          <p:nvPr/>
        </p:nvGrpSpPr>
        <p:grpSpPr bwMode="auto">
          <a:xfrm>
            <a:off x="2330148" y="4296696"/>
            <a:ext cx="1007402" cy="844745"/>
            <a:chOff x="956" y="2283"/>
            <a:chExt cx="476" cy="711"/>
          </a:xfrm>
        </p:grpSpPr>
        <p:sp>
          <p:nvSpPr>
            <p:cNvPr id="27798" name="Freeform 82"/>
            <p:cNvSpPr>
              <a:spLocks/>
            </p:cNvSpPr>
            <p:nvPr/>
          </p:nvSpPr>
          <p:spPr bwMode="auto">
            <a:xfrm>
              <a:off x="956" y="2284"/>
              <a:ext cx="65" cy="36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99" name="Freeform 83"/>
            <p:cNvSpPr>
              <a:spLocks/>
            </p:cNvSpPr>
            <p:nvPr/>
          </p:nvSpPr>
          <p:spPr bwMode="auto">
            <a:xfrm>
              <a:off x="1022" y="2283"/>
              <a:ext cx="171" cy="711"/>
            </a:xfrm>
            <a:custGeom>
              <a:avLst/>
              <a:gdLst>
                <a:gd name="T0" fmla="*/ 0 w 171"/>
                <a:gd name="T1" fmla="*/ 0 h 711"/>
                <a:gd name="T2" fmla="*/ 14 w 171"/>
                <a:gd name="T3" fmla="*/ 4 h 711"/>
                <a:gd name="T4" fmla="*/ 24 w 171"/>
                <a:gd name="T5" fmla="*/ 16 h 711"/>
                <a:gd name="T6" fmla="*/ 28 w 171"/>
                <a:gd name="T7" fmla="*/ 33 h 711"/>
                <a:gd name="T8" fmla="*/ 31 w 171"/>
                <a:gd name="T9" fmla="*/ 59 h 711"/>
                <a:gd name="T10" fmla="*/ 85 w 171"/>
                <a:gd name="T11" fmla="*/ 653 h 711"/>
                <a:gd name="T12" fmla="*/ 90 w 171"/>
                <a:gd name="T13" fmla="*/ 686 h 711"/>
                <a:gd name="T14" fmla="*/ 95 w 171"/>
                <a:gd name="T15" fmla="*/ 696 h 711"/>
                <a:gd name="T16" fmla="*/ 106 w 171"/>
                <a:gd name="T17" fmla="*/ 706 h 711"/>
                <a:gd name="T18" fmla="*/ 115 w 171"/>
                <a:gd name="T19" fmla="*/ 710 h 711"/>
                <a:gd name="T20" fmla="*/ 126 w 171"/>
                <a:gd name="T21" fmla="*/ 702 h 711"/>
                <a:gd name="T22" fmla="*/ 134 w 171"/>
                <a:gd name="T23" fmla="*/ 686 h 711"/>
                <a:gd name="T24" fmla="*/ 170 w 171"/>
                <a:gd name="T25" fmla="*/ 381 h 7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11"/>
                <a:gd name="T41" fmla="*/ 171 w 171"/>
                <a:gd name="T42" fmla="*/ 711 h 71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11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3"/>
                  </a:lnTo>
                  <a:lnTo>
                    <a:pt x="90" y="686"/>
                  </a:lnTo>
                  <a:lnTo>
                    <a:pt x="95" y="696"/>
                  </a:lnTo>
                  <a:lnTo>
                    <a:pt x="106" y="706"/>
                  </a:lnTo>
                  <a:lnTo>
                    <a:pt x="115" y="710"/>
                  </a:lnTo>
                  <a:lnTo>
                    <a:pt x="126" y="702"/>
                  </a:lnTo>
                  <a:lnTo>
                    <a:pt x="134" y="686"/>
                  </a:lnTo>
                  <a:lnTo>
                    <a:pt x="170" y="381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0" name="Freeform 84"/>
            <p:cNvSpPr>
              <a:spLocks/>
            </p:cNvSpPr>
            <p:nvPr/>
          </p:nvSpPr>
          <p:spPr bwMode="auto">
            <a:xfrm>
              <a:off x="1194" y="2290"/>
              <a:ext cx="66" cy="36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6"/>
                <a:gd name="T22" fmla="*/ 0 h 363"/>
                <a:gd name="T23" fmla="*/ 66 w 66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801" name="Freeform 85"/>
            <p:cNvSpPr>
              <a:spLocks/>
            </p:cNvSpPr>
            <p:nvPr/>
          </p:nvSpPr>
          <p:spPr bwMode="auto">
            <a:xfrm>
              <a:off x="1261" y="2285"/>
              <a:ext cx="171" cy="709"/>
            </a:xfrm>
            <a:custGeom>
              <a:avLst/>
              <a:gdLst>
                <a:gd name="T0" fmla="*/ 0 w 171"/>
                <a:gd name="T1" fmla="*/ 0 h 709"/>
                <a:gd name="T2" fmla="*/ 14 w 171"/>
                <a:gd name="T3" fmla="*/ 4 h 709"/>
                <a:gd name="T4" fmla="*/ 24 w 171"/>
                <a:gd name="T5" fmla="*/ 16 h 709"/>
                <a:gd name="T6" fmla="*/ 28 w 171"/>
                <a:gd name="T7" fmla="*/ 33 h 709"/>
                <a:gd name="T8" fmla="*/ 31 w 171"/>
                <a:gd name="T9" fmla="*/ 59 h 709"/>
                <a:gd name="T10" fmla="*/ 85 w 171"/>
                <a:gd name="T11" fmla="*/ 651 h 709"/>
                <a:gd name="T12" fmla="*/ 90 w 171"/>
                <a:gd name="T13" fmla="*/ 684 h 709"/>
                <a:gd name="T14" fmla="*/ 95 w 171"/>
                <a:gd name="T15" fmla="*/ 694 h 709"/>
                <a:gd name="T16" fmla="*/ 106 w 171"/>
                <a:gd name="T17" fmla="*/ 704 h 709"/>
                <a:gd name="T18" fmla="*/ 115 w 171"/>
                <a:gd name="T19" fmla="*/ 708 h 709"/>
                <a:gd name="T20" fmla="*/ 126 w 171"/>
                <a:gd name="T21" fmla="*/ 700 h 709"/>
                <a:gd name="T22" fmla="*/ 134 w 171"/>
                <a:gd name="T23" fmla="*/ 684 h 709"/>
                <a:gd name="T24" fmla="*/ 170 w 171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09"/>
                <a:gd name="T41" fmla="*/ 171 w 171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1"/>
                  </a:lnTo>
                  <a:lnTo>
                    <a:pt x="90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6" y="700"/>
                  </a:lnTo>
                  <a:lnTo>
                    <a:pt x="134" y="684"/>
                  </a:lnTo>
                  <a:lnTo>
                    <a:pt x="170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27714" name="Group 86"/>
          <p:cNvGrpSpPr>
            <a:grpSpLocks/>
          </p:cNvGrpSpPr>
          <p:nvPr/>
        </p:nvGrpSpPr>
        <p:grpSpPr bwMode="auto">
          <a:xfrm>
            <a:off x="4389396" y="4282407"/>
            <a:ext cx="1007402" cy="847921"/>
            <a:chOff x="1929" y="2272"/>
            <a:chExt cx="476" cy="713"/>
          </a:xfrm>
        </p:grpSpPr>
        <p:grpSp>
          <p:nvGrpSpPr>
            <p:cNvPr id="27792" name="Group 87"/>
            <p:cNvGrpSpPr>
              <a:grpSpLocks/>
            </p:cNvGrpSpPr>
            <p:nvPr/>
          </p:nvGrpSpPr>
          <p:grpSpPr bwMode="auto">
            <a:xfrm>
              <a:off x="1929" y="2272"/>
              <a:ext cx="238" cy="713"/>
              <a:chOff x="1929" y="2272"/>
              <a:chExt cx="238" cy="713"/>
            </a:xfrm>
          </p:grpSpPr>
          <p:sp>
            <p:nvSpPr>
              <p:cNvPr id="27796" name="Freeform 88"/>
              <p:cNvSpPr>
                <a:spLocks/>
              </p:cNvSpPr>
              <p:nvPr/>
            </p:nvSpPr>
            <p:spPr bwMode="auto">
              <a:xfrm>
                <a:off x="1929" y="2272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97" name="Freeform 89"/>
              <p:cNvSpPr>
                <a:spLocks/>
              </p:cNvSpPr>
              <p:nvPr/>
            </p:nvSpPr>
            <p:spPr bwMode="auto">
              <a:xfrm>
                <a:off x="1995" y="2276"/>
                <a:ext cx="172" cy="709"/>
              </a:xfrm>
              <a:custGeom>
                <a:avLst/>
                <a:gdLst>
                  <a:gd name="T0" fmla="*/ 0 w 172"/>
                  <a:gd name="T1" fmla="*/ 0 h 709"/>
                  <a:gd name="T2" fmla="*/ 14 w 172"/>
                  <a:gd name="T3" fmla="*/ 4 h 709"/>
                  <a:gd name="T4" fmla="*/ 24 w 172"/>
                  <a:gd name="T5" fmla="*/ 16 h 709"/>
                  <a:gd name="T6" fmla="*/ 28 w 172"/>
                  <a:gd name="T7" fmla="*/ 33 h 709"/>
                  <a:gd name="T8" fmla="*/ 31 w 172"/>
                  <a:gd name="T9" fmla="*/ 59 h 709"/>
                  <a:gd name="T10" fmla="*/ 86 w 172"/>
                  <a:gd name="T11" fmla="*/ 651 h 709"/>
                  <a:gd name="T12" fmla="*/ 91 w 172"/>
                  <a:gd name="T13" fmla="*/ 684 h 709"/>
                  <a:gd name="T14" fmla="*/ 95 w 172"/>
                  <a:gd name="T15" fmla="*/ 694 h 709"/>
                  <a:gd name="T16" fmla="*/ 106 w 172"/>
                  <a:gd name="T17" fmla="*/ 704 h 709"/>
                  <a:gd name="T18" fmla="*/ 115 w 172"/>
                  <a:gd name="T19" fmla="*/ 708 h 709"/>
                  <a:gd name="T20" fmla="*/ 127 w 172"/>
                  <a:gd name="T21" fmla="*/ 700 h 709"/>
                  <a:gd name="T22" fmla="*/ 135 w 172"/>
                  <a:gd name="T23" fmla="*/ 684 h 709"/>
                  <a:gd name="T24" fmla="*/ 171 w 172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2"/>
                  <a:gd name="T40" fmla="*/ 0 h 709"/>
                  <a:gd name="T41" fmla="*/ 172 w 172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2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6" y="651"/>
                    </a:lnTo>
                    <a:lnTo>
                      <a:pt x="91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7" y="700"/>
                    </a:lnTo>
                    <a:lnTo>
                      <a:pt x="135" y="684"/>
                    </a:lnTo>
                    <a:lnTo>
                      <a:pt x="171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27793" name="Group 90"/>
            <p:cNvGrpSpPr>
              <a:grpSpLocks/>
            </p:cNvGrpSpPr>
            <p:nvPr/>
          </p:nvGrpSpPr>
          <p:grpSpPr bwMode="auto">
            <a:xfrm>
              <a:off x="2169" y="2272"/>
              <a:ext cx="236" cy="713"/>
              <a:chOff x="2169" y="2272"/>
              <a:chExt cx="236" cy="713"/>
            </a:xfrm>
          </p:grpSpPr>
          <p:sp>
            <p:nvSpPr>
              <p:cNvPr id="27794" name="Freeform 91"/>
              <p:cNvSpPr>
                <a:spLocks/>
              </p:cNvSpPr>
              <p:nvPr/>
            </p:nvSpPr>
            <p:spPr bwMode="auto">
              <a:xfrm>
                <a:off x="2169" y="2272"/>
                <a:ext cx="64" cy="363"/>
              </a:xfrm>
              <a:custGeom>
                <a:avLst/>
                <a:gdLst>
                  <a:gd name="T0" fmla="*/ 0 w 64"/>
                  <a:gd name="T1" fmla="*/ 362 h 363"/>
                  <a:gd name="T2" fmla="*/ 39 w 64"/>
                  <a:gd name="T3" fmla="*/ 54 h 363"/>
                  <a:gd name="T4" fmla="*/ 41 w 64"/>
                  <a:gd name="T5" fmla="*/ 38 h 363"/>
                  <a:gd name="T6" fmla="*/ 43 w 64"/>
                  <a:gd name="T7" fmla="*/ 25 h 363"/>
                  <a:gd name="T8" fmla="*/ 46 w 64"/>
                  <a:gd name="T9" fmla="*/ 15 h 363"/>
                  <a:gd name="T10" fmla="*/ 54 w 64"/>
                  <a:gd name="T11" fmla="*/ 6 h 363"/>
                  <a:gd name="T12" fmla="*/ 63 w 6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362"/>
                    </a:moveTo>
                    <a:lnTo>
                      <a:pt x="39" y="54"/>
                    </a:lnTo>
                    <a:lnTo>
                      <a:pt x="41" y="38"/>
                    </a:lnTo>
                    <a:lnTo>
                      <a:pt x="43" y="25"/>
                    </a:lnTo>
                    <a:lnTo>
                      <a:pt x="46" y="15"/>
                    </a:lnTo>
                    <a:lnTo>
                      <a:pt x="54" y="6"/>
                    </a:lnTo>
                    <a:lnTo>
                      <a:pt x="63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95" name="Freeform 92"/>
              <p:cNvSpPr>
                <a:spLocks/>
              </p:cNvSpPr>
              <p:nvPr/>
            </p:nvSpPr>
            <p:spPr bwMode="auto">
              <a:xfrm>
                <a:off x="2234" y="2276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27715" name="Freeform 93"/>
          <p:cNvSpPr>
            <a:spLocks/>
          </p:cNvSpPr>
          <p:nvPr/>
        </p:nvSpPr>
        <p:spPr bwMode="auto">
          <a:xfrm>
            <a:off x="5392565" y="4276055"/>
            <a:ext cx="143915" cy="466833"/>
          </a:xfrm>
          <a:custGeom>
            <a:avLst/>
            <a:gdLst>
              <a:gd name="T0" fmla="*/ 0 w 68"/>
              <a:gd name="T1" fmla="*/ 2147483646 h 294"/>
              <a:gd name="T2" fmla="*/ 2147483646 w 68"/>
              <a:gd name="T3" fmla="*/ 2147483646 h 294"/>
              <a:gd name="T4" fmla="*/ 2147483646 w 68"/>
              <a:gd name="T5" fmla="*/ 2147483646 h 294"/>
              <a:gd name="T6" fmla="*/ 2147483646 w 68"/>
              <a:gd name="T7" fmla="*/ 2147483646 h 294"/>
              <a:gd name="T8" fmla="*/ 2147483646 w 68"/>
              <a:gd name="T9" fmla="*/ 2147483646 h 294"/>
              <a:gd name="T10" fmla="*/ 2147483646 w 68"/>
              <a:gd name="T11" fmla="*/ 2147483646 h 294"/>
              <a:gd name="T12" fmla="*/ 2147483646 w 68"/>
              <a:gd name="T13" fmla="*/ 0 h 2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"/>
              <a:gd name="T22" fmla="*/ 0 h 294"/>
              <a:gd name="T23" fmla="*/ 68 w 68"/>
              <a:gd name="T24" fmla="*/ 294 h 29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" h="294">
                <a:moveTo>
                  <a:pt x="0" y="294"/>
                </a:moveTo>
                <a:lnTo>
                  <a:pt x="43" y="40"/>
                </a:lnTo>
                <a:lnTo>
                  <a:pt x="45" y="28"/>
                </a:lnTo>
                <a:lnTo>
                  <a:pt x="47" y="19"/>
                </a:lnTo>
                <a:lnTo>
                  <a:pt x="51" y="11"/>
                </a:lnTo>
                <a:lnTo>
                  <a:pt x="58" y="4"/>
                </a:lnTo>
                <a:lnTo>
                  <a:pt x="68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6" name="Freeform 94"/>
          <p:cNvSpPr>
            <a:spLocks/>
          </p:cNvSpPr>
          <p:nvPr/>
        </p:nvSpPr>
        <p:spPr bwMode="auto">
          <a:xfrm>
            <a:off x="5540712" y="4280818"/>
            <a:ext cx="355554" cy="843159"/>
          </a:xfrm>
          <a:custGeom>
            <a:avLst/>
            <a:gdLst>
              <a:gd name="T0" fmla="*/ 0 w 168"/>
              <a:gd name="T1" fmla="*/ 0 h 709"/>
              <a:gd name="T2" fmla="*/ 2147483646 w 168"/>
              <a:gd name="T3" fmla="*/ 2147483646 h 709"/>
              <a:gd name="T4" fmla="*/ 2147483646 w 168"/>
              <a:gd name="T5" fmla="*/ 2147483646 h 709"/>
              <a:gd name="T6" fmla="*/ 2147483646 w 168"/>
              <a:gd name="T7" fmla="*/ 2147483646 h 709"/>
              <a:gd name="T8" fmla="*/ 2147483646 w 168"/>
              <a:gd name="T9" fmla="*/ 2147483646 h 709"/>
              <a:gd name="T10" fmla="*/ 2147483646 w 168"/>
              <a:gd name="T11" fmla="*/ 2147483646 h 709"/>
              <a:gd name="T12" fmla="*/ 2147483646 w 168"/>
              <a:gd name="T13" fmla="*/ 2147483646 h 709"/>
              <a:gd name="T14" fmla="*/ 2147483646 w 168"/>
              <a:gd name="T15" fmla="*/ 2147483646 h 709"/>
              <a:gd name="T16" fmla="*/ 2147483646 w 168"/>
              <a:gd name="T17" fmla="*/ 2147483646 h 709"/>
              <a:gd name="T18" fmla="*/ 2147483646 w 168"/>
              <a:gd name="T19" fmla="*/ 2147483646 h 709"/>
              <a:gd name="T20" fmla="*/ 2147483646 w 168"/>
              <a:gd name="T21" fmla="*/ 2147483646 h 709"/>
              <a:gd name="T22" fmla="*/ 2147483646 w 168"/>
              <a:gd name="T23" fmla="*/ 2147483646 h 709"/>
              <a:gd name="T24" fmla="*/ 2147483646 w 168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8"/>
              <a:gd name="T40" fmla="*/ 0 h 709"/>
              <a:gd name="T41" fmla="*/ 168 w 168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8" h="709">
                <a:moveTo>
                  <a:pt x="0" y="0"/>
                </a:moveTo>
                <a:lnTo>
                  <a:pt x="14" y="4"/>
                </a:lnTo>
                <a:lnTo>
                  <a:pt x="24" y="16"/>
                </a:lnTo>
                <a:lnTo>
                  <a:pt x="27" y="33"/>
                </a:lnTo>
                <a:lnTo>
                  <a:pt x="30" y="59"/>
                </a:lnTo>
                <a:lnTo>
                  <a:pt x="84" y="651"/>
                </a:lnTo>
                <a:lnTo>
                  <a:pt x="89" y="684"/>
                </a:lnTo>
                <a:lnTo>
                  <a:pt x="93" y="694"/>
                </a:lnTo>
                <a:lnTo>
                  <a:pt x="104" y="704"/>
                </a:lnTo>
                <a:lnTo>
                  <a:pt x="113" y="708"/>
                </a:lnTo>
                <a:lnTo>
                  <a:pt x="124" y="700"/>
                </a:lnTo>
                <a:lnTo>
                  <a:pt x="132" y="684"/>
                </a:lnTo>
                <a:lnTo>
                  <a:pt x="167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7" name="Freeform 95"/>
          <p:cNvSpPr>
            <a:spLocks/>
          </p:cNvSpPr>
          <p:nvPr/>
        </p:nvSpPr>
        <p:spPr bwMode="auto">
          <a:xfrm>
            <a:off x="5894150" y="4276055"/>
            <a:ext cx="150264" cy="462069"/>
          </a:xfrm>
          <a:custGeom>
            <a:avLst/>
            <a:gdLst>
              <a:gd name="T0" fmla="*/ 0 w 71"/>
              <a:gd name="T1" fmla="*/ 2147483646 h 291"/>
              <a:gd name="T2" fmla="*/ 2147483646 w 71"/>
              <a:gd name="T3" fmla="*/ 2147483646 h 291"/>
              <a:gd name="T4" fmla="*/ 2147483646 w 71"/>
              <a:gd name="T5" fmla="*/ 2147483646 h 291"/>
              <a:gd name="T6" fmla="*/ 2147483646 w 71"/>
              <a:gd name="T7" fmla="*/ 2147483646 h 291"/>
              <a:gd name="T8" fmla="*/ 2147483646 w 71"/>
              <a:gd name="T9" fmla="*/ 2147483646 h 291"/>
              <a:gd name="T10" fmla="*/ 2147483646 w 71"/>
              <a:gd name="T11" fmla="*/ 2147483646 h 291"/>
              <a:gd name="T12" fmla="*/ 2147483646 w 71"/>
              <a:gd name="T13" fmla="*/ 0 h 2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"/>
              <a:gd name="T22" fmla="*/ 0 h 291"/>
              <a:gd name="T23" fmla="*/ 71 w 71"/>
              <a:gd name="T24" fmla="*/ 291 h 2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" h="291">
                <a:moveTo>
                  <a:pt x="0" y="291"/>
                </a:moveTo>
                <a:lnTo>
                  <a:pt x="45" y="40"/>
                </a:lnTo>
                <a:lnTo>
                  <a:pt x="48" y="28"/>
                </a:lnTo>
                <a:lnTo>
                  <a:pt x="50" y="19"/>
                </a:lnTo>
                <a:lnTo>
                  <a:pt x="53" y="11"/>
                </a:lnTo>
                <a:lnTo>
                  <a:pt x="61" y="4"/>
                </a:lnTo>
                <a:lnTo>
                  <a:pt x="7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8" name="Freeform 96"/>
          <p:cNvSpPr>
            <a:spLocks/>
          </p:cNvSpPr>
          <p:nvPr/>
        </p:nvSpPr>
        <p:spPr bwMode="auto">
          <a:xfrm>
            <a:off x="6048646" y="4280818"/>
            <a:ext cx="347088" cy="841570"/>
          </a:xfrm>
          <a:custGeom>
            <a:avLst/>
            <a:gdLst>
              <a:gd name="T0" fmla="*/ 0 w 164"/>
              <a:gd name="T1" fmla="*/ 0 h 530"/>
              <a:gd name="T2" fmla="*/ 2147483646 w 164"/>
              <a:gd name="T3" fmla="*/ 2147483646 h 530"/>
              <a:gd name="T4" fmla="*/ 2147483646 w 164"/>
              <a:gd name="T5" fmla="*/ 2147483646 h 530"/>
              <a:gd name="T6" fmla="*/ 2147483646 w 164"/>
              <a:gd name="T7" fmla="*/ 2147483646 h 530"/>
              <a:gd name="T8" fmla="*/ 2147483646 w 164"/>
              <a:gd name="T9" fmla="*/ 2147483646 h 530"/>
              <a:gd name="T10" fmla="*/ 2147483646 w 164"/>
              <a:gd name="T11" fmla="*/ 2147483646 h 530"/>
              <a:gd name="T12" fmla="*/ 2147483646 w 164"/>
              <a:gd name="T13" fmla="*/ 2147483646 h 530"/>
              <a:gd name="T14" fmla="*/ 2147483646 w 164"/>
              <a:gd name="T15" fmla="*/ 2147483646 h 530"/>
              <a:gd name="T16" fmla="*/ 2147483646 w 164"/>
              <a:gd name="T17" fmla="*/ 2147483646 h 530"/>
              <a:gd name="T18" fmla="*/ 2147483646 w 164"/>
              <a:gd name="T19" fmla="*/ 2147483646 h 530"/>
              <a:gd name="T20" fmla="*/ 2147483646 w 164"/>
              <a:gd name="T21" fmla="*/ 2147483646 h 530"/>
              <a:gd name="T22" fmla="*/ 2147483646 w 164"/>
              <a:gd name="T23" fmla="*/ 2147483646 h 530"/>
              <a:gd name="T24" fmla="*/ 2147483646 w 164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4"/>
              <a:gd name="T40" fmla="*/ 0 h 530"/>
              <a:gd name="T41" fmla="*/ 164 w 164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4" h="530">
                <a:moveTo>
                  <a:pt x="0" y="0"/>
                </a:moveTo>
                <a:lnTo>
                  <a:pt x="14" y="3"/>
                </a:lnTo>
                <a:lnTo>
                  <a:pt x="24" y="12"/>
                </a:lnTo>
                <a:lnTo>
                  <a:pt x="27" y="25"/>
                </a:lnTo>
                <a:lnTo>
                  <a:pt x="30" y="44"/>
                </a:lnTo>
                <a:lnTo>
                  <a:pt x="84" y="488"/>
                </a:lnTo>
                <a:lnTo>
                  <a:pt x="89" y="512"/>
                </a:lnTo>
                <a:lnTo>
                  <a:pt x="93" y="520"/>
                </a:lnTo>
                <a:lnTo>
                  <a:pt x="104" y="527"/>
                </a:lnTo>
                <a:lnTo>
                  <a:pt x="113" y="530"/>
                </a:lnTo>
                <a:lnTo>
                  <a:pt x="124" y="524"/>
                </a:lnTo>
                <a:lnTo>
                  <a:pt x="132" y="512"/>
                </a:lnTo>
                <a:lnTo>
                  <a:pt x="164" y="282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19" name="Freeform 97"/>
          <p:cNvSpPr>
            <a:spLocks/>
          </p:cNvSpPr>
          <p:nvPr/>
        </p:nvSpPr>
        <p:spPr bwMode="auto">
          <a:xfrm>
            <a:off x="9430640" y="4285582"/>
            <a:ext cx="137566" cy="431900"/>
          </a:xfrm>
          <a:custGeom>
            <a:avLst/>
            <a:gdLst>
              <a:gd name="T0" fmla="*/ 0 w 65"/>
              <a:gd name="T1" fmla="*/ 2147483646 h 363"/>
              <a:gd name="T2" fmla="*/ 2147483646 w 65"/>
              <a:gd name="T3" fmla="*/ 2147483646 h 363"/>
              <a:gd name="T4" fmla="*/ 2147483646 w 65"/>
              <a:gd name="T5" fmla="*/ 2147483646 h 363"/>
              <a:gd name="T6" fmla="*/ 2147483646 w 65"/>
              <a:gd name="T7" fmla="*/ 2147483646 h 363"/>
              <a:gd name="T8" fmla="*/ 2147483646 w 65"/>
              <a:gd name="T9" fmla="*/ 2147483646 h 363"/>
              <a:gd name="T10" fmla="*/ 2147483646 w 65"/>
              <a:gd name="T11" fmla="*/ 2147483646 h 363"/>
              <a:gd name="T12" fmla="*/ 2147483646 w 65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5"/>
              <a:gd name="T22" fmla="*/ 0 h 363"/>
              <a:gd name="T23" fmla="*/ 65 w 65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5" h="363">
                <a:moveTo>
                  <a:pt x="0" y="362"/>
                </a:moveTo>
                <a:lnTo>
                  <a:pt x="40" y="54"/>
                </a:lnTo>
                <a:lnTo>
                  <a:pt x="42" y="38"/>
                </a:lnTo>
                <a:lnTo>
                  <a:pt x="44" y="25"/>
                </a:lnTo>
                <a:lnTo>
                  <a:pt x="47" y="15"/>
                </a:lnTo>
                <a:lnTo>
                  <a:pt x="55" y="6"/>
                </a:lnTo>
                <a:lnTo>
                  <a:pt x="64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0" name="Freeform 98"/>
          <p:cNvSpPr>
            <a:spLocks/>
          </p:cNvSpPr>
          <p:nvPr/>
        </p:nvSpPr>
        <p:spPr bwMode="auto">
          <a:xfrm>
            <a:off x="9570322" y="4290345"/>
            <a:ext cx="368252" cy="841570"/>
          </a:xfrm>
          <a:custGeom>
            <a:avLst/>
            <a:gdLst>
              <a:gd name="T0" fmla="*/ 0 w 174"/>
              <a:gd name="T1" fmla="*/ 0 h 530"/>
              <a:gd name="T2" fmla="*/ 2147483646 w 174"/>
              <a:gd name="T3" fmla="*/ 2147483646 h 530"/>
              <a:gd name="T4" fmla="*/ 2147483646 w 174"/>
              <a:gd name="T5" fmla="*/ 2147483646 h 530"/>
              <a:gd name="T6" fmla="*/ 2147483646 w 174"/>
              <a:gd name="T7" fmla="*/ 2147483646 h 530"/>
              <a:gd name="T8" fmla="*/ 2147483646 w 174"/>
              <a:gd name="T9" fmla="*/ 2147483646 h 530"/>
              <a:gd name="T10" fmla="*/ 2147483646 w 174"/>
              <a:gd name="T11" fmla="*/ 2147483646 h 530"/>
              <a:gd name="T12" fmla="*/ 2147483646 w 174"/>
              <a:gd name="T13" fmla="*/ 2147483646 h 530"/>
              <a:gd name="T14" fmla="*/ 2147483646 w 174"/>
              <a:gd name="T15" fmla="*/ 2147483646 h 530"/>
              <a:gd name="T16" fmla="*/ 2147483646 w 174"/>
              <a:gd name="T17" fmla="*/ 2147483646 h 530"/>
              <a:gd name="T18" fmla="*/ 2147483646 w 174"/>
              <a:gd name="T19" fmla="*/ 2147483646 h 530"/>
              <a:gd name="T20" fmla="*/ 2147483646 w 174"/>
              <a:gd name="T21" fmla="*/ 2147483646 h 530"/>
              <a:gd name="T22" fmla="*/ 2147483646 w 174"/>
              <a:gd name="T23" fmla="*/ 2147483646 h 530"/>
              <a:gd name="T24" fmla="*/ 2147483646 w 174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4"/>
              <a:gd name="T40" fmla="*/ 0 h 530"/>
              <a:gd name="T41" fmla="*/ 174 w 174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4" h="530">
                <a:moveTo>
                  <a:pt x="0" y="0"/>
                </a:moveTo>
                <a:lnTo>
                  <a:pt x="14" y="3"/>
                </a:lnTo>
                <a:lnTo>
                  <a:pt x="24" y="12"/>
                </a:lnTo>
                <a:lnTo>
                  <a:pt x="28" y="25"/>
                </a:lnTo>
                <a:lnTo>
                  <a:pt x="31" y="44"/>
                </a:lnTo>
                <a:lnTo>
                  <a:pt x="86" y="488"/>
                </a:lnTo>
                <a:lnTo>
                  <a:pt x="91" y="512"/>
                </a:lnTo>
                <a:lnTo>
                  <a:pt x="95" y="520"/>
                </a:lnTo>
                <a:lnTo>
                  <a:pt x="106" y="527"/>
                </a:lnTo>
                <a:lnTo>
                  <a:pt x="115" y="530"/>
                </a:lnTo>
                <a:lnTo>
                  <a:pt x="127" y="524"/>
                </a:lnTo>
                <a:lnTo>
                  <a:pt x="135" y="512"/>
                </a:lnTo>
                <a:lnTo>
                  <a:pt x="174" y="26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1" name="Freeform 99"/>
          <p:cNvSpPr>
            <a:spLocks/>
          </p:cNvSpPr>
          <p:nvPr/>
        </p:nvSpPr>
        <p:spPr bwMode="auto">
          <a:xfrm>
            <a:off x="9938572" y="4285582"/>
            <a:ext cx="135449" cy="431900"/>
          </a:xfrm>
          <a:custGeom>
            <a:avLst/>
            <a:gdLst>
              <a:gd name="T0" fmla="*/ 0 w 64"/>
              <a:gd name="T1" fmla="*/ 2147483646 h 363"/>
              <a:gd name="T2" fmla="*/ 2147483646 w 64"/>
              <a:gd name="T3" fmla="*/ 2147483646 h 363"/>
              <a:gd name="T4" fmla="*/ 2147483646 w 64"/>
              <a:gd name="T5" fmla="*/ 2147483646 h 363"/>
              <a:gd name="T6" fmla="*/ 2147483646 w 64"/>
              <a:gd name="T7" fmla="*/ 2147483646 h 363"/>
              <a:gd name="T8" fmla="*/ 2147483646 w 64"/>
              <a:gd name="T9" fmla="*/ 2147483646 h 363"/>
              <a:gd name="T10" fmla="*/ 2147483646 w 64"/>
              <a:gd name="T11" fmla="*/ 2147483646 h 363"/>
              <a:gd name="T12" fmla="*/ 2147483646 w 64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363"/>
              <a:gd name="T23" fmla="*/ 64 w 64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363">
                <a:moveTo>
                  <a:pt x="0" y="362"/>
                </a:moveTo>
                <a:lnTo>
                  <a:pt x="39" y="54"/>
                </a:lnTo>
                <a:lnTo>
                  <a:pt x="41" y="38"/>
                </a:lnTo>
                <a:lnTo>
                  <a:pt x="43" y="25"/>
                </a:lnTo>
                <a:lnTo>
                  <a:pt x="46" y="15"/>
                </a:lnTo>
                <a:lnTo>
                  <a:pt x="54" y="6"/>
                </a:lnTo>
                <a:lnTo>
                  <a:pt x="63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2" name="Freeform 100"/>
          <p:cNvSpPr>
            <a:spLocks/>
          </p:cNvSpPr>
          <p:nvPr/>
        </p:nvSpPr>
        <p:spPr bwMode="auto">
          <a:xfrm>
            <a:off x="10076139" y="4290345"/>
            <a:ext cx="370368" cy="841570"/>
          </a:xfrm>
          <a:custGeom>
            <a:avLst/>
            <a:gdLst>
              <a:gd name="T0" fmla="*/ 0 w 175"/>
              <a:gd name="T1" fmla="*/ 0 h 530"/>
              <a:gd name="T2" fmla="*/ 2147483646 w 175"/>
              <a:gd name="T3" fmla="*/ 2147483646 h 530"/>
              <a:gd name="T4" fmla="*/ 2147483646 w 175"/>
              <a:gd name="T5" fmla="*/ 2147483646 h 530"/>
              <a:gd name="T6" fmla="*/ 2147483646 w 175"/>
              <a:gd name="T7" fmla="*/ 2147483646 h 530"/>
              <a:gd name="T8" fmla="*/ 2147483646 w 175"/>
              <a:gd name="T9" fmla="*/ 2147483646 h 530"/>
              <a:gd name="T10" fmla="*/ 2147483646 w 175"/>
              <a:gd name="T11" fmla="*/ 2147483646 h 530"/>
              <a:gd name="T12" fmla="*/ 2147483646 w 175"/>
              <a:gd name="T13" fmla="*/ 2147483646 h 530"/>
              <a:gd name="T14" fmla="*/ 2147483646 w 175"/>
              <a:gd name="T15" fmla="*/ 2147483646 h 530"/>
              <a:gd name="T16" fmla="*/ 2147483646 w 175"/>
              <a:gd name="T17" fmla="*/ 2147483646 h 530"/>
              <a:gd name="T18" fmla="*/ 2147483646 w 175"/>
              <a:gd name="T19" fmla="*/ 2147483646 h 530"/>
              <a:gd name="T20" fmla="*/ 2147483646 w 175"/>
              <a:gd name="T21" fmla="*/ 2147483646 h 530"/>
              <a:gd name="T22" fmla="*/ 2147483646 w 175"/>
              <a:gd name="T23" fmla="*/ 2147483646 h 530"/>
              <a:gd name="T24" fmla="*/ 2147483646 w 175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5"/>
              <a:gd name="T40" fmla="*/ 0 h 530"/>
              <a:gd name="T41" fmla="*/ 175 w 175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5" h="530">
                <a:moveTo>
                  <a:pt x="0" y="0"/>
                </a:moveTo>
                <a:lnTo>
                  <a:pt x="14" y="3"/>
                </a:lnTo>
                <a:lnTo>
                  <a:pt x="24" y="12"/>
                </a:lnTo>
                <a:lnTo>
                  <a:pt x="28" y="25"/>
                </a:lnTo>
                <a:lnTo>
                  <a:pt x="31" y="44"/>
                </a:lnTo>
                <a:lnTo>
                  <a:pt x="85" y="488"/>
                </a:lnTo>
                <a:lnTo>
                  <a:pt x="90" y="512"/>
                </a:lnTo>
                <a:lnTo>
                  <a:pt x="95" y="520"/>
                </a:lnTo>
                <a:lnTo>
                  <a:pt x="106" y="527"/>
                </a:lnTo>
                <a:lnTo>
                  <a:pt x="115" y="530"/>
                </a:lnTo>
                <a:lnTo>
                  <a:pt x="126" y="524"/>
                </a:lnTo>
                <a:lnTo>
                  <a:pt x="134" y="512"/>
                </a:lnTo>
                <a:lnTo>
                  <a:pt x="175" y="25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3" name="Freeform 101"/>
          <p:cNvSpPr>
            <a:spLocks/>
          </p:cNvSpPr>
          <p:nvPr/>
        </p:nvSpPr>
        <p:spPr bwMode="auto">
          <a:xfrm>
            <a:off x="10438043" y="4279231"/>
            <a:ext cx="141799" cy="431900"/>
          </a:xfrm>
          <a:custGeom>
            <a:avLst/>
            <a:gdLst>
              <a:gd name="T0" fmla="*/ 0 w 67"/>
              <a:gd name="T1" fmla="*/ 2147483646 h 363"/>
              <a:gd name="T2" fmla="*/ 2147483646 w 67"/>
              <a:gd name="T3" fmla="*/ 2147483646 h 363"/>
              <a:gd name="T4" fmla="*/ 2147483646 w 67"/>
              <a:gd name="T5" fmla="*/ 2147483646 h 363"/>
              <a:gd name="T6" fmla="*/ 2147483646 w 67"/>
              <a:gd name="T7" fmla="*/ 2147483646 h 363"/>
              <a:gd name="T8" fmla="*/ 2147483646 w 67"/>
              <a:gd name="T9" fmla="*/ 2147483646 h 363"/>
              <a:gd name="T10" fmla="*/ 2147483646 w 67"/>
              <a:gd name="T11" fmla="*/ 2147483646 h 363"/>
              <a:gd name="T12" fmla="*/ 2147483646 w 67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"/>
              <a:gd name="T22" fmla="*/ 0 h 363"/>
              <a:gd name="T23" fmla="*/ 67 w 67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" h="363">
                <a:moveTo>
                  <a:pt x="0" y="362"/>
                </a:moveTo>
                <a:lnTo>
                  <a:pt x="41" y="54"/>
                </a:lnTo>
                <a:lnTo>
                  <a:pt x="43" y="38"/>
                </a:lnTo>
                <a:lnTo>
                  <a:pt x="45" y="25"/>
                </a:lnTo>
                <a:lnTo>
                  <a:pt x="49" y="15"/>
                </a:lnTo>
                <a:lnTo>
                  <a:pt x="56" y="6"/>
                </a:lnTo>
                <a:lnTo>
                  <a:pt x="66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4" name="Freeform 102"/>
          <p:cNvSpPr>
            <a:spLocks/>
          </p:cNvSpPr>
          <p:nvPr/>
        </p:nvSpPr>
        <p:spPr bwMode="auto">
          <a:xfrm>
            <a:off x="10581957" y="4283994"/>
            <a:ext cx="359786" cy="841570"/>
          </a:xfrm>
          <a:custGeom>
            <a:avLst/>
            <a:gdLst>
              <a:gd name="T0" fmla="*/ 0 w 170"/>
              <a:gd name="T1" fmla="*/ 0 h 530"/>
              <a:gd name="T2" fmla="*/ 2147483646 w 170"/>
              <a:gd name="T3" fmla="*/ 2147483646 h 530"/>
              <a:gd name="T4" fmla="*/ 2147483646 w 170"/>
              <a:gd name="T5" fmla="*/ 2147483646 h 530"/>
              <a:gd name="T6" fmla="*/ 2147483646 w 170"/>
              <a:gd name="T7" fmla="*/ 2147483646 h 530"/>
              <a:gd name="T8" fmla="*/ 2147483646 w 170"/>
              <a:gd name="T9" fmla="*/ 2147483646 h 530"/>
              <a:gd name="T10" fmla="*/ 2147483646 w 170"/>
              <a:gd name="T11" fmla="*/ 2147483646 h 530"/>
              <a:gd name="T12" fmla="*/ 2147483646 w 170"/>
              <a:gd name="T13" fmla="*/ 2147483646 h 530"/>
              <a:gd name="T14" fmla="*/ 2147483646 w 170"/>
              <a:gd name="T15" fmla="*/ 2147483646 h 530"/>
              <a:gd name="T16" fmla="*/ 2147483646 w 170"/>
              <a:gd name="T17" fmla="*/ 2147483646 h 530"/>
              <a:gd name="T18" fmla="*/ 2147483646 w 170"/>
              <a:gd name="T19" fmla="*/ 2147483646 h 530"/>
              <a:gd name="T20" fmla="*/ 2147483646 w 170"/>
              <a:gd name="T21" fmla="*/ 2147483646 h 530"/>
              <a:gd name="T22" fmla="*/ 2147483646 w 170"/>
              <a:gd name="T23" fmla="*/ 2147483646 h 530"/>
              <a:gd name="T24" fmla="*/ 2147483646 w 170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0"/>
              <a:gd name="T40" fmla="*/ 0 h 530"/>
              <a:gd name="T41" fmla="*/ 170 w 170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0" h="530">
                <a:moveTo>
                  <a:pt x="0" y="0"/>
                </a:moveTo>
                <a:lnTo>
                  <a:pt x="14" y="3"/>
                </a:lnTo>
                <a:lnTo>
                  <a:pt x="24" y="12"/>
                </a:lnTo>
                <a:lnTo>
                  <a:pt x="27" y="25"/>
                </a:lnTo>
                <a:lnTo>
                  <a:pt x="30" y="44"/>
                </a:lnTo>
                <a:lnTo>
                  <a:pt x="84" y="488"/>
                </a:lnTo>
                <a:lnTo>
                  <a:pt x="89" y="512"/>
                </a:lnTo>
                <a:lnTo>
                  <a:pt x="93" y="520"/>
                </a:lnTo>
                <a:lnTo>
                  <a:pt x="104" y="527"/>
                </a:lnTo>
                <a:lnTo>
                  <a:pt x="113" y="530"/>
                </a:lnTo>
                <a:lnTo>
                  <a:pt x="124" y="524"/>
                </a:lnTo>
                <a:lnTo>
                  <a:pt x="132" y="512"/>
                </a:lnTo>
                <a:lnTo>
                  <a:pt x="170" y="265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25" name="Group 103"/>
          <p:cNvGrpSpPr>
            <a:grpSpLocks/>
          </p:cNvGrpSpPr>
          <p:nvPr/>
        </p:nvGrpSpPr>
        <p:grpSpPr bwMode="auto">
          <a:xfrm>
            <a:off x="10941742" y="4279231"/>
            <a:ext cx="503701" cy="847921"/>
            <a:chOff x="5025" y="2269"/>
            <a:chExt cx="238" cy="713"/>
          </a:xfrm>
        </p:grpSpPr>
        <p:sp>
          <p:nvSpPr>
            <p:cNvPr id="27790" name="Freeform 104"/>
            <p:cNvSpPr>
              <a:spLocks/>
            </p:cNvSpPr>
            <p:nvPr/>
          </p:nvSpPr>
          <p:spPr bwMode="auto">
            <a:xfrm>
              <a:off x="5025" y="2269"/>
              <a:ext cx="69" cy="363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3"/>
                <a:gd name="T23" fmla="*/ 69 w 69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91" name="Freeform 105"/>
            <p:cNvSpPr>
              <a:spLocks/>
            </p:cNvSpPr>
            <p:nvPr/>
          </p:nvSpPr>
          <p:spPr bwMode="auto">
            <a:xfrm>
              <a:off x="5095" y="2273"/>
              <a:ext cx="168" cy="70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27726" name="Group 106"/>
          <p:cNvGrpSpPr>
            <a:grpSpLocks/>
          </p:cNvGrpSpPr>
          <p:nvPr/>
        </p:nvGrpSpPr>
        <p:grpSpPr bwMode="auto">
          <a:xfrm>
            <a:off x="2304752" y="5444726"/>
            <a:ext cx="501584" cy="847921"/>
            <a:chOff x="944" y="3250"/>
            <a:chExt cx="237" cy="713"/>
          </a:xfrm>
        </p:grpSpPr>
        <p:sp>
          <p:nvSpPr>
            <p:cNvPr id="27788" name="Freeform 107"/>
            <p:cNvSpPr>
              <a:spLocks/>
            </p:cNvSpPr>
            <p:nvPr/>
          </p:nvSpPr>
          <p:spPr bwMode="auto">
            <a:xfrm>
              <a:off x="944" y="3250"/>
              <a:ext cx="65" cy="36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89" name="Freeform 108"/>
            <p:cNvSpPr>
              <a:spLocks/>
            </p:cNvSpPr>
            <p:nvPr/>
          </p:nvSpPr>
          <p:spPr bwMode="auto">
            <a:xfrm>
              <a:off x="1010" y="3254"/>
              <a:ext cx="171" cy="709"/>
            </a:xfrm>
            <a:custGeom>
              <a:avLst/>
              <a:gdLst>
                <a:gd name="T0" fmla="*/ 0 w 171"/>
                <a:gd name="T1" fmla="*/ 0 h 709"/>
                <a:gd name="T2" fmla="*/ 14 w 171"/>
                <a:gd name="T3" fmla="*/ 4 h 709"/>
                <a:gd name="T4" fmla="*/ 24 w 171"/>
                <a:gd name="T5" fmla="*/ 16 h 709"/>
                <a:gd name="T6" fmla="*/ 28 w 171"/>
                <a:gd name="T7" fmla="*/ 33 h 709"/>
                <a:gd name="T8" fmla="*/ 31 w 171"/>
                <a:gd name="T9" fmla="*/ 59 h 709"/>
                <a:gd name="T10" fmla="*/ 85 w 171"/>
                <a:gd name="T11" fmla="*/ 651 h 709"/>
                <a:gd name="T12" fmla="*/ 90 w 171"/>
                <a:gd name="T13" fmla="*/ 684 h 709"/>
                <a:gd name="T14" fmla="*/ 95 w 171"/>
                <a:gd name="T15" fmla="*/ 694 h 709"/>
                <a:gd name="T16" fmla="*/ 106 w 171"/>
                <a:gd name="T17" fmla="*/ 704 h 709"/>
                <a:gd name="T18" fmla="*/ 115 w 171"/>
                <a:gd name="T19" fmla="*/ 708 h 709"/>
                <a:gd name="T20" fmla="*/ 126 w 171"/>
                <a:gd name="T21" fmla="*/ 700 h 709"/>
                <a:gd name="T22" fmla="*/ 134 w 171"/>
                <a:gd name="T23" fmla="*/ 684 h 709"/>
                <a:gd name="T24" fmla="*/ 170 w 171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09"/>
                <a:gd name="T41" fmla="*/ 171 w 171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5" y="651"/>
                  </a:lnTo>
                  <a:lnTo>
                    <a:pt x="90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6" y="700"/>
                  </a:lnTo>
                  <a:lnTo>
                    <a:pt x="134" y="684"/>
                  </a:lnTo>
                  <a:lnTo>
                    <a:pt x="170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27" name="Freeform 109"/>
          <p:cNvSpPr>
            <a:spLocks/>
          </p:cNvSpPr>
          <p:nvPr/>
        </p:nvSpPr>
        <p:spPr bwMode="auto">
          <a:xfrm>
            <a:off x="2808453" y="5444725"/>
            <a:ext cx="139681" cy="431900"/>
          </a:xfrm>
          <a:custGeom>
            <a:avLst/>
            <a:gdLst>
              <a:gd name="T0" fmla="*/ 0 w 66"/>
              <a:gd name="T1" fmla="*/ 2147483646 h 363"/>
              <a:gd name="T2" fmla="*/ 2147483646 w 66"/>
              <a:gd name="T3" fmla="*/ 2147483646 h 363"/>
              <a:gd name="T4" fmla="*/ 2147483646 w 66"/>
              <a:gd name="T5" fmla="*/ 2147483646 h 363"/>
              <a:gd name="T6" fmla="*/ 2147483646 w 66"/>
              <a:gd name="T7" fmla="*/ 2147483646 h 363"/>
              <a:gd name="T8" fmla="*/ 2147483646 w 66"/>
              <a:gd name="T9" fmla="*/ 2147483646 h 363"/>
              <a:gd name="T10" fmla="*/ 2147483646 w 66"/>
              <a:gd name="T11" fmla="*/ 2147483646 h 363"/>
              <a:gd name="T12" fmla="*/ 2147483646 w 66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"/>
              <a:gd name="T22" fmla="*/ 0 h 363"/>
              <a:gd name="T23" fmla="*/ 66 w 66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" h="363">
                <a:moveTo>
                  <a:pt x="0" y="362"/>
                </a:moveTo>
                <a:lnTo>
                  <a:pt x="40" y="54"/>
                </a:lnTo>
                <a:lnTo>
                  <a:pt x="43" y="38"/>
                </a:lnTo>
                <a:lnTo>
                  <a:pt x="44" y="25"/>
                </a:lnTo>
                <a:lnTo>
                  <a:pt x="48" y="15"/>
                </a:lnTo>
                <a:lnTo>
                  <a:pt x="56" y="6"/>
                </a:lnTo>
                <a:lnTo>
                  <a:pt x="65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28" name="Freeform 110"/>
          <p:cNvSpPr>
            <a:spLocks/>
          </p:cNvSpPr>
          <p:nvPr/>
        </p:nvSpPr>
        <p:spPr bwMode="auto">
          <a:xfrm>
            <a:off x="2950250" y="5447901"/>
            <a:ext cx="391533" cy="843158"/>
          </a:xfrm>
          <a:custGeom>
            <a:avLst/>
            <a:gdLst>
              <a:gd name="T0" fmla="*/ 0 w 185"/>
              <a:gd name="T1" fmla="*/ 2147483646 h 531"/>
              <a:gd name="T2" fmla="*/ 2147483646 w 185"/>
              <a:gd name="T3" fmla="*/ 0 h 531"/>
              <a:gd name="T4" fmla="*/ 2147483646 w 185"/>
              <a:gd name="T5" fmla="*/ 2147483646 h 531"/>
              <a:gd name="T6" fmla="*/ 2147483646 w 185"/>
              <a:gd name="T7" fmla="*/ 2147483646 h 531"/>
              <a:gd name="T8" fmla="*/ 2147483646 w 185"/>
              <a:gd name="T9" fmla="*/ 2147483646 h 531"/>
              <a:gd name="T10" fmla="*/ 2147483646 w 185"/>
              <a:gd name="T11" fmla="*/ 2147483646 h 531"/>
              <a:gd name="T12" fmla="*/ 2147483646 w 185"/>
              <a:gd name="T13" fmla="*/ 2147483646 h 531"/>
              <a:gd name="T14" fmla="*/ 2147483646 w 185"/>
              <a:gd name="T15" fmla="*/ 2147483646 h 531"/>
              <a:gd name="T16" fmla="*/ 2147483646 w 185"/>
              <a:gd name="T17" fmla="*/ 2147483646 h 531"/>
              <a:gd name="T18" fmla="*/ 2147483646 w 185"/>
              <a:gd name="T19" fmla="*/ 2147483646 h 531"/>
              <a:gd name="T20" fmla="*/ 2147483646 w 185"/>
              <a:gd name="T21" fmla="*/ 2147483646 h 531"/>
              <a:gd name="T22" fmla="*/ 2147483646 w 185"/>
              <a:gd name="T23" fmla="*/ 2147483646 h 531"/>
              <a:gd name="T24" fmla="*/ 2147483646 w 185"/>
              <a:gd name="T25" fmla="*/ 2147483646 h 53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85"/>
              <a:gd name="T40" fmla="*/ 0 h 531"/>
              <a:gd name="T41" fmla="*/ 185 w 185"/>
              <a:gd name="T42" fmla="*/ 531 h 53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85" h="531">
                <a:moveTo>
                  <a:pt x="0" y="1"/>
                </a:moveTo>
                <a:lnTo>
                  <a:pt x="8" y="0"/>
                </a:lnTo>
                <a:lnTo>
                  <a:pt x="24" y="13"/>
                </a:lnTo>
                <a:lnTo>
                  <a:pt x="28" y="26"/>
                </a:lnTo>
                <a:lnTo>
                  <a:pt x="31" y="45"/>
                </a:lnTo>
                <a:lnTo>
                  <a:pt x="85" y="489"/>
                </a:lnTo>
                <a:lnTo>
                  <a:pt x="90" y="513"/>
                </a:lnTo>
                <a:lnTo>
                  <a:pt x="95" y="521"/>
                </a:lnTo>
                <a:lnTo>
                  <a:pt x="106" y="528"/>
                </a:lnTo>
                <a:lnTo>
                  <a:pt x="115" y="531"/>
                </a:lnTo>
                <a:lnTo>
                  <a:pt x="126" y="525"/>
                </a:lnTo>
                <a:lnTo>
                  <a:pt x="134" y="513"/>
                </a:lnTo>
                <a:lnTo>
                  <a:pt x="185" y="25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29" name="Group 111"/>
          <p:cNvGrpSpPr>
            <a:grpSpLocks/>
          </p:cNvGrpSpPr>
          <p:nvPr/>
        </p:nvGrpSpPr>
        <p:grpSpPr bwMode="auto">
          <a:xfrm>
            <a:off x="3346016" y="5444726"/>
            <a:ext cx="501584" cy="847921"/>
            <a:chOff x="1436" y="3250"/>
            <a:chExt cx="237" cy="713"/>
          </a:xfrm>
        </p:grpSpPr>
        <p:sp>
          <p:nvSpPr>
            <p:cNvPr id="27786" name="Freeform 112"/>
            <p:cNvSpPr>
              <a:spLocks/>
            </p:cNvSpPr>
            <p:nvPr/>
          </p:nvSpPr>
          <p:spPr bwMode="auto">
            <a:xfrm>
              <a:off x="1436" y="3600"/>
              <a:ext cx="65" cy="363"/>
            </a:xfrm>
            <a:custGeom>
              <a:avLst/>
              <a:gdLst>
                <a:gd name="T0" fmla="*/ 0 w 65"/>
                <a:gd name="T1" fmla="*/ 0 h 363"/>
                <a:gd name="T2" fmla="*/ 40 w 65"/>
                <a:gd name="T3" fmla="*/ 308 h 363"/>
                <a:gd name="T4" fmla="*/ 42 w 65"/>
                <a:gd name="T5" fmla="*/ 324 h 363"/>
                <a:gd name="T6" fmla="*/ 44 w 65"/>
                <a:gd name="T7" fmla="*/ 337 h 363"/>
                <a:gd name="T8" fmla="*/ 47 w 65"/>
                <a:gd name="T9" fmla="*/ 347 h 363"/>
                <a:gd name="T10" fmla="*/ 55 w 65"/>
                <a:gd name="T11" fmla="*/ 356 h 363"/>
                <a:gd name="T12" fmla="*/ 64 w 65"/>
                <a:gd name="T13" fmla="*/ 362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63"/>
                <a:gd name="T23" fmla="*/ 65 w 65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63">
                  <a:moveTo>
                    <a:pt x="0" y="0"/>
                  </a:moveTo>
                  <a:lnTo>
                    <a:pt x="40" y="308"/>
                  </a:lnTo>
                  <a:lnTo>
                    <a:pt x="42" y="324"/>
                  </a:lnTo>
                  <a:lnTo>
                    <a:pt x="44" y="337"/>
                  </a:lnTo>
                  <a:lnTo>
                    <a:pt x="47" y="347"/>
                  </a:lnTo>
                  <a:lnTo>
                    <a:pt x="55" y="356"/>
                  </a:lnTo>
                  <a:lnTo>
                    <a:pt x="64" y="362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87" name="Freeform 113"/>
            <p:cNvSpPr>
              <a:spLocks/>
            </p:cNvSpPr>
            <p:nvPr/>
          </p:nvSpPr>
          <p:spPr bwMode="auto">
            <a:xfrm>
              <a:off x="1502" y="3250"/>
              <a:ext cx="171" cy="709"/>
            </a:xfrm>
            <a:custGeom>
              <a:avLst/>
              <a:gdLst>
                <a:gd name="T0" fmla="*/ 0 w 171"/>
                <a:gd name="T1" fmla="*/ 708 h 709"/>
                <a:gd name="T2" fmla="*/ 14 w 171"/>
                <a:gd name="T3" fmla="*/ 704 h 709"/>
                <a:gd name="T4" fmla="*/ 24 w 171"/>
                <a:gd name="T5" fmla="*/ 692 h 709"/>
                <a:gd name="T6" fmla="*/ 28 w 171"/>
                <a:gd name="T7" fmla="*/ 675 h 709"/>
                <a:gd name="T8" fmla="*/ 31 w 171"/>
                <a:gd name="T9" fmla="*/ 649 h 709"/>
                <a:gd name="T10" fmla="*/ 85 w 171"/>
                <a:gd name="T11" fmla="*/ 57 h 709"/>
                <a:gd name="T12" fmla="*/ 90 w 171"/>
                <a:gd name="T13" fmla="*/ 24 h 709"/>
                <a:gd name="T14" fmla="*/ 95 w 171"/>
                <a:gd name="T15" fmla="*/ 14 h 709"/>
                <a:gd name="T16" fmla="*/ 106 w 171"/>
                <a:gd name="T17" fmla="*/ 4 h 709"/>
                <a:gd name="T18" fmla="*/ 115 w 171"/>
                <a:gd name="T19" fmla="*/ 0 h 709"/>
                <a:gd name="T20" fmla="*/ 126 w 171"/>
                <a:gd name="T21" fmla="*/ 8 h 709"/>
                <a:gd name="T22" fmla="*/ 134 w 171"/>
                <a:gd name="T23" fmla="*/ 24 h 709"/>
                <a:gd name="T24" fmla="*/ 170 w 171"/>
                <a:gd name="T25" fmla="*/ 328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"/>
                <a:gd name="T40" fmla="*/ 0 h 709"/>
                <a:gd name="T41" fmla="*/ 171 w 171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8" y="675"/>
                  </a:lnTo>
                  <a:lnTo>
                    <a:pt x="31" y="649"/>
                  </a:lnTo>
                  <a:lnTo>
                    <a:pt x="85" y="57"/>
                  </a:lnTo>
                  <a:lnTo>
                    <a:pt x="90" y="24"/>
                  </a:lnTo>
                  <a:lnTo>
                    <a:pt x="95" y="14"/>
                  </a:lnTo>
                  <a:lnTo>
                    <a:pt x="106" y="4"/>
                  </a:lnTo>
                  <a:lnTo>
                    <a:pt x="115" y="0"/>
                  </a:lnTo>
                  <a:lnTo>
                    <a:pt x="126" y="8"/>
                  </a:lnTo>
                  <a:lnTo>
                    <a:pt x="134" y="24"/>
                  </a:lnTo>
                  <a:lnTo>
                    <a:pt x="170" y="328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30" name="Freeform 114"/>
          <p:cNvSpPr>
            <a:spLocks/>
          </p:cNvSpPr>
          <p:nvPr/>
        </p:nvSpPr>
        <p:spPr bwMode="auto">
          <a:xfrm>
            <a:off x="3849718" y="5860747"/>
            <a:ext cx="139681" cy="431900"/>
          </a:xfrm>
          <a:custGeom>
            <a:avLst/>
            <a:gdLst>
              <a:gd name="T0" fmla="*/ 0 w 66"/>
              <a:gd name="T1" fmla="*/ 0 h 363"/>
              <a:gd name="T2" fmla="*/ 2147483646 w 66"/>
              <a:gd name="T3" fmla="*/ 2147483646 h 363"/>
              <a:gd name="T4" fmla="*/ 2147483646 w 66"/>
              <a:gd name="T5" fmla="*/ 2147483646 h 363"/>
              <a:gd name="T6" fmla="*/ 2147483646 w 66"/>
              <a:gd name="T7" fmla="*/ 2147483646 h 363"/>
              <a:gd name="T8" fmla="*/ 2147483646 w 66"/>
              <a:gd name="T9" fmla="*/ 2147483646 h 363"/>
              <a:gd name="T10" fmla="*/ 2147483646 w 66"/>
              <a:gd name="T11" fmla="*/ 2147483646 h 363"/>
              <a:gd name="T12" fmla="*/ 2147483646 w 66"/>
              <a:gd name="T13" fmla="*/ 2147483646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6"/>
              <a:gd name="T22" fmla="*/ 0 h 363"/>
              <a:gd name="T23" fmla="*/ 66 w 66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6" h="363">
                <a:moveTo>
                  <a:pt x="0" y="0"/>
                </a:moveTo>
                <a:lnTo>
                  <a:pt x="40" y="308"/>
                </a:lnTo>
                <a:lnTo>
                  <a:pt x="43" y="324"/>
                </a:lnTo>
                <a:lnTo>
                  <a:pt x="44" y="337"/>
                </a:lnTo>
                <a:lnTo>
                  <a:pt x="48" y="347"/>
                </a:lnTo>
                <a:lnTo>
                  <a:pt x="56" y="356"/>
                </a:lnTo>
                <a:lnTo>
                  <a:pt x="65" y="362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1" name="Freeform 115"/>
          <p:cNvSpPr>
            <a:spLocks/>
          </p:cNvSpPr>
          <p:nvPr/>
        </p:nvSpPr>
        <p:spPr bwMode="auto">
          <a:xfrm>
            <a:off x="3991515" y="5444726"/>
            <a:ext cx="385183" cy="841570"/>
          </a:xfrm>
          <a:custGeom>
            <a:avLst/>
            <a:gdLst>
              <a:gd name="T0" fmla="*/ 0 w 182"/>
              <a:gd name="T1" fmla="*/ 2147483646 h 530"/>
              <a:gd name="T2" fmla="*/ 2147483646 w 182"/>
              <a:gd name="T3" fmla="*/ 2147483646 h 530"/>
              <a:gd name="T4" fmla="*/ 2147483646 w 182"/>
              <a:gd name="T5" fmla="*/ 2147483646 h 530"/>
              <a:gd name="T6" fmla="*/ 2147483646 w 182"/>
              <a:gd name="T7" fmla="*/ 2147483646 h 530"/>
              <a:gd name="T8" fmla="*/ 2147483646 w 182"/>
              <a:gd name="T9" fmla="*/ 2147483646 h 530"/>
              <a:gd name="T10" fmla="*/ 2147483646 w 182"/>
              <a:gd name="T11" fmla="*/ 2147483646 h 530"/>
              <a:gd name="T12" fmla="*/ 2147483646 w 182"/>
              <a:gd name="T13" fmla="*/ 2147483646 h 530"/>
              <a:gd name="T14" fmla="*/ 2147483646 w 182"/>
              <a:gd name="T15" fmla="*/ 2147483646 h 530"/>
              <a:gd name="T16" fmla="*/ 2147483646 w 182"/>
              <a:gd name="T17" fmla="*/ 2147483646 h 530"/>
              <a:gd name="T18" fmla="*/ 2147483646 w 182"/>
              <a:gd name="T19" fmla="*/ 0 h 530"/>
              <a:gd name="T20" fmla="*/ 2147483646 w 182"/>
              <a:gd name="T21" fmla="*/ 2147483646 h 530"/>
              <a:gd name="T22" fmla="*/ 2147483646 w 182"/>
              <a:gd name="T23" fmla="*/ 2147483646 h 530"/>
              <a:gd name="T24" fmla="*/ 2147483646 w 182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82"/>
              <a:gd name="T40" fmla="*/ 0 h 530"/>
              <a:gd name="T41" fmla="*/ 182 w 182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82" h="530">
                <a:moveTo>
                  <a:pt x="0" y="530"/>
                </a:moveTo>
                <a:lnTo>
                  <a:pt x="14" y="527"/>
                </a:lnTo>
                <a:lnTo>
                  <a:pt x="24" y="518"/>
                </a:lnTo>
                <a:lnTo>
                  <a:pt x="28" y="506"/>
                </a:lnTo>
                <a:lnTo>
                  <a:pt x="31" y="486"/>
                </a:lnTo>
                <a:lnTo>
                  <a:pt x="85" y="43"/>
                </a:lnTo>
                <a:lnTo>
                  <a:pt x="90" y="18"/>
                </a:lnTo>
                <a:lnTo>
                  <a:pt x="95" y="10"/>
                </a:lnTo>
                <a:lnTo>
                  <a:pt x="106" y="3"/>
                </a:lnTo>
                <a:lnTo>
                  <a:pt x="115" y="0"/>
                </a:lnTo>
                <a:lnTo>
                  <a:pt x="126" y="6"/>
                </a:lnTo>
                <a:lnTo>
                  <a:pt x="134" y="18"/>
                </a:lnTo>
                <a:lnTo>
                  <a:pt x="182" y="29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2" name="Freeform 116"/>
          <p:cNvSpPr>
            <a:spLocks/>
          </p:cNvSpPr>
          <p:nvPr/>
        </p:nvSpPr>
        <p:spPr bwMode="auto">
          <a:xfrm>
            <a:off x="4389397" y="5447901"/>
            <a:ext cx="148147" cy="457306"/>
          </a:xfrm>
          <a:custGeom>
            <a:avLst/>
            <a:gdLst>
              <a:gd name="T0" fmla="*/ 0 w 70"/>
              <a:gd name="T1" fmla="*/ 2147483646 h 288"/>
              <a:gd name="T2" fmla="*/ 2147483646 w 70"/>
              <a:gd name="T3" fmla="*/ 2147483646 h 288"/>
              <a:gd name="T4" fmla="*/ 2147483646 w 70"/>
              <a:gd name="T5" fmla="*/ 2147483646 h 288"/>
              <a:gd name="T6" fmla="*/ 2147483646 w 70"/>
              <a:gd name="T7" fmla="*/ 2147483646 h 288"/>
              <a:gd name="T8" fmla="*/ 2147483646 w 70"/>
              <a:gd name="T9" fmla="*/ 2147483646 h 288"/>
              <a:gd name="T10" fmla="*/ 2147483646 w 70"/>
              <a:gd name="T11" fmla="*/ 2147483646 h 288"/>
              <a:gd name="T12" fmla="*/ 2147483646 w 70"/>
              <a:gd name="T13" fmla="*/ 0 h 2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0"/>
              <a:gd name="T22" fmla="*/ 0 h 288"/>
              <a:gd name="T23" fmla="*/ 70 w 70"/>
              <a:gd name="T24" fmla="*/ 288 h 2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0" h="288">
                <a:moveTo>
                  <a:pt x="0" y="288"/>
                </a:moveTo>
                <a:lnTo>
                  <a:pt x="46" y="40"/>
                </a:lnTo>
                <a:lnTo>
                  <a:pt x="48" y="28"/>
                </a:lnTo>
                <a:lnTo>
                  <a:pt x="50" y="19"/>
                </a:lnTo>
                <a:lnTo>
                  <a:pt x="53" y="11"/>
                </a:lnTo>
                <a:lnTo>
                  <a:pt x="61" y="4"/>
                </a:lnTo>
                <a:lnTo>
                  <a:pt x="70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3" name="Freeform 117"/>
          <p:cNvSpPr>
            <a:spLocks/>
          </p:cNvSpPr>
          <p:nvPr/>
        </p:nvSpPr>
        <p:spPr bwMode="auto">
          <a:xfrm>
            <a:off x="4541776" y="5449489"/>
            <a:ext cx="364019" cy="843159"/>
          </a:xfrm>
          <a:custGeom>
            <a:avLst/>
            <a:gdLst>
              <a:gd name="T0" fmla="*/ 0 w 172"/>
              <a:gd name="T1" fmla="*/ 0 h 709"/>
              <a:gd name="T2" fmla="*/ 2147483646 w 172"/>
              <a:gd name="T3" fmla="*/ 2147483646 h 709"/>
              <a:gd name="T4" fmla="*/ 2147483646 w 172"/>
              <a:gd name="T5" fmla="*/ 2147483646 h 709"/>
              <a:gd name="T6" fmla="*/ 2147483646 w 172"/>
              <a:gd name="T7" fmla="*/ 2147483646 h 709"/>
              <a:gd name="T8" fmla="*/ 2147483646 w 172"/>
              <a:gd name="T9" fmla="*/ 2147483646 h 709"/>
              <a:gd name="T10" fmla="*/ 2147483646 w 172"/>
              <a:gd name="T11" fmla="*/ 2147483646 h 709"/>
              <a:gd name="T12" fmla="*/ 2147483646 w 172"/>
              <a:gd name="T13" fmla="*/ 2147483646 h 709"/>
              <a:gd name="T14" fmla="*/ 2147483646 w 172"/>
              <a:gd name="T15" fmla="*/ 2147483646 h 709"/>
              <a:gd name="T16" fmla="*/ 2147483646 w 172"/>
              <a:gd name="T17" fmla="*/ 2147483646 h 709"/>
              <a:gd name="T18" fmla="*/ 2147483646 w 172"/>
              <a:gd name="T19" fmla="*/ 2147483646 h 709"/>
              <a:gd name="T20" fmla="*/ 2147483646 w 172"/>
              <a:gd name="T21" fmla="*/ 2147483646 h 709"/>
              <a:gd name="T22" fmla="*/ 2147483646 w 172"/>
              <a:gd name="T23" fmla="*/ 2147483646 h 709"/>
              <a:gd name="T24" fmla="*/ 2147483646 w 172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2"/>
              <a:gd name="T40" fmla="*/ 0 h 709"/>
              <a:gd name="T41" fmla="*/ 172 w 172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2" h="709">
                <a:moveTo>
                  <a:pt x="0" y="0"/>
                </a:moveTo>
                <a:lnTo>
                  <a:pt x="14" y="4"/>
                </a:lnTo>
                <a:lnTo>
                  <a:pt x="24" y="16"/>
                </a:lnTo>
                <a:lnTo>
                  <a:pt x="28" y="33"/>
                </a:lnTo>
                <a:lnTo>
                  <a:pt x="31" y="59"/>
                </a:lnTo>
                <a:lnTo>
                  <a:pt x="86" y="651"/>
                </a:lnTo>
                <a:lnTo>
                  <a:pt x="91" y="684"/>
                </a:lnTo>
                <a:lnTo>
                  <a:pt x="95" y="694"/>
                </a:lnTo>
                <a:lnTo>
                  <a:pt x="106" y="704"/>
                </a:lnTo>
                <a:lnTo>
                  <a:pt x="115" y="708"/>
                </a:lnTo>
                <a:lnTo>
                  <a:pt x="127" y="700"/>
                </a:lnTo>
                <a:lnTo>
                  <a:pt x="135" y="684"/>
                </a:lnTo>
                <a:lnTo>
                  <a:pt x="171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4" name="Freeform 118"/>
          <p:cNvSpPr>
            <a:spLocks/>
          </p:cNvSpPr>
          <p:nvPr/>
        </p:nvSpPr>
        <p:spPr bwMode="auto">
          <a:xfrm>
            <a:off x="4910027" y="5459016"/>
            <a:ext cx="135449" cy="430313"/>
          </a:xfrm>
          <a:custGeom>
            <a:avLst/>
            <a:gdLst>
              <a:gd name="T0" fmla="*/ 0 w 64"/>
              <a:gd name="T1" fmla="*/ 2147483646 h 363"/>
              <a:gd name="T2" fmla="*/ 2147483646 w 64"/>
              <a:gd name="T3" fmla="*/ 2147483646 h 363"/>
              <a:gd name="T4" fmla="*/ 2147483646 w 64"/>
              <a:gd name="T5" fmla="*/ 2147483646 h 363"/>
              <a:gd name="T6" fmla="*/ 2147483646 w 64"/>
              <a:gd name="T7" fmla="*/ 2147483646 h 363"/>
              <a:gd name="T8" fmla="*/ 2147483646 w 64"/>
              <a:gd name="T9" fmla="*/ 2147483646 h 363"/>
              <a:gd name="T10" fmla="*/ 2147483646 w 64"/>
              <a:gd name="T11" fmla="*/ 2147483646 h 363"/>
              <a:gd name="T12" fmla="*/ 2147483646 w 64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363"/>
              <a:gd name="T23" fmla="*/ 64 w 64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363">
                <a:moveTo>
                  <a:pt x="0" y="362"/>
                </a:moveTo>
                <a:lnTo>
                  <a:pt x="39" y="54"/>
                </a:lnTo>
                <a:lnTo>
                  <a:pt x="41" y="38"/>
                </a:lnTo>
                <a:lnTo>
                  <a:pt x="43" y="25"/>
                </a:lnTo>
                <a:lnTo>
                  <a:pt x="46" y="15"/>
                </a:lnTo>
                <a:lnTo>
                  <a:pt x="54" y="6"/>
                </a:lnTo>
                <a:lnTo>
                  <a:pt x="63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5" name="Freeform 119"/>
          <p:cNvSpPr>
            <a:spLocks/>
          </p:cNvSpPr>
          <p:nvPr/>
        </p:nvSpPr>
        <p:spPr bwMode="auto">
          <a:xfrm>
            <a:off x="5051826" y="5455840"/>
            <a:ext cx="372485" cy="841570"/>
          </a:xfrm>
          <a:custGeom>
            <a:avLst/>
            <a:gdLst>
              <a:gd name="T0" fmla="*/ 0 w 176"/>
              <a:gd name="T1" fmla="*/ 0 h 708"/>
              <a:gd name="T2" fmla="*/ 2147483646 w 176"/>
              <a:gd name="T3" fmla="*/ 2147483646 h 708"/>
              <a:gd name="T4" fmla="*/ 2147483646 w 176"/>
              <a:gd name="T5" fmla="*/ 2147483646 h 708"/>
              <a:gd name="T6" fmla="*/ 2147483646 w 176"/>
              <a:gd name="T7" fmla="*/ 2147483646 h 708"/>
              <a:gd name="T8" fmla="*/ 2147483646 w 176"/>
              <a:gd name="T9" fmla="*/ 2147483646 h 708"/>
              <a:gd name="T10" fmla="*/ 2147483646 w 176"/>
              <a:gd name="T11" fmla="*/ 2147483646 h 708"/>
              <a:gd name="T12" fmla="*/ 2147483646 w 176"/>
              <a:gd name="T13" fmla="*/ 2147483646 h 708"/>
              <a:gd name="T14" fmla="*/ 2147483646 w 176"/>
              <a:gd name="T15" fmla="*/ 2147483646 h 708"/>
              <a:gd name="T16" fmla="*/ 2147483646 w 176"/>
              <a:gd name="T17" fmla="*/ 2147483646 h 708"/>
              <a:gd name="T18" fmla="*/ 2147483646 w 176"/>
              <a:gd name="T19" fmla="*/ 2147483646 h 708"/>
              <a:gd name="T20" fmla="*/ 2147483646 w 176"/>
              <a:gd name="T21" fmla="*/ 2147483646 h 708"/>
              <a:gd name="T22" fmla="*/ 2147483646 w 176"/>
              <a:gd name="T23" fmla="*/ 2147483646 h 708"/>
              <a:gd name="T24" fmla="*/ 2147483646 w 176"/>
              <a:gd name="T25" fmla="*/ 2147483646 h 70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6"/>
              <a:gd name="T40" fmla="*/ 0 h 708"/>
              <a:gd name="T41" fmla="*/ 176 w 176"/>
              <a:gd name="T42" fmla="*/ 708 h 70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6" h="708">
                <a:moveTo>
                  <a:pt x="0" y="0"/>
                </a:moveTo>
                <a:lnTo>
                  <a:pt x="15" y="4"/>
                </a:lnTo>
                <a:lnTo>
                  <a:pt x="25" y="16"/>
                </a:lnTo>
                <a:lnTo>
                  <a:pt x="28" y="33"/>
                </a:lnTo>
                <a:lnTo>
                  <a:pt x="32" y="59"/>
                </a:lnTo>
                <a:lnTo>
                  <a:pt x="88" y="650"/>
                </a:lnTo>
                <a:lnTo>
                  <a:pt x="93" y="683"/>
                </a:lnTo>
                <a:lnTo>
                  <a:pt x="97" y="693"/>
                </a:lnTo>
                <a:lnTo>
                  <a:pt x="109" y="703"/>
                </a:lnTo>
                <a:lnTo>
                  <a:pt x="118" y="707"/>
                </a:lnTo>
                <a:lnTo>
                  <a:pt x="130" y="699"/>
                </a:lnTo>
                <a:lnTo>
                  <a:pt x="138" y="683"/>
                </a:lnTo>
                <a:lnTo>
                  <a:pt x="175" y="379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6" name="Freeform 120"/>
          <p:cNvSpPr>
            <a:spLocks/>
          </p:cNvSpPr>
          <p:nvPr/>
        </p:nvSpPr>
        <p:spPr bwMode="auto">
          <a:xfrm>
            <a:off x="5426429" y="5465367"/>
            <a:ext cx="141799" cy="431900"/>
          </a:xfrm>
          <a:custGeom>
            <a:avLst/>
            <a:gdLst>
              <a:gd name="T0" fmla="*/ 0 w 67"/>
              <a:gd name="T1" fmla="*/ 2147483646 h 363"/>
              <a:gd name="T2" fmla="*/ 2147483646 w 67"/>
              <a:gd name="T3" fmla="*/ 2147483646 h 363"/>
              <a:gd name="T4" fmla="*/ 2147483646 w 67"/>
              <a:gd name="T5" fmla="*/ 2147483646 h 363"/>
              <a:gd name="T6" fmla="*/ 2147483646 w 67"/>
              <a:gd name="T7" fmla="*/ 2147483646 h 363"/>
              <a:gd name="T8" fmla="*/ 2147483646 w 67"/>
              <a:gd name="T9" fmla="*/ 2147483646 h 363"/>
              <a:gd name="T10" fmla="*/ 2147483646 w 67"/>
              <a:gd name="T11" fmla="*/ 2147483646 h 363"/>
              <a:gd name="T12" fmla="*/ 2147483646 w 67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7"/>
              <a:gd name="T22" fmla="*/ 0 h 363"/>
              <a:gd name="T23" fmla="*/ 67 w 67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7" h="363">
                <a:moveTo>
                  <a:pt x="0" y="362"/>
                </a:moveTo>
                <a:lnTo>
                  <a:pt x="41" y="54"/>
                </a:lnTo>
                <a:lnTo>
                  <a:pt x="43" y="38"/>
                </a:lnTo>
                <a:lnTo>
                  <a:pt x="45" y="25"/>
                </a:lnTo>
                <a:lnTo>
                  <a:pt x="49" y="15"/>
                </a:lnTo>
                <a:lnTo>
                  <a:pt x="56" y="6"/>
                </a:lnTo>
                <a:lnTo>
                  <a:pt x="66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7" name="Freeform 121"/>
          <p:cNvSpPr>
            <a:spLocks/>
          </p:cNvSpPr>
          <p:nvPr/>
        </p:nvSpPr>
        <p:spPr bwMode="auto">
          <a:xfrm>
            <a:off x="5576691" y="5463780"/>
            <a:ext cx="355554" cy="841570"/>
          </a:xfrm>
          <a:custGeom>
            <a:avLst/>
            <a:gdLst>
              <a:gd name="T0" fmla="*/ 0 w 168"/>
              <a:gd name="T1" fmla="*/ 0 h 709"/>
              <a:gd name="T2" fmla="*/ 2147483646 w 168"/>
              <a:gd name="T3" fmla="*/ 2147483646 h 709"/>
              <a:gd name="T4" fmla="*/ 2147483646 w 168"/>
              <a:gd name="T5" fmla="*/ 2147483646 h 709"/>
              <a:gd name="T6" fmla="*/ 2147483646 w 168"/>
              <a:gd name="T7" fmla="*/ 2147483646 h 709"/>
              <a:gd name="T8" fmla="*/ 2147483646 w 168"/>
              <a:gd name="T9" fmla="*/ 2147483646 h 709"/>
              <a:gd name="T10" fmla="*/ 2147483646 w 168"/>
              <a:gd name="T11" fmla="*/ 2147483646 h 709"/>
              <a:gd name="T12" fmla="*/ 2147483646 w 168"/>
              <a:gd name="T13" fmla="*/ 2147483646 h 709"/>
              <a:gd name="T14" fmla="*/ 2147483646 w 168"/>
              <a:gd name="T15" fmla="*/ 2147483646 h 709"/>
              <a:gd name="T16" fmla="*/ 2147483646 w 168"/>
              <a:gd name="T17" fmla="*/ 2147483646 h 709"/>
              <a:gd name="T18" fmla="*/ 2147483646 w 168"/>
              <a:gd name="T19" fmla="*/ 2147483646 h 709"/>
              <a:gd name="T20" fmla="*/ 2147483646 w 168"/>
              <a:gd name="T21" fmla="*/ 2147483646 h 709"/>
              <a:gd name="T22" fmla="*/ 2147483646 w 168"/>
              <a:gd name="T23" fmla="*/ 2147483646 h 709"/>
              <a:gd name="T24" fmla="*/ 2147483646 w 168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8"/>
              <a:gd name="T40" fmla="*/ 0 h 709"/>
              <a:gd name="T41" fmla="*/ 168 w 168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8" h="709">
                <a:moveTo>
                  <a:pt x="0" y="0"/>
                </a:moveTo>
                <a:lnTo>
                  <a:pt x="14" y="4"/>
                </a:lnTo>
                <a:lnTo>
                  <a:pt x="24" y="16"/>
                </a:lnTo>
                <a:lnTo>
                  <a:pt x="27" y="33"/>
                </a:lnTo>
                <a:lnTo>
                  <a:pt x="30" y="59"/>
                </a:lnTo>
                <a:lnTo>
                  <a:pt x="84" y="651"/>
                </a:lnTo>
                <a:lnTo>
                  <a:pt x="89" y="684"/>
                </a:lnTo>
                <a:lnTo>
                  <a:pt x="93" y="694"/>
                </a:lnTo>
                <a:lnTo>
                  <a:pt x="104" y="704"/>
                </a:lnTo>
                <a:lnTo>
                  <a:pt x="113" y="708"/>
                </a:lnTo>
                <a:lnTo>
                  <a:pt x="124" y="700"/>
                </a:lnTo>
                <a:lnTo>
                  <a:pt x="132" y="684"/>
                </a:lnTo>
                <a:lnTo>
                  <a:pt x="167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8" name="Freeform 122"/>
          <p:cNvSpPr>
            <a:spLocks/>
          </p:cNvSpPr>
          <p:nvPr/>
        </p:nvSpPr>
        <p:spPr bwMode="auto">
          <a:xfrm>
            <a:off x="5934361" y="5465367"/>
            <a:ext cx="146031" cy="431900"/>
          </a:xfrm>
          <a:custGeom>
            <a:avLst/>
            <a:gdLst>
              <a:gd name="T0" fmla="*/ 0 w 69"/>
              <a:gd name="T1" fmla="*/ 2147483646 h 363"/>
              <a:gd name="T2" fmla="*/ 2147483646 w 69"/>
              <a:gd name="T3" fmla="*/ 2147483646 h 363"/>
              <a:gd name="T4" fmla="*/ 2147483646 w 69"/>
              <a:gd name="T5" fmla="*/ 2147483646 h 363"/>
              <a:gd name="T6" fmla="*/ 2147483646 w 69"/>
              <a:gd name="T7" fmla="*/ 2147483646 h 363"/>
              <a:gd name="T8" fmla="*/ 2147483646 w 69"/>
              <a:gd name="T9" fmla="*/ 2147483646 h 363"/>
              <a:gd name="T10" fmla="*/ 2147483646 w 69"/>
              <a:gd name="T11" fmla="*/ 2147483646 h 363"/>
              <a:gd name="T12" fmla="*/ 2147483646 w 69"/>
              <a:gd name="T13" fmla="*/ 0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9"/>
              <a:gd name="T22" fmla="*/ 0 h 363"/>
              <a:gd name="T23" fmla="*/ 69 w 69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9" h="363">
                <a:moveTo>
                  <a:pt x="0" y="362"/>
                </a:moveTo>
                <a:lnTo>
                  <a:pt x="42" y="54"/>
                </a:lnTo>
                <a:lnTo>
                  <a:pt x="45" y="38"/>
                </a:lnTo>
                <a:lnTo>
                  <a:pt x="47" y="25"/>
                </a:lnTo>
                <a:lnTo>
                  <a:pt x="50" y="15"/>
                </a:lnTo>
                <a:lnTo>
                  <a:pt x="58" y="6"/>
                </a:lnTo>
                <a:lnTo>
                  <a:pt x="68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39" name="Freeform 123"/>
          <p:cNvSpPr>
            <a:spLocks/>
          </p:cNvSpPr>
          <p:nvPr/>
        </p:nvSpPr>
        <p:spPr bwMode="auto">
          <a:xfrm>
            <a:off x="6086741" y="5460604"/>
            <a:ext cx="355554" cy="843158"/>
          </a:xfrm>
          <a:custGeom>
            <a:avLst/>
            <a:gdLst>
              <a:gd name="T0" fmla="*/ 0 w 168"/>
              <a:gd name="T1" fmla="*/ 0 h 709"/>
              <a:gd name="T2" fmla="*/ 2147483646 w 168"/>
              <a:gd name="T3" fmla="*/ 2147483646 h 709"/>
              <a:gd name="T4" fmla="*/ 2147483646 w 168"/>
              <a:gd name="T5" fmla="*/ 2147483646 h 709"/>
              <a:gd name="T6" fmla="*/ 2147483646 w 168"/>
              <a:gd name="T7" fmla="*/ 2147483646 h 709"/>
              <a:gd name="T8" fmla="*/ 2147483646 w 168"/>
              <a:gd name="T9" fmla="*/ 2147483646 h 709"/>
              <a:gd name="T10" fmla="*/ 2147483646 w 168"/>
              <a:gd name="T11" fmla="*/ 2147483646 h 709"/>
              <a:gd name="T12" fmla="*/ 2147483646 w 168"/>
              <a:gd name="T13" fmla="*/ 2147483646 h 709"/>
              <a:gd name="T14" fmla="*/ 2147483646 w 168"/>
              <a:gd name="T15" fmla="*/ 2147483646 h 709"/>
              <a:gd name="T16" fmla="*/ 2147483646 w 168"/>
              <a:gd name="T17" fmla="*/ 2147483646 h 709"/>
              <a:gd name="T18" fmla="*/ 2147483646 w 168"/>
              <a:gd name="T19" fmla="*/ 2147483646 h 709"/>
              <a:gd name="T20" fmla="*/ 2147483646 w 168"/>
              <a:gd name="T21" fmla="*/ 2147483646 h 709"/>
              <a:gd name="T22" fmla="*/ 2147483646 w 168"/>
              <a:gd name="T23" fmla="*/ 2147483646 h 709"/>
              <a:gd name="T24" fmla="*/ 2147483646 w 168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8"/>
              <a:gd name="T40" fmla="*/ 0 h 709"/>
              <a:gd name="T41" fmla="*/ 168 w 168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8" h="709">
                <a:moveTo>
                  <a:pt x="0" y="0"/>
                </a:moveTo>
                <a:lnTo>
                  <a:pt x="14" y="4"/>
                </a:lnTo>
                <a:lnTo>
                  <a:pt x="24" y="16"/>
                </a:lnTo>
                <a:lnTo>
                  <a:pt x="27" y="33"/>
                </a:lnTo>
                <a:lnTo>
                  <a:pt x="30" y="59"/>
                </a:lnTo>
                <a:lnTo>
                  <a:pt x="84" y="651"/>
                </a:lnTo>
                <a:lnTo>
                  <a:pt x="89" y="684"/>
                </a:lnTo>
                <a:lnTo>
                  <a:pt x="93" y="694"/>
                </a:lnTo>
                <a:lnTo>
                  <a:pt x="104" y="704"/>
                </a:lnTo>
                <a:lnTo>
                  <a:pt x="113" y="708"/>
                </a:lnTo>
                <a:lnTo>
                  <a:pt x="124" y="700"/>
                </a:lnTo>
                <a:lnTo>
                  <a:pt x="132" y="684"/>
                </a:lnTo>
                <a:lnTo>
                  <a:pt x="167" y="3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40" name="Group 124"/>
          <p:cNvGrpSpPr>
            <a:grpSpLocks/>
          </p:cNvGrpSpPr>
          <p:nvPr/>
        </p:nvGrpSpPr>
        <p:grpSpPr bwMode="auto">
          <a:xfrm>
            <a:off x="6440179" y="5463781"/>
            <a:ext cx="497352" cy="846333"/>
            <a:chOff x="2898" y="3265"/>
            <a:chExt cx="235" cy="713"/>
          </a:xfrm>
        </p:grpSpPr>
        <p:sp>
          <p:nvSpPr>
            <p:cNvPr id="27784" name="Freeform 125"/>
            <p:cNvSpPr>
              <a:spLocks/>
            </p:cNvSpPr>
            <p:nvPr/>
          </p:nvSpPr>
          <p:spPr bwMode="auto">
            <a:xfrm>
              <a:off x="2898" y="3615"/>
              <a:ext cx="64" cy="363"/>
            </a:xfrm>
            <a:custGeom>
              <a:avLst/>
              <a:gdLst>
                <a:gd name="T0" fmla="*/ 0 w 64"/>
                <a:gd name="T1" fmla="*/ 0 h 363"/>
                <a:gd name="T2" fmla="*/ 39 w 64"/>
                <a:gd name="T3" fmla="*/ 308 h 363"/>
                <a:gd name="T4" fmla="*/ 41 w 64"/>
                <a:gd name="T5" fmla="*/ 324 h 363"/>
                <a:gd name="T6" fmla="*/ 43 w 64"/>
                <a:gd name="T7" fmla="*/ 337 h 363"/>
                <a:gd name="T8" fmla="*/ 46 w 64"/>
                <a:gd name="T9" fmla="*/ 347 h 363"/>
                <a:gd name="T10" fmla="*/ 54 w 64"/>
                <a:gd name="T11" fmla="*/ 356 h 363"/>
                <a:gd name="T12" fmla="*/ 63 w 64"/>
                <a:gd name="T13" fmla="*/ 362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0"/>
                  </a:moveTo>
                  <a:lnTo>
                    <a:pt x="39" y="308"/>
                  </a:lnTo>
                  <a:lnTo>
                    <a:pt x="41" y="324"/>
                  </a:lnTo>
                  <a:lnTo>
                    <a:pt x="43" y="337"/>
                  </a:lnTo>
                  <a:lnTo>
                    <a:pt x="46" y="347"/>
                  </a:lnTo>
                  <a:lnTo>
                    <a:pt x="54" y="356"/>
                  </a:lnTo>
                  <a:lnTo>
                    <a:pt x="63" y="362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85" name="Freeform 126"/>
            <p:cNvSpPr>
              <a:spLocks/>
            </p:cNvSpPr>
            <p:nvPr/>
          </p:nvSpPr>
          <p:spPr bwMode="auto">
            <a:xfrm>
              <a:off x="2963" y="3265"/>
              <a:ext cx="170" cy="709"/>
            </a:xfrm>
            <a:custGeom>
              <a:avLst/>
              <a:gdLst>
                <a:gd name="T0" fmla="*/ 0 w 170"/>
                <a:gd name="T1" fmla="*/ 708 h 709"/>
                <a:gd name="T2" fmla="*/ 14 w 170"/>
                <a:gd name="T3" fmla="*/ 704 h 709"/>
                <a:gd name="T4" fmla="*/ 24 w 170"/>
                <a:gd name="T5" fmla="*/ 692 h 709"/>
                <a:gd name="T6" fmla="*/ 27 w 170"/>
                <a:gd name="T7" fmla="*/ 675 h 709"/>
                <a:gd name="T8" fmla="*/ 31 w 170"/>
                <a:gd name="T9" fmla="*/ 649 h 709"/>
                <a:gd name="T10" fmla="*/ 85 w 170"/>
                <a:gd name="T11" fmla="*/ 57 h 709"/>
                <a:gd name="T12" fmla="*/ 90 w 170"/>
                <a:gd name="T13" fmla="*/ 24 h 709"/>
                <a:gd name="T14" fmla="*/ 94 w 170"/>
                <a:gd name="T15" fmla="*/ 14 h 709"/>
                <a:gd name="T16" fmla="*/ 105 w 170"/>
                <a:gd name="T17" fmla="*/ 4 h 709"/>
                <a:gd name="T18" fmla="*/ 114 w 170"/>
                <a:gd name="T19" fmla="*/ 0 h 709"/>
                <a:gd name="T20" fmla="*/ 126 w 170"/>
                <a:gd name="T21" fmla="*/ 8 h 709"/>
                <a:gd name="T22" fmla="*/ 133 w 170"/>
                <a:gd name="T23" fmla="*/ 24 h 709"/>
                <a:gd name="T24" fmla="*/ 169 w 170"/>
                <a:gd name="T25" fmla="*/ 328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0"/>
                <a:gd name="T40" fmla="*/ 0 h 709"/>
                <a:gd name="T41" fmla="*/ 170 w 170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0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5" y="57"/>
                  </a:lnTo>
                  <a:lnTo>
                    <a:pt x="90" y="24"/>
                  </a:lnTo>
                  <a:lnTo>
                    <a:pt x="94" y="14"/>
                  </a:lnTo>
                  <a:lnTo>
                    <a:pt x="105" y="4"/>
                  </a:lnTo>
                  <a:lnTo>
                    <a:pt x="114" y="0"/>
                  </a:lnTo>
                  <a:lnTo>
                    <a:pt x="126" y="8"/>
                  </a:lnTo>
                  <a:lnTo>
                    <a:pt x="133" y="24"/>
                  </a:lnTo>
                  <a:lnTo>
                    <a:pt x="169" y="328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41" name="Freeform 127"/>
          <p:cNvSpPr>
            <a:spLocks/>
          </p:cNvSpPr>
          <p:nvPr/>
        </p:nvSpPr>
        <p:spPr bwMode="auto">
          <a:xfrm>
            <a:off x="6935415" y="5863922"/>
            <a:ext cx="133332" cy="431900"/>
          </a:xfrm>
          <a:custGeom>
            <a:avLst/>
            <a:gdLst>
              <a:gd name="T0" fmla="*/ 0 w 63"/>
              <a:gd name="T1" fmla="*/ 0 h 363"/>
              <a:gd name="T2" fmla="*/ 2147483646 w 63"/>
              <a:gd name="T3" fmla="*/ 2147483646 h 363"/>
              <a:gd name="T4" fmla="*/ 2147483646 w 63"/>
              <a:gd name="T5" fmla="*/ 2147483646 h 363"/>
              <a:gd name="T6" fmla="*/ 2147483646 w 63"/>
              <a:gd name="T7" fmla="*/ 2147483646 h 363"/>
              <a:gd name="T8" fmla="*/ 2147483646 w 63"/>
              <a:gd name="T9" fmla="*/ 2147483646 h 363"/>
              <a:gd name="T10" fmla="*/ 2147483646 w 63"/>
              <a:gd name="T11" fmla="*/ 2147483646 h 363"/>
              <a:gd name="T12" fmla="*/ 2147483646 w 63"/>
              <a:gd name="T13" fmla="*/ 2147483646 h 3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3"/>
              <a:gd name="T22" fmla="*/ 0 h 363"/>
              <a:gd name="T23" fmla="*/ 63 w 63"/>
              <a:gd name="T24" fmla="*/ 363 h 36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3" h="363">
                <a:moveTo>
                  <a:pt x="0" y="0"/>
                </a:moveTo>
                <a:lnTo>
                  <a:pt x="38" y="308"/>
                </a:lnTo>
                <a:lnTo>
                  <a:pt x="41" y="324"/>
                </a:lnTo>
                <a:lnTo>
                  <a:pt x="42" y="337"/>
                </a:lnTo>
                <a:lnTo>
                  <a:pt x="46" y="347"/>
                </a:lnTo>
                <a:lnTo>
                  <a:pt x="53" y="356"/>
                </a:lnTo>
                <a:lnTo>
                  <a:pt x="62" y="362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42" name="Freeform 128"/>
          <p:cNvSpPr>
            <a:spLocks/>
          </p:cNvSpPr>
          <p:nvPr/>
        </p:nvSpPr>
        <p:spPr bwMode="auto">
          <a:xfrm>
            <a:off x="7070865" y="5463780"/>
            <a:ext cx="357669" cy="841570"/>
          </a:xfrm>
          <a:custGeom>
            <a:avLst/>
            <a:gdLst>
              <a:gd name="T0" fmla="*/ 0 w 169"/>
              <a:gd name="T1" fmla="*/ 2147483646 h 709"/>
              <a:gd name="T2" fmla="*/ 2147483646 w 169"/>
              <a:gd name="T3" fmla="*/ 2147483646 h 709"/>
              <a:gd name="T4" fmla="*/ 2147483646 w 169"/>
              <a:gd name="T5" fmla="*/ 2147483646 h 709"/>
              <a:gd name="T6" fmla="*/ 2147483646 w 169"/>
              <a:gd name="T7" fmla="*/ 2147483646 h 709"/>
              <a:gd name="T8" fmla="*/ 2147483646 w 169"/>
              <a:gd name="T9" fmla="*/ 2147483646 h 709"/>
              <a:gd name="T10" fmla="*/ 2147483646 w 169"/>
              <a:gd name="T11" fmla="*/ 2147483646 h 709"/>
              <a:gd name="T12" fmla="*/ 2147483646 w 169"/>
              <a:gd name="T13" fmla="*/ 2147483646 h 709"/>
              <a:gd name="T14" fmla="*/ 2147483646 w 169"/>
              <a:gd name="T15" fmla="*/ 2147483646 h 709"/>
              <a:gd name="T16" fmla="*/ 2147483646 w 169"/>
              <a:gd name="T17" fmla="*/ 2147483646 h 709"/>
              <a:gd name="T18" fmla="*/ 2147483646 w 169"/>
              <a:gd name="T19" fmla="*/ 0 h 709"/>
              <a:gd name="T20" fmla="*/ 2147483646 w 169"/>
              <a:gd name="T21" fmla="*/ 2147483646 h 709"/>
              <a:gd name="T22" fmla="*/ 2147483646 w 169"/>
              <a:gd name="T23" fmla="*/ 2147483646 h 709"/>
              <a:gd name="T24" fmla="*/ 2147483646 w 169"/>
              <a:gd name="T25" fmla="*/ 2147483646 h 70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69"/>
              <a:gd name="T40" fmla="*/ 0 h 709"/>
              <a:gd name="T41" fmla="*/ 169 w 169"/>
              <a:gd name="T42" fmla="*/ 709 h 70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69" h="709">
                <a:moveTo>
                  <a:pt x="0" y="708"/>
                </a:moveTo>
                <a:lnTo>
                  <a:pt x="14" y="704"/>
                </a:lnTo>
                <a:lnTo>
                  <a:pt x="24" y="692"/>
                </a:lnTo>
                <a:lnTo>
                  <a:pt x="27" y="675"/>
                </a:lnTo>
                <a:lnTo>
                  <a:pt x="31" y="649"/>
                </a:lnTo>
                <a:lnTo>
                  <a:pt x="84" y="57"/>
                </a:lnTo>
                <a:lnTo>
                  <a:pt x="89" y="24"/>
                </a:lnTo>
                <a:lnTo>
                  <a:pt x="94" y="14"/>
                </a:lnTo>
                <a:lnTo>
                  <a:pt x="104" y="4"/>
                </a:lnTo>
                <a:lnTo>
                  <a:pt x="113" y="0"/>
                </a:lnTo>
                <a:lnTo>
                  <a:pt x="125" y="8"/>
                </a:lnTo>
                <a:lnTo>
                  <a:pt x="132" y="24"/>
                </a:lnTo>
                <a:lnTo>
                  <a:pt x="168" y="328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43" name="Group 129"/>
          <p:cNvGrpSpPr>
            <a:grpSpLocks/>
          </p:cNvGrpSpPr>
          <p:nvPr/>
        </p:nvGrpSpPr>
        <p:grpSpPr bwMode="auto">
          <a:xfrm>
            <a:off x="7428534" y="5452664"/>
            <a:ext cx="994703" cy="846334"/>
            <a:chOff x="3365" y="3256"/>
            <a:chExt cx="470" cy="713"/>
          </a:xfrm>
        </p:grpSpPr>
        <p:grpSp>
          <p:nvGrpSpPr>
            <p:cNvPr id="27778" name="Group 130"/>
            <p:cNvGrpSpPr>
              <a:grpSpLocks/>
            </p:cNvGrpSpPr>
            <p:nvPr/>
          </p:nvGrpSpPr>
          <p:grpSpPr bwMode="auto">
            <a:xfrm>
              <a:off x="3365" y="3256"/>
              <a:ext cx="233" cy="713"/>
              <a:chOff x="3365" y="3256"/>
              <a:chExt cx="233" cy="713"/>
            </a:xfrm>
          </p:grpSpPr>
          <p:sp>
            <p:nvSpPr>
              <p:cNvPr id="27782" name="Freeform 131"/>
              <p:cNvSpPr>
                <a:spLocks/>
              </p:cNvSpPr>
              <p:nvPr/>
            </p:nvSpPr>
            <p:spPr bwMode="auto">
              <a:xfrm>
                <a:off x="3365" y="3606"/>
                <a:ext cx="66" cy="363"/>
              </a:xfrm>
              <a:custGeom>
                <a:avLst/>
                <a:gdLst>
                  <a:gd name="T0" fmla="*/ 0 w 66"/>
                  <a:gd name="T1" fmla="*/ 0 h 363"/>
                  <a:gd name="T2" fmla="*/ 40 w 66"/>
                  <a:gd name="T3" fmla="*/ 308 h 363"/>
                  <a:gd name="T4" fmla="*/ 43 w 66"/>
                  <a:gd name="T5" fmla="*/ 324 h 363"/>
                  <a:gd name="T6" fmla="*/ 44 w 66"/>
                  <a:gd name="T7" fmla="*/ 337 h 363"/>
                  <a:gd name="T8" fmla="*/ 48 w 66"/>
                  <a:gd name="T9" fmla="*/ 347 h 363"/>
                  <a:gd name="T10" fmla="*/ 56 w 66"/>
                  <a:gd name="T11" fmla="*/ 356 h 363"/>
                  <a:gd name="T12" fmla="*/ 65 w 66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363"/>
                  <a:gd name="T23" fmla="*/ 66 w 66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3" y="324"/>
                    </a:lnTo>
                    <a:lnTo>
                      <a:pt x="44" y="337"/>
                    </a:lnTo>
                    <a:lnTo>
                      <a:pt x="48" y="347"/>
                    </a:lnTo>
                    <a:lnTo>
                      <a:pt x="56" y="356"/>
                    </a:lnTo>
                    <a:lnTo>
                      <a:pt x="65" y="362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83" name="Freeform 132"/>
              <p:cNvSpPr>
                <a:spLocks/>
              </p:cNvSpPr>
              <p:nvPr/>
            </p:nvSpPr>
            <p:spPr bwMode="auto">
              <a:xfrm>
                <a:off x="3432" y="3256"/>
                <a:ext cx="166" cy="709"/>
              </a:xfrm>
              <a:custGeom>
                <a:avLst/>
                <a:gdLst>
                  <a:gd name="T0" fmla="*/ 0 w 166"/>
                  <a:gd name="T1" fmla="*/ 708 h 709"/>
                  <a:gd name="T2" fmla="*/ 14 w 166"/>
                  <a:gd name="T3" fmla="*/ 704 h 709"/>
                  <a:gd name="T4" fmla="*/ 24 w 166"/>
                  <a:gd name="T5" fmla="*/ 692 h 709"/>
                  <a:gd name="T6" fmla="*/ 27 w 166"/>
                  <a:gd name="T7" fmla="*/ 675 h 709"/>
                  <a:gd name="T8" fmla="*/ 30 w 166"/>
                  <a:gd name="T9" fmla="*/ 649 h 709"/>
                  <a:gd name="T10" fmla="*/ 83 w 166"/>
                  <a:gd name="T11" fmla="*/ 57 h 709"/>
                  <a:gd name="T12" fmla="*/ 88 w 166"/>
                  <a:gd name="T13" fmla="*/ 24 h 709"/>
                  <a:gd name="T14" fmla="*/ 92 w 166"/>
                  <a:gd name="T15" fmla="*/ 14 h 709"/>
                  <a:gd name="T16" fmla="*/ 102 w 166"/>
                  <a:gd name="T17" fmla="*/ 4 h 709"/>
                  <a:gd name="T18" fmla="*/ 111 w 166"/>
                  <a:gd name="T19" fmla="*/ 0 h 709"/>
                  <a:gd name="T20" fmla="*/ 123 w 166"/>
                  <a:gd name="T21" fmla="*/ 8 h 709"/>
                  <a:gd name="T22" fmla="*/ 130 w 166"/>
                  <a:gd name="T23" fmla="*/ 24 h 709"/>
                  <a:gd name="T24" fmla="*/ 165 w 166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6"/>
                  <a:gd name="T40" fmla="*/ 0 h 709"/>
                  <a:gd name="T41" fmla="*/ 166 w 16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6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0" y="649"/>
                    </a:lnTo>
                    <a:lnTo>
                      <a:pt x="83" y="57"/>
                    </a:lnTo>
                    <a:lnTo>
                      <a:pt x="88" y="24"/>
                    </a:lnTo>
                    <a:lnTo>
                      <a:pt x="92" y="14"/>
                    </a:lnTo>
                    <a:lnTo>
                      <a:pt x="102" y="4"/>
                    </a:lnTo>
                    <a:lnTo>
                      <a:pt x="111" y="0"/>
                    </a:lnTo>
                    <a:lnTo>
                      <a:pt x="123" y="8"/>
                    </a:lnTo>
                    <a:lnTo>
                      <a:pt x="130" y="24"/>
                    </a:lnTo>
                    <a:lnTo>
                      <a:pt x="165" y="328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27779" name="Group 133"/>
            <p:cNvGrpSpPr>
              <a:grpSpLocks/>
            </p:cNvGrpSpPr>
            <p:nvPr/>
          </p:nvGrpSpPr>
          <p:grpSpPr bwMode="auto">
            <a:xfrm>
              <a:off x="3600" y="3256"/>
              <a:ext cx="235" cy="713"/>
              <a:chOff x="3600" y="3256"/>
              <a:chExt cx="235" cy="713"/>
            </a:xfrm>
          </p:grpSpPr>
          <p:sp>
            <p:nvSpPr>
              <p:cNvPr id="27780" name="Freeform 134"/>
              <p:cNvSpPr>
                <a:spLocks/>
              </p:cNvSpPr>
              <p:nvPr/>
            </p:nvSpPr>
            <p:spPr bwMode="auto">
              <a:xfrm>
                <a:off x="3600" y="3606"/>
                <a:ext cx="68" cy="363"/>
              </a:xfrm>
              <a:custGeom>
                <a:avLst/>
                <a:gdLst>
                  <a:gd name="T0" fmla="*/ 0 w 68"/>
                  <a:gd name="T1" fmla="*/ 0 h 363"/>
                  <a:gd name="T2" fmla="*/ 41 w 68"/>
                  <a:gd name="T3" fmla="*/ 308 h 363"/>
                  <a:gd name="T4" fmla="*/ 44 w 68"/>
                  <a:gd name="T5" fmla="*/ 324 h 363"/>
                  <a:gd name="T6" fmla="*/ 46 w 68"/>
                  <a:gd name="T7" fmla="*/ 337 h 363"/>
                  <a:gd name="T8" fmla="*/ 49 w 68"/>
                  <a:gd name="T9" fmla="*/ 347 h 363"/>
                  <a:gd name="T10" fmla="*/ 57 w 68"/>
                  <a:gd name="T11" fmla="*/ 356 h 363"/>
                  <a:gd name="T12" fmla="*/ 67 w 68"/>
                  <a:gd name="T13" fmla="*/ 362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8"/>
                  <a:gd name="T22" fmla="*/ 0 h 363"/>
                  <a:gd name="T23" fmla="*/ 68 w 68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8" h="363">
                    <a:moveTo>
                      <a:pt x="0" y="0"/>
                    </a:moveTo>
                    <a:lnTo>
                      <a:pt x="41" y="308"/>
                    </a:lnTo>
                    <a:lnTo>
                      <a:pt x="44" y="324"/>
                    </a:lnTo>
                    <a:lnTo>
                      <a:pt x="46" y="337"/>
                    </a:lnTo>
                    <a:lnTo>
                      <a:pt x="49" y="347"/>
                    </a:lnTo>
                    <a:lnTo>
                      <a:pt x="57" y="356"/>
                    </a:lnTo>
                    <a:lnTo>
                      <a:pt x="67" y="362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81" name="Freeform 135"/>
              <p:cNvSpPr>
                <a:spLocks/>
              </p:cNvSpPr>
              <p:nvPr/>
            </p:nvSpPr>
            <p:spPr bwMode="auto">
              <a:xfrm>
                <a:off x="3669" y="3256"/>
                <a:ext cx="166" cy="709"/>
              </a:xfrm>
              <a:custGeom>
                <a:avLst/>
                <a:gdLst>
                  <a:gd name="T0" fmla="*/ 0 w 166"/>
                  <a:gd name="T1" fmla="*/ 708 h 709"/>
                  <a:gd name="T2" fmla="*/ 14 w 166"/>
                  <a:gd name="T3" fmla="*/ 704 h 709"/>
                  <a:gd name="T4" fmla="*/ 24 w 166"/>
                  <a:gd name="T5" fmla="*/ 692 h 709"/>
                  <a:gd name="T6" fmla="*/ 27 w 166"/>
                  <a:gd name="T7" fmla="*/ 675 h 709"/>
                  <a:gd name="T8" fmla="*/ 30 w 166"/>
                  <a:gd name="T9" fmla="*/ 649 h 709"/>
                  <a:gd name="T10" fmla="*/ 83 w 166"/>
                  <a:gd name="T11" fmla="*/ 57 h 709"/>
                  <a:gd name="T12" fmla="*/ 88 w 166"/>
                  <a:gd name="T13" fmla="*/ 24 h 709"/>
                  <a:gd name="T14" fmla="*/ 92 w 166"/>
                  <a:gd name="T15" fmla="*/ 14 h 709"/>
                  <a:gd name="T16" fmla="*/ 102 w 166"/>
                  <a:gd name="T17" fmla="*/ 4 h 709"/>
                  <a:gd name="T18" fmla="*/ 111 w 166"/>
                  <a:gd name="T19" fmla="*/ 0 h 709"/>
                  <a:gd name="T20" fmla="*/ 123 w 166"/>
                  <a:gd name="T21" fmla="*/ 8 h 709"/>
                  <a:gd name="T22" fmla="*/ 130 w 166"/>
                  <a:gd name="T23" fmla="*/ 24 h 709"/>
                  <a:gd name="T24" fmla="*/ 165 w 166"/>
                  <a:gd name="T25" fmla="*/ 328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66"/>
                  <a:gd name="T40" fmla="*/ 0 h 709"/>
                  <a:gd name="T41" fmla="*/ 166 w 16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66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0" y="649"/>
                    </a:lnTo>
                    <a:lnTo>
                      <a:pt x="83" y="57"/>
                    </a:lnTo>
                    <a:lnTo>
                      <a:pt x="88" y="24"/>
                    </a:lnTo>
                    <a:lnTo>
                      <a:pt x="92" y="14"/>
                    </a:lnTo>
                    <a:lnTo>
                      <a:pt x="102" y="4"/>
                    </a:lnTo>
                    <a:lnTo>
                      <a:pt x="111" y="0"/>
                    </a:lnTo>
                    <a:lnTo>
                      <a:pt x="123" y="8"/>
                    </a:lnTo>
                    <a:lnTo>
                      <a:pt x="130" y="24"/>
                    </a:lnTo>
                    <a:lnTo>
                      <a:pt x="165" y="328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grpSp>
        <p:nvGrpSpPr>
          <p:cNvPr id="27744" name="Group 136"/>
          <p:cNvGrpSpPr>
            <a:grpSpLocks/>
          </p:cNvGrpSpPr>
          <p:nvPr/>
        </p:nvGrpSpPr>
        <p:grpSpPr bwMode="auto">
          <a:xfrm>
            <a:off x="8419006" y="5441550"/>
            <a:ext cx="495235" cy="847921"/>
            <a:chOff x="3833" y="3247"/>
            <a:chExt cx="234" cy="713"/>
          </a:xfrm>
        </p:grpSpPr>
        <p:sp>
          <p:nvSpPr>
            <p:cNvPr id="27776" name="Freeform 137"/>
            <p:cNvSpPr>
              <a:spLocks/>
            </p:cNvSpPr>
            <p:nvPr/>
          </p:nvSpPr>
          <p:spPr bwMode="auto">
            <a:xfrm>
              <a:off x="3833" y="3597"/>
              <a:ext cx="64" cy="363"/>
            </a:xfrm>
            <a:custGeom>
              <a:avLst/>
              <a:gdLst>
                <a:gd name="T0" fmla="*/ 0 w 64"/>
                <a:gd name="T1" fmla="*/ 0 h 363"/>
                <a:gd name="T2" fmla="*/ 39 w 64"/>
                <a:gd name="T3" fmla="*/ 308 h 363"/>
                <a:gd name="T4" fmla="*/ 41 w 64"/>
                <a:gd name="T5" fmla="*/ 324 h 363"/>
                <a:gd name="T6" fmla="*/ 43 w 64"/>
                <a:gd name="T7" fmla="*/ 337 h 363"/>
                <a:gd name="T8" fmla="*/ 46 w 64"/>
                <a:gd name="T9" fmla="*/ 347 h 363"/>
                <a:gd name="T10" fmla="*/ 54 w 64"/>
                <a:gd name="T11" fmla="*/ 356 h 363"/>
                <a:gd name="T12" fmla="*/ 63 w 64"/>
                <a:gd name="T13" fmla="*/ 362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63"/>
                <a:gd name="T23" fmla="*/ 64 w 64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63">
                  <a:moveTo>
                    <a:pt x="0" y="0"/>
                  </a:moveTo>
                  <a:lnTo>
                    <a:pt x="39" y="308"/>
                  </a:lnTo>
                  <a:lnTo>
                    <a:pt x="41" y="324"/>
                  </a:lnTo>
                  <a:lnTo>
                    <a:pt x="43" y="337"/>
                  </a:lnTo>
                  <a:lnTo>
                    <a:pt x="46" y="347"/>
                  </a:lnTo>
                  <a:lnTo>
                    <a:pt x="54" y="356"/>
                  </a:lnTo>
                  <a:lnTo>
                    <a:pt x="63" y="362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77" name="Freeform 138"/>
            <p:cNvSpPr>
              <a:spLocks/>
            </p:cNvSpPr>
            <p:nvPr/>
          </p:nvSpPr>
          <p:spPr bwMode="auto">
            <a:xfrm>
              <a:off x="3898" y="3247"/>
              <a:ext cx="169" cy="709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9"/>
                <a:gd name="T40" fmla="*/ 0 h 709"/>
                <a:gd name="T41" fmla="*/ 169 w 169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45" name="Freeform 139"/>
          <p:cNvSpPr>
            <a:spLocks/>
          </p:cNvSpPr>
          <p:nvPr/>
        </p:nvSpPr>
        <p:spPr bwMode="auto">
          <a:xfrm>
            <a:off x="8916357" y="5857571"/>
            <a:ext cx="135449" cy="430312"/>
          </a:xfrm>
          <a:custGeom>
            <a:avLst/>
            <a:gdLst>
              <a:gd name="T0" fmla="*/ 0 w 64"/>
              <a:gd name="T1" fmla="*/ 0 h 271"/>
              <a:gd name="T2" fmla="*/ 2147483646 w 64"/>
              <a:gd name="T3" fmla="*/ 2147483646 h 271"/>
              <a:gd name="T4" fmla="*/ 2147483646 w 64"/>
              <a:gd name="T5" fmla="*/ 2147483646 h 271"/>
              <a:gd name="T6" fmla="*/ 2147483646 w 64"/>
              <a:gd name="T7" fmla="*/ 2147483646 h 271"/>
              <a:gd name="T8" fmla="*/ 2147483646 w 64"/>
              <a:gd name="T9" fmla="*/ 2147483646 h 271"/>
              <a:gd name="T10" fmla="*/ 2147483646 w 64"/>
              <a:gd name="T11" fmla="*/ 2147483646 h 2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4"/>
              <a:gd name="T19" fmla="*/ 0 h 271"/>
              <a:gd name="T20" fmla="*/ 64 w 64"/>
              <a:gd name="T21" fmla="*/ 271 h 2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4" h="271">
                <a:moveTo>
                  <a:pt x="0" y="0"/>
                </a:moveTo>
                <a:lnTo>
                  <a:pt x="40" y="231"/>
                </a:lnTo>
                <a:lnTo>
                  <a:pt x="42" y="243"/>
                </a:lnTo>
                <a:lnTo>
                  <a:pt x="44" y="253"/>
                </a:lnTo>
                <a:lnTo>
                  <a:pt x="55" y="267"/>
                </a:lnTo>
                <a:lnTo>
                  <a:pt x="64" y="271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46" name="Freeform 140"/>
          <p:cNvSpPr>
            <a:spLocks/>
          </p:cNvSpPr>
          <p:nvPr/>
        </p:nvSpPr>
        <p:spPr bwMode="auto">
          <a:xfrm>
            <a:off x="9056039" y="5441550"/>
            <a:ext cx="374600" cy="841570"/>
          </a:xfrm>
          <a:custGeom>
            <a:avLst/>
            <a:gdLst>
              <a:gd name="T0" fmla="*/ 0 w 177"/>
              <a:gd name="T1" fmla="*/ 2147483646 h 530"/>
              <a:gd name="T2" fmla="*/ 2147483646 w 177"/>
              <a:gd name="T3" fmla="*/ 2147483646 h 530"/>
              <a:gd name="T4" fmla="*/ 2147483646 w 177"/>
              <a:gd name="T5" fmla="*/ 2147483646 h 530"/>
              <a:gd name="T6" fmla="*/ 2147483646 w 177"/>
              <a:gd name="T7" fmla="*/ 2147483646 h 530"/>
              <a:gd name="T8" fmla="*/ 2147483646 w 177"/>
              <a:gd name="T9" fmla="*/ 2147483646 h 530"/>
              <a:gd name="T10" fmla="*/ 2147483646 w 177"/>
              <a:gd name="T11" fmla="*/ 2147483646 h 530"/>
              <a:gd name="T12" fmla="*/ 2147483646 w 177"/>
              <a:gd name="T13" fmla="*/ 2147483646 h 530"/>
              <a:gd name="T14" fmla="*/ 2147483646 w 177"/>
              <a:gd name="T15" fmla="*/ 2147483646 h 530"/>
              <a:gd name="T16" fmla="*/ 2147483646 w 177"/>
              <a:gd name="T17" fmla="*/ 2147483646 h 530"/>
              <a:gd name="T18" fmla="*/ 2147483646 w 177"/>
              <a:gd name="T19" fmla="*/ 0 h 530"/>
              <a:gd name="T20" fmla="*/ 2147483646 w 177"/>
              <a:gd name="T21" fmla="*/ 2147483646 h 530"/>
              <a:gd name="T22" fmla="*/ 2147483646 w 177"/>
              <a:gd name="T23" fmla="*/ 2147483646 h 530"/>
              <a:gd name="T24" fmla="*/ 2147483646 w 177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530"/>
              <a:gd name="T41" fmla="*/ 177 w 177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530">
                <a:moveTo>
                  <a:pt x="0" y="530"/>
                </a:moveTo>
                <a:lnTo>
                  <a:pt x="14" y="527"/>
                </a:lnTo>
                <a:lnTo>
                  <a:pt x="24" y="518"/>
                </a:lnTo>
                <a:lnTo>
                  <a:pt x="27" y="506"/>
                </a:lnTo>
                <a:lnTo>
                  <a:pt x="31" y="486"/>
                </a:lnTo>
                <a:lnTo>
                  <a:pt x="84" y="43"/>
                </a:lnTo>
                <a:lnTo>
                  <a:pt x="89" y="18"/>
                </a:lnTo>
                <a:lnTo>
                  <a:pt x="94" y="10"/>
                </a:lnTo>
                <a:lnTo>
                  <a:pt x="104" y="3"/>
                </a:lnTo>
                <a:lnTo>
                  <a:pt x="113" y="0"/>
                </a:lnTo>
                <a:lnTo>
                  <a:pt x="125" y="6"/>
                </a:lnTo>
                <a:lnTo>
                  <a:pt x="132" y="18"/>
                </a:lnTo>
                <a:lnTo>
                  <a:pt x="177" y="28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47" name="Group 141"/>
          <p:cNvGrpSpPr>
            <a:grpSpLocks/>
          </p:cNvGrpSpPr>
          <p:nvPr/>
        </p:nvGrpSpPr>
        <p:grpSpPr bwMode="auto">
          <a:xfrm>
            <a:off x="9443338" y="5444726"/>
            <a:ext cx="1007402" cy="847921"/>
            <a:chOff x="4317" y="3250"/>
            <a:chExt cx="476" cy="713"/>
          </a:xfrm>
        </p:grpSpPr>
        <p:grpSp>
          <p:nvGrpSpPr>
            <p:cNvPr id="27770" name="Group 142"/>
            <p:cNvGrpSpPr>
              <a:grpSpLocks/>
            </p:cNvGrpSpPr>
            <p:nvPr/>
          </p:nvGrpSpPr>
          <p:grpSpPr bwMode="auto">
            <a:xfrm>
              <a:off x="4317" y="3250"/>
              <a:ext cx="238" cy="713"/>
              <a:chOff x="4317" y="3250"/>
              <a:chExt cx="238" cy="713"/>
            </a:xfrm>
          </p:grpSpPr>
          <p:sp>
            <p:nvSpPr>
              <p:cNvPr id="27774" name="Freeform 143"/>
              <p:cNvSpPr>
                <a:spLocks/>
              </p:cNvSpPr>
              <p:nvPr/>
            </p:nvSpPr>
            <p:spPr bwMode="auto">
              <a:xfrm>
                <a:off x="4317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5"/>
                  <a:gd name="T22" fmla="*/ 0 h 363"/>
                  <a:gd name="T23" fmla="*/ 65 w 65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75" name="Freeform 144"/>
              <p:cNvSpPr>
                <a:spLocks/>
              </p:cNvSpPr>
              <p:nvPr/>
            </p:nvSpPr>
            <p:spPr bwMode="auto">
              <a:xfrm>
                <a:off x="4383" y="3254"/>
                <a:ext cx="172" cy="709"/>
              </a:xfrm>
              <a:custGeom>
                <a:avLst/>
                <a:gdLst>
                  <a:gd name="T0" fmla="*/ 0 w 172"/>
                  <a:gd name="T1" fmla="*/ 0 h 709"/>
                  <a:gd name="T2" fmla="*/ 14 w 172"/>
                  <a:gd name="T3" fmla="*/ 4 h 709"/>
                  <a:gd name="T4" fmla="*/ 24 w 172"/>
                  <a:gd name="T5" fmla="*/ 16 h 709"/>
                  <a:gd name="T6" fmla="*/ 28 w 172"/>
                  <a:gd name="T7" fmla="*/ 33 h 709"/>
                  <a:gd name="T8" fmla="*/ 31 w 172"/>
                  <a:gd name="T9" fmla="*/ 59 h 709"/>
                  <a:gd name="T10" fmla="*/ 86 w 172"/>
                  <a:gd name="T11" fmla="*/ 651 h 709"/>
                  <a:gd name="T12" fmla="*/ 91 w 172"/>
                  <a:gd name="T13" fmla="*/ 684 h 709"/>
                  <a:gd name="T14" fmla="*/ 95 w 172"/>
                  <a:gd name="T15" fmla="*/ 694 h 709"/>
                  <a:gd name="T16" fmla="*/ 106 w 172"/>
                  <a:gd name="T17" fmla="*/ 704 h 709"/>
                  <a:gd name="T18" fmla="*/ 115 w 172"/>
                  <a:gd name="T19" fmla="*/ 708 h 709"/>
                  <a:gd name="T20" fmla="*/ 127 w 172"/>
                  <a:gd name="T21" fmla="*/ 700 h 709"/>
                  <a:gd name="T22" fmla="*/ 135 w 172"/>
                  <a:gd name="T23" fmla="*/ 684 h 709"/>
                  <a:gd name="T24" fmla="*/ 171 w 172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2"/>
                  <a:gd name="T40" fmla="*/ 0 h 709"/>
                  <a:gd name="T41" fmla="*/ 172 w 172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2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6" y="651"/>
                    </a:lnTo>
                    <a:lnTo>
                      <a:pt x="91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7" y="700"/>
                    </a:lnTo>
                    <a:lnTo>
                      <a:pt x="135" y="684"/>
                    </a:lnTo>
                    <a:lnTo>
                      <a:pt x="171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27771" name="Group 145"/>
            <p:cNvGrpSpPr>
              <a:grpSpLocks/>
            </p:cNvGrpSpPr>
            <p:nvPr/>
          </p:nvGrpSpPr>
          <p:grpSpPr bwMode="auto">
            <a:xfrm>
              <a:off x="4557" y="3250"/>
              <a:ext cx="236" cy="713"/>
              <a:chOff x="4557" y="3250"/>
              <a:chExt cx="236" cy="713"/>
            </a:xfrm>
          </p:grpSpPr>
          <p:sp>
            <p:nvSpPr>
              <p:cNvPr id="27772" name="Freeform 146"/>
              <p:cNvSpPr>
                <a:spLocks/>
              </p:cNvSpPr>
              <p:nvPr/>
            </p:nvSpPr>
            <p:spPr bwMode="auto">
              <a:xfrm>
                <a:off x="4557" y="3250"/>
                <a:ext cx="64" cy="363"/>
              </a:xfrm>
              <a:custGeom>
                <a:avLst/>
                <a:gdLst>
                  <a:gd name="T0" fmla="*/ 0 w 64"/>
                  <a:gd name="T1" fmla="*/ 362 h 363"/>
                  <a:gd name="T2" fmla="*/ 39 w 64"/>
                  <a:gd name="T3" fmla="*/ 54 h 363"/>
                  <a:gd name="T4" fmla="*/ 41 w 64"/>
                  <a:gd name="T5" fmla="*/ 38 h 363"/>
                  <a:gd name="T6" fmla="*/ 43 w 64"/>
                  <a:gd name="T7" fmla="*/ 25 h 363"/>
                  <a:gd name="T8" fmla="*/ 46 w 64"/>
                  <a:gd name="T9" fmla="*/ 15 h 363"/>
                  <a:gd name="T10" fmla="*/ 54 w 64"/>
                  <a:gd name="T11" fmla="*/ 6 h 363"/>
                  <a:gd name="T12" fmla="*/ 63 w 6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4"/>
                  <a:gd name="T22" fmla="*/ 0 h 363"/>
                  <a:gd name="T23" fmla="*/ 64 w 6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4" h="363">
                    <a:moveTo>
                      <a:pt x="0" y="362"/>
                    </a:moveTo>
                    <a:lnTo>
                      <a:pt x="39" y="54"/>
                    </a:lnTo>
                    <a:lnTo>
                      <a:pt x="41" y="38"/>
                    </a:lnTo>
                    <a:lnTo>
                      <a:pt x="43" y="25"/>
                    </a:lnTo>
                    <a:lnTo>
                      <a:pt x="46" y="15"/>
                    </a:lnTo>
                    <a:lnTo>
                      <a:pt x="54" y="6"/>
                    </a:lnTo>
                    <a:lnTo>
                      <a:pt x="63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73" name="Freeform 147"/>
              <p:cNvSpPr>
                <a:spLocks/>
              </p:cNvSpPr>
              <p:nvPr/>
            </p:nvSpPr>
            <p:spPr bwMode="auto">
              <a:xfrm>
                <a:off x="4622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1"/>
                  <a:gd name="T40" fmla="*/ 0 h 709"/>
                  <a:gd name="T41" fmla="*/ 171 w 171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</p:grpSp>
      <p:sp>
        <p:nvSpPr>
          <p:cNvPr id="27748" name="Freeform 148"/>
          <p:cNvSpPr>
            <a:spLocks/>
          </p:cNvSpPr>
          <p:nvPr/>
        </p:nvSpPr>
        <p:spPr bwMode="auto">
          <a:xfrm>
            <a:off x="10440158" y="5438374"/>
            <a:ext cx="150264" cy="490651"/>
          </a:xfrm>
          <a:custGeom>
            <a:avLst/>
            <a:gdLst>
              <a:gd name="T0" fmla="*/ 0 w 71"/>
              <a:gd name="T1" fmla="*/ 2147483646 h 309"/>
              <a:gd name="T2" fmla="*/ 2147483646 w 71"/>
              <a:gd name="T3" fmla="*/ 2147483646 h 309"/>
              <a:gd name="T4" fmla="*/ 2147483646 w 71"/>
              <a:gd name="T5" fmla="*/ 2147483646 h 309"/>
              <a:gd name="T6" fmla="*/ 2147483646 w 71"/>
              <a:gd name="T7" fmla="*/ 2147483646 h 309"/>
              <a:gd name="T8" fmla="*/ 2147483646 w 71"/>
              <a:gd name="T9" fmla="*/ 2147483646 h 309"/>
              <a:gd name="T10" fmla="*/ 2147483646 w 71"/>
              <a:gd name="T11" fmla="*/ 2147483646 h 309"/>
              <a:gd name="T12" fmla="*/ 2147483646 w 71"/>
              <a:gd name="T13" fmla="*/ 0 h 3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"/>
              <a:gd name="T22" fmla="*/ 0 h 309"/>
              <a:gd name="T23" fmla="*/ 71 w 71"/>
              <a:gd name="T24" fmla="*/ 309 h 30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" h="309">
                <a:moveTo>
                  <a:pt x="0" y="309"/>
                </a:moveTo>
                <a:lnTo>
                  <a:pt x="46" y="40"/>
                </a:lnTo>
                <a:lnTo>
                  <a:pt x="48" y="28"/>
                </a:lnTo>
                <a:lnTo>
                  <a:pt x="50" y="19"/>
                </a:lnTo>
                <a:lnTo>
                  <a:pt x="54" y="11"/>
                </a:lnTo>
                <a:lnTo>
                  <a:pt x="61" y="4"/>
                </a:lnTo>
                <a:lnTo>
                  <a:pt x="71" y="0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27749" name="Freeform 149"/>
          <p:cNvSpPr>
            <a:spLocks/>
          </p:cNvSpPr>
          <p:nvPr/>
        </p:nvSpPr>
        <p:spPr bwMode="auto">
          <a:xfrm>
            <a:off x="10594656" y="5443137"/>
            <a:ext cx="359786" cy="841570"/>
          </a:xfrm>
          <a:custGeom>
            <a:avLst/>
            <a:gdLst>
              <a:gd name="T0" fmla="*/ 0 w 170"/>
              <a:gd name="T1" fmla="*/ 0 h 530"/>
              <a:gd name="T2" fmla="*/ 2147483646 w 170"/>
              <a:gd name="T3" fmla="*/ 2147483646 h 530"/>
              <a:gd name="T4" fmla="*/ 2147483646 w 170"/>
              <a:gd name="T5" fmla="*/ 2147483646 h 530"/>
              <a:gd name="T6" fmla="*/ 2147483646 w 170"/>
              <a:gd name="T7" fmla="*/ 2147483646 h 530"/>
              <a:gd name="T8" fmla="*/ 2147483646 w 170"/>
              <a:gd name="T9" fmla="*/ 2147483646 h 530"/>
              <a:gd name="T10" fmla="*/ 2147483646 w 170"/>
              <a:gd name="T11" fmla="*/ 2147483646 h 530"/>
              <a:gd name="T12" fmla="*/ 2147483646 w 170"/>
              <a:gd name="T13" fmla="*/ 2147483646 h 530"/>
              <a:gd name="T14" fmla="*/ 2147483646 w 170"/>
              <a:gd name="T15" fmla="*/ 2147483646 h 530"/>
              <a:gd name="T16" fmla="*/ 2147483646 w 170"/>
              <a:gd name="T17" fmla="*/ 2147483646 h 530"/>
              <a:gd name="T18" fmla="*/ 2147483646 w 170"/>
              <a:gd name="T19" fmla="*/ 2147483646 h 530"/>
              <a:gd name="T20" fmla="*/ 2147483646 w 170"/>
              <a:gd name="T21" fmla="*/ 2147483646 h 530"/>
              <a:gd name="T22" fmla="*/ 2147483646 w 170"/>
              <a:gd name="T23" fmla="*/ 2147483646 h 530"/>
              <a:gd name="T24" fmla="*/ 2147483646 w 170"/>
              <a:gd name="T25" fmla="*/ 2147483646 h 5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0"/>
              <a:gd name="T40" fmla="*/ 0 h 530"/>
              <a:gd name="T41" fmla="*/ 170 w 170"/>
              <a:gd name="T42" fmla="*/ 530 h 5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0" h="530">
                <a:moveTo>
                  <a:pt x="0" y="0"/>
                </a:moveTo>
                <a:lnTo>
                  <a:pt x="14" y="3"/>
                </a:lnTo>
                <a:lnTo>
                  <a:pt x="24" y="12"/>
                </a:lnTo>
                <a:lnTo>
                  <a:pt x="27" y="25"/>
                </a:lnTo>
                <a:lnTo>
                  <a:pt x="30" y="44"/>
                </a:lnTo>
                <a:lnTo>
                  <a:pt x="84" y="488"/>
                </a:lnTo>
                <a:lnTo>
                  <a:pt x="89" y="512"/>
                </a:lnTo>
                <a:lnTo>
                  <a:pt x="93" y="520"/>
                </a:lnTo>
                <a:lnTo>
                  <a:pt x="104" y="527"/>
                </a:lnTo>
                <a:lnTo>
                  <a:pt x="113" y="530"/>
                </a:lnTo>
                <a:lnTo>
                  <a:pt x="124" y="524"/>
                </a:lnTo>
                <a:lnTo>
                  <a:pt x="132" y="512"/>
                </a:lnTo>
                <a:lnTo>
                  <a:pt x="170" y="267"/>
                </a:lnTo>
              </a:path>
            </a:pathLst>
          </a:custGeom>
          <a:noFill/>
          <a:ln w="38100" cap="rnd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27750" name="Group 150"/>
          <p:cNvGrpSpPr>
            <a:grpSpLocks/>
          </p:cNvGrpSpPr>
          <p:nvPr/>
        </p:nvGrpSpPr>
        <p:grpSpPr bwMode="auto">
          <a:xfrm>
            <a:off x="10954441" y="5438375"/>
            <a:ext cx="503701" cy="847921"/>
            <a:chOff x="5031" y="3244"/>
            <a:chExt cx="238" cy="713"/>
          </a:xfrm>
        </p:grpSpPr>
        <p:sp>
          <p:nvSpPr>
            <p:cNvPr id="27768" name="Freeform 151"/>
            <p:cNvSpPr>
              <a:spLocks/>
            </p:cNvSpPr>
            <p:nvPr/>
          </p:nvSpPr>
          <p:spPr bwMode="auto">
            <a:xfrm>
              <a:off x="5031" y="3244"/>
              <a:ext cx="69" cy="363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3"/>
                <a:gd name="T23" fmla="*/ 69 w 69"/>
                <a:gd name="T24" fmla="*/ 363 h 3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7769" name="Freeform 152"/>
            <p:cNvSpPr>
              <a:spLocks/>
            </p:cNvSpPr>
            <p:nvPr/>
          </p:nvSpPr>
          <p:spPr bwMode="auto">
            <a:xfrm>
              <a:off x="5101" y="3248"/>
              <a:ext cx="168" cy="70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8"/>
                <a:gd name="T40" fmla="*/ 0 h 709"/>
                <a:gd name="T41" fmla="*/ 168 w 168"/>
                <a:gd name="T42" fmla="*/ 709 h 70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38100" cap="rnd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27751" name="Rectangle 153"/>
          <p:cNvSpPr>
            <a:spLocks noChangeArrowheads="1"/>
          </p:cNvSpPr>
          <p:nvPr/>
        </p:nvSpPr>
        <p:spPr bwMode="auto">
          <a:xfrm>
            <a:off x="334390" y="2405547"/>
            <a:ext cx="1535118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zh-CN" altLang="en-US" b="1" dirty="0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基带信号</a:t>
            </a:r>
          </a:p>
        </p:txBody>
      </p:sp>
      <p:sp>
        <p:nvSpPr>
          <p:cNvPr id="27752" name="Rectangle 154"/>
          <p:cNvSpPr>
            <a:spLocks noChangeArrowheads="1"/>
          </p:cNvSpPr>
          <p:nvPr/>
        </p:nvSpPr>
        <p:spPr bwMode="auto">
          <a:xfrm>
            <a:off x="550264" y="3418606"/>
            <a:ext cx="868269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zh-CN" altLang="en-US" b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调幅</a:t>
            </a:r>
          </a:p>
        </p:txBody>
      </p:sp>
      <p:sp>
        <p:nvSpPr>
          <p:cNvPr id="27753" name="Rectangle 155"/>
          <p:cNvSpPr>
            <a:spLocks noChangeArrowheads="1"/>
          </p:cNvSpPr>
          <p:nvPr/>
        </p:nvSpPr>
        <p:spPr bwMode="auto">
          <a:xfrm>
            <a:off x="550264" y="4530113"/>
            <a:ext cx="868269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zh-CN" altLang="en-US" b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调频</a:t>
            </a:r>
          </a:p>
        </p:txBody>
      </p:sp>
      <p:sp>
        <p:nvSpPr>
          <p:cNvPr id="27754" name="Rectangle 156"/>
          <p:cNvSpPr>
            <a:spLocks noChangeArrowheads="1"/>
          </p:cNvSpPr>
          <p:nvPr/>
        </p:nvSpPr>
        <p:spPr bwMode="auto">
          <a:xfrm>
            <a:off x="550264" y="5713075"/>
            <a:ext cx="868269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zh-CN" altLang="en-US" b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调相</a:t>
            </a:r>
          </a:p>
        </p:txBody>
      </p:sp>
      <p:grpSp>
        <p:nvGrpSpPr>
          <p:cNvPr id="27755" name="Group 157"/>
          <p:cNvGrpSpPr>
            <a:grpSpLocks/>
          </p:cNvGrpSpPr>
          <p:nvPr/>
        </p:nvGrpSpPr>
        <p:grpSpPr bwMode="auto">
          <a:xfrm>
            <a:off x="3352364" y="3147081"/>
            <a:ext cx="1007402" cy="844745"/>
            <a:chOff x="1439" y="1316"/>
            <a:chExt cx="476" cy="711"/>
          </a:xfrm>
        </p:grpSpPr>
        <p:grpSp>
          <p:nvGrpSpPr>
            <p:cNvPr id="27757" name="Group 158"/>
            <p:cNvGrpSpPr>
              <a:grpSpLocks/>
            </p:cNvGrpSpPr>
            <p:nvPr/>
          </p:nvGrpSpPr>
          <p:grpSpPr bwMode="auto">
            <a:xfrm>
              <a:off x="1439" y="1316"/>
              <a:ext cx="239" cy="711"/>
              <a:chOff x="1439" y="1316"/>
              <a:chExt cx="239" cy="711"/>
            </a:xfrm>
          </p:grpSpPr>
          <p:sp>
            <p:nvSpPr>
              <p:cNvPr id="27764" name="Freeform 159"/>
              <p:cNvSpPr>
                <a:spLocks/>
              </p:cNvSpPr>
              <p:nvPr/>
            </p:nvSpPr>
            <p:spPr bwMode="auto">
              <a:xfrm>
                <a:off x="1439" y="1317"/>
                <a:ext cx="32" cy="363"/>
              </a:xfrm>
              <a:custGeom>
                <a:avLst/>
                <a:gdLst>
                  <a:gd name="T0" fmla="*/ 0 w 32"/>
                  <a:gd name="T1" fmla="*/ 362 h 363"/>
                  <a:gd name="T2" fmla="*/ 19 w 32"/>
                  <a:gd name="T3" fmla="*/ 54 h 363"/>
                  <a:gd name="T4" fmla="*/ 20 w 32"/>
                  <a:gd name="T5" fmla="*/ 38 h 363"/>
                  <a:gd name="T6" fmla="*/ 21 w 32"/>
                  <a:gd name="T7" fmla="*/ 25 h 363"/>
                  <a:gd name="T8" fmla="*/ 23 w 32"/>
                  <a:gd name="T9" fmla="*/ 15 h 363"/>
                  <a:gd name="T10" fmla="*/ 27 w 32"/>
                  <a:gd name="T11" fmla="*/ 6 h 363"/>
                  <a:gd name="T12" fmla="*/ 31 w 32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363"/>
                  <a:gd name="T23" fmla="*/ 32 w 32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363">
                    <a:moveTo>
                      <a:pt x="0" y="362"/>
                    </a:moveTo>
                    <a:lnTo>
                      <a:pt x="19" y="54"/>
                    </a:lnTo>
                    <a:lnTo>
                      <a:pt x="20" y="38"/>
                    </a:lnTo>
                    <a:lnTo>
                      <a:pt x="21" y="25"/>
                    </a:lnTo>
                    <a:lnTo>
                      <a:pt x="23" y="15"/>
                    </a:lnTo>
                    <a:lnTo>
                      <a:pt x="27" y="6"/>
                    </a:lnTo>
                    <a:lnTo>
                      <a:pt x="31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5" name="Freeform 160"/>
              <p:cNvSpPr>
                <a:spLocks/>
              </p:cNvSpPr>
              <p:nvPr/>
            </p:nvSpPr>
            <p:spPr bwMode="auto">
              <a:xfrm>
                <a:off x="1472" y="1316"/>
                <a:ext cx="86" cy="711"/>
              </a:xfrm>
              <a:custGeom>
                <a:avLst/>
                <a:gdLst>
                  <a:gd name="T0" fmla="*/ 0 w 86"/>
                  <a:gd name="T1" fmla="*/ 0 h 711"/>
                  <a:gd name="T2" fmla="*/ 7 w 86"/>
                  <a:gd name="T3" fmla="*/ 4 h 711"/>
                  <a:gd name="T4" fmla="*/ 12 w 86"/>
                  <a:gd name="T5" fmla="*/ 16 h 711"/>
                  <a:gd name="T6" fmla="*/ 14 w 86"/>
                  <a:gd name="T7" fmla="*/ 33 h 711"/>
                  <a:gd name="T8" fmla="*/ 15 w 86"/>
                  <a:gd name="T9" fmla="*/ 59 h 711"/>
                  <a:gd name="T10" fmla="*/ 43 w 86"/>
                  <a:gd name="T11" fmla="*/ 653 h 711"/>
                  <a:gd name="T12" fmla="*/ 45 w 86"/>
                  <a:gd name="T13" fmla="*/ 686 h 711"/>
                  <a:gd name="T14" fmla="*/ 47 w 86"/>
                  <a:gd name="T15" fmla="*/ 696 h 711"/>
                  <a:gd name="T16" fmla="*/ 53 w 86"/>
                  <a:gd name="T17" fmla="*/ 706 h 711"/>
                  <a:gd name="T18" fmla="*/ 57 w 86"/>
                  <a:gd name="T19" fmla="*/ 710 h 711"/>
                  <a:gd name="T20" fmla="*/ 63 w 86"/>
                  <a:gd name="T21" fmla="*/ 702 h 711"/>
                  <a:gd name="T22" fmla="*/ 67 w 86"/>
                  <a:gd name="T23" fmla="*/ 686 h 711"/>
                  <a:gd name="T24" fmla="*/ 85 w 86"/>
                  <a:gd name="T25" fmla="*/ 381 h 7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11"/>
                  <a:gd name="T41" fmla="*/ 86 w 86"/>
                  <a:gd name="T42" fmla="*/ 711 h 7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11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3"/>
                    </a:lnTo>
                    <a:lnTo>
                      <a:pt x="45" y="686"/>
                    </a:lnTo>
                    <a:lnTo>
                      <a:pt x="47" y="696"/>
                    </a:lnTo>
                    <a:lnTo>
                      <a:pt x="53" y="706"/>
                    </a:lnTo>
                    <a:lnTo>
                      <a:pt x="57" y="710"/>
                    </a:lnTo>
                    <a:lnTo>
                      <a:pt x="63" y="702"/>
                    </a:lnTo>
                    <a:lnTo>
                      <a:pt x="67" y="686"/>
                    </a:lnTo>
                    <a:lnTo>
                      <a:pt x="85" y="381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6" name="Freeform 161"/>
              <p:cNvSpPr>
                <a:spLocks/>
              </p:cNvSpPr>
              <p:nvPr/>
            </p:nvSpPr>
            <p:spPr bwMode="auto">
              <a:xfrm>
                <a:off x="1558" y="1323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7" name="Freeform 162"/>
              <p:cNvSpPr>
                <a:spLocks/>
              </p:cNvSpPr>
              <p:nvPr/>
            </p:nvSpPr>
            <p:spPr bwMode="auto">
              <a:xfrm>
                <a:off x="1592" y="1318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09"/>
                  <a:gd name="T41" fmla="*/ 86 w 8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27758" name="Group 163"/>
            <p:cNvGrpSpPr>
              <a:grpSpLocks/>
            </p:cNvGrpSpPr>
            <p:nvPr/>
          </p:nvGrpSpPr>
          <p:grpSpPr bwMode="auto">
            <a:xfrm>
              <a:off x="1676" y="1316"/>
              <a:ext cx="239" cy="711"/>
              <a:chOff x="1676" y="1316"/>
              <a:chExt cx="239" cy="711"/>
            </a:xfrm>
          </p:grpSpPr>
          <p:sp>
            <p:nvSpPr>
              <p:cNvPr id="27760" name="Freeform 164"/>
              <p:cNvSpPr>
                <a:spLocks/>
              </p:cNvSpPr>
              <p:nvPr/>
            </p:nvSpPr>
            <p:spPr bwMode="auto">
              <a:xfrm>
                <a:off x="1676" y="1317"/>
                <a:ext cx="32" cy="363"/>
              </a:xfrm>
              <a:custGeom>
                <a:avLst/>
                <a:gdLst>
                  <a:gd name="T0" fmla="*/ 0 w 32"/>
                  <a:gd name="T1" fmla="*/ 362 h 363"/>
                  <a:gd name="T2" fmla="*/ 19 w 32"/>
                  <a:gd name="T3" fmla="*/ 54 h 363"/>
                  <a:gd name="T4" fmla="*/ 20 w 32"/>
                  <a:gd name="T5" fmla="*/ 38 h 363"/>
                  <a:gd name="T6" fmla="*/ 21 w 32"/>
                  <a:gd name="T7" fmla="*/ 25 h 363"/>
                  <a:gd name="T8" fmla="*/ 23 w 32"/>
                  <a:gd name="T9" fmla="*/ 15 h 363"/>
                  <a:gd name="T10" fmla="*/ 27 w 32"/>
                  <a:gd name="T11" fmla="*/ 6 h 363"/>
                  <a:gd name="T12" fmla="*/ 31 w 32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2"/>
                  <a:gd name="T22" fmla="*/ 0 h 363"/>
                  <a:gd name="T23" fmla="*/ 32 w 32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2" h="363">
                    <a:moveTo>
                      <a:pt x="0" y="362"/>
                    </a:moveTo>
                    <a:lnTo>
                      <a:pt x="19" y="54"/>
                    </a:lnTo>
                    <a:lnTo>
                      <a:pt x="20" y="38"/>
                    </a:lnTo>
                    <a:lnTo>
                      <a:pt x="21" y="25"/>
                    </a:lnTo>
                    <a:lnTo>
                      <a:pt x="23" y="15"/>
                    </a:lnTo>
                    <a:lnTo>
                      <a:pt x="27" y="6"/>
                    </a:lnTo>
                    <a:lnTo>
                      <a:pt x="31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1" name="Freeform 165"/>
              <p:cNvSpPr>
                <a:spLocks/>
              </p:cNvSpPr>
              <p:nvPr/>
            </p:nvSpPr>
            <p:spPr bwMode="auto">
              <a:xfrm>
                <a:off x="1709" y="1316"/>
                <a:ext cx="86" cy="711"/>
              </a:xfrm>
              <a:custGeom>
                <a:avLst/>
                <a:gdLst>
                  <a:gd name="T0" fmla="*/ 0 w 86"/>
                  <a:gd name="T1" fmla="*/ 0 h 711"/>
                  <a:gd name="T2" fmla="*/ 7 w 86"/>
                  <a:gd name="T3" fmla="*/ 4 h 711"/>
                  <a:gd name="T4" fmla="*/ 12 w 86"/>
                  <a:gd name="T5" fmla="*/ 16 h 711"/>
                  <a:gd name="T6" fmla="*/ 14 w 86"/>
                  <a:gd name="T7" fmla="*/ 33 h 711"/>
                  <a:gd name="T8" fmla="*/ 15 w 86"/>
                  <a:gd name="T9" fmla="*/ 59 h 711"/>
                  <a:gd name="T10" fmla="*/ 43 w 86"/>
                  <a:gd name="T11" fmla="*/ 653 h 711"/>
                  <a:gd name="T12" fmla="*/ 45 w 86"/>
                  <a:gd name="T13" fmla="*/ 686 h 711"/>
                  <a:gd name="T14" fmla="*/ 47 w 86"/>
                  <a:gd name="T15" fmla="*/ 696 h 711"/>
                  <a:gd name="T16" fmla="*/ 53 w 86"/>
                  <a:gd name="T17" fmla="*/ 706 h 711"/>
                  <a:gd name="T18" fmla="*/ 57 w 86"/>
                  <a:gd name="T19" fmla="*/ 710 h 711"/>
                  <a:gd name="T20" fmla="*/ 63 w 86"/>
                  <a:gd name="T21" fmla="*/ 702 h 711"/>
                  <a:gd name="T22" fmla="*/ 67 w 86"/>
                  <a:gd name="T23" fmla="*/ 686 h 711"/>
                  <a:gd name="T24" fmla="*/ 85 w 86"/>
                  <a:gd name="T25" fmla="*/ 381 h 71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11"/>
                  <a:gd name="T41" fmla="*/ 86 w 86"/>
                  <a:gd name="T42" fmla="*/ 711 h 71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11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3"/>
                    </a:lnTo>
                    <a:lnTo>
                      <a:pt x="45" y="686"/>
                    </a:lnTo>
                    <a:lnTo>
                      <a:pt x="47" y="696"/>
                    </a:lnTo>
                    <a:lnTo>
                      <a:pt x="53" y="706"/>
                    </a:lnTo>
                    <a:lnTo>
                      <a:pt x="57" y="710"/>
                    </a:lnTo>
                    <a:lnTo>
                      <a:pt x="63" y="702"/>
                    </a:lnTo>
                    <a:lnTo>
                      <a:pt x="67" y="686"/>
                    </a:lnTo>
                    <a:lnTo>
                      <a:pt x="85" y="381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2" name="Freeform 166"/>
              <p:cNvSpPr>
                <a:spLocks/>
              </p:cNvSpPr>
              <p:nvPr/>
            </p:nvSpPr>
            <p:spPr bwMode="auto">
              <a:xfrm>
                <a:off x="1795" y="1323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363"/>
                  <a:gd name="T23" fmla="*/ 34 w 34"/>
                  <a:gd name="T24" fmla="*/ 363 h 36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27763" name="Freeform 167"/>
              <p:cNvSpPr>
                <a:spLocks/>
              </p:cNvSpPr>
              <p:nvPr/>
            </p:nvSpPr>
            <p:spPr bwMode="auto">
              <a:xfrm>
                <a:off x="1829" y="1318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6"/>
                  <a:gd name="T40" fmla="*/ 0 h 709"/>
                  <a:gd name="T41" fmla="*/ 86 w 86"/>
                  <a:gd name="T42" fmla="*/ 709 h 70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38100" cap="rnd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27759" name="Line 168"/>
            <p:cNvSpPr>
              <a:spLocks noChangeShapeType="1"/>
            </p:cNvSpPr>
            <p:nvPr/>
          </p:nvSpPr>
          <p:spPr bwMode="auto">
            <a:xfrm flipV="1">
              <a:off x="1674" y="1661"/>
              <a:ext cx="3" cy="5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实际信道中的数字信号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有失真，但可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识别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ts val="4200"/>
              </a:lnSpc>
            </a:pP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ts val="4200"/>
              </a:lnSpc>
            </a:pP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ts val="4200"/>
              </a:lnSpc>
            </a:pP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>
              <a:lnSpc>
                <a:spcPts val="4200"/>
              </a:lnSpc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失真大，无法识别 </a:t>
            </a: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 rot="-5400000">
            <a:off x="5933497" y="976121"/>
            <a:ext cx="395379" cy="5413729"/>
          </a:xfrm>
          <a:prstGeom prst="can">
            <a:avLst>
              <a:gd name="adj" fmla="val 66775"/>
            </a:avLst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35845" name="Freeform 5"/>
          <p:cNvSpPr>
            <a:spLocks/>
          </p:cNvSpPr>
          <p:nvPr/>
        </p:nvSpPr>
        <p:spPr bwMode="auto">
          <a:xfrm>
            <a:off x="1089943" y="2891434"/>
            <a:ext cx="2052899" cy="658966"/>
          </a:xfrm>
          <a:custGeom>
            <a:avLst/>
            <a:gdLst>
              <a:gd name="T0" fmla="*/ 0 w 1056"/>
              <a:gd name="T1" fmla="*/ 2147483646 h 480"/>
              <a:gd name="T2" fmla="*/ 2147483646 w 1056"/>
              <a:gd name="T3" fmla="*/ 2147483646 h 480"/>
              <a:gd name="T4" fmla="*/ 2147483646 w 1056"/>
              <a:gd name="T5" fmla="*/ 0 h 480"/>
              <a:gd name="T6" fmla="*/ 2147483646 w 1056"/>
              <a:gd name="T7" fmla="*/ 0 h 480"/>
              <a:gd name="T8" fmla="*/ 2147483646 w 1056"/>
              <a:gd name="T9" fmla="*/ 2147483646 h 480"/>
              <a:gd name="T10" fmla="*/ 2147483646 w 1056"/>
              <a:gd name="T11" fmla="*/ 2147483646 h 480"/>
              <a:gd name="T12" fmla="*/ 2147483646 w 1056"/>
              <a:gd name="T13" fmla="*/ 0 h 480"/>
              <a:gd name="T14" fmla="*/ 2147483646 w 1056"/>
              <a:gd name="T15" fmla="*/ 0 h 480"/>
              <a:gd name="T16" fmla="*/ 2147483646 w 1056"/>
              <a:gd name="T17" fmla="*/ 2147483646 h 480"/>
              <a:gd name="T18" fmla="*/ 2147483646 w 1056"/>
              <a:gd name="T19" fmla="*/ 2147483646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56"/>
              <a:gd name="T31" fmla="*/ 0 h 480"/>
              <a:gd name="T32" fmla="*/ 1056 w 1056"/>
              <a:gd name="T33" fmla="*/ 480 h 4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 b="1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1089943" y="3682191"/>
            <a:ext cx="261374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 b="1"/>
          </a:p>
        </p:txBody>
      </p:sp>
      <p:sp>
        <p:nvSpPr>
          <p:cNvPr id="35847" name="Freeform 7"/>
          <p:cNvSpPr>
            <a:spLocks/>
          </p:cNvSpPr>
          <p:nvPr/>
        </p:nvSpPr>
        <p:spPr bwMode="auto">
          <a:xfrm>
            <a:off x="9210535" y="2891434"/>
            <a:ext cx="2055016" cy="658966"/>
          </a:xfrm>
          <a:custGeom>
            <a:avLst/>
            <a:gdLst>
              <a:gd name="T0" fmla="*/ 0 w 1056"/>
              <a:gd name="T1" fmla="*/ 2147483646 h 480"/>
              <a:gd name="T2" fmla="*/ 2147483646 w 1056"/>
              <a:gd name="T3" fmla="*/ 2147483646 h 480"/>
              <a:gd name="T4" fmla="*/ 2147483646 w 1056"/>
              <a:gd name="T5" fmla="*/ 0 h 480"/>
              <a:gd name="T6" fmla="*/ 2147483646 w 1056"/>
              <a:gd name="T7" fmla="*/ 0 h 480"/>
              <a:gd name="T8" fmla="*/ 2147483646 w 1056"/>
              <a:gd name="T9" fmla="*/ 2147483646 h 480"/>
              <a:gd name="T10" fmla="*/ 2147483646 w 1056"/>
              <a:gd name="T11" fmla="*/ 2147483646 h 480"/>
              <a:gd name="T12" fmla="*/ 2147483646 w 1056"/>
              <a:gd name="T13" fmla="*/ 0 h 480"/>
              <a:gd name="T14" fmla="*/ 2147483646 w 1056"/>
              <a:gd name="T15" fmla="*/ 0 h 480"/>
              <a:gd name="T16" fmla="*/ 2147483646 w 1056"/>
              <a:gd name="T17" fmla="*/ 2147483646 h 480"/>
              <a:gd name="T18" fmla="*/ 2147483646 w 1056"/>
              <a:gd name="T19" fmla="*/ 2147483646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56"/>
              <a:gd name="T31" fmla="*/ 0 h 480"/>
              <a:gd name="T32" fmla="*/ 1056 w 1056"/>
              <a:gd name="T33" fmla="*/ 480 h 4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19050">
            <a:solidFill>
              <a:srgbClr val="333399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 b="1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8838050" y="3682191"/>
            <a:ext cx="261374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 b="1"/>
          </a:p>
        </p:txBody>
      </p:sp>
      <p:sp>
        <p:nvSpPr>
          <p:cNvPr id="35849" name="Freeform 9"/>
          <p:cNvSpPr>
            <a:spLocks/>
          </p:cNvSpPr>
          <p:nvPr/>
        </p:nvSpPr>
        <p:spPr bwMode="auto">
          <a:xfrm>
            <a:off x="9229583" y="2927955"/>
            <a:ext cx="1993640" cy="633559"/>
          </a:xfrm>
          <a:custGeom>
            <a:avLst/>
            <a:gdLst>
              <a:gd name="T0" fmla="*/ 0 w 1026"/>
              <a:gd name="T1" fmla="*/ 2147483646 h 461"/>
              <a:gd name="T2" fmla="*/ 2147483646 w 1026"/>
              <a:gd name="T3" fmla="*/ 2147483646 h 461"/>
              <a:gd name="T4" fmla="*/ 2147483646 w 1026"/>
              <a:gd name="T5" fmla="*/ 2147483646 h 461"/>
              <a:gd name="T6" fmla="*/ 2147483646 w 1026"/>
              <a:gd name="T7" fmla="*/ 2147483646 h 461"/>
              <a:gd name="T8" fmla="*/ 2147483646 w 1026"/>
              <a:gd name="T9" fmla="*/ 2147483646 h 461"/>
              <a:gd name="T10" fmla="*/ 2147483646 w 1026"/>
              <a:gd name="T11" fmla="*/ 2147483646 h 461"/>
              <a:gd name="T12" fmla="*/ 2147483646 w 1026"/>
              <a:gd name="T13" fmla="*/ 2147483646 h 461"/>
              <a:gd name="T14" fmla="*/ 2147483646 w 1026"/>
              <a:gd name="T15" fmla="*/ 2147483646 h 461"/>
              <a:gd name="T16" fmla="*/ 2147483646 w 1026"/>
              <a:gd name="T17" fmla="*/ 2147483646 h 461"/>
              <a:gd name="T18" fmla="*/ 2147483646 w 1026"/>
              <a:gd name="T19" fmla="*/ 2147483646 h 461"/>
              <a:gd name="T20" fmla="*/ 2147483646 w 1026"/>
              <a:gd name="T21" fmla="*/ 2147483646 h 461"/>
              <a:gd name="T22" fmla="*/ 2147483646 w 1026"/>
              <a:gd name="T23" fmla="*/ 2147483646 h 461"/>
              <a:gd name="T24" fmla="*/ 2147483646 w 1026"/>
              <a:gd name="T25" fmla="*/ 2147483646 h 461"/>
              <a:gd name="T26" fmla="*/ 2147483646 w 1026"/>
              <a:gd name="T27" fmla="*/ 0 h 461"/>
              <a:gd name="T28" fmla="*/ 2147483646 w 1026"/>
              <a:gd name="T29" fmla="*/ 2147483646 h 461"/>
              <a:gd name="T30" fmla="*/ 2147483646 w 1026"/>
              <a:gd name="T31" fmla="*/ 2147483646 h 461"/>
              <a:gd name="T32" fmla="*/ 2147483646 w 1026"/>
              <a:gd name="T33" fmla="*/ 2147483646 h 461"/>
              <a:gd name="T34" fmla="*/ 2147483646 w 1026"/>
              <a:gd name="T35" fmla="*/ 2147483646 h 461"/>
              <a:gd name="T36" fmla="*/ 2147483646 w 1026"/>
              <a:gd name="T37" fmla="*/ 2147483646 h 461"/>
              <a:gd name="T38" fmla="*/ 2147483646 w 1026"/>
              <a:gd name="T39" fmla="*/ 2147483646 h 461"/>
              <a:gd name="T40" fmla="*/ 2147483646 w 1026"/>
              <a:gd name="T41" fmla="*/ 2147483646 h 461"/>
              <a:gd name="T42" fmla="*/ 2147483646 w 1026"/>
              <a:gd name="T43" fmla="*/ 2147483646 h 461"/>
              <a:gd name="T44" fmla="*/ 2147483646 w 1026"/>
              <a:gd name="T45" fmla="*/ 2147483646 h 461"/>
              <a:gd name="T46" fmla="*/ 2147483646 w 1026"/>
              <a:gd name="T47" fmla="*/ 2147483646 h 461"/>
              <a:gd name="T48" fmla="*/ 2147483646 w 1026"/>
              <a:gd name="T49" fmla="*/ 2147483646 h 461"/>
              <a:gd name="T50" fmla="*/ 2147483646 w 1026"/>
              <a:gd name="T51" fmla="*/ 2147483646 h 461"/>
              <a:gd name="T52" fmla="*/ 2147483646 w 1026"/>
              <a:gd name="T53" fmla="*/ 2147483646 h 461"/>
              <a:gd name="T54" fmla="*/ 2147483646 w 1026"/>
              <a:gd name="T55" fmla="*/ 2147483646 h 461"/>
              <a:gd name="T56" fmla="*/ 2147483646 w 1026"/>
              <a:gd name="T57" fmla="*/ 2147483646 h 461"/>
              <a:gd name="T58" fmla="*/ 2147483646 w 1026"/>
              <a:gd name="T59" fmla="*/ 2147483646 h 461"/>
              <a:gd name="T60" fmla="*/ 2147483646 w 1026"/>
              <a:gd name="T61" fmla="*/ 2147483646 h 461"/>
              <a:gd name="T62" fmla="*/ 2147483646 w 1026"/>
              <a:gd name="T63" fmla="*/ 2147483646 h 461"/>
              <a:gd name="T64" fmla="*/ 2147483646 w 1026"/>
              <a:gd name="T65" fmla="*/ 2147483646 h 461"/>
              <a:gd name="T66" fmla="*/ 2147483646 w 1026"/>
              <a:gd name="T67" fmla="*/ 2147483646 h 461"/>
              <a:gd name="T68" fmla="*/ 2147483646 w 1026"/>
              <a:gd name="T69" fmla="*/ 2147483646 h 461"/>
              <a:gd name="T70" fmla="*/ 2147483646 w 1026"/>
              <a:gd name="T71" fmla="*/ 2147483646 h 461"/>
              <a:gd name="T72" fmla="*/ 2147483646 w 1026"/>
              <a:gd name="T73" fmla="*/ 2147483646 h 461"/>
              <a:gd name="T74" fmla="*/ 2147483646 w 1026"/>
              <a:gd name="T75" fmla="*/ 2147483646 h 461"/>
              <a:gd name="T76" fmla="*/ 2147483646 w 1026"/>
              <a:gd name="T77" fmla="*/ 2147483646 h 461"/>
              <a:gd name="T78" fmla="*/ 2147483646 w 1026"/>
              <a:gd name="T79" fmla="*/ 2147483646 h 4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026"/>
              <a:gd name="T121" fmla="*/ 0 h 461"/>
              <a:gd name="T122" fmla="*/ 1026 w 1026"/>
              <a:gd name="T123" fmla="*/ 461 h 461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026" h="461">
                <a:moveTo>
                  <a:pt x="0" y="447"/>
                </a:moveTo>
                <a:cubicBezTo>
                  <a:pt x="9" y="449"/>
                  <a:pt x="44" y="457"/>
                  <a:pt x="57" y="459"/>
                </a:cubicBezTo>
                <a:cubicBezTo>
                  <a:pt x="64" y="461"/>
                  <a:pt x="71" y="457"/>
                  <a:pt x="78" y="456"/>
                </a:cubicBezTo>
                <a:cubicBezTo>
                  <a:pt x="88" y="453"/>
                  <a:pt x="95" y="447"/>
                  <a:pt x="105" y="444"/>
                </a:cubicBezTo>
                <a:cubicBezTo>
                  <a:pt x="121" y="445"/>
                  <a:pt x="142" y="455"/>
                  <a:pt x="153" y="444"/>
                </a:cubicBezTo>
                <a:cubicBezTo>
                  <a:pt x="163" y="434"/>
                  <a:pt x="174" y="371"/>
                  <a:pt x="177" y="354"/>
                </a:cubicBezTo>
                <a:cubicBezTo>
                  <a:pt x="178" y="322"/>
                  <a:pt x="178" y="290"/>
                  <a:pt x="180" y="258"/>
                </a:cubicBezTo>
                <a:cubicBezTo>
                  <a:pt x="180" y="254"/>
                  <a:pt x="182" y="250"/>
                  <a:pt x="183" y="246"/>
                </a:cubicBezTo>
                <a:cubicBezTo>
                  <a:pt x="187" y="221"/>
                  <a:pt x="184" y="225"/>
                  <a:pt x="189" y="207"/>
                </a:cubicBezTo>
                <a:cubicBezTo>
                  <a:pt x="192" y="198"/>
                  <a:pt x="198" y="180"/>
                  <a:pt x="198" y="180"/>
                </a:cubicBezTo>
                <a:cubicBezTo>
                  <a:pt x="200" y="148"/>
                  <a:pt x="206" y="126"/>
                  <a:pt x="213" y="96"/>
                </a:cubicBezTo>
                <a:cubicBezTo>
                  <a:pt x="215" y="75"/>
                  <a:pt x="214" y="38"/>
                  <a:pt x="228" y="18"/>
                </a:cubicBezTo>
                <a:cubicBezTo>
                  <a:pt x="238" y="4"/>
                  <a:pt x="231" y="10"/>
                  <a:pt x="252" y="3"/>
                </a:cubicBezTo>
                <a:cubicBezTo>
                  <a:pt x="255" y="2"/>
                  <a:pt x="261" y="0"/>
                  <a:pt x="261" y="0"/>
                </a:cubicBezTo>
                <a:cubicBezTo>
                  <a:pt x="284" y="11"/>
                  <a:pt x="295" y="23"/>
                  <a:pt x="321" y="27"/>
                </a:cubicBezTo>
                <a:cubicBezTo>
                  <a:pt x="335" y="26"/>
                  <a:pt x="355" y="16"/>
                  <a:pt x="363" y="27"/>
                </a:cubicBezTo>
                <a:cubicBezTo>
                  <a:pt x="374" y="42"/>
                  <a:pt x="376" y="65"/>
                  <a:pt x="387" y="81"/>
                </a:cubicBezTo>
                <a:cubicBezTo>
                  <a:pt x="389" y="141"/>
                  <a:pt x="399" y="159"/>
                  <a:pt x="399" y="222"/>
                </a:cubicBezTo>
                <a:cubicBezTo>
                  <a:pt x="401" y="267"/>
                  <a:pt x="413" y="321"/>
                  <a:pt x="417" y="366"/>
                </a:cubicBezTo>
                <a:cubicBezTo>
                  <a:pt x="425" y="397"/>
                  <a:pt x="436" y="404"/>
                  <a:pt x="450" y="417"/>
                </a:cubicBezTo>
                <a:cubicBezTo>
                  <a:pt x="462" y="435"/>
                  <a:pt x="483" y="440"/>
                  <a:pt x="504" y="444"/>
                </a:cubicBezTo>
                <a:cubicBezTo>
                  <a:pt x="518" y="453"/>
                  <a:pt x="522" y="454"/>
                  <a:pt x="540" y="450"/>
                </a:cubicBezTo>
                <a:cubicBezTo>
                  <a:pt x="546" y="448"/>
                  <a:pt x="558" y="444"/>
                  <a:pt x="558" y="444"/>
                </a:cubicBezTo>
                <a:cubicBezTo>
                  <a:pt x="570" y="445"/>
                  <a:pt x="602" y="458"/>
                  <a:pt x="615" y="459"/>
                </a:cubicBezTo>
                <a:cubicBezTo>
                  <a:pt x="622" y="454"/>
                  <a:pt x="633" y="456"/>
                  <a:pt x="639" y="450"/>
                </a:cubicBezTo>
                <a:cubicBezTo>
                  <a:pt x="643" y="445"/>
                  <a:pt x="641" y="438"/>
                  <a:pt x="642" y="432"/>
                </a:cubicBezTo>
                <a:cubicBezTo>
                  <a:pt x="644" y="422"/>
                  <a:pt x="651" y="415"/>
                  <a:pt x="654" y="405"/>
                </a:cubicBezTo>
                <a:cubicBezTo>
                  <a:pt x="658" y="327"/>
                  <a:pt x="656" y="363"/>
                  <a:pt x="672" y="315"/>
                </a:cubicBezTo>
                <a:cubicBezTo>
                  <a:pt x="677" y="266"/>
                  <a:pt x="678" y="219"/>
                  <a:pt x="690" y="171"/>
                </a:cubicBezTo>
                <a:cubicBezTo>
                  <a:pt x="693" y="134"/>
                  <a:pt x="700" y="113"/>
                  <a:pt x="711" y="81"/>
                </a:cubicBezTo>
                <a:cubicBezTo>
                  <a:pt x="714" y="53"/>
                  <a:pt x="712" y="34"/>
                  <a:pt x="741" y="24"/>
                </a:cubicBezTo>
                <a:cubicBezTo>
                  <a:pt x="783" y="28"/>
                  <a:pt x="771" y="37"/>
                  <a:pt x="804" y="45"/>
                </a:cubicBezTo>
                <a:cubicBezTo>
                  <a:pt x="815" y="52"/>
                  <a:pt x="843" y="54"/>
                  <a:pt x="831" y="66"/>
                </a:cubicBezTo>
                <a:cubicBezTo>
                  <a:pt x="842" y="64"/>
                  <a:pt x="856" y="62"/>
                  <a:pt x="867" y="69"/>
                </a:cubicBezTo>
                <a:cubicBezTo>
                  <a:pt x="871" y="72"/>
                  <a:pt x="868" y="79"/>
                  <a:pt x="870" y="84"/>
                </a:cubicBezTo>
                <a:cubicBezTo>
                  <a:pt x="873" y="91"/>
                  <a:pt x="875" y="129"/>
                  <a:pt x="879" y="135"/>
                </a:cubicBezTo>
                <a:cubicBezTo>
                  <a:pt x="884" y="165"/>
                  <a:pt x="893" y="229"/>
                  <a:pt x="901" y="267"/>
                </a:cubicBezTo>
                <a:cubicBezTo>
                  <a:pt x="909" y="305"/>
                  <a:pt x="914" y="335"/>
                  <a:pt x="924" y="363"/>
                </a:cubicBezTo>
                <a:cubicBezTo>
                  <a:pt x="934" y="391"/>
                  <a:pt x="946" y="417"/>
                  <a:pt x="963" y="432"/>
                </a:cubicBezTo>
                <a:cubicBezTo>
                  <a:pt x="980" y="447"/>
                  <a:pt x="1013" y="449"/>
                  <a:pt x="1026" y="453"/>
                </a:cubicBezTo>
              </a:path>
            </a:pathLst>
          </a:custGeom>
          <a:noFill/>
          <a:ln w="571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 b="1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469724" y="2701787"/>
            <a:ext cx="5153612" cy="84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rgbClr val="333399"/>
                </a:solidFill>
                <a:latin typeface="Times New Roman" pitchFamily="18" charset="0"/>
              </a:rPr>
              <a:t>实际的信道</a:t>
            </a:r>
          </a:p>
          <a:p>
            <a:pPr algn="ctr" eaLnBrk="1" hangingPunct="1"/>
            <a:r>
              <a:rPr kumimoji="1" lang="zh-CN" altLang="en-US" sz="2400" dirty="0">
                <a:solidFill>
                  <a:srgbClr val="333399"/>
                </a:solidFill>
                <a:latin typeface="Times New Roman" pitchFamily="18" charset="0"/>
              </a:rPr>
              <a:t>（带宽受限、有噪声、干扰和失真）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007402" y="3704422"/>
            <a:ext cx="2059816" cy="4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发送信号波形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8905774" y="3718714"/>
            <a:ext cx="2565067" cy="4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接收信号波形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931212" y="4852449"/>
            <a:ext cx="10444391" cy="1449723"/>
            <a:chOff x="304" y="2886"/>
            <a:chExt cx="4935" cy="913"/>
          </a:xfrm>
        </p:grpSpPr>
        <p:sp>
          <p:nvSpPr>
            <p:cNvPr id="35855" name="AutoShape 13"/>
            <p:cNvSpPr>
              <a:spLocks noChangeArrowheads="1"/>
            </p:cNvSpPr>
            <p:nvPr/>
          </p:nvSpPr>
          <p:spPr bwMode="auto">
            <a:xfrm rot="-5400000">
              <a:off x="2600" y="2210"/>
              <a:ext cx="250" cy="2558"/>
            </a:xfrm>
            <a:prstGeom prst="can">
              <a:avLst>
                <a:gd name="adj" fmla="val 66508"/>
              </a:avLst>
            </a:prstGeom>
            <a:gradFill rotWithShape="1">
              <a:gsLst>
                <a:gs pos="0">
                  <a:srgbClr val="6C6C6C"/>
                </a:gs>
                <a:gs pos="50000">
                  <a:srgbClr val="EAEAEA"/>
                </a:gs>
                <a:gs pos="100000">
                  <a:srgbClr val="6C6C6C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35856" name="Freeform 14"/>
            <p:cNvSpPr>
              <a:spLocks/>
            </p:cNvSpPr>
            <p:nvPr/>
          </p:nvSpPr>
          <p:spPr bwMode="auto">
            <a:xfrm>
              <a:off x="343" y="2991"/>
              <a:ext cx="970" cy="415"/>
            </a:xfrm>
            <a:custGeom>
              <a:avLst/>
              <a:gdLst>
                <a:gd name="T0" fmla="*/ 0 w 1056"/>
                <a:gd name="T1" fmla="*/ 14 h 480"/>
                <a:gd name="T2" fmla="*/ 18 w 1056"/>
                <a:gd name="T3" fmla="*/ 14 h 480"/>
                <a:gd name="T4" fmla="*/ 18 w 1056"/>
                <a:gd name="T5" fmla="*/ 0 h 480"/>
                <a:gd name="T6" fmla="*/ 51 w 1056"/>
                <a:gd name="T7" fmla="*/ 0 h 480"/>
                <a:gd name="T8" fmla="*/ 51 w 1056"/>
                <a:gd name="T9" fmla="*/ 14 h 480"/>
                <a:gd name="T10" fmla="*/ 81 w 1056"/>
                <a:gd name="T11" fmla="*/ 14 h 480"/>
                <a:gd name="T12" fmla="*/ 81 w 1056"/>
                <a:gd name="T13" fmla="*/ 0 h 480"/>
                <a:gd name="T14" fmla="*/ 112 w 1056"/>
                <a:gd name="T15" fmla="*/ 0 h 480"/>
                <a:gd name="T16" fmla="*/ 112 w 1056"/>
                <a:gd name="T17" fmla="*/ 14 h 480"/>
                <a:gd name="T18" fmla="*/ 138 w 1056"/>
                <a:gd name="T19" fmla="*/ 14 h 4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6"/>
                <a:gd name="T31" fmla="*/ 0 h 480"/>
                <a:gd name="T32" fmla="*/ 1056 w 1056"/>
                <a:gd name="T33" fmla="*/ 480 h 4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857" name="Line 15"/>
            <p:cNvSpPr>
              <a:spLocks noChangeShapeType="1"/>
            </p:cNvSpPr>
            <p:nvPr/>
          </p:nvSpPr>
          <p:spPr bwMode="auto">
            <a:xfrm>
              <a:off x="343" y="3489"/>
              <a:ext cx="123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858" name="Freeform 16"/>
            <p:cNvSpPr>
              <a:spLocks/>
            </p:cNvSpPr>
            <p:nvPr/>
          </p:nvSpPr>
          <p:spPr bwMode="auto">
            <a:xfrm>
              <a:off x="4180" y="2991"/>
              <a:ext cx="971" cy="415"/>
            </a:xfrm>
            <a:custGeom>
              <a:avLst/>
              <a:gdLst>
                <a:gd name="T0" fmla="*/ 0 w 1056"/>
                <a:gd name="T1" fmla="*/ 14 h 480"/>
                <a:gd name="T2" fmla="*/ 19 w 1056"/>
                <a:gd name="T3" fmla="*/ 14 h 480"/>
                <a:gd name="T4" fmla="*/ 19 w 1056"/>
                <a:gd name="T5" fmla="*/ 0 h 480"/>
                <a:gd name="T6" fmla="*/ 52 w 1056"/>
                <a:gd name="T7" fmla="*/ 0 h 480"/>
                <a:gd name="T8" fmla="*/ 52 w 1056"/>
                <a:gd name="T9" fmla="*/ 14 h 480"/>
                <a:gd name="T10" fmla="*/ 84 w 1056"/>
                <a:gd name="T11" fmla="*/ 14 h 480"/>
                <a:gd name="T12" fmla="*/ 84 w 1056"/>
                <a:gd name="T13" fmla="*/ 0 h 480"/>
                <a:gd name="T14" fmla="*/ 115 w 1056"/>
                <a:gd name="T15" fmla="*/ 0 h 480"/>
                <a:gd name="T16" fmla="*/ 115 w 1056"/>
                <a:gd name="T17" fmla="*/ 14 h 480"/>
                <a:gd name="T18" fmla="*/ 142 w 1056"/>
                <a:gd name="T19" fmla="*/ 14 h 4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56"/>
                <a:gd name="T31" fmla="*/ 0 h 480"/>
                <a:gd name="T32" fmla="*/ 1056 w 1056"/>
                <a:gd name="T33" fmla="*/ 480 h 48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19050">
              <a:solidFill>
                <a:srgbClr val="333399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>
              <a:off x="4004" y="3489"/>
              <a:ext cx="1235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860" name="Freeform 18"/>
            <p:cNvSpPr>
              <a:spLocks/>
            </p:cNvSpPr>
            <p:nvPr/>
          </p:nvSpPr>
          <p:spPr bwMode="auto">
            <a:xfrm>
              <a:off x="4186" y="3270"/>
              <a:ext cx="934" cy="124"/>
            </a:xfrm>
            <a:custGeom>
              <a:avLst/>
              <a:gdLst>
                <a:gd name="T0" fmla="*/ 0 w 1017"/>
                <a:gd name="T1" fmla="*/ 3 h 143"/>
                <a:gd name="T2" fmla="*/ 7 w 1017"/>
                <a:gd name="T3" fmla="*/ 4 h 143"/>
                <a:gd name="T4" fmla="*/ 12 w 1017"/>
                <a:gd name="T5" fmla="*/ 4 h 143"/>
                <a:gd name="T6" fmla="*/ 15 w 1017"/>
                <a:gd name="T7" fmla="*/ 3 h 143"/>
                <a:gd name="T8" fmla="*/ 22 w 1017"/>
                <a:gd name="T9" fmla="*/ 3 h 143"/>
                <a:gd name="T10" fmla="*/ 24 w 1017"/>
                <a:gd name="T11" fmla="*/ 3 h 143"/>
                <a:gd name="T12" fmla="*/ 24 w 1017"/>
                <a:gd name="T13" fmla="*/ 3 h 143"/>
                <a:gd name="T14" fmla="*/ 26 w 1017"/>
                <a:gd name="T15" fmla="*/ 3 h 143"/>
                <a:gd name="T16" fmla="*/ 28 w 1017"/>
                <a:gd name="T17" fmla="*/ 3 h 143"/>
                <a:gd name="T18" fmla="*/ 33 w 1017"/>
                <a:gd name="T19" fmla="*/ 3 h 143"/>
                <a:gd name="T20" fmla="*/ 43 w 1017"/>
                <a:gd name="T21" fmla="*/ 3 h 143"/>
                <a:gd name="T22" fmla="*/ 46 w 1017"/>
                <a:gd name="T23" fmla="*/ 3 h 143"/>
                <a:gd name="T24" fmla="*/ 52 w 1017"/>
                <a:gd name="T25" fmla="*/ 3 h 143"/>
                <a:gd name="T26" fmla="*/ 60 w 1017"/>
                <a:gd name="T27" fmla="*/ 3 h 143"/>
                <a:gd name="T28" fmla="*/ 65 w 1017"/>
                <a:gd name="T29" fmla="*/ 3 h 143"/>
                <a:gd name="T30" fmla="*/ 73 w 1017"/>
                <a:gd name="T31" fmla="*/ 3 h 143"/>
                <a:gd name="T32" fmla="*/ 80 w 1017"/>
                <a:gd name="T33" fmla="*/ 3 h 143"/>
                <a:gd name="T34" fmla="*/ 84 w 1017"/>
                <a:gd name="T35" fmla="*/ 3 h 143"/>
                <a:gd name="T36" fmla="*/ 84 w 1017"/>
                <a:gd name="T37" fmla="*/ 3 h 143"/>
                <a:gd name="T38" fmla="*/ 87 w 1017"/>
                <a:gd name="T39" fmla="*/ 3 h 143"/>
                <a:gd name="T40" fmla="*/ 91 w 1017"/>
                <a:gd name="T41" fmla="*/ 3 h 143"/>
                <a:gd name="T42" fmla="*/ 98 w 1017"/>
                <a:gd name="T43" fmla="*/ 3 h 143"/>
                <a:gd name="T44" fmla="*/ 103 w 1017"/>
                <a:gd name="T45" fmla="*/ 3 h 143"/>
                <a:gd name="T46" fmla="*/ 108 w 1017"/>
                <a:gd name="T47" fmla="*/ 3 h 143"/>
                <a:gd name="T48" fmla="*/ 113 w 1017"/>
                <a:gd name="T49" fmla="*/ 3 h 143"/>
                <a:gd name="T50" fmla="*/ 117 w 1017"/>
                <a:gd name="T51" fmla="*/ 3 h 143"/>
                <a:gd name="T52" fmla="*/ 118 w 1017"/>
                <a:gd name="T53" fmla="*/ 3 h 143"/>
                <a:gd name="T54" fmla="*/ 120 w 1017"/>
                <a:gd name="T55" fmla="*/ 3 h 143"/>
                <a:gd name="T56" fmla="*/ 127 w 1017"/>
                <a:gd name="T57" fmla="*/ 3 h 143"/>
                <a:gd name="T58" fmla="*/ 132 w 1017"/>
                <a:gd name="T59" fmla="*/ 3 h 14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17"/>
                <a:gd name="T91" fmla="*/ 0 h 143"/>
                <a:gd name="T92" fmla="*/ 1017 w 1017"/>
                <a:gd name="T93" fmla="*/ 143 h 143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17" h="143">
                  <a:moveTo>
                    <a:pt x="0" y="109"/>
                  </a:moveTo>
                  <a:cubicBezTo>
                    <a:pt x="9" y="111"/>
                    <a:pt x="44" y="128"/>
                    <a:pt x="57" y="130"/>
                  </a:cubicBezTo>
                  <a:cubicBezTo>
                    <a:pt x="64" y="132"/>
                    <a:pt x="77" y="131"/>
                    <a:pt x="84" y="130"/>
                  </a:cubicBezTo>
                  <a:cubicBezTo>
                    <a:pt x="94" y="127"/>
                    <a:pt x="104" y="94"/>
                    <a:pt x="114" y="91"/>
                  </a:cubicBezTo>
                  <a:cubicBezTo>
                    <a:pt x="130" y="92"/>
                    <a:pt x="151" y="45"/>
                    <a:pt x="162" y="34"/>
                  </a:cubicBezTo>
                  <a:cubicBezTo>
                    <a:pt x="172" y="24"/>
                    <a:pt x="177" y="75"/>
                    <a:pt x="180" y="58"/>
                  </a:cubicBezTo>
                  <a:cubicBezTo>
                    <a:pt x="181" y="26"/>
                    <a:pt x="187" y="141"/>
                    <a:pt x="189" y="109"/>
                  </a:cubicBezTo>
                  <a:cubicBezTo>
                    <a:pt x="189" y="105"/>
                    <a:pt x="200" y="80"/>
                    <a:pt x="201" y="76"/>
                  </a:cubicBezTo>
                  <a:cubicBezTo>
                    <a:pt x="205" y="51"/>
                    <a:pt x="214" y="100"/>
                    <a:pt x="219" y="82"/>
                  </a:cubicBezTo>
                  <a:cubicBezTo>
                    <a:pt x="222" y="73"/>
                    <a:pt x="252" y="79"/>
                    <a:pt x="252" y="79"/>
                  </a:cubicBezTo>
                  <a:cubicBezTo>
                    <a:pt x="254" y="47"/>
                    <a:pt x="320" y="130"/>
                    <a:pt x="327" y="100"/>
                  </a:cubicBezTo>
                  <a:cubicBezTo>
                    <a:pt x="355" y="75"/>
                    <a:pt x="322" y="123"/>
                    <a:pt x="351" y="121"/>
                  </a:cubicBezTo>
                  <a:cubicBezTo>
                    <a:pt x="364" y="92"/>
                    <a:pt x="396" y="88"/>
                    <a:pt x="408" y="79"/>
                  </a:cubicBezTo>
                  <a:cubicBezTo>
                    <a:pt x="425" y="79"/>
                    <a:pt x="448" y="96"/>
                    <a:pt x="465" y="103"/>
                  </a:cubicBezTo>
                  <a:cubicBezTo>
                    <a:pt x="477" y="121"/>
                    <a:pt x="486" y="117"/>
                    <a:pt x="507" y="121"/>
                  </a:cubicBezTo>
                  <a:cubicBezTo>
                    <a:pt x="523" y="128"/>
                    <a:pt x="546" y="114"/>
                    <a:pt x="564" y="121"/>
                  </a:cubicBezTo>
                  <a:cubicBezTo>
                    <a:pt x="576" y="122"/>
                    <a:pt x="602" y="87"/>
                    <a:pt x="615" y="88"/>
                  </a:cubicBezTo>
                  <a:cubicBezTo>
                    <a:pt x="628" y="90"/>
                    <a:pt x="632" y="67"/>
                    <a:pt x="639" y="70"/>
                  </a:cubicBezTo>
                  <a:cubicBezTo>
                    <a:pt x="641" y="60"/>
                    <a:pt x="654" y="119"/>
                    <a:pt x="657" y="109"/>
                  </a:cubicBezTo>
                  <a:cubicBezTo>
                    <a:pt x="661" y="31"/>
                    <a:pt x="656" y="97"/>
                    <a:pt x="672" y="49"/>
                  </a:cubicBezTo>
                  <a:cubicBezTo>
                    <a:pt x="677" y="0"/>
                    <a:pt x="687" y="88"/>
                    <a:pt x="699" y="40"/>
                  </a:cubicBezTo>
                  <a:cubicBezTo>
                    <a:pt x="712" y="40"/>
                    <a:pt x="737" y="85"/>
                    <a:pt x="756" y="64"/>
                  </a:cubicBezTo>
                  <a:cubicBezTo>
                    <a:pt x="798" y="68"/>
                    <a:pt x="768" y="59"/>
                    <a:pt x="801" y="67"/>
                  </a:cubicBezTo>
                  <a:cubicBezTo>
                    <a:pt x="820" y="26"/>
                    <a:pt x="822" y="143"/>
                    <a:pt x="834" y="97"/>
                  </a:cubicBezTo>
                  <a:cubicBezTo>
                    <a:pt x="838" y="100"/>
                    <a:pt x="871" y="110"/>
                    <a:pt x="873" y="115"/>
                  </a:cubicBezTo>
                  <a:cubicBezTo>
                    <a:pt x="876" y="122"/>
                    <a:pt x="887" y="79"/>
                    <a:pt x="891" y="85"/>
                  </a:cubicBezTo>
                  <a:cubicBezTo>
                    <a:pt x="896" y="115"/>
                    <a:pt x="906" y="106"/>
                    <a:pt x="912" y="103"/>
                  </a:cubicBezTo>
                  <a:cubicBezTo>
                    <a:pt x="918" y="100"/>
                    <a:pt x="917" y="65"/>
                    <a:pt x="927" y="67"/>
                  </a:cubicBezTo>
                  <a:cubicBezTo>
                    <a:pt x="937" y="69"/>
                    <a:pt x="957" y="103"/>
                    <a:pt x="972" y="112"/>
                  </a:cubicBezTo>
                  <a:cubicBezTo>
                    <a:pt x="987" y="121"/>
                    <a:pt x="1005" y="112"/>
                    <a:pt x="1017" y="121"/>
                  </a:cubicBezTo>
                </a:path>
              </a:pathLst>
            </a:cu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35861" name="Text Box 19"/>
            <p:cNvSpPr txBox="1">
              <a:spLocks noChangeArrowheads="1"/>
            </p:cNvSpPr>
            <p:nvPr/>
          </p:nvSpPr>
          <p:spPr bwMode="auto">
            <a:xfrm>
              <a:off x="304" y="3503"/>
              <a:ext cx="96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</a:rPr>
                <a:t>发送信号波形</a:t>
              </a:r>
            </a:p>
          </p:txBody>
        </p:sp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1486" y="2886"/>
              <a:ext cx="242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Times New Roman" pitchFamily="18" charset="0"/>
                </a:rPr>
                <a:t>实际的信道</a:t>
              </a:r>
            </a:p>
            <a:p>
              <a:pPr algn="ctr"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Times New Roman" pitchFamily="18" charset="0"/>
                </a:rPr>
                <a:t>（带宽受限、有噪声、干扰和失真）</a:t>
              </a:r>
            </a:p>
          </p:txBody>
        </p:sp>
        <p:sp>
          <p:nvSpPr>
            <p:cNvPr id="35863" name="Text Box 23"/>
            <p:cNvSpPr txBox="1">
              <a:spLocks noChangeArrowheads="1"/>
            </p:cNvSpPr>
            <p:nvPr/>
          </p:nvSpPr>
          <p:spPr bwMode="auto">
            <a:xfrm>
              <a:off x="4061" y="3508"/>
              <a:ext cx="11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dirty="0">
                  <a:solidFill>
                    <a:srgbClr val="333399"/>
                  </a:solidFill>
                </a:rPr>
                <a:t>接收信号波形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197022" cy="4785833"/>
          </a:xfrm>
        </p:spPr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任何实际的信道都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不是理想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的，都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不可能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以任意高的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进行传送。</a:t>
            </a:r>
          </a:p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码元传输的速率越高，或信号传输的距离越远，或噪声干扰越大，或传输媒体质量越差，在接收端的波形的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失真就越严重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887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197022" cy="4785833"/>
          </a:xfrm>
        </p:spPr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准则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在带宽为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(Hz)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低通信道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中，若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不考虑噪声影响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，则码元传输的最高速率是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Baud(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。传输速率超过此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上限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就会出现严重的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码间串扰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的问题，使接收端对码元的判决（即识别）成为不可能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可通过编码的方法让每一个码元携带更多比特的信息量，但这样做会增加码元的种数，在实际有噪声干扰的信道中，大大增加了解码的难度。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125014" cy="4785833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 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实际的信道都是有噪声的，但噪声的影响是相对的。如果信号相对较强，则噪声的影响就相对较小。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就是信号的平均功率和噪声的平均功率之比，常记为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S/N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。若以分贝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为单位，则信噪比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10log</a:t>
            </a:r>
            <a:r>
              <a:rPr lang="en-US" altLang="zh-CN" sz="2800" b="1" baseline="-25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</a:t>
            </a:r>
          </a:p>
        </p:txBody>
      </p:sp>
    </p:spTree>
    <p:extLst>
      <p:ext uri="{BB962C8B-B14F-4D97-AF65-F5344CB8AC3E}">
        <p14:creationId xmlns:p14="http://schemas.microsoft.com/office/powerpoint/2010/main" val="34821188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FFFF"/>
                </a:solidFill>
              </a:rPr>
              <a:t>指引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zh-CN" altLang="en-US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>
              <a:extLst>
                <a:ext uri="{FF2B5EF4-FFF2-40B4-BE49-F238E27FC236}">
                  <a16:creationId xmlns="" xmlns:a16="http://schemas.microsoft.com/office/drawing/2014/main" id="{7C9C0B70-E63A-45F5-A696-FB5A132B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>
              <a:extLst>
                <a:ext uri="{FF2B5EF4-FFF2-40B4-BE49-F238E27FC236}">
                  <a16:creationId xmlns="" xmlns:a16="http://schemas.microsoft.com/office/drawing/2014/main" id="{A1DA3AA9-685E-4BE9-837C-C53A77DF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6" name="Line 8">
              <a:extLst>
                <a:ext uri="{FF2B5EF4-FFF2-40B4-BE49-F238E27FC236}">
                  <a16:creationId xmlns="" xmlns:a16="http://schemas.microsoft.com/office/drawing/2014/main" id="{730F0241-2088-4E72-BBBA-24604A49C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="" xmlns:a16="http://schemas.microsoft.com/office/drawing/2014/main" id="{1A1F4C1E-05AA-4083-AACF-00A093718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="" xmlns:a16="http://schemas.microsoft.com/office/drawing/2014/main" id="{40C633C5-C14D-4155-943C-49061566B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3593205F-DCC6-4BB9-872F-07DE1C151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30" name="Line 23">
              <a:extLst>
                <a:ext uri="{FF2B5EF4-FFF2-40B4-BE49-F238E27FC236}">
                  <a16:creationId xmlns="" xmlns:a16="http://schemas.microsoft.com/office/drawing/2014/main" id="{F9F1686D-32E3-4665-A663-0A13577D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="" xmlns:a16="http://schemas.microsoft.com/office/drawing/2014/main" id="{B2CD0843-0D9A-4DF6-9D35-EBC9663DE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="" xmlns:a16="http://schemas.microsoft.com/office/drawing/2014/main" id="{84637CA2-3EAA-4155-B964-B8BA80E7E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="" xmlns:a16="http://schemas.microsoft.com/office/drawing/2014/main" id="{2C1DDB6D-F8B0-4394-99E8-03031BB91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="" xmlns:a16="http://schemas.microsoft.com/office/drawing/2014/main" id="{9208C3F1-CC35-45A8-BE46-EFF19D248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="" xmlns:a16="http://schemas.microsoft.com/office/drawing/2014/main" id="{6FF34FD8-821C-4702-AF18-8C4EF436C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="" xmlns:a16="http://schemas.microsoft.com/office/drawing/2014/main" id="{615E01B4-8D04-4069-8E42-620858CED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>
              <a:extLst>
                <a:ext uri="{FF2B5EF4-FFF2-40B4-BE49-F238E27FC236}">
                  <a16:creationId xmlns="" xmlns:a16="http://schemas.microsoft.com/office/drawing/2014/main" id="{6DF93113-9FEF-42A3-AF41-B27DD6E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39" name="Line 36">
              <a:extLst>
                <a:ext uri="{FF2B5EF4-FFF2-40B4-BE49-F238E27FC236}">
                  <a16:creationId xmlns="" xmlns:a16="http://schemas.microsoft.com/office/drawing/2014/main" id="{021EB0D5-3D3B-4EBB-A693-7D178CCE8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>
              <a:extLst>
                <a:ext uri="{FF2B5EF4-FFF2-40B4-BE49-F238E27FC236}">
                  <a16:creationId xmlns="" xmlns:a16="http://schemas.microsoft.com/office/drawing/2014/main" id="{0360C763-F23D-4BC1-BCF4-C2E2C86F7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>
              <a:extLst>
                <a:ext uri="{FF2B5EF4-FFF2-40B4-BE49-F238E27FC236}">
                  <a16:creationId xmlns="" xmlns:a16="http://schemas.microsoft.com/office/drawing/2014/main" id="{34D7D82A-D63D-4EB3-9C2A-247BEB3E7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41" name="Rectangle 39">
              <a:extLst>
                <a:ext uri="{FF2B5EF4-FFF2-40B4-BE49-F238E27FC236}">
                  <a16:creationId xmlns="" xmlns:a16="http://schemas.microsoft.com/office/drawing/2014/main" id="{3DF8ACD1-EC3E-4577-B3D4-5EB654CBF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香农公式 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在带宽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受限且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有高斯噪声干扰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信道中，信道的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极限信息传输速率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W·log</a:t>
            </a:r>
            <a:r>
              <a:rPr lang="en-US" altLang="zh-CN" sz="2800" b="1" baseline="-25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(1+S/N) (bit/s) </a:t>
            </a:r>
          </a:p>
          <a:p>
            <a:pPr lvl="2"/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为信道的带宽，单位是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Hz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2"/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为信道内所传信号的平均功率；</a:t>
            </a:r>
          </a:p>
          <a:p>
            <a:pPr lvl="2"/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为信道内部的高斯噪声功率。  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的带宽或信道中的信噪比越大，则信道的极限信息传输速率就越高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奈氏准则和香农公式的意义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：适用于理想低通信道；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激励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工程人员不断探索更加先进的编码技术，使每一个码元携带更多比特的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信息量；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香农公式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：适用于真实信道；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告诫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工程人员，在实际有噪声的信道上，不论采用多么复杂的编码技术，都不可能突破信息传输速率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的上限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14353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>
                <a:solidFill>
                  <a:srgbClr val="FFFFFF"/>
                </a:solidFill>
              </a:rPr>
              <a:t>课堂练习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若某低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在无噪声情况下的极限数据传输速率不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小于其在信噪比为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en-US" altLang="zh-CN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条件下的极限数据传输速率，则信号状态数至少是多少个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8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解：设低通信道的带宽为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W(Hz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，由奈氏准则可知，码元传输速率的上限是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2W(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。假设一码元携带的信息量为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n(bit)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，则极限数据传输速率为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2nW(bit/s)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None/>
            </a:pP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30=10log</a:t>
            </a:r>
            <a:r>
              <a:rPr lang="en-US" altLang="zh-CN" sz="2400" baseline="-25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可得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S/N=1000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，由香农公式可知极限信息传输速率为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W·log</a:t>
            </a:r>
            <a:r>
              <a:rPr lang="en-US" altLang="zh-CN" sz="2400" baseline="-25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。令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2nW ≥ W·log</a:t>
            </a:r>
            <a:r>
              <a:rPr lang="en-US" altLang="zh-CN" sz="2400" baseline="-25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，可得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2n ≥ 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en-US" altLang="zh-CN" sz="2400" baseline="-250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1001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，并注意到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为整数，于是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的最小值为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，信号状态数为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aseline="300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=32</a:t>
            </a:r>
            <a:r>
              <a:rPr lang="zh-CN" altLang="en-US" sz="24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108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kern="1200" dirty="0">
                <a:solidFill>
                  <a:srgbClr val="FFFFFF"/>
                </a:solidFill>
              </a:rPr>
              <a:t>指引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宽带接入技术</a:t>
            </a: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>
              <a:extLst>
                <a:ext uri="{FF2B5EF4-FFF2-40B4-BE49-F238E27FC236}">
                  <a16:creationId xmlns="" xmlns:a16="http://schemas.microsoft.com/office/drawing/2014/main" id="{7C9C0B70-E63A-45F5-A696-FB5A132B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>
              <a:extLst>
                <a:ext uri="{FF2B5EF4-FFF2-40B4-BE49-F238E27FC236}">
                  <a16:creationId xmlns="" xmlns:a16="http://schemas.microsoft.com/office/drawing/2014/main" id="{A1DA3AA9-685E-4BE9-837C-C53A77DF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6" name="Line 8">
              <a:extLst>
                <a:ext uri="{FF2B5EF4-FFF2-40B4-BE49-F238E27FC236}">
                  <a16:creationId xmlns="" xmlns:a16="http://schemas.microsoft.com/office/drawing/2014/main" id="{730F0241-2088-4E72-BBBA-24604A49C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="" xmlns:a16="http://schemas.microsoft.com/office/drawing/2014/main" id="{1A1F4C1E-05AA-4083-AACF-00A093718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="" xmlns:a16="http://schemas.microsoft.com/office/drawing/2014/main" id="{40C633C5-C14D-4155-943C-49061566B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3593205F-DCC6-4BB9-872F-07DE1C151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30" name="Line 23">
              <a:extLst>
                <a:ext uri="{FF2B5EF4-FFF2-40B4-BE49-F238E27FC236}">
                  <a16:creationId xmlns="" xmlns:a16="http://schemas.microsoft.com/office/drawing/2014/main" id="{F9F1686D-32E3-4665-A663-0A13577D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="" xmlns:a16="http://schemas.microsoft.com/office/drawing/2014/main" id="{B2CD0843-0D9A-4DF6-9D35-EBC9663DE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="" xmlns:a16="http://schemas.microsoft.com/office/drawing/2014/main" id="{84637CA2-3EAA-4155-B964-B8BA80E7E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="" xmlns:a16="http://schemas.microsoft.com/office/drawing/2014/main" id="{2C1DDB6D-F8B0-4394-99E8-03031BB91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="" xmlns:a16="http://schemas.microsoft.com/office/drawing/2014/main" id="{9208C3F1-CC35-45A8-BE46-EFF19D248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="" xmlns:a16="http://schemas.microsoft.com/office/drawing/2014/main" id="{615E01B4-8D04-4069-8E42-620858CED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>
              <a:extLst>
                <a:ext uri="{FF2B5EF4-FFF2-40B4-BE49-F238E27FC236}">
                  <a16:creationId xmlns="" xmlns:a16="http://schemas.microsoft.com/office/drawing/2014/main" id="{6DF93113-9FEF-42A3-AF41-B27DD6E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39" name="Line 36">
              <a:extLst>
                <a:ext uri="{FF2B5EF4-FFF2-40B4-BE49-F238E27FC236}">
                  <a16:creationId xmlns="" xmlns:a16="http://schemas.microsoft.com/office/drawing/2014/main" id="{021EB0D5-3D3B-4EBB-A693-7D178CCE8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>
              <a:extLst>
                <a:ext uri="{FF2B5EF4-FFF2-40B4-BE49-F238E27FC236}">
                  <a16:creationId xmlns="" xmlns:a16="http://schemas.microsoft.com/office/drawing/2014/main" id="{0360C763-F23D-4BC1-BCF4-C2E2C86F7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="" xmlns:a16="http://schemas.microsoft.com/office/drawing/2014/main" id="{6FF34FD8-821C-4702-AF18-8C4EF436C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>
              <a:extLst>
                <a:ext uri="{FF2B5EF4-FFF2-40B4-BE49-F238E27FC236}">
                  <a16:creationId xmlns="" xmlns:a16="http://schemas.microsoft.com/office/drawing/2014/main" id="{34D7D82A-D63D-4EB3-9C2A-247BEB3E7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41" name="Rectangle 39">
              <a:extLst>
                <a:ext uri="{FF2B5EF4-FFF2-40B4-BE49-F238E27FC236}">
                  <a16:creationId xmlns="" xmlns:a16="http://schemas.microsoft.com/office/drawing/2014/main" id="{3DF8ACD1-EC3E-4577-B3D4-5EB654CBF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2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2.3 </a:t>
            </a:r>
            <a:r>
              <a:rPr lang="zh-CN" altLang="en-US" sz="4000" kern="1200" dirty="0">
                <a:solidFill>
                  <a:srgbClr val="FFFFFF"/>
                </a:solidFill>
              </a:rPr>
              <a:t>物理层下面的传输媒体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传输媒体可分为两大类：</a:t>
            </a: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  <a:r>
              <a:rPr lang="zh-CN" altLang="en-US" sz="28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：电磁波被导引沿着固体媒体（铜线或光纤）传播。</a:t>
            </a:r>
          </a:p>
          <a:p>
            <a:pPr lvl="1"/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非导引型传输媒体</a:t>
            </a:r>
            <a:r>
              <a:rPr lang="zh-CN" altLang="en-US" sz="28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：指自由空间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。在非</a:t>
            </a:r>
            <a:r>
              <a:rPr lang="zh-CN" altLang="en-US" sz="28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导引型传输媒体中电磁波的传输常称为</a:t>
            </a:r>
            <a:r>
              <a:rPr lang="zh-CN" altLang="en-US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无线传输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 sz="3200" dirty="0" smtClean="0">
              <a:solidFill>
                <a:schemeClr val="tx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2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2.3 </a:t>
            </a:r>
            <a:r>
              <a:rPr lang="zh-CN" altLang="en-US" sz="4000" kern="1200" dirty="0">
                <a:solidFill>
                  <a:srgbClr val="FFFFFF"/>
                </a:solidFill>
              </a:rPr>
              <a:t>物理层下面的传输媒体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电信领域使用的电磁波的频谱</a:t>
            </a:r>
          </a:p>
          <a:p>
            <a:endParaRPr lang="zh-CN" altLang="en-US" dirty="0"/>
          </a:p>
        </p:txBody>
      </p:sp>
      <p:sp>
        <p:nvSpPr>
          <p:cNvPr id="48130" name="Line 6"/>
          <p:cNvSpPr>
            <a:spLocks noChangeShapeType="1"/>
          </p:cNvSpPr>
          <p:nvPr/>
        </p:nvSpPr>
        <p:spPr bwMode="auto">
          <a:xfrm>
            <a:off x="7805252" y="3153112"/>
            <a:ext cx="3132258" cy="83839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31" name="Rectangle 7"/>
          <p:cNvSpPr>
            <a:spLocks noChangeArrowheads="1"/>
          </p:cNvSpPr>
          <p:nvPr/>
        </p:nvSpPr>
        <p:spPr bwMode="auto">
          <a:xfrm>
            <a:off x="10057091" y="3678695"/>
            <a:ext cx="482537" cy="2381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32" name="Line 8"/>
          <p:cNvSpPr>
            <a:spLocks noChangeShapeType="1"/>
          </p:cNvSpPr>
          <p:nvPr/>
        </p:nvSpPr>
        <p:spPr bwMode="auto">
          <a:xfrm flipV="1">
            <a:off x="1555549" y="3153112"/>
            <a:ext cx="1561896" cy="83839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34" name="Line 10"/>
          <p:cNvSpPr>
            <a:spLocks noChangeShapeType="1"/>
          </p:cNvSpPr>
          <p:nvPr/>
        </p:nvSpPr>
        <p:spPr bwMode="auto">
          <a:xfrm>
            <a:off x="3115327" y="3972450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35" name="Rectangle 11"/>
          <p:cNvSpPr>
            <a:spLocks noChangeArrowheads="1"/>
          </p:cNvSpPr>
          <p:nvPr/>
        </p:nvSpPr>
        <p:spPr bwMode="auto">
          <a:xfrm>
            <a:off x="2956601" y="4726687"/>
            <a:ext cx="427511" cy="5605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36" name="Line 12"/>
          <p:cNvSpPr>
            <a:spLocks noChangeShapeType="1"/>
          </p:cNvSpPr>
          <p:nvPr/>
        </p:nvSpPr>
        <p:spPr bwMode="auto">
          <a:xfrm>
            <a:off x="2342845" y="3975626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37" name="Rectangle 13"/>
          <p:cNvSpPr>
            <a:spLocks noChangeArrowheads="1"/>
          </p:cNvSpPr>
          <p:nvPr/>
        </p:nvSpPr>
        <p:spPr bwMode="auto">
          <a:xfrm>
            <a:off x="2228562" y="4745742"/>
            <a:ext cx="264548" cy="56845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38" name="Rectangle 14"/>
          <p:cNvSpPr>
            <a:spLocks noChangeArrowheads="1"/>
          </p:cNvSpPr>
          <p:nvPr/>
        </p:nvSpPr>
        <p:spPr bwMode="auto">
          <a:xfrm>
            <a:off x="2209513" y="4015322"/>
            <a:ext cx="298412" cy="3112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39" name="Line 15"/>
          <p:cNvSpPr>
            <a:spLocks noChangeShapeType="1"/>
          </p:cNvSpPr>
          <p:nvPr/>
        </p:nvSpPr>
        <p:spPr bwMode="auto">
          <a:xfrm>
            <a:off x="3900509" y="3978802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0" name="Rectangle 16"/>
          <p:cNvSpPr>
            <a:spLocks noChangeArrowheads="1"/>
          </p:cNvSpPr>
          <p:nvPr/>
        </p:nvSpPr>
        <p:spPr bwMode="auto">
          <a:xfrm>
            <a:off x="3352364" y="4367829"/>
            <a:ext cx="1111106" cy="2826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41" name="Line 17"/>
          <p:cNvSpPr>
            <a:spLocks noChangeShapeType="1"/>
          </p:cNvSpPr>
          <p:nvPr/>
        </p:nvSpPr>
        <p:spPr bwMode="auto">
          <a:xfrm>
            <a:off x="4679341" y="3985153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2" name="Rectangle 18"/>
          <p:cNvSpPr>
            <a:spLocks noChangeArrowheads="1"/>
          </p:cNvSpPr>
          <p:nvPr/>
        </p:nvSpPr>
        <p:spPr bwMode="auto">
          <a:xfrm>
            <a:off x="4497332" y="4753682"/>
            <a:ext cx="355554" cy="49700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43" name="Line 19"/>
          <p:cNvSpPr>
            <a:spLocks noChangeShapeType="1"/>
          </p:cNvSpPr>
          <p:nvPr/>
        </p:nvSpPr>
        <p:spPr bwMode="auto">
          <a:xfrm>
            <a:off x="6243353" y="3978802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4" name="Rectangle 20"/>
          <p:cNvSpPr>
            <a:spLocks noChangeArrowheads="1"/>
          </p:cNvSpPr>
          <p:nvPr/>
        </p:nvSpPr>
        <p:spPr bwMode="auto">
          <a:xfrm>
            <a:off x="6137535" y="4440871"/>
            <a:ext cx="306877" cy="2778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145" name="Line 21"/>
          <p:cNvSpPr>
            <a:spLocks noChangeShapeType="1"/>
          </p:cNvSpPr>
          <p:nvPr/>
        </p:nvSpPr>
        <p:spPr bwMode="auto">
          <a:xfrm>
            <a:off x="1544965" y="2772022"/>
            <a:ext cx="1005709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6" name="Line 22"/>
          <p:cNvSpPr>
            <a:spLocks noChangeShapeType="1"/>
          </p:cNvSpPr>
          <p:nvPr/>
        </p:nvSpPr>
        <p:spPr bwMode="auto">
          <a:xfrm>
            <a:off x="1570362" y="3153111"/>
            <a:ext cx="1005709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7" name="Line 23"/>
          <p:cNvSpPr>
            <a:spLocks noChangeShapeType="1"/>
          </p:cNvSpPr>
          <p:nvPr/>
        </p:nvSpPr>
        <p:spPr bwMode="auto">
          <a:xfrm>
            <a:off x="1540733" y="2772023"/>
            <a:ext cx="0" cy="6097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8" name="Line 24"/>
          <p:cNvSpPr>
            <a:spLocks noChangeShapeType="1"/>
          </p:cNvSpPr>
          <p:nvPr/>
        </p:nvSpPr>
        <p:spPr bwMode="auto">
          <a:xfrm>
            <a:off x="4486749" y="2776786"/>
            <a:ext cx="0" cy="3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49" name="Line 25"/>
          <p:cNvSpPr>
            <a:spLocks noChangeShapeType="1"/>
          </p:cNvSpPr>
          <p:nvPr/>
        </p:nvSpPr>
        <p:spPr bwMode="auto">
          <a:xfrm>
            <a:off x="3128026" y="2787903"/>
            <a:ext cx="0" cy="3842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0" name="Line 26"/>
          <p:cNvSpPr>
            <a:spLocks noChangeShapeType="1"/>
          </p:cNvSpPr>
          <p:nvPr/>
        </p:nvSpPr>
        <p:spPr bwMode="auto">
          <a:xfrm>
            <a:off x="7318480" y="2772023"/>
            <a:ext cx="0" cy="381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1" name="Line 27"/>
          <p:cNvSpPr>
            <a:spLocks noChangeShapeType="1"/>
          </p:cNvSpPr>
          <p:nvPr/>
        </p:nvSpPr>
        <p:spPr bwMode="auto">
          <a:xfrm>
            <a:off x="10264497" y="2781549"/>
            <a:ext cx="0" cy="366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2" name="Line 28"/>
          <p:cNvSpPr>
            <a:spLocks noChangeShapeType="1"/>
          </p:cNvSpPr>
          <p:nvPr/>
        </p:nvSpPr>
        <p:spPr bwMode="auto">
          <a:xfrm flipV="1">
            <a:off x="1549199" y="3978802"/>
            <a:ext cx="9398894" cy="47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3" name="Text Box 29"/>
          <p:cNvSpPr txBox="1">
            <a:spLocks noChangeArrowheads="1"/>
          </p:cNvSpPr>
          <p:nvPr/>
        </p:nvSpPr>
        <p:spPr bwMode="auto">
          <a:xfrm>
            <a:off x="3365062" y="2791078"/>
            <a:ext cx="819092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333399"/>
                </a:solidFill>
                <a:latin typeface="Times New Roman" pitchFamily="18" charset="0"/>
              </a:rPr>
              <a:t>无线电</a:t>
            </a:r>
          </a:p>
        </p:txBody>
      </p:sp>
      <p:sp>
        <p:nvSpPr>
          <p:cNvPr id="48154" name="Text Box 30"/>
          <p:cNvSpPr txBox="1">
            <a:spLocks noChangeArrowheads="1"/>
          </p:cNvSpPr>
          <p:nvPr/>
        </p:nvSpPr>
        <p:spPr bwMode="auto">
          <a:xfrm>
            <a:off x="4943078" y="2791078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333399"/>
                </a:solidFill>
                <a:latin typeface="Times New Roman" pitchFamily="18" charset="0"/>
              </a:rPr>
              <a:t>微波</a:t>
            </a:r>
          </a:p>
        </p:txBody>
      </p:sp>
      <p:sp>
        <p:nvSpPr>
          <p:cNvPr id="48155" name="Line 31"/>
          <p:cNvSpPr>
            <a:spLocks noChangeShapeType="1"/>
          </p:cNvSpPr>
          <p:nvPr/>
        </p:nvSpPr>
        <p:spPr bwMode="auto">
          <a:xfrm>
            <a:off x="5892033" y="2772023"/>
            <a:ext cx="0" cy="381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6" name="Line 32"/>
          <p:cNvSpPr>
            <a:spLocks noChangeShapeType="1"/>
          </p:cNvSpPr>
          <p:nvPr/>
        </p:nvSpPr>
        <p:spPr bwMode="auto">
          <a:xfrm>
            <a:off x="7187265" y="2772023"/>
            <a:ext cx="0" cy="3810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57" name="Text Box 33"/>
          <p:cNvSpPr txBox="1">
            <a:spLocks noChangeArrowheads="1"/>
          </p:cNvSpPr>
          <p:nvPr/>
        </p:nvSpPr>
        <p:spPr bwMode="auto">
          <a:xfrm>
            <a:off x="6061344" y="2791078"/>
            <a:ext cx="819092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红外线</a:t>
            </a:r>
          </a:p>
        </p:txBody>
      </p:sp>
      <p:sp>
        <p:nvSpPr>
          <p:cNvPr id="48158" name="Text Box 34"/>
          <p:cNvSpPr txBox="1">
            <a:spLocks noChangeArrowheads="1"/>
          </p:cNvSpPr>
          <p:nvPr/>
        </p:nvSpPr>
        <p:spPr bwMode="auto">
          <a:xfrm>
            <a:off x="6416898" y="3305547"/>
            <a:ext cx="819092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可见光</a:t>
            </a:r>
          </a:p>
        </p:txBody>
      </p:sp>
      <p:sp>
        <p:nvSpPr>
          <p:cNvPr id="48159" name="Text Box 35"/>
          <p:cNvSpPr txBox="1">
            <a:spLocks noChangeArrowheads="1"/>
          </p:cNvSpPr>
          <p:nvPr/>
        </p:nvSpPr>
        <p:spPr bwMode="auto">
          <a:xfrm>
            <a:off x="7483559" y="3305547"/>
            <a:ext cx="819092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紫外线</a:t>
            </a:r>
          </a:p>
        </p:txBody>
      </p:sp>
      <p:sp>
        <p:nvSpPr>
          <p:cNvPr id="48160" name="Line 36"/>
          <p:cNvSpPr>
            <a:spLocks noChangeShapeType="1"/>
          </p:cNvSpPr>
          <p:nvPr/>
        </p:nvSpPr>
        <p:spPr bwMode="auto">
          <a:xfrm>
            <a:off x="7822182" y="2772022"/>
            <a:ext cx="0" cy="3858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61" name="Text Box 37"/>
          <p:cNvSpPr txBox="1">
            <a:spLocks noChangeArrowheads="1"/>
          </p:cNvSpPr>
          <p:nvPr/>
        </p:nvSpPr>
        <p:spPr bwMode="auto">
          <a:xfrm>
            <a:off x="8431703" y="2791078"/>
            <a:ext cx="761383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X</a:t>
            </a:r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射线</a:t>
            </a:r>
          </a:p>
        </p:txBody>
      </p:sp>
      <p:sp>
        <p:nvSpPr>
          <p:cNvPr id="48162" name="Text Box 38"/>
          <p:cNvSpPr txBox="1">
            <a:spLocks noChangeArrowheads="1"/>
          </p:cNvSpPr>
          <p:nvPr/>
        </p:nvSpPr>
        <p:spPr bwMode="auto">
          <a:xfrm>
            <a:off x="10463437" y="2759320"/>
            <a:ext cx="288498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  <a:sym typeface="Symbol" pitchFamily="18" charset="2"/>
              </a:rPr>
              <a:t></a:t>
            </a:r>
          </a:p>
        </p:txBody>
      </p:sp>
      <p:sp>
        <p:nvSpPr>
          <p:cNvPr id="48163" name="Text Box 39"/>
          <p:cNvSpPr txBox="1">
            <a:spLocks noChangeArrowheads="1"/>
          </p:cNvSpPr>
          <p:nvPr/>
        </p:nvSpPr>
        <p:spPr bwMode="auto">
          <a:xfrm>
            <a:off x="10662380" y="2791078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射线</a:t>
            </a:r>
          </a:p>
        </p:txBody>
      </p:sp>
      <p:sp>
        <p:nvSpPr>
          <p:cNvPr id="48164" name="Text Box 40"/>
          <p:cNvSpPr txBox="1">
            <a:spLocks noChangeArrowheads="1"/>
          </p:cNvSpPr>
          <p:nvPr/>
        </p:nvSpPr>
        <p:spPr bwMode="auto">
          <a:xfrm>
            <a:off x="1843377" y="3978803"/>
            <a:ext cx="819092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双绞线</a:t>
            </a:r>
          </a:p>
        </p:txBody>
      </p:sp>
      <p:sp>
        <p:nvSpPr>
          <p:cNvPr id="48165" name="Line 41"/>
          <p:cNvSpPr>
            <a:spLocks noChangeShapeType="1"/>
          </p:cNvSpPr>
          <p:nvPr/>
        </p:nvSpPr>
        <p:spPr bwMode="auto">
          <a:xfrm>
            <a:off x="1549199" y="4296376"/>
            <a:ext cx="180316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66" name="Text Box 42"/>
          <p:cNvSpPr txBox="1">
            <a:spLocks noChangeArrowheads="1"/>
          </p:cNvSpPr>
          <p:nvPr/>
        </p:nvSpPr>
        <p:spPr bwMode="auto">
          <a:xfrm>
            <a:off x="3229613" y="4320194"/>
            <a:ext cx="1024276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同轴电缆</a:t>
            </a:r>
          </a:p>
        </p:txBody>
      </p:sp>
      <p:sp>
        <p:nvSpPr>
          <p:cNvPr id="48167" name="Line 43"/>
          <p:cNvSpPr>
            <a:spLocks noChangeShapeType="1"/>
          </p:cNvSpPr>
          <p:nvPr/>
        </p:nvSpPr>
        <p:spPr bwMode="auto">
          <a:xfrm>
            <a:off x="2336495" y="4669524"/>
            <a:ext cx="30476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68" name="Text Box 44"/>
          <p:cNvSpPr txBox="1">
            <a:spLocks noChangeArrowheads="1"/>
          </p:cNvSpPr>
          <p:nvPr/>
        </p:nvSpPr>
        <p:spPr bwMode="auto">
          <a:xfrm>
            <a:off x="5485686" y="3983566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卫星</a:t>
            </a:r>
          </a:p>
        </p:txBody>
      </p:sp>
      <p:sp>
        <p:nvSpPr>
          <p:cNvPr id="48169" name="Line 45"/>
          <p:cNvSpPr>
            <a:spLocks noChangeShapeType="1"/>
          </p:cNvSpPr>
          <p:nvPr/>
        </p:nvSpPr>
        <p:spPr bwMode="auto">
          <a:xfrm>
            <a:off x="5180925" y="4326544"/>
            <a:ext cx="15238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70" name="Text Box 46"/>
          <p:cNvSpPr txBox="1">
            <a:spLocks noChangeArrowheads="1"/>
          </p:cNvSpPr>
          <p:nvPr/>
        </p:nvSpPr>
        <p:spPr bwMode="auto">
          <a:xfrm>
            <a:off x="5684626" y="4402763"/>
            <a:ext cx="1024276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地面微波</a:t>
            </a:r>
          </a:p>
        </p:txBody>
      </p:sp>
      <p:sp>
        <p:nvSpPr>
          <p:cNvPr id="48171" name="Line 47"/>
          <p:cNvSpPr>
            <a:spLocks noChangeShapeType="1"/>
          </p:cNvSpPr>
          <p:nvPr/>
        </p:nvSpPr>
        <p:spPr bwMode="auto">
          <a:xfrm>
            <a:off x="5671928" y="4753681"/>
            <a:ext cx="12529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72" name="Text Box 48"/>
          <p:cNvSpPr txBox="1">
            <a:spLocks noChangeArrowheads="1"/>
          </p:cNvSpPr>
          <p:nvPr/>
        </p:nvSpPr>
        <p:spPr bwMode="auto">
          <a:xfrm>
            <a:off x="2641256" y="4785438"/>
            <a:ext cx="819092" cy="5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调幅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无线电</a:t>
            </a:r>
          </a:p>
        </p:txBody>
      </p:sp>
      <p:sp>
        <p:nvSpPr>
          <p:cNvPr id="48173" name="Text Box 49"/>
          <p:cNvSpPr txBox="1">
            <a:spLocks noChangeArrowheads="1"/>
          </p:cNvSpPr>
          <p:nvPr/>
        </p:nvSpPr>
        <p:spPr bwMode="auto">
          <a:xfrm>
            <a:off x="4063471" y="4733039"/>
            <a:ext cx="819092" cy="5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调频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无线电</a:t>
            </a:r>
          </a:p>
        </p:txBody>
      </p:sp>
      <p:sp>
        <p:nvSpPr>
          <p:cNvPr id="48174" name="Text Box 50"/>
          <p:cNvSpPr txBox="1">
            <a:spLocks noChangeArrowheads="1"/>
          </p:cNvSpPr>
          <p:nvPr/>
        </p:nvSpPr>
        <p:spPr bwMode="auto">
          <a:xfrm>
            <a:off x="1671949" y="4788614"/>
            <a:ext cx="819092" cy="5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海事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无线电</a:t>
            </a:r>
          </a:p>
        </p:txBody>
      </p:sp>
      <p:sp>
        <p:nvSpPr>
          <p:cNvPr id="48175" name="Line 51"/>
          <p:cNvSpPr>
            <a:spLocks noChangeShapeType="1"/>
          </p:cNvSpPr>
          <p:nvPr/>
        </p:nvSpPr>
        <p:spPr bwMode="auto">
          <a:xfrm>
            <a:off x="4419024" y="5287205"/>
            <a:ext cx="5756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76" name="Text Box 52"/>
          <p:cNvSpPr txBox="1">
            <a:spLocks noChangeArrowheads="1"/>
          </p:cNvSpPr>
          <p:nvPr/>
        </p:nvSpPr>
        <p:spPr bwMode="auto">
          <a:xfrm>
            <a:off x="9379846" y="4007385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光纤</a:t>
            </a:r>
          </a:p>
        </p:txBody>
      </p:sp>
      <p:sp>
        <p:nvSpPr>
          <p:cNvPr id="48177" name="Line 53"/>
          <p:cNvSpPr>
            <a:spLocks noChangeShapeType="1"/>
          </p:cNvSpPr>
          <p:nvPr/>
        </p:nvSpPr>
        <p:spPr bwMode="auto">
          <a:xfrm>
            <a:off x="9345983" y="4339247"/>
            <a:ext cx="79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78" name="Text Box 54"/>
          <p:cNvSpPr txBox="1">
            <a:spLocks noChangeArrowheads="1"/>
          </p:cNvSpPr>
          <p:nvPr/>
        </p:nvSpPr>
        <p:spPr bwMode="auto">
          <a:xfrm>
            <a:off x="4672992" y="5331666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电视</a:t>
            </a:r>
          </a:p>
        </p:txBody>
      </p:sp>
      <p:sp>
        <p:nvSpPr>
          <p:cNvPr id="48179" name="Line 55"/>
          <p:cNvSpPr>
            <a:spLocks noChangeShapeType="1"/>
          </p:cNvSpPr>
          <p:nvPr/>
        </p:nvSpPr>
        <p:spPr bwMode="auto">
          <a:xfrm flipV="1">
            <a:off x="7009488" y="2924458"/>
            <a:ext cx="253967" cy="4573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0" name="Line 56"/>
          <p:cNvSpPr>
            <a:spLocks noChangeShapeType="1"/>
          </p:cNvSpPr>
          <p:nvPr/>
        </p:nvSpPr>
        <p:spPr bwMode="auto">
          <a:xfrm flipH="1" flipV="1">
            <a:off x="7585147" y="2924458"/>
            <a:ext cx="110052" cy="454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1" name="Line 57"/>
          <p:cNvSpPr>
            <a:spLocks noChangeShapeType="1"/>
          </p:cNvSpPr>
          <p:nvPr/>
        </p:nvSpPr>
        <p:spPr bwMode="auto">
          <a:xfrm>
            <a:off x="1726976" y="5363423"/>
            <a:ext cx="9142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2" name="Line 58"/>
          <p:cNvSpPr>
            <a:spLocks noChangeShapeType="1"/>
          </p:cNvSpPr>
          <p:nvPr/>
        </p:nvSpPr>
        <p:spPr bwMode="auto">
          <a:xfrm>
            <a:off x="2844429" y="5363423"/>
            <a:ext cx="6095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3" name="Line 59"/>
          <p:cNvSpPr>
            <a:spLocks noChangeShapeType="1"/>
          </p:cNvSpPr>
          <p:nvPr/>
        </p:nvSpPr>
        <p:spPr bwMode="auto">
          <a:xfrm>
            <a:off x="4469818" y="5668293"/>
            <a:ext cx="998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4" name="Line 60"/>
          <p:cNvSpPr>
            <a:spLocks noChangeShapeType="1"/>
          </p:cNvSpPr>
          <p:nvPr/>
        </p:nvSpPr>
        <p:spPr bwMode="auto">
          <a:xfrm>
            <a:off x="1542850" y="5736571"/>
            <a:ext cx="941159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5" name="Line 61"/>
          <p:cNvSpPr>
            <a:spLocks noChangeShapeType="1"/>
          </p:cNvSpPr>
          <p:nvPr/>
        </p:nvSpPr>
        <p:spPr bwMode="auto">
          <a:xfrm>
            <a:off x="1557664" y="3983565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6" name="Line 62"/>
          <p:cNvSpPr>
            <a:spLocks noChangeShapeType="1"/>
          </p:cNvSpPr>
          <p:nvPr/>
        </p:nvSpPr>
        <p:spPr bwMode="auto">
          <a:xfrm>
            <a:off x="5464522" y="3977214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7" name="Line 63"/>
          <p:cNvSpPr>
            <a:spLocks noChangeShapeType="1"/>
          </p:cNvSpPr>
          <p:nvPr/>
        </p:nvSpPr>
        <p:spPr bwMode="auto">
          <a:xfrm>
            <a:off x="7022185" y="3985153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8" name="Line 64"/>
          <p:cNvSpPr>
            <a:spLocks noChangeShapeType="1"/>
          </p:cNvSpPr>
          <p:nvPr/>
        </p:nvSpPr>
        <p:spPr bwMode="auto">
          <a:xfrm>
            <a:off x="7801018" y="3981977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89" name="Line 65"/>
          <p:cNvSpPr>
            <a:spLocks noChangeShapeType="1"/>
          </p:cNvSpPr>
          <p:nvPr/>
        </p:nvSpPr>
        <p:spPr bwMode="auto">
          <a:xfrm>
            <a:off x="8586200" y="3983565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0" name="Line 66"/>
          <p:cNvSpPr>
            <a:spLocks noChangeShapeType="1"/>
          </p:cNvSpPr>
          <p:nvPr/>
        </p:nvSpPr>
        <p:spPr bwMode="auto">
          <a:xfrm>
            <a:off x="9371379" y="3994680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1" name="Line 67"/>
          <p:cNvSpPr>
            <a:spLocks noChangeShapeType="1"/>
          </p:cNvSpPr>
          <p:nvPr/>
        </p:nvSpPr>
        <p:spPr bwMode="auto">
          <a:xfrm>
            <a:off x="10150212" y="3986741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2" name="Line 68"/>
          <p:cNvSpPr>
            <a:spLocks noChangeShapeType="1"/>
          </p:cNvSpPr>
          <p:nvPr/>
        </p:nvSpPr>
        <p:spPr bwMode="auto">
          <a:xfrm>
            <a:off x="10935394" y="3983565"/>
            <a:ext cx="0" cy="17530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48193" name="Group 69"/>
          <p:cNvGrpSpPr>
            <a:grpSpLocks/>
          </p:cNvGrpSpPr>
          <p:nvPr/>
        </p:nvGrpSpPr>
        <p:grpSpPr bwMode="auto">
          <a:xfrm>
            <a:off x="406348" y="2467153"/>
            <a:ext cx="848673" cy="401731"/>
            <a:chOff x="6" y="352"/>
            <a:chExt cx="401" cy="253"/>
          </a:xfrm>
        </p:grpSpPr>
        <p:sp>
          <p:nvSpPr>
            <p:cNvPr id="48225" name="Text Box 70"/>
            <p:cNvSpPr txBox="1">
              <a:spLocks noChangeArrowheads="1"/>
            </p:cNvSpPr>
            <p:nvPr/>
          </p:nvSpPr>
          <p:spPr bwMode="auto">
            <a:xfrm>
              <a:off x="92" y="353"/>
              <a:ext cx="3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itchFamily="18" charset="0"/>
                </a:rPr>
                <a:t>(Hz)</a:t>
              </a:r>
            </a:p>
          </p:txBody>
        </p:sp>
        <p:sp>
          <p:nvSpPr>
            <p:cNvPr id="48226" name="Text Box 71"/>
            <p:cNvSpPr txBox="1">
              <a:spLocks noChangeArrowheads="1"/>
            </p:cNvSpPr>
            <p:nvPr/>
          </p:nvSpPr>
          <p:spPr bwMode="auto">
            <a:xfrm>
              <a:off x="6" y="352"/>
              <a:ext cx="1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grpSp>
        <p:nvGrpSpPr>
          <p:cNvPr id="48194" name="Group 72"/>
          <p:cNvGrpSpPr>
            <a:grpSpLocks/>
          </p:cNvGrpSpPr>
          <p:nvPr/>
        </p:nvGrpSpPr>
        <p:grpSpPr bwMode="auto">
          <a:xfrm>
            <a:off x="414814" y="3686632"/>
            <a:ext cx="829626" cy="404905"/>
            <a:chOff x="78" y="1589"/>
            <a:chExt cx="392" cy="255"/>
          </a:xfrm>
        </p:grpSpPr>
        <p:sp>
          <p:nvSpPr>
            <p:cNvPr id="48223" name="Text Box 73"/>
            <p:cNvSpPr txBox="1">
              <a:spLocks noChangeArrowheads="1"/>
            </p:cNvSpPr>
            <p:nvPr/>
          </p:nvSpPr>
          <p:spPr bwMode="auto">
            <a:xfrm>
              <a:off x="124" y="1589"/>
              <a:ext cx="34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itchFamily="18" charset="0"/>
                </a:rPr>
                <a:t> (Hz)</a:t>
              </a:r>
            </a:p>
          </p:txBody>
        </p:sp>
        <p:sp>
          <p:nvSpPr>
            <p:cNvPr id="48224" name="Text Box 74"/>
            <p:cNvSpPr txBox="1">
              <a:spLocks noChangeArrowheads="1"/>
            </p:cNvSpPr>
            <p:nvPr/>
          </p:nvSpPr>
          <p:spPr bwMode="auto">
            <a:xfrm>
              <a:off x="78" y="1592"/>
              <a:ext cx="1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333399"/>
                  </a:solidFill>
                  <a:latin typeface="Times New Roman" pitchFamily="18" charset="0"/>
                </a:rPr>
                <a:t>f</a:t>
              </a:r>
            </a:p>
          </p:txBody>
        </p:sp>
      </p:grpSp>
      <p:sp>
        <p:nvSpPr>
          <p:cNvPr id="48195" name="Line 75"/>
          <p:cNvSpPr>
            <a:spLocks noChangeShapeType="1"/>
          </p:cNvSpPr>
          <p:nvPr/>
        </p:nvSpPr>
        <p:spPr bwMode="auto">
          <a:xfrm>
            <a:off x="1828562" y="5736571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6" name="Line 76"/>
          <p:cNvSpPr>
            <a:spLocks noChangeShapeType="1"/>
          </p:cNvSpPr>
          <p:nvPr/>
        </p:nvSpPr>
        <p:spPr bwMode="auto">
          <a:xfrm>
            <a:off x="2590463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7" name="Line 77"/>
          <p:cNvSpPr>
            <a:spLocks noChangeShapeType="1"/>
          </p:cNvSpPr>
          <p:nvPr/>
        </p:nvSpPr>
        <p:spPr bwMode="auto">
          <a:xfrm>
            <a:off x="3358713" y="5750862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8" name="Line 78"/>
          <p:cNvSpPr>
            <a:spLocks noChangeShapeType="1"/>
          </p:cNvSpPr>
          <p:nvPr/>
        </p:nvSpPr>
        <p:spPr bwMode="auto">
          <a:xfrm>
            <a:off x="4152360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199" name="Line 79"/>
          <p:cNvSpPr>
            <a:spLocks noChangeShapeType="1"/>
          </p:cNvSpPr>
          <p:nvPr/>
        </p:nvSpPr>
        <p:spPr bwMode="auto">
          <a:xfrm>
            <a:off x="4907912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0" name="Line 80"/>
          <p:cNvSpPr>
            <a:spLocks noChangeShapeType="1"/>
          </p:cNvSpPr>
          <p:nvPr/>
        </p:nvSpPr>
        <p:spPr bwMode="auto">
          <a:xfrm>
            <a:off x="5701558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1" name="Line 81"/>
          <p:cNvSpPr>
            <a:spLocks noChangeShapeType="1"/>
          </p:cNvSpPr>
          <p:nvPr/>
        </p:nvSpPr>
        <p:spPr bwMode="auto">
          <a:xfrm>
            <a:off x="6488855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2" name="Line 82"/>
          <p:cNvSpPr>
            <a:spLocks noChangeShapeType="1"/>
          </p:cNvSpPr>
          <p:nvPr/>
        </p:nvSpPr>
        <p:spPr bwMode="auto">
          <a:xfrm>
            <a:off x="7257106" y="5746098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3" name="Line 83"/>
          <p:cNvSpPr>
            <a:spLocks noChangeShapeType="1"/>
          </p:cNvSpPr>
          <p:nvPr/>
        </p:nvSpPr>
        <p:spPr bwMode="auto">
          <a:xfrm>
            <a:off x="8057101" y="5750862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4" name="Line 84"/>
          <p:cNvSpPr>
            <a:spLocks noChangeShapeType="1"/>
          </p:cNvSpPr>
          <p:nvPr/>
        </p:nvSpPr>
        <p:spPr bwMode="auto">
          <a:xfrm>
            <a:off x="8838050" y="5741335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5" name="Line 85"/>
          <p:cNvSpPr>
            <a:spLocks noChangeShapeType="1"/>
          </p:cNvSpPr>
          <p:nvPr/>
        </p:nvSpPr>
        <p:spPr bwMode="auto">
          <a:xfrm>
            <a:off x="9631696" y="5750862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6" name="Line 86"/>
          <p:cNvSpPr>
            <a:spLocks noChangeShapeType="1"/>
          </p:cNvSpPr>
          <p:nvPr/>
        </p:nvSpPr>
        <p:spPr bwMode="auto">
          <a:xfrm>
            <a:off x="10418994" y="5741335"/>
            <a:ext cx="0" cy="76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48207" name="Text Box 87"/>
          <p:cNvSpPr txBox="1">
            <a:spLocks noChangeArrowheads="1"/>
          </p:cNvSpPr>
          <p:nvPr/>
        </p:nvSpPr>
        <p:spPr bwMode="auto">
          <a:xfrm>
            <a:off x="1915334" y="5746099"/>
            <a:ext cx="464828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LF</a:t>
            </a:r>
          </a:p>
        </p:txBody>
      </p:sp>
      <p:sp>
        <p:nvSpPr>
          <p:cNvPr id="48208" name="Text Box 88"/>
          <p:cNvSpPr txBox="1">
            <a:spLocks noChangeArrowheads="1"/>
          </p:cNvSpPr>
          <p:nvPr/>
        </p:nvSpPr>
        <p:spPr bwMode="auto">
          <a:xfrm>
            <a:off x="2696283" y="5746099"/>
            <a:ext cx="52253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MF</a:t>
            </a:r>
          </a:p>
        </p:txBody>
      </p:sp>
      <p:sp>
        <p:nvSpPr>
          <p:cNvPr id="48209" name="Text Box 89"/>
          <p:cNvSpPr txBox="1">
            <a:spLocks noChangeArrowheads="1"/>
          </p:cNvSpPr>
          <p:nvPr/>
        </p:nvSpPr>
        <p:spPr bwMode="auto">
          <a:xfrm>
            <a:off x="3477233" y="5746099"/>
            <a:ext cx="488873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HF</a:t>
            </a:r>
          </a:p>
        </p:txBody>
      </p:sp>
      <p:sp>
        <p:nvSpPr>
          <p:cNvPr id="48210" name="Text Box 90"/>
          <p:cNvSpPr txBox="1">
            <a:spLocks noChangeArrowheads="1"/>
          </p:cNvSpPr>
          <p:nvPr/>
        </p:nvSpPr>
        <p:spPr bwMode="auto">
          <a:xfrm>
            <a:off x="4169292" y="5746099"/>
            <a:ext cx="636349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VHF</a:t>
            </a:r>
          </a:p>
        </p:txBody>
      </p:sp>
      <p:sp>
        <p:nvSpPr>
          <p:cNvPr id="48211" name="Text Box 91"/>
          <p:cNvSpPr txBox="1">
            <a:spLocks noChangeArrowheads="1"/>
          </p:cNvSpPr>
          <p:nvPr/>
        </p:nvSpPr>
        <p:spPr bwMode="auto">
          <a:xfrm>
            <a:off x="4931192" y="5746099"/>
            <a:ext cx="636349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UHF</a:t>
            </a:r>
          </a:p>
        </p:txBody>
      </p:sp>
      <p:sp>
        <p:nvSpPr>
          <p:cNvPr id="48212" name="Text Box 92"/>
          <p:cNvSpPr txBox="1">
            <a:spLocks noChangeArrowheads="1"/>
          </p:cNvSpPr>
          <p:nvPr/>
        </p:nvSpPr>
        <p:spPr bwMode="auto">
          <a:xfrm>
            <a:off x="5686744" y="5746099"/>
            <a:ext cx="60268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SHF</a:t>
            </a:r>
          </a:p>
        </p:txBody>
      </p:sp>
      <p:sp>
        <p:nvSpPr>
          <p:cNvPr id="48213" name="Text Box 93"/>
          <p:cNvSpPr txBox="1">
            <a:spLocks noChangeArrowheads="1"/>
          </p:cNvSpPr>
          <p:nvPr/>
        </p:nvSpPr>
        <p:spPr bwMode="auto">
          <a:xfrm>
            <a:off x="6486740" y="5746099"/>
            <a:ext cx="625129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EHF</a:t>
            </a:r>
          </a:p>
        </p:txBody>
      </p:sp>
      <p:sp>
        <p:nvSpPr>
          <p:cNvPr id="48214" name="Text Box 94"/>
          <p:cNvSpPr txBox="1">
            <a:spLocks noChangeArrowheads="1"/>
          </p:cNvSpPr>
          <p:nvPr/>
        </p:nvSpPr>
        <p:spPr bwMode="auto">
          <a:xfrm>
            <a:off x="7261338" y="5746099"/>
            <a:ext cx="625129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THF</a:t>
            </a:r>
          </a:p>
        </p:txBody>
      </p:sp>
      <p:sp>
        <p:nvSpPr>
          <p:cNvPr id="48215" name="Text Box 95"/>
          <p:cNvSpPr txBox="1">
            <a:spLocks noChangeArrowheads="1"/>
          </p:cNvSpPr>
          <p:nvPr/>
        </p:nvSpPr>
        <p:spPr bwMode="auto">
          <a:xfrm>
            <a:off x="609521" y="5668294"/>
            <a:ext cx="613907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波段</a:t>
            </a:r>
          </a:p>
        </p:txBody>
      </p:sp>
      <p:sp>
        <p:nvSpPr>
          <p:cNvPr id="48217" name="Text Box 97"/>
          <p:cNvSpPr txBox="1">
            <a:spLocks noChangeArrowheads="1"/>
          </p:cNvSpPr>
          <p:nvPr/>
        </p:nvSpPr>
        <p:spPr bwMode="auto">
          <a:xfrm>
            <a:off x="1320629" y="2435395"/>
            <a:ext cx="10306823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>
                <a:solidFill>
                  <a:srgbClr val="333399"/>
                </a:solidFill>
                <a:latin typeface="Times New Roman" pitchFamily="18" charset="0"/>
              </a:rPr>
              <a:t>0         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2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4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6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8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10  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12 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14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16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18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20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22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24</a:t>
            </a:r>
            <a:endParaRPr kumimoji="1" lang="en-US" altLang="zh-CN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48218" name="Line 98"/>
          <p:cNvSpPr>
            <a:spLocks noChangeShapeType="1"/>
          </p:cNvSpPr>
          <p:nvPr/>
        </p:nvSpPr>
        <p:spPr bwMode="auto">
          <a:xfrm flipV="1">
            <a:off x="5214788" y="5284030"/>
            <a:ext cx="476188" cy="31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0" name="Rectangle 9"/>
          <p:cNvSpPr>
            <a:spLocks noChangeArrowheads="1"/>
          </p:cNvSpPr>
          <p:nvPr/>
        </p:nvSpPr>
        <p:spPr bwMode="auto">
          <a:xfrm>
            <a:off x="1422216" y="3678695"/>
            <a:ext cx="431744" cy="2191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216" name="Text Box 96"/>
          <p:cNvSpPr txBox="1">
            <a:spLocks noChangeArrowheads="1"/>
          </p:cNvSpPr>
          <p:nvPr/>
        </p:nvSpPr>
        <p:spPr bwMode="auto">
          <a:xfrm>
            <a:off x="1342678" y="3627910"/>
            <a:ext cx="9933609" cy="34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>
                <a:solidFill>
                  <a:srgbClr val="333399"/>
                </a:solidFill>
                <a:latin typeface="Times New Roman" pitchFamily="18" charset="0"/>
              </a:rPr>
              <a:t>4         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5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6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7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8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9  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10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11 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12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13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14     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15        </a:t>
            </a:r>
            <a:r>
              <a:rPr kumimoji="1" lang="en-US" altLang="zh-CN" dirty="0" smtClean="0">
                <a:solidFill>
                  <a:srgbClr val="333399"/>
                </a:solidFill>
                <a:latin typeface="Times New Roman" pitchFamily="18" charset="0"/>
              </a:rPr>
              <a:t>10</a:t>
            </a:r>
            <a:r>
              <a:rPr kumimoji="1" lang="en-US" altLang="zh-CN" baseline="30000" dirty="0" smtClean="0">
                <a:solidFill>
                  <a:srgbClr val="333399"/>
                </a:solidFill>
                <a:latin typeface="Times New Roman" pitchFamily="18" charset="0"/>
              </a:rPr>
              <a:t>16</a:t>
            </a:r>
            <a:endParaRPr kumimoji="1" lang="en-US" altLang="zh-CN" dirty="0">
              <a:solidFill>
                <a:srgbClr val="333399"/>
              </a:solidFill>
              <a:latin typeface="Times New Roman" pitchFamily="18" charset="0"/>
            </a:endParaRPr>
          </a:p>
        </p:txBody>
      </p:sp>
      <p:sp>
        <p:nvSpPr>
          <p:cNvPr id="48219" name="Rectangle 99"/>
          <p:cNvSpPr>
            <a:spLocks noChangeArrowheads="1"/>
          </p:cNvSpPr>
          <p:nvPr/>
        </p:nvSpPr>
        <p:spPr bwMode="auto">
          <a:xfrm>
            <a:off x="5384099" y="4753682"/>
            <a:ext cx="112169" cy="44301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48220" name="Text Box 100"/>
          <p:cNvSpPr txBox="1">
            <a:spLocks noChangeArrowheads="1"/>
          </p:cNvSpPr>
          <p:nvPr/>
        </p:nvSpPr>
        <p:spPr bwMode="auto">
          <a:xfrm>
            <a:off x="4971403" y="4748917"/>
            <a:ext cx="870388" cy="54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en-US" altLang="zh-CN">
                <a:solidFill>
                  <a:srgbClr val="333399"/>
                </a:solidFill>
                <a:latin typeface="Times New Roman" pitchFamily="18" charset="0"/>
              </a:rPr>
              <a:t>  </a:t>
            </a:r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移动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>
                <a:solidFill>
                  <a:srgbClr val="333399"/>
                </a:solidFill>
                <a:latin typeface="Times New Roman" pitchFamily="18" charset="0"/>
              </a:rPr>
              <a:t>无线电 </a:t>
            </a:r>
          </a:p>
        </p:txBody>
      </p:sp>
    </p:spTree>
    <p:extLst>
      <p:ext uri="{BB962C8B-B14F-4D97-AF65-F5344CB8AC3E}">
        <p14:creationId xmlns:p14="http://schemas.microsoft.com/office/powerpoint/2010/main" val="4027345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 smtClean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 smtClean="0">
                <a:solidFill>
                  <a:srgbClr val="FFFFFF"/>
                </a:solidFill>
              </a:rPr>
              <a:t>导引型传输媒体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053006" cy="4785833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双绞线是最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常用的传输媒体。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把两根互相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绝缘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的铜导线并排放在一起，然后用规则的方法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绞合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(twist)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起来就构成了双绞线。绞合可减少对相邻导线的电磁干扰。绞合度越高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，抗干扰能力就越强，最高数据传输率越高。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双绞线主要分为以下两类：</a:t>
            </a:r>
          </a:p>
          <a:p>
            <a:pPr lvl="2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无屏蔽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双绞线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UTP</a:t>
            </a: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屏蔽双绞线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STP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99262" y="4703971"/>
            <a:ext cx="4392488" cy="1966184"/>
            <a:chOff x="2395871" y="4175362"/>
            <a:chExt cx="4189593" cy="1421284"/>
          </a:xfrm>
        </p:grpSpPr>
        <p:pic>
          <p:nvPicPr>
            <p:cNvPr id="6" name="Picture 19" descr="3UT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0" descr="3UTP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>
              <a:off x="2395871" y="4207455"/>
              <a:ext cx="1030824" cy="33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>
              <a:off x="2395871" y="4824142"/>
              <a:ext cx="1030824" cy="33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2877923" y="5262925"/>
              <a:ext cx="3707541" cy="333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不同绞合</a:t>
              </a:r>
              <a:r>
                <a:rPr lang="zh-CN" altLang="zh-CN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度的双绞线</a:t>
              </a:r>
              <a:endPara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双绞线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屏蔽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双绞线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UTP (Unshielded Twisted Pair)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屏蔽层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价格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较便宜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2"/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屏蔽双绞线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STP (Shielded Twisted Pair)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带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屏蔽层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必须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有接地线。</a:t>
            </a:r>
          </a:p>
          <a:p>
            <a:pPr indent="0">
              <a:buNone/>
            </a:pP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896054" y="2652474"/>
            <a:ext cx="3711320" cy="1651550"/>
            <a:chOff x="6084727" y="1481545"/>
            <a:chExt cx="2199152" cy="1178969"/>
          </a:xfrm>
        </p:grpSpPr>
        <p:pic>
          <p:nvPicPr>
            <p:cNvPr id="33" name="图片 19" descr="UTP.jpg"/>
            <p:cNvPicPr>
              <a:picLocks noChangeAspect="1"/>
            </p:cNvPicPr>
            <p:nvPr/>
          </p:nvPicPr>
          <p:blipFill>
            <a:blip r:embed="rId3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173271" cy="285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5" name="直接连接符 21"/>
            <p:cNvCxnSpPr>
              <a:cxnSpLocks noChangeShapeType="1"/>
              <a:stCxn id="37" idx="0"/>
            </p:cNvCxnSpPr>
            <p:nvPr/>
          </p:nvCxnSpPr>
          <p:spPr bwMode="auto">
            <a:xfrm flipV="1">
              <a:off x="6611777" y="2196649"/>
              <a:ext cx="205611" cy="20021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6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263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123868" y="4891773"/>
            <a:ext cx="4227207" cy="1811233"/>
            <a:chOff x="4497712" y="3150184"/>
            <a:chExt cx="3285842" cy="1517880"/>
          </a:xfrm>
        </p:grpSpPr>
        <p:pic>
          <p:nvPicPr>
            <p:cNvPr id="39" name="图片 35" descr="STP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140364" cy="335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41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41635" cy="335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309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539093" cy="335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44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/>
              <a:tailEnd type="triangle" w="sm" len="lg"/>
            </a:ln>
          </p:spPr>
        </p:cxnSp>
        <p:cxnSp>
          <p:nvCxnSpPr>
            <p:cNvPr id="45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46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47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round/>
              <a:headEnd type="triangle" w="sm" len="lg"/>
              <a:tailEnd type="none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同轴电缆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同轴电缆由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内导体铜质芯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线、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绝缘层、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网状屏蔽层以及绝缘保护套层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所组成。</a:t>
            </a:r>
          </a:p>
          <a:p>
            <a:pPr indent="0">
              <a:buNone/>
            </a:pP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580" y="3726102"/>
            <a:ext cx="56388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5879182" y="3357786"/>
            <a:ext cx="1226449" cy="4711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400" dirty="0" smtClean="0">
                <a:solidFill>
                  <a:srgbClr val="333399"/>
                </a:solidFill>
              </a:rPr>
              <a:t>屏蔽</a:t>
            </a:r>
            <a:r>
              <a:rPr kumimoji="1" lang="zh-CN" altLang="en-US" sz="2400" dirty="0">
                <a:solidFill>
                  <a:srgbClr val="333399"/>
                </a:solidFill>
              </a:rPr>
              <a:t>层</a:t>
            </a:r>
          </a:p>
        </p:txBody>
      </p:sp>
      <p:sp>
        <p:nvSpPr>
          <p:cNvPr id="29" name="Text Box 34"/>
          <p:cNvSpPr txBox="1">
            <a:spLocks noChangeArrowheads="1"/>
          </p:cNvSpPr>
          <p:nvPr/>
        </p:nvSpPr>
        <p:spPr bwMode="auto">
          <a:xfrm>
            <a:off x="7978795" y="3366062"/>
            <a:ext cx="1284651" cy="4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绝缘层</a:t>
            </a: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2929086" y="3399408"/>
            <a:ext cx="2548135" cy="4711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绝缘保护套层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7877209" y="4339426"/>
            <a:ext cx="689943" cy="27628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8256042" y="4013913"/>
            <a:ext cx="1487822" cy="4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333399"/>
                </a:solidFill>
              </a:rPr>
              <a:t>内导体</a:t>
            </a: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6287446" y="3796376"/>
            <a:ext cx="35979" cy="2619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 flipH="1">
            <a:off x="7160572" y="3719466"/>
            <a:ext cx="946027" cy="4350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4116382" y="3755091"/>
            <a:ext cx="29629" cy="128616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pic>
        <p:nvPicPr>
          <p:cNvPr id="52" name="Picture 4" descr="C:\DOCUME~1\Patrick\LOCALS~1\Temp\`](O8Q}KVBFALLNO8)Y$0`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22" y="2853730"/>
            <a:ext cx="6776172" cy="3680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825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800" y="1267200"/>
            <a:ext cx="11053006" cy="4785833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光纤通信就是利用光导纤维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简称光纤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传递光脉冲来进行通信。有光脉冲相当于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没有光脉冲相当于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发送端：要有光源，在电脉冲的作用下能产生出光脉冲。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端：要有光检测器，利用光电二极管做成，在检测到光脉冲时还原出电脉冲。</a:t>
            </a:r>
          </a:p>
          <a:p>
            <a:pPr lvl="1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702140" y="-829101"/>
            <a:ext cx="10971371" cy="81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5" tIns="50393" rIns="100785" bIns="50393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5pPr>
            <a:lvl6pPr marL="503926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6pPr>
            <a:lvl7pPr marL="1007852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7pPr>
            <a:lvl8pPr marL="1511778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8pPr>
            <a:lvl9pPr marL="2015703" algn="l" rtl="0" eaLnBrk="1" fontAlgn="base" hangingPunct="1">
              <a:spcBef>
                <a:spcPct val="0"/>
              </a:spcBef>
              <a:spcAft>
                <a:spcPct val="0"/>
              </a:spcAft>
              <a:defRPr sz="2600">
                <a:solidFill>
                  <a:srgbClr val="1C1C1C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4000" dirty="0">
              <a:solidFill>
                <a:srgbClr val="FFFFFF"/>
              </a:solidFill>
            </a:endParaRPr>
          </a:p>
        </p:txBody>
      </p:sp>
      <p:pic>
        <p:nvPicPr>
          <p:cNvPr id="8" name="Picture 4" descr="Fiber Opt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694" y="5290127"/>
            <a:ext cx="1944216" cy="136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5479781" y="4593763"/>
            <a:ext cx="3423737" cy="2122473"/>
            <a:chOff x="5401403" y="2321848"/>
            <a:chExt cx="2921787" cy="1913260"/>
          </a:xfrm>
        </p:grpSpPr>
        <p:grpSp>
          <p:nvGrpSpPr>
            <p:cNvPr id="10" name="组合 9"/>
            <p:cNvGrpSpPr/>
            <p:nvPr/>
          </p:nvGrpSpPr>
          <p:grpSpPr>
            <a:xfrm>
              <a:off x="5401403" y="2321848"/>
              <a:ext cx="2921787" cy="1463447"/>
              <a:chOff x="4437102" y="2182216"/>
              <a:chExt cx="2921787" cy="1463447"/>
            </a:xfrm>
          </p:grpSpPr>
          <p:grpSp>
            <p:nvGrpSpPr>
              <p:cNvPr id="12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0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1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3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28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9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4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4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6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6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400" b="1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  <a:endParaRPr kumimoji="1" lang="zh-CN" altLang="en-US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8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4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8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400" b="1" dirty="0" smtClean="0">
                      <a:solidFill>
                        <a:srgbClr val="000000"/>
                      </a:solidFill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  <a:endParaRPr kumimoji="1" lang="zh-CN" altLang="en-US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2" name="肘形连接符 21"/>
              <p:cNvCxnSpPr>
                <a:stCxn id="27" idx="3"/>
                <a:endCxn id="24" idx="2"/>
              </p:cNvCxnSpPr>
              <p:nvPr/>
            </p:nvCxnSpPr>
            <p:spPr>
              <a:xfrm flipH="1">
                <a:off x="4633562" y="2462050"/>
                <a:ext cx="2524165" cy="989068"/>
              </a:xfrm>
              <a:prstGeom prst="bentConnector5">
                <a:avLst>
                  <a:gd name="adj1" fmla="val -7729"/>
                  <a:gd name="adj2" fmla="val 44174"/>
                  <a:gd name="adj3" fmla="val 107729"/>
                </a:avLst>
              </a:prstGeom>
              <a:ln w="28575"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5689753" y="2661207"/>
                <a:ext cx="464022" cy="277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光纤</a:t>
                </a:r>
                <a:endPara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60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2.1 </a:t>
            </a:r>
            <a:r>
              <a:rPr lang="zh-CN" altLang="en-US" sz="4000" dirty="0">
                <a:solidFill>
                  <a:srgbClr val="FFFFFF"/>
                </a:solidFill>
              </a:rPr>
              <a:t>物理层的基本概念</a:t>
            </a:r>
          </a:p>
        </p:txBody>
      </p:sp>
      <p:sp>
        <p:nvSpPr>
          <p:cNvPr id="20481" name="Rectangle 3">
            <a:extLst>
              <a:ext uri="{FF2B5EF4-FFF2-40B4-BE49-F238E27FC236}">
                <a16:creationId xmlns:a16="http://schemas.microsoft.com/office/drawing/2014/main" xmlns="" id="{1EB06D62-0DD6-4935-BA76-A1546C963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269030" cy="4785833"/>
          </a:xfrm>
        </p:spPr>
        <p:txBody>
          <a:bodyPr/>
          <a:lstStyle/>
          <a:p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物理层考虑的是怎样才能在连接各种计算机的传输媒体上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传输数据比特流</a:t>
            </a:r>
            <a:r>
              <a:rPr lang="zh-CN" altLang="en-US" sz="28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，而不是指具体的传输媒体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物理层的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作用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是：尽可能</a:t>
            </a:r>
            <a:r>
              <a:rPr lang="zh-CN" altLang="en-US" sz="28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屏蔽</a:t>
            </a:r>
            <a:r>
              <a:rPr lang="zh-CN" altLang="en-US" sz="28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掉不同传输媒体和通信手段的差异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物理层的主要任务为确定与传输媒体的接口有关的一些特性，即：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特性：指明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形状和尺寸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、连接线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数目和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排列、固定装置等。</a:t>
            </a:r>
          </a:p>
          <a:p>
            <a:pPr lvl="1">
              <a:defRPr/>
            </a:pP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电气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特性：指明在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条连接线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上出现的电压的范围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defRPr/>
            </a:pP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功能特性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：指明某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条连接线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上出现的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某电压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的意义。</a:t>
            </a:r>
            <a:endParaRPr lang="zh-CN" altLang="en-US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defRPr/>
            </a:pP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过程特性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：指明对于不同功能的各种可能事件的出现顺序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。（比如在发送数据比特流之前是否要进行时钟同步）</a:t>
            </a:r>
            <a:endParaRPr lang="en-US" altLang="zh-CN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4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4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4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光线在光纤中的折射 </a:t>
            </a:r>
            <a:endParaRPr lang="zh-CN" altLang="en-US" dirty="0"/>
          </a:p>
        </p:txBody>
      </p:sp>
      <p:sp>
        <p:nvSpPr>
          <p:cNvPr id="58371" name="Arc 84"/>
          <p:cNvSpPr>
            <a:spLocks/>
          </p:cNvSpPr>
          <p:nvPr/>
        </p:nvSpPr>
        <p:spPr bwMode="auto">
          <a:xfrm rot="9720000">
            <a:off x="4592897" y="4143965"/>
            <a:ext cx="129100" cy="7939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grpSp>
        <p:nvGrpSpPr>
          <p:cNvPr id="58372" name="Group 85"/>
          <p:cNvGrpSpPr>
            <a:grpSpLocks/>
          </p:cNvGrpSpPr>
          <p:nvPr/>
        </p:nvGrpSpPr>
        <p:grpSpPr bwMode="auto">
          <a:xfrm>
            <a:off x="3957982" y="3324625"/>
            <a:ext cx="3925906" cy="489063"/>
            <a:chOff x="292" y="1032"/>
            <a:chExt cx="1732" cy="216"/>
          </a:xfrm>
        </p:grpSpPr>
        <p:grpSp>
          <p:nvGrpSpPr>
            <p:cNvPr id="58410" name="Group 86"/>
            <p:cNvGrpSpPr>
              <a:grpSpLocks/>
            </p:cNvGrpSpPr>
            <p:nvPr/>
          </p:nvGrpSpPr>
          <p:grpSpPr bwMode="auto">
            <a:xfrm>
              <a:off x="292" y="1032"/>
              <a:ext cx="1732" cy="216"/>
              <a:chOff x="292" y="1032"/>
              <a:chExt cx="1732" cy="216"/>
            </a:xfrm>
          </p:grpSpPr>
          <p:sp>
            <p:nvSpPr>
              <p:cNvPr id="58412" name="Line 87"/>
              <p:cNvSpPr>
                <a:spLocks noChangeShapeType="1"/>
              </p:cNvSpPr>
              <p:nvPr/>
            </p:nvSpPr>
            <p:spPr bwMode="auto">
              <a:xfrm>
                <a:off x="292" y="1032"/>
                <a:ext cx="17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13" name="Line 88"/>
              <p:cNvSpPr>
                <a:spLocks noChangeShapeType="1"/>
              </p:cNvSpPr>
              <p:nvPr/>
            </p:nvSpPr>
            <p:spPr bwMode="auto">
              <a:xfrm>
                <a:off x="292" y="1248"/>
                <a:ext cx="17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411" name="Rectangle 89"/>
            <p:cNvSpPr>
              <a:spLocks noChangeArrowheads="1"/>
            </p:cNvSpPr>
            <p:nvPr/>
          </p:nvSpPr>
          <p:spPr bwMode="auto">
            <a:xfrm>
              <a:off x="296" y="1041"/>
              <a:ext cx="1716" cy="198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</p:grpSp>
      <p:grpSp>
        <p:nvGrpSpPr>
          <p:cNvPr id="58373" name="Group 90"/>
          <p:cNvGrpSpPr>
            <a:grpSpLocks/>
          </p:cNvGrpSpPr>
          <p:nvPr/>
        </p:nvGrpSpPr>
        <p:grpSpPr bwMode="auto">
          <a:xfrm>
            <a:off x="3941049" y="4747353"/>
            <a:ext cx="3898393" cy="436663"/>
            <a:chOff x="284" y="1656"/>
            <a:chExt cx="1720" cy="192"/>
          </a:xfrm>
        </p:grpSpPr>
        <p:grpSp>
          <p:nvGrpSpPr>
            <p:cNvPr id="58406" name="Group 91"/>
            <p:cNvGrpSpPr>
              <a:grpSpLocks/>
            </p:cNvGrpSpPr>
            <p:nvPr/>
          </p:nvGrpSpPr>
          <p:grpSpPr bwMode="auto">
            <a:xfrm>
              <a:off x="284" y="1656"/>
              <a:ext cx="1720" cy="192"/>
              <a:chOff x="284" y="1656"/>
              <a:chExt cx="1720" cy="192"/>
            </a:xfrm>
          </p:grpSpPr>
          <p:sp>
            <p:nvSpPr>
              <p:cNvPr id="58408" name="Line 92"/>
              <p:cNvSpPr>
                <a:spLocks noChangeShapeType="1"/>
              </p:cNvSpPr>
              <p:nvPr/>
            </p:nvSpPr>
            <p:spPr bwMode="auto">
              <a:xfrm>
                <a:off x="284" y="1656"/>
                <a:ext cx="1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409" name="Line 93"/>
              <p:cNvSpPr>
                <a:spLocks noChangeShapeType="1"/>
              </p:cNvSpPr>
              <p:nvPr/>
            </p:nvSpPr>
            <p:spPr bwMode="auto">
              <a:xfrm>
                <a:off x="284" y="1848"/>
                <a:ext cx="1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8407" name="Rectangle 94"/>
            <p:cNvSpPr>
              <a:spLocks noChangeArrowheads="1"/>
            </p:cNvSpPr>
            <p:nvPr/>
          </p:nvSpPr>
          <p:spPr bwMode="auto">
            <a:xfrm>
              <a:off x="288" y="1664"/>
              <a:ext cx="1704" cy="17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/>
            </a:p>
          </p:txBody>
        </p:sp>
      </p:grpSp>
      <p:sp>
        <p:nvSpPr>
          <p:cNvPr id="58374" name="Line 95"/>
          <p:cNvSpPr>
            <a:spLocks noChangeShapeType="1"/>
          </p:cNvSpPr>
          <p:nvPr/>
        </p:nvSpPr>
        <p:spPr bwMode="auto">
          <a:xfrm>
            <a:off x="4747394" y="2795865"/>
            <a:ext cx="0" cy="1932435"/>
          </a:xfrm>
          <a:prstGeom prst="line">
            <a:avLst/>
          </a:prstGeom>
          <a:noFill/>
          <a:ln w="12700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75" name="Line 96"/>
          <p:cNvSpPr>
            <a:spLocks noChangeShapeType="1"/>
          </p:cNvSpPr>
          <p:nvPr/>
        </p:nvSpPr>
        <p:spPr bwMode="auto">
          <a:xfrm flipV="1">
            <a:off x="4755861" y="3461182"/>
            <a:ext cx="526981" cy="365210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76" name="Line 97"/>
          <p:cNvSpPr>
            <a:spLocks noChangeShapeType="1"/>
          </p:cNvSpPr>
          <p:nvPr/>
        </p:nvSpPr>
        <p:spPr bwMode="auto">
          <a:xfrm flipV="1">
            <a:off x="4357978" y="3816863"/>
            <a:ext cx="389416" cy="749473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77" name="Arc 98"/>
          <p:cNvSpPr>
            <a:spLocks/>
          </p:cNvSpPr>
          <p:nvPr/>
        </p:nvSpPr>
        <p:spPr bwMode="auto">
          <a:xfrm>
            <a:off x="4751628" y="3565981"/>
            <a:ext cx="190475" cy="123854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78" name="Line 99"/>
          <p:cNvSpPr>
            <a:spLocks noChangeShapeType="1"/>
          </p:cNvSpPr>
          <p:nvPr/>
        </p:nvSpPr>
        <p:spPr bwMode="auto">
          <a:xfrm>
            <a:off x="6506115" y="2814919"/>
            <a:ext cx="0" cy="1932435"/>
          </a:xfrm>
          <a:prstGeom prst="line">
            <a:avLst/>
          </a:prstGeom>
          <a:noFill/>
          <a:ln w="12700">
            <a:solidFill>
              <a:srgbClr val="33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79" name="Line 100"/>
          <p:cNvSpPr>
            <a:spLocks noChangeShapeType="1"/>
          </p:cNvSpPr>
          <p:nvPr/>
        </p:nvSpPr>
        <p:spPr bwMode="auto">
          <a:xfrm flipV="1">
            <a:off x="5481782" y="3816864"/>
            <a:ext cx="1039149" cy="346155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0" name="Line 101"/>
          <p:cNvSpPr>
            <a:spLocks noChangeShapeType="1"/>
          </p:cNvSpPr>
          <p:nvPr/>
        </p:nvSpPr>
        <p:spPr bwMode="auto">
          <a:xfrm>
            <a:off x="6514582" y="3816864"/>
            <a:ext cx="1189411" cy="355683"/>
          </a:xfrm>
          <a:prstGeom prst="line">
            <a:avLst/>
          </a:prstGeom>
          <a:noFill/>
          <a:ln w="57150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1" name="Arc 102"/>
          <p:cNvSpPr>
            <a:spLocks/>
          </p:cNvSpPr>
          <p:nvPr/>
        </p:nvSpPr>
        <p:spPr bwMode="auto">
          <a:xfrm rot="9840000">
            <a:off x="6135749" y="3920075"/>
            <a:ext cx="315341" cy="328689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rnd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2" name="Freeform 103"/>
          <p:cNvSpPr>
            <a:spLocks/>
          </p:cNvSpPr>
          <p:nvPr/>
        </p:nvSpPr>
        <p:spPr bwMode="auto">
          <a:xfrm>
            <a:off x="3786553" y="3365909"/>
            <a:ext cx="205289" cy="1821284"/>
          </a:xfrm>
          <a:custGeom>
            <a:avLst/>
            <a:gdLst>
              <a:gd name="T0" fmla="*/ 2147483646 w 91"/>
              <a:gd name="T1" fmla="*/ 0 h 799"/>
              <a:gd name="T2" fmla="*/ 2147483646 w 91"/>
              <a:gd name="T3" fmla="*/ 2147483646 h 799"/>
              <a:gd name="T4" fmla="*/ 2147483646 w 91"/>
              <a:gd name="T5" fmla="*/ 2147483646 h 799"/>
              <a:gd name="T6" fmla="*/ 2147483646 w 91"/>
              <a:gd name="T7" fmla="*/ 2147483646 h 799"/>
              <a:gd name="T8" fmla="*/ 2147483646 w 91"/>
              <a:gd name="T9" fmla="*/ 2147483646 h 799"/>
              <a:gd name="T10" fmla="*/ 2147483646 w 91"/>
              <a:gd name="T11" fmla="*/ 2147483646 h 799"/>
              <a:gd name="T12" fmla="*/ 2147483646 w 91"/>
              <a:gd name="T13" fmla="*/ 2147483646 h 799"/>
              <a:gd name="T14" fmla="*/ 2147483646 w 91"/>
              <a:gd name="T15" fmla="*/ 2147483646 h 799"/>
              <a:gd name="T16" fmla="*/ 2147483646 w 91"/>
              <a:gd name="T17" fmla="*/ 2147483646 h 799"/>
              <a:gd name="T18" fmla="*/ 2147483646 w 91"/>
              <a:gd name="T19" fmla="*/ 2147483646 h 799"/>
              <a:gd name="T20" fmla="*/ 2147483646 w 91"/>
              <a:gd name="T21" fmla="*/ 2147483646 h 799"/>
              <a:gd name="T22" fmla="*/ 2147483646 w 91"/>
              <a:gd name="T23" fmla="*/ 2147483646 h 799"/>
              <a:gd name="T24" fmla="*/ 2147483646 w 91"/>
              <a:gd name="T25" fmla="*/ 2147483646 h 799"/>
              <a:gd name="T26" fmla="*/ 2147483646 w 91"/>
              <a:gd name="T27" fmla="*/ 2147483646 h 799"/>
              <a:gd name="T28" fmla="*/ 2147483646 w 91"/>
              <a:gd name="T29" fmla="*/ 2147483646 h 799"/>
              <a:gd name="T30" fmla="*/ 2147483646 w 91"/>
              <a:gd name="T31" fmla="*/ 2147483646 h 799"/>
              <a:gd name="T32" fmla="*/ 2147483646 w 91"/>
              <a:gd name="T33" fmla="*/ 2147483646 h 799"/>
              <a:gd name="T34" fmla="*/ 2147483646 w 91"/>
              <a:gd name="T35" fmla="*/ 2147483646 h 799"/>
              <a:gd name="T36" fmla="*/ 2147483646 w 91"/>
              <a:gd name="T37" fmla="*/ 2147483646 h 799"/>
              <a:gd name="T38" fmla="*/ 2147483646 w 91"/>
              <a:gd name="T39" fmla="*/ 2147483646 h 799"/>
              <a:gd name="T40" fmla="*/ 2147483646 w 91"/>
              <a:gd name="T41" fmla="*/ 2147483646 h 799"/>
              <a:gd name="T42" fmla="*/ 0 w 91"/>
              <a:gd name="T43" fmla="*/ 2147483646 h 799"/>
              <a:gd name="T44" fmla="*/ 0 w 91"/>
              <a:gd name="T45" fmla="*/ 2147483646 h 799"/>
              <a:gd name="T46" fmla="*/ 0 w 91"/>
              <a:gd name="T47" fmla="*/ 2147483646 h 799"/>
              <a:gd name="T48" fmla="*/ 0 w 91"/>
              <a:gd name="T49" fmla="*/ 2147483646 h 799"/>
              <a:gd name="T50" fmla="*/ 0 w 91"/>
              <a:gd name="T51" fmla="*/ 2147483646 h 799"/>
              <a:gd name="T52" fmla="*/ 0 w 91"/>
              <a:gd name="T53" fmla="*/ 2147483646 h 799"/>
              <a:gd name="T54" fmla="*/ 2147483646 w 91"/>
              <a:gd name="T55" fmla="*/ 2147483646 h 799"/>
              <a:gd name="T56" fmla="*/ 2147483646 w 91"/>
              <a:gd name="T57" fmla="*/ 2147483646 h 799"/>
              <a:gd name="T58" fmla="*/ 2147483646 w 91"/>
              <a:gd name="T59" fmla="*/ 2147483646 h 799"/>
              <a:gd name="T60" fmla="*/ 2147483646 w 91"/>
              <a:gd name="T61" fmla="*/ 2147483646 h 799"/>
              <a:gd name="T62" fmla="*/ 2147483646 w 91"/>
              <a:gd name="T63" fmla="*/ 2147483646 h 799"/>
              <a:gd name="T64" fmla="*/ 2147483646 w 91"/>
              <a:gd name="T65" fmla="*/ 2147483646 h 799"/>
              <a:gd name="T66" fmla="*/ 2147483646 w 91"/>
              <a:gd name="T67" fmla="*/ 2147483646 h 799"/>
              <a:gd name="T68" fmla="*/ 2147483646 w 91"/>
              <a:gd name="T69" fmla="*/ 2147483646 h 799"/>
              <a:gd name="T70" fmla="*/ 2147483646 w 91"/>
              <a:gd name="T71" fmla="*/ 2147483646 h 799"/>
              <a:gd name="T72" fmla="*/ 2147483646 w 91"/>
              <a:gd name="T73" fmla="*/ 2147483646 h 799"/>
              <a:gd name="T74" fmla="*/ 2147483646 w 91"/>
              <a:gd name="T75" fmla="*/ 2147483646 h 799"/>
              <a:gd name="T76" fmla="*/ 2147483646 w 91"/>
              <a:gd name="T77" fmla="*/ 2147483646 h 799"/>
              <a:gd name="T78" fmla="*/ 2147483646 w 91"/>
              <a:gd name="T79" fmla="*/ 2147483646 h 799"/>
              <a:gd name="T80" fmla="*/ 2147483646 w 91"/>
              <a:gd name="T81" fmla="*/ 2147483646 h 799"/>
              <a:gd name="T82" fmla="*/ 2147483646 w 91"/>
              <a:gd name="T83" fmla="*/ 2147483646 h 799"/>
              <a:gd name="T84" fmla="*/ 2147483646 w 91"/>
              <a:gd name="T85" fmla="*/ 2147483646 h 799"/>
              <a:gd name="T86" fmla="*/ 2147483646 w 91"/>
              <a:gd name="T87" fmla="*/ 2147483646 h 799"/>
              <a:gd name="T88" fmla="*/ 2147483646 w 91"/>
              <a:gd name="T89" fmla="*/ 2147483646 h 799"/>
              <a:gd name="T90" fmla="*/ 2147483646 w 91"/>
              <a:gd name="T91" fmla="*/ 2147483646 h 799"/>
              <a:gd name="T92" fmla="*/ 2147483646 w 91"/>
              <a:gd name="T93" fmla="*/ 2147483646 h 799"/>
              <a:gd name="T94" fmla="*/ 2147483646 w 91"/>
              <a:gd name="T95" fmla="*/ 2147483646 h 799"/>
              <a:gd name="T96" fmla="*/ 2147483646 w 91"/>
              <a:gd name="T97" fmla="*/ 2147483646 h 799"/>
              <a:gd name="T98" fmla="*/ 2147483646 w 91"/>
              <a:gd name="T99" fmla="*/ 2147483646 h 799"/>
              <a:gd name="T100" fmla="*/ 2147483646 w 91"/>
              <a:gd name="T101" fmla="*/ 2147483646 h 79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91"/>
              <a:gd name="T154" fmla="*/ 0 h 799"/>
              <a:gd name="T155" fmla="*/ 91 w 91"/>
              <a:gd name="T156" fmla="*/ 799 h 79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91" h="799">
                <a:moveTo>
                  <a:pt x="78" y="0"/>
                </a:moveTo>
                <a:lnTo>
                  <a:pt x="78" y="18"/>
                </a:lnTo>
                <a:lnTo>
                  <a:pt x="78" y="36"/>
                </a:lnTo>
                <a:lnTo>
                  <a:pt x="60" y="54"/>
                </a:lnTo>
                <a:lnTo>
                  <a:pt x="60" y="72"/>
                </a:lnTo>
                <a:lnTo>
                  <a:pt x="54" y="90"/>
                </a:lnTo>
                <a:lnTo>
                  <a:pt x="54" y="108"/>
                </a:lnTo>
                <a:lnTo>
                  <a:pt x="72" y="126"/>
                </a:lnTo>
                <a:lnTo>
                  <a:pt x="90" y="144"/>
                </a:lnTo>
                <a:lnTo>
                  <a:pt x="90" y="162"/>
                </a:lnTo>
                <a:lnTo>
                  <a:pt x="90" y="180"/>
                </a:lnTo>
                <a:lnTo>
                  <a:pt x="90" y="198"/>
                </a:lnTo>
                <a:lnTo>
                  <a:pt x="84" y="198"/>
                </a:lnTo>
                <a:lnTo>
                  <a:pt x="66" y="210"/>
                </a:lnTo>
                <a:lnTo>
                  <a:pt x="48" y="228"/>
                </a:lnTo>
                <a:lnTo>
                  <a:pt x="36" y="246"/>
                </a:lnTo>
                <a:lnTo>
                  <a:pt x="18" y="258"/>
                </a:lnTo>
                <a:lnTo>
                  <a:pt x="12" y="276"/>
                </a:lnTo>
                <a:lnTo>
                  <a:pt x="12" y="294"/>
                </a:lnTo>
                <a:lnTo>
                  <a:pt x="12" y="312"/>
                </a:lnTo>
                <a:lnTo>
                  <a:pt x="12" y="330"/>
                </a:lnTo>
                <a:lnTo>
                  <a:pt x="0" y="348"/>
                </a:lnTo>
                <a:lnTo>
                  <a:pt x="0" y="366"/>
                </a:lnTo>
                <a:lnTo>
                  <a:pt x="0" y="384"/>
                </a:lnTo>
                <a:lnTo>
                  <a:pt x="0" y="402"/>
                </a:lnTo>
                <a:lnTo>
                  <a:pt x="0" y="420"/>
                </a:lnTo>
                <a:lnTo>
                  <a:pt x="0" y="438"/>
                </a:lnTo>
                <a:lnTo>
                  <a:pt x="18" y="450"/>
                </a:lnTo>
                <a:lnTo>
                  <a:pt x="36" y="462"/>
                </a:lnTo>
                <a:lnTo>
                  <a:pt x="54" y="474"/>
                </a:lnTo>
                <a:lnTo>
                  <a:pt x="60" y="492"/>
                </a:lnTo>
                <a:lnTo>
                  <a:pt x="78" y="510"/>
                </a:lnTo>
                <a:lnTo>
                  <a:pt x="84" y="528"/>
                </a:lnTo>
                <a:lnTo>
                  <a:pt x="90" y="546"/>
                </a:lnTo>
                <a:lnTo>
                  <a:pt x="90" y="564"/>
                </a:lnTo>
                <a:lnTo>
                  <a:pt x="90" y="582"/>
                </a:lnTo>
                <a:lnTo>
                  <a:pt x="90" y="600"/>
                </a:lnTo>
                <a:lnTo>
                  <a:pt x="72" y="600"/>
                </a:lnTo>
                <a:lnTo>
                  <a:pt x="66" y="618"/>
                </a:lnTo>
                <a:lnTo>
                  <a:pt x="60" y="636"/>
                </a:lnTo>
                <a:lnTo>
                  <a:pt x="54" y="654"/>
                </a:lnTo>
                <a:lnTo>
                  <a:pt x="48" y="672"/>
                </a:lnTo>
                <a:lnTo>
                  <a:pt x="48" y="690"/>
                </a:lnTo>
                <a:lnTo>
                  <a:pt x="48" y="708"/>
                </a:lnTo>
                <a:lnTo>
                  <a:pt x="48" y="726"/>
                </a:lnTo>
                <a:lnTo>
                  <a:pt x="48" y="744"/>
                </a:lnTo>
                <a:lnTo>
                  <a:pt x="54" y="762"/>
                </a:lnTo>
                <a:lnTo>
                  <a:pt x="60" y="780"/>
                </a:lnTo>
                <a:lnTo>
                  <a:pt x="72" y="798"/>
                </a:lnTo>
                <a:lnTo>
                  <a:pt x="72" y="792"/>
                </a:lnTo>
                <a:lnTo>
                  <a:pt x="72" y="78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8383" name="Rectangle 104"/>
          <p:cNvSpPr>
            <a:spLocks noChangeArrowheads="1"/>
          </p:cNvSpPr>
          <p:nvPr/>
        </p:nvSpPr>
        <p:spPr bwMode="auto">
          <a:xfrm>
            <a:off x="6010880" y="2349674"/>
            <a:ext cx="1201694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zh-CN" altLang="en-US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折射角</a:t>
            </a:r>
          </a:p>
        </p:txBody>
      </p:sp>
      <p:sp>
        <p:nvSpPr>
          <p:cNvPr id="58384" name="Rectangle 105"/>
          <p:cNvSpPr>
            <a:spLocks noChangeArrowheads="1"/>
          </p:cNvSpPr>
          <p:nvPr/>
        </p:nvSpPr>
        <p:spPr bwMode="auto">
          <a:xfrm>
            <a:off x="4855331" y="4229709"/>
            <a:ext cx="1462427" cy="49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39876"/>
            <a:r>
              <a:rPr kumimoji="1" lang="zh-CN" altLang="en-US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入射角</a:t>
            </a:r>
          </a:p>
        </p:txBody>
      </p:sp>
      <p:sp>
        <p:nvSpPr>
          <p:cNvPr id="58385" name="Line 106"/>
          <p:cNvSpPr>
            <a:spLocks noChangeShapeType="1"/>
          </p:cNvSpPr>
          <p:nvPr/>
        </p:nvSpPr>
        <p:spPr bwMode="auto">
          <a:xfrm>
            <a:off x="6624634" y="2868907"/>
            <a:ext cx="158730" cy="720892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6" name="Line 107"/>
          <p:cNvSpPr>
            <a:spLocks noChangeShapeType="1"/>
          </p:cNvSpPr>
          <p:nvPr/>
        </p:nvSpPr>
        <p:spPr bwMode="auto">
          <a:xfrm flipV="1">
            <a:off x="4855331" y="2824446"/>
            <a:ext cx="1396818" cy="768528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7" name="Line 108"/>
          <p:cNvSpPr>
            <a:spLocks noChangeShapeType="1"/>
          </p:cNvSpPr>
          <p:nvPr/>
        </p:nvSpPr>
        <p:spPr bwMode="auto">
          <a:xfrm>
            <a:off x="4639458" y="4218594"/>
            <a:ext cx="397882" cy="255647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8" name="Line 109"/>
          <p:cNvSpPr>
            <a:spLocks noChangeShapeType="1"/>
          </p:cNvSpPr>
          <p:nvPr/>
        </p:nvSpPr>
        <p:spPr bwMode="auto">
          <a:xfrm flipV="1">
            <a:off x="5934689" y="4163019"/>
            <a:ext cx="332274" cy="319161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89" name="Line 110"/>
          <p:cNvSpPr>
            <a:spLocks noChangeShapeType="1"/>
          </p:cNvSpPr>
          <p:nvPr/>
        </p:nvSpPr>
        <p:spPr bwMode="auto">
          <a:xfrm flipV="1">
            <a:off x="7763251" y="3926427"/>
            <a:ext cx="810579" cy="328689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90" name="Line 111"/>
          <p:cNvSpPr>
            <a:spLocks noChangeShapeType="1"/>
          </p:cNvSpPr>
          <p:nvPr/>
        </p:nvSpPr>
        <p:spPr bwMode="auto">
          <a:xfrm flipH="1">
            <a:off x="7572776" y="2894312"/>
            <a:ext cx="668780" cy="708189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91" name="Freeform 112"/>
          <p:cNvSpPr>
            <a:spLocks/>
          </p:cNvSpPr>
          <p:nvPr/>
        </p:nvSpPr>
        <p:spPr bwMode="auto">
          <a:xfrm>
            <a:off x="7866956" y="3338915"/>
            <a:ext cx="29629" cy="493827"/>
          </a:xfrm>
          <a:custGeom>
            <a:avLst/>
            <a:gdLst>
              <a:gd name="T0" fmla="*/ 0 w 13"/>
              <a:gd name="T1" fmla="*/ 0 h 217"/>
              <a:gd name="T2" fmla="*/ 2147483646 w 13"/>
              <a:gd name="T3" fmla="*/ 2147483646 h 217"/>
              <a:gd name="T4" fmla="*/ 2147483646 w 13"/>
              <a:gd name="T5" fmla="*/ 2147483646 h 217"/>
              <a:gd name="T6" fmla="*/ 2147483646 w 13"/>
              <a:gd name="T7" fmla="*/ 2147483646 h 217"/>
              <a:gd name="T8" fmla="*/ 2147483646 w 13"/>
              <a:gd name="T9" fmla="*/ 2147483646 h 217"/>
              <a:gd name="T10" fmla="*/ 2147483646 w 13"/>
              <a:gd name="T11" fmla="*/ 2147483646 h 217"/>
              <a:gd name="T12" fmla="*/ 0 w 13"/>
              <a:gd name="T13" fmla="*/ 2147483646 h 217"/>
              <a:gd name="T14" fmla="*/ 0 w 13"/>
              <a:gd name="T15" fmla="*/ 2147483646 h 217"/>
              <a:gd name="T16" fmla="*/ 0 w 13"/>
              <a:gd name="T17" fmla="*/ 2147483646 h 217"/>
              <a:gd name="T18" fmla="*/ 0 w 13"/>
              <a:gd name="T19" fmla="*/ 2147483646 h 217"/>
              <a:gd name="T20" fmla="*/ 0 w 13"/>
              <a:gd name="T21" fmla="*/ 2147483646 h 217"/>
              <a:gd name="T22" fmla="*/ 2147483646 w 13"/>
              <a:gd name="T23" fmla="*/ 2147483646 h 217"/>
              <a:gd name="T24" fmla="*/ 2147483646 w 13"/>
              <a:gd name="T25" fmla="*/ 2147483646 h 2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"/>
              <a:gd name="T40" fmla="*/ 0 h 217"/>
              <a:gd name="T41" fmla="*/ 13 w 13"/>
              <a:gd name="T42" fmla="*/ 217 h 2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" h="217">
                <a:moveTo>
                  <a:pt x="0" y="0"/>
                </a:moveTo>
                <a:lnTo>
                  <a:pt x="6" y="18"/>
                </a:lnTo>
                <a:lnTo>
                  <a:pt x="6" y="36"/>
                </a:lnTo>
                <a:lnTo>
                  <a:pt x="6" y="54"/>
                </a:lnTo>
                <a:lnTo>
                  <a:pt x="6" y="72"/>
                </a:lnTo>
                <a:lnTo>
                  <a:pt x="6" y="90"/>
                </a:lnTo>
                <a:lnTo>
                  <a:pt x="0" y="108"/>
                </a:lnTo>
                <a:lnTo>
                  <a:pt x="0" y="126"/>
                </a:lnTo>
                <a:lnTo>
                  <a:pt x="0" y="144"/>
                </a:lnTo>
                <a:lnTo>
                  <a:pt x="0" y="162"/>
                </a:lnTo>
                <a:lnTo>
                  <a:pt x="0" y="180"/>
                </a:lnTo>
                <a:lnTo>
                  <a:pt x="6" y="198"/>
                </a:lnTo>
                <a:lnTo>
                  <a:pt x="12" y="21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8392" name="Freeform 113"/>
          <p:cNvSpPr>
            <a:spLocks/>
          </p:cNvSpPr>
          <p:nvPr/>
        </p:nvSpPr>
        <p:spPr bwMode="auto">
          <a:xfrm>
            <a:off x="7826743" y="3816863"/>
            <a:ext cx="110052" cy="919375"/>
          </a:xfrm>
          <a:custGeom>
            <a:avLst/>
            <a:gdLst>
              <a:gd name="T0" fmla="*/ 2147483646 w 49"/>
              <a:gd name="T1" fmla="*/ 0 h 403"/>
              <a:gd name="T2" fmla="*/ 2147483646 w 49"/>
              <a:gd name="T3" fmla="*/ 2147483646 h 403"/>
              <a:gd name="T4" fmla="*/ 2147483646 w 49"/>
              <a:gd name="T5" fmla="*/ 2147483646 h 403"/>
              <a:gd name="T6" fmla="*/ 2147483646 w 49"/>
              <a:gd name="T7" fmla="*/ 2147483646 h 403"/>
              <a:gd name="T8" fmla="*/ 2147483646 w 49"/>
              <a:gd name="T9" fmla="*/ 2147483646 h 403"/>
              <a:gd name="T10" fmla="*/ 2147483646 w 49"/>
              <a:gd name="T11" fmla="*/ 2147483646 h 403"/>
              <a:gd name="T12" fmla="*/ 2147483646 w 49"/>
              <a:gd name="T13" fmla="*/ 2147483646 h 403"/>
              <a:gd name="T14" fmla="*/ 2147483646 w 49"/>
              <a:gd name="T15" fmla="*/ 2147483646 h 403"/>
              <a:gd name="T16" fmla="*/ 2147483646 w 49"/>
              <a:gd name="T17" fmla="*/ 2147483646 h 403"/>
              <a:gd name="T18" fmla="*/ 2147483646 w 49"/>
              <a:gd name="T19" fmla="*/ 2147483646 h 403"/>
              <a:gd name="T20" fmla="*/ 2147483646 w 49"/>
              <a:gd name="T21" fmla="*/ 2147483646 h 403"/>
              <a:gd name="T22" fmla="*/ 2147483646 w 49"/>
              <a:gd name="T23" fmla="*/ 2147483646 h 403"/>
              <a:gd name="T24" fmla="*/ 2147483646 w 49"/>
              <a:gd name="T25" fmla="*/ 2147483646 h 403"/>
              <a:gd name="T26" fmla="*/ 2147483646 w 49"/>
              <a:gd name="T27" fmla="*/ 2147483646 h 403"/>
              <a:gd name="T28" fmla="*/ 2147483646 w 49"/>
              <a:gd name="T29" fmla="*/ 2147483646 h 403"/>
              <a:gd name="T30" fmla="*/ 2147483646 w 49"/>
              <a:gd name="T31" fmla="*/ 2147483646 h 403"/>
              <a:gd name="T32" fmla="*/ 2147483646 w 49"/>
              <a:gd name="T33" fmla="*/ 2147483646 h 403"/>
              <a:gd name="T34" fmla="*/ 2147483646 w 49"/>
              <a:gd name="T35" fmla="*/ 2147483646 h 403"/>
              <a:gd name="T36" fmla="*/ 2147483646 w 49"/>
              <a:gd name="T37" fmla="*/ 2147483646 h 403"/>
              <a:gd name="T38" fmla="*/ 2147483646 w 49"/>
              <a:gd name="T39" fmla="*/ 2147483646 h 403"/>
              <a:gd name="T40" fmla="*/ 2147483646 w 49"/>
              <a:gd name="T41" fmla="*/ 2147483646 h 403"/>
              <a:gd name="T42" fmla="*/ 2147483646 w 49"/>
              <a:gd name="T43" fmla="*/ 2147483646 h 403"/>
              <a:gd name="T44" fmla="*/ 0 w 49"/>
              <a:gd name="T45" fmla="*/ 2147483646 h 403"/>
              <a:gd name="T46" fmla="*/ 0 w 49"/>
              <a:gd name="T47" fmla="*/ 2147483646 h 40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9"/>
              <a:gd name="T73" fmla="*/ 0 h 403"/>
              <a:gd name="T74" fmla="*/ 49 w 49"/>
              <a:gd name="T75" fmla="*/ 403 h 40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9" h="403">
                <a:moveTo>
                  <a:pt x="18" y="0"/>
                </a:moveTo>
                <a:lnTo>
                  <a:pt x="12" y="18"/>
                </a:lnTo>
                <a:lnTo>
                  <a:pt x="12" y="36"/>
                </a:lnTo>
                <a:lnTo>
                  <a:pt x="12" y="54"/>
                </a:lnTo>
                <a:lnTo>
                  <a:pt x="12" y="72"/>
                </a:lnTo>
                <a:lnTo>
                  <a:pt x="24" y="90"/>
                </a:lnTo>
                <a:lnTo>
                  <a:pt x="24" y="108"/>
                </a:lnTo>
                <a:lnTo>
                  <a:pt x="30" y="126"/>
                </a:lnTo>
                <a:lnTo>
                  <a:pt x="36" y="144"/>
                </a:lnTo>
                <a:lnTo>
                  <a:pt x="36" y="162"/>
                </a:lnTo>
                <a:lnTo>
                  <a:pt x="48" y="180"/>
                </a:lnTo>
                <a:lnTo>
                  <a:pt x="48" y="198"/>
                </a:lnTo>
                <a:lnTo>
                  <a:pt x="48" y="216"/>
                </a:lnTo>
                <a:lnTo>
                  <a:pt x="48" y="234"/>
                </a:lnTo>
                <a:lnTo>
                  <a:pt x="48" y="252"/>
                </a:lnTo>
                <a:lnTo>
                  <a:pt x="48" y="270"/>
                </a:lnTo>
                <a:lnTo>
                  <a:pt x="42" y="288"/>
                </a:lnTo>
                <a:lnTo>
                  <a:pt x="36" y="306"/>
                </a:lnTo>
                <a:lnTo>
                  <a:pt x="30" y="324"/>
                </a:lnTo>
                <a:lnTo>
                  <a:pt x="18" y="342"/>
                </a:lnTo>
                <a:lnTo>
                  <a:pt x="12" y="366"/>
                </a:lnTo>
                <a:lnTo>
                  <a:pt x="12" y="384"/>
                </a:lnTo>
                <a:lnTo>
                  <a:pt x="0" y="40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8393" name="Freeform 114"/>
          <p:cNvSpPr>
            <a:spLocks/>
          </p:cNvSpPr>
          <p:nvPr/>
        </p:nvSpPr>
        <p:spPr bwMode="auto">
          <a:xfrm>
            <a:off x="7799231" y="4733063"/>
            <a:ext cx="29629" cy="454131"/>
          </a:xfrm>
          <a:custGeom>
            <a:avLst/>
            <a:gdLst>
              <a:gd name="T0" fmla="*/ 2147483646 w 13"/>
              <a:gd name="T1" fmla="*/ 0 h 199"/>
              <a:gd name="T2" fmla="*/ 2147483646 w 13"/>
              <a:gd name="T3" fmla="*/ 2147483646 h 199"/>
              <a:gd name="T4" fmla="*/ 2147483646 w 13"/>
              <a:gd name="T5" fmla="*/ 2147483646 h 199"/>
              <a:gd name="T6" fmla="*/ 2147483646 w 13"/>
              <a:gd name="T7" fmla="*/ 2147483646 h 199"/>
              <a:gd name="T8" fmla="*/ 2147483646 w 13"/>
              <a:gd name="T9" fmla="*/ 2147483646 h 199"/>
              <a:gd name="T10" fmla="*/ 2147483646 w 13"/>
              <a:gd name="T11" fmla="*/ 2147483646 h 199"/>
              <a:gd name="T12" fmla="*/ 2147483646 w 13"/>
              <a:gd name="T13" fmla="*/ 2147483646 h 199"/>
              <a:gd name="T14" fmla="*/ 2147483646 w 13"/>
              <a:gd name="T15" fmla="*/ 2147483646 h 199"/>
              <a:gd name="T16" fmla="*/ 2147483646 w 13"/>
              <a:gd name="T17" fmla="*/ 2147483646 h 199"/>
              <a:gd name="T18" fmla="*/ 2147483646 w 13"/>
              <a:gd name="T19" fmla="*/ 2147483646 h 199"/>
              <a:gd name="T20" fmla="*/ 2147483646 w 13"/>
              <a:gd name="T21" fmla="*/ 2147483646 h 199"/>
              <a:gd name="T22" fmla="*/ 0 w 13"/>
              <a:gd name="T23" fmla="*/ 2147483646 h 19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"/>
              <a:gd name="T37" fmla="*/ 0 h 199"/>
              <a:gd name="T38" fmla="*/ 13 w 13"/>
              <a:gd name="T39" fmla="*/ 199 h 19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" h="199">
                <a:moveTo>
                  <a:pt x="12" y="0"/>
                </a:moveTo>
                <a:lnTo>
                  <a:pt x="12" y="18"/>
                </a:lnTo>
                <a:lnTo>
                  <a:pt x="12" y="36"/>
                </a:lnTo>
                <a:lnTo>
                  <a:pt x="12" y="54"/>
                </a:lnTo>
                <a:lnTo>
                  <a:pt x="12" y="72"/>
                </a:lnTo>
                <a:lnTo>
                  <a:pt x="12" y="90"/>
                </a:lnTo>
                <a:lnTo>
                  <a:pt x="12" y="108"/>
                </a:lnTo>
                <a:lnTo>
                  <a:pt x="12" y="126"/>
                </a:lnTo>
                <a:lnTo>
                  <a:pt x="12" y="144"/>
                </a:lnTo>
                <a:lnTo>
                  <a:pt x="12" y="162"/>
                </a:lnTo>
                <a:lnTo>
                  <a:pt x="6" y="180"/>
                </a:lnTo>
                <a:lnTo>
                  <a:pt x="0" y="198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58394" name="Arc 115"/>
          <p:cNvSpPr>
            <a:spLocks/>
          </p:cNvSpPr>
          <p:nvPr/>
        </p:nvSpPr>
        <p:spPr bwMode="auto">
          <a:xfrm rot="540000">
            <a:off x="6497650" y="3554865"/>
            <a:ext cx="471956" cy="34615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rnd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95" name="Text Box 116"/>
          <p:cNvSpPr txBox="1">
            <a:spLocks noChangeArrowheads="1"/>
          </p:cNvSpPr>
          <p:nvPr/>
        </p:nvSpPr>
        <p:spPr bwMode="auto">
          <a:xfrm>
            <a:off x="7856372" y="2457650"/>
            <a:ext cx="3204360" cy="90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333399"/>
                </a:solidFill>
                <a:latin typeface="Arial" charset="0"/>
              </a:rPr>
              <a:t>  </a:t>
            </a:r>
            <a:r>
              <a:rPr kumimoji="1" lang="zh-CN" altLang="en-US" sz="2600">
                <a:solidFill>
                  <a:srgbClr val="333399"/>
                </a:solidFill>
                <a:latin typeface="Arial" charset="0"/>
              </a:rPr>
              <a:t>包层</a:t>
            </a:r>
          </a:p>
          <a:p>
            <a:pPr eaLnBrk="1" hangingPunct="1"/>
            <a:r>
              <a:rPr kumimoji="1" lang="zh-CN" altLang="en-US" sz="2600">
                <a:solidFill>
                  <a:srgbClr val="333399"/>
                </a:solidFill>
                <a:latin typeface="Arial" charset="0"/>
              </a:rPr>
              <a:t>（低折射率的媒体）</a:t>
            </a:r>
          </a:p>
        </p:txBody>
      </p:sp>
      <p:sp>
        <p:nvSpPr>
          <p:cNvPr id="58396" name="Line 117"/>
          <p:cNvSpPr>
            <a:spLocks noChangeShapeType="1"/>
          </p:cNvSpPr>
          <p:nvPr/>
        </p:nvSpPr>
        <p:spPr bwMode="auto">
          <a:xfrm flipH="1">
            <a:off x="7545263" y="4910904"/>
            <a:ext cx="869837" cy="109563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397" name="Text Box 118"/>
          <p:cNvSpPr txBox="1">
            <a:spLocks noChangeArrowheads="1"/>
          </p:cNvSpPr>
          <p:nvPr/>
        </p:nvSpPr>
        <p:spPr bwMode="auto">
          <a:xfrm>
            <a:off x="8241555" y="4617150"/>
            <a:ext cx="3204360" cy="90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333399"/>
                </a:solidFill>
                <a:latin typeface="Arial" charset="0"/>
              </a:rPr>
              <a:t>  </a:t>
            </a:r>
            <a:r>
              <a:rPr kumimoji="1" lang="zh-CN" altLang="en-US" sz="2600">
                <a:solidFill>
                  <a:srgbClr val="333399"/>
                </a:solidFill>
                <a:latin typeface="Arial" charset="0"/>
              </a:rPr>
              <a:t>包层</a:t>
            </a:r>
          </a:p>
          <a:p>
            <a:pPr eaLnBrk="1" hangingPunct="1"/>
            <a:r>
              <a:rPr kumimoji="1" lang="zh-CN" altLang="en-US" sz="2600">
                <a:solidFill>
                  <a:srgbClr val="333399"/>
                </a:solidFill>
                <a:latin typeface="Arial" charset="0"/>
              </a:rPr>
              <a:t>（低折射率的媒体）</a:t>
            </a:r>
          </a:p>
        </p:txBody>
      </p:sp>
      <p:sp>
        <p:nvSpPr>
          <p:cNvPr id="58398" name="Text Box 119"/>
          <p:cNvSpPr txBox="1">
            <a:spLocks noChangeArrowheads="1"/>
          </p:cNvSpPr>
          <p:nvPr/>
        </p:nvSpPr>
        <p:spPr bwMode="auto">
          <a:xfrm>
            <a:off x="8336795" y="3542163"/>
            <a:ext cx="3519051" cy="90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600" dirty="0">
                <a:solidFill>
                  <a:srgbClr val="333399"/>
                </a:solidFill>
                <a:latin typeface="Arial" charset="0"/>
              </a:rPr>
              <a:t>   </a:t>
            </a:r>
            <a:r>
              <a:rPr kumimoji="1" lang="zh-CN" altLang="en-US" sz="2600" dirty="0">
                <a:solidFill>
                  <a:srgbClr val="333399"/>
                </a:solidFill>
                <a:latin typeface="Arial" charset="0"/>
              </a:rPr>
              <a:t>纤芯</a:t>
            </a:r>
          </a:p>
          <a:p>
            <a:pPr eaLnBrk="1" hangingPunct="1"/>
            <a:r>
              <a:rPr kumimoji="1" lang="zh-CN" altLang="en-US" sz="2600" dirty="0">
                <a:solidFill>
                  <a:srgbClr val="333399"/>
                </a:solidFill>
                <a:latin typeface="Arial" charset="0"/>
              </a:rPr>
              <a:t>（高折射率的媒体）            </a:t>
            </a:r>
          </a:p>
        </p:txBody>
      </p:sp>
      <p:sp>
        <p:nvSpPr>
          <p:cNvPr id="58399" name="AutoShape 120"/>
          <p:cNvSpPr>
            <a:spLocks noChangeArrowheads="1"/>
          </p:cNvSpPr>
          <p:nvPr/>
        </p:nvSpPr>
        <p:spPr bwMode="auto">
          <a:xfrm rot="5400000">
            <a:off x="943899" y="3384219"/>
            <a:ext cx="1886387" cy="1741791"/>
          </a:xfrm>
          <a:prstGeom prst="can">
            <a:avLst>
              <a:gd name="adj" fmla="val 29815"/>
            </a:avLst>
          </a:prstGeom>
          <a:gradFill rotWithShape="1">
            <a:gsLst>
              <a:gs pos="0">
                <a:srgbClr val="2F7676"/>
              </a:gs>
              <a:gs pos="50000">
                <a:srgbClr val="66FFFF"/>
              </a:gs>
              <a:gs pos="100000">
                <a:srgbClr val="2F7676"/>
              </a:gs>
            </a:gsLst>
            <a:lin ang="0" scaled="1"/>
          </a:gradFill>
          <a:ln w="9525">
            <a:solidFill>
              <a:srgbClr val="333399"/>
            </a:solidFill>
            <a:round/>
            <a:headEnd/>
            <a:tailEnd/>
          </a:ln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58400" name="AutoShape 121"/>
          <p:cNvSpPr>
            <a:spLocks noChangeArrowheads="1"/>
          </p:cNvSpPr>
          <p:nvPr/>
        </p:nvSpPr>
        <p:spPr bwMode="auto">
          <a:xfrm rot="5400000">
            <a:off x="2414967" y="3846132"/>
            <a:ext cx="901909" cy="871953"/>
          </a:xfrm>
          <a:prstGeom prst="can">
            <a:avLst>
              <a:gd name="adj" fmla="val 27343"/>
            </a:avLst>
          </a:prstGeom>
          <a:solidFill>
            <a:srgbClr val="FFFFFF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58401" name="Text Box 122"/>
          <p:cNvSpPr txBox="1">
            <a:spLocks noChangeArrowheads="1"/>
          </p:cNvSpPr>
          <p:nvPr/>
        </p:nvSpPr>
        <p:spPr bwMode="auto">
          <a:xfrm>
            <a:off x="1560109" y="2354437"/>
            <a:ext cx="870388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600" dirty="0">
                <a:solidFill>
                  <a:srgbClr val="333399"/>
                </a:solidFill>
                <a:latin typeface="Arial" charset="0"/>
              </a:rPr>
              <a:t>包层</a:t>
            </a:r>
          </a:p>
        </p:txBody>
      </p:sp>
      <p:sp>
        <p:nvSpPr>
          <p:cNvPr id="58402" name="Line 123"/>
          <p:cNvSpPr>
            <a:spLocks noChangeShapeType="1"/>
          </p:cNvSpPr>
          <p:nvPr/>
        </p:nvSpPr>
        <p:spPr bwMode="auto">
          <a:xfrm flipH="1">
            <a:off x="1996087" y="2941948"/>
            <a:ext cx="4232" cy="655790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58403" name="Text Box 124"/>
          <p:cNvSpPr txBox="1">
            <a:spLocks noChangeArrowheads="1"/>
          </p:cNvSpPr>
          <p:nvPr/>
        </p:nvSpPr>
        <p:spPr bwMode="auto">
          <a:xfrm>
            <a:off x="2757987" y="2722824"/>
            <a:ext cx="929096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600">
                <a:solidFill>
                  <a:srgbClr val="333399"/>
                </a:solidFill>
                <a:latin typeface="Arial" charset="0"/>
              </a:rPr>
              <a:t>纤芯</a:t>
            </a:r>
          </a:p>
        </p:txBody>
      </p:sp>
      <p:sp>
        <p:nvSpPr>
          <p:cNvPr id="58404" name="Line 125"/>
          <p:cNvSpPr>
            <a:spLocks noChangeShapeType="1"/>
          </p:cNvSpPr>
          <p:nvPr/>
        </p:nvSpPr>
        <p:spPr bwMode="auto">
          <a:xfrm flipH="1">
            <a:off x="2751637" y="3161075"/>
            <a:ext cx="332274" cy="874916"/>
          </a:xfrm>
          <a:prstGeom prst="line">
            <a:avLst/>
          </a:prstGeom>
          <a:noFill/>
          <a:ln w="127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光波在纤芯中的传输</a:t>
            </a:r>
            <a:endParaRPr lang="zh-CN" altLang="en-US" dirty="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005392" y="4035103"/>
            <a:ext cx="6520600" cy="24453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4005392" y="4279635"/>
            <a:ext cx="6520600" cy="34456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4005392" y="4624202"/>
            <a:ext cx="6520600" cy="24612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60422" name="AutoShape 6"/>
          <p:cNvSpPr>
            <a:spLocks noChangeArrowheads="1"/>
          </p:cNvSpPr>
          <p:nvPr/>
        </p:nvSpPr>
        <p:spPr bwMode="auto">
          <a:xfrm rot="5400000">
            <a:off x="2427999" y="3872821"/>
            <a:ext cx="835218" cy="1159783"/>
          </a:xfrm>
          <a:prstGeom prst="can">
            <a:avLst>
              <a:gd name="adj" fmla="val 26046"/>
            </a:avLst>
          </a:prstGeom>
          <a:gradFill rotWithShape="1">
            <a:gsLst>
              <a:gs pos="0">
                <a:srgbClr val="666666"/>
              </a:gs>
              <a:gs pos="50000">
                <a:srgbClr val="DDDDDD"/>
              </a:gs>
              <a:gs pos="100000">
                <a:srgbClr val="66666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60423" name="AutoShape 7"/>
          <p:cNvSpPr>
            <a:spLocks noChangeArrowheads="1"/>
          </p:cNvSpPr>
          <p:nvPr/>
        </p:nvSpPr>
        <p:spPr bwMode="auto">
          <a:xfrm rot="5400000">
            <a:off x="3325173" y="4161973"/>
            <a:ext cx="344567" cy="579891"/>
          </a:xfrm>
          <a:prstGeom prst="can">
            <a:avLst>
              <a:gd name="adj" fmla="val 2071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grpSp>
        <p:nvGrpSpPr>
          <p:cNvPr id="60424" name="Group 8"/>
          <p:cNvGrpSpPr>
            <a:grpSpLocks/>
          </p:cNvGrpSpPr>
          <p:nvPr/>
        </p:nvGrpSpPr>
        <p:grpSpPr bwMode="auto">
          <a:xfrm>
            <a:off x="4005392" y="4035102"/>
            <a:ext cx="6520600" cy="835218"/>
            <a:chOff x="912" y="912"/>
            <a:chExt cx="4608" cy="816"/>
          </a:xfrm>
        </p:grpSpPr>
        <p:sp>
          <p:nvSpPr>
            <p:cNvPr id="60433" name="Line 9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4" name="Line 10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5" name="Line 11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6" name="Line 12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425" name="Line 13"/>
          <p:cNvSpPr>
            <a:spLocks noChangeShapeType="1"/>
          </p:cNvSpPr>
          <p:nvPr/>
        </p:nvSpPr>
        <p:spPr bwMode="auto">
          <a:xfrm>
            <a:off x="3874175" y="4449536"/>
            <a:ext cx="6901551" cy="3176"/>
          </a:xfrm>
          <a:prstGeom prst="line">
            <a:avLst/>
          </a:prstGeom>
          <a:noFill/>
          <a:ln w="19050">
            <a:solidFill>
              <a:srgbClr val="333399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/>
          </a:p>
        </p:txBody>
      </p:sp>
      <p:sp>
        <p:nvSpPr>
          <p:cNvPr id="60426" name="Text Box 14"/>
          <p:cNvSpPr txBox="1">
            <a:spLocks noChangeArrowheads="1"/>
          </p:cNvSpPr>
          <p:nvPr/>
        </p:nvSpPr>
        <p:spPr bwMode="auto">
          <a:xfrm>
            <a:off x="3174810" y="2853730"/>
            <a:ext cx="1441057" cy="84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高折射率</a:t>
            </a:r>
          </a:p>
          <a:p>
            <a:pPr algn="ctr" eaLnBrk="1" hangingPunct="1"/>
            <a:r>
              <a:rPr kumimoji="1" lang="en-US" altLang="zh-CN" sz="2400" dirty="0">
                <a:solidFill>
                  <a:srgbClr val="333399"/>
                </a:solidFill>
              </a:rPr>
              <a:t>(</a:t>
            </a:r>
            <a:r>
              <a:rPr kumimoji="1" lang="zh-CN" altLang="en-US" sz="2400" dirty="0">
                <a:solidFill>
                  <a:srgbClr val="333399"/>
                </a:solidFill>
              </a:rPr>
              <a:t>纤芯</a:t>
            </a:r>
            <a:r>
              <a:rPr kumimoji="1" lang="en-US" altLang="zh-CN" sz="2400" dirty="0">
                <a:solidFill>
                  <a:srgbClr val="333399"/>
                </a:solidFill>
              </a:rPr>
              <a:t>)</a:t>
            </a:r>
          </a:p>
        </p:txBody>
      </p:sp>
      <p:sp>
        <p:nvSpPr>
          <p:cNvPr id="60427" name="Text Box 15"/>
          <p:cNvSpPr txBox="1">
            <a:spLocks noChangeArrowheads="1"/>
          </p:cNvSpPr>
          <p:nvPr/>
        </p:nvSpPr>
        <p:spPr bwMode="auto">
          <a:xfrm>
            <a:off x="1447836" y="2853730"/>
            <a:ext cx="1441057" cy="84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低折射率</a:t>
            </a:r>
          </a:p>
          <a:p>
            <a:pPr algn="ctr" eaLnBrk="1" hangingPunct="1"/>
            <a:r>
              <a:rPr kumimoji="1" lang="en-US" altLang="zh-CN" sz="2400" dirty="0">
                <a:solidFill>
                  <a:srgbClr val="333399"/>
                </a:solidFill>
              </a:rPr>
              <a:t>(</a:t>
            </a:r>
            <a:r>
              <a:rPr kumimoji="1" lang="zh-CN" altLang="en-US" sz="2400" dirty="0">
                <a:solidFill>
                  <a:srgbClr val="333399"/>
                </a:solidFill>
              </a:rPr>
              <a:t>包层</a:t>
            </a:r>
            <a:r>
              <a:rPr kumimoji="1" lang="en-US" altLang="zh-CN" sz="2400" dirty="0">
                <a:solidFill>
                  <a:srgbClr val="333399"/>
                </a:solidFill>
              </a:rPr>
              <a:t>)</a:t>
            </a:r>
          </a:p>
        </p:txBody>
      </p:sp>
      <p:sp>
        <p:nvSpPr>
          <p:cNvPr id="60428" name="Line 16"/>
          <p:cNvSpPr>
            <a:spLocks noChangeShapeType="1"/>
          </p:cNvSpPr>
          <p:nvPr/>
        </p:nvSpPr>
        <p:spPr bwMode="auto">
          <a:xfrm flipH="1">
            <a:off x="3569414" y="3573032"/>
            <a:ext cx="294178" cy="70660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/>
          </a:p>
        </p:txBody>
      </p:sp>
      <p:sp>
        <p:nvSpPr>
          <p:cNvPr id="60429" name="Line 17"/>
          <p:cNvSpPr>
            <a:spLocks noChangeShapeType="1"/>
          </p:cNvSpPr>
          <p:nvPr/>
        </p:nvSpPr>
        <p:spPr bwMode="auto">
          <a:xfrm>
            <a:off x="2327092" y="3501579"/>
            <a:ext cx="518516" cy="533523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/>
          </a:p>
        </p:txBody>
      </p:sp>
      <p:sp>
        <p:nvSpPr>
          <p:cNvPr id="60430" name="Text Box 18"/>
          <p:cNvSpPr txBox="1">
            <a:spLocks noChangeArrowheads="1"/>
          </p:cNvSpPr>
          <p:nvPr/>
        </p:nvSpPr>
        <p:spPr bwMode="auto">
          <a:xfrm>
            <a:off x="4509916" y="3502170"/>
            <a:ext cx="5772371" cy="47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333399"/>
                </a:solidFill>
              </a:rPr>
              <a:t>光线在纤芯中传输的方式是不断地全反射</a:t>
            </a:r>
          </a:p>
        </p:txBody>
      </p:sp>
      <p:sp>
        <p:nvSpPr>
          <p:cNvPr id="122899" name="Freeform 19"/>
          <p:cNvSpPr>
            <a:spLocks/>
          </p:cNvSpPr>
          <p:nvPr/>
        </p:nvSpPr>
        <p:spPr bwMode="auto">
          <a:xfrm>
            <a:off x="4041369" y="4279635"/>
            <a:ext cx="6493088" cy="344567"/>
          </a:xfrm>
          <a:custGeom>
            <a:avLst/>
            <a:gdLst>
              <a:gd name="T0" fmla="*/ 0 w 4302"/>
              <a:gd name="T1" fmla="*/ 2147483646 h 336"/>
              <a:gd name="T2" fmla="*/ 2147483646 w 4302"/>
              <a:gd name="T3" fmla="*/ 0 h 336"/>
              <a:gd name="T4" fmla="*/ 2147483646 w 4302"/>
              <a:gd name="T5" fmla="*/ 2147483646 h 336"/>
              <a:gd name="T6" fmla="*/ 2147483646 w 4302"/>
              <a:gd name="T7" fmla="*/ 0 h 336"/>
              <a:gd name="T8" fmla="*/ 2147483646 w 4302"/>
              <a:gd name="T9" fmla="*/ 2147483646 h 336"/>
              <a:gd name="T10" fmla="*/ 2147483646 w 4302"/>
              <a:gd name="T11" fmla="*/ 2147483646 h 33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02"/>
              <a:gd name="T19" fmla="*/ 0 h 336"/>
              <a:gd name="T20" fmla="*/ 4302 w 4302"/>
              <a:gd name="T21" fmla="*/ 336 h 3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1C1C1C"/>
              </a:buClr>
            </a:pPr>
            <a:r>
              <a:rPr lang="en-US" altLang="zh-CN" sz="4000" kern="1200" dirty="0">
                <a:solidFill>
                  <a:srgbClr val="FFFFFF"/>
                </a:solidFill>
              </a:rPr>
              <a:t>2.3.1 </a:t>
            </a:r>
            <a:r>
              <a:rPr lang="zh-CN" altLang="en-US" sz="4000" kern="1200" dirty="0">
                <a:solidFill>
                  <a:srgbClr val="FFFFFF"/>
                </a:solidFill>
              </a:rPr>
              <a:t>导引型传输媒体</a:t>
            </a:r>
            <a:endParaRPr lang="zh-CN" altLang="en-US" sz="4000" dirty="0">
              <a:solidFill>
                <a:srgbClr val="4D4D4D"/>
              </a:solidFill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多模光纤与单模光纤</a:t>
            </a:r>
            <a:endParaRPr lang="zh-CN" altLang="en-US" dirty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1714" y="4294663"/>
            <a:ext cx="11817928" cy="1551347"/>
            <a:chOff x="48" y="2709"/>
            <a:chExt cx="5584" cy="977"/>
          </a:xfrm>
        </p:grpSpPr>
        <p:grpSp>
          <p:nvGrpSpPr>
            <p:cNvPr id="62492" name="Group 3"/>
            <p:cNvGrpSpPr>
              <a:grpSpLocks/>
            </p:cNvGrpSpPr>
            <p:nvPr/>
          </p:nvGrpSpPr>
          <p:grpSpPr bwMode="auto">
            <a:xfrm>
              <a:off x="682" y="3158"/>
              <a:ext cx="4476" cy="528"/>
              <a:chOff x="682" y="3072"/>
              <a:chExt cx="4476" cy="528"/>
            </a:xfrm>
          </p:grpSpPr>
          <p:sp>
            <p:nvSpPr>
              <p:cNvPr id="62509" name="Rectangle 4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4320" cy="336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grpSp>
            <p:nvGrpSpPr>
              <p:cNvPr id="62510" name="Group 5"/>
              <p:cNvGrpSpPr>
                <a:grpSpLocks/>
              </p:cNvGrpSpPr>
              <p:nvPr/>
            </p:nvGrpSpPr>
            <p:grpSpPr bwMode="auto">
              <a:xfrm>
                <a:off x="682" y="3072"/>
                <a:ext cx="4476" cy="528"/>
                <a:chOff x="682" y="3072"/>
                <a:chExt cx="4476" cy="528"/>
              </a:xfrm>
            </p:grpSpPr>
            <p:sp>
              <p:nvSpPr>
                <p:cNvPr id="62511" name="Rectangle 6"/>
                <p:cNvSpPr>
                  <a:spLocks noChangeArrowheads="1"/>
                </p:cNvSpPr>
                <p:nvPr/>
              </p:nvSpPr>
              <p:spPr bwMode="auto">
                <a:xfrm>
                  <a:off x="768" y="3072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62512" name="Rectangle 7"/>
                <p:cNvSpPr>
                  <a:spLocks noChangeArrowheads="1"/>
                </p:cNvSpPr>
                <p:nvPr/>
              </p:nvSpPr>
              <p:spPr bwMode="auto">
                <a:xfrm>
                  <a:off x="768" y="3360"/>
                  <a:ext cx="4320" cy="240"/>
                </a:xfrm>
                <a:prstGeom prst="rect">
                  <a:avLst/>
                </a:prstGeom>
                <a:solidFill>
                  <a:srgbClr val="EAEAE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lang="en-US" altLang="zh-CN"/>
                </a:p>
              </p:txBody>
            </p:sp>
            <p:sp>
              <p:nvSpPr>
                <p:cNvPr id="62513" name="Line 8"/>
                <p:cNvSpPr>
                  <a:spLocks noChangeShapeType="1"/>
                </p:cNvSpPr>
                <p:nvPr/>
              </p:nvSpPr>
              <p:spPr bwMode="auto">
                <a:xfrm>
                  <a:off x="768" y="3072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4" name="Line 9"/>
                <p:cNvSpPr>
                  <a:spLocks noChangeShapeType="1"/>
                </p:cNvSpPr>
                <p:nvPr/>
              </p:nvSpPr>
              <p:spPr bwMode="auto">
                <a:xfrm>
                  <a:off x="768" y="3312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5" name="Line 10"/>
                <p:cNvSpPr>
                  <a:spLocks noChangeShapeType="1"/>
                </p:cNvSpPr>
                <p:nvPr/>
              </p:nvSpPr>
              <p:spPr bwMode="auto">
                <a:xfrm>
                  <a:off x="768" y="336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6" name="Line 11"/>
                <p:cNvSpPr>
                  <a:spLocks noChangeShapeType="1"/>
                </p:cNvSpPr>
                <p:nvPr/>
              </p:nvSpPr>
              <p:spPr bwMode="auto">
                <a:xfrm>
                  <a:off x="768" y="3600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2517" name="Line 12"/>
                <p:cNvSpPr>
                  <a:spLocks noChangeShapeType="1"/>
                </p:cNvSpPr>
                <p:nvPr/>
              </p:nvSpPr>
              <p:spPr bwMode="auto">
                <a:xfrm>
                  <a:off x="682" y="3333"/>
                  <a:ext cx="4476" cy="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2493" name="Group 13"/>
            <p:cNvGrpSpPr>
              <a:grpSpLocks/>
            </p:cNvGrpSpPr>
            <p:nvPr/>
          </p:nvGrpSpPr>
          <p:grpSpPr bwMode="auto">
            <a:xfrm>
              <a:off x="48" y="2840"/>
              <a:ext cx="5584" cy="818"/>
              <a:chOff x="48" y="2930"/>
              <a:chExt cx="5584" cy="818"/>
            </a:xfrm>
          </p:grpSpPr>
          <p:grpSp>
            <p:nvGrpSpPr>
              <p:cNvPr id="62495" name="Group 14"/>
              <p:cNvGrpSpPr>
                <a:grpSpLocks/>
              </p:cNvGrpSpPr>
              <p:nvPr/>
            </p:nvGrpSpPr>
            <p:grpSpPr bwMode="auto">
              <a:xfrm>
                <a:off x="48" y="2930"/>
                <a:ext cx="620" cy="818"/>
                <a:chOff x="48" y="2930"/>
                <a:chExt cx="620" cy="818"/>
              </a:xfrm>
            </p:grpSpPr>
            <p:grpSp>
              <p:nvGrpSpPr>
                <p:cNvPr id="62503" name="Group 15"/>
                <p:cNvGrpSpPr>
                  <a:grpSpLocks/>
                </p:cNvGrpSpPr>
                <p:nvPr/>
              </p:nvGrpSpPr>
              <p:grpSpPr bwMode="auto">
                <a:xfrm>
                  <a:off x="15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62505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62507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1" hangingPunct="1"/>
                      <a:endParaRPr lang="en-US" altLang="zh-CN"/>
                    </a:p>
                  </p:txBody>
                </p:sp>
                <p:sp>
                  <p:nvSpPr>
                    <p:cNvPr id="6250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506" name="Freeform 19"/>
                  <p:cNvSpPr>
                    <a:spLocks/>
                  </p:cNvSpPr>
                  <p:nvPr/>
                </p:nvSpPr>
                <p:spPr bwMode="auto">
                  <a:xfrm>
                    <a:off x="240" y="2450"/>
                    <a:ext cx="480" cy="526"/>
                  </a:xfrm>
                  <a:custGeom>
                    <a:avLst/>
                    <a:gdLst>
                      <a:gd name="T0" fmla="*/ 0 w 672"/>
                      <a:gd name="T1" fmla="*/ 2 h 670"/>
                      <a:gd name="T2" fmla="*/ 1 w 672"/>
                      <a:gd name="T3" fmla="*/ 2 h 670"/>
                      <a:gd name="T4" fmla="*/ 1 w 672"/>
                      <a:gd name="T5" fmla="*/ 2 h 670"/>
                      <a:gd name="T6" fmla="*/ 1 w 672"/>
                      <a:gd name="T7" fmla="*/ 2 h 670"/>
                      <a:gd name="T8" fmla="*/ 1 w 672"/>
                      <a:gd name="T9" fmla="*/ 2 h 670"/>
                      <a:gd name="T10" fmla="*/ 1 w 672"/>
                      <a:gd name="T11" fmla="*/ 2 h 670"/>
                      <a:gd name="T12" fmla="*/ 1 w 672"/>
                      <a:gd name="T13" fmla="*/ 1 h 670"/>
                      <a:gd name="T14" fmla="*/ 1 w 672"/>
                      <a:gd name="T15" fmla="*/ 2 h 670"/>
                      <a:gd name="T16" fmla="*/ 1 w 672"/>
                      <a:gd name="T17" fmla="*/ 2 h 670"/>
                      <a:gd name="T18" fmla="*/ 1 w 672"/>
                      <a:gd name="T19" fmla="*/ 2 h 670"/>
                      <a:gd name="T20" fmla="*/ 1 w 672"/>
                      <a:gd name="T21" fmla="*/ 2 h 670"/>
                      <a:gd name="T22" fmla="*/ 1 w 672"/>
                      <a:gd name="T23" fmla="*/ 2 h 670"/>
                      <a:gd name="T24" fmla="*/ 1 w 672"/>
                      <a:gd name="T25" fmla="*/ 2 h 670"/>
                      <a:gd name="T26" fmla="*/ 1 w 672"/>
                      <a:gd name="T27" fmla="*/ 2 h 670"/>
                      <a:gd name="T28" fmla="*/ 1 w 672"/>
                      <a:gd name="T29" fmla="*/ 2 h 67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72"/>
                      <a:gd name="T46" fmla="*/ 0 h 670"/>
                      <a:gd name="T47" fmla="*/ 672 w 672"/>
                      <a:gd name="T48" fmla="*/ 670 h 67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50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8" y="2930"/>
                  <a:ext cx="62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1pPr>
                  <a:lvl2pPr marL="742950" indent="-28575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2pPr>
                  <a:lvl3pPr marL="1143000" indent="-22860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3pPr>
                  <a:lvl4pPr marL="1600200" indent="-22860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4pPr>
                  <a:lvl5pPr marL="2057400" indent="-22860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5pPr>
                  <a:lvl6pPr marL="2514600" indent="-228600" eaLnBrk="0" hangingPunct="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6pPr>
                  <a:lvl7pPr marL="2971800" indent="-228600" eaLnBrk="0" hangingPunct="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7pPr>
                  <a:lvl8pPr marL="3429000" indent="-228600" eaLnBrk="0" hangingPunct="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8pPr>
                  <a:lvl9pPr marL="3886200" indent="-228600" eaLnBrk="0" hangingPunct="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200" b="0">
                      <a:solidFill>
                        <a:srgbClr val="333399"/>
                      </a:solidFill>
                    </a:rPr>
                    <a:t>输入脉冲</a:t>
                  </a:r>
                </a:p>
              </p:txBody>
            </p:sp>
          </p:grpSp>
          <p:grpSp>
            <p:nvGrpSpPr>
              <p:cNvPr id="62496" name="Group 21"/>
              <p:cNvGrpSpPr>
                <a:grpSpLocks/>
              </p:cNvGrpSpPr>
              <p:nvPr/>
            </p:nvGrpSpPr>
            <p:grpSpPr bwMode="auto">
              <a:xfrm>
                <a:off x="5012" y="2947"/>
                <a:ext cx="620" cy="801"/>
                <a:chOff x="5012" y="2947"/>
                <a:chExt cx="620" cy="801"/>
              </a:xfrm>
            </p:grpSpPr>
            <p:sp>
              <p:nvSpPr>
                <p:cNvPr id="6249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5012" y="2947"/>
                  <a:ext cx="620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 b="1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1pPr>
                  <a:lvl2pPr marL="742950" indent="-28575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2pPr>
                  <a:lvl3pPr marL="1143000" indent="-22860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3pPr>
                  <a:lvl4pPr marL="1600200" indent="-22860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4pPr>
                  <a:lvl5pPr marL="2057400" indent="-22860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5pPr>
                  <a:lvl6pPr marL="2514600" indent="-228600" eaLnBrk="0" hangingPunct="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6pPr>
                  <a:lvl7pPr marL="2971800" indent="-228600" eaLnBrk="0" hangingPunct="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7pPr>
                  <a:lvl8pPr marL="3429000" indent="-228600" eaLnBrk="0" hangingPunct="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8pPr>
                  <a:lvl9pPr marL="3886200" indent="-228600" eaLnBrk="0" hangingPunct="0">
                    <a:defRPr sz="1600">
                      <a:solidFill>
                        <a:srgbClr val="1C1C1C"/>
                      </a:solidFill>
                      <a:latin typeface="黑体" pitchFamily="49" charset="-122"/>
                      <a:ea typeface="黑体" pitchFamily="49" charset="-122"/>
                    </a:defRPr>
                  </a:lvl9pPr>
                </a:lstStyle>
                <a:p>
                  <a:pPr eaLnBrk="1" hangingPunct="1"/>
                  <a:r>
                    <a:rPr kumimoji="1" lang="zh-CN" altLang="en-US" sz="2200" b="0">
                      <a:solidFill>
                        <a:srgbClr val="333399"/>
                      </a:solidFill>
                    </a:rPr>
                    <a:t>输出脉冲</a:t>
                  </a:r>
                </a:p>
              </p:txBody>
            </p:sp>
            <p:grpSp>
              <p:nvGrpSpPr>
                <p:cNvPr id="62498" name="Group 23"/>
                <p:cNvGrpSpPr>
                  <a:grpSpLocks/>
                </p:cNvGrpSpPr>
                <p:nvPr/>
              </p:nvGrpSpPr>
              <p:grpSpPr bwMode="auto">
                <a:xfrm>
                  <a:off x="5148" y="3220"/>
                  <a:ext cx="480" cy="528"/>
                  <a:chOff x="240" y="2448"/>
                  <a:chExt cx="480" cy="528"/>
                </a:xfrm>
              </p:grpSpPr>
              <p:grpSp>
                <p:nvGrpSpPr>
                  <p:cNvPr id="6249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40" y="2448"/>
                    <a:ext cx="480" cy="528"/>
                    <a:chOff x="240" y="2448"/>
                    <a:chExt cx="672" cy="672"/>
                  </a:xfrm>
                </p:grpSpPr>
                <p:sp>
                  <p:nvSpPr>
                    <p:cNvPr id="62501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" y="2448"/>
                      <a:ext cx="672" cy="67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333399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 eaLnBrk="1" hangingPunct="1"/>
                      <a:endParaRPr lang="en-US" altLang="zh-CN"/>
                    </a:p>
                  </p:txBody>
                </p:sp>
                <p:sp>
                  <p:nvSpPr>
                    <p:cNvPr id="62502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2448"/>
                      <a:ext cx="0" cy="672"/>
                    </a:xfrm>
                    <a:prstGeom prst="line">
                      <a:avLst/>
                    </a:prstGeom>
                    <a:noFill/>
                    <a:ln w="6350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500" name="Freeform 27"/>
                  <p:cNvSpPr>
                    <a:spLocks/>
                  </p:cNvSpPr>
                  <p:nvPr/>
                </p:nvSpPr>
                <p:spPr bwMode="auto">
                  <a:xfrm>
                    <a:off x="240" y="2450"/>
                    <a:ext cx="480" cy="526"/>
                  </a:xfrm>
                  <a:custGeom>
                    <a:avLst/>
                    <a:gdLst>
                      <a:gd name="T0" fmla="*/ 0 w 672"/>
                      <a:gd name="T1" fmla="*/ 2 h 670"/>
                      <a:gd name="T2" fmla="*/ 1 w 672"/>
                      <a:gd name="T3" fmla="*/ 2 h 670"/>
                      <a:gd name="T4" fmla="*/ 1 w 672"/>
                      <a:gd name="T5" fmla="*/ 2 h 670"/>
                      <a:gd name="T6" fmla="*/ 1 w 672"/>
                      <a:gd name="T7" fmla="*/ 2 h 670"/>
                      <a:gd name="T8" fmla="*/ 1 w 672"/>
                      <a:gd name="T9" fmla="*/ 2 h 670"/>
                      <a:gd name="T10" fmla="*/ 1 w 672"/>
                      <a:gd name="T11" fmla="*/ 2 h 670"/>
                      <a:gd name="T12" fmla="*/ 1 w 672"/>
                      <a:gd name="T13" fmla="*/ 1 h 670"/>
                      <a:gd name="T14" fmla="*/ 1 w 672"/>
                      <a:gd name="T15" fmla="*/ 2 h 670"/>
                      <a:gd name="T16" fmla="*/ 1 w 672"/>
                      <a:gd name="T17" fmla="*/ 2 h 670"/>
                      <a:gd name="T18" fmla="*/ 1 w 672"/>
                      <a:gd name="T19" fmla="*/ 2 h 670"/>
                      <a:gd name="T20" fmla="*/ 1 w 672"/>
                      <a:gd name="T21" fmla="*/ 2 h 670"/>
                      <a:gd name="T22" fmla="*/ 1 w 672"/>
                      <a:gd name="T23" fmla="*/ 2 h 670"/>
                      <a:gd name="T24" fmla="*/ 1 w 672"/>
                      <a:gd name="T25" fmla="*/ 2 h 670"/>
                      <a:gd name="T26" fmla="*/ 1 w 672"/>
                      <a:gd name="T27" fmla="*/ 2 h 670"/>
                      <a:gd name="T28" fmla="*/ 1 w 672"/>
                      <a:gd name="T29" fmla="*/ 2 h 67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672"/>
                      <a:gd name="T46" fmla="*/ 0 h 670"/>
                      <a:gd name="T47" fmla="*/ 672 w 672"/>
                      <a:gd name="T48" fmla="*/ 670 h 670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672" h="670">
                        <a:moveTo>
                          <a:pt x="0" y="670"/>
                        </a:moveTo>
                        <a:cubicBezTo>
                          <a:pt x="21" y="664"/>
                          <a:pt x="94" y="661"/>
                          <a:pt x="126" y="637"/>
                        </a:cubicBezTo>
                        <a:cubicBezTo>
                          <a:pt x="158" y="613"/>
                          <a:pt x="173" y="576"/>
                          <a:pt x="192" y="526"/>
                        </a:cubicBezTo>
                        <a:cubicBezTo>
                          <a:pt x="211" y="476"/>
                          <a:pt x="226" y="398"/>
                          <a:pt x="240" y="334"/>
                        </a:cubicBezTo>
                        <a:cubicBezTo>
                          <a:pt x="254" y="270"/>
                          <a:pt x="269" y="188"/>
                          <a:pt x="279" y="139"/>
                        </a:cubicBezTo>
                        <a:cubicBezTo>
                          <a:pt x="289" y="90"/>
                          <a:pt x="293" y="63"/>
                          <a:pt x="303" y="40"/>
                        </a:cubicBezTo>
                        <a:cubicBezTo>
                          <a:pt x="313" y="17"/>
                          <a:pt x="328" y="2"/>
                          <a:pt x="339" y="1"/>
                        </a:cubicBezTo>
                        <a:cubicBezTo>
                          <a:pt x="350" y="0"/>
                          <a:pt x="360" y="12"/>
                          <a:pt x="369" y="34"/>
                        </a:cubicBezTo>
                        <a:cubicBezTo>
                          <a:pt x="378" y="56"/>
                          <a:pt x="386" y="86"/>
                          <a:pt x="396" y="136"/>
                        </a:cubicBezTo>
                        <a:cubicBezTo>
                          <a:pt x="406" y="186"/>
                          <a:pt x="422" y="284"/>
                          <a:pt x="432" y="337"/>
                        </a:cubicBezTo>
                        <a:cubicBezTo>
                          <a:pt x="442" y="390"/>
                          <a:pt x="444" y="414"/>
                          <a:pt x="456" y="457"/>
                        </a:cubicBezTo>
                        <a:cubicBezTo>
                          <a:pt x="468" y="500"/>
                          <a:pt x="485" y="564"/>
                          <a:pt x="504" y="595"/>
                        </a:cubicBezTo>
                        <a:cubicBezTo>
                          <a:pt x="523" y="626"/>
                          <a:pt x="555" y="633"/>
                          <a:pt x="573" y="643"/>
                        </a:cubicBezTo>
                        <a:cubicBezTo>
                          <a:pt x="591" y="653"/>
                          <a:pt x="596" y="651"/>
                          <a:pt x="612" y="655"/>
                        </a:cubicBezTo>
                        <a:cubicBezTo>
                          <a:pt x="628" y="659"/>
                          <a:pt x="660" y="667"/>
                          <a:pt x="672" y="670"/>
                        </a:cubicBezTo>
                      </a:path>
                    </a:pathLst>
                  </a:custGeom>
                  <a:noFill/>
                  <a:ln w="28575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2494" name="Text Box 28"/>
            <p:cNvSpPr txBox="1">
              <a:spLocks noChangeArrowheads="1"/>
            </p:cNvSpPr>
            <p:nvPr/>
          </p:nvSpPr>
          <p:spPr bwMode="auto">
            <a:xfrm>
              <a:off x="2381" y="2709"/>
              <a:ext cx="105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4000" b="0">
                  <a:solidFill>
                    <a:srgbClr val="333399"/>
                  </a:solidFill>
                  <a:latin typeface="Tahoma" pitchFamily="34" charset="0"/>
                </a:rPr>
                <a:t>单模光纤</a:t>
              </a:r>
            </a:p>
          </p:txBody>
        </p:sp>
      </p:grpSp>
      <p:sp>
        <p:nvSpPr>
          <p:cNvPr id="116766" name="Freeform 30"/>
          <p:cNvSpPr>
            <a:spLocks/>
          </p:cNvSpPr>
          <p:nvPr/>
        </p:nvSpPr>
        <p:spPr bwMode="auto">
          <a:xfrm>
            <a:off x="1837100" y="3019606"/>
            <a:ext cx="9015827" cy="533523"/>
          </a:xfrm>
          <a:custGeom>
            <a:avLst/>
            <a:gdLst>
              <a:gd name="T0" fmla="*/ 0 w 4260"/>
              <a:gd name="T1" fmla="*/ 2147483646 h 336"/>
              <a:gd name="T2" fmla="*/ 2147483646 w 4260"/>
              <a:gd name="T3" fmla="*/ 0 h 336"/>
              <a:gd name="T4" fmla="*/ 2147483646 w 4260"/>
              <a:gd name="T5" fmla="*/ 2147483646 h 336"/>
              <a:gd name="T6" fmla="*/ 2147483646 w 4260"/>
              <a:gd name="T7" fmla="*/ 0 h 336"/>
              <a:gd name="T8" fmla="*/ 2147483646 w 4260"/>
              <a:gd name="T9" fmla="*/ 214748364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60"/>
              <a:gd name="T16" fmla="*/ 0 h 336"/>
              <a:gd name="T17" fmla="*/ 4260 w 4260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60" h="336">
                <a:moveTo>
                  <a:pt x="0" y="150"/>
                </a:moveTo>
                <a:lnTo>
                  <a:pt x="666" y="0"/>
                </a:lnTo>
                <a:lnTo>
                  <a:pt x="2310" y="336"/>
                </a:lnTo>
                <a:lnTo>
                  <a:pt x="3936" y="0"/>
                </a:lnTo>
                <a:lnTo>
                  <a:pt x="4260" y="72"/>
                </a:lnTo>
              </a:path>
            </a:pathLst>
          </a:custGeom>
          <a:noFill/>
          <a:ln w="38100">
            <a:solidFill>
              <a:srgbClr val="339933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62469" name="Rectangle 31"/>
          <p:cNvSpPr>
            <a:spLocks noChangeArrowheads="1"/>
          </p:cNvSpPr>
          <p:nvPr/>
        </p:nvSpPr>
        <p:spPr bwMode="auto">
          <a:xfrm>
            <a:off x="1693186" y="2648044"/>
            <a:ext cx="9142810" cy="381089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62470" name="Rectangle 32"/>
          <p:cNvSpPr>
            <a:spLocks noChangeArrowheads="1"/>
          </p:cNvSpPr>
          <p:nvPr/>
        </p:nvSpPr>
        <p:spPr bwMode="auto">
          <a:xfrm>
            <a:off x="1714351" y="3561068"/>
            <a:ext cx="9142810" cy="381089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grpSp>
        <p:nvGrpSpPr>
          <p:cNvPr id="62471" name="Group 33"/>
          <p:cNvGrpSpPr>
            <a:grpSpLocks/>
          </p:cNvGrpSpPr>
          <p:nvPr/>
        </p:nvGrpSpPr>
        <p:grpSpPr bwMode="auto">
          <a:xfrm>
            <a:off x="1714351" y="2646457"/>
            <a:ext cx="9142810" cy="1295700"/>
            <a:chOff x="912" y="912"/>
            <a:chExt cx="4608" cy="816"/>
          </a:xfrm>
        </p:grpSpPr>
        <p:sp>
          <p:nvSpPr>
            <p:cNvPr id="62488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9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0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91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472" name="Line 38"/>
          <p:cNvSpPr>
            <a:spLocks noChangeShapeType="1"/>
          </p:cNvSpPr>
          <p:nvPr/>
        </p:nvSpPr>
        <p:spPr bwMode="auto">
          <a:xfrm>
            <a:off x="1532342" y="3289543"/>
            <a:ext cx="9472966" cy="4764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/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190550" y="2414628"/>
            <a:ext cx="11839093" cy="1298876"/>
            <a:chOff x="38" y="1288"/>
            <a:chExt cx="5594" cy="818"/>
          </a:xfrm>
        </p:grpSpPr>
        <p:grpSp>
          <p:nvGrpSpPr>
            <p:cNvPr id="62478" name="Group 40"/>
            <p:cNvGrpSpPr>
              <a:grpSpLocks/>
            </p:cNvGrpSpPr>
            <p:nvPr/>
          </p:nvGrpSpPr>
          <p:grpSpPr bwMode="auto">
            <a:xfrm>
              <a:off x="38" y="1288"/>
              <a:ext cx="620" cy="818"/>
              <a:chOff x="38" y="1288"/>
              <a:chExt cx="620" cy="818"/>
            </a:xfrm>
          </p:grpSpPr>
          <p:sp>
            <p:nvSpPr>
              <p:cNvPr id="62484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62485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86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2 h 670"/>
                  <a:gd name="T2" fmla="*/ 1 w 672"/>
                  <a:gd name="T3" fmla="*/ 2 h 670"/>
                  <a:gd name="T4" fmla="*/ 1 w 672"/>
                  <a:gd name="T5" fmla="*/ 2 h 670"/>
                  <a:gd name="T6" fmla="*/ 1 w 672"/>
                  <a:gd name="T7" fmla="*/ 2 h 670"/>
                  <a:gd name="T8" fmla="*/ 1 w 672"/>
                  <a:gd name="T9" fmla="*/ 2 h 670"/>
                  <a:gd name="T10" fmla="*/ 1 w 672"/>
                  <a:gd name="T11" fmla="*/ 2 h 670"/>
                  <a:gd name="T12" fmla="*/ 1 w 672"/>
                  <a:gd name="T13" fmla="*/ 1 h 670"/>
                  <a:gd name="T14" fmla="*/ 1 w 672"/>
                  <a:gd name="T15" fmla="*/ 2 h 670"/>
                  <a:gd name="T16" fmla="*/ 1 w 672"/>
                  <a:gd name="T17" fmla="*/ 2 h 670"/>
                  <a:gd name="T18" fmla="*/ 1 w 672"/>
                  <a:gd name="T19" fmla="*/ 2 h 670"/>
                  <a:gd name="T20" fmla="*/ 1 w 672"/>
                  <a:gd name="T21" fmla="*/ 2 h 670"/>
                  <a:gd name="T22" fmla="*/ 1 w 672"/>
                  <a:gd name="T23" fmla="*/ 2 h 670"/>
                  <a:gd name="T24" fmla="*/ 1 w 672"/>
                  <a:gd name="T25" fmla="*/ 2 h 670"/>
                  <a:gd name="T26" fmla="*/ 1 w 672"/>
                  <a:gd name="T27" fmla="*/ 2 h 670"/>
                  <a:gd name="T28" fmla="*/ 1 w 672"/>
                  <a:gd name="T29" fmla="*/ 2 h 67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672"/>
                  <a:gd name="T46" fmla="*/ 0 h 670"/>
                  <a:gd name="T47" fmla="*/ 672 w 672"/>
                  <a:gd name="T48" fmla="*/ 670 h 67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87" name="Text Box 44"/>
              <p:cNvSpPr txBox="1">
                <a:spLocks noChangeArrowheads="1"/>
              </p:cNvSpPr>
              <p:nvPr/>
            </p:nvSpPr>
            <p:spPr bwMode="auto">
              <a:xfrm>
                <a:off x="38" y="1288"/>
                <a:ext cx="62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2pPr>
                <a:lvl3pPr marL="1143000" indent="-22860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3pPr>
                <a:lvl4pPr marL="1600200" indent="-22860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4pPr>
                <a:lvl5pPr marL="2057400" indent="-22860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5pPr>
                <a:lvl6pPr marL="2514600" indent="-228600" eaLnBrk="0" hangingPunct="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6pPr>
                <a:lvl7pPr marL="2971800" indent="-228600" eaLnBrk="0" hangingPunct="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7pPr>
                <a:lvl8pPr marL="3429000" indent="-228600" eaLnBrk="0" hangingPunct="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8pPr>
                <a:lvl9pPr marL="3886200" indent="-228600" eaLnBrk="0" hangingPunct="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200" b="0">
                    <a:solidFill>
                      <a:srgbClr val="333399"/>
                    </a:solidFill>
                  </a:rPr>
                  <a:t>输入脉冲</a:t>
                </a:r>
              </a:p>
            </p:txBody>
          </p:sp>
        </p:grpSp>
        <p:grpSp>
          <p:nvGrpSpPr>
            <p:cNvPr id="62479" name="Group 45"/>
            <p:cNvGrpSpPr>
              <a:grpSpLocks/>
            </p:cNvGrpSpPr>
            <p:nvPr/>
          </p:nvGrpSpPr>
          <p:grpSpPr bwMode="auto">
            <a:xfrm>
              <a:off x="5012" y="1305"/>
              <a:ext cx="620" cy="801"/>
              <a:chOff x="5012" y="1305"/>
              <a:chExt cx="620" cy="801"/>
            </a:xfrm>
          </p:grpSpPr>
          <p:sp>
            <p:nvSpPr>
              <p:cNvPr id="62480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n-US" altLang="zh-CN"/>
              </a:p>
            </p:txBody>
          </p:sp>
          <p:sp>
            <p:nvSpPr>
              <p:cNvPr id="62481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82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 h 283"/>
                  <a:gd name="T2" fmla="*/ 1 w 678"/>
                  <a:gd name="T3" fmla="*/ 2 h 283"/>
                  <a:gd name="T4" fmla="*/ 1 w 678"/>
                  <a:gd name="T5" fmla="*/ 2 h 283"/>
                  <a:gd name="T6" fmla="*/ 1 w 678"/>
                  <a:gd name="T7" fmla="*/ 2 h 283"/>
                  <a:gd name="T8" fmla="*/ 1 w 678"/>
                  <a:gd name="T9" fmla="*/ 2 h 283"/>
                  <a:gd name="T10" fmla="*/ 1 w 678"/>
                  <a:gd name="T11" fmla="*/ 1 h 283"/>
                  <a:gd name="T12" fmla="*/ 1 w 678"/>
                  <a:gd name="T13" fmla="*/ 2 h 283"/>
                  <a:gd name="T14" fmla="*/ 1 w 678"/>
                  <a:gd name="T15" fmla="*/ 2 h 283"/>
                  <a:gd name="T16" fmla="*/ 1 w 678"/>
                  <a:gd name="T17" fmla="*/ 2 h 283"/>
                  <a:gd name="T18" fmla="*/ 1 w 678"/>
                  <a:gd name="T19" fmla="*/ 2 h 283"/>
                  <a:gd name="T20" fmla="*/ 1 w 678"/>
                  <a:gd name="T21" fmla="*/ 2 h 283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678"/>
                  <a:gd name="T34" fmla="*/ 0 h 283"/>
                  <a:gd name="T35" fmla="*/ 678 w 678"/>
                  <a:gd name="T36" fmla="*/ 283 h 283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>
                <a:solidFill>
                  <a:srgbClr val="33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483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305"/>
                <a:ext cx="620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 b="1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1pPr>
                <a:lvl2pPr marL="742950" indent="-28575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2pPr>
                <a:lvl3pPr marL="1143000" indent="-22860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3pPr>
                <a:lvl4pPr marL="1600200" indent="-22860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4pPr>
                <a:lvl5pPr marL="2057400" indent="-22860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5pPr>
                <a:lvl6pPr marL="2514600" indent="-228600" eaLnBrk="0" hangingPunct="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6pPr>
                <a:lvl7pPr marL="2971800" indent="-228600" eaLnBrk="0" hangingPunct="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7pPr>
                <a:lvl8pPr marL="3429000" indent="-228600" eaLnBrk="0" hangingPunct="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8pPr>
                <a:lvl9pPr marL="3886200" indent="-228600" eaLnBrk="0" hangingPunct="0">
                  <a:defRPr sz="1600">
                    <a:solidFill>
                      <a:srgbClr val="1C1C1C"/>
                    </a:solidFill>
                    <a:latin typeface="黑体" pitchFamily="49" charset="-122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sz="2200" b="0">
                    <a:solidFill>
                      <a:srgbClr val="333399"/>
                    </a:solidFill>
                  </a:rPr>
                  <a:t>输出脉冲</a:t>
                </a:r>
              </a:p>
            </p:txBody>
          </p:sp>
        </p:grpSp>
      </p:grpSp>
      <p:sp>
        <p:nvSpPr>
          <p:cNvPr id="116786" name="Line 50"/>
          <p:cNvSpPr>
            <a:spLocks noChangeShapeType="1"/>
          </p:cNvSpPr>
          <p:nvPr/>
        </p:nvSpPr>
        <p:spPr bwMode="auto">
          <a:xfrm flipV="1">
            <a:off x="1693187" y="5426813"/>
            <a:ext cx="9310006" cy="555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/>
          <a:lstStyle/>
          <a:p>
            <a:endParaRPr lang="zh-CN" altLang="en-US"/>
          </a:p>
        </p:txBody>
      </p:sp>
      <p:sp>
        <p:nvSpPr>
          <p:cNvPr id="116787" name="Freeform 51"/>
          <p:cNvSpPr>
            <a:spLocks/>
          </p:cNvSpPr>
          <p:nvPr/>
        </p:nvSpPr>
        <p:spPr bwMode="auto">
          <a:xfrm>
            <a:off x="1693186" y="3019606"/>
            <a:ext cx="9134345" cy="523996"/>
          </a:xfrm>
          <a:custGeom>
            <a:avLst/>
            <a:gdLst>
              <a:gd name="T0" fmla="*/ 0 w 4316"/>
              <a:gd name="T1" fmla="*/ 2147483646 h 330"/>
              <a:gd name="T2" fmla="*/ 2147483646 w 4316"/>
              <a:gd name="T3" fmla="*/ 0 h 330"/>
              <a:gd name="T4" fmla="*/ 2147483646 w 4316"/>
              <a:gd name="T5" fmla="*/ 2147483646 h 330"/>
              <a:gd name="T6" fmla="*/ 2147483646 w 4316"/>
              <a:gd name="T7" fmla="*/ 0 h 330"/>
              <a:gd name="T8" fmla="*/ 2147483646 w 4316"/>
              <a:gd name="T9" fmla="*/ 2147483646 h 330"/>
              <a:gd name="T10" fmla="*/ 2147483646 w 4316"/>
              <a:gd name="T11" fmla="*/ 2147483646 h 3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16"/>
              <a:gd name="T19" fmla="*/ 0 h 330"/>
              <a:gd name="T20" fmla="*/ 4316 w 4316"/>
              <a:gd name="T21" fmla="*/ 330 h 33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16" h="330">
                <a:moveTo>
                  <a:pt x="0" y="128"/>
                </a:moveTo>
                <a:lnTo>
                  <a:pt x="434" y="0"/>
                </a:lnTo>
                <a:lnTo>
                  <a:pt x="1586" y="330"/>
                </a:lnTo>
                <a:lnTo>
                  <a:pt x="2738" y="0"/>
                </a:lnTo>
                <a:lnTo>
                  <a:pt x="3944" y="330"/>
                </a:lnTo>
                <a:lnTo>
                  <a:pt x="4316" y="204"/>
                </a:lnTo>
              </a:path>
            </a:pathLst>
          </a:custGeom>
          <a:noFill/>
          <a:ln w="38100">
            <a:solidFill>
              <a:srgbClr val="339933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62476" name="Text Box 52"/>
          <p:cNvSpPr txBox="1">
            <a:spLocks noChangeArrowheads="1"/>
          </p:cNvSpPr>
          <p:nvPr/>
        </p:nvSpPr>
        <p:spPr bwMode="auto">
          <a:xfrm>
            <a:off x="5149254" y="1917626"/>
            <a:ext cx="2255382" cy="717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4000" b="0">
                <a:solidFill>
                  <a:srgbClr val="333399"/>
                </a:solidFill>
                <a:latin typeface="Tahoma" pitchFamily="34" charset="0"/>
              </a:rPr>
              <a:t>多模光纤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6" grpId="0" animBg="1"/>
      <p:bldP spid="116786" grpId="0" animBg="1"/>
      <p:bldP spid="11678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 smtClean="0">
                <a:solidFill>
                  <a:srgbClr val="FFFFFF"/>
                </a:solidFill>
              </a:rPr>
              <a:t>2.3.2 </a:t>
            </a:r>
            <a:r>
              <a:rPr lang="zh-CN" altLang="en-US" sz="4000" kern="1200" dirty="0" smtClean="0">
                <a:solidFill>
                  <a:srgbClr val="FFFFFF"/>
                </a:solidFill>
              </a:rPr>
              <a:t>非导引</a:t>
            </a:r>
            <a:r>
              <a:rPr lang="zh-CN" altLang="en-US" sz="4000" kern="1200" dirty="0">
                <a:solidFill>
                  <a:srgbClr val="FFFFFF"/>
                </a:solidFill>
              </a:rPr>
              <a:t>型传输媒体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269030" cy="4785833"/>
          </a:xfrm>
        </p:spPr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导引型传输媒体 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铺设线路有时会遇到很多困难，此时就可以利用自由空间进行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无线传输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短波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通信主要是靠电离层的反射，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但电离层不稳定，使得短波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信道的通信质量较差。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微波通信主要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是直线传播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。微波通信主要有两种方式：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地面微波接力通信</a:t>
            </a:r>
          </a:p>
          <a:p>
            <a:pPr lvl="2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卫星通信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 smtClean="0">
                <a:solidFill>
                  <a:srgbClr val="FFFFFF"/>
                </a:solidFill>
              </a:rPr>
              <a:t>2.3.2 </a:t>
            </a:r>
            <a:r>
              <a:rPr lang="zh-CN" altLang="en-US" sz="4000" kern="1200" dirty="0" smtClean="0">
                <a:solidFill>
                  <a:srgbClr val="FFFFFF"/>
                </a:solidFill>
              </a:rPr>
              <a:t>非导引</a:t>
            </a:r>
            <a:r>
              <a:rPr lang="zh-CN" altLang="en-US" sz="4000" kern="1200" dirty="0">
                <a:solidFill>
                  <a:srgbClr val="FFFFFF"/>
                </a:solidFill>
              </a:rPr>
              <a:t>型传输媒体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66614" y="1917626"/>
            <a:ext cx="4373413" cy="4104456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9" name="Picture 216" descr="天线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16" descr="天线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216" descr="天线"/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左右箭头 11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左右箭头 12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1342678" y="4709232"/>
            <a:ext cx="3096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地面微波接力通信</a:t>
            </a:r>
            <a:endParaRPr kumimoji="1"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31310" y="5477956"/>
            <a:ext cx="1803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卫星通信</a:t>
            </a:r>
            <a:endParaRPr kumimoji="1"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15286" y="1527969"/>
            <a:ext cx="2262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同步地球卫星</a:t>
            </a:r>
            <a:endParaRPr kumimoji="1" lang="zh-CN" altLang="en-US" sz="24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505442" y="1917626"/>
            <a:ext cx="5194773" cy="3560329"/>
            <a:chOff x="5845150" y="1523458"/>
            <a:chExt cx="3330696" cy="2284898"/>
          </a:xfrm>
        </p:grpSpPr>
        <p:graphicFrame>
          <p:nvGraphicFramePr>
            <p:cNvPr id="2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7639870"/>
                </p:ext>
              </p:extLst>
            </p:nvPr>
          </p:nvGraphicFramePr>
          <p:xfrm>
            <a:off x="6897189" y="2534385"/>
            <a:ext cx="628758" cy="582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66" name="绘图" r:id="rId5" imgW="294485" imgH="2535960" progId="">
                    <p:embed/>
                  </p:oleObj>
                </mc:Choice>
                <mc:Fallback>
                  <p:oleObj name="绘图" r:id="rId5" imgW="294485" imgH="25359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7189" y="2534385"/>
                          <a:ext cx="628758" cy="582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150946">
              <a:off x="6752495" y="1523458"/>
              <a:ext cx="918145" cy="683738"/>
            </a:xfrm>
            <a:prstGeom prst="rect">
              <a:avLst/>
            </a:prstGeom>
          </p:spPr>
        </p:pic>
        <p:cxnSp>
          <p:nvCxnSpPr>
            <p:cNvPr id="29" name="直接连接符 28"/>
            <p:cNvCxnSpPr>
              <a:endCxn id="27" idx="1"/>
            </p:cNvCxnSpPr>
            <p:nvPr/>
          </p:nvCxnSpPr>
          <p:spPr>
            <a:xfrm flipH="1">
              <a:off x="6897189" y="2003669"/>
              <a:ext cx="265543" cy="8217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endCxn id="27" idx="3"/>
            </p:cNvCxnSpPr>
            <p:nvPr/>
          </p:nvCxnSpPr>
          <p:spPr>
            <a:xfrm>
              <a:off x="7211567" y="2003669"/>
              <a:ext cx="314380" cy="82177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170623">
              <a:off x="7797191" y="3007415"/>
              <a:ext cx="918145" cy="683738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1909173">
              <a:off x="5845150" y="3007416"/>
              <a:ext cx="918145" cy="683738"/>
            </a:xfrm>
            <a:prstGeom prst="rect">
              <a:avLst/>
            </a:prstGeom>
          </p:spPr>
        </p:pic>
        <p:cxnSp>
          <p:nvCxnSpPr>
            <p:cNvPr id="33" name="直接连接符 32"/>
            <p:cNvCxnSpPr/>
            <p:nvPr/>
          </p:nvCxnSpPr>
          <p:spPr>
            <a:xfrm flipV="1">
              <a:off x="6419555" y="2597083"/>
              <a:ext cx="580918" cy="659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6425005" y="3116512"/>
              <a:ext cx="918261" cy="1777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 flipV="1">
              <a:off x="7085841" y="3116511"/>
              <a:ext cx="1049784" cy="1777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 flipV="1">
              <a:off x="7392450" y="2612554"/>
              <a:ext cx="743175" cy="6442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700688" y="1865327"/>
              <a:ext cx="371588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700688" y="2612554"/>
              <a:ext cx="371588" cy="0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>
              <a:off x="7882166" y="1865327"/>
              <a:ext cx="0" cy="747227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7849796" y="2082587"/>
              <a:ext cx="1326050" cy="2962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 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万 </a:t>
              </a:r>
              <a:r>
                <a:rPr lang="en-US" altLang="zh-CN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 </a:t>
              </a:r>
              <a:r>
                <a:rPr lang="zh-CN" altLang="en-US" sz="2400" b="1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千</a:t>
              </a:r>
              <a:r>
                <a:rPr lang="zh-CN" altLang="en-US" sz="2400" b="1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821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kern="1200" dirty="0">
                <a:solidFill>
                  <a:srgbClr val="FFFFFF"/>
                </a:solidFill>
              </a:rPr>
              <a:t>指引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宽带接入技术</a:t>
            </a: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>
              <a:extLst>
                <a:ext uri="{FF2B5EF4-FFF2-40B4-BE49-F238E27FC236}">
                  <a16:creationId xmlns="" xmlns:a16="http://schemas.microsoft.com/office/drawing/2014/main" id="{7C9C0B70-E63A-45F5-A696-FB5A132B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>
              <a:extLst>
                <a:ext uri="{FF2B5EF4-FFF2-40B4-BE49-F238E27FC236}">
                  <a16:creationId xmlns="" xmlns:a16="http://schemas.microsoft.com/office/drawing/2014/main" id="{A1DA3AA9-685E-4BE9-837C-C53A77DF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6" name="Line 8">
              <a:extLst>
                <a:ext uri="{FF2B5EF4-FFF2-40B4-BE49-F238E27FC236}">
                  <a16:creationId xmlns="" xmlns:a16="http://schemas.microsoft.com/office/drawing/2014/main" id="{730F0241-2088-4E72-BBBA-24604A49C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="" xmlns:a16="http://schemas.microsoft.com/office/drawing/2014/main" id="{1A1F4C1E-05AA-4083-AACF-00A093718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="" xmlns:a16="http://schemas.microsoft.com/office/drawing/2014/main" id="{40C633C5-C14D-4155-943C-49061566B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3593205F-DCC6-4BB9-872F-07DE1C151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30" name="Line 23">
              <a:extLst>
                <a:ext uri="{FF2B5EF4-FFF2-40B4-BE49-F238E27FC236}">
                  <a16:creationId xmlns="" xmlns:a16="http://schemas.microsoft.com/office/drawing/2014/main" id="{F9F1686D-32E3-4665-A663-0A13577D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="" xmlns:a16="http://schemas.microsoft.com/office/drawing/2014/main" id="{B2CD0843-0D9A-4DF6-9D35-EBC9663DE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="" xmlns:a16="http://schemas.microsoft.com/office/drawing/2014/main" id="{84637CA2-3EAA-4155-B964-B8BA80E7E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="" xmlns:a16="http://schemas.microsoft.com/office/drawing/2014/main" id="{2C1DDB6D-F8B0-4394-99E8-03031BB91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="" xmlns:a16="http://schemas.microsoft.com/office/drawing/2014/main" id="{9208C3F1-CC35-45A8-BE46-EFF19D248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="" xmlns:a16="http://schemas.microsoft.com/office/drawing/2014/main" id="{6FF34FD8-821C-4702-AF18-8C4EF436C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="" xmlns:a16="http://schemas.microsoft.com/office/drawing/2014/main" id="{615E01B4-8D04-4069-8E42-620858CED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>
              <a:extLst>
                <a:ext uri="{FF2B5EF4-FFF2-40B4-BE49-F238E27FC236}">
                  <a16:creationId xmlns="" xmlns:a16="http://schemas.microsoft.com/office/drawing/2014/main" id="{6DF93113-9FEF-42A3-AF41-B27DD6E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39" name="Line 36">
              <a:extLst>
                <a:ext uri="{FF2B5EF4-FFF2-40B4-BE49-F238E27FC236}">
                  <a16:creationId xmlns="" xmlns:a16="http://schemas.microsoft.com/office/drawing/2014/main" id="{021EB0D5-3D3B-4EBB-A693-7D178CCE8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>
              <a:extLst>
                <a:ext uri="{FF2B5EF4-FFF2-40B4-BE49-F238E27FC236}">
                  <a16:creationId xmlns="" xmlns:a16="http://schemas.microsoft.com/office/drawing/2014/main" id="{0360C763-F23D-4BC1-BCF4-C2E2C86F7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>
              <a:extLst>
                <a:ext uri="{FF2B5EF4-FFF2-40B4-BE49-F238E27FC236}">
                  <a16:creationId xmlns="" xmlns:a16="http://schemas.microsoft.com/office/drawing/2014/main" id="{34D7D82A-D63D-4EB3-9C2A-247BEB3E7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41" name="Rectangle 39">
              <a:extLst>
                <a:ext uri="{FF2B5EF4-FFF2-40B4-BE49-F238E27FC236}">
                  <a16:creationId xmlns="" xmlns:a16="http://schemas.microsoft.com/office/drawing/2014/main" id="{3DF8ACD1-EC3E-4577-B3D4-5EB654CBF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0111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(multiplexing)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指多个用户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使用一个</a:t>
            </a: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信道进行通信。 </a:t>
            </a:r>
          </a:p>
        </p:txBody>
      </p:sp>
      <p:sp>
        <p:nvSpPr>
          <p:cNvPr id="70686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46734" y="2781722"/>
            <a:ext cx="8336160" cy="3700114"/>
            <a:chOff x="1359446" y="1515868"/>
            <a:chExt cx="6522720" cy="2908086"/>
          </a:xfrm>
        </p:grpSpPr>
        <p:sp>
          <p:nvSpPr>
            <p:cNvPr id="34" name="圆角矩形 33"/>
            <p:cNvSpPr/>
            <p:nvPr/>
          </p:nvSpPr>
          <p:spPr>
            <a:xfrm>
              <a:off x="1359446" y="1515868"/>
              <a:ext cx="6522720" cy="290808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0000"/>
                </a:solidFill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1998524" y="1565660"/>
              <a:ext cx="5168206" cy="1323864"/>
              <a:chOff x="1442906" y="2204864"/>
              <a:chExt cx="7099300" cy="1818523"/>
            </a:xfrm>
          </p:grpSpPr>
          <p:sp>
            <p:nvSpPr>
              <p:cNvPr id="36" name="Line 39"/>
              <p:cNvSpPr>
                <a:spLocks noChangeShapeType="1"/>
              </p:cNvSpPr>
              <p:nvPr/>
            </p:nvSpPr>
            <p:spPr bwMode="auto">
              <a:xfrm>
                <a:off x="1840178" y="2546177"/>
                <a:ext cx="6382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" name="Line 40"/>
              <p:cNvSpPr>
                <a:spLocks noChangeShapeType="1"/>
              </p:cNvSpPr>
              <p:nvPr/>
            </p:nvSpPr>
            <p:spPr bwMode="auto">
              <a:xfrm>
                <a:off x="1840178" y="3039889"/>
                <a:ext cx="6382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8" name="Line 41"/>
              <p:cNvSpPr>
                <a:spLocks noChangeShapeType="1"/>
              </p:cNvSpPr>
              <p:nvPr/>
            </p:nvSpPr>
            <p:spPr bwMode="auto">
              <a:xfrm>
                <a:off x="1840178" y="3533602"/>
                <a:ext cx="6382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9" name="Oval 42"/>
              <p:cNvSpPr>
                <a:spLocks noChangeArrowheads="1"/>
              </p:cNvSpPr>
              <p:nvPr/>
            </p:nvSpPr>
            <p:spPr bwMode="auto">
              <a:xfrm>
                <a:off x="1442906" y="2357265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40" name="Oval 43"/>
              <p:cNvSpPr>
                <a:spLocks noChangeArrowheads="1"/>
              </p:cNvSpPr>
              <p:nvPr/>
            </p:nvSpPr>
            <p:spPr bwMode="auto">
              <a:xfrm>
                <a:off x="8144934" y="2357265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41" name="Oval 44"/>
              <p:cNvSpPr>
                <a:spLocks noChangeArrowheads="1"/>
              </p:cNvSpPr>
              <p:nvPr/>
            </p:nvSpPr>
            <p:spPr bwMode="auto">
              <a:xfrm>
                <a:off x="1442906" y="2850978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en-US" altLang="zh-CN" sz="1400" b="1" baseline="-250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42" name="Oval 45"/>
              <p:cNvSpPr>
                <a:spLocks noChangeArrowheads="1"/>
              </p:cNvSpPr>
              <p:nvPr/>
            </p:nvSpPr>
            <p:spPr bwMode="auto">
              <a:xfrm>
                <a:off x="8144934" y="2850978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en-US" altLang="zh-CN" sz="1400" b="1" baseline="-250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43" name="Oval 46"/>
              <p:cNvSpPr>
                <a:spLocks noChangeArrowheads="1"/>
              </p:cNvSpPr>
              <p:nvPr/>
            </p:nvSpPr>
            <p:spPr bwMode="auto">
              <a:xfrm>
                <a:off x="1442906" y="3344689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44" name="Oval 47"/>
              <p:cNvSpPr>
                <a:spLocks noChangeArrowheads="1"/>
              </p:cNvSpPr>
              <p:nvPr/>
            </p:nvSpPr>
            <p:spPr bwMode="auto">
              <a:xfrm>
                <a:off x="8144934" y="3344689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lang="en-US" altLang="zh-CN" sz="1400" b="1" baseline="-250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45" name="Text Box 60"/>
              <p:cNvSpPr txBox="1">
                <a:spLocks noChangeArrowheads="1"/>
              </p:cNvSpPr>
              <p:nvPr/>
            </p:nvSpPr>
            <p:spPr bwMode="auto">
              <a:xfrm>
                <a:off x="3766221" y="3591424"/>
                <a:ext cx="2583047" cy="4319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(a) 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使用单独的信道</a:t>
                </a:r>
              </a:p>
            </p:txBody>
          </p:sp>
          <p:sp>
            <p:nvSpPr>
              <p:cNvPr id="46" name="Line 64"/>
              <p:cNvSpPr>
                <a:spLocks noChangeShapeType="1"/>
              </p:cNvSpPr>
              <p:nvPr/>
            </p:nvSpPr>
            <p:spPr bwMode="auto">
              <a:xfrm>
                <a:off x="3676915" y="2431877"/>
                <a:ext cx="239051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7" name="Line 65"/>
              <p:cNvSpPr>
                <a:spLocks noChangeShapeType="1"/>
              </p:cNvSpPr>
              <p:nvPr/>
            </p:nvSpPr>
            <p:spPr bwMode="auto">
              <a:xfrm>
                <a:off x="3676915" y="2912889"/>
                <a:ext cx="239051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66"/>
              <p:cNvSpPr>
                <a:spLocks noChangeShapeType="1"/>
              </p:cNvSpPr>
              <p:nvPr/>
            </p:nvSpPr>
            <p:spPr bwMode="auto">
              <a:xfrm>
                <a:off x="3676915" y="3417714"/>
                <a:ext cx="239051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AutoShape 78"/>
              <p:cNvSpPr>
                <a:spLocks noChangeArrowheads="1"/>
              </p:cNvSpPr>
              <p:nvPr/>
            </p:nvSpPr>
            <p:spPr bwMode="auto">
              <a:xfrm>
                <a:off x="4793060" y="3192289"/>
                <a:ext cx="178858" cy="17145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Oval 80"/>
              <p:cNvSpPr>
                <a:spLocks noChangeArrowheads="1"/>
              </p:cNvSpPr>
              <p:nvPr/>
            </p:nvSpPr>
            <p:spPr bwMode="auto">
              <a:xfrm>
                <a:off x="1921008" y="2357264"/>
                <a:ext cx="159940" cy="1524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Oval 81"/>
              <p:cNvSpPr>
                <a:spLocks noChangeArrowheads="1"/>
              </p:cNvSpPr>
              <p:nvPr/>
            </p:nvSpPr>
            <p:spPr bwMode="auto">
              <a:xfrm>
                <a:off x="4801658" y="2204864"/>
                <a:ext cx="159941" cy="1524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Oval 82"/>
              <p:cNvSpPr>
                <a:spLocks noChangeArrowheads="1"/>
              </p:cNvSpPr>
              <p:nvPr/>
            </p:nvSpPr>
            <p:spPr bwMode="auto">
              <a:xfrm>
                <a:off x="7904163" y="2357264"/>
                <a:ext cx="159941" cy="1524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3" name="Rectangle 83"/>
              <p:cNvSpPr>
                <a:spLocks noChangeArrowheads="1"/>
              </p:cNvSpPr>
              <p:nvPr/>
            </p:nvSpPr>
            <p:spPr bwMode="auto">
              <a:xfrm>
                <a:off x="7904163" y="2887489"/>
                <a:ext cx="127265" cy="122238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4" name="Rectangle 84"/>
              <p:cNvSpPr>
                <a:spLocks noChangeArrowheads="1"/>
              </p:cNvSpPr>
              <p:nvPr/>
            </p:nvSpPr>
            <p:spPr bwMode="auto">
              <a:xfrm>
                <a:off x="1921008" y="2887489"/>
                <a:ext cx="128984" cy="122238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5" name="Rectangle 85"/>
              <p:cNvSpPr>
                <a:spLocks noChangeArrowheads="1"/>
              </p:cNvSpPr>
              <p:nvPr/>
            </p:nvSpPr>
            <p:spPr bwMode="auto">
              <a:xfrm>
                <a:off x="4817137" y="2736678"/>
                <a:ext cx="128984" cy="122237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AutoShape 86"/>
              <p:cNvSpPr>
                <a:spLocks noChangeArrowheads="1"/>
              </p:cNvSpPr>
              <p:nvPr/>
            </p:nvSpPr>
            <p:spPr bwMode="auto">
              <a:xfrm>
                <a:off x="7905328" y="3309765"/>
                <a:ext cx="178858" cy="169863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AutoShape 87"/>
              <p:cNvSpPr>
                <a:spLocks noChangeArrowheads="1"/>
              </p:cNvSpPr>
              <p:nvPr/>
            </p:nvSpPr>
            <p:spPr bwMode="auto">
              <a:xfrm>
                <a:off x="1895211" y="3324052"/>
                <a:ext cx="178858" cy="17145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1998524" y="3093973"/>
              <a:ext cx="5168206" cy="1118688"/>
              <a:chOff x="1442906" y="4221088"/>
              <a:chExt cx="7099300" cy="1536684"/>
            </a:xfrm>
          </p:grpSpPr>
          <p:sp>
            <p:nvSpPr>
              <p:cNvPr id="59" name="Text Box 92"/>
              <p:cNvSpPr txBox="1">
                <a:spLocks noChangeArrowheads="1"/>
              </p:cNvSpPr>
              <p:nvPr/>
            </p:nvSpPr>
            <p:spPr bwMode="auto">
              <a:xfrm>
                <a:off x="4518274" y="4421112"/>
                <a:ext cx="344936" cy="332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4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+</a:t>
                </a:r>
              </a:p>
            </p:txBody>
          </p:sp>
          <p:sp>
            <p:nvSpPr>
              <p:cNvPr id="60" name="Text Box 93"/>
              <p:cNvSpPr txBox="1">
                <a:spLocks noChangeArrowheads="1"/>
              </p:cNvSpPr>
              <p:nvPr/>
            </p:nvSpPr>
            <p:spPr bwMode="auto">
              <a:xfrm>
                <a:off x="3931361" y="4467612"/>
                <a:ext cx="1948046" cy="332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(                  )</a:t>
                </a:r>
                <a:endParaRPr lang="en-US" altLang="zh-CN" sz="14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4925864" y="4421112"/>
                <a:ext cx="344936" cy="3322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+</a:t>
                </a:r>
              </a:p>
            </p:txBody>
          </p:sp>
          <p:sp>
            <p:nvSpPr>
              <p:cNvPr id="62" name="Line 38"/>
              <p:cNvSpPr>
                <a:spLocks noChangeShapeType="1"/>
              </p:cNvSpPr>
              <p:nvPr/>
            </p:nvSpPr>
            <p:spPr bwMode="auto">
              <a:xfrm>
                <a:off x="1840178" y="4903712"/>
                <a:ext cx="6382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3" name="Line 48"/>
              <p:cNvSpPr>
                <a:spLocks noChangeShapeType="1"/>
              </p:cNvSpPr>
              <p:nvPr/>
            </p:nvSpPr>
            <p:spPr bwMode="auto">
              <a:xfrm>
                <a:off x="2717271" y="4903712"/>
                <a:ext cx="470879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Line 49"/>
              <p:cNvSpPr>
                <a:spLocks noChangeShapeType="1"/>
              </p:cNvSpPr>
              <p:nvPr/>
            </p:nvSpPr>
            <p:spPr bwMode="auto">
              <a:xfrm>
                <a:off x="7426061" y="4979912"/>
                <a:ext cx="877094" cy="3794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5" name="Line 50"/>
              <p:cNvSpPr>
                <a:spLocks noChangeShapeType="1"/>
              </p:cNvSpPr>
              <p:nvPr/>
            </p:nvSpPr>
            <p:spPr bwMode="auto">
              <a:xfrm flipH="1">
                <a:off x="7426061" y="4448099"/>
                <a:ext cx="877094" cy="3810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Line 51"/>
              <p:cNvSpPr>
                <a:spLocks noChangeShapeType="1"/>
              </p:cNvSpPr>
              <p:nvPr/>
            </p:nvSpPr>
            <p:spPr bwMode="auto">
              <a:xfrm flipV="1">
                <a:off x="1759347" y="4979912"/>
                <a:ext cx="878813" cy="3794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Line 52"/>
              <p:cNvSpPr>
                <a:spLocks noChangeShapeType="1"/>
              </p:cNvSpPr>
              <p:nvPr/>
            </p:nvSpPr>
            <p:spPr bwMode="auto">
              <a:xfrm>
                <a:off x="1759347" y="4448099"/>
                <a:ext cx="878813" cy="38100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8" name="Oval 53"/>
              <p:cNvSpPr>
                <a:spLocks noChangeArrowheads="1"/>
              </p:cNvSpPr>
              <p:nvPr/>
            </p:nvSpPr>
            <p:spPr bwMode="auto">
              <a:xfrm>
                <a:off x="1442906" y="4221088"/>
                <a:ext cx="397271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69" name="Oval 54"/>
              <p:cNvSpPr>
                <a:spLocks noChangeArrowheads="1"/>
              </p:cNvSpPr>
              <p:nvPr/>
            </p:nvSpPr>
            <p:spPr bwMode="auto">
              <a:xfrm>
                <a:off x="8144934" y="4221088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70" name="Oval 55"/>
              <p:cNvSpPr>
                <a:spLocks noChangeArrowheads="1"/>
              </p:cNvSpPr>
              <p:nvPr/>
            </p:nvSpPr>
            <p:spPr bwMode="auto">
              <a:xfrm>
                <a:off x="1442906" y="4703688"/>
                <a:ext cx="397271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71" name="Oval 56"/>
              <p:cNvSpPr>
                <a:spLocks noChangeArrowheads="1"/>
              </p:cNvSpPr>
              <p:nvPr/>
            </p:nvSpPr>
            <p:spPr bwMode="auto">
              <a:xfrm>
                <a:off x="8144934" y="4703688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r>
                  <a:rPr lang="en-US" altLang="zh-CN" sz="1400" b="1" baseline="-250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72" name="Oval 57"/>
              <p:cNvSpPr>
                <a:spLocks noChangeArrowheads="1"/>
              </p:cNvSpPr>
              <p:nvPr/>
            </p:nvSpPr>
            <p:spPr bwMode="auto">
              <a:xfrm>
                <a:off x="1442906" y="5208513"/>
                <a:ext cx="397271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lang="en-US" altLang="zh-CN" sz="1400" b="1" baseline="-25000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73" name="Oval 58"/>
              <p:cNvSpPr>
                <a:spLocks noChangeArrowheads="1"/>
              </p:cNvSpPr>
              <p:nvPr/>
            </p:nvSpPr>
            <p:spPr bwMode="auto">
              <a:xfrm>
                <a:off x="8144934" y="5208513"/>
                <a:ext cx="397272" cy="377825"/>
              </a:xfrm>
              <a:prstGeom prst="ellipse">
                <a:avLst/>
              </a:pr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sz="1400" b="1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r>
                  <a:rPr lang="en-US" altLang="zh-CN" sz="1400" b="1" baseline="-2500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74" name="Text Box 59"/>
              <p:cNvSpPr txBox="1">
                <a:spLocks noChangeArrowheads="1"/>
              </p:cNvSpPr>
              <p:nvPr/>
            </p:nvSpPr>
            <p:spPr bwMode="auto">
              <a:xfrm>
                <a:off x="4328715" y="4929112"/>
                <a:ext cx="1080634" cy="365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6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共享信道</a:t>
                </a:r>
              </a:p>
            </p:txBody>
          </p:sp>
          <p:sp>
            <p:nvSpPr>
              <p:cNvPr id="75" name="Text Box 61"/>
              <p:cNvSpPr txBox="1">
                <a:spLocks noChangeArrowheads="1"/>
              </p:cNvSpPr>
              <p:nvPr/>
            </p:nvSpPr>
            <p:spPr bwMode="auto">
              <a:xfrm>
                <a:off x="3852593" y="5325808"/>
                <a:ext cx="2333220" cy="4319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(b) </a:t>
                </a:r>
                <a:r>
                  <a:rPr lang="zh-CN" altLang="en-US" sz="20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使用共享信道</a:t>
                </a:r>
              </a:p>
            </p:txBody>
          </p:sp>
          <p:sp>
            <p:nvSpPr>
              <p:cNvPr id="76" name="Oval 62"/>
              <p:cNvSpPr>
                <a:spLocks noChangeArrowheads="1"/>
              </p:cNvSpPr>
              <p:nvPr/>
            </p:nvSpPr>
            <p:spPr bwMode="auto">
              <a:xfrm>
                <a:off x="2431785" y="4702100"/>
                <a:ext cx="717154" cy="37941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复用</a:t>
                </a:r>
              </a:p>
            </p:txBody>
          </p:sp>
          <p:sp>
            <p:nvSpPr>
              <p:cNvPr id="77" name="Oval 63"/>
              <p:cNvSpPr>
                <a:spLocks noChangeArrowheads="1"/>
              </p:cNvSpPr>
              <p:nvPr/>
            </p:nvSpPr>
            <p:spPr bwMode="auto">
              <a:xfrm>
                <a:off x="7047706" y="4716387"/>
                <a:ext cx="717154" cy="37941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微软雅黑" pitchFamily="34" charset="-122"/>
                    <a:ea typeface="微软雅黑" pitchFamily="34" charset="-122"/>
                  </a:rPr>
                  <a:t>分用</a:t>
                </a:r>
              </a:p>
            </p:txBody>
          </p:sp>
          <p:sp>
            <p:nvSpPr>
              <p:cNvPr id="78" name="Line 67"/>
              <p:cNvSpPr>
                <a:spLocks noChangeShapeType="1"/>
              </p:cNvSpPr>
              <p:nvPr/>
            </p:nvSpPr>
            <p:spPr bwMode="auto">
              <a:xfrm>
                <a:off x="3676915" y="4776712"/>
                <a:ext cx="2390510" cy="0"/>
              </a:xfrm>
              <a:prstGeom prst="line">
                <a:avLst/>
              </a:prstGeom>
              <a:noFill/>
              <a:ln w="28575">
                <a:solidFill>
                  <a:srgbClr val="9900CC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Line 68"/>
              <p:cNvSpPr>
                <a:spLocks noChangeShapeType="1"/>
              </p:cNvSpPr>
              <p:nvPr/>
            </p:nvSpPr>
            <p:spPr bwMode="auto">
              <a:xfrm>
                <a:off x="1910689" y="4859262"/>
                <a:ext cx="3989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Line 69"/>
              <p:cNvSpPr>
                <a:spLocks noChangeShapeType="1"/>
              </p:cNvSpPr>
              <p:nvPr/>
            </p:nvSpPr>
            <p:spPr bwMode="auto">
              <a:xfrm>
                <a:off x="7744222" y="4829099"/>
                <a:ext cx="3989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Line 70"/>
              <p:cNvSpPr>
                <a:spLocks noChangeShapeType="1"/>
              </p:cNvSpPr>
              <p:nvPr/>
            </p:nvSpPr>
            <p:spPr bwMode="auto">
              <a:xfrm rot="1484370">
                <a:off x="1979481" y="4554462"/>
                <a:ext cx="3989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Line 71"/>
              <p:cNvSpPr>
                <a:spLocks noChangeShapeType="1"/>
              </p:cNvSpPr>
              <p:nvPr/>
            </p:nvSpPr>
            <p:spPr bwMode="auto">
              <a:xfrm rot="1484370">
                <a:off x="7802695" y="5171999"/>
                <a:ext cx="3989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Line 72"/>
              <p:cNvSpPr>
                <a:spLocks noChangeShapeType="1"/>
              </p:cNvSpPr>
              <p:nvPr/>
            </p:nvSpPr>
            <p:spPr bwMode="auto">
              <a:xfrm rot="-1648508">
                <a:off x="1922727" y="5138663"/>
                <a:ext cx="398992" cy="15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Line 73"/>
              <p:cNvSpPr>
                <a:spLocks noChangeShapeType="1"/>
              </p:cNvSpPr>
              <p:nvPr/>
            </p:nvSpPr>
            <p:spPr bwMode="auto">
              <a:xfrm rot="-1648508">
                <a:off x="7659952" y="4563988"/>
                <a:ext cx="398992" cy="1587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Oval 74"/>
              <p:cNvSpPr>
                <a:spLocks noChangeArrowheads="1"/>
              </p:cNvSpPr>
              <p:nvPr/>
            </p:nvSpPr>
            <p:spPr bwMode="auto">
              <a:xfrm>
                <a:off x="2098146" y="4293096"/>
                <a:ext cx="159941" cy="1524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6" name="Oval 75"/>
              <p:cNvSpPr>
                <a:spLocks noChangeArrowheads="1"/>
              </p:cNvSpPr>
              <p:nvPr/>
            </p:nvSpPr>
            <p:spPr bwMode="auto">
              <a:xfrm>
                <a:off x="7728744" y="4365104"/>
                <a:ext cx="159941" cy="150812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7" name="Rectangle 76"/>
              <p:cNvSpPr>
                <a:spLocks noChangeArrowheads="1"/>
              </p:cNvSpPr>
              <p:nvPr/>
            </p:nvSpPr>
            <p:spPr bwMode="auto">
              <a:xfrm>
                <a:off x="2012157" y="4692574"/>
                <a:ext cx="128985" cy="122238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8" name="Rectangle 77"/>
              <p:cNvSpPr>
                <a:spLocks noChangeArrowheads="1"/>
              </p:cNvSpPr>
              <p:nvPr/>
            </p:nvSpPr>
            <p:spPr bwMode="auto">
              <a:xfrm>
                <a:off x="7874927" y="4679874"/>
                <a:ext cx="128984" cy="122238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7919641" y="4962449"/>
                <a:ext cx="178858" cy="17145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0" name="AutoShape 88"/>
              <p:cNvSpPr>
                <a:spLocks noChangeArrowheads="1"/>
              </p:cNvSpPr>
              <p:nvPr/>
            </p:nvSpPr>
            <p:spPr bwMode="auto">
              <a:xfrm>
                <a:off x="1943364" y="4978325"/>
                <a:ext cx="180579" cy="169863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1" name="Oval 89"/>
              <p:cNvSpPr>
                <a:spLocks noChangeArrowheads="1"/>
              </p:cNvSpPr>
              <p:nvPr/>
            </p:nvSpPr>
            <p:spPr bwMode="auto">
              <a:xfrm>
                <a:off x="4428845" y="4548112"/>
                <a:ext cx="159940" cy="1524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rgbClr val="0000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90"/>
              <p:cNvSpPr>
                <a:spLocks noChangeArrowheads="1"/>
              </p:cNvSpPr>
              <p:nvPr/>
            </p:nvSpPr>
            <p:spPr bwMode="auto">
              <a:xfrm>
                <a:off x="4827836" y="4562399"/>
                <a:ext cx="128984" cy="122238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AutoShape 91"/>
              <p:cNvSpPr>
                <a:spLocks noChangeArrowheads="1"/>
              </p:cNvSpPr>
              <p:nvPr/>
            </p:nvSpPr>
            <p:spPr bwMode="auto">
              <a:xfrm>
                <a:off x="5206190" y="4536999"/>
                <a:ext cx="178858" cy="171450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频分复用 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FDM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(Frequency Division Multiplexing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将整个带宽分为多份。用户在分配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1" indent="0">
              <a:buNone/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到一定的频带后，在通信过程中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自始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1" indent="0"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至终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都占用这个频带。</a:t>
            </a: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所有用户在同样的时间占用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1" indent="0">
              <a:buNone/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带宽（即频带）资源。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通过频分复用共享信道也叫作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频分多址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FDMA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(Frequency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 Access)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337540" y="2205658"/>
            <a:ext cx="4158266" cy="3137987"/>
            <a:chOff x="1729417" y="3289209"/>
            <a:chExt cx="7397835" cy="3137987"/>
          </a:xfrm>
        </p:grpSpPr>
        <p:sp>
          <p:nvSpPr>
            <p:cNvPr id="21" name="Text Box 29"/>
            <p:cNvSpPr txBox="1">
              <a:spLocks noChangeArrowheads="1"/>
            </p:cNvSpPr>
            <p:nvPr/>
          </p:nvSpPr>
          <p:spPr bwMode="auto">
            <a:xfrm>
              <a:off x="1729417" y="3289209"/>
              <a:ext cx="12411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22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12411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23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 Box 36"/>
            <p:cNvSpPr txBox="1">
              <a:spLocks noChangeArrowheads="1"/>
            </p:cNvSpPr>
            <p:nvPr/>
          </p:nvSpPr>
          <p:spPr bwMode="auto">
            <a:xfrm>
              <a:off x="4765547" y="5521853"/>
              <a:ext cx="16603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4765547" y="5132916"/>
              <a:ext cx="16603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2000" b="1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9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7848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30" name="Text Box 40"/>
            <p:cNvSpPr txBox="1">
              <a:spLocks noChangeArrowheads="1"/>
            </p:cNvSpPr>
            <p:nvPr/>
          </p:nvSpPr>
          <p:spPr bwMode="auto">
            <a:xfrm>
              <a:off x="4765547" y="3958166"/>
              <a:ext cx="16746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4765547" y="4753572"/>
              <a:ext cx="16603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33" name="直接箭头连接符 32"/>
            <p:cNvCxnSpPr>
              <a:stCxn id="34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时分复用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(Time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Multiplexing) </a:t>
            </a: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时间划分为一段段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等长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的时分复用帧（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帧）。每一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个用户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在每一个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帧中占用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固定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序号的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时隙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。这里的帧和数据链路层的帧是完全不同的概念。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每一个用户所占用的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时隙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出现，其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周期就是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 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帧的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长度。所有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用户是在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不同的时间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的频带宽度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通过时分复用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共享信道也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叫作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时分多址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TDMA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(Time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Multiple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时分复用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TDM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(Time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Division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Multiplexing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  <p:sp>
        <p:nvSpPr>
          <p:cNvPr id="89091" name="Line 3"/>
          <p:cNvSpPr>
            <a:spLocks noChangeShapeType="1"/>
          </p:cNvSpPr>
          <p:nvPr/>
        </p:nvSpPr>
        <p:spPr bwMode="auto">
          <a:xfrm flipV="1">
            <a:off x="1968244" y="5753204"/>
            <a:ext cx="8154456" cy="1111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045497" y="2618753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 dirty="0">
                <a:solidFill>
                  <a:srgbClr val="333399"/>
                </a:solidFill>
                <a:latin typeface="Times New Roman" pitchFamily="18" charset="0"/>
              </a:rPr>
              <a:t>频率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0122700" y="5543605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时间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2351312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 dirty="0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2736495" y="3242785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31195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3887812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4272996" y="3242785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4656060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5424313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5809496" y="3242785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61925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6960813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89104" name="Rectangle 16"/>
          <p:cNvSpPr>
            <a:spLocks noChangeArrowheads="1"/>
          </p:cNvSpPr>
          <p:nvPr/>
        </p:nvSpPr>
        <p:spPr bwMode="auto">
          <a:xfrm>
            <a:off x="7345995" y="3242785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77290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68246" y="3242785"/>
            <a:ext cx="4992567" cy="1872097"/>
            <a:chOff x="930" y="1661"/>
            <a:chExt cx="2359" cy="1179"/>
          </a:xfrm>
        </p:grpSpPr>
        <p:sp>
          <p:nvSpPr>
            <p:cNvPr id="89137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 dirty="0">
                  <a:solidFill>
                    <a:srgbClr val="333399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89138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89139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89140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A</a:t>
              </a:r>
            </a:p>
          </p:txBody>
        </p:sp>
      </p:grpSp>
      <p:sp>
        <p:nvSpPr>
          <p:cNvPr id="89107" name="Text Box 24"/>
          <p:cNvSpPr txBox="1">
            <a:spLocks noChangeArrowheads="1"/>
          </p:cNvSpPr>
          <p:nvPr/>
        </p:nvSpPr>
        <p:spPr bwMode="auto">
          <a:xfrm>
            <a:off x="6671270" y="2430594"/>
            <a:ext cx="3883578" cy="7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A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在</a:t>
            </a:r>
            <a:r>
              <a:rPr kumimoji="1" lang="zh-CN" altLang="en-US" sz="15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TDM</a:t>
            </a:r>
            <a:r>
              <a:rPr kumimoji="1" lang="en-US" altLang="zh-CN" sz="15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帧中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的位置不变</a:t>
            </a:r>
          </a:p>
        </p:txBody>
      </p:sp>
      <p:sp>
        <p:nvSpPr>
          <p:cNvPr id="89108" name="Line 25"/>
          <p:cNvSpPr>
            <a:spLocks noChangeShapeType="1"/>
          </p:cNvSpPr>
          <p:nvPr/>
        </p:nvSpPr>
        <p:spPr bwMode="auto">
          <a:xfrm>
            <a:off x="2158720" y="2882339"/>
            <a:ext cx="546452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89109" name="Line 26"/>
          <p:cNvSpPr>
            <a:spLocks noChangeShapeType="1"/>
          </p:cNvSpPr>
          <p:nvPr/>
        </p:nvSpPr>
        <p:spPr bwMode="auto">
          <a:xfrm>
            <a:off x="2158719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89110" name="Line 27"/>
          <p:cNvSpPr>
            <a:spLocks noChangeShapeType="1"/>
          </p:cNvSpPr>
          <p:nvPr/>
        </p:nvSpPr>
        <p:spPr bwMode="auto">
          <a:xfrm>
            <a:off x="3686753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89111" name="Line 28"/>
          <p:cNvSpPr>
            <a:spLocks noChangeShapeType="1"/>
          </p:cNvSpPr>
          <p:nvPr/>
        </p:nvSpPr>
        <p:spPr bwMode="auto">
          <a:xfrm>
            <a:off x="5216904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89112" name="Line 29"/>
          <p:cNvSpPr>
            <a:spLocks noChangeShapeType="1"/>
          </p:cNvSpPr>
          <p:nvPr/>
        </p:nvSpPr>
        <p:spPr bwMode="auto">
          <a:xfrm>
            <a:off x="6744940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968244" y="5187923"/>
            <a:ext cx="1534384" cy="539874"/>
            <a:chOff x="930" y="2886"/>
            <a:chExt cx="725" cy="340"/>
          </a:xfrm>
        </p:grpSpPr>
        <p:sp>
          <p:nvSpPr>
            <p:cNvPr id="89135" name="Text Box 31"/>
            <p:cNvSpPr txBox="1">
              <a:spLocks noChangeArrowheads="1"/>
            </p:cNvSpPr>
            <p:nvPr/>
          </p:nvSpPr>
          <p:spPr bwMode="auto">
            <a:xfrm>
              <a:off x="975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89136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502629" y="5187923"/>
            <a:ext cx="1534383" cy="539874"/>
            <a:chOff x="1655" y="2886"/>
            <a:chExt cx="725" cy="340"/>
          </a:xfrm>
        </p:grpSpPr>
        <p:sp>
          <p:nvSpPr>
            <p:cNvPr id="89133" name="Text Box 34"/>
            <p:cNvSpPr txBox="1">
              <a:spLocks noChangeArrowheads="1"/>
            </p:cNvSpPr>
            <p:nvPr/>
          </p:nvSpPr>
          <p:spPr bwMode="auto">
            <a:xfrm>
              <a:off x="1700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89134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037011" y="5187923"/>
            <a:ext cx="1534384" cy="539874"/>
            <a:chOff x="2380" y="2886"/>
            <a:chExt cx="725" cy="340"/>
          </a:xfrm>
        </p:grpSpPr>
        <p:sp>
          <p:nvSpPr>
            <p:cNvPr id="89131" name="Text Box 37"/>
            <p:cNvSpPr txBox="1">
              <a:spLocks noChangeArrowheads="1"/>
            </p:cNvSpPr>
            <p:nvPr/>
          </p:nvSpPr>
          <p:spPr bwMode="auto">
            <a:xfrm>
              <a:off x="2426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89132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6571397" y="5187923"/>
            <a:ext cx="1534383" cy="539874"/>
            <a:chOff x="3105" y="2886"/>
            <a:chExt cx="725" cy="340"/>
          </a:xfrm>
        </p:grpSpPr>
        <p:sp>
          <p:nvSpPr>
            <p:cNvPr id="89129" name="Text Box 40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89130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sp>
        <p:nvSpPr>
          <p:cNvPr id="89117" name="Rectangle 42"/>
          <p:cNvSpPr>
            <a:spLocks noChangeArrowheads="1"/>
          </p:cNvSpPr>
          <p:nvPr/>
        </p:nvSpPr>
        <p:spPr bwMode="auto">
          <a:xfrm>
            <a:off x="8588317" y="3928743"/>
            <a:ext cx="483548" cy="43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sz="2200" b="1">
                <a:solidFill>
                  <a:srgbClr val="3333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89118" name="Line 43"/>
          <p:cNvSpPr>
            <a:spLocks noChangeShapeType="1"/>
          </p:cNvSpPr>
          <p:nvPr/>
        </p:nvSpPr>
        <p:spPr bwMode="auto">
          <a:xfrm rot="-5400000">
            <a:off x="483588" y="4274899"/>
            <a:ext cx="29693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8112130" y="5187923"/>
            <a:ext cx="1534383" cy="539874"/>
            <a:chOff x="3105" y="2886"/>
            <a:chExt cx="725" cy="340"/>
          </a:xfrm>
        </p:grpSpPr>
        <p:sp>
          <p:nvSpPr>
            <p:cNvPr id="89127" name="Text Box 45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89128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89120" name="Group 52"/>
          <p:cNvGrpSpPr>
            <a:grpSpLocks/>
          </p:cNvGrpSpPr>
          <p:nvPr/>
        </p:nvGrpSpPr>
        <p:grpSpPr bwMode="auto">
          <a:xfrm>
            <a:off x="3502628" y="3098290"/>
            <a:ext cx="6146000" cy="2377037"/>
            <a:chOff x="1655" y="1570"/>
            <a:chExt cx="2904" cy="1497"/>
          </a:xfrm>
        </p:grpSpPr>
        <p:sp>
          <p:nvSpPr>
            <p:cNvPr id="89122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3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4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5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89126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2.1 </a:t>
            </a:r>
            <a:r>
              <a:rPr lang="zh-CN" altLang="en-US" sz="4000" dirty="0">
                <a:solidFill>
                  <a:srgbClr val="FFFFFF"/>
                </a:solidFill>
              </a:rPr>
              <a:t>物理层的基本概念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物理层机械特性举例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38" y="2302040"/>
            <a:ext cx="461010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174" y="2359190"/>
            <a:ext cx="44291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Line 3"/>
          <p:cNvSpPr>
            <a:spLocks noChangeShapeType="1"/>
          </p:cNvSpPr>
          <p:nvPr/>
        </p:nvSpPr>
        <p:spPr bwMode="auto">
          <a:xfrm flipV="1">
            <a:off x="1968244" y="5753203"/>
            <a:ext cx="8154456" cy="1111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045497" y="2618753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频率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0122700" y="5543605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时间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2736495" y="3242784"/>
            <a:ext cx="383066" cy="1872096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3119561" y="3242784"/>
            <a:ext cx="383067" cy="1872096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4272996" y="3242784"/>
            <a:ext cx="383066" cy="1872096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4656060" y="3242784"/>
            <a:ext cx="383067" cy="1872096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91146" name="Rectangle 10"/>
          <p:cNvSpPr>
            <a:spLocks noChangeArrowheads="1"/>
          </p:cNvSpPr>
          <p:nvPr/>
        </p:nvSpPr>
        <p:spPr bwMode="auto">
          <a:xfrm>
            <a:off x="5809496" y="3242784"/>
            <a:ext cx="383066" cy="1872096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6192561" y="3242784"/>
            <a:ext cx="383067" cy="1872096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1968244" y="3242784"/>
            <a:ext cx="383067" cy="1872096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3504744" y="3242784"/>
            <a:ext cx="383067" cy="1872096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91150" name="Rectangle 14"/>
          <p:cNvSpPr>
            <a:spLocks noChangeArrowheads="1"/>
          </p:cNvSpPr>
          <p:nvPr/>
        </p:nvSpPr>
        <p:spPr bwMode="auto">
          <a:xfrm>
            <a:off x="5041244" y="3242784"/>
            <a:ext cx="383067" cy="1872096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91151" name="Rectangle 15"/>
          <p:cNvSpPr>
            <a:spLocks noChangeArrowheads="1"/>
          </p:cNvSpPr>
          <p:nvPr/>
        </p:nvSpPr>
        <p:spPr bwMode="auto">
          <a:xfrm>
            <a:off x="6577744" y="3242784"/>
            <a:ext cx="383067" cy="1872096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351311" y="3242784"/>
            <a:ext cx="4992566" cy="1872096"/>
            <a:chOff x="1111" y="1661"/>
            <a:chExt cx="2359" cy="1179"/>
          </a:xfrm>
        </p:grpSpPr>
        <p:sp>
          <p:nvSpPr>
            <p:cNvPr id="91185" name="Rectangle 17"/>
            <p:cNvSpPr>
              <a:spLocks noChangeArrowheads="1"/>
            </p:cNvSpPr>
            <p:nvPr/>
          </p:nvSpPr>
          <p:spPr bwMode="auto">
            <a:xfrm>
              <a:off x="1111" y="1661"/>
              <a:ext cx="181" cy="1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91186" name="Rectangle 18"/>
            <p:cNvSpPr>
              <a:spLocks noChangeArrowheads="1"/>
            </p:cNvSpPr>
            <p:nvPr/>
          </p:nvSpPr>
          <p:spPr bwMode="auto">
            <a:xfrm>
              <a:off x="1837" y="1661"/>
              <a:ext cx="181" cy="1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91187" name="Rectangle 19"/>
            <p:cNvSpPr>
              <a:spLocks noChangeArrowheads="1"/>
            </p:cNvSpPr>
            <p:nvPr/>
          </p:nvSpPr>
          <p:spPr bwMode="auto">
            <a:xfrm>
              <a:off x="2563" y="1661"/>
              <a:ext cx="181" cy="1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B</a:t>
              </a:r>
            </a:p>
          </p:txBody>
        </p:sp>
        <p:sp>
          <p:nvSpPr>
            <p:cNvPr id="91188" name="Rectangle 20"/>
            <p:cNvSpPr>
              <a:spLocks noChangeArrowheads="1"/>
            </p:cNvSpPr>
            <p:nvPr/>
          </p:nvSpPr>
          <p:spPr bwMode="auto">
            <a:xfrm>
              <a:off x="3289" y="1661"/>
              <a:ext cx="181" cy="117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B</a:t>
              </a:r>
            </a:p>
          </p:txBody>
        </p:sp>
      </p:grpSp>
      <p:sp>
        <p:nvSpPr>
          <p:cNvPr id="91153" name="Rectangle 21"/>
          <p:cNvSpPr>
            <a:spLocks noChangeArrowheads="1"/>
          </p:cNvSpPr>
          <p:nvPr/>
        </p:nvSpPr>
        <p:spPr bwMode="auto">
          <a:xfrm>
            <a:off x="7345995" y="3242784"/>
            <a:ext cx="383066" cy="1872096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91154" name="Rectangle 22"/>
          <p:cNvSpPr>
            <a:spLocks noChangeArrowheads="1"/>
          </p:cNvSpPr>
          <p:nvPr/>
        </p:nvSpPr>
        <p:spPr bwMode="auto">
          <a:xfrm>
            <a:off x="7729061" y="3242784"/>
            <a:ext cx="383067" cy="1872096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91155" name="Text Box 24"/>
          <p:cNvSpPr txBox="1">
            <a:spLocks noChangeArrowheads="1"/>
          </p:cNvSpPr>
          <p:nvPr/>
        </p:nvSpPr>
        <p:spPr bwMode="auto">
          <a:xfrm>
            <a:off x="7884987" y="2421682"/>
            <a:ext cx="2055007" cy="7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B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在</a:t>
            </a:r>
            <a:r>
              <a:rPr kumimoji="1" lang="zh-CN" altLang="en-US" sz="15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TDM</a:t>
            </a:r>
            <a:r>
              <a:rPr kumimoji="1" lang="en-US" altLang="zh-CN" sz="15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帧中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的位置不变</a:t>
            </a:r>
          </a:p>
        </p:txBody>
      </p:sp>
      <p:sp>
        <p:nvSpPr>
          <p:cNvPr id="91156" name="Line 25"/>
          <p:cNvSpPr>
            <a:spLocks noChangeShapeType="1"/>
          </p:cNvSpPr>
          <p:nvPr/>
        </p:nvSpPr>
        <p:spPr bwMode="auto">
          <a:xfrm>
            <a:off x="2535437" y="2882338"/>
            <a:ext cx="549415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1157" name="Line 26"/>
          <p:cNvSpPr>
            <a:spLocks noChangeShapeType="1"/>
          </p:cNvSpPr>
          <p:nvPr/>
        </p:nvSpPr>
        <p:spPr bwMode="auto">
          <a:xfrm>
            <a:off x="2535436" y="2882339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1158" name="Line 27"/>
          <p:cNvSpPr>
            <a:spLocks noChangeShapeType="1"/>
          </p:cNvSpPr>
          <p:nvPr/>
        </p:nvSpPr>
        <p:spPr bwMode="auto">
          <a:xfrm>
            <a:off x="4071936" y="2882339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1159" name="Line 28"/>
          <p:cNvSpPr>
            <a:spLocks noChangeShapeType="1"/>
          </p:cNvSpPr>
          <p:nvPr/>
        </p:nvSpPr>
        <p:spPr bwMode="auto">
          <a:xfrm>
            <a:off x="5608437" y="2882339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1160" name="Line 29"/>
          <p:cNvSpPr>
            <a:spLocks noChangeShapeType="1"/>
          </p:cNvSpPr>
          <p:nvPr/>
        </p:nvSpPr>
        <p:spPr bwMode="auto">
          <a:xfrm>
            <a:off x="7147053" y="2882339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91161" name="Group 30"/>
          <p:cNvGrpSpPr>
            <a:grpSpLocks/>
          </p:cNvGrpSpPr>
          <p:nvPr/>
        </p:nvGrpSpPr>
        <p:grpSpPr bwMode="auto">
          <a:xfrm>
            <a:off x="1968244" y="5187922"/>
            <a:ext cx="1534384" cy="539875"/>
            <a:chOff x="930" y="2886"/>
            <a:chExt cx="725" cy="340"/>
          </a:xfrm>
        </p:grpSpPr>
        <p:sp>
          <p:nvSpPr>
            <p:cNvPr id="91183" name="Text Box 31"/>
            <p:cNvSpPr txBox="1">
              <a:spLocks noChangeArrowheads="1"/>
            </p:cNvSpPr>
            <p:nvPr/>
          </p:nvSpPr>
          <p:spPr bwMode="auto">
            <a:xfrm>
              <a:off x="975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1184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1162" name="Group 33"/>
          <p:cNvGrpSpPr>
            <a:grpSpLocks/>
          </p:cNvGrpSpPr>
          <p:nvPr/>
        </p:nvGrpSpPr>
        <p:grpSpPr bwMode="auto">
          <a:xfrm>
            <a:off x="3502629" y="5187922"/>
            <a:ext cx="1534383" cy="539875"/>
            <a:chOff x="1655" y="2886"/>
            <a:chExt cx="725" cy="340"/>
          </a:xfrm>
        </p:grpSpPr>
        <p:sp>
          <p:nvSpPr>
            <p:cNvPr id="91181" name="Text Box 34"/>
            <p:cNvSpPr txBox="1">
              <a:spLocks noChangeArrowheads="1"/>
            </p:cNvSpPr>
            <p:nvPr/>
          </p:nvSpPr>
          <p:spPr bwMode="auto">
            <a:xfrm>
              <a:off x="1700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118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1163" name="Group 36"/>
          <p:cNvGrpSpPr>
            <a:grpSpLocks/>
          </p:cNvGrpSpPr>
          <p:nvPr/>
        </p:nvGrpSpPr>
        <p:grpSpPr bwMode="auto">
          <a:xfrm>
            <a:off x="5037011" y="5187922"/>
            <a:ext cx="1534384" cy="539875"/>
            <a:chOff x="2380" y="2886"/>
            <a:chExt cx="725" cy="340"/>
          </a:xfrm>
        </p:grpSpPr>
        <p:sp>
          <p:nvSpPr>
            <p:cNvPr id="91179" name="Text Box 37"/>
            <p:cNvSpPr txBox="1">
              <a:spLocks noChangeArrowheads="1"/>
            </p:cNvSpPr>
            <p:nvPr/>
          </p:nvSpPr>
          <p:spPr bwMode="auto">
            <a:xfrm>
              <a:off x="2426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1180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1164" name="Group 39"/>
          <p:cNvGrpSpPr>
            <a:grpSpLocks/>
          </p:cNvGrpSpPr>
          <p:nvPr/>
        </p:nvGrpSpPr>
        <p:grpSpPr bwMode="auto">
          <a:xfrm>
            <a:off x="6571397" y="5187922"/>
            <a:ext cx="1534383" cy="539875"/>
            <a:chOff x="3105" y="2886"/>
            <a:chExt cx="725" cy="340"/>
          </a:xfrm>
        </p:grpSpPr>
        <p:sp>
          <p:nvSpPr>
            <p:cNvPr id="91177" name="Text Box 40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117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sp>
        <p:nvSpPr>
          <p:cNvPr id="91165" name="Rectangle 42"/>
          <p:cNvSpPr>
            <a:spLocks noChangeArrowheads="1"/>
          </p:cNvSpPr>
          <p:nvPr/>
        </p:nvSpPr>
        <p:spPr bwMode="auto">
          <a:xfrm>
            <a:off x="8588494" y="3928744"/>
            <a:ext cx="483548" cy="43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sz="2200" b="1" dirty="0">
                <a:solidFill>
                  <a:srgbClr val="3333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91166" name="Line 43"/>
          <p:cNvSpPr>
            <a:spLocks noChangeShapeType="1"/>
          </p:cNvSpPr>
          <p:nvPr/>
        </p:nvSpPr>
        <p:spPr bwMode="auto">
          <a:xfrm rot="-5400000">
            <a:off x="483588" y="4274898"/>
            <a:ext cx="29693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91167" name="Group 44"/>
          <p:cNvGrpSpPr>
            <a:grpSpLocks/>
          </p:cNvGrpSpPr>
          <p:nvPr/>
        </p:nvGrpSpPr>
        <p:grpSpPr bwMode="auto">
          <a:xfrm>
            <a:off x="8112130" y="5187922"/>
            <a:ext cx="1534383" cy="539875"/>
            <a:chOff x="3105" y="2886"/>
            <a:chExt cx="725" cy="340"/>
          </a:xfrm>
        </p:grpSpPr>
        <p:sp>
          <p:nvSpPr>
            <p:cNvPr id="91175" name="Text Box 45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1176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1168" name="Group 47"/>
          <p:cNvGrpSpPr>
            <a:grpSpLocks/>
          </p:cNvGrpSpPr>
          <p:nvPr/>
        </p:nvGrpSpPr>
        <p:grpSpPr bwMode="auto">
          <a:xfrm>
            <a:off x="3502628" y="3098288"/>
            <a:ext cx="6146000" cy="2377038"/>
            <a:chOff x="1655" y="1570"/>
            <a:chExt cx="2904" cy="1497"/>
          </a:xfrm>
        </p:grpSpPr>
        <p:sp>
          <p:nvSpPr>
            <p:cNvPr id="91170" name="Line 48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1171" name="Line 49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1172" name="Line 50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1173" name="Line 51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1174" name="Line 52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5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时分复用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TDM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(Time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Division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Multiplexing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Line 3"/>
          <p:cNvSpPr>
            <a:spLocks noChangeShapeType="1"/>
          </p:cNvSpPr>
          <p:nvPr/>
        </p:nvSpPr>
        <p:spPr bwMode="auto">
          <a:xfrm flipV="1">
            <a:off x="1968244" y="5753204"/>
            <a:ext cx="8154456" cy="1111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045497" y="2618753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频率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0122700" y="5543605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时间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351312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1195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3887812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4656060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5424313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61925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1968244" y="3242785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3504744" y="3242785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5041244" y="3242785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6577744" y="3242785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6960813" y="3242785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736495" y="3242785"/>
            <a:ext cx="4992566" cy="1872097"/>
            <a:chOff x="1293" y="1661"/>
            <a:chExt cx="2359" cy="1179"/>
          </a:xfrm>
        </p:grpSpPr>
        <p:sp>
          <p:nvSpPr>
            <p:cNvPr id="93233" name="Rectangle 18"/>
            <p:cNvSpPr>
              <a:spLocks noChangeArrowheads="1"/>
            </p:cNvSpPr>
            <p:nvPr/>
          </p:nvSpPr>
          <p:spPr bwMode="auto">
            <a:xfrm>
              <a:off x="1293" y="1661"/>
              <a:ext cx="181" cy="117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93234" name="Rectangle 19"/>
            <p:cNvSpPr>
              <a:spLocks noChangeArrowheads="1"/>
            </p:cNvSpPr>
            <p:nvPr/>
          </p:nvSpPr>
          <p:spPr bwMode="auto">
            <a:xfrm>
              <a:off x="2019" y="1661"/>
              <a:ext cx="181" cy="117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93235" name="Rectangle 20"/>
            <p:cNvSpPr>
              <a:spLocks noChangeArrowheads="1"/>
            </p:cNvSpPr>
            <p:nvPr/>
          </p:nvSpPr>
          <p:spPr bwMode="auto">
            <a:xfrm>
              <a:off x="2745" y="1661"/>
              <a:ext cx="181" cy="117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93236" name="Rectangle 21"/>
            <p:cNvSpPr>
              <a:spLocks noChangeArrowheads="1"/>
            </p:cNvSpPr>
            <p:nvPr/>
          </p:nvSpPr>
          <p:spPr bwMode="auto">
            <a:xfrm>
              <a:off x="3471" y="1661"/>
              <a:ext cx="181" cy="1179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C</a:t>
              </a:r>
            </a:p>
          </p:txBody>
        </p:sp>
      </p:grpSp>
      <p:sp>
        <p:nvSpPr>
          <p:cNvPr id="93202" name="Rectangle 22"/>
          <p:cNvSpPr>
            <a:spLocks noChangeArrowheads="1"/>
          </p:cNvSpPr>
          <p:nvPr/>
        </p:nvSpPr>
        <p:spPr bwMode="auto">
          <a:xfrm>
            <a:off x="7729061" y="3242785"/>
            <a:ext cx="383067" cy="1872097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93203" name="Text Box 24"/>
          <p:cNvSpPr txBox="1">
            <a:spLocks noChangeArrowheads="1"/>
          </p:cNvSpPr>
          <p:nvPr/>
        </p:nvSpPr>
        <p:spPr bwMode="auto">
          <a:xfrm>
            <a:off x="8183438" y="2430594"/>
            <a:ext cx="2050198" cy="7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C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在</a:t>
            </a:r>
            <a:r>
              <a:rPr kumimoji="1" lang="zh-CN" altLang="en-US" sz="15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TDM</a:t>
            </a:r>
            <a:r>
              <a:rPr kumimoji="1" lang="en-US" altLang="zh-CN" sz="15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帧中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的位置不变</a:t>
            </a:r>
          </a:p>
        </p:txBody>
      </p:sp>
      <p:sp>
        <p:nvSpPr>
          <p:cNvPr id="93204" name="Line 25"/>
          <p:cNvSpPr>
            <a:spLocks noChangeShapeType="1"/>
          </p:cNvSpPr>
          <p:nvPr/>
        </p:nvSpPr>
        <p:spPr bwMode="auto">
          <a:xfrm>
            <a:off x="2907922" y="2882338"/>
            <a:ext cx="54729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3205" name="Line 26"/>
          <p:cNvSpPr>
            <a:spLocks noChangeShapeType="1"/>
          </p:cNvSpPr>
          <p:nvPr/>
        </p:nvSpPr>
        <p:spPr bwMode="auto">
          <a:xfrm>
            <a:off x="2907921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3206" name="Line 27"/>
          <p:cNvSpPr>
            <a:spLocks noChangeShapeType="1"/>
          </p:cNvSpPr>
          <p:nvPr/>
        </p:nvSpPr>
        <p:spPr bwMode="auto">
          <a:xfrm>
            <a:off x="4438073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3207" name="Line 28"/>
          <p:cNvSpPr>
            <a:spLocks noChangeShapeType="1"/>
          </p:cNvSpPr>
          <p:nvPr/>
        </p:nvSpPr>
        <p:spPr bwMode="auto">
          <a:xfrm>
            <a:off x="5970340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3208" name="Line 29"/>
          <p:cNvSpPr>
            <a:spLocks noChangeShapeType="1"/>
          </p:cNvSpPr>
          <p:nvPr/>
        </p:nvSpPr>
        <p:spPr bwMode="auto">
          <a:xfrm>
            <a:off x="7502607" y="2882340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93209" name="Group 30"/>
          <p:cNvGrpSpPr>
            <a:grpSpLocks/>
          </p:cNvGrpSpPr>
          <p:nvPr/>
        </p:nvGrpSpPr>
        <p:grpSpPr bwMode="auto">
          <a:xfrm>
            <a:off x="1968244" y="5187923"/>
            <a:ext cx="1534384" cy="539874"/>
            <a:chOff x="930" y="2886"/>
            <a:chExt cx="725" cy="340"/>
          </a:xfrm>
        </p:grpSpPr>
        <p:sp>
          <p:nvSpPr>
            <p:cNvPr id="93231" name="Text Box 31"/>
            <p:cNvSpPr txBox="1">
              <a:spLocks noChangeArrowheads="1"/>
            </p:cNvSpPr>
            <p:nvPr/>
          </p:nvSpPr>
          <p:spPr bwMode="auto">
            <a:xfrm>
              <a:off x="975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3232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3210" name="Group 33"/>
          <p:cNvGrpSpPr>
            <a:grpSpLocks/>
          </p:cNvGrpSpPr>
          <p:nvPr/>
        </p:nvGrpSpPr>
        <p:grpSpPr bwMode="auto">
          <a:xfrm>
            <a:off x="3502629" y="5187923"/>
            <a:ext cx="1534383" cy="539874"/>
            <a:chOff x="1655" y="2886"/>
            <a:chExt cx="725" cy="340"/>
          </a:xfrm>
        </p:grpSpPr>
        <p:sp>
          <p:nvSpPr>
            <p:cNvPr id="93229" name="Text Box 34"/>
            <p:cNvSpPr txBox="1">
              <a:spLocks noChangeArrowheads="1"/>
            </p:cNvSpPr>
            <p:nvPr/>
          </p:nvSpPr>
          <p:spPr bwMode="auto">
            <a:xfrm>
              <a:off x="1700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3230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3211" name="Group 36"/>
          <p:cNvGrpSpPr>
            <a:grpSpLocks/>
          </p:cNvGrpSpPr>
          <p:nvPr/>
        </p:nvGrpSpPr>
        <p:grpSpPr bwMode="auto">
          <a:xfrm>
            <a:off x="5037011" y="5187923"/>
            <a:ext cx="1534384" cy="539874"/>
            <a:chOff x="2380" y="2886"/>
            <a:chExt cx="725" cy="340"/>
          </a:xfrm>
        </p:grpSpPr>
        <p:sp>
          <p:nvSpPr>
            <p:cNvPr id="93227" name="Text Box 37"/>
            <p:cNvSpPr txBox="1">
              <a:spLocks noChangeArrowheads="1"/>
            </p:cNvSpPr>
            <p:nvPr/>
          </p:nvSpPr>
          <p:spPr bwMode="auto">
            <a:xfrm>
              <a:off x="2426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3228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3212" name="Group 39"/>
          <p:cNvGrpSpPr>
            <a:grpSpLocks/>
          </p:cNvGrpSpPr>
          <p:nvPr/>
        </p:nvGrpSpPr>
        <p:grpSpPr bwMode="auto">
          <a:xfrm>
            <a:off x="6571397" y="5187923"/>
            <a:ext cx="1534383" cy="539874"/>
            <a:chOff x="3105" y="2886"/>
            <a:chExt cx="725" cy="340"/>
          </a:xfrm>
        </p:grpSpPr>
        <p:sp>
          <p:nvSpPr>
            <p:cNvPr id="93225" name="Text Box 40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3226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sp>
        <p:nvSpPr>
          <p:cNvPr id="93213" name="Rectangle 42"/>
          <p:cNvSpPr>
            <a:spLocks noChangeArrowheads="1"/>
          </p:cNvSpPr>
          <p:nvPr/>
        </p:nvSpPr>
        <p:spPr bwMode="auto">
          <a:xfrm>
            <a:off x="8590433" y="3928743"/>
            <a:ext cx="483548" cy="43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sz="2200" b="1">
                <a:solidFill>
                  <a:srgbClr val="3333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93214" name="Line 43"/>
          <p:cNvSpPr>
            <a:spLocks noChangeShapeType="1"/>
          </p:cNvSpPr>
          <p:nvPr/>
        </p:nvSpPr>
        <p:spPr bwMode="auto">
          <a:xfrm rot="-5400000">
            <a:off x="483588" y="4274899"/>
            <a:ext cx="29693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93215" name="Group 44"/>
          <p:cNvGrpSpPr>
            <a:grpSpLocks/>
          </p:cNvGrpSpPr>
          <p:nvPr/>
        </p:nvGrpSpPr>
        <p:grpSpPr bwMode="auto">
          <a:xfrm>
            <a:off x="8112130" y="5187923"/>
            <a:ext cx="1534383" cy="539874"/>
            <a:chOff x="3105" y="2886"/>
            <a:chExt cx="725" cy="340"/>
          </a:xfrm>
        </p:grpSpPr>
        <p:sp>
          <p:nvSpPr>
            <p:cNvPr id="93223" name="Text Box 45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3224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3216" name="Group 47"/>
          <p:cNvGrpSpPr>
            <a:grpSpLocks/>
          </p:cNvGrpSpPr>
          <p:nvPr/>
        </p:nvGrpSpPr>
        <p:grpSpPr bwMode="auto">
          <a:xfrm>
            <a:off x="3502628" y="3098290"/>
            <a:ext cx="6146000" cy="2377037"/>
            <a:chOff x="1655" y="1570"/>
            <a:chExt cx="2904" cy="1497"/>
          </a:xfrm>
        </p:grpSpPr>
        <p:sp>
          <p:nvSpPr>
            <p:cNvPr id="93218" name="Line 48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219" name="Line 49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220" name="Line 50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221" name="Line 51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3222" name="Line 52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4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时分复用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TDM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(Time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Division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Multiplexing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Line 3"/>
          <p:cNvSpPr>
            <a:spLocks noChangeShapeType="1"/>
          </p:cNvSpPr>
          <p:nvPr/>
        </p:nvSpPr>
        <p:spPr bwMode="auto">
          <a:xfrm flipV="1">
            <a:off x="1968244" y="5748407"/>
            <a:ext cx="8154456" cy="1111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045497" y="2613956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频率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0122700" y="5538808"/>
            <a:ext cx="767795" cy="406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时间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2351312" y="3237988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2736495" y="3237988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887812" y="3237988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4272996" y="3237988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95242" name="Rectangle 10"/>
          <p:cNvSpPr>
            <a:spLocks noChangeArrowheads="1"/>
          </p:cNvSpPr>
          <p:nvPr/>
        </p:nvSpPr>
        <p:spPr bwMode="auto">
          <a:xfrm>
            <a:off x="5424313" y="3237988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5809496" y="3237988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1968244" y="3237988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3504744" y="3237988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95246" name="Rectangle 14"/>
          <p:cNvSpPr>
            <a:spLocks noChangeArrowheads="1"/>
          </p:cNvSpPr>
          <p:nvPr/>
        </p:nvSpPr>
        <p:spPr bwMode="auto">
          <a:xfrm>
            <a:off x="5041244" y="3237988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95247" name="Rectangle 15"/>
          <p:cNvSpPr>
            <a:spLocks noChangeArrowheads="1"/>
          </p:cNvSpPr>
          <p:nvPr/>
        </p:nvSpPr>
        <p:spPr bwMode="auto">
          <a:xfrm>
            <a:off x="6577744" y="3237988"/>
            <a:ext cx="383067" cy="187209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6960813" y="3237988"/>
            <a:ext cx="383066" cy="18720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7345995" y="3237988"/>
            <a:ext cx="383066" cy="1872097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r>
              <a:rPr lang="en-US" altLang="zh-CN" b="1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119563" y="3237988"/>
            <a:ext cx="4992567" cy="1872097"/>
            <a:chOff x="1474" y="1661"/>
            <a:chExt cx="2359" cy="1179"/>
          </a:xfrm>
        </p:grpSpPr>
        <p:sp>
          <p:nvSpPr>
            <p:cNvPr id="95281" name="Rectangle 19"/>
            <p:cNvSpPr>
              <a:spLocks noChangeArrowheads="1"/>
            </p:cNvSpPr>
            <p:nvPr/>
          </p:nvSpPr>
          <p:spPr bwMode="auto">
            <a:xfrm>
              <a:off x="1474" y="1661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95282" name="Rectangle 20"/>
            <p:cNvSpPr>
              <a:spLocks noChangeArrowheads="1"/>
            </p:cNvSpPr>
            <p:nvPr/>
          </p:nvSpPr>
          <p:spPr bwMode="auto">
            <a:xfrm>
              <a:off x="2200" y="1661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95283" name="Rectangle 21"/>
            <p:cNvSpPr>
              <a:spLocks noChangeArrowheads="1"/>
            </p:cNvSpPr>
            <p:nvPr/>
          </p:nvSpPr>
          <p:spPr bwMode="auto">
            <a:xfrm>
              <a:off x="2926" y="1661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D</a:t>
              </a:r>
            </a:p>
          </p:txBody>
        </p:sp>
        <p:sp>
          <p:nvSpPr>
            <p:cNvPr id="95284" name="Rectangle 22"/>
            <p:cNvSpPr>
              <a:spLocks noChangeArrowheads="1"/>
            </p:cNvSpPr>
            <p:nvPr/>
          </p:nvSpPr>
          <p:spPr bwMode="auto">
            <a:xfrm>
              <a:off x="3652" y="1661"/>
              <a:ext cx="181" cy="1179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altLang="zh-CN" b="1">
                  <a:solidFill>
                    <a:srgbClr val="333399"/>
                  </a:solidFill>
                  <a:latin typeface="Arial" charset="0"/>
                </a:rPr>
                <a:t>D</a:t>
              </a:r>
            </a:p>
          </p:txBody>
        </p:sp>
      </p:grpSp>
      <p:sp>
        <p:nvSpPr>
          <p:cNvPr id="95251" name="Text Box 24"/>
          <p:cNvSpPr txBox="1">
            <a:spLocks noChangeArrowheads="1"/>
          </p:cNvSpPr>
          <p:nvPr/>
        </p:nvSpPr>
        <p:spPr bwMode="auto">
          <a:xfrm>
            <a:off x="8543478" y="2397932"/>
            <a:ext cx="2096428" cy="71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D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在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TDM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帧中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的位置不变</a:t>
            </a:r>
          </a:p>
        </p:txBody>
      </p:sp>
      <p:sp>
        <p:nvSpPr>
          <p:cNvPr id="95252" name="Line 25"/>
          <p:cNvSpPr>
            <a:spLocks noChangeShapeType="1"/>
          </p:cNvSpPr>
          <p:nvPr/>
        </p:nvSpPr>
        <p:spPr bwMode="auto">
          <a:xfrm>
            <a:off x="3312153" y="2877541"/>
            <a:ext cx="5517431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5253" name="Line 26"/>
          <p:cNvSpPr>
            <a:spLocks noChangeShapeType="1"/>
          </p:cNvSpPr>
          <p:nvPr/>
        </p:nvSpPr>
        <p:spPr bwMode="auto">
          <a:xfrm>
            <a:off x="3312153" y="2877543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5254" name="Line 27"/>
          <p:cNvSpPr>
            <a:spLocks noChangeShapeType="1"/>
          </p:cNvSpPr>
          <p:nvPr/>
        </p:nvSpPr>
        <p:spPr bwMode="auto">
          <a:xfrm>
            <a:off x="4855002" y="2877543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5255" name="Line 28"/>
          <p:cNvSpPr>
            <a:spLocks noChangeShapeType="1"/>
          </p:cNvSpPr>
          <p:nvPr/>
        </p:nvSpPr>
        <p:spPr bwMode="auto">
          <a:xfrm>
            <a:off x="6399967" y="2877543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5256" name="Line 29"/>
          <p:cNvSpPr>
            <a:spLocks noChangeShapeType="1"/>
          </p:cNvSpPr>
          <p:nvPr/>
        </p:nvSpPr>
        <p:spPr bwMode="auto">
          <a:xfrm>
            <a:off x="7942817" y="2877543"/>
            <a:ext cx="0" cy="288992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95257" name="Group 30"/>
          <p:cNvGrpSpPr>
            <a:grpSpLocks/>
          </p:cNvGrpSpPr>
          <p:nvPr/>
        </p:nvGrpSpPr>
        <p:grpSpPr bwMode="auto">
          <a:xfrm>
            <a:off x="1968244" y="5183126"/>
            <a:ext cx="1534384" cy="539874"/>
            <a:chOff x="930" y="2886"/>
            <a:chExt cx="725" cy="340"/>
          </a:xfrm>
        </p:grpSpPr>
        <p:sp>
          <p:nvSpPr>
            <p:cNvPr id="95279" name="Text Box 31"/>
            <p:cNvSpPr txBox="1">
              <a:spLocks noChangeArrowheads="1"/>
            </p:cNvSpPr>
            <p:nvPr/>
          </p:nvSpPr>
          <p:spPr bwMode="auto">
            <a:xfrm>
              <a:off x="975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5280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5258" name="Group 33"/>
          <p:cNvGrpSpPr>
            <a:grpSpLocks/>
          </p:cNvGrpSpPr>
          <p:nvPr/>
        </p:nvGrpSpPr>
        <p:grpSpPr bwMode="auto">
          <a:xfrm>
            <a:off x="3502629" y="5183126"/>
            <a:ext cx="1534383" cy="539874"/>
            <a:chOff x="1655" y="2886"/>
            <a:chExt cx="725" cy="340"/>
          </a:xfrm>
        </p:grpSpPr>
        <p:sp>
          <p:nvSpPr>
            <p:cNvPr id="95277" name="Text Box 34"/>
            <p:cNvSpPr txBox="1">
              <a:spLocks noChangeArrowheads="1"/>
            </p:cNvSpPr>
            <p:nvPr/>
          </p:nvSpPr>
          <p:spPr bwMode="auto">
            <a:xfrm>
              <a:off x="1700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5278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5259" name="Group 36"/>
          <p:cNvGrpSpPr>
            <a:grpSpLocks/>
          </p:cNvGrpSpPr>
          <p:nvPr/>
        </p:nvGrpSpPr>
        <p:grpSpPr bwMode="auto">
          <a:xfrm>
            <a:off x="5037011" y="5183126"/>
            <a:ext cx="1534384" cy="539874"/>
            <a:chOff x="2380" y="2886"/>
            <a:chExt cx="725" cy="340"/>
          </a:xfrm>
        </p:grpSpPr>
        <p:sp>
          <p:nvSpPr>
            <p:cNvPr id="95275" name="Text Box 37"/>
            <p:cNvSpPr txBox="1">
              <a:spLocks noChangeArrowheads="1"/>
            </p:cNvSpPr>
            <p:nvPr/>
          </p:nvSpPr>
          <p:spPr bwMode="auto">
            <a:xfrm>
              <a:off x="2426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5276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5260" name="Group 39"/>
          <p:cNvGrpSpPr>
            <a:grpSpLocks/>
          </p:cNvGrpSpPr>
          <p:nvPr/>
        </p:nvGrpSpPr>
        <p:grpSpPr bwMode="auto">
          <a:xfrm>
            <a:off x="6571397" y="5183126"/>
            <a:ext cx="1534383" cy="539874"/>
            <a:chOff x="3105" y="2886"/>
            <a:chExt cx="725" cy="340"/>
          </a:xfrm>
        </p:grpSpPr>
        <p:sp>
          <p:nvSpPr>
            <p:cNvPr id="95273" name="Text Box 40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5274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sp>
        <p:nvSpPr>
          <p:cNvPr id="95261" name="Rectangle 42"/>
          <p:cNvSpPr>
            <a:spLocks noChangeArrowheads="1"/>
          </p:cNvSpPr>
          <p:nvPr/>
        </p:nvSpPr>
        <p:spPr bwMode="auto">
          <a:xfrm>
            <a:off x="8588317" y="3923946"/>
            <a:ext cx="483548" cy="43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en-US" altLang="zh-CN" sz="2200" b="1">
                <a:solidFill>
                  <a:srgbClr val="333399"/>
                </a:solidFill>
                <a:latin typeface="Times New Roman" pitchFamily="18" charset="0"/>
              </a:rPr>
              <a:t>…</a:t>
            </a:r>
          </a:p>
        </p:txBody>
      </p:sp>
      <p:sp>
        <p:nvSpPr>
          <p:cNvPr id="95262" name="Line 43"/>
          <p:cNvSpPr>
            <a:spLocks noChangeShapeType="1"/>
          </p:cNvSpPr>
          <p:nvPr/>
        </p:nvSpPr>
        <p:spPr bwMode="auto">
          <a:xfrm rot="-5400000">
            <a:off x="483588" y="4270102"/>
            <a:ext cx="29693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95263" name="Group 44"/>
          <p:cNvGrpSpPr>
            <a:grpSpLocks/>
          </p:cNvGrpSpPr>
          <p:nvPr/>
        </p:nvGrpSpPr>
        <p:grpSpPr bwMode="auto">
          <a:xfrm>
            <a:off x="8112130" y="5183126"/>
            <a:ext cx="1534383" cy="539874"/>
            <a:chOff x="3105" y="2886"/>
            <a:chExt cx="725" cy="340"/>
          </a:xfrm>
        </p:grpSpPr>
        <p:sp>
          <p:nvSpPr>
            <p:cNvPr id="95271" name="Text Box 45"/>
            <p:cNvSpPr txBox="1">
              <a:spLocks noChangeArrowheads="1"/>
            </p:cNvSpPr>
            <p:nvPr/>
          </p:nvSpPr>
          <p:spPr bwMode="auto">
            <a:xfrm>
              <a:off x="3152" y="2976"/>
              <a:ext cx="5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kumimoji="1" lang="en-US" altLang="zh-CN" sz="2200">
                  <a:solidFill>
                    <a:srgbClr val="333399"/>
                  </a:solidFill>
                  <a:latin typeface="Arial" charset="0"/>
                </a:rPr>
                <a:t>TDM </a:t>
              </a:r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帧</a:t>
              </a:r>
            </a:p>
          </p:txBody>
        </p:sp>
        <p:sp>
          <p:nvSpPr>
            <p:cNvPr id="95272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</p:grpSp>
      <p:grpSp>
        <p:nvGrpSpPr>
          <p:cNvPr id="95264" name="Group 47"/>
          <p:cNvGrpSpPr>
            <a:grpSpLocks/>
          </p:cNvGrpSpPr>
          <p:nvPr/>
        </p:nvGrpSpPr>
        <p:grpSpPr bwMode="auto">
          <a:xfrm>
            <a:off x="3502628" y="3093493"/>
            <a:ext cx="6146000" cy="2377037"/>
            <a:chOff x="1655" y="1570"/>
            <a:chExt cx="2904" cy="1497"/>
          </a:xfrm>
        </p:grpSpPr>
        <p:sp>
          <p:nvSpPr>
            <p:cNvPr id="95266" name="Line 48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5267" name="Line 49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5268" name="Line 50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5269" name="Line 51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95270" name="Line 52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54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时分复用 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TDM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Division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Multiplexing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时分复用可能会造成线路资源的</a:t>
            </a:r>
            <a:r>
              <a:rPr lang="zh-CN" altLang="en-US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浪费</a:t>
            </a:r>
            <a:endParaRPr lang="en-US" altLang="zh-CN" sz="3200" kern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时分复用系统传送计算机数据时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计算机数据的突发性质，用户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对分配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子信道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的利用率一般是不高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b="1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2800" b="1" kern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79" name="Freeform 3"/>
          <p:cNvSpPr>
            <a:spLocks/>
          </p:cNvSpPr>
          <p:nvPr/>
        </p:nvSpPr>
        <p:spPr bwMode="auto">
          <a:xfrm>
            <a:off x="8397840" y="5017255"/>
            <a:ext cx="321692" cy="374737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0" name="Freeform 4"/>
          <p:cNvSpPr>
            <a:spLocks/>
          </p:cNvSpPr>
          <p:nvPr/>
        </p:nvSpPr>
        <p:spPr bwMode="auto">
          <a:xfrm>
            <a:off x="9682490" y="5017255"/>
            <a:ext cx="319575" cy="374737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1" name="Freeform 5"/>
          <p:cNvSpPr>
            <a:spLocks/>
          </p:cNvSpPr>
          <p:nvPr/>
        </p:nvSpPr>
        <p:spPr bwMode="auto">
          <a:xfrm>
            <a:off x="10323756" y="5017255"/>
            <a:ext cx="321692" cy="374737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2" name="Freeform 6"/>
          <p:cNvSpPr>
            <a:spLocks/>
          </p:cNvSpPr>
          <p:nvPr/>
        </p:nvSpPr>
        <p:spPr bwMode="auto">
          <a:xfrm>
            <a:off x="11286715" y="5017255"/>
            <a:ext cx="319575" cy="374737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3" name="Freeform 7"/>
          <p:cNvSpPr>
            <a:spLocks/>
          </p:cNvSpPr>
          <p:nvPr/>
        </p:nvSpPr>
        <p:spPr bwMode="auto">
          <a:xfrm>
            <a:off x="8078266" y="5017255"/>
            <a:ext cx="319575" cy="374737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4" name="Freeform 8"/>
          <p:cNvSpPr>
            <a:spLocks/>
          </p:cNvSpPr>
          <p:nvPr/>
        </p:nvSpPr>
        <p:spPr bwMode="auto">
          <a:xfrm>
            <a:off x="6793615" y="5020430"/>
            <a:ext cx="321692" cy="376324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5" name="Freeform 9"/>
          <p:cNvSpPr>
            <a:spLocks/>
          </p:cNvSpPr>
          <p:nvPr/>
        </p:nvSpPr>
        <p:spPr bwMode="auto">
          <a:xfrm>
            <a:off x="6474042" y="5020430"/>
            <a:ext cx="319575" cy="376324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6" name="Freeform 10"/>
          <p:cNvSpPr>
            <a:spLocks/>
          </p:cNvSpPr>
          <p:nvPr/>
        </p:nvSpPr>
        <p:spPr bwMode="auto">
          <a:xfrm>
            <a:off x="3477233" y="3888280"/>
            <a:ext cx="749202" cy="376325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7" name="Freeform 11"/>
          <p:cNvSpPr>
            <a:spLocks/>
          </p:cNvSpPr>
          <p:nvPr/>
        </p:nvSpPr>
        <p:spPr bwMode="auto">
          <a:xfrm>
            <a:off x="1231740" y="4640930"/>
            <a:ext cx="1498405" cy="376325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8" name="Freeform 12"/>
          <p:cNvSpPr>
            <a:spLocks/>
          </p:cNvSpPr>
          <p:nvPr/>
        </p:nvSpPr>
        <p:spPr bwMode="auto">
          <a:xfrm>
            <a:off x="1980943" y="5391991"/>
            <a:ext cx="1496290" cy="376324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89" name="Freeform 13"/>
          <p:cNvSpPr>
            <a:spLocks/>
          </p:cNvSpPr>
          <p:nvPr/>
        </p:nvSpPr>
        <p:spPr bwMode="auto">
          <a:xfrm>
            <a:off x="3477233" y="6144640"/>
            <a:ext cx="749202" cy="376324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662431" y="3866050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101391" name="Text Box 15"/>
          <p:cNvSpPr txBox="1">
            <a:spLocks noChangeArrowheads="1"/>
          </p:cNvSpPr>
          <p:nvPr/>
        </p:nvSpPr>
        <p:spPr bwMode="auto">
          <a:xfrm>
            <a:off x="662431" y="4618699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662431" y="5371348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662431" y="6123997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6258169" y="5391991"/>
            <a:ext cx="566981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95" name="Line 19"/>
          <p:cNvSpPr>
            <a:spLocks noChangeShapeType="1"/>
          </p:cNvSpPr>
          <p:nvPr/>
        </p:nvSpPr>
        <p:spPr bwMode="auto">
          <a:xfrm>
            <a:off x="7115307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3638078" y="3850171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10283547" y="5002963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6740708" y="5002963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101399" name="Text Box 23"/>
          <p:cNvSpPr txBox="1">
            <a:spLocks noChangeArrowheads="1"/>
          </p:cNvSpPr>
          <p:nvPr/>
        </p:nvSpPr>
        <p:spPr bwMode="auto">
          <a:xfrm>
            <a:off x="1369307" y="4637753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2907922" y="5361821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3593633" y="6119234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8033822" y="5002963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8344931" y="5002963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6438063" y="5002963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4520611" y="3866050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4520611" y="4636166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4520611" y="5406281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01408" name="Text Box 32"/>
          <p:cNvSpPr txBox="1">
            <a:spLocks noChangeArrowheads="1"/>
          </p:cNvSpPr>
          <p:nvPr/>
        </p:nvSpPr>
        <p:spPr bwMode="auto">
          <a:xfrm>
            <a:off x="4520611" y="6176398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01409" name="Text Box 33"/>
          <p:cNvSpPr txBox="1">
            <a:spLocks noChangeArrowheads="1"/>
          </p:cNvSpPr>
          <p:nvPr/>
        </p:nvSpPr>
        <p:spPr bwMode="auto">
          <a:xfrm>
            <a:off x="11900468" y="4995024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9360798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1" name="Line 35"/>
          <p:cNvSpPr>
            <a:spLocks noChangeShapeType="1"/>
          </p:cNvSpPr>
          <p:nvPr/>
        </p:nvSpPr>
        <p:spPr bwMode="auto">
          <a:xfrm>
            <a:off x="1980942" y="4921981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2" name="Line 36"/>
          <p:cNvSpPr>
            <a:spLocks noChangeShapeType="1"/>
          </p:cNvSpPr>
          <p:nvPr/>
        </p:nvSpPr>
        <p:spPr bwMode="auto">
          <a:xfrm>
            <a:off x="2730145" y="5674632"/>
            <a:ext cx="0" cy="93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3" name="Line 37"/>
          <p:cNvSpPr>
            <a:spLocks noChangeShapeType="1"/>
          </p:cNvSpPr>
          <p:nvPr/>
        </p:nvSpPr>
        <p:spPr bwMode="auto">
          <a:xfrm>
            <a:off x="3477231" y="4921981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4" name="Line 38"/>
          <p:cNvSpPr>
            <a:spLocks noChangeShapeType="1"/>
          </p:cNvSpPr>
          <p:nvPr/>
        </p:nvSpPr>
        <p:spPr bwMode="auto">
          <a:xfrm>
            <a:off x="1980942" y="6427281"/>
            <a:ext cx="0" cy="93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5" name="Line 39"/>
          <p:cNvSpPr>
            <a:spLocks noChangeShapeType="1"/>
          </p:cNvSpPr>
          <p:nvPr/>
        </p:nvSpPr>
        <p:spPr bwMode="auto">
          <a:xfrm>
            <a:off x="4226434" y="5674632"/>
            <a:ext cx="0" cy="93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6" name="Line 40"/>
          <p:cNvSpPr>
            <a:spLocks noChangeShapeType="1"/>
          </p:cNvSpPr>
          <p:nvPr/>
        </p:nvSpPr>
        <p:spPr bwMode="auto">
          <a:xfrm>
            <a:off x="3477231" y="6427281"/>
            <a:ext cx="0" cy="93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7" name="Line 41"/>
          <p:cNvSpPr>
            <a:spLocks noChangeShapeType="1"/>
          </p:cNvSpPr>
          <p:nvPr/>
        </p:nvSpPr>
        <p:spPr bwMode="auto">
          <a:xfrm>
            <a:off x="6474041" y="5487263"/>
            <a:ext cx="0" cy="187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8" name="Line 42"/>
          <p:cNvSpPr>
            <a:spLocks noChangeShapeType="1"/>
          </p:cNvSpPr>
          <p:nvPr/>
        </p:nvSpPr>
        <p:spPr bwMode="auto">
          <a:xfrm>
            <a:off x="7756574" y="5487263"/>
            <a:ext cx="0" cy="187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9039107" y="5487263"/>
            <a:ext cx="0" cy="187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0" name="Line 44"/>
          <p:cNvSpPr>
            <a:spLocks noChangeShapeType="1"/>
          </p:cNvSpPr>
          <p:nvPr/>
        </p:nvSpPr>
        <p:spPr bwMode="auto">
          <a:xfrm>
            <a:off x="10323756" y="5487263"/>
            <a:ext cx="0" cy="187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>
            <a:off x="6474041" y="5580946"/>
            <a:ext cx="128253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2" name="Line 46"/>
          <p:cNvSpPr>
            <a:spLocks noChangeShapeType="1"/>
          </p:cNvSpPr>
          <p:nvPr/>
        </p:nvSpPr>
        <p:spPr bwMode="auto">
          <a:xfrm>
            <a:off x="7756575" y="5580946"/>
            <a:ext cx="128253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3" name="Line 47"/>
          <p:cNvSpPr>
            <a:spLocks noChangeShapeType="1"/>
          </p:cNvSpPr>
          <p:nvPr/>
        </p:nvSpPr>
        <p:spPr bwMode="auto">
          <a:xfrm>
            <a:off x="9039108" y="5580946"/>
            <a:ext cx="128464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8078266" y="6301838"/>
            <a:ext cx="2131951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4 </a:t>
            </a:r>
            <a:r>
              <a:rPr kumimoji="1" lang="zh-CN" altLang="en-US" sz="2200">
                <a:solidFill>
                  <a:srgbClr val="333399"/>
                </a:solidFill>
                <a:latin typeface="Arial" charset="0"/>
              </a:rPr>
              <a:t>个时分复用帧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6793617" y="5530135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#1</a:t>
            </a:r>
          </a:p>
        </p:txBody>
      </p:sp>
      <p:sp>
        <p:nvSpPr>
          <p:cNvPr id="101426" name="Line 50"/>
          <p:cNvSpPr>
            <a:spLocks noChangeShapeType="1"/>
          </p:cNvSpPr>
          <p:nvPr/>
        </p:nvSpPr>
        <p:spPr bwMode="auto">
          <a:xfrm>
            <a:off x="4751299" y="4318592"/>
            <a:ext cx="1401051" cy="698661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7" name="Line 51"/>
          <p:cNvSpPr>
            <a:spLocks noChangeShapeType="1"/>
          </p:cNvSpPr>
          <p:nvPr/>
        </p:nvSpPr>
        <p:spPr bwMode="auto">
          <a:xfrm>
            <a:off x="4751300" y="5039484"/>
            <a:ext cx="1293114" cy="165138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8" name="Line 52"/>
          <p:cNvSpPr>
            <a:spLocks noChangeShapeType="1"/>
          </p:cNvSpPr>
          <p:nvPr/>
        </p:nvSpPr>
        <p:spPr bwMode="auto">
          <a:xfrm flipV="1">
            <a:off x="4846536" y="5391991"/>
            <a:ext cx="1197877" cy="36679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29" name="Line 53"/>
          <p:cNvSpPr>
            <a:spLocks noChangeShapeType="1"/>
          </p:cNvSpPr>
          <p:nvPr/>
        </p:nvSpPr>
        <p:spPr bwMode="auto">
          <a:xfrm flipV="1">
            <a:off x="4867700" y="5580946"/>
            <a:ext cx="1284651" cy="84633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30" name="Text Box 54"/>
          <p:cNvSpPr txBox="1">
            <a:spLocks noChangeArrowheads="1"/>
          </p:cNvSpPr>
          <p:nvPr/>
        </p:nvSpPr>
        <p:spPr bwMode="auto">
          <a:xfrm>
            <a:off x="4975115" y="5792410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④</a:t>
            </a:r>
          </a:p>
        </p:txBody>
      </p:sp>
      <p:sp>
        <p:nvSpPr>
          <p:cNvPr id="101431" name="Text Box 55"/>
          <p:cNvSpPr txBox="1">
            <a:spLocks noChangeArrowheads="1"/>
          </p:cNvSpPr>
          <p:nvPr/>
        </p:nvSpPr>
        <p:spPr bwMode="auto">
          <a:xfrm>
            <a:off x="4961467" y="5257290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③</a:t>
            </a:r>
          </a:p>
        </p:txBody>
      </p:sp>
      <p:sp>
        <p:nvSpPr>
          <p:cNvPr id="101432" name="Text Box 56"/>
          <p:cNvSpPr txBox="1">
            <a:spLocks noChangeArrowheads="1"/>
          </p:cNvSpPr>
          <p:nvPr/>
        </p:nvSpPr>
        <p:spPr bwMode="auto">
          <a:xfrm>
            <a:off x="4961467" y="4717662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②</a:t>
            </a:r>
          </a:p>
        </p:txBody>
      </p:sp>
      <p:sp>
        <p:nvSpPr>
          <p:cNvPr id="101433" name="Text Box 57"/>
          <p:cNvSpPr txBox="1">
            <a:spLocks noChangeArrowheads="1"/>
          </p:cNvSpPr>
          <p:nvPr/>
        </p:nvSpPr>
        <p:spPr bwMode="auto">
          <a:xfrm>
            <a:off x="4941775" y="4141598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①</a:t>
            </a:r>
          </a:p>
        </p:txBody>
      </p:sp>
      <p:sp>
        <p:nvSpPr>
          <p:cNvPr id="101434" name="Freeform 58"/>
          <p:cNvSpPr>
            <a:spLocks/>
          </p:cNvSpPr>
          <p:nvPr/>
        </p:nvSpPr>
        <p:spPr bwMode="auto">
          <a:xfrm>
            <a:off x="1231741" y="3888280"/>
            <a:ext cx="749202" cy="376325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35" name="Line 59"/>
          <p:cNvSpPr>
            <a:spLocks noChangeShapeType="1"/>
          </p:cNvSpPr>
          <p:nvPr/>
        </p:nvSpPr>
        <p:spPr bwMode="auto">
          <a:xfrm>
            <a:off x="4226434" y="4921981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36" name="Line 60"/>
          <p:cNvSpPr>
            <a:spLocks noChangeShapeType="1"/>
          </p:cNvSpPr>
          <p:nvPr/>
        </p:nvSpPr>
        <p:spPr bwMode="auto">
          <a:xfrm>
            <a:off x="1231739" y="6408226"/>
            <a:ext cx="0" cy="936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37" name="Text Box 61"/>
          <p:cNvSpPr txBox="1">
            <a:spLocks noChangeArrowheads="1"/>
          </p:cNvSpPr>
          <p:nvPr/>
        </p:nvSpPr>
        <p:spPr bwMode="auto">
          <a:xfrm>
            <a:off x="1369307" y="3846996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101438" name="Text Box 62"/>
          <p:cNvSpPr txBox="1">
            <a:spLocks noChangeArrowheads="1"/>
          </p:cNvSpPr>
          <p:nvPr/>
        </p:nvSpPr>
        <p:spPr bwMode="auto">
          <a:xfrm>
            <a:off x="2154487" y="5349118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101439" name="Text Box 63"/>
          <p:cNvSpPr txBox="1">
            <a:spLocks noChangeArrowheads="1"/>
          </p:cNvSpPr>
          <p:nvPr/>
        </p:nvSpPr>
        <p:spPr bwMode="auto">
          <a:xfrm>
            <a:off x="2190467" y="4640929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101440" name="Line 64"/>
          <p:cNvSpPr>
            <a:spLocks noChangeShapeType="1"/>
          </p:cNvSpPr>
          <p:nvPr/>
        </p:nvSpPr>
        <p:spPr bwMode="auto">
          <a:xfrm>
            <a:off x="7434883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1" name="Line 65"/>
          <p:cNvSpPr>
            <a:spLocks noChangeShapeType="1"/>
          </p:cNvSpPr>
          <p:nvPr/>
        </p:nvSpPr>
        <p:spPr bwMode="auto">
          <a:xfrm>
            <a:off x="7756574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2" name="Line 66"/>
          <p:cNvSpPr>
            <a:spLocks noChangeShapeType="1"/>
          </p:cNvSpPr>
          <p:nvPr/>
        </p:nvSpPr>
        <p:spPr bwMode="auto">
          <a:xfrm>
            <a:off x="10323757" y="5580946"/>
            <a:ext cx="128253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3" name="Line 67"/>
          <p:cNvSpPr>
            <a:spLocks noChangeShapeType="1"/>
          </p:cNvSpPr>
          <p:nvPr/>
        </p:nvSpPr>
        <p:spPr bwMode="auto">
          <a:xfrm>
            <a:off x="11606289" y="5487263"/>
            <a:ext cx="0" cy="187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4" name="Line 68"/>
          <p:cNvSpPr>
            <a:spLocks noChangeShapeType="1"/>
          </p:cNvSpPr>
          <p:nvPr/>
        </p:nvSpPr>
        <p:spPr bwMode="auto">
          <a:xfrm>
            <a:off x="10965024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5" name="Line 69"/>
          <p:cNvSpPr>
            <a:spLocks noChangeShapeType="1"/>
          </p:cNvSpPr>
          <p:nvPr/>
        </p:nvSpPr>
        <p:spPr bwMode="auto">
          <a:xfrm>
            <a:off x="9039107" y="5298307"/>
            <a:ext cx="0" cy="9368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46" name="Text Box 70"/>
          <p:cNvSpPr txBox="1">
            <a:spLocks noChangeArrowheads="1"/>
          </p:cNvSpPr>
          <p:nvPr/>
        </p:nvSpPr>
        <p:spPr bwMode="auto">
          <a:xfrm>
            <a:off x="9654977" y="5002963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101447" name="Text Box 71"/>
          <p:cNvSpPr txBox="1">
            <a:spLocks noChangeArrowheads="1"/>
          </p:cNvSpPr>
          <p:nvPr/>
        </p:nvSpPr>
        <p:spPr bwMode="auto">
          <a:xfrm>
            <a:off x="11233804" y="5002963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101448" name="Text Box 72"/>
          <p:cNvSpPr txBox="1">
            <a:spLocks noChangeArrowheads="1"/>
          </p:cNvSpPr>
          <p:nvPr/>
        </p:nvSpPr>
        <p:spPr bwMode="auto">
          <a:xfrm>
            <a:off x="5189391" y="3567531"/>
            <a:ext cx="133205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Arial" charset="0"/>
              </a:rPr>
              <a:t>时分复用</a:t>
            </a:r>
          </a:p>
        </p:txBody>
      </p:sp>
      <p:sp>
        <p:nvSpPr>
          <p:cNvPr id="101449" name="Text Box 73"/>
          <p:cNvSpPr txBox="1">
            <a:spLocks noChangeArrowheads="1"/>
          </p:cNvSpPr>
          <p:nvPr/>
        </p:nvSpPr>
        <p:spPr bwMode="auto">
          <a:xfrm>
            <a:off x="8078267" y="5530135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#2</a:t>
            </a:r>
          </a:p>
        </p:txBody>
      </p:sp>
      <p:sp>
        <p:nvSpPr>
          <p:cNvPr id="101450" name="Text Box 74"/>
          <p:cNvSpPr txBox="1">
            <a:spLocks noChangeArrowheads="1"/>
          </p:cNvSpPr>
          <p:nvPr/>
        </p:nvSpPr>
        <p:spPr bwMode="auto">
          <a:xfrm>
            <a:off x="9424292" y="5530135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#3</a:t>
            </a:r>
          </a:p>
        </p:txBody>
      </p:sp>
      <p:sp>
        <p:nvSpPr>
          <p:cNvPr id="101451" name="Text Box 75"/>
          <p:cNvSpPr txBox="1">
            <a:spLocks noChangeArrowheads="1"/>
          </p:cNvSpPr>
          <p:nvPr/>
        </p:nvSpPr>
        <p:spPr bwMode="auto">
          <a:xfrm>
            <a:off x="10706825" y="5530135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#4</a:t>
            </a:r>
          </a:p>
        </p:txBody>
      </p:sp>
      <p:sp>
        <p:nvSpPr>
          <p:cNvPr id="101452" name="Line 76"/>
          <p:cNvSpPr>
            <a:spLocks noChangeShapeType="1"/>
          </p:cNvSpPr>
          <p:nvPr/>
        </p:nvSpPr>
        <p:spPr bwMode="auto">
          <a:xfrm>
            <a:off x="7221128" y="5927102"/>
            <a:ext cx="1604224" cy="3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3" name="Line 77"/>
          <p:cNvSpPr>
            <a:spLocks noChangeShapeType="1"/>
          </p:cNvSpPr>
          <p:nvPr/>
        </p:nvSpPr>
        <p:spPr bwMode="auto">
          <a:xfrm>
            <a:off x="8397840" y="5927102"/>
            <a:ext cx="641268" cy="3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4" name="Line 78"/>
          <p:cNvSpPr>
            <a:spLocks noChangeShapeType="1"/>
          </p:cNvSpPr>
          <p:nvPr/>
        </p:nvSpPr>
        <p:spPr bwMode="auto">
          <a:xfrm flipH="1">
            <a:off x="9147043" y="5927102"/>
            <a:ext cx="535447" cy="3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5" name="Line 79"/>
          <p:cNvSpPr>
            <a:spLocks noChangeShapeType="1"/>
          </p:cNvSpPr>
          <p:nvPr/>
        </p:nvSpPr>
        <p:spPr bwMode="auto">
          <a:xfrm flipV="1">
            <a:off x="9360800" y="5927102"/>
            <a:ext cx="1604224" cy="376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6" name="Text Box 80"/>
          <p:cNvSpPr txBox="1">
            <a:spLocks noChangeArrowheads="1"/>
          </p:cNvSpPr>
          <p:nvPr/>
        </p:nvSpPr>
        <p:spPr bwMode="auto">
          <a:xfrm>
            <a:off x="507934" y="3292830"/>
            <a:ext cx="767795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Arial" charset="0"/>
              </a:rPr>
              <a:t>用户</a:t>
            </a:r>
          </a:p>
        </p:txBody>
      </p:sp>
      <p:sp>
        <p:nvSpPr>
          <p:cNvPr id="101457" name="Line 81"/>
          <p:cNvSpPr>
            <a:spLocks noChangeShapeType="1"/>
          </p:cNvSpPr>
          <p:nvPr/>
        </p:nvSpPr>
        <p:spPr bwMode="auto">
          <a:xfrm>
            <a:off x="1125922" y="4264605"/>
            <a:ext cx="352802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8" name="Line 82"/>
          <p:cNvSpPr>
            <a:spLocks noChangeShapeType="1"/>
          </p:cNvSpPr>
          <p:nvPr/>
        </p:nvSpPr>
        <p:spPr bwMode="auto">
          <a:xfrm>
            <a:off x="1125922" y="5017254"/>
            <a:ext cx="352802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59" name="Line 83"/>
          <p:cNvSpPr>
            <a:spLocks noChangeShapeType="1"/>
          </p:cNvSpPr>
          <p:nvPr/>
        </p:nvSpPr>
        <p:spPr bwMode="auto">
          <a:xfrm>
            <a:off x="1125922" y="5768315"/>
            <a:ext cx="352802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1460" name="Line 84"/>
          <p:cNvSpPr>
            <a:spLocks noChangeShapeType="1"/>
          </p:cNvSpPr>
          <p:nvPr/>
        </p:nvSpPr>
        <p:spPr bwMode="auto">
          <a:xfrm>
            <a:off x="1125922" y="6520964"/>
            <a:ext cx="352802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101461" name="Group 85"/>
          <p:cNvGrpSpPr>
            <a:grpSpLocks/>
          </p:cNvGrpSpPr>
          <p:nvPr/>
        </p:nvGrpSpPr>
        <p:grpSpPr bwMode="auto">
          <a:xfrm>
            <a:off x="6478275" y="4823535"/>
            <a:ext cx="5106851" cy="1079750"/>
            <a:chOff x="1655" y="1570"/>
            <a:chExt cx="2904" cy="1497"/>
          </a:xfrm>
        </p:grpSpPr>
        <p:sp>
          <p:nvSpPr>
            <p:cNvPr id="101464" name="Line 86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465" name="Line 87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466" name="Line 88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467" name="Line 89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01468" name="Line 90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92" name="Line 37"/>
          <p:cNvSpPr>
            <a:spLocks noChangeShapeType="1"/>
          </p:cNvSpPr>
          <p:nvPr/>
        </p:nvSpPr>
        <p:spPr bwMode="auto">
          <a:xfrm>
            <a:off x="2710830" y="4140258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3" name="Line 37"/>
          <p:cNvSpPr>
            <a:spLocks noChangeShapeType="1"/>
          </p:cNvSpPr>
          <p:nvPr/>
        </p:nvSpPr>
        <p:spPr bwMode="auto">
          <a:xfrm>
            <a:off x="2710830" y="6430866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统计时分复用 </a:t>
            </a:r>
            <a:r>
              <a:rPr lang="en-US" altLang="zh-CN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STDM</a:t>
            </a:r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(Statistic TDM</a:t>
            </a:r>
            <a:r>
              <a:rPr lang="en-US" altLang="zh-CN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)</a:t>
            </a:r>
          </a:p>
          <a:p>
            <a:pPr lvl="1"/>
            <a:r>
              <a:rPr lang="zh-CN" altLang="en-US" sz="2800" b="1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每</a:t>
            </a:r>
            <a:r>
              <a:rPr lang="zh-CN" altLang="en-US" sz="2800" b="1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一个</a:t>
            </a:r>
            <a:r>
              <a:rPr lang="en-US" altLang="zh-CN" sz="2800" b="1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STDM</a:t>
            </a:r>
            <a:r>
              <a:rPr lang="zh-CN" altLang="en-US" sz="2800" b="1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帧中的时隙数</a:t>
            </a:r>
            <a:r>
              <a:rPr lang="zh-CN" altLang="en-US" sz="2800" b="1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小于用户</a:t>
            </a:r>
            <a:r>
              <a:rPr lang="zh-CN" altLang="en-US" sz="2800" b="1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数。当一个帧的数据放满了，就发送出去。</a:t>
            </a:r>
            <a:endParaRPr lang="zh-CN" altLang="en-US" sz="2800" b="1" dirty="0"/>
          </a:p>
        </p:txBody>
      </p:sp>
      <p:sp>
        <p:nvSpPr>
          <p:cNvPr id="103427" name="Freeform 85"/>
          <p:cNvSpPr>
            <a:spLocks/>
          </p:cNvSpPr>
          <p:nvPr/>
        </p:nvSpPr>
        <p:spPr bwMode="auto">
          <a:xfrm>
            <a:off x="9455205" y="4886792"/>
            <a:ext cx="359786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28" name="Freeform 86"/>
          <p:cNvSpPr>
            <a:spLocks/>
          </p:cNvSpPr>
          <p:nvPr/>
        </p:nvSpPr>
        <p:spPr bwMode="auto">
          <a:xfrm>
            <a:off x="10415686" y="4886792"/>
            <a:ext cx="359786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29" name="Freeform 87"/>
          <p:cNvSpPr>
            <a:spLocks/>
          </p:cNvSpPr>
          <p:nvPr/>
        </p:nvSpPr>
        <p:spPr bwMode="auto">
          <a:xfrm>
            <a:off x="10906003" y="4886808"/>
            <a:ext cx="361904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0" name="Freeform 88"/>
          <p:cNvSpPr>
            <a:spLocks/>
          </p:cNvSpPr>
          <p:nvPr/>
        </p:nvSpPr>
        <p:spPr bwMode="auto">
          <a:xfrm>
            <a:off x="9935624" y="4886792"/>
            <a:ext cx="361904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1" name="Freeform 89"/>
          <p:cNvSpPr>
            <a:spLocks/>
          </p:cNvSpPr>
          <p:nvPr/>
        </p:nvSpPr>
        <p:spPr bwMode="auto">
          <a:xfrm>
            <a:off x="8972665" y="4886792"/>
            <a:ext cx="361903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2" name="Freeform 90"/>
          <p:cNvSpPr>
            <a:spLocks/>
          </p:cNvSpPr>
          <p:nvPr/>
        </p:nvSpPr>
        <p:spPr bwMode="auto">
          <a:xfrm>
            <a:off x="8490128" y="4886792"/>
            <a:ext cx="361903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3" name="Freeform 91"/>
          <p:cNvSpPr>
            <a:spLocks/>
          </p:cNvSpPr>
          <p:nvPr/>
        </p:nvSpPr>
        <p:spPr bwMode="auto">
          <a:xfrm>
            <a:off x="8009708" y="4886792"/>
            <a:ext cx="359786" cy="403319"/>
          </a:xfrm>
          <a:custGeom>
            <a:avLst/>
            <a:gdLst>
              <a:gd name="T0" fmla="*/ 0 w 96"/>
              <a:gd name="T1" fmla="*/ 2147483646 h 192"/>
              <a:gd name="T2" fmla="*/ 0 w 96"/>
              <a:gd name="T3" fmla="*/ 0 h 192"/>
              <a:gd name="T4" fmla="*/ 2147483646 w 96"/>
              <a:gd name="T5" fmla="*/ 0 h 192"/>
              <a:gd name="T6" fmla="*/ 2147483646 w 96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192"/>
              <a:gd name="T14" fmla="*/ 96 w 96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4" name="Text Box 92"/>
          <p:cNvSpPr txBox="1">
            <a:spLocks noChangeArrowheads="1"/>
          </p:cNvSpPr>
          <p:nvPr/>
        </p:nvSpPr>
        <p:spPr bwMode="auto">
          <a:xfrm>
            <a:off x="880419" y="3349510"/>
            <a:ext cx="767795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用户</a:t>
            </a:r>
          </a:p>
        </p:txBody>
      </p:sp>
      <p:sp>
        <p:nvSpPr>
          <p:cNvPr id="103435" name="Freeform 93"/>
          <p:cNvSpPr>
            <a:spLocks/>
          </p:cNvSpPr>
          <p:nvPr/>
        </p:nvSpPr>
        <p:spPr bwMode="auto">
          <a:xfrm>
            <a:off x="4247598" y="3957885"/>
            <a:ext cx="844440" cy="403319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6" name="Freeform 94"/>
          <p:cNvSpPr>
            <a:spLocks/>
          </p:cNvSpPr>
          <p:nvPr/>
        </p:nvSpPr>
        <p:spPr bwMode="auto">
          <a:xfrm>
            <a:off x="1718510" y="4662126"/>
            <a:ext cx="1686764" cy="401731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7" name="Freeform 95"/>
          <p:cNvSpPr>
            <a:spLocks/>
          </p:cNvSpPr>
          <p:nvPr/>
        </p:nvSpPr>
        <p:spPr bwMode="auto">
          <a:xfrm>
            <a:off x="2560833" y="5338523"/>
            <a:ext cx="1686764" cy="403319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8" name="Freeform 96"/>
          <p:cNvSpPr>
            <a:spLocks/>
          </p:cNvSpPr>
          <p:nvPr/>
        </p:nvSpPr>
        <p:spPr bwMode="auto">
          <a:xfrm>
            <a:off x="4271256" y="6060960"/>
            <a:ext cx="842323" cy="403319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39" name="Text Box 97"/>
          <p:cNvSpPr txBox="1">
            <a:spLocks noChangeArrowheads="1"/>
          </p:cNvSpPr>
          <p:nvPr/>
        </p:nvSpPr>
        <p:spPr bwMode="auto">
          <a:xfrm>
            <a:off x="1007402" y="3921364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103440" name="Text Box 98"/>
          <p:cNvSpPr txBox="1">
            <a:spLocks noChangeArrowheads="1"/>
          </p:cNvSpPr>
          <p:nvPr/>
        </p:nvSpPr>
        <p:spPr bwMode="auto">
          <a:xfrm>
            <a:off x="1007402" y="4624016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103441" name="Text Box 99"/>
          <p:cNvSpPr txBox="1">
            <a:spLocks noChangeArrowheads="1"/>
          </p:cNvSpPr>
          <p:nvPr/>
        </p:nvSpPr>
        <p:spPr bwMode="auto">
          <a:xfrm>
            <a:off x="1007402" y="5302002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103442" name="Text Box 100"/>
          <p:cNvSpPr txBox="1">
            <a:spLocks noChangeArrowheads="1"/>
          </p:cNvSpPr>
          <p:nvPr/>
        </p:nvSpPr>
        <p:spPr bwMode="auto">
          <a:xfrm>
            <a:off x="1007402" y="6024441"/>
            <a:ext cx="40712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103443" name="Line 101"/>
          <p:cNvSpPr>
            <a:spLocks noChangeShapeType="1"/>
          </p:cNvSpPr>
          <p:nvPr/>
        </p:nvSpPr>
        <p:spPr bwMode="auto">
          <a:xfrm>
            <a:off x="7647805" y="5290110"/>
            <a:ext cx="397458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44" name="Text Box 102"/>
          <p:cNvSpPr txBox="1">
            <a:spLocks noChangeArrowheads="1"/>
          </p:cNvSpPr>
          <p:nvPr/>
        </p:nvSpPr>
        <p:spPr bwMode="auto">
          <a:xfrm>
            <a:off x="4429608" y="3942006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103445" name="Text Box 105"/>
          <p:cNvSpPr txBox="1">
            <a:spLocks noChangeArrowheads="1"/>
          </p:cNvSpPr>
          <p:nvPr/>
        </p:nvSpPr>
        <p:spPr bwMode="auto">
          <a:xfrm>
            <a:off x="1970362" y="4647835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103446" name="Text Box 106"/>
          <p:cNvSpPr txBox="1">
            <a:spLocks noChangeArrowheads="1"/>
          </p:cNvSpPr>
          <p:nvPr/>
        </p:nvSpPr>
        <p:spPr bwMode="auto">
          <a:xfrm>
            <a:off x="3606331" y="5314705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103447" name="Text Box 107"/>
          <p:cNvSpPr txBox="1">
            <a:spLocks noChangeArrowheads="1"/>
          </p:cNvSpPr>
          <p:nvPr/>
        </p:nvSpPr>
        <p:spPr bwMode="auto">
          <a:xfrm>
            <a:off x="4510437" y="6060961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103448" name="Text Box 111"/>
          <p:cNvSpPr txBox="1">
            <a:spLocks noChangeArrowheads="1"/>
          </p:cNvSpPr>
          <p:nvPr/>
        </p:nvSpPr>
        <p:spPr bwMode="auto">
          <a:xfrm>
            <a:off x="5422195" y="3997582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03449" name="Text Box 112"/>
          <p:cNvSpPr txBox="1">
            <a:spLocks noChangeArrowheads="1"/>
          </p:cNvSpPr>
          <p:nvPr/>
        </p:nvSpPr>
        <p:spPr bwMode="auto">
          <a:xfrm>
            <a:off x="5422195" y="4719289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03450" name="Text Box 113"/>
          <p:cNvSpPr txBox="1">
            <a:spLocks noChangeArrowheads="1"/>
          </p:cNvSpPr>
          <p:nvPr/>
        </p:nvSpPr>
        <p:spPr bwMode="auto">
          <a:xfrm>
            <a:off x="5422195" y="5416329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03451" name="Text Box 114"/>
          <p:cNvSpPr txBox="1">
            <a:spLocks noChangeArrowheads="1"/>
          </p:cNvSpPr>
          <p:nvPr/>
        </p:nvSpPr>
        <p:spPr bwMode="auto">
          <a:xfrm>
            <a:off x="5422195" y="6157822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03452" name="Text Box 115"/>
          <p:cNvSpPr txBox="1">
            <a:spLocks noChangeArrowheads="1"/>
          </p:cNvSpPr>
          <p:nvPr/>
        </p:nvSpPr>
        <p:spPr bwMode="auto">
          <a:xfrm>
            <a:off x="11501752" y="4867738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03453" name="Line 116"/>
          <p:cNvSpPr>
            <a:spLocks noChangeShapeType="1"/>
          </p:cNvSpPr>
          <p:nvPr/>
        </p:nvSpPr>
        <p:spPr bwMode="auto">
          <a:xfrm>
            <a:off x="2560833" y="4963820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4" name="Line 117"/>
          <p:cNvSpPr>
            <a:spLocks noChangeShapeType="1"/>
          </p:cNvSpPr>
          <p:nvPr/>
        </p:nvSpPr>
        <p:spPr bwMode="auto">
          <a:xfrm>
            <a:off x="3405274" y="5640217"/>
            <a:ext cx="0" cy="1016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5" name="Line 118"/>
          <p:cNvSpPr>
            <a:spLocks noChangeShapeType="1"/>
          </p:cNvSpPr>
          <p:nvPr/>
        </p:nvSpPr>
        <p:spPr bwMode="auto">
          <a:xfrm>
            <a:off x="4247598" y="4963820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6" name="Line 119"/>
          <p:cNvSpPr>
            <a:spLocks noChangeShapeType="1"/>
          </p:cNvSpPr>
          <p:nvPr/>
        </p:nvSpPr>
        <p:spPr bwMode="auto">
          <a:xfrm>
            <a:off x="2560833" y="6364244"/>
            <a:ext cx="0" cy="100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7" name="Line 120"/>
          <p:cNvSpPr>
            <a:spLocks noChangeShapeType="1"/>
          </p:cNvSpPr>
          <p:nvPr/>
        </p:nvSpPr>
        <p:spPr bwMode="auto">
          <a:xfrm>
            <a:off x="5092037" y="5640217"/>
            <a:ext cx="0" cy="1016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8" name="Line 121"/>
          <p:cNvSpPr>
            <a:spLocks noChangeShapeType="1"/>
          </p:cNvSpPr>
          <p:nvPr/>
        </p:nvSpPr>
        <p:spPr bwMode="auto">
          <a:xfrm>
            <a:off x="3430910" y="6364244"/>
            <a:ext cx="0" cy="100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59" name="Line 122"/>
          <p:cNvSpPr>
            <a:spLocks noChangeShapeType="1"/>
          </p:cNvSpPr>
          <p:nvPr/>
        </p:nvSpPr>
        <p:spPr bwMode="auto">
          <a:xfrm>
            <a:off x="7889073" y="5391734"/>
            <a:ext cx="0" cy="200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0" name="Line 123"/>
          <p:cNvSpPr>
            <a:spLocks noChangeShapeType="1"/>
          </p:cNvSpPr>
          <p:nvPr/>
        </p:nvSpPr>
        <p:spPr bwMode="auto">
          <a:xfrm>
            <a:off x="8852031" y="5391734"/>
            <a:ext cx="0" cy="200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1" name="Line 124"/>
          <p:cNvSpPr>
            <a:spLocks noChangeShapeType="1"/>
          </p:cNvSpPr>
          <p:nvPr/>
        </p:nvSpPr>
        <p:spPr bwMode="auto">
          <a:xfrm>
            <a:off x="9814989" y="5391734"/>
            <a:ext cx="0" cy="200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2" name="Line 125"/>
          <p:cNvSpPr>
            <a:spLocks noChangeShapeType="1"/>
          </p:cNvSpPr>
          <p:nvPr/>
        </p:nvSpPr>
        <p:spPr bwMode="auto">
          <a:xfrm>
            <a:off x="7889074" y="5491769"/>
            <a:ext cx="96295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3" name="Line 126"/>
          <p:cNvSpPr>
            <a:spLocks noChangeShapeType="1"/>
          </p:cNvSpPr>
          <p:nvPr/>
        </p:nvSpPr>
        <p:spPr bwMode="auto">
          <a:xfrm>
            <a:off x="8852031" y="5491769"/>
            <a:ext cx="9629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4" name="Line 127"/>
          <p:cNvSpPr>
            <a:spLocks noChangeShapeType="1"/>
          </p:cNvSpPr>
          <p:nvPr/>
        </p:nvSpPr>
        <p:spPr bwMode="auto">
          <a:xfrm>
            <a:off x="9814989" y="5491769"/>
            <a:ext cx="965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5" name="Text Box 128"/>
          <p:cNvSpPr txBox="1">
            <a:spLocks noChangeArrowheads="1"/>
          </p:cNvSpPr>
          <p:nvPr/>
        </p:nvSpPr>
        <p:spPr bwMode="auto">
          <a:xfrm>
            <a:off x="8369494" y="6196782"/>
            <a:ext cx="196043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3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个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STDM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帧</a:t>
            </a:r>
          </a:p>
        </p:txBody>
      </p:sp>
      <p:sp>
        <p:nvSpPr>
          <p:cNvPr id="103466" name="Text Box 129"/>
          <p:cNvSpPr txBox="1">
            <a:spLocks noChangeArrowheads="1"/>
          </p:cNvSpPr>
          <p:nvPr/>
        </p:nvSpPr>
        <p:spPr bwMode="auto">
          <a:xfrm>
            <a:off x="8035105" y="5399673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#1</a:t>
            </a:r>
          </a:p>
        </p:txBody>
      </p:sp>
      <p:sp>
        <p:nvSpPr>
          <p:cNvPr id="103467" name="Line 130"/>
          <p:cNvSpPr>
            <a:spLocks noChangeShapeType="1"/>
          </p:cNvSpPr>
          <p:nvPr/>
        </p:nvSpPr>
        <p:spPr bwMode="auto">
          <a:xfrm>
            <a:off x="5712142" y="4361202"/>
            <a:ext cx="929105" cy="39778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8" name="Line 131"/>
          <p:cNvSpPr>
            <a:spLocks noChangeShapeType="1"/>
          </p:cNvSpPr>
          <p:nvPr/>
        </p:nvSpPr>
        <p:spPr bwMode="auto">
          <a:xfrm>
            <a:off x="5807377" y="5047978"/>
            <a:ext cx="833869" cy="11163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69" name="Line 132"/>
          <p:cNvSpPr>
            <a:spLocks noChangeShapeType="1"/>
          </p:cNvSpPr>
          <p:nvPr/>
        </p:nvSpPr>
        <p:spPr bwMode="auto">
          <a:xfrm flipV="1">
            <a:off x="5712143" y="5576735"/>
            <a:ext cx="929106" cy="194757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70" name="Line 133"/>
          <p:cNvSpPr>
            <a:spLocks noChangeShapeType="1"/>
          </p:cNvSpPr>
          <p:nvPr/>
        </p:nvSpPr>
        <p:spPr bwMode="auto">
          <a:xfrm flipV="1">
            <a:off x="5712142" y="6017061"/>
            <a:ext cx="929104" cy="466849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71" name="Text Box 134"/>
          <p:cNvSpPr txBox="1">
            <a:spLocks noChangeArrowheads="1"/>
          </p:cNvSpPr>
          <p:nvPr/>
        </p:nvSpPr>
        <p:spPr bwMode="auto">
          <a:xfrm>
            <a:off x="5951190" y="5806058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④</a:t>
            </a:r>
          </a:p>
        </p:txBody>
      </p:sp>
      <p:sp>
        <p:nvSpPr>
          <p:cNvPr id="103472" name="Text Box 135"/>
          <p:cNvSpPr txBox="1">
            <a:spLocks noChangeArrowheads="1"/>
          </p:cNvSpPr>
          <p:nvPr/>
        </p:nvSpPr>
        <p:spPr bwMode="auto">
          <a:xfrm>
            <a:off x="5951190" y="5229994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③</a:t>
            </a:r>
          </a:p>
        </p:txBody>
      </p:sp>
      <p:sp>
        <p:nvSpPr>
          <p:cNvPr id="103473" name="Text Box 136"/>
          <p:cNvSpPr txBox="1">
            <a:spLocks noChangeArrowheads="1"/>
          </p:cNvSpPr>
          <p:nvPr/>
        </p:nvSpPr>
        <p:spPr bwMode="auto">
          <a:xfrm>
            <a:off x="5923894" y="4701179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②</a:t>
            </a:r>
          </a:p>
        </p:txBody>
      </p:sp>
      <p:sp>
        <p:nvSpPr>
          <p:cNvPr id="103474" name="Text Box 137"/>
          <p:cNvSpPr txBox="1">
            <a:spLocks noChangeArrowheads="1"/>
          </p:cNvSpPr>
          <p:nvPr/>
        </p:nvSpPr>
        <p:spPr bwMode="auto">
          <a:xfrm>
            <a:off x="5902616" y="4039681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①</a:t>
            </a:r>
          </a:p>
        </p:txBody>
      </p:sp>
      <p:sp>
        <p:nvSpPr>
          <p:cNvPr id="103475" name="Freeform 138"/>
          <p:cNvSpPr>
            <a:spLocks/>
          </p:cNvSpPr>
          <p:nvPr/>
        </p:nvSpPr>
        <p:spPr bwMode="auto">
          <a:xfrm>
            <a:off x="1718510" y="3957885"/>
            <a:ext cx="842323" cy="403319"/>
          </a:xfrm>
          <a:custGeom>
            <a:avLst/>
            <a:gdLst>
              <a:gd name="T0" fmla="*/ 0 w 1008"/>
              <a:gd name="T1" fmla="*/ 2147483646 h 192"/>
              <a:gd name="T2" fmla="*/ 0 w 1008"/>
              <a:gd name="T3" fmla="*/ 0 h 192"/>
              <a:gd name="T4" fmla="*/ 2147483646 w 1008"/>
              <a:gd name="T5" fmla="*/ 0 h 192"/>
              <a:gd name="T6" fmla="*/ 2147483646 w 100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192"/>
              <a:gd name="T14" fmla="*/ 1008 w 100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76" name="Line 139"/>
          <p:cNvSpPr>
            <a:spLocks noChangeShapeType="1"/>
          </p:cNvSpPr>
          <p:nvPr/>
        </p:nvSpPr>
        <p:spPr bwMode="auto">
          <a:xfrm>
            <a:off x="5092037" y="4963820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77" name="Line 140"/>
          <p:cNvSpPr>
            <a:spLocks noChangeShapeType="1"/>
          </p:cNvSpPr>
          <p:nvPr/>
        </p:nvSpPr>
        <p:spPr bwMode="auto">
          <a:xfrm>
            <a:off x="1839145" y="6364244"/>
            <a:ext cx="0" cy="1000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78" name="Text Box 141"/>
          <p:cNvSpPr txBox="1">
            <a:spLocks noChangeArrowheads="1"/>
          </p:cNvSpPr>
          <p:nvPr/>
        </p:nvSpPr>
        <p:spPr bwMode="auto">
          <a:xfrm>
            <a:off x="1930150" y="3926127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103479" name="Text Box 142"/>
          <p:cNvSpPr txBox="1">
            <a:spLocks noChangeArrowheads="1"/>
          </p:cNvSpPr>
          <p:nvPr/>
        </p:nvSpPr>
        <p:spPr bwMode="auto">
          <a:xfrm>
            <a:off x="2757658" y="5302002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103480" name="Text Box 143"/>
          <p:cNvSpPr txBox="1">
            <a:spLocks noChangeArrowheads="1"/>
          </p:cNvSpPr>
          <p:nvPr/>
        </p:nvSpPr>
        <p:spPr bwMode="auto">
          <a:xfrm>
            <a:off x="2797870" y="4651010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103481" name="Line 144"/>
          <p:cNvSpPr>
            <a:spLocks noChangeShapeType="1"/>
          </p:cNvSpPr>
          <p:nvPr/>
        </p:nvSpPr>
        <p:spPr bwMode="auto">
          <a:xfrm>
            <a:off x="8972666" y="5190075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82" name="Line 145"/>
          <p:cNvSpPr>
            <a:spLocks noChangeShapeType="1"/>
          </p:cNvSpPr>
          <p:nvPr/>
        </p:nvSpPr>
        <p:spPr bwMode="auto">
          <a:xfrm>
            <a:off x="9334568" y="5190075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83" name="Line 146"/>
          <p:cNvSpPr>
            <a:spLocks noChangeShapeType="1"/>
          </p:cNvSpPr>
          <p:nvPr/>
        </p:nvSpPr>
        <p:spPr bwMode="auto">
          <a:xfrm>
            <a:off x="10780063" y="5391734"/>
            <a:ext cx="0" cy="200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84" name="Line 147"/>
          <p:cNvSpPr>
            <a:spLocks noChangeShapeType="1"/>
          </p:cNvSpPr>
          <p:nvPr/>
        </p:nvSpPr>
        <p:spPr bwMode="auto">
          <a:xfrm>
            <a:off x="10780063" y="5190075"/>
            <a:ext cx="0" cy="1000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85" name="Text Box 103"/>
          <p:cNvSpPr txBox="1">
            <a:spLocks noChangeArrowheads="1"/>
          </p:cNvSpPr>
          <p:nvPr/>
        </p:nvSpPr>
        <p:spPr bwMode="auto">
          <a:xfrm>
            <a:off x="10415686" y="4870914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103486" name="Text Box 104"/>
          <p:cNvSpPr txBox="1">
            <a:spLocks noChangeArrowheads="1"/>
          </p:cNvSpPr>
          <p:nvPr/>
        </p:nvSpPr>
        <p:spPr bwMode="auto">
          <a:xfrm>
            <a:off x="8495220" y="4870914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103487" name="Text Box 108"/>
          <p:cNvSpPr txBox="1">
            <a:spLocks noChangeArrowheads="1"/>
          </p:cNvSpPr>
          <p:nvPr/>
        </p:nvSpPr>
        <p:spPr bwMode="auto">
          <a:xfrm>
            <a:off x="8974933" y="4870914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b</a:t>
            </a:r>
          </a:p>
        </p:txBody>
      </p:sp>
      <p:sp>
        <p:nvSpPr>
          <p:cNvPr id="103488" name="Text Box 109"/>
          <p:cNvSpPr txBox="1">
            <a:spLocks noChangeArrowheads="1"/>
          </p:cNvSpPr>
          <p:nvPr/>
        </p:nvSpPr>
        <p:spPr bwMode="auto">
          <a:xfrm>
            <a:off x="9471269" y="4870914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103489" name="Text Box 110"/>
          <p:cNvSpPr txBox="1">
            <a:spLocks noChangeArrowheads="1"/>
          </p:cNvSpPr>
          <p:nvPr/>
        </p:nvSpPr>
        <p:spPr bwMode="auto">
          <a:xfrm>
            <a:off x="8015079" y="4870914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a</a:t>
            </a:r>
          </a:p>
        </p:txBody>
      </p:sp>
      <p:sp>
        <p:nvSpPr>
          <p:cNvPr id="103490" name="Text Box 148"/>
          <p:cNvSpPr txBox="1">
            <a:spLocks noChangeArrowheads="1"/>
          </p:cNvSpPr>
          <p:nvPr/>
        </p:nvSpPr>
        <p:spPr bwMode="auto">
          <a:xfrm>
            <a:off x="9950817" y="4870914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c</a:t>
            </a:r>
          </a:p>
        </p:txBody>
      </p:sp>
      <p:sp>
        <p:nvSpPr>
          <p:cNvPr id="103491" name="Text Box 149"/>
          <p:cNvSpPr txBox="1">
            <a:spLocks noChangeArrowheads="1"/>
          </p:cNvSpPr>
          <p:nvPr/>
        </p:nvSpPr>
        <p:spPr bwMode="auto">
          <a:xfrm>
            <a:off x="10906516" y="4869954"/>
            <a:ext cx="37666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d</a:t>
            </a:r>
          </a:p>
        </p:txBody>
      </p:sp>
      <p:sp>
        <p:nvSpPr>
          <p:cNvPr id="103492" name="Freeform 150"/>
          <p:cNvSpPr>
            <a:spLocks/>
          </p:cNvSpPr>
          <p:nvPr/>
        </p:nvSpPr>
        <p:spPr bwMode="auto">
          <a:xfrm>
            <a:off x="7889074" y="4886792"/>
            <a:ext cx="120633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3" name="Freeform 151"/>
          <p:cNvSpPr>
            <a:spLocks/>
          </p:cNvSpPr>
          <p:nvPr/>
        </p:nvSpPr>
        <p:spPr bwMode="auto">
          <a:xfrm>
            <a:off x="8369494" y="4886792"/>
            <a:ext cx="120635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4" name="Freeform 152"/>
          <p:cNvSpPr>
            <a:spLocks/>
          </p:cNvSpPr>
          <p:nvPr/>
        </p:nvSpPr>
        <p:spPr bwMode="auto">
          <a:xfrm>
            <a:off x="8852031" y="4886792"/>
            <a:ext cx="120635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5" name="Freeform 153"/>
          <p:cNvSpPr>
            <a:spLocks/>
          </p:cNvSpPr>
          <p:nvPr/>
        </p:nvSpPr>
        <p:spPr bwMode="auto">
          <a:xfrm>
            <a:off x="9334569" y="4886792"/>
            <a:ext cx="120635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6" name="Freeform 154"/>
          <p:cNvSpPr>
            <a:spLocks/>
          </p:cNvSpPr>
          <p:nvPr/>
        </p:nvSpPr>
        <p:spPr bwMode="auto">
          <a:xfrm>
            <a:off x="9814990" y="4886792"/>
            <a:ext cx="120633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7" name="Freeform 155"/>
          <p:cNvSpPr>
            <a:spLocks/>
          </p:cNvSpPr>
          <p:nvPr/>
        </p:nvSpPr>
        <p:spPr bwMode="auto">
          <a:xfrm>
            <a:off x="10297527" y="4886792"/>
            <a:ext cx="120633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8" name="Freeform 156"/>
          <p:cNvSpPr>
            <a:spLocks/>
          </p:cNvSpPr>
          <p:nvPr/>
        </p:nvSpPr>
        <p:spPr bwMode="auto">
          <a:xfrm>
            <a:off x="10780065" y="4886792"/>
            <a:ext cx="120633" cy="403319"/>
          </a:xfrm>
          <a:custGeom>
            <a:avLst/>
            <a:gdLst>
              <a:gd name="T0" fmla="*/ 0 w 48"/>
              <a:gd name="T1" fmla="*/ 2147483646 h 192"/>
              <a:gd name="T2" fmla="*/ 0 w 48"/>
              <a:gd name="T3" fmla="*/ 0 h 192"/>
              <a:gd name="T4" fmla="*/ 2147483646 w 48"/>
              <a:gd name="T5" fmla="*/ 0 h 192"/>
              <a:gd name="T6" fmla="*/ 2147483646 w 48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192"/>
              <a:gd name="T14" fmla="*/ 48 w 48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499" name="Text Box 157"/>
          <p:cNvSpPr txBox="1">
            <a:spLocks noChangeArrowheads="1"/>
          </p:cNvSpPr>
          <p:nvPr/>
        </p:nvSpPr>
        <p:spPr bwMode="auto">
          <a:xfrm>
            <a:off x="8972667" y="5386970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#2</a:t>
            </a:r>
          </a:p>
        </p:txBody>
      </p:sp>
      <p:sp>
        <p:nvSpPr>
          <p:cNvPr id="103500" name="Text Box 158"/>
          <p:cNvSpPr txBox="1">
            <a:spLocks noChangeArrowheads="1"/>
          </p:cNvSpPr>
          <p:nvPr/>
        </p:nvSpPr>
        <p:spPr bwMode="auto">
          <a:xfrm>
            <a:off x="9910227" y="5374267"/>
            <a:ext cx="51772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#3</a:t>
            </a:r>
          </a:p>
        </p:txBody>
      </p:sp>
      <p:sp>
        <p:nvSpPr>
          <p:cNvPr id="103501" name="Text Box 159"/>
          <p:cNvSpPr txBox="1">
            <a:spLocks noChangeArrowheads="1"/>
          </p:cNvSpPr>
          <p:nvPr/>
        </p:nvSpPr>
        <p:spPr bwMode="auto">
          <a:xfrm>
            <a:off x="5693092" y="3515685"/>
            <a:ext cx="1896310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统计时分复用</a:t>
            </a:r>
          </a:p>
        </p:txBody>
      </p:sp>
      <p:sp>
        <p:nvSpPr>
          <p:cNvPr id="103502" name="Line 160"/>
          <p:cNvSpPr>
            <a:spLocks noChangeShapeType="1"/>
          </p:cNvSpPr>
          <p:nvPr/>
        </p:nvSpPr>
        <p:spPr bwMode="auto">
          <a:xfrm>
            <a:off x="8369494" y="5793464"/>
            <a:ext cx="844441" cy="503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3" name="Line 161"/>
          <p:cNvSpPr>
            <a:spLocks noChangeShapeType="1"/>
          </p:cNvSpPr>
          <p:nvPr/>
        </p:nvSpPr>
        <p:spPr bwMode="auto">
          <a:xfrm>
            <a:off x="9334568" y="5793464"/>
            <a:ext cx="0" cy="503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4" name="Line 162"/>
          <p:cNvSpPr>
            <a:spLocks noChangeShapeType="1"/>
          </p:cNvSpPr>
          <p:nvPr/>
        </p:nvSpPr>
        <p:spPr bwMode="auto">
          <a:xfrm flipH="1">
            <a:off x="9575837" y="5793464"/>
            <a:ext cx="601055" cy="503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5" name="Line 163"/>
          <p:cNvSpPr>
            <a:spLocks noChangeShapeType="1"/>
          </p:cNvSpPr>
          <p:nvPr/>
        </p:nvSpPr>
        <p:spPr bwMode="auto">
          <a:xfrm>
            <a:off x="1597876" y="4361202"/>
            <a:ext cx="397458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6" name="Line 164"/>
          <p:cNvSpPr>
            <a:spLocks noChangeShapeType="1"/>
          </p:cNvSpPr>
          <p:nvPr/>
        </p:nvSpPr>
        <p:spPr bwMode="auto">
          <a:xfrm>
            <a:off x="1597876" y="5063856"/>
            <a:ext cx="397458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7" name="Line 165"/>
          <p:cNvSpPr>
            <a:spLocks noChangeShapeType="1"/>
          </p:cNvSpPr>
          <p:nvPr/>
        </p:nvSpPr>
        <p:spPr bwMode="auto">
          <a:xfrm>
            <a:off x="1597876" y="5741841"/>
            <a:ext cx="397458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8" name="Line 166"/>
          <p:cNvSpPr>
            <a:spLocks noChangeShapeType="1"/>
          </p:cNvSpPr>
          <p:nvPr/>
        </p:nvSpPr>
        <p:spPr bwMode="auto">
          <a:xfrm>
            <a:off x="1597876" y="6464279"/>
            <a:ext cx="397458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09" name="Line 170"/>
          <p:cNvSpPr>
            <a:spLocks noChangeShapeType="1"/>
          </p:cNvSpPr>
          <p:nvPr/>
        </p:nvSpPr>
        <p:spPr bwMode="auto">
          <a:xfrm>
            <a:off x="7880608" y="4581922"/>
            <a:ext cx="0" cy="10797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10" name="Line 171"/>
          <p:cNvSpPr>
            <a:spLocks noChangeShapeType="1"/>
          </p:cNvSpPr>
          <p:nvPr/>
        </p:nvSpPr>
        <p:spPr bwMode="auto">
          <a:xfrm>
            <a:off x="8845682" y="4581922"/>
            <a:ext cx="0" cy="10797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11" name="Line 172"/>
          <p:cNvSpPr>
            <a:spLocks noChangeShapeType="1"/>
          </p:cNvSpPr>
          <p:nvPr/>
        </p:nvSpPr>
        <p:spPr bwMode="auto">
          <a:xfrm>
            <a:off x="9810757" y="4581922"/>
            <a:ext cx="0" cy="10797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3512" name="Line 173"/>
          <p:cNvSpPr>
            <a:spLocks noChangeShapeType="1"/>
          </p:cNvSpPr>
          <p:nvPr/>
        </p:nvSpPr>
        <p:spPr bwMode="auto">
          <a:xfrm>
            <a:off x="10773713" y="4581922"/>
            <a:ext cx="0" cy="107975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92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  <p:sp>
        <p:nvSpPr>
          <p:cNvPr id="90" name="Line 37"/>
          <p:cNvSpPr>
            <a:spLocks noChangeShapeType="1"/>
          </p:cNvSpPr>
          <p:nvPr/>
        </p:nvSpPr>
        <p:spPr bwMode="auto">
          <a:xfrm>
            <a:off x="3417262" y="4234854"/>
            <a:ext cx="0" cy="95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3" name="组合 2"/>
          <p:cNvGrpSpPr/>
          <p:nvPr/>
        </p:nvGrpSpPr>
        <p:grpSpPr>
          <a:xfrm>
            <a:off x="6680718" y="4509914"/>
            <a:ext cx="926656" cy="1837509"/>
            <a:chOff x="4638139" y="1747553"/>
            <a:chExt cx="926656" cy="1837509"/>
          </a:xfrm>
        </p:grpSpPr>
        <p:sp>
          <p:nvSpPr>
            <p:cNvPr id="93" name="等腰三角形 92"/>
            <p:cNvSpPr/>
            <p:nvPr/>
          </p:nvSpPr>
          <p:spPr>
            <a:xfrm rot="5400000">
              <a:off x="4071718" y="2313974"/>
              <a:ext cx="1837509" cy="704668"/>
            </a:xfrm>
            <a:prstGeom prst="triangle">
              <a:avLst>
                <a:gd name="adj" fmla="val 49526"/>
              </a:avLst>
            </a:prstGeom>
            <a:solidFill>
              <a:srgbClr val="FFC000"/>
            </a:solidFill>
            <a:ln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zh-CN" altLang="en-US" b="1" dirty="0"/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5342807" y="2657599"/>
              <a:ext cx="221988" cy="0"/>
            </a:xfrm>
            <a:prstGeom prst="line">
              <a:avLst/>
            </a:prstGeom>
            <a:ln w="28575">
              <a:solidFill>
                <a:srgbClr val="00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矩形 94"/>
          <p:cNvSpPr/>
          <p:nvPr/>
        </p:nvSpPr>
        <p:spPr>
          <a:xfrm>
            <a:off x="6591131" y="5241869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72665" y="3957885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rgbClr val="333399"/>
                </a:solidFill>
                <a:latin typeface="微软雅黑" pitchFamily="34" charset="-122"/>
                <a:ea typeface="微软雅黑" pitchFamily="34" charset="-122"/>
              </a:rPr>
              <a:t>地址信息</a:t>
            </a:r>
            <a:endParaRPr lang="zh-CN" altLang="en-US" sz="2200" b="1" dirty="0">
              <a:solidFill>
                <a:srgbClr val="33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7949390" y="4361202"/>
            <a:ext cx="962960" cy="57824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912348" y="4361202"/>
            <a:ext cx="301588" cy="60261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9815872" y="4366451"/>
            <a:ext cx="60492" cy="59736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9950817" y="4330126"/>
            <a:ext cx="889564" cy="63369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10266318" y="2578907"/>
            <a:ext cx="1946003" cy="778879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8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  <a:sym typeface="Symbol" pitchFamily="18" charset="2"/>
              </a:rPr>
              <a:t>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2.5 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Gbit</a:t>
            </a:r>
            <a:r>
              <a:rPr kumimoji="1" lang="en-US" altLang="zh-CN" sz="2200" dirty="0" smtClean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/s</a:t>
            </a:r>
            <a:endParaRPr kumimoji="1" lang="en-US" altLang="zh-CN" sz="22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  <a:p>
            <a:pPr algn="ctr"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1310 nm</a:t>
            </a:r>
          </a:p>
        </p:txBody>
      </p:sp>
      <p:sp>
        <p:nvSpPr>
          <p:cNvPr id="150533" name="Rectangle 5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269030" cy="4785833"/>
          </a:xfrm>
        </p:spPr>
        <p:txBody>
          <a:bodyPr/>
          <a:lstStyle/>
          <a:p>
            <a:r>
              <a:rPr lang="zh-CN" altLang="en-US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 </a:t>
            </a:r>
            <a:r>
              <a:rPr lang="en-US" altLang="zh-CN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WDM</a:t>
            </a:r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(Wavelength Division Multiplexing) 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波分复用就是光的频分复用。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476" name="Text Box 2"/>
          <p:cNvSpPr txBox="1">
            <a:spLocks noChangeArrowheads="1"/>
          </p:cNvSpPr>
          <p:nvPr/>
        </p:nvSpPr>
        <p:spPr bwMode="auto">
          <a:xfrm flipH="1">
            <a:off x="9302432" y="3410262"/>
            <a:ext cx="2511863" cy="31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1550 nm           0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1551 nm           1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1552 nm           2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1553 nm           3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1554 nm           4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1555 nm           5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1556 nm           6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 1557 nm           7</a:t>
            </a:r>
          </a:p>
        </p:txBody>
      </p:sp>
      <p:sp>
        <p:nvSpPr>
          <p:cNvPr id="105477" name="Text Box 3"/>
          <p:cNvSpPr txBox="1">
            <a:spLocks noChangeArrowheads="1"/>
          </p:cNvSpPr>
          <p:nvPr/>
        </p:nvSpPr>
        <p:spPr bwMode="auto">
          <a:xfrm>
            <a:off x="510917" y="3446783"/>
            <a:ext cx="2590410" cy="31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0          1550 nm   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1          1551 nm 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2          1552 nm 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3          1553 nm 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4          1554 nm 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5          1555 nm 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6          1556 nm  </a:t>
            </a:r>
          </a:p>
          <a:p>
            <a:pPr eaLnBrk="1" hangingPunct="1">
              <a:lnSpc>
                <a:spcPct val="11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7          1557 nm  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-33784" y="2637706"/>
            <a:ext cx="1946003" cy="778879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8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  <a:sym typeface="Symbol" pitchFamily="18" charset="2"/>
              </a:rPr>
              <a:t>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2.5 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Gbit</a:t>
            </a:r>
            <a:r>
              <a:rPr kumimoji="1" lang="en-US" altLang="zh-CN" sz="2200" dirty="0" smtClean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/s</a:t>
            </a:r>
            <a:endParaRPr kumimoji="1" lang="en-US" altLang="zh-CN" sz="22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  <a:p>
            <a:pPr algn="ctr"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1310 nm</a:t>
            </a:r>
          </a:p>
        </p:txBody>
      </p:sp>
      <p:sp>
        <p:nvSpPr>
          <p:cNvPr id="105479" name="Line 7"/>
          <p:cNvSpPr>
            <a:spLocks noChangeShapeType="1"/>
          </p:cNvSpPr>
          <p:nvPr/>
        </p:nvSpPr>
        <p:spPr bwMode="auto">
          <a:xfrm>
            <a:off x="9163974" y="3821518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>
            <a:off x="9163974" y="4172437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1" name="Line 9"/>
          <p:cNvSpPr>
            <a:spLocks noChangeShapeType="1"/>
          </p:cNvSpPr>
          <p:nvPr/>
        </p:nvSpPr>
        <p:spPr bwMode="auto">
          <a:xfrm>
            <a:off x="9163974" y="4553637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2" name="Line 10"/>
          <p:cNvSpPr>
            <a:spLocks noChangeShapeType="1"/>
          </p:cNvSpPr>
          <p:nvPr/>
        </p:nvSpPr>
        <p:spPr bwMode="auto">
          <a:xfrm>
            <a:off x="9163974" y="4966556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9163974" y="5345726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9163974" y="5758644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>
            <a:off x="9163974" y="6117096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>
            <a:off x="9163974" y="6499440"/>
            <a:ext cx="278728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239154" y="3821518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239154" y="4195184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>
            <a:off x="239154" y="4604928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>
            <a:off x="239154" y="4987272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239154" y="5417734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>
            <a:off x="239154" y="5779360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>
            <a:off x="239154" y="6209821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>
            <a:off x="239154" y="6571448"/>
            <a:ext cx="27872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495" name="Line 23"/>
          <p:cNvSpPr>
            <a:spLocks noChangeShapeType="1"/>
          </p:cNvSpPr>
          <p:nvPr/>
        </p:nvSpPr>
        <p:spPr bwMode="auto">
          <a:xfrm>
            <a:off x="3092049" y="5044177"/>
            <a:ext cx="599785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496" name="AutoShape 24"/>
          <p:cNvSpPr>
            <a:spLocks noChangeArrowheads="1"/>
          </p:cNvSpPr>
          <p:nvPr/>
        </p:nvSpPr>
        <p:spPr bwMode="auto">
          <a:xfrm rot="5400000">
            <a:off x="4276899" y="4842324"/>
            <a:ext cx="354094" cy="395765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497" name="Rectangle 25"/>
          <p:cNvSpPr>
            <a:spLocks noChangeArrowheads="1"/>
          </p:cNvSpPr>
          <p:nvPr/>
        </p:nvSpPr>
        <p:spPr bwMode="auto">
          <a:xfrm>
            <a:off x="844441" y="3724658"/>
            <a:ext cx="662430" cy="19689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498" name="Rectangle 26"/>
          <p:cNvSpPr>
            <a:spLocks noChangeArrowheads="1"/>
          </p:cNvSpPr>
          <p:nvPr/>
        </p:nvSpPr>
        <p:spPr bwMode="auto">
          <a:xfrm>
            <a:off x="844441" y="4096737"/>
            <a:ext cx="662430" cy="19530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844441" y="4508069"/>
            <a:ext cx="662430" cy="195307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0" name="Rectangle 28"/>
          <p:cNvSpPr>
            <a:spLocks noChangeArrowheads="1"/>
          </p:cNvSpPr>
          <p:nvPr/>
        </p:nvSpPr>
        <p:spPr bwMode="auto">
          <a:xfrm>
            <a:off x="844441" y="4888825"/>
            <a:ext cx="662430" cy="19530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1" name="Rectangle 29"/>
          <p:cNvSpPr>
            <a:spLocks noChangeArrowheads="1"/>
          </p:cNvSpPr>
          <p:nvPr/>
        </p:nvSpPr>
        <p:spPr bwMode="auto">
          <a:xfrm>
            <a:off x="844441" y="5320874"/>
            <a:ext cx="662430" cy="19530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2" name="Rectangle 30"/>
          <p:cNvSpPr>
            <a:spLocks noChangeArrowheads="1"/>
          </p:cNvSpPr>
          <p:nvPr/>
        </p:nvSpPr>
        <p:spPr bwMode="auto">
          <a:xfrm>
            <a:off x="844441" y="5680913"/>
            <a:ext cx="662430" cy="195308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3" name="Rectangle 31"/>
          <p:cNvSpPr>
            <a:spLocks noChangeArrowheads="1"/>
          </p:cNvSpPr>
          <p:nvPr/>
        </p:nvSpPr>
        <p:spPr bwMode="auto">
          <a:xfrm>
            <a:off x="844441" y="6112962"/>
            <a:ext cx="662430" cy="19530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4" name="Rectangle 32"/>
          <p:cNvSpPr>
            <a:spLocks noChangeArrowheads="1"/>
          </p:cNvSpPr>
          <p:nvPr/>
        </p:nvSpPr>
        <p:spPr bwMode="auto">
          <a:xfrm>
            <a:off x="844441" y="6471413"/>
            <a:ext cx="662430" cy="196896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4541775" y="3997773"/>
            <a:ext cx="139777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20 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Gbit</a:t>
            </a:r>
            <a:r>
              <a:rPr kumimoji="1" lang="en-US" altLang="zh-CN" sz="2200" dirty="0" smtClean="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/s</a:t>
            </a:r>
            <a:endParaRPr kumimoji="1" lang="en-US" altLang="zh-CN" sz="2200" dirty="0">
              <a:solidFill>
                <a:srgbClr val="333399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5506" name="AutoShape 34"/>
          <p:cNvSpPr>
            <a:spLocks noChangeArrowheads="1"/>
          </p:cNvSpPr>
          <p:nvPr/>
        </p:nvSpPr>
        <p:spPr bwMode="auto">
          <a:xfrm rot="-5400000">
            <a:off x="1604963" y="4717462"/>
            <a:ext cx="3240838" cy="664546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04 w 21600"/>
              <a:gd name="T13" fmla="*/ 3004 h 21600"/>
              <a:gd name="T14" fmla="*/ 18596 w 21600"/>
              <a:gd name="T15" fmla="*/ 1859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08" name="Rectangle 36"/>
          <p:cNvSpPr>
            <a:spLocks noChangeArrowheads="1"/>
          </p:cNvSpPr>
          <p:nvPr/>
        </p:nvSpPr>
        <p:spPr bwMode="auto">
          <a:xfrm>
            <a:off x="10645448" y="3724658"/>
            <a:ext cx="662431" cy="19689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07" name="AutoShape 35"/>
          <p:cNvSpPr>
            <a:spLocks noChangeArrowheads="1"/>
          </p:cNvSpPr>
          <p:nvPr/>
        </p:nvSpPr>
        <p:spPr bwMode="auto">
          <a:xfrm rot="5400000" flipH="1">
            <a:off x="7212341" y="4718519"/>
            <a:ext cx="3240838" cy="66243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04 w 21600"/>
              <a:gd name="T13" fmla="*/ 3004 h 21600"/>
              <a:gd name="T14" fmla="*/ 18596 w 21600"/>
              <a:gd name="T15" fmla="*/ 1859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99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09" name="Rectangle 37"/>
          <p:cNvSpPr>
            <a:spLocks noChangeArrowheads="1"/>
          </p:cNvSpPr>
          <p:nvPr/>
        </p:nvSpPr>
        <p:spPr bwMode="auto">
          <a:xfrm>
            <a:off x="10645448" y="4073990"/>
            <a:ext cx="662431" cy="195308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0" name="Rectangle 38"/>
          <p:cNvSpPr>
            <a:spLocks noChangeArrowheads="1"/>
          </p:cNvSpPr>
          <p:nvPr/>
        </p:nvSpPr>
        <p:spPr bwMode="auto">
          <a:xfrm>
            <a:off x="10645448" y="4456778"/>
            <a:ext cx="662431" cy="195307"/>
          </a:xfrm>
          <a:prstGeom prst="rect">
            <a:avLst/>
          </a:prstGeom>
          <a:solidFill>
            <a:srgbClr val="CC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1" name="Rectangle 39"/>
          <p:cNvSpPr>
            <a:spLocks noChangeArrowheads="1"/>
          </p:cNvSpPr>
          <p:nvPr/>
        </p:nvSpPr>
        <p:spPr bwMode="auto">
          <a:xfrm>
            <a:off x="10645448" y="4868109"/>
            <a:ext cx="662431" cy="195308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2" name="Rectangle 40"/>
          <p:cNvSpPr>
            <a:spLocks noChangeArrowheads="1"/>
          </p:cNvSpPr>
          <p:nvPr/>
        </p:nvSpPr>
        <p:spPr bwMode="auto">
          <a:xfrm>
            <a:off x="10645448" y="5248866"/>
            <a:ext cx="662431" cy="195307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3" name="Rectangle 41"/>
          <p:cNvSpPr>
            <a:spLocks noChangeArrowheads="1"/>
          </p:cNvSpPr>
          <p:nvPr/>
        </p:nvSpPr>
        <p:spPr bwMode="auto">
          <a:xfrm>
            <a:off x="10645448" y="5660197"/>
            <a:ext cx="662431" cy="195308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4" name="Rectangle 42"/>
          <p:cNvSpPr>
            <a:spLocks noChangeArrowheads="1"/>
          </p:cNvSpPr>
          <p:nvPr/>
        </p:nvSpPr>
        <p:spPr bwMode="auto">
          <a:xfrm>
            <a:off x="10645448" y="6020237"/>
            <a:ext cx="662431" cy="195307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5" name="Rectangle 43"/>
          <p:cNvSpPr>
            <a:spLocks noChangeArrowheads="1"/>
          </p:cNvSpPr>
          <p:nvPr/>
        </p:nvSpPr>
        <p:spPr bwMode="auto">
          <a:xfrm>
            <a:off x="10645448" y="6399405"/>
            <a:ext cx="662431" cy="196896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6" name="AutoShape 44"/>
          <p:cNvSpPr>
            <a:spLocks noChangeArrowheads="1"/>
          </p:cNvSpPr>
          <p:nvPr/>
        </p:nvSpPr>
        <p:spPr bwMode="auto">
          <a:xfrm rot="5400000">
            <a:off x="5844087" y="4843383"/>
            <a:ext cx="354094" cy="393648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7" name="AutoShape 45"/>
          <p:cNvSpPr>
            <a:spLocks noChangeArrowheads="1"/>
          </p:cNvSpPr>
          <p:nvPr/>
        </p:nvSpPr>
        <p:spPr bwMode="auto">
          <a:xfrm rot="5400000">
            <a:off x="7459951" y="4842324"/>
            <a:ext cx="354094" cy="395765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105518" name="Line 46"/>
          <p:cNvSpPr>
            <a:spLocks noChangeShapeType="1"/>
          </p:cNvSpPr>
          <p:nvPr/>
        </p:nvSpPr>
        <p:spPr bwMode="auto">
          <a:xfrm flipH="1">
            <a:off x="5011615" y="4412206"/>
            <a:ext cx="171428" cy="622444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19" name="Text Box 47"/>
          <p:cNvSpPr txBox="1">
            <a:spLocks noChangeArrowheads="1"/>
          </p:cNvSpPr>
          <p:nvPr/>
        </p:nvSpPr>
        <p:spPr bwMode="auto">
          <a:xfrm>
            <a:off x="2926970" y="4510654"/>
            <a:ext cx="485667" cy="111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复</a:t>
            </a:r>
          </a:p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用</a:t>
            </a:r>
          </a:p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器</a:t>
            </a:r>
          </a:p>
        </p:txBody>
      </p:sp>
      <p:sp>
        <p:nvSpPr>
          <p:cNvPr id="105520" name="Text Box 48"/>
          <p:cNvSpPr txBox="1">
            <a:spLocks noChangeArrowheads="1"/>
          </p:cNvSpPr>
          <p:nvPr/>
        </p:nvSpPr>
        <p:spPr bwMode="auto">
          <a:xfrm>
            <a:off x="8539639" y="4510654"/>
            <a:ext cx="485667" cy="111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分</a:t>
            </a:r>
          </a:p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用</a:t>
            </a:r>
          </a:p>
          <a:p>
            <a:pPr eaLnBrk="1" hangingPunct="1"/>
            <a:r>
              <a:rPr kumimoji="1" lang="zh-CN" altLang="en-US" sz="2200">
                <a:solidFill>
                  <a:srgbClr val="333399"/>
                </a:solidFill>
                <a:latin typeface="Times New Roman" pitchFamily="18" charset="0"/>
              </a:rPr>
              <a:t>器</a:t>
            </a:r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6112138" y="4097808"/>
            <a:ext cx="95579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  <a:ea typeface="宋体" pitchFamily="2" charset="-122"/>
              </a:rPr>
              <a:t>EDFA</a:t>
            </a:r>
          </a:p>
        </p:txBody>
      </p:sp>
      <p:sp>
        <p:nvSpPr>
          <p:cNvPr id="105522" name="Line 50"/>
          <p:cNvSpPr>
            <a:spLocks noChangeShapeType="1"/>
          </p:cNvSpPr>
          <p:nvPr/>
        </p:nvSpPr>
        <p:spPr bwMode="auto">
          <a:xfrm flipH="1">
            <a:off x="6059229" y="4509065"/>
            <a:ext cx="584124" cy="4319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23" name="Line 51"/>
          <p:cNvSpPr>
            <a:spLocks noChangeShapeType="1"/>
          </p:cNvSpPr>
          <p:nvPr/>
        </p:nvSpPr>
        <p:spPr bwMode="auto">
          <a:xfrm>
            <a:off x="4387280" y="5295060"/>
            <a:ext cx="0" cy="19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24" name="Line 52"/>
          <p:cNvSpPr>
            <a:spLocks noChangeShapeType="1"/>
          </p:cNvSpPr>
          <p:nvPr/>
        </p:nvSpPr>
        <p:spPr bwMode="auto">
          <a:xfrm>
            <a:off x="5978805" y="5295060"/>
            <a:ext cx="0" cy="1968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25" name="Line 53"/>
          <p:cNvSpPr>
            <a:spLocks noChangeShapeType="1"/>
          </p:cNvSpPr>
          <p:nvPr/>
        </p:nvSpPr>
        <p:spPr bwMode="auto">
          <a:xfrm>
            <a:off x="4383048" y="5391919"/>
            <a:ext cx="159364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05526" name="Text Box 54"/>
          <p:cNvSpPr txBox="1">
            <a:spLocks noChangeArrowheads="1"/>
          </p:cNvSpPr>
          <p:nvPr/>
        </p:nvSpPr>
        <p:spPr bwMode="auto">
          <a:xfrm>
            <a:off x="4408443" y="5376041"/>
            <a:ext cx="1160532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120 km</a:t>
            </a:r>
          </a:p>
        </p:txBody>
      </p:sp>
      <p:sp>
        <p:nvSpPr>
          <p:cNvPr id="105527" name="Text Box 55"/>
          <p:cNvSpPr txBox="1">
            <a:spLocks noChangeArrowheads="1"/>
          </p:cNvSpPr>
          <p:nvPr/>
        </p:nvSpPr>
        <p:spPr bwMode="auto">
          <a:xfrm>
            <a:off x="2037689" y="2779877"/>
            <a:ext cx="1537237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333399"/>
                </a:solidFill>
                <a:latin typeface="Tahoma" pitchFamily="34" charset="0"/>
              </a:rPr>
              <a:t>光调制器</a:t>
            </a:r>
          </a:p>
        </p:txBody>
      </p:sp>
      <p:sp>
        <p:nvSpPr>
          <p:cNvPr id="105528" name="Line 56"/>
          <p:cNvSpPr>
            <a:spLocks noChangeShapeType="1"/>
          </p:cNvSpPr>
          <p:nvPr/>
        </p:nvSpPr>
        <p:spPr bwMode="auto">
          <a:xfrm flipH="1">
            <a:off x="1199993" y="3211778"/>
            <a:ext cx="1606314" cy="50494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05529" name="Text Box 57"/>
          <p:cNvSpPr txBox="1">
            <a:spLocks noChangeArrowheads="1"/>
          </p:cNvSpPr>
          <p:nvPr/>
        </p:nvSpPr>
        <p:spPr bwMode="auto">
          <a:xfrm>
            <a:off x="8687494" y="2779877"/>
            <a:ext cx="1537237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2600" dirty="0">
                <a:solidFill>
                  <a:srgbClr val="333399"/>
                </a:solidFill>
                <a:latin typeface="Tahoma" pitchFamily="34" charset="0"/>
              </a:rPr>
              <a:t>光解调器</a:t>
            </a:r>
          </a:p>
        </p:txBody>
      </p:sp>
      <p:sp>
        <p:nvSpPr>
          <p:cNvPr id="105530" name="Line 58"/>
          <p:cNvSpPr>
            <a:spLocks noChangeShapeType="1"/>
          </p:cNvSpPr>
          <p:nvPr/>
        </p:nvSpPr>
        <p:spPr bwMode="auto">
          <a:xfrm>
            <a:off x="9551590" y="3211778"/>
            <a:ext cx="1438830" cy="50494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61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1269030" cy="4785833"/>
          </a:xfrm>
        </p:spPr>
        <p:txBody>
          <a:bodyPr/>
          <a:lstStyle/>
          <a:p>
            <a:r>
              <a:rPr lang="zh-CN" altLang="en-US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码分复用 </a:t>
            </a:r>
            <a:r>
              <a:rPr lang="en-US" altLang="zh-CN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(Code Division Multiplexing) 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通过码分复用共享信道也叫作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码分多址 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CDMA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(Code Division Multiple Access)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CDMA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中，每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一个比特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时间被划分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个短的间隔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个间隔称为一个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(chip)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码分复用 </a:t>
            </a:r>
            <a:r>
              <a:rPr lang="en-US" altLang="zh-CN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(Code Division Multiplexing) 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CDMA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的每一个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站被指派一个唯一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bit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3840"/>
              </a:lnSpc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，则发送自己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bit 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序列；</a:t>
            </a:r>
            <a:endParaRPr lang="zh-CN" altLang="en-US" sz="24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ts val="3840"/>
              </a:lnSpc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，则发送该码片序列的二进制</a:t>
            </a:r>
            <a:r>
              <a:rPr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反码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>
              <a:lnSpc>
                <a:spcPts val="3840"/>
              </a:lnSpc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发送比特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时，就发送序列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lvl="2">
              <a:lnSpc>
                <a:spcPts val="3840"/>
              </a:lnSpc>
            </a:pP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发送比特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时，就发送序列 </a:t>
            </a:r>
            <a:r>
              <a:rPr lang="en-US" altLang="zh-CN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11100100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为了运算的方便，将码片中的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写为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写为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站的码片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序列为：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码分复用 </a:t>
            </a:r>
            <a:r>
              <a:rPr lang="en-US" altLang="zh-CN" sz="3200" kern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CDM</a:t>
            </a:r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(Code Division Multiplexing)</a:t>
            </a:r>
            <a:r>
              <a:rPr lang="zh-CN" altLang="en-US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kern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码片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序列各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不相同，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并且两两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(orthogonal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表示站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码片向量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，令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表示其他任何站的码片向量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。两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个不同站的码片序列正交，就是向量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规格化内积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(inner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product)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</p:txBody>
      </p:sp>
      <p:graphicFrame>
        <p:nvGraphicFramePr>
          <p:cNvPr id="11776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976158"/>
              </p:ext>
            </p:extLst>
          </p:nvPr>
        </p:nvGraphicFramePr>
        <p:xfrm>
          <a:off x="3502918" y="4725938"/>
          <a:ext cx="6915926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7" name="公式" r:id="rId4" imgW="1536480" imgH="444240" progId="Equation.3">
                  <p:embed/>
                </p:oleObj>
              </mc:Choice>
              <mc:Fallback>
                <p:oleObj name="公式" r:id="rId4" imgW="15364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918" y="4725938"/>
                        <a:ext cx="6915926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码片序列的正交关系举例 </a:t>
            </a:r>
            <a:endParaRPr lang="en-US" altLang="zh-CN" sz="3200" kern="1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，向量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(–1 –1 +1 –1 +1 +1 +1 –1)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把向量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的各分量值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代入规格化內积公式，就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可看出这两个码片序列是正交的。 </a:t>
            </a:r>
          </a:p>
        </p:txBody>
      </p:sp>
      <p:sp>
        <p:nvSpPr>
          <p:cNvPr id="119812" name="Rectangle 12"/>
          <p:cNvSpPr>
            <a:spLocks noChangeArrowheads="1"/>
          </p:cNvSpPr>
          <p:nvPr/>
        </p:nvSpPr>
        <p:spPr bwMode="auto">
          <a:xfrm>
            <a:off x="5993405" y="-25094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/>
          </a:p>
        </p:txBody>
      </p:sp>
      <p:sp>
        <p:nvSpPr>
          <p:cNvPr id="119813" name="Rectangle 16"/>
          <p:cNvSpPr>
            <a:spLocks noChangeArrowheads="1"/>
          </p:cNvSpPr>
          <p:nvPr/>
        </p:nvSpPr>
        <p:spPr bwMode="auto">
          <a:xfrm>
            <a:off x="5993405" y="298831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/>
          </a:p>
        </p:txBody>
      </p:sp>
      <p:sp>
        <p:nvSpPr>
          <p:cNvPr id="10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FFFFFF"/>
                </a:solidFill>
              </a:rPr>
              <a:t>指引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宽带接入技术</a:t>
            </a: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>
              <a:extLst>
                <a:ext uri="{FF2B5EF4-FFF2-40B4-BE49-F238E27FC236}">
                  <a16:creationId xmlns="" xmlns:a16="http://schemas.microsoft.com/office/drawing/2014/main" id="{7C9C0B70-E63A-45F5-A696-FB5A132B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>
              <a:extLst>
                <a:ext uri="{FF2B5EF4-FFF2-40B4-BE49-F238E27FC236}">
                  <a16:creationId xmlns="" xmlns:a16="http://schemas.microsoft.com/office/drawing/2014/main" id="{A1DA3AA9-685E-4BE9-837C-C53A77DF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6" name="Line 8">
              <a:extLst>
                <a:ext uri="{FF2B5EF4-FFF2-40B4-BE49-F238E27FC236}">
                  <a16:creationId xmlns="" xmlns:a16="http://schemas.microsoft.com/office/drawing/2014/main" id="{730F0241-2088-4E72-BBBA-24604A49C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="" xmlns:a16="http://schemas.microsoft.com/office/drawing/2014/main" id="{1A1F4C1E-05AA-4083-AACF-00A093718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="" xmlns:a16="http://schemas.microsoft.com/office/drawing/2014/main" id="{40C633C5-C14D-4155-943C-49061566B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3593205F-DCC6-4BB9-872F-07DE1C151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30" name="Line 23">
              <a:extLst>
                <a:ext uri="{FF2B5EF4-FFF2-40B4-BE49-F238E27FC236}">
                  <a16:creationId xmlns="" xmlns:a16="http://schemas.microsoft.com/office/drawing/2014/main" id="{F9F1686D-32E3-4665-A663-0A13577D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="" xmlns:a16="http://schemas.microsoft.com/office/drawing/2014/main" id="{B2CD0843-0D9A-4DF6-9D35-EBC9663DE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="" xmlns:a16="http://schemas.microsoft.com/office/drawing/2014/main" id="{84637CA2-3EAA-4155-B964-B8BA80E7E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="" xmlns:a16="http://schemas.microsoft.com/office/drawing/2014/main" id="{2C1DDB6D-F8B0-4394-99E8-03031BB91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="" xmlns:a16="http://schemas.microsoft.com/office/drawing/2014/main" id="{9208C3F1-CC35-45A8-BE46-EFF19D248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="" xmlns:a16="http://schemas.microsoft.com/office/drawing/2014/main" id="{6FF34FD8-821C-4702-AF18-8C4EF436C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="" xmlns:a16="http://schemas.microsoft.com/office/drawing/2014/main" id="{615E01B4-8D04-4069-8E42-620858CED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>
              <a:extLst>
                <a:ext uri="{FF2B5EF4-FFF2-40B4-BE49-F238E27FC236}">
                  <a16:creationId xmlns="" xmlns:a16="http://schemas.microsoft.com/office/drawing/2014/main" id="{6DF93113-9FEF-42A3-AF41-B27DD6E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39" name="Line 36">
              <a:extLst>
                <a:ext uri="{FF2B5EF4-FFF2-40B4-BE49-F238E27FC236}">
                  <a16:creationId xmlns="" xmlns:a16="http://schemas.microsoft.com/office/drawing/2014/main" id="{021EB0D5-3D3B-4EBB-A693-7D178CCE8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>
              <a:extLst>
                <a:ext uri="{FF2B5EF4-FFF2-40B4-BE49-F238E27FC236}">
                  <a16:creationId xmlns="" xmlns:a16="http://schemas.microsoft.com/office/drawing/2014/main" id="{0360C763-F23D-4BC1-BCF4-C2E2C86F7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>
              <a:extLst>
                <a:ext uri="{FF2B5EF4-FFF2-40B4-BE49-F238E27FC236}">
                  <a16:creationId xmlns="" xmlns:a16="http://schemas.microsoft.com/office/drawing/2014/main" id="{34D7D82A-D63D-4EB3-9C2A-247BEB3E7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41" name="Rectangle 39">
              <a:extLst>
                <a:ext uri="{FF2B5EF4-FFF2-40B4-BE49-F238E27FC236}">
                  <a16:creationId xmlns="" xmlns:a16="http://schemas.microsoft.com/office/drawing/2014/main" id="{3DF8ACD1-EC3E-4577-B3D4-5EB654CBF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正交关系</a:t>
            </a:r>
            <a:r>
              <a:rPr lang="zh-CN" altLang="en-US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的重要</a:t>
            </a:r>
            <a:r>
              <a:rPr lang="zh-CN" altLang="en-US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特性 </a:t>
            </a:r>
            <a:endParaRPr lang="en-US" altLang="zh-CN" sz="3200" kern="1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任何一个码片向量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和其余各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站码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片向量的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相反向量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的规格化内积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一个码片向量和该码片向量自己的规格化内积都是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个码片向量和该码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片向量的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相反向量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的规格化内积值是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–1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5993405" y="-25094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/>
          </a:p>
        </p:txBody>
      </p:sp>
      <p:sp>
        <p:nvSpPr>
          <p:cNvPr id="121861" name="Rectangle 6"/>
          <p:cNvSpPr>
            <a:spLocks noChangeArrowheads="1"/>
          </p:cNvSpPr>
          <p:nvPr/>
        </p:nvSpPr>
        <p:spPr bwMode="auto">
          <a:xfrm>
            <a:off x="5993405" y="298831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/>
          </a:p>
        </p:txBody>
      </p:sp>
      <p:sp>
        <p:nvSpPr>
          <p:cNvPr id="121862" name="Rectangle 8"/>
          <p:cNvSpPr>
            <a:spLocks noChangeArrowheads="1"/>
          </p:cNvSpPr>
          <p:nvPr/>
        </p:nvSpPr>
        <p:spPr bwMode="auto">
          <a:xfrm>
            <a:off x="5993405" y="-25094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/>
          </a:p>
        </p:txBody>
      </p:sp>
      <p:graphicFrame>
        <p:nvGraphicFramePr>
          <p:cNvPr id="1218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971619"/>
              </p:ext>
            </p:extLst>
          </p:nvPr>
        </p:nvGraphicFramePr>
        <p:xfrm>
          <a:off x="1390470" y="4089905"/>
          <a:ext cx="9839102" cy="114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72" name="公式" r:id="rId4" imgW="2781300" imgH="431800" progId="Equation.3">
                  <p:embed/>
                </p:oleObj>
              </mc:Choice>
              <mc:Fallback>
                <p:oleObj name="公式" r:id="rId4" imgW="2781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470" y="4089905"/>
                        <a:ext cx="9839102" cy="1140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8C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CDMA </a:t>
            </a:r>
            <a:r>
              <a:rPr lang="zh-CN" altLang="en-US" sz="3200" kern="1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的工作原理 </a:t>
            </a:r>
            <a:endParaRPr lang="zh-CN" altLang="en-US" dirty="0"/>
          </a:p>
        </p:txBody>
      </p:sp>
      <p:sp>
        <p:nvSpPr>
          <p:cNvPr id="123908" name="Rectangle 6"/>
          <p:cNvSpPr>
            <a:spLocks noChangeArrowheads="1"/>
          </p:cNvSpPr>
          <p:nvPr/>
        </p:nvSpPr>
        <p:spPr bwMode="auto">
          <a:xfrm>
            <a:off x="5993405" y="374242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 b="1"/>
          </a:p>
        </p:txBody>
      </p:sp>
      <p:sp>
        <p:nvSpPr>
          <p:cNvPr id="123909" name="Rectangle 7"/>
          <p:cNvSpPr>
            <a:spLocks noChangeArrowheads="1"/>
          </p:cNvSpPr>
          <p:nvPr/>
        </p:nvSpPr>
        <p:spPr bwMode="auto">
          <a:xfrm>
            <a:off x="5993405" y="503170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 b="1"/>
          </a:p>
        </p:txBody>
      </p:sp>
      <p:sp>
        <p:nvSpPr>
          <p:cNvPr id="123911" name="Text Box 11"/>
          <p:cNvSpPr txBox="1">
            <a:spLocks noChangeArrowheads="1"/>
          </p:cNvSpPr>
          <p:nvPr/>
        </p:nvSpPr>
        <p:spPr bwMode="auto">
          <a:xfrm>
            <a:off x="1295232" y="3081925"/>
            <a:ext cx="2428507" cy="38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S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站的码片序列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S</a:t>
            </a:r>
          </a:p>
        </p:txBody>
      </p:sp>
      <p:sp>
        <p:nvSpPr>
          <p:cNvPr id="123912" name="Line 12"/>
          <p:cNvSpPr>
            <a:spLocks noChangeShapeType="1"/>
          </p:cNvSpPr>
          <p:nvPr/>
        </p:nvSpPr>
        <p:spPr bwMode="auto">
          <a:xfrm>
            <a:off x="4452886" y="2194306"/>
            <a:ext cx="2" cy="411580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4" name="Line 14"/>
          <p:cNvSpPr>
            <a:spLocks noChangeShapeType="1"/>
          </p:cNvSpPr>
          <p:nvPr/>
        </p:nvSpPr>
        <p:spPr bwMode="auto">
          <a:xfrm>
            <a:off x="8660273" y="2194306"/>
            <a:ext cx="0" cy="411580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5" name="Line 15"/>
          <p:cNvSpPr>
            <a:spLocks noChangeShapeType="1"/>
          </p:cNvSpPr>
          <p:nvPr/>
        </p:nvSpPr>
        <p:spPr bwMode="auto">
          <a:xfrm>
            <a:off x="10763966" y="2194305"/>
            <a:ext cx="0" cy="411580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6" name="Freeform 16"/>
          <p:cNvSpPr>
            <a:spLocks/>
          </p:cNvSpPr>
          <p:nvPr/>
        </p:nvSpPr>
        <p:spPr bwMode="auto">
          <a:xfrm>
            <a:off x="4452888" y="3126384"/>
            <a:ext cx="2103693" cy="319162"/>
          </a:xfrm>
          <a:custGeom>
            <a:avLst/>
            <a:gdLst>
              <a:gd name="T0" fmla="*/ 0 w 768"/>
              <a:gd name="T1" fmla="*/ 2147483646 h 196"/>
              <a:gd name="T2" fmla="*/ 0 w 768"/>
              <a:gd name="T3" fmla="*/ 2147483646 h 196"/>
              <a:gd name="T4" fmla="*/ 2147483646 w 768"/>
              <a:gd name="T5" fmla="*/ 2147483646 h 196"/>
              <a:gd name="T6" fmla="*/ 2147483646 w 768"/>
              <a:gd name="T7" fmla="*/ 0 h 196"/>
              <a:gd name="T8" fmla="*/ 2147483646 w 768"/>
              <a:gd name="T9" fmla="*/ 0 h 196"/>
              <a:gd name="T10" fmla="*/ 2147483646 w 768"/>
              <a:gd name="T11" fmla="*/ 2147483646 h 196"/>
              <a:gd name="T12" fmla="*/ 2147483646 w 768"/>
              <a:gd name="T13" fmla="*/ 2147483646 h 196"/>
              <a:gd name="T14" fmla="*/ 2147483646 w 768"/>
              <a:gd name="T15" fmla="*/ 0 h 196"/>
              <a:gd name="T16" fmla="*/ 2147483646 w 768"/>
              <a:gd name="T17" fmla="*/ 0 h 196"/>
              <a:gd name="T18" fmla="*/ 2147483646 w 768"/>
              <a:gd name="T19" fmla="*/ 2147483646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96"/>
              <a:gd name="T32" fmla="*/ 768 w 768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8" name="Freeform 18"/>
          <p:cNvSpPr>
            <a:spLocks/>
          </p:cNvSpPr>
          <p:nvPr/>
        </p:nvSpPr>
        <p:spPr bwMode="auto">
          <a:xfrm>
            <a:off x="4452888" y="4217250"/>
            <a:ext cx="2103693" cy="311222"/>
          </a:xfrm>
          <a:custGeom>
            <a:avLst/>
            <a:gdLst>
              <a:gd name="T0" fmla="*/ 0 w 768"/>
              <a:gd name="T1" fmla="*/ 2147483646 h 192"/>
              <a:gd name="T2" fmla="*/ 0 w 768"/>
              <a:gd name="T3" fmla="*/ 2147483646 h 192"/>
              <a:gd name="T4" fmla="*/ 2147483646 w 768"/>
              <a:gd name="T5" fmla="*/ 2147483646 h 192"/>
              <a:gd name="T6" fmla="*/ 2147483646 w 768"/>
              <a:gd name="T7" fmla="*/ 0 h 192"/>
              <a:gd name="T8" fmla="*/ 2147483646 w 768"/>
              <a:gd name="T9" fmla="*/ 0 h 192"/>
              <a:gd name="T10" fmla="*/ 2147483646 w 768"/>
              <a:gd name="T11" fmla="*/ 2147483646 h 192"/>
              <a:gd name="T12" fmla="*/ 2147483646 w 768"/>
              <a:gd name="T13" fmla="*/ 2147483646 h 192"/>
              <a:gd name="T14" fmla="*/ 2147483646 w 768"/>
              <a:gd name="T15" fmla="*/ 0 h 192"/>
              <a:gd name="T16" fmla="*/ 2147483646 w 768"/>
              <a:gd name="T17" fmla="*/ 0 h 192"/>
              <a:gd name="T18" fmla="*/ 2147483646 w 768"/>
              <a:gd name="T19" fmla="*/ 2147483646 h 192"/>
              <a:gd name="T20" fmla="*/ 2147483646 w 768"/>
              <a:gd name="T21" fmla="*/ 2147483646 h 192"/>
              <a:gd name="T22" fmla="*/ 2147483646 w 768"/>
              <a:gd name="T23" fmla="*/ 2147483646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8"/>
              <a:gd name="T37" fmla="*/ 0 h 192"/>
              <a:gd name="T38" fmla="*/ 768 w 768"/>
              <a:gd name="T39" fmla="*/ 192 h 1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9" name="Freeform 19"/>
          <p:cNvSpPr>
            <a:spLocks/>
          </p:cNvSpPr>
          <p:nvPr/>
        </p:nvSpPr>
        <p:spPr bwMode="auto">
          <a:xfrm>
            <a:off x="6556581" y="4217250"/>
            <a:ext cx="2103693" cy="311222"/>
          </a:xfrm>
          <a:custGeom>
            <a:avLst/>
            <a:gdLst>
              <a:gd name="T0" fmla="*/ 0 w 768"/>
              <a:gd name="T1" fmla="*/ 2147483646 h 192"/>
              <a:gd name="T2" fmla="*/ 0 w 768"/>
              <a:gd name="T3" fmla="*/ 2147483646 h 192"/>
              <a:gd name="T4" fmla="*/ 2147483646 w 768"/>
              <a:gd name="T5" fmla="*/ 2147483646 h 192"/>
              <a:gd name="T6" fmla="*/ 2147483646 w 768"/>
              <a:gd name="T7" fmla="*/ 0 h 192"/>
              <a:gd name="T8" fmla="*/ 2147483646 w 768"/>
              <a:gd name="T9" fmla="*/ 0 h 192"/>
              <a:gd name="T10" fmla="*/ 2147483646 w 768"/>
              <a:gd name="T11" fmla="*/ 2147483646 h 192"/>
              <a:gd name="T12" fmla="*/ 2147483646 w 768"/>
              <a:gd name="T13" fmla="*/ 2147483646 h 192"/>
              <a:gd name="T14" fmla="*/ 2147483646 w 768"/>
              <a:gd name="T15" fmla="*/ 0 h 192"/>
              <a:gd name="T16" fmla="*/ 2147483646 w 768"/>
              <a:gd name="T17" fmla="*/ 0 h 192"/>
              <a:gd name="T18" fmla="*/ 2147483646 w 768"/>
              <a:gd name="T19" fmla="*/ 2147483646 h 192"/>
              <a:gd name="T20" fmla="*/ 2147483646 w 768"/>
              <a:gd name="T21" fmla="*/ 2147483646 h 192"/>
              <a:gd name="T22" fmla="*/ 2147483646 w 768"/>
              <a:gd name="T23" fmla="*/ 2147483646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8"/>
              <a:gd name="T37" fmla="*/ 0 h 192"/>
              <a:gd name="T38" fmla="*/ 768 w 768"/>
              <a:gd name="T39" fmla="*/ 192 h 1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20" name="Freeform 20"/>
          <p:cNvSpPr>
            <a:spLocks/>
          </p:cNvSpPr>
          <p:nvPr/>
        </p:nvSpPr>
        <p:spPr bwMode="auto">
          <a:xfrm flipV="1">
            <a:off x="8660273" y="4217250"/>
            <a:ext cx="2103693" cy="311222"/>
          </a:xfrm>
          <a:custGeom>
            <a:avLst/>
            <a:gdLst>
              <a:gd name="T0" fmla="*/ 0 w 768"/>
              <a:gd name="T1" fmla="*/ 2147483646 h 192"/>
              <a:gd name="T2" fmla="*/ 0 w 768"/>
              <a:gd name="T3" fmla="*/ 2147483646 h 192"/>
              <a:gd name="T4" fmla="*/ 2147483646 w 768"/>
              <a:gd name="T5" fmla="*/ 2147483646 h 192"/>
              <a:gd name="T6" fmla="*/ 2147483646 w 768"/>
              <a:gd name="T7" fmla="*/ 0 h 192"/>
              <a:gd name="T8" fmla="*/ 2147483646 w 768"/>
              <a:gd name="T9" fmla="*/ 0 h 192"/>
              <a:gd name="T10" fmla="*/ 2147483646 w 768"/>
              <a:gd name="T11" fmla="*/ 2147483646 h 192"/>
              <a:gd name="T12" fmla="*/ 2147483646 w 768"/>
              <a:gd name="T13" fmla="*/ 2147483646 h 192"/>
              <a:gd name="T14" fmla="*/ 2147483646 w 768"/>
              <a:gd name="T15" fmla="*/ 0 h 192"/>
              <a:gd name="T16" fmla="*/ 2147483646 w 768"/>
              <a:gd name="T17" fmla="*/ 0 h 192"/>
              <a:gd name="T18" fmla="*/ 2147483646 w 768"/>
              <a:gd name="T19" fmla="*/ 2147483646 h 192"/>
              <a:gd name="T20" fmla="*/ 2147483646 w 768"/>
              <a:gd name="T21" fmla="*/ 2147483646 h 192"/>
              <a:gd name="T22" fmla="*/ 2147483646 w 768"/>
              <a:gd name="T23" fmla="*/ 2147483646 h 1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8"/>
              <a:gd name="T37" fmla="*/ 0 h 192"/>
              <a:gd name="T38" fmla="*/ 768 w 768"/>
              <a:gd name="T39" fmla="*/ 192 h 19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CCEC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25" name="Freeform 25"/>
          <p:cNvSpPr>
            <a:spLocks/>
          </p:cNvSpPr>
          <p:nvPr/>
        </p:nvSpPr>
        <p:spPr bwMode="auto">
          <a:xfrm>
            <a:off x="4452888" y="2426136"/>
            <a:ext cx="6311078" cy="312809"/>
          </a:xfrm>
          <a:custGeom>
            <a:avLst/>
            <a:gdLst>
              <a:gd name="T0" fmla="*/ 0 w 2304"/>
              <a:gd name="T1" fmla="*/ 2147483646 h 192"/>
              <a:gd name="T2" fmla="*/ 0 w 2304"/>
              <a:gd name="T3" fmla="*/ 0 h 192"/>
              <a:gd name="T4" fmla="*/ 2147483646 w 2304"/>
              <a:gd name="T5" fmla="*/ 0 h 192"/>
              <a:gd name="T6" fmla="*/ 2147483646 w 2304"/>
              <a:gd name="T7" fmla="*/ 2147483646 h 192"/>
              <a:gd name="T8" fmla="*/ 2147483646 w 2304"/>
              <a:gd name="T9" fmla="*/ 2147483646 h 192"/>
              <a:gd name="T10" fmla="*/ 2147483646 w 2304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04"/>
              <a:gd name="T19" fmla="*/ 0 h 192"/>
              <a:gd name="T20" fmla="*/ 2304 w 230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27" name="Text Box 27"/>
          <p:cNvSpPr txBox="1">
            <a:spLocks noChangeArrowheads="1"/>
          </p:cNvSpPr>
          <p:nvPr/>
        </p:nvSpPr>
        <p:spPr bwMode="auto">
          <a:xfrm>
            <a:off x="5244418" y="2061642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123928" name="Line 28"/>
          <p:cNvSpPr>
            <a:spLocks noChangeShapeType="1"/>
          </p:cNvSpPr>
          <p:nvPr/>
        </p:nvSpPr>
        <p:spPr bwMode="auto">
          <a:xfrm>
            <a:off x="4245481" y="4371272"/>
            <a:ext cx="704546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1" name="Freeform 31"/>
          <p:cNvSpPr>
            <a:spLocks/>
          </p:cNvSpPr>
          <p:nvPr/>
        </p:nvSpPr>
        <p:spPr bwMode="auto">
          <a:xfrm>
            <a:off x="4452888" y="4684083"/>
            <a:ext cx="2103693" cy="622444"/>
          </a:xfrm>
          <a:custGeom>
            <a:avLst/>
            <a:gdLst>
              <a:gd name="T0" fmla="*/ 0 w 768"/>
              <a:gd name="T1" fmla="*/ 2147483646 h 384"/>
              <a:gd name="T2" fmla="*/ 0 w 768"/>
              <a:gd name="T3" fmla="*/ 2147483646 h 384"/>
              <a:gd name="T4" fmla="*/ 2147483646 w 768"/>
              <a:gd name="T5" fmla="*/ 2147483646 h 384"/>
              <a:gd name="T6" fmla="*/ 2147483646 w 768"/>
              <a:gd name="T7" fmla="*/ 2147483646 h 384"/>
              <a:gd name="T8" fmla="*/ 2147483646 w 768"/>
              <a:gd name="T9" fmla="*/ 2147483646 h 384"/>
              <a:gd name="T10" fmla="*/ 2147483646 w 768"/>
              <a:gd name="T11" fmla="*/ 0 h 384"/>
              <a:gd name="T12" fmla="*/ 2147483646 w 768"/>
              <a:gd name="T13" fmla="*/ 0 h 384"/>
              <a:gd name="T14" fmla="*/ 2147483646 w 768"/>
              <a:gd name="T15" fmla="*/ 2147483646 h 384"/>
              <a:gd name="T16" fmla="*/ 2147483646 w 768"/>
              <a:gd name="T17" fmla="*/ 2147483646 h 384"/>
              <a:gd name="T18" fmla="*/ 2147483646 w 768"/>
              <a:gd name="T19" fmla="*/ 0 h 384"/>
              <a:gd name="T20" fmla="*/ 2147483646 w 768"/>
              <a:gd name="T21" fmla="*/ 0 h 384"/>
              <a:gd name="T22" fmla="*/ 2147483646 w 768"/>
              <a:gd name="T23" fmla="*/ 2147483646 h 384"/>
              <a:gd name="T24" fmla="*/ 2147483646 w 768"/>
              <a:gd name="T25" fmla="*/ 2147483646 h 3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68"/>
              <a:gd name="T40" fmla="*/ 0 h 384"/>
              <a:gd name="T41" fmla="*/ 768 w 768"/>
              <a:gd name="T42" fmla="*/ 384 h 38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2" name="Freeform 32"/>
          <p:cNvSpPr>
            <a:spLocks/>
          </p:cNvSpPr>
          <p:nvPr/>
        </p:nvSpPr>
        <p:spPr bwMode="auto">
          <a:xfrm>
            <a:off x="6556581" y="4684083"/>
            <a:ext cx="2103693" cy="622444"/>
          </a:xfrm>
          <a:custGeom>
            <a:avLst/>
            <a:gdLst>
              <a:gd name="T0" fmla="*/ 0 w 768"/>
              <a:gd name="T1" fmla="*/ 2147483646 h 384"/>
              <a:gd name="T2" fmla="*/ 0 w 768"/>
              <a:gd name="T3" fmla="*/ 2147483646 h 384"/>
              <a:gd name="T4" fmla="*/ 2147483646 w 768"/>
              <a:gd name="T5" fmla="*/ 2147483646 h 384"/>
              <a:gd name="T6" fmla="*/ 2147483646 w 768"/>
              <a:gd name="T7" fmla="*/ 2147483646 h 384"/>
              <a:gd name="T8" fmla="*/ 2147483646 w 768"/>
              <a:gd name="T9" fmla="*/ 2147483646 h 384"/>
              <a:gd name="T10" fmla="*/ 2147483646 w 768"/>
              <a:gd name="T11" fmla="*/ 0 h 384"/>
              <a:gd name="T12" fmla="*/ 2147483646 w 768"/>
              <a:gd name="T13" fmla="*/ 0 h 384"/>
              <a:gd name="T14" fmla="*/ 2147483646 w 768"/>
              <a:gd name="T15" fmla="*/ 2147483646 h 384"/>
              <a:gd name="T16" fmla="*/ 2147483646 w 768"/>
              <a:gd name="T17" fmla="*/ 2147483646 h 384"/>
              <a:gd name="T18" fmla="*/ 2147483646 w 768"/>
              <a:gd name="T19" fmla="*/ 0 h 384"/>
              <a:gd name="T20" fmla="*/ 2147483646 w 768"/>
              <a:gd name="T21" fmla="*/ 0 h 384"/>
              <a:gd name="T22" fmla="*/ 2147483646 w 768"/>
              <a:gd name="T23" fmla="*/ 2147483646 h 384"/>
              <a:gd name="T24" fmla="*/ 2147483646 w 768"/>
              <a:gd name="T25" fmla="*/ 2147483646 h 3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68"/>
              <a:gd name="T40" fmla="*/ 0 h 384"/>
              <a:gd name="T41" fmla="*/ 768 w 768"/>
              <a:gd name="T42" fmla="*/ 384 h 38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3" name="Freeform 33"/>
          <p:cNvSpPr>
            <a:spLocks/>
          </p:cNvSpPr>
          <p:nvPr/>
        </p:nvSpPr>
        <p:spPr bwMode="auto">
          <a:xfrm flipV="1">
            <a:off x="8660273" y="4684083"/>
            <a:ext cx="2103693" cy="622444"/>
          </a:xfrm>
          <a:custGeom>
            <a:avLst/>
            <a:gdLst>
              <a:gd name="T0" fmla="*/ 0 w 768"/>
              <a:gd name="T1" fmla="*/ 2147483646 h 384"/>
              <a:gd name="T2" fmla="*/ 0 w 768"/>
              <a:gd name="T3" fmla="*/ 2147483646 h 384"/>
              <a:gd name="T4" fmla="*/ 2147483646 w 768"/>
              <a:gd name="T5" fmla="*/ 2147483646 h 384"/>
              <a:gd name="T6" fmla="*/ 2147483646 w 768"/>
              <a:gd name="T7" fmla="*/ 2147483646 h 384"/>
              <a:gd name="T8" fmla="*/ 2147483646 w 768"/>
              <a:gd name="T9" fmla="*/ 2147483646 h 384"/>
              <a:gd name="T10" fmla="*/ 2147483646 w 768"/>
              <a:gd name="T11" fmla="*/ 0 h 384"/>
              <a:gd name="T12" fmla="*/ 2147483646 w 768"/>
              <a:gd name="T13" fmla="*/ 0 h 384"/>
              <a:gd name="T14" fmla="*/ 2147483646 w 768"/>
              <a:gd name="T15" fmla="*/ 2147483646 h 384"/>
              <a:gd name="T16" fmla="*/ 2147483646 w 768"/>
              <a:gd name="T17" fmla="*/ 2147483646 h 384"/>
              <a:gd name="T18" fmla="*/ 2147483646 w 768"/>
              <a:gd name="T19" fmla="*/ 0 h 384"/>
              <a:gd name="T20" fmla="*/ 2147483646 w 768"/>
              <a:gd name="T21" fmla="*/ 0 h 384"/>
              <a:gd name="T22" fmla="*/ 2147483646 w 768"/>
              <a:gd name="T23" fmla="*/ 2147483646 h 384"/>
              <a:gd name="T24" fmla="*/ 2147483646 w 768"/>
              <a:gd name="T25" fmla="*/ 2147483646 h 38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68"/>
              <a:gd name="T40" fmla="*/ 0 h 384"/>
              <a:gd name="T41" fmla="*/ 768 w 768"/>
              <a:gd name="T42" fmla="*/ 384 h 38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4" name="Line 34"/>
          <p:cNvSpPr>
            <a:spLocks noChangeShapeType="1"/>
          </p:cNvSpPr>
          <p:nvPr/>
        </p:nvSpPr>
        <p:spPr bwMode="auto">
          <a:xfrm>
            <a:off x="4245481" y="4990220"/>
            <a:ext cx="704546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5" name="Line 35"/>
          <p:cNvSpPr>
            <a:spLocks noChangeShapeType="1"/>
          </p:cNvSpPr>
          <p:nvPr/>
        </p:nvSpPr>
        <p:spPr bwMode="auto">
          <a:xfrm>
            <a:off x="4272994" y="2583333"/>
            <a:ext cx="701795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36" name="Text Box 36"/>
          <p:cNvSpPr txBox="1">
            <a:spLocks noChangeArrowheads="1"/>
          </p:cNvSpPr>
          <p:nvPr/>
        </p:nvSpPr>
        <p:spPr bwMode="auto">
          <a:xfrm>
            <a:off x="7360809" y="2061642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1</a:t>
            </a:r>
          </a:p>
        </p:txBody>
      </p:sp>
      <p:sp>
        <p:nvSpPr>
          <p:cNvPr id="123937" name="Text Box 37"/>
          <p:cNvSpPr txBox="1">
            <a:spLocks noChangeArrowheads="1"/>
          </p:cNvSpPr>
          <p:nvPr/>
        </p:nvSpPr>
        <p:spPr bwMode="auto">
          <a:xfrm>
            <a:off x="9470852" y="2095859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0</a:t>
            </a:r>
          </a:p>
        </p:txBody>
      </p:sp>
      <p:sp>
        <p:nvSpPr>
          <p:cNvPr id="123938" name="Text Box 38"/>
          <p:cNvSpPr txBox="1">
            <a:spLocks noChangeArrowheads="1"/>
          </p:cNvSpPr>
          <p:nvPr/>
        </p:nvSpPr>
        <p:spPr bwMode="auto">
          <a:xfrm>
            <a:off x="11293063" y="2324512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23940" name="Text Box 40"/>
          <p:cNvSpPr txBox="1">
            <a:spLocks noChangeArrowheads="1"/>
          </p:cNvSpPr>
          <p:nvPr/>
        </p:nvSpPr>
        <p:spPr bwMode="auto">
          <a:xfrm>
            <a:off x="11293063" y="4142620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23941" name="Text Box 41"/>
          <p:cNvSpPr txBox="1">
            <a:spLocks noChangeArrowheads="1"/>
          </p:cNvSpPr>
          <p:nvPr/>
        </p:nvSpPr>
        <p:spPr bwMode="auto">
          <a:xfrm>
            <a:off x="11293063" y="4750774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23942" name="Text Box 42"/>
          <p:cNvSpPr txBox="1">
            <a:spLocks noChangeArrowheads="1"/>
          </p:cNvSpPr>
          <p:nvPr/>
        </p:nvSpPr>
        <p:spPr bwMode="auto">
          <a:xfrm>
            <a:off x="11293063" y="5725774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23945" name="Text Box 45"/>
          <p:cNvSpPr txBox="1">
            <a:spLocks noChangeArrowheads="1"/>
          </p:cNvSpPr>
          <p:nvPr/>
        </p:nvSpPr>
        <p:spPr bwMode="auto">
          <a:xfrm>
            <a:off x="4793626" y="2642085"/>
            <a:ext cx="1383349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i="1" dirty="0">
                <a:solidFill>
                  <a:srgbClr val="333399"/>
                </a:solidFill>
                <a:latin typeface="Arial" charset="0"/>
              </a:rPr>
              <a:t>m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个码片</a:t>
            </a:r>
          </a:p>
        </p:txBody>
      </p:sp>
      <p:sp>
        <p:nvSpPr>
          <p:cNvPr id="123946" name="Freeform 46"/>
          <p:cNvSpPr>
            <a:spLocks/>
          </p:cNvSpPr>
          <p:nvPr/>
        </p:nvSpPr>
        <p:spPr bwMode="auto">
          <a:xfrm>
            <a:off x="4452888" y="3666259"/>
            <a:ext cx="2103693" cy="317574"/>
          </a:xfrm>
          <a:custGeom>
            <a:avLst/>
            <a:gdLst>
              <a:gd name="T0" fmla="*/ 0 w 768"/>
              <a:gd name="T1" fmla="*/ 2147483646 h 196"/>
              <a:gd name="T2" fmla="*/ 0 w 768"/>
              <a:gd name="T3" fmla="*/ 2147483646 h 196"/>
              <a:gd name="T4" fmla="*/ 2147483646 w 768"/>
              <a:gd name="T5" fmla="*/ 2147483646 h 196"/>
              <a:gd name="T6" fmla="*/ 2147483646 w 768"/>
              <a:gd name="T7" fmla="*/ 0 h 196"/>
              <a:gd name="T8" fmla="*/ 2147483646 w 768"/>
              <a:gd name="T9" fmla="*/ 0 h 196"/>
              <a:gd name="T10" fmla="*/ 2147483646 w 768"/>
              <a:gd name="T11" fmla="*/ 2147483646 h 196"/>
              <a:gd name="T12" fmla="*/ 2147483646 w 768"/>
              <a:gd name="T13" fmla="*/ 2147483646 h 196"/>
              <a:gd name="T14" fmla="*/ 2147483646 w 768"/>
              <a:gd name="T15" fmla="*/ 0 h 196"/>
              <a:gd name="T16" fmla="*/ 2147483646 w 768"/>
              <a:gd name="T17" fmla="*/ 0 h 196"/>
              <a:gd name="T18" fmla="*/ 2147483646 w 768"/>
              <a:gd name="T19" fmla="*/ 2147483646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96"/>
              <a:gd name="T32" fmla="*/ 768 w 768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47" name="Freeform 47"/>
          <p:cNvSpPr>
            <a:spLocks/>
          </p:cNvSpPr>
          <p:nvPr/>
        </p:nvSpPr>
        <p:spPr bwMode="auto">
          <a:xfrm>
            <a:off x="6556581" y="3666259"/>
            <a:ext cx="2103693" cy="317574"/>
          </a:xfrm>
          <a:custGeom>
            <a:avLst/>
            <a:gdLst>
              <a:gd name="T0" fmla="*/ 0 w 768"/>
              <a:gd name="T1" fmla="*/ 2147483646 h 196"/>
              <a:gd name="T2" fmla="*/ 0 w 768"/>
              <a:gd name="T3" fmla="*/ 2147483646 h 196"/>
              <a:gd name="T4" fmla="*/ 2147483646 w 768"/>
              <a:gd name="T5" fmla="*/ 2147483646 h 196"/>
              <a:gd name="T6" fmla="*/ 2147483646 w 768"/>
              <a:gd name="T7" fmla="*/ 0 h 196"/>
              <a:gd name="T8" fmla="*/ 2147483646 w 768"/>
              <a:gd name="T9" fmla="*/ 0 h 196"/>
              <a:gd name="T10" fmla="*/ 2147483646 w 768"/>
              <a:gd name="T11" fmla="*/ 2147483646 h 196"/>
              <a:gd name="T12" fmla="*/ 2147483646 w 768"/>
              <a:gd name="T13" fmla="*/ 2147483646 h 196"/>
              <a:gd name="T14" fmla="*/ 2147483646 w 768"/>
              <a:gd name="T15" fmla="*/ 0 h 196"/>
              <a:gd name="T16" fmla="*/ 2147483646 w 768"/>
              <a:gd name="T17" fmla="*/ 0 h 196"/>
              <a:gd name="T18" fmla="*/ 2147483646 w 768"/>
              <a:gd name="T19" fmla="*/ 2147483646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96"/>
              <a:gd name="T32" fmla="*/ 768 w 768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48" name="Freeform 48"/>
          <p:cNvSpPr>
            <a:spLocks/>
          </p:cNvSpPr>
          <p:nvPr/>
        </p:nvSpPr>
        <p:spPr bwMode="auto">
          <a:xfrm flipV="1">
            <a:off x="8660273" y="3666259"/>
            <a:ext cx="2103693" cy="317574"/>
          </a:xfrm>
          <a:custGeom>
            <a:avLst/>
            <a:gdLst>
              <a:gd name="T0" fmla="*/ 0 w 768"/>
              <a:gd name="T1" fmla="*/ 2147483646 h 196"/>
              <a:gd name="T2" fmla="*/ 0 w 768"/>
              <a:gd name="T3" fmla="*/ 2147483646 h 196"/>
              <a:gd name="T4" fmla="*/ 2147483646 w 768"/>
              <a:gd name="T5" fmla="*/ 2147483646 h 196"/>
              <a:gd name="T6" fmla="*/ 2147483646 w 768"/>
              <a:gd name="T7" fmla="*/ 0 h 196"/>
              <a:gd name="T8" fmla="*/ 2147483646 w 768"/>
              <a:gd name="T9" fmla="*/ 0 h 196"/>
              <a:gd name="T10" fmla="*/ 2147483646 w 768"/>
              <a:gd name="T11" fmla="*/ 2147483646 h 196"/>
              <a:gd name="T12" fmla="*/ 2147483646 w 768"/>
              <a:gd name="T13" fmla="*/ 2147483646 h 196"/>
              <a:gd name="T14" fmla="*/ 2147483646 w 768"/>
              <a:gd name="T15" fmla="*/ 0 h 196"/>
              <a:gd name="T16" fmla="*/ 2147483646 w 768"/>
              <a:gd name="T17" fmla="*/ 0 h 196"/>
              <a:gd name="T18" fmla="*/ 2147483646 w 768"/>
              <a:gd name="T19" fmla="*/ 2147483646 h 1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96"/>
              <a:gd name="T32" fmla="*/ 768 w 768"/>
              <a:gd name="T33" fmla="*/ 196 h 19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49" name="Line 49"/>
          <p:cNvSpPr>
            <a:spLocks noChangeShapeType="1"/>
          </p:cNvSpPr>
          <p:nvPr/>
        </p:nvSpPr>
        <p:spPr bwMode="auto">
          <a:xfrm flipV="1">
            <a:off x="4272994" y="3838092"/>
            <a:ext cx="7017954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50" name="Text Box 50"/>
          <p:cNvSpPr txBox="1">
            <a:spLocks noChangeArrowheads="1"/>
          </p:cNvSpPr>
          <p:nvPr/>
        </p:nvSpPr>
        <p:spPr bwMode="auto">
          <a:xfrm>
            <a:off x="11293063" y="3574163"/>
            <a:ext cx="298116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333399"/>
                </a:solidFill>
                <a:latin typeface="Arial" charset="0"/>
              </a:rPr>
              <a:t>t</a:t>
            </a:r>
          </a:p>
        </p:txBody>
      </p:sp>
      <p:sp>
        <p:nvSpPr>
          <p:cNvPr id="123953" name="Text Box 53"/>
          <p:cNvSpPr txBox="1">
            <a:spLocks noChangeArrowheads="1"/>
          </p:cNvSpPr>
          <p:nvPr/>
        </p:nvSpPr>
        <p:spPr bwMode="auto">
          <a:xfrm>
            <a:off x="1295232" y="3561460"/>
            <a:ext cx="2532702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S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站发送的信号 </a:t>
            </a:r>
            <a:r>
              <a:rPr kumimoji="1" lang="en-US" altLang="zh-CN" sz="2200" dirty="0" err="1">
                <a:solidFill>
                  <a:srgbClr val="333399"/>
                </a:solidFill>
                <a:latin typeface="Arial" charset="0"/>
              </a:rPr>
              <a:t>S</a:t>
            </a:r>
            <a:r>
              <a:rPr kumimoji="1" lang="en-US" altLang="zh-CN" sz="2200" baseline="-25000" dirty="0" err="1">
                <a:solidFill>
                  <a:srgbClr val="333399"/>
                </a:solidFill>
                <a:latin typeface="Arial" charset="0"/>
              </a:rPr>
              <a:t>x</a:t>
            </a:r>
            <a:endParaRPr kumimoji="1" lang="en-US" altLang="zh-CN" sz="2200" baseline="-25000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23954" name="Text Box 54"/>
          <p:cNvSpPr txBox="1">
            <a:spLocks noChangeArrowheads="1"/>
          </p:cNvSpPr>
          <p:nvPr/>
        </p:nvSpPr>
        <p:spPr bwMode="auto">
          <a:xfrm>
            <a:off x="1295232" y="4112451"/>
            <a:ext cx="2498782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T </a:t>
            </a:r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站发送的信号 </a:t>
            </a:r>
            <a:r>
              <a:rPr kumimoji="1" lang="en-US" altLang="zh-CN" sz="2200" dirty="0" err="1">
                <a:solidFill>
                  <a:srgbClr val="333399"/>
                </a:solidFill>
                <a:latin typeface="Arial" charset="0"/>
              </a:rPr>
              <a:t>T</a:t>
            </a:r>
            <a:r>
              <a:rPr kumimoji="1" lang="en-US" altLang="zh-CN" sz="2200" baseline="-25000" dirty="0" err="1">
                <a:solidFill>
                  <a:srgbClr val="333399"/>
                </a:solidFill>
                <a:latin typeface="Arial" charset="0"/>
              </a:rPr>
              <a:t>x</a:t>
            </a:r>
            <a:endParaRPr kumimoji="1" lang="en-US" altLang="zh-CN" sz="2200" baseline="-25000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23955" name="Text Box 55"/>
          <p:cNvSpPr txBox="1">
            <a:spLocks noChangeArrowheads="1"/>
          </p:cNvSpPr>
          <p:nvPr/>
        </p:nvSpPr>
        <p:spPr bwMode="auto">
          <a:xfrm>
            <a:off x="912166" y="4750774"/>
            <a:ext cx="2875745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混合后的</a:t>
            </a:r>
            <a:r>
              <a:rPr kumimoji="1" lang="zh-CN" altLang="en-US" sz="2200" dirty="0" smtClean="0">
                <a:solidFill>
                  <a:srgbClr val="333399"/>
                </a:solidFill>
                <a:latin typeface="Arial" charset="0"/>
              </a:rPr>
              <a:t>信号 </a:t>
            </a:r>
            <a:r>
              <a:rPr kumimoji="1" lang="en-US" altLang="zh-CN" sz="2200" dirty="0" err="1">
                <a:solidFill>
                  <a:srgbClr val="333399"/>
                </a:solidFill>
                <a:latin typeface="Arial" charset="0"/>
              </a:rPr>
              <a:t>S</a:t>
            </a:r>
            <a:r>
              <a:rPr kumimoji="1" lang="en-US" altLang="zh-CN" sz="2200" baseline="-25000" dirty="0" err="1">
                <a:solidFill>
                  <a:srgbClr val="333399"/>
                </a:solidFill>
                <a:latin typeface="Arial" charset="0"/>
              </a:rPr>
              <a:t>x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 + </a:t>
            </a:r>
            <a:r>
              <a:rPr kumimoji="1" lang="en-US" altLang="zh-CN" sz="2200" dirty="0" err="1">
                <a:solidFill>
                  <a:srgbClr val="333399"/>
                </a:solidFill>
                <a:latin typeface="Arial" charset="0"/>
              </a:rPr>
              <a:t>T</a:t>
            </a:r>
            <a:r>
              <a:rPr kumimoji="1" lang="en-US" altLang="zh-CN" sz="2200" baseline="-25000" dirty="0" err="1">
                <a:solidFill>
                  <a:srgbClr val="333399"/>
                </a:solidFill>
                <a:latin typeface="Arial" charset="0"/>
              </a:rPr>
              <a:t>x</a:t>
            </a:r>
            <a:endParaRPr kumimoji="1" lang="en-US" altLang="zh-CN" sz="2200" baseline="-25000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23956" name="Text Box 56"/>
          <p:cNvSpPr txBox="1">
            <a:spLocks noChangeArrowheads="1"/>
          </p:cNvSpPr>
          <p:nvPr/>
        </p:nvSpPr>
        <p:spPr bwMode="auto">
          <a:xfrm>
            <a:off x="910629" y="5662042"/>
            <a:ext cx="316835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规格化内积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</a:rPr>
              <a:t>S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sym typeface="Symbol" pitchFamily="18" charset="2"/>
              </a:rPr>
              <a:t> </a:t>
            </a:r>
            <a:r>
              <a:rPr kumimoji="1" lang="en-US" altLang="zh-CN" sz="2200" dirty="0">
                <a:solidFill>
                  <a:srgbClr val="333399"/>
                </a:solidFill>
                <a:latin typeface="Arial" charset="0"/>
                <a:sym typeface="Wingdings" pitchFamily="2" charset="2"/>
              </a:rPr>
              <a:t> </a:t>
            </a:r>
            <a:r>
              <a:rPr kumimoji="1" lang="en-US" altLang="zh-CN" sz="2200" dirty="0" smtClean="0">
                <a:solidFill>
                  <a:srgbClr val="333399"/>
                </a:solidFill>
                <a:latin typeface="Arial" charset="0"/>
                <a:sym typeface="Wingdings" pitchFamily="2" charset="2"/>
              </a:rPr>
              <a:t>(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charset="0"/>
              </a:rPr>
              <a:t>S</a:t>
            </a:r>
            <a:r>
              <a:rPr kumimoji="1" lang="en-US" altLang="zh-CN" sz="2200" baseline="-25000" dirty="0" err="1" smtClean="0">
                <a:solidFill>
                  <a:srgbClr val="333399"/>
                </a:solidFill>
                <a:latin typeface="Arial" charset="0"/>
              </a:rPr>
              <a:t>x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charset="0"/>
                <a:sym typeface="Wingdings" pitchFamily="2" charset="2"/>
              </a:rPr>
              <a:t>+</a:t>
            </a:r>
            <a:r>
              <a:rPr kumimoji="1" lang="en-US" altLang="zh-CN" sz="2200" dirty="0" err="1" smtClean="0">
                <a:solidFill>
                  <a:srgbClr val="333399"/>
                </a:solidFill>
                <a:latin typeface="Arial" charset="0"/>
              </a:rPr>
              <a:t>T</a:t>
            </a:r>
            <a:r>
              <a:rPr kumimoji="1" lang="en-US" altLang="zh-CN" sz="2200" baseline="-25000" dirty="0" err="1" smtClean="0">
                <a:solidFill>
                  <a:srgbClr val="333399"/>
                </a:solidFill>
                <a:latin typeface="Arial" charset="0"/>
              </a:rPr>
              <a:t>x</a:t>
            </a:r>
            <a:r>
              <a:rPr kumimoji="1" lang="en-US" altLang="zh-CN" sz="2200" dirty="0" smtClean="0">
                <a:solidFill>
                  <a:srgbClr val="333399"/>
                </a:solidFill>
                <a:latin typeface="Arial" charset="0"/>
                <a:sym typeface="Wingdings" pitchFamily="2" charset="2"/>
              </a:rPr>
              <a:t>)</a:t>
            </a:r>
            <a:endParaRPr kumimoji="1" lang="en-US" altLang="zh-CN" sz="2200" baseline="-25000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23959" name="Text Box 59"/>
          <p:cNvSpPr txBox="1">
            <a:spLocks noChangeArrowheads="1"/>
          </p:cNvSpPr>
          <p:nvPr/>
        </p:nvSpPr>
        <p:spPr bwMode="auto">
          <a:xfrm>
            <a:off x="1270670" y="2232416"/>
            <a:ext cx="24605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 dirty="0" smtClean="0">
                <a:solidFill>
                  <a:srgbClr val="333399"/>
                </a:solidFill>
                <a:latin typeface="Arial" charset="0"/>
              </a:rPr>
              <a:t>待发送的数据码元</a:t>
            </a:r>
            <a:endParaRPr kumimoji="1" lang="zh-CN" altLang="en-US" sz="2200" dirty="0">
              <a:solidFill>
                <a:srgbClr val="333399"/>
              </a:solidFill>
              <a:latin typeface="Arial" charset="0"/>
            </a:endParaRPr>
          </a:p>
        </p:txBody>
      </p:sp>
      <p:sp>
        <p:nvSpPr>
          <p:cNvPr id="123960" name="Text Box 60"/>
          <p:cNvSpPr txBox="1">
            <a:spLocks noChangeArrowheads="1"/>
          </p:cNvSpPr>
          <p:nvPr/>
        </p:nvSpPr>
        <p:spPr bwMode="auto">
          <a:xfrm>
            <a:off x="328042" y="3320105"/>
            <a:ext cx="485667" cy="111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发</a:t>
            </a:r>
          </a:p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送</a:t>
            </a:r>
          </a:p>
          <a:p>
            <a:pPr eaLnBrk="1" hangingPunct="1"/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端</a:t>
            </a:r>
          </a:p>
        </p:txBody>
      </p:sp>
      <p:sp>
        <p:nvSpPr>
          <p:cNvPr id="123961" name="Text Box 61"/>
          <p:cNvSpPr txBox="1">
            <a:spLocks noChangeArrowheads="1"/>
          </p:cNvSpPr>
          <p:nvPr/>
        </p:nvSpPr>
        <p:spPr bwMode="auto">
          <a:xfrm>
            <a:off x="334566" y="5336697"/>
            <a:ext cx="485667" cy="111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接</a:t>
            </a:r>
          </a:p>
          <a:p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收</a:t>
            </a:r>
          </a:p>
          <a:p>
            <a:r>
              <a:rPr kumimoji="1" lang="zh-CN" altLang="en-US" sz="2200" dirty="0">
                <a:solidFill>
                  <a:srgbClr val="333399"/>
                </a:solidFill>
                <a:latin typeface="Arial" charset="0"/>
              </a:rPr>
              <a:t>端</a:t>
            </a:r>
          </a:p>
        </p:txBody>
      </p:sp>
      <p:sp>
        <p:nvSpPr>
          <p:cNvPr id="123962" name="AutoShape 62"/>
          <p:cNvSpPr>
            <a:spLocks/>
          </p:cNvSpPr>
          <p:nvPr/>
        </p:nvSpPr>
        <p:spPr bwMode="auto">
          <a:xfrm>
            <a:off x="912165" y="2311809"/>
            <a:ext cx="192591" cy="3024887"/>
          </a:xfrm>
          <a:prstGeom prst="leftBracket">
            <a:avLst>
              <a:gd name="adj" fmla="val 17445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 b="1"/>
          </a:p>
        </p:txBody>
      </p:sp>
      <p:sp>
        <p:nvSpPr>
          <p:cNvPr id="61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2.4 </a:t>
            </a:r>
            <a:r>
              <a:rPr lang="zh-CN" altLang="en-US" sz="4000" kern="1200" dirty="0">
                <a:solidFill>
                  <a:srgbClr val="FFFFFF"/>
                </a:solidFill>
              </a:rPr>
              <a:t>信道复用技术</a:t>
            </a:r>
          </a:p>
        </p:txBody>
      </p:sp>
      <p:sp>
        <p:nvSpPr>
          <p:cNvPr id="62" name="Freeform 25"/>
          <p:cNvSpPr>
            <a:spLocks/>
          </p:cNvSpPr>
          <p:nvPr/>
        </p:nvSpPr>
        <p:spPr bwMode="auto">
          <a:xfrm>
            <a:off x="4450897" y="5797547"/>
            <a:ext cx="6311078" cy="312809"/>
          </a:xfrm>
          <a:custGeom>
            <a:avLst/>
            <a:gdLst>
              <a:gd name="T0" fmla="*/ 0 w 2304"/>
              <a:gd name="T1" fmla="*/ 2147483646 h 192"/>
              <a:gd name="T2" fmla="*/ 0 w 2304"/>
              <a:gd name="T3" fmla="*/ 0 h 192"/>
              <a:gd name="T4" fmla="*/ 2147483646 w 2304"/>
              <a:gd name="T5" fmla="*/ 0 h 192"/>
              <a:gd name="T6" fmla="*/ 2147483646 w 2304"/>
              <a:gd name="T7" fmla="*/ 2147483646 h 192"/>
              <a:gd name="T8" fmla="*/ 2147483646 w 2304"/>
              <a:gd name="T9" fmla="*/ 2147483646 h 192"/>
              <a:gd name="T10" fmla="*/ 2147483646 w 2304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04"/>
              <a:gd name="T19" fmla="*/ 0 h 192"/>
              <a:gd name="T20" fmla="*/ 2304 w 2304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60" name="Line 35"/>
          <p:cNvSpPr>
            <a:spLocks noChangeShapeType="1"/>
          </p:cNvSpPr>
          <p:nvPr/>
        </p:nvSpPr>
        <p:spPr bwMode="auto">
          <a:xfrm>
            <a:off x="4261829" y="5966340"/>
            <a:ext cx="701795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23913" name="Line 13"/>
          <p:cNvSpPr>
            <a:spLocks noChangeShapeType="1"/>
          </p:cNvSpPr>
          <p:nvPr/>
        </p:nvSpPr>
        <p:spPr bwMode="auto">
          <a:xfrm>
            <a:off x="6556579" y="2194308"/>
            <a:ext cx="2" cy="411580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cxnSp>
        <p:nvCxnSpPr>
          <p:cNvPr id="4" name="直接箭头连接符 3"/>
          <p:cNvCxnSpPr>
            <a:stCxn id="123945" idx="3"/>
          </p:cNvCxnSpPr>
          <p:nvPr/>
        </p:nvCxnSpPr>
        <p:spPr>
          <a:xfrm>
            <a:off x="6176975" y="2862247"/>
            <a:ext cx="379604" cy="0"/>
          </a:xfrm>
          <a:prstGeom prst="straightConnector1">
            <a:avLst/>
          </a:prstGeom>
          <a:ln w="1905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123945" idx="1"/>
          </p:cNvCxnSpPr>
          <p:nvPr/>
        </p:nvCxnSpPr>
        <p:spPr>
          <a:xfrm flipH="1">
            <a:off x="4452888" y="2862247"/>
            <a:ext cx="340738" cy="0"/>
          </a:xfrm>
          <a:prstGeom prst="straightConnector1">
            <a:avLst/>
          </a:prstGeom>
          <a:ln w="1905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/>
      <p:bldP spid="123916" grpId="0" animBg="1"/>
      <p:bldP spid="123918" grpId="0" animBg="1"/>
      <p:bldP spid="123919" grpId="0" animBg="1"/>
      <p:bldP spid="123920" grpId="0" animBg="1"/>
      <p:bldP spid="123925" grpId="0" animBg="1"/>
      <p:bldP spid="123927" grpId="0"/>
      <p:bldP spid="123931" grpId="0" animBg="1"/>
      <p:bldP spid="123932" grpId="0" animBg="1"/>
      <p:bldP spid="123933" grpId="0" animBg="1"/>
      <p:bldP spid="123936" grpId="0"/>
      <p:bldP spid="123937" grpId="0"/>
      <p:bldP spid="123945" grpId="0"/>
      <p:bldP spid="123946" grpId="0" animBg="1"/>
      <p:bldP spid="123947" grpId="0" animBg="1"/>
      <p:bldP spid="123948" grpId="0" animBg="1"/>
      <p:bldP spid="123953" grpId="0"/>
      <p:bldP spid="123954" grpId="0"/>
      <p:bldP spid="123955" grpId="0"/>
      <p:bldP spid="123956" grpId="0"/>
      <p:bldP spid="123959" grpId="0"/>
      <p:bldP spid="6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6"/>
          <p:cNvSpPr>
            <a:spLocks noChangeArrowheads="1"/>
          </p:cNvSpPr>
          <p:nvPr/>
        </p:nvSpPr>
        <p:spPr bwMode="auto">
          <a:xfrm>
            <a:off x="5993405" y="4051245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 b="1"/>
          </a:p>
        </p:txBody>
      </p:sp>
      <p:sp>
        <p:nvSpPr>
          <p:cNvPr id="125957" name="Rectangle 7"/>
          <p:cNvSpPr>
            <a:spLocks noChangeArrowheads="1"/>
          </p:cNvSpPr>
          <p:nvPr/>
        </p:nvSpPr>
        <p:spPr bwMode="auto">
          <a:xfrm>
            <a:off x="5993405" y="811995"/>
            <a:ext cx="203603" cy="50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>
            <a:spAutoFit/>
          </a:bodyPr>
          <a:lstStyle/>
          <a:p>
            <a:pPr algn="ctr" eaLnBrk="1" hangingPunct="1"/>
            <a:endParaRPr lang="en-US" altLang="zh-CN" b="1"/>
          </a:p>
        </p:txBody>
      </p:sp>
      <p:sp>
        <p:nvSpPr>
          <p:cNvPr id="125958" name="TextBox 59"/>
          <p:cNvSpPr txBox="1">
            <a:spLocks noChangeArrowheads="1"/>
          </p:cNvSpPr>
          <p:nvPr/>
        </p:nvSpPr>
        <p:spPr bwMode="auto">
          <a:xfrm>
            <a:off x="1666777" y="1989634"/>
            <a:ext cx="7999959" cy="5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A</a:t>
            </a:r>
            <a:r>
              <a:rPr lang="en-US" altLang="zh-CN" sz="32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  <a:sym typeface="Wingdings" pitchFamily="2" charset="2"/>
              </a:rPr>
              <a:t>: (-1 -1 -1 +1 +1 -1 +1 +1)</a:t>
            </a:r>
            <a:endParaRPr lang="en-US" altLang="zh-CN" sz="32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5959" name="TextBox 60"/>
          <p:cNvSpPr txBox="1">
            <a:spLocks noChangeArrowheads="1"/>
          </p:cNvSpPr>
          <p:nvPr/>
        </p:nvSpPr>
        <p:spPr bwMode="auto">
          <a:xfrm>
            <a:off x="1904752" y="2573970"/>
            <a:ext cx="7523772" cy="5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B</a:t>
            </a:r>
            <a:r>
              <a:rPr lang="en-US" altLang="zh-CN" sz="32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  <a:sym typeface="Wingdings" pitchFamily="2" charset="2"/>
              </a:rPr>
              <a:t>: (-1 -1 +1 -1 +1 +1 +1 -1)</a:t>
            </a:r>
            <a:endParaRPr lang="en-US" altLang="zh-CN" sz="32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5960" name="TextBox 63"/>
          <p:cNvSpPr txBox="1">
            <a:spLocks noChangeArrowheads="1"/>
          </p:cNvSpPr>
          <p:nvPr/>
        </p:nvSpPr>
        <p:spPr bwMode="auto">
          <a:xfrm>
            <a:off x="1904752" y="3191651"/>
            <a:ext cx="7523772" cy="5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  <a:sym typeface="Wingdings" pitchFamily="2" charset="2"/>
              </a:rPr>
              <a:t>C: (-1 +1 -1 +1 +1 +1 -1 -1)</a:t>
            </a:r>
            <a:endParaRPr lang="en-US" altLang="zh-CN" sz="32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928740" y="4365898"/>
            <a:ext cx="7523769" cy="108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收到码片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序列为：</a:t>
            </a:r>
            <a:endParaRPr lang="en-US" altLang="zh-CN" sz="3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algn="ctr" eaLnBrk="1" hangingPunct="1"/>
            <a:r>
              <a:rPr lang="en-US" altLang="zh-CN" sz="3200" dirty="0">
                <a:solidFill>
                  <a:srgbClr val="FF0000"/>
                </a:solidFill>
                <a:latin typeface="Tahoma" pitchFamily="34" charset="0"/>
                <a:ea typeface="宋体" pitchFamily="2" charset="-122"/>
                <a:sym typeface="Wingdings" pitchFamily="2" charset="2"/>
              </a:rPr>
              <a:t>R: (-1 +1 -3 +1 -1 -3 +1 +1)</a:t>
            </a:r>
            <a:endParaRPr lang="en-US" altLang="zh-CN" sz="3200" dirty="0">
              <a:solidFill>
                <a:srgbClr val="FF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5962" name="TextBox 9"/>
          <p:cNvSpPr txBox="1">
            <a:spLocks noChangeArrowheads="1"/>
          </p:cNvSpPr>
          <p:nvPr/>
        </p:nvSpPr>
        <p:spPr bwMode="auto">
          <a:xfrm>
            <a:off x="1797641" y="3763283"/>
            <a:ext cx="7523769" cy="5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lang="en-US" altLang="zh-CN" sz="3200" dirty="0">
                <a:solidFill>
                  <a:schemeClr val="tx1"/>
                </a:solidFill>
                <a:latin typeface="Tahoma" pitchFamily="34" charset="0"/>
                <a:ea typeface="宋体" pitchFamily="2" charset="-122"/>
                <a:sym typeface="Wingdings" pitchFamily="2" charset="2"/>
              </a:rPr>
              <a:t> D: (-1 +1 -1 -1  -1  -1 +1 -1)</a:t>
            </a:r>
            <a:endParaRPr lang="en-US" altLang="zh-CN" sz="3200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2800" y="1267201"/>
            <a:ext cx="10971371" cy="866450"/>
          </a:xfrm>
        </p:spPr>
        <p:txBody>
          <a:bodyPr/>
          <a:lstStyle/>
          <a:p>
            <a:r>
              <a:rPr lang="zh-CN" altLang="en-US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共有四个站进行 </a:t>
            </a:r>
            <a:r>
              <a:rPr lang="en-US" altLang="zh-CN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CDMA </a:t>
            </a:r>
            <a:r>
              <a:rPr lang="zh-CN" altLang="en-US" sz="3200" kern="1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通信，四个站的码片序列为： </a:t>
            </a:r>
            <a:endParaRPr lang="zh-CN" altLang="en-US" dirty="0"/>
          </a:p>
        </p:txBody>
      </p:sp>
      <p:sp>
        <p:nvSpPr>
          <p:cNvPr id="12" name="标题 33"/>
          <p:cNvSpPr>
            <a:spLocks noGrp="1" noChangeArrowheads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kern="1200" dirty="0" smtClean="0">
                <a:solidFill>
                  <a:srgbClr val="FFFFFF"/>
                </a:solidFill>
              </a:rPr>
              <a:t>课堂练习</a:t>
            </a:r>
            <a:endParaRPr lang="zh-CN" altLang="en-US" sz="4000" kern="12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638" y="5590034"/>
            <a:ext cx="10514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问：哪个站发送了数据？发送数据的站发送的是</a:t>
            </a:r>
            <a:r>
              <a:rPr lang="en-US" altLang="zh-C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3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kern="1200" dirty="0">
                <a:solidFill>
                  <a:srgbClr val="FFFFFF"/>
                </a:solidFill>
              </a:rPr>
              <a:t>指引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宽带接入技术</a:t>
            </a: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>
              <a:extLst>
                <a:ext uri="{FF2B5EF4-FFF2-40B4-BE49-F238E27FC236}">
                  <a16:creationId xmlns="" xmlns:a16="http://schemas.microsoft.com/office/drawing/2014/main" id="{7C9C0B70-E63A-45F5-A696-FB5A132B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>
              <a:extLst>
                <a:ext uri="{FF2B5EF4-FFF2-40B4-BE49-F238E27FC236}">
                  <a16:creationId xmlns="" xmlns:a16="http://schemas.microsoft.com/office/drawing/2014/main" id="{A1DA3AA9-685E-4BE9-837C-C53A77DF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6" name="Line 8">
              <a:extLst>
                <a:ext uri="{FF2B5EF4-FFF2-40B4-BE49-F238E27FC236}">
                  <a16:creationId xmlns="" xmlns:a16="http://schemas.microsoft.com/office/drawing/2014/main" id="{730F0241-2088-4E72-BBBA-24604A49C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="" xmlns:a16="http://schemas.microsoft.com/office/drawing/2014/main" id="{1A1F4C1E-05AA-4083-AACF-00A093718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="" xmlns:a16="http://schemas.microsoft.com/office/drawing/2014/main" id="{40C633C5-C14D-4155-943C-49061566B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3593205F-DCC6-4BB9-872F-07DE1C151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30" name="Line 23">
              <a:extLst>
                <a:ext uri="{FF2B5EF4-FFF2-40B4-BE49-F238E27FC236}">
                  <a16:creationId xmlns="" xmlns:a16="http://schemas.microsoft.com/office/drawing/2014/main" id="{F9F1686D-32E3-4665-A663-0A13577D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="" xmlns:a16="http://schemas.microsoft.com/office/drawing/2014/main" id="{B2CD0843-0D9A-4DF6-9D35-EBC9663DE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="" xmlns:a16="http://schemas.microsoft.com/office/drawing/2014/main" id="{84637CA2-3EAA-4155-B964-B8BA80E7E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="" xmlns:a16="http://schemas.microsoft.com/office/drawing/2014/main" id="{2C1DDB6D-F8B0-4394-99E8-03031BB91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="" xmlns:a16="http://schemas.microsoft.com/office/drawing/2014/main" id="{9208C3F1-CC35-45A8-BE46-EFF19D248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="" xmlns:a16="http://schemas.microsoft.com/office/drawing/2014/main" id="{6FF34FD8-821C-4702-AF18-8C4EF436C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="" xmlns:a16="http://schemas.microsoft.com/office/drawing/2014/main" id="{615E01B4-8D04-4069-8E42-620858CED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>
              <a:extLst>
                <a:ext uri="{FF2B5EF4-FFF2-40B4-BE49-F238E27FC236}">
                  <a16:creationId xmlns="" xmlns:a16="http://schemas.microsoft.com/office/drawing/2014/main" id="{6DF93113-9FEF-42A3-AF41-B27DD6E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39" name="Line 36">
              <a:extLst>
                <a:ext uri="{FF2B5EF4-FFF2-40B4-BE49-F238E27FC236}">
                  <a16:creationId xmlns="" xmlns:a16="http://schemas.microsoft.com/office/drawing/2014/main" id="{021EB0D5-3D3B-4EBB-A693-7D178CCE8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>
              <a:extLst>
                <a:ext uri="{FF2B5EF4-FFF2-40B4-BE49-F238E27FC236}">
                  <a16:creationId xmlns="" xmlns:a16="http://schemas.microsoft.com/office/drawing/2014/main" id="{0360C763-F23D-4BC1-BCF4-C2E2C86F7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>
              <a:extLst>
                <a:ext uri="{FF2B5EF4-FFF2-40B4-BE49-F238E27FC236}">
                  <a16:creationId xmlns="" xmlns:a16="http://schemas.microsoft.com/office/drawing/2014/main" id="{34D7D82A-D63D-4EB3-9C2A-247BEB3E7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41" name="Rectangle 39">
              <a:extLst>
                <a:ext uri="{FF2B5EF4-FFF2-40B4-BE49-F238E27FC236}">
                  <a16:creationId xmlns="" xmlns:a16="http://schemas.microsoft.com/office/drawing/2014/main" id="{3DF8ACD1-EC3E-4577-B3D4-5EB654CBF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351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2.5 </a:t>
            </a:r>
            <a:r>
              <a:rPr lang="zh-CN" altLang="en-US" sz="4000" kern="1200" dirty="0">
                <a:solidFill>
                  <a:srgbClr val="FFFFFF"/>
                </a:solidFill>
              </a:rPr>
              <a:t>数字传输系统</a:t>
            </a:r>
          </a:p>
        </p:txBody>
      </p:sp>
      <p:sp>
        <p:nvSpPr>
          <p:cNvPr id="1300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在早期的电话网中，长途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干线采用频分复用 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FDM 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的模拟传输方式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。由于数字通信的优势，目前长途干线大都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采用时分复用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PCM(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脉冲编码调制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数字传输方式。</a:t>
            </a:r>
          </a:p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现代电信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业务除了话音之外，还包括视频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、图像和各种数据业务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在数字化的同时，光纤开始成为长途干线最主要的传输媒体。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0450"/>
            <a:ext cx="12190413" cy="413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</a:rPr>
              <a:t>2.5 </a:t>
            </a:r>
            <a:r>
              <a:rPr lang="zh-CN" altLang="en-US" sz="4000" kern="1200" dirty="0">
                <a:solidFill>
                  <a:srgbClr val="FFFFFF"/>
                </a:solidFill>
              </a:rPr>
              <a:t>数字传输系统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kern="1200" dirty="0">
                <a:solidFill>
                  <a:srgbClr val="FFFFFF"/>
                </a:solidFill>
              </a:rPr>
              <a:t>指引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物理层的基本概念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数据通信的基础知识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物理层下面的传输媒体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信道复用技术</a:t>
            </a:r>
          </a:p>
          <a:p>
            <a:r>
              <a:rPr lang="zh-CN" altLang="en-US" sz="32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数字传输系统</a:t>
            </a:r>
            <a:endParaRPr lang="en-US" altLang="zh-CN" sz="32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宽带接入技术</a:t>
            </a:r>
          </a:p>
        </p:txBody>
      </p:sp>
      <p:grpSp>
        <p:nvGrpSpPr>
          <p:cNvPr id="23" name="Group 24"/>
          <p:cNvGrpSpPr>
            <a:grpSpLocks/>
          </p:cNvGrpSpPr>
          <p:nvPr/>
        </p:nvGrpSpPr>
        <p:grpSpPr bwMode="auto">
          <a:xfrm>
            <a:off x="7893050" y="1854200"/>
            <a:ext cx="2514600" cy="3600450"/>
            <a:chOff x="3379" y="1207"/>
            <a:chExt cx="1584" cy="2268"/>
          </a:xfrm>
        </p:grpSpPr>
        <p:sp>
          <p:nvSpPr>
            <p:cNvPr id="24" name="AutoShape 4">
              <a:extLst>
                <a:ext uri="{FF2B5EF4-FFF2-40B4-BE49-F238E27FC236}">
                  <a16:creationId xmlns="" xmlns:a16="http://schemas.microsoft.com/office/drawing/2014/main" id="{7C9C0B70-E63A-45F5-A696-FB5A132B8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207"/>
              <a:ext cx="1584" cy="2268"/>
            </a:xfrm>
            <a:prstGeom prst="cube">
              <a:avLst>
                <a:gd name="adj" fmla="val 12185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6">
              <a:extLst>
                <a:ext uri="{FF2B5EF4-FFF2-40B4-BE49-F238E27FC236}">
                  <a16:creationId xmlns="" xmlns:a16="http://schemas.microsoft.com/office/drawing/2014/main" id="{A1DA3AA9-685E-4BE9-837C-C53A77DFC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399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6" name="Line 8">
              <a:extLst>
                <a:ext uri="{FF2B5EF4-FFF2-40B4-BE49-F238E27FC236}">
                  <a16:creationId xmlns="" xmlns:a16="http://schemas.microsoft.com/office/drawing/2014/main" id="{730F0241-2088-4E72-BBBA-24604A49C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="" xmlns:a16="http://schemas.microsoft.com/office/drawing/2014/main" id="{1A1F4C1E-05AA-4083-AACF-00A093718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10">
              <a:extLst>
                <a:ext uri="{FF2B5EF4-FFF2-40B4-BE49-F238E27FC236}">
                  <a16:creationId xmlns="" xmlns:a16="http://schemas.microsoft.com/office/drawing/2014/main" id="{40C633C5-C14D-4155-943C-49061566B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399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3593205F-DCC6-4BB9-872F-07DE1C151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831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30" name="Line 23">
              <a:extLst>
                <a:ext uri="{FF2B5EF4-FFF2-40B4-BE49-F238E27FC236}">
                  <a16:creationId xmlns="" xmlns:a16="http://schemas.microsoft.com/office/drawing/2014/main" id="{F9F1686D-32E3-4665-A663-0A13577DF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="" xmlns:a16="http://schemas.microsoft.com/office/drawing/2014/main" id="{B2CD0843-0D9A-4DF6-9D35-EBC9663DE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="" xmlns:a16="http://schemas.microsoft.com/office/drawing/2014/main" id="{84637CA2-3EAA-4155-B964-B8BA80E7E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1831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>
              <a:extLst>
                <a:ext uri="{FF2B5EF4-FFF2-40B4-BE49-F238E27FC236}">
                  <a16:creationId xmlns="" xmlns:a16="http://schemas.microsoft.com/office/drawing/2014/main" id="{2C1DDB6D-F8B0-4394-99E8-03031BB91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Line 29">
              <a:extLst>
                <a:ext uri="{FF2B5EF4-FFF2-40B4-BE49-F238E27FC236}">
                  <a16:creationId xmlns="" xmlns:a16="http://schemas.microsoft.com/office/drawing/2014/main" id="{9208C3F1-CC35-45A8-BE46-EFF19D248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366"/>
              <a:ext cx="1392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30">
              <a:extLst>
                <a:ext uri="{FF2B5EF4-FFF2-40B4-BE49-F238E27FC236}">
                  <a16:creationId xmlns="" xmlns:a16="http://schemas.microsoft.com/office/drawing/2014/main" id="{6FF34FD8-821C-4702-AF18-8C4EF436C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>
              <a:extLst>
                <a:ext uri="{FF2B5EF4-FFF2-40B4-BE49-F238E27FC236}">
                  <a16:creationId xmlns="" xmlns:a16="http://schemas.microsoft.com/office/drawing/2014/main" id="{615E01B4-8D04-4069-8E42-620858CED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695"/>
              <a:ext cx="0" cy="671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3">
              <a:extLst>
                <a:ext uri="{FF2B5EF4-FFF2-40B4-BE49-F238E27FC236}">
                  <a16:creationId xmlns="" xmlns:a16="http://schemas.microsoft.com/office/drawing/2014/main" id="{6DF93113-9FEF-42A3-AF41-B27DD6E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63"/>
              <a:ext cx="1392" cy="43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39" name="Line 36">
              <a:extLst>
                <a:ext uri="{FF2B5EF4-FFF2-40B4-BE49-F238E27FC236}">
                  <a16:creationId xmlns="" xmlns:a16="http://schemas.microsoft.com/office/drawing/2014/main" id="{021EB0D5-3D3B-4EBB-A693-7D178CCE8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37">
              <a:extLst>
                <a:ext uri="{FF2B5EF4-FFF2-40B4-BE49-F238E27FC236}">
                  <a16:creationId xmlns="" xmlns:a16="http://schemas.microsoft.com/office/drawing/2014/main" id="{0360C763-F23D-4BC1-BCF4-C2E2C86F7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2263"/>
              <a:ext cx="0" cy="432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27">
              <a:extLst>
                <a:ext uri="{FF2B5EF4-FFF2-40B4-BE49-F238E27FC236}">
                  <a16:creationId xmlns="" xmlns:a16="http://schemas.microsoft.com/office/drawing/2014/main" id="{34D7D82A-D63D-4EB3-9C2A-247BEB3E7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695"/>
              <a:ext cx="1392" cy="37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41" name="Rectangle 39">
              <a:extLst>
                <a:ext uri="{FF2B5EF4-FFF2-40B4-BE49-F238E27FC236}">
                  <a16:creationId xmlns="" xmlns:a16="http://schemas.microsoft.com/office/drawing/2014/main" id="{3DF8ACD1-EC3E-4577-B3D4-5EB654CBF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067"/>
              <a:ext cx="1392" cy="408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 algn="ctr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tx2"/>
                </a:buClr>
                <a:buSzPct val="90000"/>
                <a:buFont typeface="Symbol" pitchFamily="18" charset="2"/>
                <a:buNone/>
                <a:defRPr/>
              </a:pPr>
              <a:r>
                <a:rPr kumimoji="1" lang="zh-CN" alt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48414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140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</a:t>
            </a: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非对称数字用户线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(Asymmetric Digital Subscriber Line)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技术是用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数字技术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模拟电话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进行改造，使它能够承载</a:t>
            </a:r>
            <a:r>
              <a:rPr lang="zh-CN" altLang="en-US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宽带数字业务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标准模拟电话信号的频带在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300~3400 Hz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的范围内，而用户线本身实际可通过的信号频率超过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MHz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技术就把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0~4 kHz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低端频谱留给传统电话使用，而把原来没有被利用的高端频谱留给用户上网使用。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非对称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：下行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（从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到用户）带宽远大于上行（从用户到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）带宽。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线的两端各安装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DMT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DMT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调制技术采用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频分复用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的方法，把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 kHz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以上一直到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MHz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的高端频谱划分为许多的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子信道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个子信道用于上行信道，而 </a:t>
            </a:r>
            <a:r>
              <a:rPr lang="en-US" altLang="zh-CN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249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个子信道用于下行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信道，并使用不同的载波进行调制。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每个子信道占据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kHz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使用不同的载波（即不同的音调）进行数字调制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0971371" cy="4785833"/>
          </a:xfrm>
        </p:spPr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系统模型</a:t>
            </a:r>
            <a:endParaRPr lang="zh-CN" altLang="en-US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5212673" y="4878825"/>
            <a:ext cx="1367188" cy="790758"/>
            <a:chOff x="2463" y="2931"/>
            <a:chExt cx="646" cy="498"/>
          </a:xfrm>
        </p:grpSpPr>
        <p:sp>
          <p:nvSpPr>
            <p:cNvPr id="1750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507" name="Rectangle 16"/>
            <p:cNvSpPr>
              <a:spLocks noChangeArrowheads="1"/>
            </p:cNvSpPr>
            <p:nvPr/>
          </p:nvSpPr>
          <p:spPr bwMode="auto">
            <a:xfrm>
              <a:off x="2546" y="2985"/>
              <a:ext cx="50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传输</a:t>
              </a:r>
            </a:p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系统</a:t>
              </a:r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146033" y="5242438"/>
            <a:ext cx="755551" cy="751061"/>
            <a:chOff x="69" y="3160"/>
            <a:chExt cx="357" cy="473"/>
          </a:xfrm>
        </p:grpSpPr>
        <p:sp>
          <p:nvSpPr>
            <p:cNvPr id="17504" name="Rectangle 5"/>
            <p:cNvSpPr>
              <a:spLocks noChangeArrowheads="1"/>
            </p:cNvSpPr>
            <p:nvPr/>
          </p:nvSpPr>
          <p:spPr bwMode="auto">
            <a:xfrm>
              <a:off x="69" y="3189"/>
              <a:ext cx="35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输入信息</a:t>
              </a:r>
            </a:p>
          </p:txBody>
        </p:sp>
        <p:sp>
          <p:nvSpPr>
            <p:cNvPr id="17505" name="Line 17"/>
            <p:cNvSpPr>
              <a:spLocks noChangeShapeType="1"/>
            </p:cNvSpPr>
            <p:nvPr/>
          </p:nvSpPr>
          <p:spPr bwMode="auto">
            <a:xfrm>
              <a:off x="94" y="3160"/>
              <a:ext cx="313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4" name="Group 104"/>
          <p:cNvGrpSpPr>
            <a:grpSpLocks/>
          </p:cNvGrpSpPr>
          <p:nvPr/>
        </p:nvGrpSpPr>
        <p:grpSpPr bwMode="auto">
          <a:xfrm>
            <a:off x="1925917" y="5242439"/>
            <a:ext cx="835976" cy="706601"/>
            <a:chOff x="910" y="3160"/>
            <a:chExt cx="395" cy="445"/>
          </a:xfrm>
        </p:grpSpPr>
        <p:sp>
          <p:nvSpPr>
            <p:cNvPr id="17502" name="Rectangle 7"/>
            <p:cNvSpPr>
              <a:spLocks noChangeArrowheads="1"/>
            </p:cNvSpPr>
            <p:nvPr/>
          </p:nvSpPr>
          <p:spPr bwMode="auto">
            <a:xfrm>
              <a:off x="948" y="3161"/>
              <a:ext cx="35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输入数据</a:t>
              </a:r>
            </a:p>
          </p:txBody>
        </p:sp>
        <p:sp>
          <p:nvSpPr>
            <p:cNvPr id="17503" name="Line 18"/>
            <p:cNvSpPr>
              <a:spLocks noChangeShapeType="1"/>
            </p:cNvSpPr>
            <p:nvPr/>
          </p:nvSpPr>
          <p:spPr bwMode="auto">
            <a:xfrm>
              <a:off x="910" y="3160"/>
              <a:ext cx="346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3765061" y="5236094"/>
            <a:ext cx="1570362" cy="779644"/>
            <a:chOff x="1779" y="3156"/>
            <a:chExt cx="742" cy="491"/>
          </a:xfrm>
        </p:grpSpPr>
        <p:sp>
          <p:nvSpPr>
            <p:cNvPr id="17500" name="Rectangle 9"/>
            <p:cNvSpPr>
              <a:spLocks noChangeArrowheads="1"/>
            </p:cNvSpPr>
            <p:nvPr/>
          </p:nvSpPr>
          <p:spPr bwMode="auto">
            <a:xfrm>
              <a:off x="1791" y="3203"/>
              <a:ext cx="73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发送</a:t>
              </a:r>
            </a:p>
            <a:p>
              <a:pPr algn="ctr"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的信号</a:t>
              </a:r>
            </a:p>
          </p:txBody>
        </p:sp>
        <p:sp>
          <p:nvSpPr>
            <p:cNvPr id="17501" name="Line 19"/>
            <p:cNvSpPr>
              <a:spLocks noChangeShapeType="1"/>
            </p:cNvSpPr>
            <p:nvPr/>
          </p:nvSpPr>
          <p:spPr bwMode="auto">
            <a:xfrm>
              <a:off x="1779" y="3156"/>
              <a:ext cx="691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6" name="Group 108"/>
          <p:cNvGrpSpPr>
            <a:grpSpLocks/>
          </p:cNvGrpSpPr>
          <p:nvPr/>
        </p:nvGrpSpPr>
        <p:grpSpPr bwMode="auto">
          <a:xfrm>
            <a:off x="6541766" y="5242445"/>
            <a:ext cx="1542849" cy="739947"/>
            <a:chOff x="3091" y="3160"/>
            <a:chExt cx="729" cy="466"/>
          </a:xfrm>
        </p:grpSpPr>
        <p:sp>
          <p:nvSpPr>
            <p:cNvPr id="17498" name="Rectangle 10"/>
            <p:cNvSpPr>
              <a:spLocks noChangeArrowheads="1"/>
            </p:cNvSpPr>
            <p:nvPr/>
          </p:nvSpPr>
          <p:spPr bwMode="auto">
            <a:xfrm>
              <a:off x="3111" y="3182"/>
              <a:ext cx="70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接收</a:t>
              </a:r>
            </a:p>
            <a:p>
              <a:pPr algn="ctr"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的信号</a:t>
              </a:r>
            </a:p>
          </p:txBody>
        </p:sp>
        <p:sp>
          <p:nvSpPr>
            <p:cNvPr id="17499" name="Line 20"/>
            <p:cNvSpPr>
              <a:spLocks noChangeShapeType="1"/>
            </p:cNvSpPr>
            <p:nvPr/>
          </p:nvSpPr>
          <p:spPr bwMode="auto">
            <a:xfrm>
              <a:off x="3091" y="3160"/>
              <a:ext cx="714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7" name="Group 110"/>
          <p:cNvGrpSpPr>
            <a:grpSpLocks/>
          </p:cNvGrpSpPr>
          <p:nvPr/>
        </p:nvGrpSpPr>
        <p:grpSpPr bwMode="auto">
          <a:xfrm>
            <a:off x="9138577" y="5242439"/>
            <a:ext cx="789414" cy="779643"/>
            <a:chOff x="4318" y="3160"/>
            <a:chExt cx="373" cy="491"/>
          </a:xfrm>
        </p:grpSpPr>
        <p:sp>
          <p:nvSpPr>
            <p:cNvPr id="17496" name="Rectangle 8"/>
            <p:cNvSpPr>
              <a:spLocks noChangeArrowheads="1"/>
            </p:cNvSpPr>
            <p:nvPr/>
          </p:nvSpPr>
          <p:spPr bwMode="auto">
            <a:xfrm>
              <a:off x="4334" y="3207"/>
              <a:ext cx="35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输出数据</a:t>
              </a:r>
            </a:p>
          </p:txBody>
        </p:sp>
        <p:sp>
          <p:nvSpPr>
            <p:cNvPr id="17497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336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861372" y="4878823"/>
            <a:ext cx="1134386" cy="727243"/>
            <a:chOff x="407" y="2931"/>
            <a:chExt cx="536" cy="458"/>
          </a:xfrm>
        </p:grpSpPr>
        <p:sp>
          <p:nvSpPr>
            <p:cNvPr id="17494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95" name="Rectangle 22"/>
            <p:cNvSpPr>
              <a:spLocks noChangeArrowheads="1"/>
            </p:cNvSpPr>
            <p:nvPr/>
          </p:nvSpPr>
          <p:spPr bwMode="auto">
            <a:xfrm>
              <a:off x="449" y="3059"/>
              <a:ext cx="44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源点</a:t>
              </a:r>
            </a:p>
          </p:txBody>
        </p:sp>
      </p:grp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9849684" y="4878823"/>
            <a:ext cx="1134386" cy="727243"/>
            <a:chOff x="4654" y="2931"/>
            <a:chExt cx="536" cy="458"/>
          </a:xfrm>
        </p:grpSpPr>
        <p:sp>
          <p:nvSpPr>
            <p:cNvPr id="17492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93" name="Rectangle 23"/>
            <p:cNvSpPr>
              <a:spLocks noChangeArrowheads="1"/>
            </p:cNvSpPr>
            <p:nvPr/>
          </p:nvSpPr>
          <p:spPr bwMode="auto">
            <a:xfrm>
              <a:off x="4699" y="3068"/>
              <a:ext cx="4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终点</a:t>
              </a:r>
            </a:p>
          </p:txBody>
        </p:sp>
      </p:grpSp>
      <p:grpSp>
        <p:nvGrpSpPr>
          <p:cNvPr id="10" name="Group 105"/>
          <p:cNvGrpSpPr>
            <a:grpSpLocks/>
          </p:cNvGrpSpPr>
          <p:nvPr/>
        </p:nvGrpSpPr>
        <p:grpSpPr bwMode="auto">
          <a:xfrm>
            <a:off x="2598929" y="4878823"/>
            <a:ext cx="1229624" cy="727243"/>
            <a:chOff x="1228" y="2931"/>
            <a:chExt cx="581" cy="458"/>
          </a:xfrm>
        </p:grpSpPr>
        <p:sp>
          <p:nvSpPr>
            <p:cNvPr id="17490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91" name="Rectangle 24"/>
            <p:cNvSpPr>
              <a:spLocks noChangeArrowheads="1"/>
            </p:cNvSpPr>
            <p:nvPr/>
          </p:nvSpPr>
          <p:spPr bwMode="auto">
            <a:xfrm>
              <a:off x="1228" y="3068"/>
              <a:ext cx="5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发送器</a:t>
              </a:r>
            </a:p>
          </p:txBody>
        </p:sp>
      </p:grpSp>
      <p:grpSp>
        <p:nvGrpSpPr>
          <p:cNvPr id="11" name="Group 109"/>
          <p:cNvGrpSpPr>
            <a:grpSpLocks/>
          </p:cNvGrpSpPr>
          <p:nvPr/>
        </p:nvGrpSpPr>
        <p:grpSpPr bwMode="auto">
          <a:xfrm>
            <a:off x="7995725" y="4878823"/>
            <a:ext cx="1229624" cy="727243"/>
            <a:chOff x="3778" y="2931"/>
            <a:chExt cx="581" cy="458"/>
          </a:xfrm>
        </p:grpSpPr>
        <p:sp>
          <p:nvSpPr>
            <p:cNvPr id="17488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9" name="Rectangle 25"/>
            <p:cNvSpPr>
              <a:spLocks noChangeArrowheads="1"/>
            </p:cNvSpPr>
            <p:nvPr/>
          </p:nvSpPr>
          <p:spPr bwMode="auto">
            <a:xfrm>
              <a:off x="3778" y="3059"/>
              <a:ext cx="5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接收器</a:t>
              </a:r>
            </a:p>
          </p:txBody>
        </p:sp>
      </p:grpSp>
      <p:sp>
        <p:nvSpPr>
          <p:cNvPr id="17420" name="Line 26"/>
          <p:cNvSpPr>
            <a:spLocks noChangeShapeType="1"/>
          </p:cNvSpPr>
          <p:nvPr/>
        </p:nvSpPr>
        <p:spPr bwMode="auto">
          <a:xfrm>
            <a:off x="3413741" y="3465619"/>
            <a:ext cx="4639129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7421" name="Line 27"/>
          <p:cNvSpPr>
            <a:spLocks noChangeShapeType="1"/>
          </p:cNvSpPr>
          <p:nvPr/>
        </p:nvSpPr>
        <p:spPr bwMode="auto">
          <a:xfrm>
            <a:off x="1807399" y="3465620"/>
            <a:ext cx="1130153" cy="3176"/>
          </a:xfrm>
          <a:prstGeom prst="line">
            <a:avLst/>
          </a:prstGeom>
          <a:noFill/>
          <a:ln w="76200" cmpd="tri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sp>
        <p:nvSpPr>
          <p:cNvPr id="17422" name="Rectangle 28"/>
          <p:cNvSpPr>
            <a:spLocks noChangeArrowheads="1"/>
          </p:cNvSpPr>
          <p:nvPr/>
        </p:nvSpPr>
        <p:spPr bwMode="auto">
          <a:xfrm>
            <a:off x="2256073" y="3683157"/>
            <a:ext cx="1805282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39876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调制解调器</a:t>
            </a:r>
          </a:p>
        </p:txBody>
      </p:sp>
      <p:sp>
        <p:nvSpPr>
          <p:cNvPr id="17423" name="Line 29"/>
          <p:cNvSpPr>
            <a:spLocks noChangeShapeType="1"/>
          </p:cNvSpPr>
          <p:nvPr/>
        </p:nvSpPr>
        <p:spPr bwMode="auto">
          <a:xfrm>
            <a:off x="8808420" y="3465619"/>
            <a:ext cx="1229624" cy="0"/>
          </a:xfrm>
          <a:prstGeom prst="line">
            <a:avLst/>
          </a:prstGeom>
          <a:noFill/>
          <a:ln w="76200" cmpd="tri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 b="1"/>
          </a:p>
        </p:txBody>
      </p:sp>
      <p:grpSp>
        <p:nvGrpSpPr>
          <p:cNvPr id="17424" name="Group 80"/>
          <p:cNvGrpSpPr>
            <a:grpSpLocks/>
          </p:cNvGrpSpPr>
          <p:nvPr/>
        </p:nvGrpSpPr>
        <p:grpSpPr bwMode="auto">
          <a:xfrm>
            <a:off x="4846536" y="2933683"/>
            <a:ext cx="2110043" cy="1009884"/>
            <a:chOff x="385" y="2795"/>
            <a:chExt cx="1769" cy="816"/>
          </a:xfrm>
        </p:grpSpPr>
        <p:sp>
          <p:nvSpPr>
            <p:cNvPr id="17471" name="Oval 81"/>
            <p:cNvSpPr>
              <a:spLocks noChangeArrowheads="1"/>
            </p:cNvSpPr>
            <p:nvPr/>
          </p:nvSpPr>
          <p:spPr bwMode="auto">
            <a:xfrm>
              <a:off x="1590" y="3061"/>
              <a:ext cx="554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2" name="Oval 82"/>
            <p:cNvSpPr>
              <a:spLocks noChangeArrowheads="1"/>
            </p:cNvSpPr>
            <p:nvPr/>
          </p:nvSpPr>
          <p:spPr bwMode="auto">
            <a:xfrm>
              <a:off x="928" y="3274"/>
              <a:ext cx="884" cy="33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3" name="Oval 83"/>
            <p:cNvSpPr>
              <a:spLocks noChangeArrowheads="1"/>
            </p:cNvSpPr>
            <p:nvPr/>
          </p:nvSpPr>
          <p:spPr bwMode="auto">
            <a:xfrm>
              <a:off x="502" y="3204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4" name="Oval 84"/>
            <p:cNvSpPr>
              <a:spLocks noChangeArrowheads="1"/>
            </p:cNvSpPr>
            <p:nvPr/>
          </p:nvSpPr>
          <p:spPr bwMode="auto">
            <a:xfrm>
              <a:off x="385" y="3084"/>
              <a:ext cx="383" cy="25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5" name="Oval 85"/>
            <p:cNvSpPr>
              <a:spLocks noChangeArrowheads="1"/>
            </p:cNvSpPr>
            <p:nvPr/>
          </p:nvSpPr>
          <p:spPr bwMode="auto">
            <a:xfrm>
              <a:off x="566" y="2884"/>
              <a:ext cx="577" cy="32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6" name="Oval 86"/>
            <p:cNvSpPr>
              <a:spLocks noChangeArrowheads="1"/>
            </p:cNvSpPr>
            <p:nvPr/>
          </p:nvSpPr>
          <p:spPr bwMode="auto">
            <a:xfrm>
              <a:off x="992" y="2795"/>
              <a:ext cx="758" cy="32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7" name="Oval 87"/>
            <p:cNvSpPr>
              <a:spLocks noChangeArrowheads="1"/>
            </p:cNvSpPr>
            <p:nvPr/>
          </p:nvSpPr>
          <p:spPr bwMode="auto">
            <a:xfrm>
              <a:off x="1505" y="2891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8" name="Oval 88"/>
            <p:cNvSpPr>
              <a:spLocks noChangeArrowheads="1"/>
            </p:cNvSpPr>
            <p:nvPr/>
          </p:nvSpPr>
          <p:spPr bwMode="auto">
            <a:xfrm>
              <a:off x="704" y="2987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79" name="Oval 89"/>
            <p:cNvSpPr>
              <a:spLocks noChangeArrowheads="1"/>
            </p:cNvSpPr>
            <p:nvPr/>
          </p:nvSpPr>
          <p:spPr bwMode="auto">
            <a:xfrm rot="1336630">
              <a:off x="1474" y="3067"/>
              <a:ext cx="555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40161" dir="4293903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0" name="Oval 90"/>
            <p:cNvSpPr>
              <a:spLocks noChangeArrowheads="1"/>
            </p:cNvSpPr>
            <p:nvPr/>
          </p:nvSpPr>
          <p:spPr bwMode="auto">
            <a:xfrm>
              <a:off x="1004" y="2810"/>
              <a:ext cx="756" cy="322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1" name="Oval 91"/>
            <p:cNvSpPr>
              <a:spLocks noChangeArrowheads="1"/>
            </p:cNvSpPr>
            <p:nvPr/>
          </p:nvSpPr>
          <p:spPr bwMode="auto">
            <a:xfrm>
              <a:off x="577" y="2899"/>
              <a:ext cx="575" cy="31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2" name="Oval 92"/>
            <p:cNvSpPr>
              <a:spLocks noChangeArrowheads="1"/>
            </p:cNvSpPr>
            <p:nvPr/>
          </p:nvSpPr>
          <p:spPr bwMode="auto">
            <a:xfrm>
              <a:off x="396" y="3100"/>
              <a:ext cx="383" cy="254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3500" dir="318780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3" name="Oval 93"/>
            <p:cNvSpPr>
              <a:spLocks noChangeArrowheads="1"/>
            </p:cNvSpPr>
            <p:nvPr/>
          </p:nvSpPr>
          <p:spPr bwMode="auto">
            <a:xfrm>
              <a:off x="1515" y="2908"/>
              <a:ext cx="554" cy="248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4" name="Oval 94"/>
            <p:cNvSpPr>
              <a:spLocks noChangeArrowheads="1"/>
            </p:cNvSpPr>
            <p:nvPr/>
          </p:nvSpPr>
          <p:spPr bwMode="auto">
            <a:xfrm>
              <a:off x="1599" y="3075"/>
              <a:ext cx="555" cy="249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5" name="Oval 95"/>
            <p:cNvSpPr>
              <a:spLocks noChangeArrowheads="1"/>
            </p:cNvSpPr>
            <p:nvPr/>
          </p:nvSpPr>
          <p:spPr bwMode="auto">
            <a:xfrm>
              <a:off x="715" y="3003"/>
              <a:ext cx="1141" cy="417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68392" dir="4091915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6" name="Oval 96"/>
            <p:cNvSpPr>
              <a:spLocks noChangeArrowheads="1"/>
            </p:cNvSpPr>
            <p:nvPr/>
          </p:nvSpPr>
          <p:spPr bwMode="auto">
            <a:xfrm>
              <a:off x="513" y="3218"/>
              <a:ext cx="586" cy="28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  <a:effectLst>
              <a:outerShdw dist="113592" dir="20006097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7487" name="Freeform 97"/>
            <p:cNvSpPr>
              <a:spLocks/>
            </p:cNvSpPr>
            <p:nvPr/>
          </p:nvSpPr>
          <p:spPr bwMode="auto">
            <a:xfrm>
              <a:off x="567" y="2924"/>
              <a:ext cx="1451" cy="597"/>
            </a:xfrm>
            <a:custGeom>
              <a:avLst/>
              <a:gdLst>
                <a:gd name="T0" fmla="*/ 0 w 1447"/>
                <a:gd name="T1" fmla="*/ 1 h 1128"/>
                <a:gd name="T2" fmla="*/ 80 w 1447"/>
                <a:gd name="T3" fmla="*/ 1 h 1128"/>
                <a:gd name="T4" fmla="*/ 56 w 1447"/>
                <a:gd name="T5" fmla="*/ 1 h 1128"/>
                <a:gd name="T6" fmla="*/ 24 w 1447"/>
                <a:gd name="T7" fmla="*/ 1 h 1128"/>
                <a:gd name="T8" fmla="*/ 40 w 1447"/>
                <a:gd name="T9" fmla="*/ 1 h 1128"/>
                <a:gd name="T10" fmla="*/ 64 w 1447"/>
                <a:gd name="T11" fmla="*/ 1 h 1128"/>
                <a:gd name="T12" fmla="*/ 96 w 1447"/>
                <a:gd name="T13" fmla="*/ 1 h 1128"/>
                <a:gd name="T14" fmla="*/ 104 w 1447"/>
                <a:gd name="T15" fmla="*/ 1 h 1128"/>
                <a:gd name="T16" fmla="*/ 152 w 1447"/>
                <a:gd name="T17" fmla="*/ 1 h 1128"/>
                <a:gd name="T18" fmla="*/ 168 w 1447"/>
                <a:gd name="T19" fmla="*/ 1 h 1128"/>
                <a:gd name="T20" fmla="*/ 224 w 1447"/>
                <a:gd name="T21" fmla="*/ 1 h 1128"/>
                <a:gd name="T22" fmla="*/ 312 w 1447"/>
                <a:gd name="T23" fmla="*/ 1 h 1128"/>
                <a:gd name="T24" fmla="*/ 352 w 1447"/>
                <a:gd name="T25" fmla="*/ 1 h 1128"/>
                <a:gd name="T26" fmla="*/ 376 w 1447"/>
                <a:gd name="T27" fmla="*/ 1 h 1128"/>
                <a:gd name="T28" fmla="*/ 448 w 1447"/>
                <a:gd name="T29" fmla="*/ 1 h 1128"/>
                <a:gd name="T30" fmla="*/ 528 w 1447"/>
                <a:gd name="T31" fmla="*/ 0 h 1128"/>
                <a:gd name="T32" fmla="*/ 856 w 1447"/>
                <a:gd name="T33" fmla="*/ 1 h 1128"/>
                <a:gd name="T34" fmla="*/ 1128 w 1447"/>
                <a:gd name="T35" fmla="*/ 1 h 1128"/>
                <a:gd name="T36" fmla="*/ 1152 w 1447"/>
                <a:gd name="T37" fmla="*/ 1 h 1128"/>
                <a:gd name="T38" fmla="*/ 1176 w 1447"/>
                <a:gd name="T39" fmla="*/ 1 h 1128"/>
                <a:gd name="T40" fmla="*/ 1305 w 1447"/>
                <a:gd name="T41" fmla="*/ 1 h 1128"/>
                <a:gd name="T42" fmla="*/ 1392 w 1447"/>
                <a:gd name="T43" fmla="*/ 1 h 1128"/>
                <a:gd name="T44" fmla="*/ 1440 w 1447"/>
                <a:gd name="T45" fmla="*/ 1 h 1128"/>
                <a:gd name="T46" fmla="*/ 1456 w 1447"/>
                <a:gd name="T47" fmla="*/ 1 h 1128"/>
                <a:gd name="T48" fmla="*/ 1488 w 1447"/>
                <a:gd name="T49" fmla="*/ 1 h 1128"/>
                <a:gd name="T50" fmla="*/ 1512 w 1447"/>
                <a:gd name="T51" fmla="*/ 1 h 1128"/>
                <a:gd name="T52" fmla="*/ 1528 w 1447"/>
                <a:gd name="T53" fmla="*/ 1 h 1128"/>
                <a:gd name="T54" fmla="*/ 1528 w 1447"/>
                <a:gd name="T55" fmla="*/ 1 h 1128"/>
                <a:gd name="T56" fmla="*/ 1512 w 1447"/>
                <a:gd name="T57" fmla="*/ 1 h 1128"/>
                <a:gd name="T58" fmla="*/ 1464 w 1447"/>
                <a:gd name="T59" fmla="*/ 1 h 1128"/>
                <a:gd name="T60" fmla="*/ 1448 w 1447"/>
                <a:gd name="T61" fmla="*/ 1 h 1128"/>
                <a:gd name="T62" fmla="*/ 1400 w 1447"/>
                <a:gd name="T63" fmla="*/ 1 h 1128"/>
                <a:gd name="T64" fmla="*/ 1295 w 1447"/>
                <a:gd name="T65" fmla="*/ 1 h 1128"/>
                <a:gd name="T66" fmla="*/ 1240 w 1447"/>
                <a:gd name="T67" fmla="*/ 1 h 1128"/>
                <a:gd name="T68" fmla="*/ 1184 w 1447"/>
                <a:gd name="T69" fmla="*/ 1 h 1128"/>
                <a:gd name="T70" fmla="*/ 464 w 1447"/>
                <a:gd name="T71" fmla="*/ 1 h 1128"/>
                <a:gd name="T72" fmla="*/ 384 w 1447"/>
                <a:gd name="T73" fmla="*/ 1 h 1128"/>
                <a:gd name="T74" fmla="*/ 328 w 1447"/>
                <a:gd name="T75" fmla="*/ 1 h 1128"/>
                <a:gd name="T76" fmla="*/ 264 w 1447"/>
                <a:gd name="T77" fmla="*/ 1 h 1128"/>
                <a:gd name="T78" fmla="*/ 224 w 1447"/>
                <a:gd name="T79" fmla="*/ 1 h 1128"/>
                <a:gd name="T80" fmla="*/ 120 w 1447"/>
                <a:gd name="T81" fmla="*/ 1 h 1128"/>
                <a:gd name="T82" fmla="*/ 56 w 1447"/>
                <a:gd name="T83" fmla="*/ 1 h 1128"/>
                <a:gd name="T84" fmla="*/ 16 w 1447"/>
                <a:gd name="T85" fmla="*/ 1 h 1128"/>
                <a:gd name="T86" fmla="*/ 8 w 1447"/>
                <a:gd name="T87" fmla="*/ 1 h 1128"/>
                <a:gd name="T88" fmla="*/ 0 w 1447"/>
                <a:gd name="T89" fmla="*/ 1 h 112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447"/>
                <a:gd name="T136" fmla="*/ 0 h 1128"/>
                <a:gd name="T137" fmla="*/ 1447 w 1447"/>
                <a:gd name="T138" fmla="*/ 1128 h 112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447" h="1128">
                  <a:moveTo>
                    <a:pt x="0" y="488"/>
                  </a:moveTo>
                  <a:cubicBezTo>
                    <a:pt x="24" y="453"/>
                    <a:pt x="56" y="427"/>
                    <a:pt x="80" y="392"/>
                  </a:cubicBezTo>
                  <a:cubicBezTo>
                    <a:pt x="72" y="389"/>
                    <a:pt x="64" y="383"/>
                    <a:pt x="56" y="384"/>
                  </a:cubicBezTo>
                  <a:cubicBezTo>
                    <a:pt x="44" y="386"/>
                    <a:pt x="35" y="405"/>
                    <a:pt x="24" y="400"/>
                  </a:cubicBezTo>
                  <a:cubicBezTo>
                    <a:pt x="15" y="396"/>
                    <a:pt x="34" y="383"/>
                    <a:pt x="40" y="376"/>
                  </a:cubicBezTo>
                  <a:cubicBezTo>
                    <a:pt x="47" y="367"/>
                    <a:pt x="56" y="360"/>
                    <a:pt x="64" y="352"/>
                  </a:cubicBezTo>
                  <a:cubicBezTo>
                    <a:pt x="82" y="279"/>
                    <a:pt x="56" y="354"/>
                    <a:pt x="96" y="304"/>
                  </a:cubicBezTo>
                  <a:cubicBezTo>
                    <a:pt x="101" y="297"/>
                    <a:pt x="100" y="287"/>
                    <a:pt x="104" y="280"/>
                  </a:cubicBezTo>
                  <a:cubicBezTo>
                    <a:pt x="104" y="280"/>
                    <a:pt x="144" y="220"/>
                    <a:pt x="152" y="208"/>
                  </a:cubicBezTo>
                  <a:cubicBezTo>
                    <a:pt x="157" y="200"/>
                    <a:pt x="159" y="186"/>
                    <a:pt x="168" y="184"/>
                  </a:cubicBezTo>
                  <a:cubicBezTo>
                    <a:pt x="179" y="181"/>
                    <a:pt x="189" y="179"/>
                    <a:pt x="200" y="176"/>
                  </a:cubicBezTo>
                  <a:cubicBezTo>
                    <a:pt x="228" y="148"/>
                    <a:pt x="253" y="129"/>
                    <a:pt x="288" y="112"/>
                  </a:cubicBezTo>
                  <a:cubicBezTo>
                    <a:pt x="324" y="58"/>
                    <a:pt x="282" y="111"/>
                    <a:pt x="328" y="80"/>
                  </a:cubicBezTo>
                  <a:cubicBezTo>
                    <a:pt x="337" y="74"/>
                    <a:pt x="343" y="62"/>
                    <a:pt x="352" y="56"/>
                  </a:cubicBezTo>
                  <a:cubicBezTo>
                    <a:pt x="365" y="47"/>
                    <a:pt x="418" y="41"/>
                    <a:pt x="424" y="40"/>
                  </a:cubicBezTo>
                  <a:cubicBezTo>
                    <a:pt x="450" y="23"/>
                    <a:pt x="475" y="10"/>
                    <a:pt x="504" y="0"/>
                  </a:cubicBezTo>
                  <a:cubicBezTo>
                    <a:pt x="606" y="15"/>
                    <a:pt x="705" y="31"/>
                    <a:pt x="808" y="40"/>
                  </a:cubicBezTo>
                  <a:cubicBezTo>
                    <a:pt x="913" y="66"/>
                    <a:pt x="964" y="153"/>
                    <a:pt x="1056" y="176"/>
                  </a:cubicBezTo>
                  <a:cubicBezTo>
                    <a:pt x="1064" y="184"/>
                    <a:pt x="1071" y="193"/>
                    <a:pt x="1080" y="200"/>
                  </a:cubicBezTo>
                  <a:cubicBezTo>
                    <a:pt x="1087" y="206"/>
                    <a:pt x="1097" y="210"/>
                    <a:pt x="1104" y="216"/>
                  </a:cubicBezTo>
                  <a:cubicBezTo>
                    <a:pt x="1145" y="252"/>
                    <a:pt x="1171" y="286"/>
                    <a:pt x="1224" y="304"/>
                  </a:cubicBezTo>
                  <a:cubicBezTo>
                    <a:pt x="1247" y="327"/>
                    <a:pt x="1276" y="343"/>
                    <a:pt x="1296" y="368"/>
                  </a:cubicBezTo>
                  <a:cubicBezTo>
                    <a:pt x="1314" y="391"/>
                    <a:pt x="1335" y="413"/>
                    <a:pt x="1344" y="440"/>
                  </a:cubicBezTo>
                  <a:cubicBezTo>
                    <a:pt x="1349" y="456"/>
                    <a:pt x="1351" y="474"/>
                    <a:pt x="1360" y="488"/>
                  </a:cubicBezTo>
                  <a:cubicBezTo>
                    <a:pt x="1371" y="504"/>
                    <a:pt x="1386" y="518"/>
                    <a:pt x="1392" y="536"/>
                  </a:cubicBezTo>
                  <a:cubicBezTo>
                    <a:pt x="1395" y="546"/>
                    <a:pt x="1414" y="603"/>
                    <a:pt x="1416" y="608"/>
                  </a:cubicBezTo>
                  <a:cubicBezTo>
                    <a:pt x="1421" y="624"/>
                    <a:pt x="1432" y="656"/>
                    <a:pt x="1432" y="656"/>
                  </a:cubicBezTo>
                  <a:cubicBezTo>
                    <a:pt x="1443" y="744"/>
                    <a:pt x="1447" y="743"/>
                    <a:pt x="1432" y="856"/>
                  </a:cubicBezTo>
                  <a:cubicBezTo>
                    <a:pt x="1430" y="873"/>
                    <a:pt x="1432" y="899"/>
                    <a:pt x="1416" y="904"/>
                  </a:cubicBezTo>
                  <a:cubicBezTo>
                    <a:pt x="1400" y="909"/>
                    <a:pt x="1368" y="920"/>
                    <a:pt x="1368" y="920"/>
                  </a:cubicBezTo>
                  <a:cubicBezTo>
                    <a:pt x="1363" y="928"/>
                    <a:pt x="1359" y="938"/>
                    <a:pt x="1352" y="944"/>
                  </a:cubicBezTo>
                  <a:cubicBezTo>
                    <a:pt x="1338" y="957"/>
                    <a:pt x="1304" y="976"/>
                    <a:pt x="1304" y="976"/>
                  </a:cubicBezTo>
                  <a:cubicBezTo>
                    <a:pt x="1279" y="1014"/>
                    <a:pt x="1251" y="1005"/>
                    <a:pt x="1216" y="1040"/>
                  </a:cubicBezTo>
                  <a:cubicBezTo>
                    <a:pt x="1186" y="1070"/>
                    <a:pt x="1203" y="1060"/>
                    <a:pt x="1168" y="1072"/>
                  </a:cubicBezTo>
                  <a:cubicBezTo>
                    <a:pt x="1149" y="1101"/>
                    <a:pt x="1131" y="1099"/>
                    <a:pt x="1112" y="1128"/>
                  </a:cubicBezTo>
                  <a:cubicBezTo>
                    <a:pt x="850" y="1124"/>
                    <a:pt x="672" y="1125"/>
                    <a:pt x="440" y="1096"/>
                  </a:cubicBezTo>
                  <a:cubicBezTo>
                    <a:pt x="413" y="1087"/>
                    <a:pt x="387" y="1081"/>
                    <a:pt x="360" y="1072"/>
                  </a:cubicBezTo>
                  <a:cubicBezTo>
                    <a:pt x="338" y="1038"/>
                    <a:pt x="322" y="1009"/>
                    <a:pt x="304" y="976"/>
                  </a:cubicBezTo>
                  <a:cubicBezTo>
                    <a:pt x="286" y="943"/>
                    <a:pt x="257" y="914"/>
                    <a:pt x="240" y="880"/>
                  </a:cubicBezTo>
                  <a:cubicBezTo>
                    <a:pt x="227" y="855"/>
                    <a:pt x="215" y="823"/>
                    <a:pt x="200" y="800"/>
                  </a:cubicBezTo>
                  <a:cubicBezTo>
                    <a:pt x="178" y="764"/>
                    <a:pt x="147" y="735"/>
                    <a:pt x="120" y="704"/>
                  </a:cubicBezTo>
                  <a:cubicBezTo>
                    <a:pt x="94" y="675"/>
                    <a:pt x="89" y="646"/>
                    <a:pt x="56" y="624"/>
                  </a:cubicBezTo>
                  <a:cubicBezTo>
                    <a:pt x="45" y="580"/>
                    <a:pt x="27" y="583"/>
                    <a:pt x="16" y="544"/>
                  </a:cubicBezTo>
                  <a:cubicBezTo>
                    <a:pt x="13" y="533"/>
                    <a:pt x="11" y="523"/>
                    <a:pt x="8" y="512"/>
                  </a:cubicBezTo>
                  <a:cubicBezTo>
                    <a:pt x="6" y="504"/>
                    <a:pt x="0" y="488"/>
                    <a:pt x="0" y="488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425" name="Rectangle 42"/>
          <p:cNvSpPr>
            <a:spLocks noChangeArrowheads="1"/>
          </p:cNvSpPr>
          <p:nvPr/>
        </p:nvSpPr>
        <p:spPr bwMode="auto">
          <a:xfrm>
            <a:off x="974983" y="3756199"/>
            <a:ext cx="1159783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39876"/>
            <a:r>
              <a:rPr kumimoji="1" lang="zh-CN" altLang="en-US" sz="2000" b="1" dirty="0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计算机</a:t>
            </a:r>
            <a:endParaRPr kumimoji="1" lang="zh-CN" altLang="en-US" sz="2000" b="1" dirty="0">
              <a:solidFill>
                <a:srgbClr val="3333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7426" name="Rectangle 43"/>
          <p:cNvSpPr>
            <a:spLocks noChangeArrowheads="1"/>
          </p:cNvSpPr>
          <p:nvPr/>
        </p:nvSpPr>
        <p:spPr bwMode="auto">
          <a:xfrm>
            <a:off x="5081456" y="3290954"/>
            <a:ext cx="1483822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736" tIns="48993" rIns="99736" bIns="48993">
            <a:spAutoFit/>
          </a:bodyPr>
          <a:lstStyle/>
          <a:p>
            <a:pPr defTabSz="839876"/>
            <a:r>
              <a:rPr kumimoji="1" lang="zh-CN" altLang="en-US" sz="2000" b="1">
                <a:solidFill>
                  <a:srgbClr val="333399"/>
                </a:solidFill>
                <a:latin typeface="Times New Roman" pitchFamily="18" charset="0"/>
                <a:ea typeface="黑体" pitchFamily="49" charset="-122"/>
              </a:rPr>
              <a:t>公用电话网</a:t>
            </a:r>
          </a:p>
        </p:txBody>
      </p:sp>
      <p:pic>
        <p:nvPicPr>
          <p:cNvPr id="17427" name="Picture 4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188" y="3227440"/>
            <a:ext cx="1136503" cy="52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4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48" y="3081356"/>
            <a:ext cx="943910" cy="6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9" name="Rectangle 46"/>
          <p:cNvSpPr>
            <a:spLocks noChangeArrowheads="1"/>
          </p:cNvSpPr>
          <p:nvPr/>
        </p:nvSpPr>
        <p:spPr bwMode="auto">
          <a:xfrm>
            <a:off x="7578798" y="3711738"/>
            <a:ext cx="1796816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39876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调制解调器</a:t>
            </a:r>
          </a:p>
        </p:txBody>
      </p:sp>
      <p:grpSp>
        <p:nvGrpSpPr>
          <p:cNvPr id="17430" name="Group 47"/>
          <p:cNvGrpSpPr>
            <a:grpSpLocks/>
          </p:cNvGrpSpPr>
          <p:nvPr/>
        </p:nvGrpSpPr>
        <p:grpSpPr bwMode="auto">
          <a:xfrm>
            <a:off x="3699453" y="3032132"/>
            <a:ext cx="869838" cy="339804"/>
            <a:chOff x="2315" y="3965"/>
            <a:chExt cx="496" cy="254"/>
          </a:xfrm>
        </p:grpSpPr>
        <p:sp>
          <p:nvSpPr>
            <p:cNvPr id="1746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0 h 535"/>
                <a:gd name="T2" fmla="*/ 0 w 552"/>
                <a:gd name="T3" fmla="*/ 0 h 535"/>
                <a:gd name="T4" fmla="*/ 0 w 552"/>
                <a:gd name="T5" fmla="*/ 0 h 535"/>
                <a:gd name="T6" fmla="*/ 0 w 552"/>
                <a:gd name="T7" fmla="*/ 0 h 535"/>
                <a:gd name="T8" fmla="*/ 0 w 552"/>
                <a:gd name="T9" fmla="*/ 0 h 535"/>
                <a:gd name="T10" fmla="*/ 0 w 552"/>
                <a:gd name="T11" fmla="*/ 0 h 535"/>
                <a:gd name="T12" fmla="*/ 0 w 552"/>
                <a:gd name="T13" fmla="*/ 0 h 535"/>
                <a:gd name="T14" fmla="*/ 0 w 552"/>
                <a:gd name="T15" fmla="*/ 0 h 535"/>
                <a:gd name="T16" fmla="*/ 0 w 552"/>
                <a:gd name="T17" fmla="*/ 0 h 535"/>
                <a:gd name="T18" fmla="*/ 0 w 552"/>
                <a:gd name="T19" fmla="*/ 0 h 535"/>
                <a:gd name="T20" fmla="*/ 0 w 552"/>
                <a:gd name="T21" fmla="*/ 0 h 535"/>
                <a:gd name="T22" fmla="*/ 0 w 552"/>
                <a:gd name="T23" fmla="*/ 0 h 535"/>
                <a:gd name="T24" fmla="*/ 0 w 552"/>
                <a:gd name="T25" fmla="*/ 0 h 535"/>
                <a:gd name="T26" fmla="*/ 0 w 552"/>
                <a:gd name="T27" fmla="*/ 0 h 535"/>
                <a:gd name="T28" fmla="*/ 0 w 552"/>
                <a:gd name="T29" fmla="*/ 0 h 535"/>
                <a:gd name="T30" fmla="*/ 0 w 552"/>
                <a:gd name="T31" fmla="*/ 0 h 535"/>
                <a:gd name="T32" fmla="*/ 0 w 552"/>
                <a:gd name="T33" fmla="*/ 0 h 535"/>
                <a:gd name="T34" fmla="*/ 0 w 552"/>
                <a:gd name="T35" fmla="*/ 0 h 535"/>
                <a:gd name="T36" fmla="*/ 0 w 552"/>
                <a:gd name="T37" fmla="*/ 0 h 535"/>
                <a:gd name="T38" fmla="*/ 0 w 552"/>
                <a:gd name="T39" fmla="*/ 0 h 535"/>
                <a:gd name="T40" fmla="*/ 0 w 552"/>
                <a:gd name="T41" fmla="*/ 0 h 535"/>
                <a:gd name="T42" fmla="*/ 0 w 552"/>
                <a:gd name="T43" fmla="*/ 0 h 535"/>
                <a:gd name="T44" fmla="*/ 0 w 552"/>
                <a:gd name="T45" fmla="*/ 0 h 535"/>
                <a:gd name="T46" fmla="*/ 0 w 552"/>
                <a:gd name="T47" fmla="*/ 0 h 535"/>
                <a:gd name="T48" fmla="*/ 0 w 552"/>
                <a:gd name="T49" fmla="*/ 0 h 535"/>
                <a:gd name="T50" fmla="*/ 0 w 552"/>
                <a:gd name="T51" fmla="*/ 0 h 535"/>
                <a:gd name="T52" fmla="*/ 0 w 552"/>
                <a:gd name="T53" fmla="*/ 0 h 535"/>
                <a:gd name="T54" fmla="*/ 0 w 552"/>
                <a:gd name="T55" fmla="*/ 0 h 535"/>
                <a:gd name="T56" fmla="*/ 0 w 552"/>
                <a:gd name="T57" fmla="*/ 0 h 535"/>
                <a:gd name="T58" fmla="*/ 0 w 552"/>
                <a:gd name="T59" fmla="*/ 0 h 535"/>
                <a:gd name="T60" fmla="*/ 0 w 552"/>
                <a:gd name="T61" fmla="*/ 0 h 535"/>
                <a:gd name="T62" fmla="*/ 0 w 552"/>
                <a:gd name="T63" fmla="*/ 0 h 535"/>
                <a:gd name="T64" fmla="*/ 0 w 552"/>
                <a:gd name="T65" fmla="*/ 0 h 535"/>
                <a:gd name="T66" fmla="*/ 0 w 552"/>
                <a:gd name="T67" fmla="*/ 0 h 535"/>
                <a:gd name="T68" fmla="*/ 0 w 552"/>
                <a:gd name="T69" fmla="*/ 0 h 535"/>
                <a:gd name="T70" fmla="*/ 0 w 552"/>
                <a:gd name="T71" fmla="*/ 0 h 535"/>
                <a:gd name="T72" fmla="*/ 0 w 552"/>
                <a:gd name="T73" fmla="*/ 0 h 535"/>
                <a:gd name="T74" fmla="*/ 0 w 552"/>
                <a:gd name="T75" fmla="*/ 0 h 5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52"/>
                <a:gd name="T115" fmla="*/ 0 h 535"/>
                <a:gd name="T116" fmla="*/ 552 w 552"/>
                <a:gd name="T117" fmla="*/ 535 h 5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0 h 1524"/>
                <a:gd name="T2" fmla="*/ 0 w 943"/>
                <a:gd name="T3" fmla="*/ 0 h 1524"/>
                <a:gd name="T4" fmla="*/ 0 w 943"/>
                <a:gd name="T5" fmla="*/ 0 h 1524"/>
                <a:gd name="T6" fmla="*/ 0 w 943"/>
                <a:gd name="T7" fmla="*/ 0 h 1524"/>
                <a:gd name="T8" fmla="*/ 0 w 943"/>
                <a:gd name="T9" fmla="*/ 0 h 1524"/>
                <a:gd name="T10" fmla="*/ 0 w 943"/>
                <a:gd name="T11" fmla="*/ 0 h 1524"/>
                <a:gd name="T12" fmla="*/ 0 w 943"/>
                <a:gd name="T13" fmla="*/ 0 h 1524"/>
                <a:gd name="T14" fmla="*/ 0 w 943"/>
                <a:gd name="T15" fmla="*/ 0 h 1524"/>
                <a:gd name="T16" fmla="*/ 0 w 943"/>
                <a:gd name="T17" fmla="*/ 0 h 1524"/>
                <a:gd name="T18" fmla="*/ 0 w 943"/>
                <a:gd name="T19" fmla="*/ 0 h 1524"/>
                <a:gd name="T20" fmla="*/ 0 w 943"/>
                <a:gd name="T21" fmla="*/ 0 h 1524"/>
                <a:gd name="T22" fmla="*/ 0 w 943"/>
                <a:gd name="T23" fmla="*/ 0 h 1524"/>
                <a:gd name="T24" fmla="*/ 0 w 943"/>
                <a:gd name="T25" fmla="*/ 0 h 1524"/>
                <a:gd name="T26" fmla="*/ 0 w 943"/>
                <a:gd name="T27" fmla="*/ 0 h 1524"/>
                <a:gd name="T28" fmla="*/ 0 w 943"/>
                <a:gd name="T29" fmla="*/ 0 h 1524"/>
                <a:gd name="T30" fmla="*/ 0 w 943"/>
                <a:gd name="T31" fmla="*/ 0 h 1524"/>
                <a:gd name="T32" fmla="*/ 0 w 943"/>
                <a:gd name="T33" fmla="*/ 0 h 1524"/>
                <a:gd name="T34" fmla="*/ 0 w 943"/>
                <a:gd name="T35" fmla="*/ 0 h 1524"/>
                <a:gd name="T36" fmla="*/ 0 w 943"/>
                <a:gd name="T37" fmla="*/ 0 h 1524"/>
                <a:gd name="T38" fmla="*/ 0 w 943"/>
                <a:gd name="T39" fmla="*/ 0 h 1524"/>
                <a:gd name="T40" fmla="*/ 0 w 943"/>
                <a:gd name="T41" fmla="*/ 0 h 1524"/>
                <a:gd name="T42" fmla="*/ 0 w 943"/>
                <a:gd name="T43" fmla="*/ 0 h 1524"/>
                <a:gd name="T44" fmla="*/ 0 w 943"/>
                <a:gd name="T45" fmla="*/ 0 h 1524"/>
                <a:gd name="T46" fmla="*/ 0 w 943"/>
                <a:gd name="T47" fmla="*/ 0 h 1524"/>
                <a:gd name="T48" fmla="*/ 0 w 943"/>
                <a:gd name="T49" fmla="*/ 0 h 1524"/>
                <a:gd name="T50" fmla="*/ 0 w 943"/>
                <a:gd name="T51" fmla="*/ 0 h 1524"/>
                <a:gd name="T52" fmla="*/ 0 w 943"/>
                <a:gd name="T53" fmla="*/ 0 h 1524"/>
                <a:gd name="T54" fmla="*/ 0 w 943"/>
                <a:gd name="T55" fmla="*/ 0 h 1524"/>
                <a:gd name="T56" fmla="*/ 0 w 943"/>
                <a:gd name="T57" fmla="*/ 0 h 1524"/>
                <a:gd name="T58" fmla="*/ 0 w 943"/>
                <a:gd name="T59" fmla="*/ 0 h 1524"/>
                <a:gd name="T60" fmla="*/ 0 w 943"/>
                <a:gd name="T61" fmla="*/ 0 h 1524"/>
                <a:gd name="T62" fmla="*/ 0 w 943"/>
                <a:gd name="T63" fmla="*/ 0 h 1524"/>
                <a:gd name="T64" fmla="*/ 0 w 943"/>
                <a:gd name="T65" fmla="*/ 0 h 1524"/>
                <a:gd name="T66" fmla="*/ 0 w 943"/>
                <a:gd name="T67" fmla="*/ 0 h 1524"/>
                <a:gd name="T68" fmla="*/ 0 w 943"/>
                <a:gd name="T69" fmla="*/ 0 h 1524"/>
                <a:gd name="T70" fmla="*/ 0 w 943"/>
                <a:gd name="T71" fmla="*/ 0 h 1524"/>
                <a:gd name="T72" fmla="*/ 0 w 943"/>
                <a:gd name="T73" fmla="*/ 0 h 1524"/>
                <a:gd name="T74" fmla="*/ 0 w 943"/>
                <a:gd name="T75" fmla="*/ 0 h 1524"/>
                <a:gd name="T76" fmla="*/ 0 w 943"/>
                <a:gd name="T77" fmla="*/ 0 h 1524"/>
                <a:gd name="T78" fmla="*/ 0 w 943"/>
                <a:gd name="T79" fmla="*/ 0 h 1524"/>
                <a:gd name="T80" fmla="*/ 0 w 943"/>
                <a:gd name="T81" fmla="*/ 0 h 1524"/>
                <a:gd name="T82" fmla="*/ 0 w 943"/>
                <a:gd name="T83" fmla="*/ 0 h 1524"/>
                <a:gd name="T84" fmla="*/ 0 w 943"/>
                <a:gd name="T85" fmla="*/ 0 h 15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43"/>
                <a:gd name="T130" fmla="*/ 0 h 1524"/>
                <a:gd name="T131" fmla="*/ 943 w 943"/>
                <a:gd name="T132" fmla="*/ 1524 h 15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0 w 551"/>
                <a:gd name="T1" fmla="*/ 0 h 535"/>
                <a:gd name="T2" fmla="*/ 0 w 551"/>
                <a:gd name="T3" fmla="*/ 0 h 535"/>
                <a:gd name="T4" fmla="*/ 0 w 551"/>
                <a:gd name="T5" fmla="*/ 0 h 535"/>
                <a:gd name="T6" fmla="*/ 0 w 551"/>
                <a:gd name="T7" fmla="*/ 0 h 535"/>
                <a:gd name="T8" fmla="*/ 0 w 551"/>
                <a:gd name="T9" fmla="*/ 0 h 535"/>
                <a:gd name="T10" fmla="*/ 0 w 551"/>
                <a:gd name="T11" fmla="*/ 0 h 535"/>
                <a:gd name="T12" fmla="*/ 0 w 551"/>
                <a:gd name="T13" fmla="*/ 0 h 535"/>
                <a:gd name="T14" fmla="*/ 0 w 551"/>
                <a:gd name="T15" fmla="*/ 0 h 535"/>
                <a:gd name="T16" fmla="*/ 0 w 551"/>
                <a:gd name="T17" fmla="*/ 0 h 535"/>
                <a:gd name="T18" fmla="*/ 0 w 551"/>
                <a:gd name="T19" fmla="*/ 0 h 535"/>
                <a:gd name="T20" fmla="*/ 0 w 551"/>
                <a:gd name="T21" fmla="*/ 0 h 535"/>
                <a:gd name="T22" fmla="*/ 0 w 551"/>
                <a:gd name="T23" fmla="*/ 0 h 535"/>
                <a:gd name="T24" fmla="*/ 0 w 551"/>
                <a:gd name="T25" fmla="*/ 0 h 535"/>
                <a:gd name="T26" fmla="*/ 0 w 551"/>
                <a:gd name="T27" fmla="*/ 0 h 535"/>
                <a:gd name="T28" fmla="*/ 0 w 551"/>
                <a:gd name="T29" fmla="*/ 0 h 535"/>
                <a:gd name="T30" fmla="*/ 0 w 551"/>
                <a:gd name="T31" fmla="*/ 0 h 535"/>
                <a:gd name="T32" fmla="*/ 0 w 551"/>
                <a:gd name="T33" fmla="*/ 0 h 535"/>
                <a:gd name="T34" fmla="*/ 0 w 551"/>
                <a:gd name="T35" fmla="*/ 0 h 535"/>
                <a:gd name="T36" fmla="*/ 0 w 551"/>
                <a:gd name="T37" fmla="*/ 0 h 535"/>
                <a:gd name="T38" fmla="*/ 0 w 551"/>
                <a:gd name="T39" fmla="*/ 0 h 535"/>
                <a:gd name="T40" fmla="*/ 0 w 551"/>
                <a:gd name="T41" fmla="*/ 0 h 535"/>
                <a:gd name="T42" fmla="*/ 0 w 551"/>
                <a:gd name="T43" fmla="*/ 0 h 535"/>
                <a:gd name="T44" fmla="*/ 0 w 551"/>
                <a:gd name="T45" fmla="*/ 0 h 535"/>
                <a:gd name="T46" fmla="*/ 0 w 551"/>
                <a:gd name="T47" fmla="*/ 0 h 535"/>
                <a:gd name="T48" fmla="*/ 0 w 551"/>
                <a:gd name="T49" fmla="*/ 0 h 535"/>
                <a:gd name="T50" fmla="*/ 0 w 551"/>
                <a:gd name="T51" fmla="*/ 0 h 535"/>
                <a:gd name="T52" fmla="*/ 0 w 551"/>
                <a:gd name="T53" fmla="*/ 0 h 535"/>
                <a:gd name="T54" fmla="*/ 0 w 551"/>
                <a:gd name="T55" fmla="*/ 0 h 535"/>
                <a:gd name="T56" fmla="*/ 0 w 551"/>
                <a:gd name="T57" fmla="*/ 0 h 535"/>
                <a:gd name="T58" fmla="*/ 0 w 551"/>
                <a:gd name="T59" fmla="*/ 0 h 535"/>
                <a:gd name="T60" fmla="*/ 0 w 551"/>
                <a:gd name="T61" fmla="*/ 0 h 535"/>
                <a:gd name="T62" fmla="*/ 0 w 551"/>
                <a:gd name="T63" fmla="*/ 0 h 535"/>
                <a:gd name="T64" fmla="*/ 0 w 551"/>
                <a:gd name="T65" fmla="*/ 0 h 535"/>
                <a:gd name="T66" fmla="*/ 0 w 551"/>
                <a:gd name="T67" fmla="*/ 0 h 535"/>
                <a:gd name="T68" fmla="*/ 0 w 551"/>
                <a:gd name="T69" fmla="*/ 0 h 535"/>
                <a:gd name="T70" fmla="*/ 0 w 551"/>
                <a:gd name="T71" fmla="*/ 0 h 535"/>
                <a:gd name="T72" fmla="*/ 0 w 551"/>
                <a:gd name="T73" fmla="*/ 0 h 535"/>
                <a:gd name="T74" fmla="*/ 0 w 551"/>
                <a:gd name="T75" fmla="*/ 0 h 5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51"/>
                <a:gd name="T115" fmla="*/ 0 h 535"/>
                <a:gd name="T116" fmla="*/ 551 w 551"/>
                <a:gd name="T117" fmla="*/ 535 h 5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7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0 w 943"/>
                <a:gd name="T1" fmla="*/ 0 h 1524"/>
                <a:gd name="T2" fmla="*/ 0 w 943"/>
                <a:gd name="T3" fmla="*/ 0 h 1524"/>
                <a:gd name="T4" fmla="*/ 0 w 943"/>
                <a:gd name="T5" fmla="*/ 0 h 1524"/>
                <a:gd name="T6" fmla="*/ 0 w 943"/>
                <a:gd name="T7" fmla="*/ 0 h 1524"/>
                <a:gd name="T8" fmla="*/ 0 w 943"/>
                <a:gd name="T9" fmla="*/ 0 h 1524"/>
                <a:gd name="T10" fmla="*/ 0 w 943"/>
                <a:gd name="T11" fmla="*/ 0 h 1524"/>
                <a:gd name="T12" fmla="*/ 0 w 943"/>
                <a:gd name="T13" fmla="*/ 0 h 1524"/>
                <a:gd name="T14" fmla="*/ 0 w 943"/>
                <a:gd name="T15" fmla="*/ 0 h 1524"/>
                <a:gd name="T16" fmla="*/ 0 w 943"/>
                <a:gd name="T17" fmla="*/ 0 h 1524"/>
                <a:gd name="T18" fmla="*/ 0 w 943"/>
                <a:gd name="T19" fmla="*/ 0 h 1524"/>
                <a:gd name="T20" fmla="*/ 0 w 943"/>
                <a:gd name="T21" fmla="*/ 0 h 1524"/>
                <a:gd name="T22" fmla="*/ 0 w 943"/>
                <a:gd name="T23" fmla="*/ 0 h 1524"/>
                <a:gd name="T24" fmla="*/ 0 w 943"/>
                <a:gd name="T25" fmla="*/ 0 h 1524"/>
                <a:gd name="T26" fmla="*/ 0 w 943"/>
                <a:gd name="T27" fmla="*/ 0 h 1524"/>
                <a:gd name="T28" fmla="*/ 0 w 943"/>
                <a:gd name="T29" fmla="*/ 0 h 1524"/>
                <a:gd name="T30" fmla="*/ 0 w 943"/>
                <a:gd name="T31" fmla="*/ 0 h 1524"/>
                <a:gd name="T32" fmla="*/ 0 w 943"/>
                <a:gd name="T33" fmla="*/ 0 h 1524"/>
                <a:gd name="T34" fmla="*/ 0 w 943"/>
                <a:gd name="T35" fmla="*/ 0 h 1524"/>
                <a:gd name="T36" fmla="*/ 0 w 943"/>
                <a:gd name="T37" fmla="*/ 0 h 1524"/>
                <a:gd name="T38" fmla="*/ 0 w 943"/>
                <a:gd name="T39" fmla="*/ 0 h 1524"/>
                <a:gd name="T40" fmla="*/ 0 w 943"/>
                <a:gd name="T41" fmla="*/ 0 h 1524"/>
                <a:gd name="T42" fmla="*/ 0 w 943"/>
                <a:gd name="T43" fmla="*/ 0 h 1524"/>
                <a:gd name="T44" fmla="*/ 0 w 943"/>
                <a:gd name="T45" fmla="*/ 0 h 1524"/>
                <a:gd name="T46" fmla="*/ 0 w 943"/>
                <a:gd name="T47" fmla="*/ 0 h 1524"/>
                <a:gd name="T48" fmla="*/ 0 w 943"/>
                <a:gd name="T49" fmla="*/ 0 h 1524"/>
                <a:gd name="T50" fmla="*/ 0 w 943"/>
                <a:gd name="T51" fmla="*/ 0 h 1524"/>
                <a:gd name="T52" fmla="*/ 0 w 943"/>
                <a:gd name="T53" fmla="*/ 0 h 1524"/>
                <a:gd name="T54" fmla="*/ 0 w 943"/>
                <a:gd name="T55" fmla="*/ 0 h 1524"/>
                <a:gd name="T56" fmla="*/ 0 w 943"/>
                <a:gd name="T57" fmla="*/ 0 h 1524"/>
                <a:gd name="T58" fmla="*/ 0 w 943"/>
                <a:gd name="T59" fmla="*/ 0 h 1524"/>
                <a:gd name="T60" fmla="*/ 0 w 943"/>
                <a:gd name="T61" fmla="*/ 0 h 1524"/>
                <a:gd name="T62" fmla="*/ 0 w 943"/>
                <a:gd name="T63" fmla="*/ 0 h 1524"/>
                <a:gd name="T64" fmla="*/ 0 w 943"/>
                <a:gd name="T65" fmla="*/ 0 h 1524"/>
                <a:gd name="T66" fmla="*/ 0 w 943"/>
                <a:gd name="T67" fmla="*/ 0 h 1524"/>
                <a:gd name="T68" fmla="*/ 0 w 943"/>
                <a:gd name="T69" fmla="*/ 0 h 1524"/>
                <a:gd name="T70" fmla="*/ 0 w 943"/>
                <a:gd name="T71" fmla="*/ 0 h 1524"/>
                <a:gd name="T72" fmla="*/ 0 w 943"/>
                <a:gd name="T73" fmla="*/ 0 h 1524"/>
                <a:gd name="T74" fmla="*/ 0 w 943"/>
                <a:gd name="T75" fmla="*/ 0 h 1524"/>
                <a:gd name="T76" fmla="*/ 0 w 943"/>
                <a:gd name="T77" fmla="*/ 0 h 1524"/>
                <a:gd name="T78" fmla="*/ 0 w 943"/>
                <a:gd name="T79" fmla="*/ 0 h 1524"/>
                <a:gd name="T80" fmla="*/ 0 w 943"/>
                <a:gd name="T81" fmla="*/ 0 h 1524"/>
                <a:gd name="T82" fmla="*/ 0 w 943"/>
                <a:gd name="T83" fmla="*/ 0 h 1524"/>
                <a:gd name="T84" fmla="*/ 0 w 943"/>
                <a:gd name="T85" fmla="*/ 0 h 15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43"/>
                <a:gd name="T130" fmla="*/ 0 h 1524"/>
                <a:gd name="T131" fmla="*/ 943 w 943"/>
                <a:gd name="T132" fmla="*/ 1524 h 15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431" name="Freeform 52"/>
          <p:cNvSpPr>
            <a:spLocks/>
          </p:cNvSpPr>
          <p:nvPr/>
        </p:nvSpPr>
        <p:spPr bwMode="auto">
          <a:xfrm>
            <a:off x="1918742" y="3133755"/>
            <a:ext cx="988355" cy="165138"/>
          </a:xfrm>
          <a:custGeom>
            <a:avLst/>
            <a:gdLst>
              <a:gd name="T0" fmla="*/ 0 w 672"/>
              <a:gd name="T1" fmla="*/ 2147483646 h 288"/>
              <a:gd name="T2" fmla="*/ 2147483646 w 672"/>
              <a:gd name="T3" fmla="*/ 2147483646 h 288"/>
              <a:gd name="T4" fmla="*/ 2147483646 w 672"/>
              <a:gd name="T5" fmla="*/ 0 h 288"/>
              <a:gd name="T6" fmla="*/ 2147483646 w 672"/>
              <a:gd name="T7" fmla="*/ 0 h 288"/>
              <a:gd name="T8" fmla="*/ 2147483646 w 672"/>
              <a:gd name="T9" fmla="*/ 2147483646 h 288"/>
              <a:gd name="T10" fmla="*/ 2147483646 w 672"/>
              <a:gd name="T11" fmla="*/ 2147483646 h 288"/>
              <a:gd name="T12" fmla="*/ 2147483646 w 672"/>
              <a:gd name="T13" fmla="*/ 0 h 288"/>
              <a:gd name="T14" fmla="*/ 2147483646 w 672"/>
              <a:gd name="T15" fmla="*/ 0 h 288"/>
              <a:gd name="T16" fmla="*/ 2147483646 w 672"/>
              <a:gd name="T17" fmla="*/ 2147483646 h 288"/>
              <a:gd name="T18" fmla="*/ 2147483646 w 672"/>
              <a:gd name="T19" fmla="*/ 2147483646 h 288"/>
              <a:gd name="T20" fmla="*/ 2147483646 w 672"/>
              <a:gd name="T21" fmla="*/ 0 h 288"/>
              <a:gd name="T22" fmla="*/ 2147483646 w 672"/>
              <a:gd name="T23" fmla="*/ 0 h 288"/>
              <a:gd name="T24" fmla="*/ 2147483646 w 672"/>
              <a:gd name="T25" fmla="*/ 2147483646 h 288"/>
              <a:gd name="T26" fmla="*/ 2147483646 w 672"/>
              <a:gd name="T27" fmla="*/ 2147483646 h 2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2"/>
              <a:gd name="T43" fmla="*/ 0 h 288"/>
              <a:gd name="T44" fmla="*/ 672 w 672"/>
              <a:gd name="T45" fmla="*/ 288 h 28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sp>
        <p:nvSpPr>
          <p:cNvPr id="17432" name="Rectangle 53"/>
          <p:cNvSpPr>
            <a:spLocks noChangeArrowheads="1"/>
          </p:cNvSpPr>
          <p:nvPr/>
        </p:nvSpPr>
        <p:spPr bwMode="auto">
          <a:xfrm>
            <a:off x="1583062" y="2646281"/>
            <a:ext cx="1934381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39876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数字比特流</a:t>
            </a:r>
          </a:p>
        </p:txBody>
      </p:sp>
      <p:sp>
        <p:nvSpPr>
          <p:cNvPr id="17433" name="Rectangle 54"/>
          <p:cNvSpPr>
            <a:spLocks noChangeArrowheads="1"/>
          </p:cNvSpPr>
          <p:nvPr/>
        </p:nvSpPr>
        <p:spPr bwMode="auto">
          <a:xfrm>
            <a:off x="8617945" y="2646281"/>
            <a:ext cx="1894171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39876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数字比特流</a:t>
            </a:r>
          </a:p>
        </p:txBody>
      </p:sp>
      <p:sp>
        <p:nvSpPr>
          <p:cNvPr id="17434" name="Rectangle 55"/>
          <p:cNvSpPr>
            <a:spLocks noChangeArrowheads="1"/>
          </p:cNvSpPr>
          <p:nvPr/>
        </p:nvSpPr>
        <p:spPr bwMode="auto">
          <a:xfrm>
            <a:off x="3502628" y="2646281"/>
            <a:ext cx="1606340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39876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模拟信号</a:t>
            </a:r>
          </a:p>
        </p:txBody>
      </p:sp>
      <p:sp>
        <p:nvSpPr>
          <p:cNvPr id="17435" name="Rectangle 56"/>
          <p:cNvSpPr>
            <a:spLocks noChangeArrowheads="1"/>
          </p:cNvSpPr>
          <p:nvPr/>
        </p:nvSpPr>
        <p:spPr bwMode="auto">
          <a:xfrm>
            <a:off x="6965044" y="2646281"/>
            <a:ext cx="1625389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39876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模拟信号 </a:t>
            </a:r>
          </a:p>
        </p:txBody>
      </p:sp>
      <p:sp>
        <p:nvSpPr>
          <p:cNvPr id="17436" name="Rectangle 57"/>
          <p:cNvSpPr>
            <a:spLocks noChangeArrowheads="1"/>
          </p:cNvSpPr>
          <p:nvPr/>
        </p:nvSpPr>
        <p:spPr bwMode="auto">
          <a:xfrm>
            <a:off x="389416" y="2646281"/>
            <a:ext cx="946028" cy="71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39876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输入</a:t>
            </a:r>
          </a:p>
          <a:p>
            <a:pPr defTabSz="839876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汉字</a:t>
            </a:r>
          </a:p>
        </p:txBody>
      </p:sp>
      <p:sp>
        <p:nvSpPr>
          <p:cNvPr id="17437" name="Rectangle 58"/>
          <p:cNvSpPr>
            <a:spLocks noChangeArrowheads="1"/>
          </p:cNvSpPr>
          <p:nvPr/>
        </p:nvSpPr>
        <p:spPr bwMode="auto">
          <a:xfrm>
            <a:off x="10700474" y="2646281"/>
            <a:ext cx="946028" cy="71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39876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显示</a:t>
            </a:r>
          </a:p>
          <a:p>
            <a:pPr defTabSz="839876"/>
            <a:r>
              <a:rPr kumimoji="1" lang="zh-CN" altLang="en-US" sz="2000" b="1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汉字</a:t>
            </a:r>
          </a:p>
        </p:txBody>
      </p:sp>
      <p:sp>
        <p:nvSpPr>
          <p:cNvPr id="17438" name="Freeform 59"/>
          <p:cNvSpPr>
            <a:spLocks/>
          </p:cNvSpPr>
          <p:nvPr/>
        </p:nvSpPr>
        <p:spPr bwMode="auto">
          <a:xfrm>
            <a:off x="8921159" y="3154397"/>
            <a:ext cx="990471" cy="165138"/>
          </a:xfrm>
          <a:custGeom>
            <a:avLst/>
            <a:gdLst>
              <a:gd name="T0" fmla="*/ 0 w 672"/>
              <a:gd name="T1" fmla="*/ 2147483646 h 288"/>
              <a:gd name="T2" fmla="*/ 2147483646 w 672"/>
              <a:gd name="T3" fmla="*/ 2147483646 h 288"/>
              <a:gd name="T4" fmla="*/ 2147483646 w 672"/>
              <a:gd name="T5" fmla="*/ 0 h 288"/>
              <a:gd name="T6" fmla="*/ 2147483646 w 672"/>
              <a:gd name="T7" fmla="*/ 0 h 288"/>
              <a:gd name="T8" fmla="*/ 2147483646 w 672"/>
              <a:gd name="T9" fmla="*/ 2147483646 h 288"/>
              <a:gd name="T10" fmla="*/ 2147483646 w 672"/>
              <a:gd name="T11" fmla="*/ 2147483646 h 288"/>
              <a:gd name="T12" fmla="*/ 2147483646 w 672"/>
              <a:gd name="T13" fmla="*/ 0 h 288"/>
              <a:gd name="T14" fmla="*/ 2147483646 w 672"/>
              <a:gd name="T15" fmla="*/ 0 h 288"/>
              <a:gd name="T16" fmla="*/ 2147483646 w 672"/>
              <a:gd name="T17" fmla="*/ 2147483646 h 288"/>
              <a:gd name="T18" fmla="*/ 2147483646 w 672"/>
              <a:gd name="T19" fmla="*/ 2147483646 h 288"/>
              <a:gd name="T20" fmla="*/ 2147483646 w 672"/>
              <a:gd name="T21" fmla="*/ 0 h 288"/>
              <a:gd name="T22" fmla="*/ 2147483646 w 672"/>
              <a:gd name="T23" fmla="*/ 0 h 288"/>
              <a:gd name="T24" fmla="*/ 2147483646 w 672"/>
              <a:gd name="T25" fmla="*/ 2147483646 h 288"/>
              <a:gd name="T26" fmla="*/ 2147483646 w 672"/>
              <a:gd name="T27" fmla="*/ 2147483646 h 2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2"/>
              <a:gd name="T43" fmla="*/ 0 h 288"/>
              <a:gd name="T44" fmla="*/ 672 w 672"/>
              <a:gd name="T45" fmla="*/ 288 h 28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  <p:grpSp>
        <p:nvGrpSpPr>
          <p:cNvPr id="17439" name="Group 60"/>
          <p:cNvGrpSpPr>
            <a:grpSpLocks/>
          </p:cNvGrpSpPr>
          <p:nvPr/>
        </p:nvGrpSpPr>
        <p:grpSpPr bwMode="auto">
          <a:xfrm>
            <a:off x="7180916" y="3032132"/>
            <a:ext cx="871953" cy="339804"/>
            <a:chOff x="2315" y="3965"/>
            <a:chExt cx="496" cy="254"/>
          </a:xfrm>
        </p:grpSpPr>
        <p:sp>
          <p:nvSpPr>
            <p:cNvPr id="17463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0 h 535"/>
                <a:gd name="T2" fmla="*/ 0 w 552"/>
                <a:gd name="T3" fmla="*/ 0 h 535"/>
                <a:gd name="T4" fmla="*/ 0 w 552"/>
                <a:gd name="T5" fmla="*/ 0 h 535"/>
                <a:gd name="T6" fmla="*/ 0 w 552"/>
                <a:gd name="T7" fmla="*/ 0 h 535"/>
                <a:gd name="T8" fmla="*/ 0 w 552"/>
                <a:gd name="T9" fmla="*/ 0 h 535"/>
                <a:gd name="T10" fmla="*/ 0 w 552"/>
                <a:gd name="T11" fmla="*/ 0 h 535"/>
                <a:gd name="T12" fmla="*/ 0 w 552"/>
                <a:gd name="T13" fmla="*/ 0 h 535"/>
                <a:gd name="T14" fmla="*/ 0 w 552"/>
                <a:gd name="T15" fmla="*/ 0 h 535"/>
                <a:gd name="T16" fmla="*/ 0 w 552"/>
                <a:gd name="T17" fmla="*/ 0 h 535"/>
                <a:gd name="T18" fmla="*/ 0 w 552"/>
                <a:gd name="T19" fmla="*/ 0 h 535"/>
                <a:gd name="T20" fmla="*/ 0 w 552"/>
                <a:gd name="T21" fmla="*/ 0 h 535"/>
                <a:gd name="T22" fmla="*/ 0 w 552"/>
                <a:gd name="T23" fmla="*/ 0 h 535"/>
                <a:gd name="T24" fmla="*/ 0 w 552"/>
                <a:gd name="T25" fmla="*/ 0 h 535"/>
                <a:gd name="T26" fmla="*/ 0 w 552"/>
                <a:gd name="T27" fmla="*/ 0 h 535"/>
                <a:gd name="T28" fmla="*/ 0 w 552"/>
                <a:gd name="T29" fmla="*/ 0 h 535"/>
                <a:gd name="T30" fmla="*/ 0 w 552"/>
                <a:gd name="T31" fmla="*/ 0 h 535"/>
                <a:gd name="T32" fmla="*/ 0 w 552"/>
                <a:gd name="T33" fmla="*/ 0 h 535"/>
                <a:gd name="T34" fmla="*/ 0 w 552"/>
                <a:gd name="T35" fmla="*/ 0 h 535"/>
                <a:gd name="T36" fmla="*/ 0 w 552"/>
                <a:gd name="T37" fmla="*/ 0 h 535"/>
                <a:gd name="T38" fmla="*/ 0 w 552"/>
                <a:gd name="T39" fmla="*/ 0 h 535"/>
                <a:gd name="T40" fmla="*/ 0 w 552"/>
                <a:gd name="T41" fmla="*/ 0 h 535"/>
                <a:gd name="T42" fmla="*/ 0 w 552"/>
                <a:gd name="T43" fmla="*/ 0 h 535"/>
                <a:gd name="T44" fmla="*/ 0 w 552"/>
                <a:gd name="T45" fmla="*/ 0 h 535"/>
                <a:gd name="T46" fmla="*/ 0 w 552"/>
                <a:gd name="T47" fmla="*/ 0 h 535"/>
                <a:gd name="T48" fmla="*/ 0 w 552"/>
                <a:gd name="T49" fmla="*/ 0 h 535"/>
                <a:gd name="T50" fmla="*/ 0 w 552"/>
                <a:gd name="T51" fmla="*/ 0 h 535"/>
                <a:gd name="T52" fmla="*/ 0 w 552"/>
                <a:gd name="T53" fmla="*/ 0 h 535"/>
                <a:gd name="T54" fmla="*/ 0 w 552"/>
                <a:gd name="T55" fmla="*/ 0 h 535"/>
                <a:gd name="T56" fmla="*/ 0 w 552"/>
                <a:gd name="T57" fmla="*/ 0 h 535"/>
                <a:gd name="T58" fmla="*/ 0 w 552"/>
                <a:gd name="T59" fmla="*/ 0 h 535"/>
                <a:gd name="T60" fmla="*/ 0 w 552"/>
                <a:gd name="T61" fmla="*/ 0 h 535"/>
                <a:gd name="T62" fmla="*/ 0 w 552"/>
                <a:gd name="T63" fmla="*/ 0 h 535"/>
                <a:gd name="T64" fmla="*/ 0 w 552"/>
                <a:gd name="T65" fmla="*/ 0 h 535"/>
                <a:gd name="T66" fmla="*/ 0 w 552"/>
                <a:gd name="T67" fmla="*/ 0 h 535"/>
                <a:gd name="T68" fmla="*/ 0 w 552"/>
                <a:gd name="T69" fmla="*/ 0 h 535"/>
                <a:gd name="T70" fmla="*/ 0 w 552"/>
                <a:gd name="T71" fmla="*/ 0 h 535"/>
                <a:gd name="T72" fmla="*/ 0 w 552"/>
                <a:gd name="T73" fmla="*/ 0 h 535"/>
                <a:gd name="T74" fmla="*/ 0 w 552"/>
                <a:gd name="T75" fmla="*/ 0 h 5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52"/>
                <a:gd name="T115" fmla="*/ 0 h 535"/>
                <a:gd name="T116" fmla="*/ 552 w 552"/>
                <a:gd name="T117" fmla="*/ 535 h 5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4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0 h 1524"/>
                <a:gd name="T2" fmla="*/ 0 w 943"/>
                <a:gd name="T3" fmla="*/ 0 h 1524"/>
                <a:gd name="T4" fmla="*/ 0 w 943"/>
                <a:gd name="T5" fmla="*/ 0 h 1524"/>
                <a:gd name="T6" fmla="*/ 0 w 943"/>
                <a:gd name="T7" fmla="*/ 0 h 1524"/>
                <a:gd name="T8" fmla="*/ 0 w 943"/>
                <a:gd name="T9" fmla="*/ 0 h 1524"/>
                <a:gd name="T10" fmla="*/ 0 w 943"/>
                <a:gd name="T11" fmla="*/ 0 h 1524"/>
                <a:gd name="T12" fmla="*/ 0 w 943"/>
                <a:gd name="T13" fmla="*/ 0 h 1524"/>
                <a:gd name="T14" fmla="*/ 0 w 943"/>
                <a:gd name="T15" fmla="*/ 0 h 1524"/>
                <a:gd name="T16" fmla="*/ 0 w 943"/>
                <a:gd name="T17" fmla="*/ 0 h 1524"/>
                <a:gd name="T18" fmla="*/ 0 w 943"/>
                <a:gd name="T19" fmla="*/ 0 h 1524"/>
                <a:gd name="T20" fmla="*/ 0 w 943"/>
                <a:gd name="T21" fmla="*/ 0 h 1524"/>
                <a:gd name="T22" fmla="*/ 0 w 943"/>
                <a:gd name="T23" fmla="*/ 0 h 1524"/>
                <a:gd name="T24" fmla="*/ 0 w 943"/>
                <a:gd name="T25" fmla="*/ 0 h 1524"/>
                <a:gd name="T26" fmla="*/ 0 w 943"/>
                <a:gd name="T27" fmla="*/ 0 h 1524"/>
                <a:gd name="T28" fmla="*/ 0 w 943"/>
                <a:gd name="T29" fmla="*/ 0 h 1524"/>
                <a:gd name="T30" fmla="*/ 0 w 943"/>
                <a:gd name="T31" fmla="*/ 0 h 1524"/>
                <a:gd name="T32" fmla="*/ 0 w 943"/>
                <a:gd name="T33" fmla="*/ 0 h 1524"/>
                <a:gd name="T34" fmla="*/ 0 w 943"/>
                <a:gd name="T35" fmla="*/ 0 h 1524"/>
                <a:gd name="T36" fmla="*/ 0 w 943"/>
                <a:gd name="T37" fmla="*/ 0 h 1524"/>
                <a:gd name="T38" fmla="*/ 0 w 943"/>
                <a:gd name="T39" fmla="*/ 0 h 1524"/>
                <a:gd name="T40" fmla="*/ 0 w 943"/>
                <a:gd name="T41" fmla="*/ 0 h 1524"/>
                <a:gd name="T42" fmla="*/ 0 w 943"/>
                <a:gd name="T43" fmla="*/ 0 h 1524"/>
                <a:gd name="T44" fmla="*/ 0 w 943"/>
                <a:gd name="T45" fmla="*/ 0 h 1524"/>
                <a:gd name="T46" fmla="*/ 0 w 943"/>
                <a:gd name="T47" fmla="*/ 0 h 1524"/>
                <a:gd name="T48" fmla="*/ 0 w 943"/>
                <a:gd name="T49" fmla="*/ 0 h 1524"/>
                <a:gd name="T50" fmla="*/ 0 w 943"/>
                <a:gd name="T51" fmla="*/ 0 h 1524"/>
                <a:gd name="T52" fmla="*/ 0 w 943"/>
                <a:gd name="T53" fmla="*/ 0 h 1524"/>
                <a:gd name="T54" fmla="*/ 0 w 943"/>
                <a:gd name="T55" fmla="*/ 0 h 1524"/>
                <a:gd name="T56" fmla="*/ 0 w 943"/>
                <a:gd name="T57" fmla="*/ 0 h 1524"/>
                <a:gd name="T58" fmla="*/ 0 w 943"/>
                <a:gd name="T59" fmla="*/ 0 h 1524"/>
                <a:gd name="T60" fmla="*/ 0 w 943"/>
                <a:gd name="T61" fmla="*/ 0 h 1524"/>
                <a:gd name="T62" fmla="*/ 0 w 943"/>
                <a:gd name="T63" fmla="*/ 0 h 1524"/>
                <a:gd name="T64" fmla="*/ 0 w 943"/>
                <a:gd name="T65" fmla="*/ 0 h 1524"/>
                <a:gd name="T66" fmla="*/ 0 w 943"/>
                <a:gd name="T67" fmla="*/ 0 h 1524"/>
                <a:gd name="T68" fmla="*/ 0 w 943"/>
                <a:gd name="T69" fmla="*/ 0 h 1524"/>
                <a:gd name="T70" fmla="*/ 0 w 943"/>
                <a:gd name="T71" fmla="*/ 0 h 1524"/>
                <a:gd name="T72" fmla="*/ 0 w 943"/>
                <a:gd name="T73" fmla="*/ 0 h 1524"/>
                <a:gd name="T74" fmla="*/ 0 w 943"/>
                <a:gd name="T75" fmla="*/ 0 h 1524"/>
                <a:gd name="T76" fmla="*/ 0 w 943"/>
                <a:gd name="T77" fmla="*/ 0 h 1524"/>
                <a:gd name="T78" fmla="*/ 0 w 943"/>
                <a:gd name="T79" fmla="*/ 0 h 1524"/>
                <a:gd name="T80" fmla="*/ 0 w 943"/>
                <a:gd name="T81" fmla="*/ 0 h 1524"/>
                <a:gd name="T82" fmla="*/ 0 w 943"/>
                <a:gd name="T83" fmla="*/ 0 h 1524"/>
                <a:gd name="T84" fmla="*/ 0 w 943"/>
                <a:gd name="T85" fmla="*/ 0 h 15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43"/>
                <a:gd name="T130" fmla="*/ 0 h 1524"/>
                <a:gd name="T131" fmla="*/ 943 w 943"/>
                <a:gd name="T132" fmla="*/ 1524 h 15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5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0 w 551"/>
                <a:gd name="T1" fmla="*/ 0 h 535"/>
                <a:gd name="T2" fmla="*/ 0 w 551"/>
                <a:gd name="T3" fmla="*/ 0 h 535"/>
                <a:gd name="T4" fmla="*/ 0 w 551"/>
                <a:gd name="T5" fmla="*/ 0 h 535"/>
                <a:gd name="T6" fmla="*/ 0 w 551"/>
                <a:gd name="T7" fmla="*/ 0 h 535"/>
                <a:gd name="T8" fmla="*/ 0 w 551"/>
                <a:gd name="T9" fmla="*/ 0 h 535"/>
                <a:gd name="T10" fmla="*/ 0 w 551"/>
                <a:gd name="T11" fmla="*/ 0 h 535"/>
                <a:gd name="T12" fmla="*/ 0 w 551"/>
                <a:gd name="T13" fmla="*/ 0 h 535"/>
                <a:gd name="T14" fmla="*/ 0 w 551"/>
                <a:gd name="T15" fmla="*/ 0 h 535"/>
                <a:gd name="T16" fmla="*/ 0 w 551"/>
                <a:gd name="T17" fmla="*/ 0 h 535"/>
                <a:gd name="T18" fmla="*/ 0 w 551"/>
                <a:gd name="T19" fmla="*/ 0 h 535"/>
                <a:gd name="T20" fmla="*/ 0 w 551"/>
                <a:gd name="T21" fmla="*/ 0 h 535"/>
                <a:gd name="T22" fmla="*/ 0 w 551"/>
                <a:gd name="T23" fmla="*/ 0 h 535"/>
                <a:gd name="T24" fmla="*/ 0 w 551"/>
                <a:gd name="T25" fmla="*/ 0 h 535"/>
                <a:gd name="T26" fmla="*/ 0 w 551"/>
                <a:gd name="T27" fmla="*/ 0 h 535"/>
                <a:gd name="T28" fmla="*/ 0 w 551"/>
                <a:gd name="T29" fmla="*/ 0 h 535"/>
                <a:gd name="T30" fmla="*/ 0 w 551"/>
                <a:gd name="T31" fmla="*/ 0 h 535"/>
                <a:gd name="T32" fmla="*/ 0 w 551"/>
                <a:gd name="T33" fmla="*/ 0 h 535"/>
                <a:gd name="T34" fmla="*/ 0 w 551"/>
                <a:gd name="T35" fmla="*/ 0 h 535"/>
                <a:gd name="T36" fmla="*/ 0 w 551"/>
                <a:gd name="T37" fmla="*/ 0 h 535"/>
                <a:gd name="T38" fmla="*/ 0 w 551"/>
                <a:gd name="T39" fmla="*/ 0 h 535"/>
                <a:gd name="T40" fmla="*/ 0 w 551"/>
                <a:gd name="T41" fmla="*/ 0 h 535"/>
                <a:gd name="T42" fmla="*/ 0 w 551"/>
                <a:gd name="T43" fmla="*/ 0 h 535"/>
                <a:gd name="T44" fmla="*/ 0 w 551"/>
                <a:gd name="T45" fmla="*/ 0 h 535"/>
                <a:gd name="T46" fmla="*/ 0 w 551"/>
                <a:gd name="T47" fmla="*/ 0 h 535"/>
                <a:gd name="T48" fmla="*/ 0 w 551"/>
                <a:gd name="T49" fmla="*/ 0 h 535"/>
                <a:gd name="T50" fmla="*/ 0 w 551"/>
                <a:gd name="T51" fmla="*/ 0 h 535"/>
                <a:gd name="T52" fmla="*/ 0 w 551"/>
                <a:gd name="T53" fmla="*/ 0 h 535"/>
                <a:gd name="T54" fmla="*/ 0 w 551"/>
                <a:gd name="T55" fmla="*/ 0 h 535"/>
                <a:gd name="T56" fmla="*/ 0 w 551"/>
                <a:gd name="T57" fmla="*/ 0 h 535"/>
                <a:gd name="T58" fmla="*/ 0 w 551"/>
                <a:gd name="T59" fmla="*/ 0 h 535"/>
                <a:gd name="T60" fmla="*/ 0 w 551"/>
                <a:gd name="T61" fmla="*/ 0 h 535"/>
                <a:gd name="T62" fmla="*/ 0 w 551"/>
                <a:gd name="T63" fmla="*/ 0 h 535"/>
                <a:gd name="T64" fmla="*/ 0 w 551"/>
                <a:gd name="T65" fmla="*/ 0 h 535"/>
                <a:gd name="T66" fmla="*/ 0 w 551"/>
                <a:gd name="T67" fmla="*/ 0 h 535"/>
                <a:gd name="T68" fmla="*/ 0 w 551"/>
                <a:gd name="T69" fmla="*/ 0 h 535"/>
                <a:gd name="T70" fmla="*/ 0 w 551"/>
                <a:gd name="T71" fmla="*/ 0 h 535"/>
                <a:gd name="T72" fmla="*/ 0 w 551"/>
                <a:gd name="T73" fmla="*/ 0 h 535"/>
                <a:gd name="T74" fmla="*/ 0 w 551"/>
                <a:gd name="T75" fmla="*/ 0 h 5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551"/>
                <a:gd name="T115" fmla="*/ 0 h 535"/>
                <a:gd name="T116" fmla="*/ 551 w 551"/>
                <a:gd name="T117" fmla="*/ 535 h 535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6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0 w 943"/>
                <a:gd name="T1" fmla="*/ 0 h 1524"/>
                <a:gd name="T2" fmla="*/ 0 w 943"/>
                <a:gd name="T3" fmla="*/ 0 h 1524"/>
                <a:gd name="T4" fmla="*/ 0 w 943"/>
                <a:gd name="T5" fmla="*/ 0 h 1524"/>
                <a:gd name="T6" fmla="*/ 0 w 943"/>
                <a:gd name="T7" fmla="*/ 0 h 1524"/>
                <a:gd name="T8" fmla="*/ 0 w 943"/>
                <a:gd name="T9" fmla="*/ 0 h 1524"/>
                <a:gd name="T10" fmla="*/ 0 w 943"/>
                <a:gd name="T11" fmla="*/ 0 h 1524"/>
                <a:gd name="T12" fmla="*/ 0 w 943"/>
                <a:gd name="T13" fmla="*/ 0 h 1524"/>
                <a:gd name="T14" fmla="*/ 0 w 943"/>
                <a:gd name="T15" fmla="*/ 0 h 1524"/>
                <a:gd name="T16" fmla="*/ 0 w 943"/>
                <a:gd name="T17" fmla="*/ 0 h 1524"/>
                <a:gd name="T18" fmla="*/ 0 w 943"/>
                <a:gd name="T19" fmla="*/ 0 h 1524"/>
                <a:gd name="T20" fmla="*/ 0 w 943"/>
                <a:gd name="T21" fmla="*/ 0 h 1524"/>
                <a:gd name="T22" fmla="*/ 0 w 943"/>
                <a:gd name="T23" fmla="*/ 0 h 1524"/>
                <a:gd name="T24" fmla="*/ 0 w 943"/>
                <a:gd name="T25" fmla="*/ 0 h 1524"/>
                <a:gd name="T26" fmla="*/ 0 w 943"/>
                <a:gd name="T27" fmla="*/ 0 h 1524"/>
                <a:gd name="T28" fmla="*/ 0 w 943"/>
                <a:gd name="T29" fmla="*/ 0 h 1524"/>
                <a:gd name="T30" fmla="*/ 0 w 943"/>
                <a:gd name="T31" fmla="*/ 0 h 1524"/>
                <a:gd name="T32" fmla="*/ 0 w 943"/>
                <a:gd name="T33" fmla="*/ 0 h 1524"/>
                <a:gd name="T34" fmla="*/ 0 w 943"/>
                <a:gd name="T35" fmla="*/ 0 h 1524"/>
                <a:gd name="T36" fmla="*/ 0 w 943"/>
                <a:gd name="T37" fmla="*/ 0 h 1524"/>
                <a:gd name="T38" fmla="*/ 0 w 943"/>
                <a:gd name="T39" fmla="*/ 0 h 1524"/>
                <a:gd name="T40" fmla="*/ 0 w 943"/>
                <a:gd name="T41" fmla="*/ 0 h 1524"/>
                <a:gd name="T42" fmla="*/ 0 w 943"/>
                <a:gd name="T43" fmla="*/ 0 h 1524"/>
                <a:gd name="T44" fmla="*/ 0 w 943"/>
                <a:gd name="T45" fmla="*/ 0 h 1524"/>
                <a:gd name="T46" fmla="*/ 0 w 943"/>
                <a:gd name="T47" fmla="*/ 0 h 1524"/>
                <a:gd name="T48" fmla="*/ 0 w 943"/>
                <a:gd name="T49" fmla="*/ 0 h 1524"/>
                <a:gd name="T50" fmla="*/ 0 w 943"/>
                <a:gd name="T51" fmla="*/ 0 h 1524"/>
                <a:gd name="T52" fmla="*/ 0 w 943"/>
                <a:gd name="T53" fmla="*/ 0 h 1524"/>
                <a:gd name="T54" fmla="*/ 0 w 943"/>
                <a:gd name="T55" fmla="*/ 0 h 1524"/>
                <a:gd name="T56" fmla="*/ 0 w 943"/>
                <a:gd name="T57" fmla="*/ 0 h 1524"/>
                <a:gd name="T58" fmla="*/ 0 w 943"/>
                <a:gd name="T59" fmla="*/ 0 h 1524"/>
                <a:gd name="T60" fmla="*/ 0 w 943"/>
                <a:gd name="T61" fmla="*/ 0 h 1524"/>
                <a:gd name="T62" fmla="*/ 0 w 943"/>
                <a:gd name="T63" fmla="*/ 0 h 1524"/>
                <a:gd name="T64" fmla="*/ 0 w 943"/>
                <a:gd name="T65" fmla="*/ 0 h 1524"/>
                <a:gd name="T66" fmla="*/ 0 w 943"/>
                <a:gd name="T67" fmla="*/ 0 h 1524"/>
                <a:gd name="T68" fmla="*/ 0 w 943"/>
                <a:gd name="T69" fmla="*/ 0 h 1524"/>
                <a:gd name="T70" fmla="*/ 0 w 943"/>
                <a:gd name="T71" fmla="*/ 0 h 1524"/>
                <a:gd name="T72" fmla="*/ 0 w 943"/>
                <a:gd name="T73" fmla="*/ 0 h 1524"/>
                <a:gd name="T74" fmla="*/ 0 w 943"/>
                <a:gd name="T75" fmla="*/ 0 h 1524"/>
                <a:gd name="T76" fmla="*/ 0 w 943"/>
                <a:gd name="T77" fmla="*/ 0 h 1524"/>
                <a:gd name="T78" fmla="*/ 0 w 943"/>
                <a:gd name="T79" fmla="*/ 0 h 1524"/>
                <a:gd name="T80" fmla="*/ 0 w 943"/>
                <a:gd name="T81" fmla="*/ 0 h 1524"/>
                <a:gd name="T82" fmla="*/ 0 w 943"/>
                <a:gd name="T83" fmla="*/ 0 h 1524"/>
                <a:gd name="T84" fmla="*/ 0 w 943"/>
                <a:gd name="T85" fmla="*/ 0 h 152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43"/>
                <a:gd name="T130" fmla="*/ 0 h 1524"/>
                <a:gd name="T131" fmla="*/ 943 w 943"/>
                <a:gd name="T132" fmla="*/ 1524 h 152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670897" y="2225493"/>
            <a:ext cx="10313173" cy="396967"/>
            <a:chOff x="317" y="1260"/>
            <a:chExt cx="4873" cy="250"/>
          </a:xfrm>
        </p:grpSpPr>
        <p:sp>
          <p:nvSpPr>
            <p:cNvPr id="17461" name="Line 65"/>
            <p:cNvSpPr>
              <a:spLocks noChangeShapeType="1"/>
            </p:cNvSpPr>
            <p:nvPr/>
          </p:nvSpPr>
          <p:spPr bwMode="auto">
            <a:xfrm>
              <a:off x="317" y="1373"/>
              <a:ext cx="487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62" name="Rectangle 66"/>
            <p:cNvSpPr>
              <a:spLocks noChangeArrowheads="1"/>
            </p:cNvSpPr>
            <p:nvPr/>
          </p:nvSpPr>
          <p:spPr bwMode="auto">
            <a:xfrm>
              <a:off x="2294" y="1260"/>
              <a:ext cx="994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chemeClr val="hlink"/>
                  </a:solidFill>
                  <a:latin typeface="Arial" charset="0"/>
                  <a:ea typeface="黑体" pitchFamily="49" charset="-122"/>
                </a:rPr>
                <a:t>数据通信系统</a:t>
              </a:r>
            </a:p>
          </p:txBody>
        </p:sp>
      </p:grpSp>
      <p:grpSp>
        <p:nvGrpSpPr>
          <p:cNvPr id="16" name="Group 99"/>
          <p:cNvGrpSpPr>
            <a:grpSpLocks/>
          </p:cNvGrpSpPr>
          <p:nvPr/>
        </p:nvGrpSpPr>
        <p:grpSpPr bwMode="auto">
          <a:xfrm>
            <a:off x="577775" y="3545014"/>
            <a:ext cx="3784107" cy="1660909"/>
            <a:chOff x="273" y="2091"/>
            <a:chExt cx="1788" cy="1046"/>
          </a:xfrm>
        </p:grpSpPr>
        <p:sp>
          <p:nvSpPr>
            <p:cNvPr id="17457" name="Line 68"/>
            <p:cNvSpPr>
              <a:spLocks noChangeShapeType="1"/>
            </p:cNvSpPr>
            <p:nvPr/>
          </p:nvSpPr>
          <p:spPr bwMode="auto">
            <a:xfrm>
              <a:off x="2061" y="2091"/>
              <a:ext cx="0" cy="1046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grpSp>
          <p:nvGrpSpPr>
            <p:cNvPr id="17458" name="Group 98"/>
            <p:cNvGrpSpPr>
              <a:grpSpLocks/>
            </p:cNvGrpSpPr>
            <p:nvPr/>
          </p:nvGrpSpPr>
          <p:grpSpPr bwMode="auto">
            <a:xfrm>
              <a:off x="273" y="2523"/>
              <a:ext cx="1788" cy="250"/>
              <a:chOff x="273" y="2523"/>
              <a:chExt cx="1788" cy="250"/>
            </a:xfrm>
          </p:grpSpPr>
          <p:sp>
            <p:nvSpPr>
              <p:cNvPr id="17459" name="Line 67"/>
              <p:cNvSpPr>
                <a:spLocks noChangeShapeType="1"/>
              </p:cNvSpPr>
              <p:nvPr/>
            </p:nvSpPr>
            <p:spPr bwMode="auto">
              <a:xfrm>
                <a:off x="273" y="2660"/>
                <a:ext cx="1788" cy="0"/>
              </a:xfrm>
              <a:prstGeom prst="line">
                <a:avLst/>
              </a:prstGeom>
              <a:noFill/>
              <a:ln w="28575">
                <a:solidFill>
                  <a:srgbClr val="333399"/>
                </a:solidFill>
                <a:round/>
                <a:headEnd type="triangle" w="sm" len="med"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  <p:sp>
            <p:nvSpPr>
              <p:cNvPr id="17460" name="Rectangle 71"/>
              <p:cNvSpPr>
                <a:spLocks noChangeArrowheads="1"/>
              </p:cNvSpPr>
              <p:nvPr/>
            </p:nvSpPr>
            <p:spPr bwMode="auto">
              <a:xfrm>
                <a:off x="854" y="2523"/>
                <a:ext cx="620" cy="250"/>
              </a:xfrm>
              <a:prstGeom prst="rect">
                <a:avLst/>
              </a:prstGeom>
              <a:solidFill>
                <a:srgbClr val="FFFF66"/>
              </a:solidFill>
              <a:ln w="12700">
                <a:solidFill>
                  <a:srgbClr val="333399"/>
                </a:solidFill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defTabSz="839876"/>
                <a:r>
                  <a:rPr kumimoji="1" lang="zh-CN" altLang="en-US" sz="2000" b="1">
                    <a:solidFill>
                      <a:srgbClr val="333399"/>
                    </a:solidFill>
                    <a:latin typeface="Times New Roman" pitchFamily="18" charset="0"/>
                    <a:ea typeface="黑体" pitchFamily="49" charset="-122"/>
                  </a:rPr>
                  <a:t>源系统</a:t>
                </a:r>
              </a:p>
            </p:txBody>
          </p:sp>
        </p:grpSp>
      </p:grpSp>
      <p:grpSp>
        <p:nvGrpSpPr>
          <p:cNvPr id="18" name="Group 101"/>
          <p:cNvGrpSpPr>
            <a:grpSpLocks/>
          </p:cNvGrpSpPr>
          <p:nvPr/>
        </p:nvGrpSpPr>
        <p:grpSpPr bwMode="auto">
          <a:xfrm>
            <a:off x="7388323" y="4246849"/>
            <a:ext cx="3786224" cy="396966"/>
            <a:chOff x="3491" y="2533"/>
            <a:chExt cx="1789" cy="250"/>
          </a:xfrm>
        </p:grpSpPr>
        <p:sp>
          <p:nvSpPr>
            <p:cNvPr id="174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178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56" name="Rectangle 73"/>
            <p:cNvSpPr>
              <a:spLocks noChangeArrowheads="1"/>
            </p:cNvSpPr>
            <p:nvPr/>
          </p:nvSpPr>
          <p:spPr bwMode="auto">
            <a:xfrm>
              <a:off x="4028" y="2533"/>
              <a:ext cx="712" cy="25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333399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目的系统</a:t>
              </a:r>
            </a:p>
          </p:txBody>
        </p:sp>
      </p:grpSp>
      <p:grpSp>
        <p:nvGrpSpPr>
          <p:cNvPr id="19" name="Group 100"/>
          <p:cNvGrpSpPr>
            <a:grpSpLocks/>
          </p:cNvGrpSpPr>
          <p:nvPr/>
        </p:nvGrpSpPr>
        <p:grpSpPr bwMode="auto">
          <a:xfrm>
            <a:off x="4361883" y="3516431"/>
            <a:ext cx="3026439" cy="1726012"/>
            <a:chOff x="2061" y="2073"/>
            <a:chExt cx="1430" cy="1087"/>
          </a:xfrm>
        </p:grpSpPr>
        <p:sp>
          <p:nvSpPr>
            <p:cNvPr id="17452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7453" name="Rectangle 72"/>
            <p:cNvSpPr>
              <a:spLocks noChangeArrowheads="1"/>
            </p:cNvSpPr>
            <p:nvPr/>
          </p:nvSpPr>
          <p:spPr bwMode="auto">
            <a:xfrm>
              <a:off x="2418" y="2533"/>
              <a:ext cx="734" cy="25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333399"/>
              </a:solidFill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传输系统</a:t>
              </a:r>
            </a:p>
          </p:txBody>
        </p:sp>
        <p:sp>
          <p:nvSpPr>
            <p:cNvPr id="17454" name="Line 74"/>
            <p:cNvSpPr>
              <a:spLocks noChangeShapeType="1"/>
            </p:cNvSpPr>
            <p:nvPr/>
          </p:nvSpPr>
          <p:spPr bwMode="auto">
            <a:xfrm flipH="1">
              <a:off x="3486" y="2073"/>
              <a:ext cx="5" cy="108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pic>
        <p:nvPicPr>
          <p:cNvPr id="17444" name="Picture 7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395" y="3278253"/>
            <a:ext cx="1136501" cy="530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45" name="Picture 7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684" y="3081356"/>
            <a:ext cx="946028" cy="67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12"/>
          <p:cNvGrpSpPr>
            <a:grpSpLocks/>
          </p:cNvGrpSpPr>
          <p:nvPr/>
        </p:nvGrpSpPr>
        <p:grpSpPr bwMode="auto">
          <a:xfrm>
            <a:off x="10937510" y="5242439"/>
            <a:ext cx="821160" cy="779643"/>
            <a:chOff x="5168" y="3160"/>
            <a:chExt cx="388" cy="491"/>
          </a:xfrm>
        </p:grpSpPr>
        <p:sp>
          <p:nvSpPr>
            <p:cNvPr id="17450" name="Rectangle 6"/>
            <p:cNvSpPr>
              <a:spLocks noChangeArrowheads="1"/>
            </p:cNvSpPr>
            <p:nvPr/>
          </p:nvSpPr>
          <p:spPr bwMode="auto">
            <a:xfrm>
              <a:off x="5199" y="3207"/>
              <a:ext cx="35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defTabSz="839876"/>
              <a:r>
                <a:rPr kumimoji="1" lang="zh-CN" altLang="en-US" sz="2000" b="1">
                  <a:solidFill>
                    <a:srgbClr val="333399"/>
                  </a:solidFill>
                  <a:latin typeface="Times New Roman" pitchFamily="18" charset="0"/>
                  <a:ea typeface="黑体" pitchFamily="49" charset="-122"/>
                </a:rPr>
                <a:t>输出信息</a:t>
              </a:r>
            </a:p>
          </p:txBody>
        </p:sp>
        <p:sp>
          <p:nvSpPr>
            <p:cNvPr id="17451" name="Line 77"/>
            <p:cNvSpPr>
              <a:spLocks noChangeShapeType="1"/>
            </p:cNvSpPr>
            <p:nvPr/>
          </p:nvSpPr>
          <p:spPr bwMode="auto">
            <a:xfrm>
              <a:off x="5168" y="3160"/>
              <a:ext cx="335" cy="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  <p:sp>
        <p:nvSpPr>
          <p:cNvPr id="17447" name="Rectangle 79"/>
          <p:cNvSpPr>
            <a:spLocks noChangeArrowheads="1"/>
          </p:cNvSpPr>
          <p:nvPr/>
        </p:nvSpPr>
        <p:spPr bwMode="auto">
          <a:xfrm>
            <a:off x="9807358" y="3753023"/>
            <a:ext cx="1087825" cy="406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736" tIns="48993" rIns="99736" bIns="48993">
            <a:spAutoFit/>
          </a:bodyPr>
          <a:lstStyle/>
          <a:p>
            <a:pPr defTabSz="839876"/>
            <a:r>
              <a:rPr kumimoji="1" lang="zh-CN" altLang="en-US" sz="2000" b="1" dirty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计算</a:t>
            </a:r>
            <a:r>
              <a:rPr kumimoji="1" lang="zh-CN" altLang="en-US" sz="2000" b="1" dirty="0" smtClean="0">
                <a:solidFill>
                  <a:srgbClr val="333399"/>
                </a:solidFill>
                <a:latin typeface="Arial" charset="0"/>
                <a:ea typeface="黑体" pitchFamily="49" charset="-122"/>
              </a:rPr>
              <a:t>机</a:t>
            </a:r>
            <a:endParaRPr kumimoji="1" lang="zh-CN" altLang="en-US" sz="2000" b="1" dirty="0">
              <a:solidFill>
                <a:srgbClr val="333399"/>
              </a:solidFill>
              <a:latin typeface="Arial" charset="0"/>
              <a:ea typeface="黑体" pitchFamily="49" charset="-122"/>
            </a:endParaRPr>
          </a:p>
        </p:txBody>
      </p:sp>
      <p:sp>
        <p:nvSpPr>
          <p:cNvPr id="17448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101" name="Freeform 52"/>
          <p:cNvSpPr>
            <a:spLocks/>
          </p:cNvSpPr>
          <p:nvPr/>
        </p:nvSpPr>
        <p:spPr bwMode="auto">
          <a:xfrm>
            <a:off x="5375126" y="3140070"/>
            <a:ext cx="988355" cy="165138"/>
          </a:xfrm>
          <a:custGeom>
            <a:avLst/>
            <a:gdLst>
              <a:gd name="T0" fmla="*/ 0 w 672"/>
              <a:gd name="T1" fmla="*/ 2147483646 h 288"/>
              <a:gd name="T2" fmla="*/ 2147483646 w 672"/>
              <a:gd name="T3" fmla="*/ 2147483646 h 288"/>
              <a:gd name="T4" fmla="*/ 2147483646 w 672"/>
              <a:gd name="T5" fmla="*/ 0 h 288"/>
              <a:gd name="T6" fmla="*/ 2147483646 w 672"/>
              <a:gd name="T7" fmla="*/ 0 h 288"/>
              <a:gd name="T8" fmla="*/ 2147483646 w 672"/>
              <a:gd name="T9" fmla="*/ 2147483646 h 288"/>
              <a:gd name="T10" fmla="*/ 2147483646 w 672"/>
              <a:gd name="T11" fmla="*/ 2147483646 h 288"/>
              <a:gd name="T12" fmla="*/ 2147483646 w 672"/>
              <a:gd name="T13" fmla="*/ 0 h 288"/>
              <a:gd name="T14" fmla="*/ 2147483646 w 672"/>
              <a:gd name="T15" fmla="*/ 0 h 288"/>
              <a:gd name="T16" fmla="*/ 2147483646 w 672"/>
              <a:gd name="T17" fmla="*/ 2147483646 h 288"/>
              <a:gd name="T18" fmla="*/ 2147483646 w 672"/>
              <a:gd name="T19" fmla="*/ 2147483646 h 288"/>
              <a:gd name="T20" fmla="*/ 2147483646 w 672"/>
              <a:gd name="T21" fmla="*/ 0 h 288"/>
              <a:gd name="T22" fmla="*/ 2147483646 w 672"/>
              <a:gd name="T23" fmla="*/ 0 h 288"/>
              <a:gd name="T24" fmla="*/ 2147483646 w 672"/>
              <a:gd name="T25" fmla="*/ 2147483646 h 288"/>
              <a:gd name="T26" fmla="*/ 2147483646 w 672"/>
              <a:gd name="T27" fmla="*/ 2147483646 h 2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672"/>
              <a:gd name="T43" fmla="*/ 0 h 288"/>
              <a:gd name="T44" fmla="*/ 672 w 672"/>
              <a:gd name="T45" fmla="*/ 288 h 28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28575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DMT 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技术的频谱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分布</a:t>
            </a:r>
            <a:endParaRPr lang="zh-CN" altLang="en-US" dirty="0"/>
          </a:p>
        </p:txBody>
      </p:sp>
      <p:sp>
        <p:nvSpPr>
          <p:cNvPr id="152579" name="Rectangle 73"/>
          <p:cNvSpPr>
            <a:spLocks noChangeArrowheads="1"/>
          </p:cNvSpPr>
          <p:nvPr/>
        </p:nvSpPr>
        <p:spPr bwMode="auto">
          <a:xfrm>
            <a:off x="3659241" y="3809218"/>
            <a:ext cx="1860307" cy="1929259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152580" name="Rectangle 30"/>
          <p:cNvSpPr>
            <a:spLocks noChangeArrowheads="1"/>
          </p:cNvSpPr>
          <p:nvPr/>
        </p:nvSpPr>
        <p:spPr bwMode="auto">
          <a:xfrm>
            <a:off x="5470873" y="3791751"/>
            <a:ext cx="4355533" cy="192926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152581" name="Text Box 31"/>
          <p:cNvSpPr txBox="1">
            <a:spLocks noChangeArrowheads="1"/>
          </p:cNvSpPr>
          <p:nvPr/>
        </p:nvSpPr>
        <p:spPr bwMode="auto">
          <a:xfrm>
            <a:off x="4313395" y="4047398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…</a:t>
            </a:r>
          </a:p>
        </p:txBody>
      </p:sp>
      <p:sp>
        <p:nvSpPr>
          <p:cNvPr id="152582" name="Text Box 32"/>
          <p:cNvSpPr txBox="1">
            <a:spLocks noChangeArrowheads="1"/>
          </p:cNvSpPr>
          <p:nvPr/>
        </p:nvSpPr>
        <p:spPr bwMode="auto">
          <a:xfrm>
            <a:off x="718899" y="2945418"/>
            <a:ext cx="767795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4D4D4D"/>
                </a:solidFill>
                <a:latin typeface="Arial" charset="0"/>
              </a:rPr>
              <a:t>频谱</a:t>
            </a:r>
          </a:p>
        </p:txBody>
      </p:sp>
      <p:sp>
        <p:nvSpPr>
          <p:cNvPr id="152583" name="Line 33"/>
          <p:cNvSpPr>
            <a:spLocks noChangeShapeType="1"/>
          </p:cNvSpPr>
          <p:nvPr/>
        </p:nvSpPr>
        <p:spPr bwMode="auto">
          <a:xfrm rot="-5400000">
            <a:off x="234431" y="4411019"/>
            <a:ext cx="2705726" cy="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152584" name="Text Box 34"/>
          <p:cNvSpPr txBox="1">
            <a:spLocks noChangeArrowheads="1"/>
          </p:cNvSpPr>
          <p:nvPr/>
        </p:nvSpPr>
        <p:spPr bwMode="auto">
          <a:xfrm>
            <a:off x="10127653" y="5221718"/>
            <a:ext cx="1512169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 dirty="0" smtClean="0">
                <a:solidFill>
                  <a:srgbClr val="4D4D4D"/>
                </a:solidFill>
                <a:latin typeface="Arial" charset="0"/>
              </a:rPr>
              <a:t>频率</a:t>
            </a:r>
            <a:r>
              <a:rPr kumimoji="1" lang="en-US" altLang="zh-CN" sz="2200" dirty="0">
                <a:solidFill>
                  <a:srgbClr val="4D4D4D"/>
                </a:solidFill>
                <a:latin typeface="Arial" charset="0"/>
              </a:rPr>
              <a:t>(kHz</a:t>
            </a:r>
            <a:r>
              <a:rPr kumimoji="1" lang="en-US" altLang="zh-CN" sz="2200" dirty="0" smtClean="0">
                <a:solidFill>
                  <a:srgbClr val="4D4D4D"/>
                </a:solidFill>
                <a:latin typeface="Arial" charset="0"/>
              </a:rPr>
              <a:t>)</a:t>
            </a:r>
            <a:endParaRPr kumimoji="1" lang="zh-CN" altLang="en-US" sz="2200" dirty="0">
              <a:solidFill>
                <a:srgbClr val="4D4D4D"/>
              </a:solidFill>
              <a:latin typeface="Arial" charset="0"/>
            </a:endParaRPr>
          </a:p>
        </p:txBody>
      </p:sp>
      <p:sp>
        <p:nvSpPr>
          <p:cNvPr id="152585" name="Freeform 36"/>
          <p:cNvSpPr>
            <a:spLocks/>
          </p:cNvSpPr>
          <p:nvPr/>
        </p:nvSpPr>
        <p:spPr bwMode="auto">
          <a:xfrm>
            <a:off x="1587294" y="3755231"/>
            <a:ext cx="455025" cy="1981659"/>
          </a:xfrm>
          <a:custGeom>
            <a:avLst/>
            <a:gdLst>
              <a:gd name="T0" fmla="*/ 0 w 208"/>
              <a:gd name="T1" fmla="*/ 0 h 1248"/>
              <a:gd name="T2" fmla="*/ 2147483646 w 208"/>
              <a:gd name="T3" fmla="*/ 2147483646 h 1248"/>
              <a:gd name="T4" fmla="*/ 2147483646 w 208"/>
              <a:gd name="T5" fmla="*/ 2147483646 h 1248"/>
              <a:gd name="T6" fmla="*/ 2147483646 w 208"/>
              <a:gd name="T7" fmla="*/ 2147483646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208"/>
              <a:gd name="T13" fmla="*/ 0 h 1248"/>
              <a:gd name="T14" fmla="*/ 208 w 208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8" h="1248">
                <a:moveTo>
                  <a:pt x="0" y="0"/>
                </a:moveTo>
                <a:cubicBezTo>
                  <a:pt x="19" y="24"/>
                  <a:pt x="80" y="31"/>
                  <a:pt x="112" y="144"/>
                </a:cubicBezTo>
                <a:cubicBezTo>
                  <a:pt x="144" y="257"/>
                  <a:pt x="176" y="496"/>
                  <a:pt x="192" y="680"/>
                </a:cubicBezTo>
                <a:cubicBezTo>
                  <a:pt x="208" y="864"/>
                  <a:pt x="205" y="1130"/>
                  <a:pt x="208" y="1248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152586" name="Text Box 37"/>
          <p:cNvSpPr txBox="1">
            <a:spLocks noChangeArrowheads="1"/>
          </p:cNvSpPr>
          <p:nvPr/>
        </p:nvSpPr>
        <p:spPr bwMode="auto">
          <a:xfrm>
            <a:off x="3869401" y="3051804"/>
            <a:ext cx="133205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kumimoji="1" lang="zh-CN" altLang="en-US" sz="2200" dirty="0">
                <a:solidFill>
                  <a:srgbClr val="4D4D4D"/>
                </a:solidFill>
                <a:latin typeface="Arial" charset="0"/>
              </a:rPr>
              <a:t>上行信道</a:t>
            </a:r>
          </a:p>
        </p:txBody>
      </p:sp>
      <p:sp>
        <p:nvSpPr>
          <p:cNvPr id="152587" name="Text Box 38"/>
          <p:cNvSpPr txBox="1">
            <a:spLocks noChangeArrowheads="1"/>
          </p:cNvSpPr>
          <p:nvPr/>
        </p:nvSpPr>
        <p:spPr bwMode="auto">
          <a:xfrm>
            <a:off x="1858192" y="3196301"/>
            <a:ext cx="133205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zh-CN" altLang="en-US" sz="2200" dirty="0">
                <a:solidFill>
                  <a:srgbClr val="4D4D4D"/>
                </a:solidFill>
                <a:latin typeface="Arial" charset="0"/>
              </a:rPr>
              <a:t>传统电话</a:t>
            </a:r>
          </a:p>
        </p:txBody>
      </p:sp>
      <p:sp>
        <p:nvSpPr>
          <p:cNvPr id="152588" name="Line 39"/>
          <p:cNvSpPr>
            <a:spLocks noChangeShapeType="1"/>
          </p:cNvSpPr>
          <p:nvPr/>
        </p:nvSpPr>
        <p:spPr bwMode="auto">
          <a:xfrm flipH="1">
            <a:off x="1881473" y="3601206"/>
            <a:ext cx="482537" cy="450955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152589" name="Line 40"/>
          <p:cNvSpPr>
            <a:spLocks noChangeShapeType="1"/>
          </p:cNvSpPr>
          <p:nvPr/>
        </p:nvSpPr>
        <p:spPr bwMode="auto">
          <a:xfrm flipV="1">
            <a:off x="1587294" y="5743240"/>
            <a:ext cx="8852864" cy="0"/>
          </a:xfrm>
          <a:prstGeom prst="line">
            <a:avLst/>
          </a:prstGeom>
          <a:noFill/>
          <a:ln w="28575">
            <a:solidFill>
              <a:srgbClr val="4D4D4D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0785" tIns="50393" rIns="100785" bIns="50393" anchor="ctr"/>
          <a:lstStyle/>
          <a:p>
            <a:endParaRPr lang="zh-CN" altLang="en-US"/>
          </a:p>
        </p:txBody>
      </p:sp>
      <p:sp>
        <p:nvSpPr>
          <p:cNvPr id="152590" name="Text Box 41"/>
          <p:cNvSpPr txBox="1">
            <a:spLocks noChangeArrowheads="1"/>
          </p:cNvSpPr>
          <p:nvPr/>
        </p:nvSpPr>
        <p:spPr bwMode="auto">
          <a:xfrm>
            <a:off x="1212694" y="5698780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b="0" dirty="0">
                <a:solidFill>
                  <a:srgbClr val="4D4D4D"/>
                </a:solidFill>
                <a:latin typeface="Arial" charset="0"/>
              </a:rPr>
              <a:t>0</a:t>
            </a:r>
          </a:p>
        </p:txBody>
      </p:sp>
      <p:sp>
        <p:nvSpPr>
          <p:cNvPr id="152591" name="Text Box 42"/>
          <p:cNvSpPr txBox="1">
            <a:spLocks noChangeArrowheads="1"/>
          </p:cNvSpPr>
          <p:nvPr/>
        </p:nvSpPr>
        <p:spPr bwMode="auto">
          <a:xfrm>
            <a:off x="1811632" y="5698780"/>
            <a:ext cx="36063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b="0">
                <a:solidFill>
                  <a:srgbClr val="4D4D4D"/>
                </a:solidFill>
                <a:latin typeface="Arial" charset="0"/>
              </a:rPr>
              <a:t>4</a:t>
            </a:r>
          </a:p>
        </p:txBody>
      </p:sp>
      <p:sp>
        <p:nvSpPr>
          <p:cNvPr id="152592" name="AutoShape 43"/>
          <p:cNvSpPr>
            <a:spLocks/>
          </p:cNvSpPr>
          <p:nvPr/>
        </p:nvSpPr>
        <p:spPr bwMode="auto">
          <a:xfrm rot="5400000" flipV="1">
            <a:off x="4372938" y="2705420"/>
            <a:ext cx="308047" cy="1655018"/>
          </a:xfrm>
          <a:prstGeom prst="leftBrace">
            <a:avLst>
              <a:gd name="adj1" fmla="val 33591"/>
              <a:gd name="adj2" fmla="val 50000"/>
            </a:avLst>
          </a:prstGeom>
          <a:noFill/>
          <a:ln w="190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152593" name="AutoShape 44"/>
          <p:cNvSpPr>
            <a:spLocks/>
          </p:cNvSpPr>
          <p:nvPr/>
        </p:nvSpPr>
        <p:spPr bwMode="auto">
          <a:xfrm rot="5400000" flipV="1">
            <a:off x="7508371" y="1462039"/>
            <a:ext cx="308047" cy="4141779"/>
          </a:xfrm>
          <a:prstGeom prst="leftBrace">
            <a:avLst>
              <a:gd name="adj1" fmla="val 84064"/>
              <a:gd name="adj2" fmla="val 50000"/>
            </a:avLst>
          </a:prstGeom>
          <a:noFill/>
          <a:ln w="19050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85" tIns="50393" rIns="100785" bIns="50393" anchor="ctr"/>
          <a:lstStyle/>
          <a:p>
            <a:pPr algn="ctr" eaLnBrk="1" hangingPunct="1"/>
            <a:endParaRPr lang="en-US" altLang="zh-CN"/>
          </a:p>
        </p:txBody>
      </p:sp>
      <p:sp>
        <p:nvSpPr>
          <p:cNvPr id="152594" name="Text Box 45"/>
          <p:cNvSpPr txBox="1">
            <a:spLocks noChangeArrowheads="1"/>
          </p:cNvSpPr>
          <p:nvPr/>
        </p:nvSpPr>
        <p:spPr bwMode="auto">
          <a:xfrm>
            <a:off x="7029172" y="3051804"/>
            <a:ext cx="1332053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ctr" eaLnBrk="1" hangingPunct="1"/>
            <a:r>
              <a:rPr kumimoji="1" lang="zh-CN" altLang="en-US" sz="2200" dirty="0">
                <a:solidFill>
                  <a:srgbClr val="4D4D4D"/>
                </a:solidFill>
                <a:latin typeface="Arial" charset="0"/>
              </a:rPr>
              <a:t>下行信道</a:t>
            </a:r>
          </a:p>
        </p:txBody>
      </p:sp>
      <p:sp>
        <p:nvSpPr>
          <p:cNvPr id="152595" name="Text Box 46"/>
          <p:cNvSpPr txBox="1">
            <a:spLocks noChangeArrowheads="1"/>
          </p:cNvSpPr>
          <p:nvPr/>
        </p:nvSpPr>
        <p:spPr bwMode="auto">
          <a:xfrm>
            <a:off x="7265723" y="4047398"/>
            <a:ext cx="48566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</a:rPr>
              <a:t>…</a:t>
            </a:r>
          </a:p>
        </p:txBody>
      </p:sp>
      <p:sp>
        <p:nvSpPr>
          <p:cNvPr id="152596" name="Freeform 47"/>
          <p:cNvSpPr>
            <a:spLocks/>
          </p:cNvSpPr>
          <p:nvPr/>
        </p:nvSpPr>
        <p:spPr bwMode="auto">
          <a:xfrm>
            <a:off x="9492016" y="3788575"/>
            <a:ext cx="230686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597" name="Freeform 48"/>
          <p:cNvSpPr>
            <a:spLocks/>
          </p:cNvSpPr>
          <p:nvPr/>
        </p:nvSpPr>
        <p:spPr bwMode="auto">
          <a:xfrm>
            <a:off x="9257095" y="3791751"/>
            <a:ext cx="230687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598" name="Freeform 49"/>
          <p:cNvSpPr>
            <a:spLocks/>
          </p:cNvSpPr>
          <p:nvPr/>
        </p:nvSpPr>
        <p:spPr bwMode="auto">
          <a:xfrm>
            <a:off x="9024293" y="3793340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599" name="Freeform 50"/>
          <p:cNvSpPr>
            <a:spLocks/>
          </p:cNvSpPr>
          <p:nvPr/>
        </p:nvSpPr>
        <p:spPr bwMode="auto">
          <a:xfrm>
            <a:off x="8789374" y="3794926"/>
            <a:ext cx="228570" cy="1956253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0" name="Freeform 51"/>
          <p:cNvSpPr>
            <a:spLocks/>
          </p:cNvSpPr>
          <p:nvPr/>
        </p:nvSpPr>
        <p:spPr bwMode="auto">
          <a:xfrm>
            <a:off x="8554454" y="3798103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1" name="Freeform 52"/>
          <p:cNvSpPr>
            <a:spLocks/>
          </p:cNvSpPr>
          <p:nvPr/>
        </p:nvSpPr>
        <p:spPr bwMode="auto">
          <a:xfrm>
            <a:off x="8319534" y="3799691"/>
            <a:ext cx="228570" cy="1956253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2" name="Freeform 53"/>
          <p:cNvSpPr>
            <a:spLocks/>
          </p:cNvSpPr>
          <p:nvPr/>
        </p:nvSpPr>
        <p:spPr bwMode="auto">
          <a:xfrm>
            <a:off x="8084615" y="3802867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3" name="Freeform 54"/>
          <p:cNvSpPr>
            <a:spLocks/>
          </p:cNvSpPr>
          <p:nvPr/>
        </p:nvSpPr>
        <p:spPr bwMode="auto">
          <a:xfrm>
            <a:off x="7849697" y="3804454"/>
            <a:ext cx="230686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4" name="Freeform 55"/>
          <p:cNvSpPr>
            <a:spLocks/>
          </p:cNvSpPr>
          <p:nvPr/>
        </p:nvSpPr>
        <p:spPr bwMode="auto">
          <a:xfrm>
            <a:off x="7009488" y="3791751"/>
            <a:ext cx="230687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5" name="Freeform 56"/>
          <p:cNvSpPr>
            <a:spLocks/>
          </p:cNvSpPr>
          <p:nvPr/>
        </p:nvSpPr>
        <p:spPr bwMode="auto">
          <a:xfrm>
            <a:off x="6780918" y="3793340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6" name="Freeform 57"/>
          <p:cNvSpPr>
            <a:spLocks/>
          </p:cNvSpPr>
          <p:nvPr/>
        </p:nvSpPr>
        <p:spPr bwMode="auto">
          <a:xfrm>
            <a:off x="6552348" y="3794926"/>
            <a:ext cx="228570" cy="1956253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7" name="Freeform 58"/>
          <p:cNvSpPr>
            <a:spLocks/>
          </p:cNvSpPr>
          <p:nvPr/>
        </p:nvSpPr>
        <p:spPr bwMode="auto">
          <a:xfrm>
            <a:off x="6321662" y="3798103"/>
            <a:ext cx="230686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8" name="Freeform 59"/>
          <p:cNvSpPr>
            <a:spLocks/>
          </p:cNvSpPr>
          <p:nvPr/>
        </p:nvSpPr>
        <p:spPr bwMode="auto">
          <a:xfrm>
            <a:off x="6093092" y="3799691"/>
            <a:ext cx="228570" cy="1956253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09" name="Freeform 60"/>
          <p:cNvSpPr>
            <a:spLocks/>
          </p:cNvSpPr>
          <p:nvPr/>
        </p:nvSpPr>
        <p:spPr bwMode="auto">
          <a:xfrm>
            <a:off x="5862404" y="3802867"/>
            <a:ext cx="230687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0" name="Freeform 61"/>
          <p:cNvSpPr>
            <a:spLocks/>
          </p:cNvSpPr>
          <p:nvPr/>
        </p:nvSpPr>
        <p:spPr bwMode="auto">
          <a:xfrm>
            <a:off x="5633834" y="3804454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1" name="Freeform 63"/>
          <p:cNvSpPr>
            <a:spLocks/>
          </p:cNvSpPr>
          <p:nvPr/>
        </p:nvSpPr>
        <p:spPr bwMode="auto">
          <a:xfrm>
            <a:off x="4946007" y="3810805"/>
            <a:ext cx="228570" cy="1956253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2" name="Freeform 64"/>
          <p:cNvSpPr>
            <a:spLocks/>
          </p:cNvSpPr>
          <p:nvPr/>
        </p:nvSpPr>
        <p:spPr bwMode="auto">
          <a:xfrm>
            <a:off x="4715319" y="3813981"/>
            <a:ext cx="230687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3" name="Freeform 65"/>
          <p:cNvSpPr>
            <a:spLocks/>
          </p:cNvSpPr>
          <p:nvPr/>
        </p:nvSpPr>
        <p:spPr bwMode="auto">
          <a:xfrm>
            <a:off x="4156592" y="3818745"/>
            <a:ext cx="230687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4" name="Freeform 66"/>
          <p:cNvSpPr>
            <a:spLocks/>
          </p:cNvSpPr>
          <p:nvPr/>
        </p:nvSpPr>
        <p:spPr bwMode="auto">
          <a:xfrm>
            <a:off x="3928022" y="3820333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5" name="Freeform 67"/>
          <p:cNvSpPr>
            <a:spLocks/>
          </p:cNvSpPr>
          <p:nvPr/>
        </p:nvSpPr>
        <p:spPr bwMode="auto">
          <a:xfrm>
            <a:off x="3699452" y="3823509"/>
            <a:ext cx="228570" cy="1954665"/>
          </a:xfrm>
          <a:custGeom>
            <a:avLst/>
            <a:gdLst>
              <a:gd name="T0" fmla="*/ 0 w 190"/>
              <a:gd name="T1" fmla="*/ 2147483646 h 862"/>
              <a:gd name="T2" fmla="*/ 2147483646 w 190"/>
              <a:gd name="T3" fmla="*/ 2147483646 h 862"/>
              <a:gd name="T4" fmla="*/ 2147483646 w 190"/>
              <a:gd name="T5" fmla="*/ 2147483646 h 862"/>
              <a:gd name="T6" fmla="*/ 2147483646 w 190"/>
              <a:gd name="T7" fmla="*/ 2147483646 h 862"/>
              <a:gd name="T8" fmla="*/ 2147483646 w 190"/>
              <a:gd name="T9" fmla="*/ 2147483646 h 862"/>
              <a:gd name="T10" fmla="*/ 2147483646 w 190"/>
              <a:gd name="T11" fmla="*/ 0 h 862"/>
              <a:gd name="T12" fmla="*/ 2147483646 w 190"/>
              <a:gd name="T13" fmla="*/ 2147483646 h 862"/>
              <a:gd name="T14" fmla="*/ 2147483646 w 190"/>
              <a:gd name="T15" fmla="*/ 2147483646 h 862"/>
              <a:gd name="T16" fmla="*/ 2147483646 w 190"/>
              <a:gd name="T17" fmla="*/ 2147483646 h 862"/>
              <a:gd name="T18" fmla="*/ 2147483646 w 190"/>
              <a:gd name="T19" fmla="*/ 2147483646 h 862"/>
              <a:gd name="T20" fmla="*/ 2147483646 w 190"/>
              <a:gd name="T21" fmla="*/ 2147483646 h 8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0"/>
              <a:gd name="T34" fmla="*/ 0 h 862"/>
              <a:gd name="T35" fmla="*/ 190 w 190"/>
              <a:gd name="T36" fmla="*/ 862 h 8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0" h="862">
                <a:moveTo>
                  <a:pt x="0" y="858"/>
                </a:moveTo>
                <a:cubicBezTo>
                  <a:pt x="1" y="835"/>
                  <a:pt x="4" y="771"/>
                  <a:pt x="7" y="721"/>
                </a:cubicBezTo>
                <a:cubicBezTo>
                  <a:pt x="10" y="671"/>
                  <a:pt x="14" y="620"/>
                  <a:pt x="19" y="559"/>
                </a:cubicBezTo>
                <a:cubicBezTo>
                  <a:pt x="24" y="498"/>
                  <a:pt x="29" y="433"/>
                  <a:pt x="37" y="355"/>
                </a:cubicBezTo>
                <a:cubicBezTo>
                  <a:pt x="45" y="277"/>
                  <a:pt x="59" y="147"/>
                  <a:pt x="70" y="88"/>
                </a:cubicBezTo>
                <a:cubicBezTo>
                  <a:pt x="81" y="29"/>
                  <a:pt x="92" y="0"/>
                  <a:pt x="101" y="0"/>
                </a:cubicBezTo>
                <a:cubicBezTo>
                  <a:pt x="110" y="0"/>
                  <a:pt x="118" y="29"/>
                  <a:pt x="127" y="88"/>
                </a:cubicBezTo>
                <a:cubicBezTo>
                  <a:pt x="136" y="147"/>
                  <a:pt x="147" y="273"/>
                  <a:pt x="154" y="352"/>
                </a:cubicBezTo>
                <a:cubicBezTo>
                  <a:pt x="161" y="431"/>
                  <a:pt x="167" y="505"/>
                  <a:pt x="172" y="565"/>
                </a:cubicBezTo>
                <a:cubicBezTo>
                  <a:pt x="177" y="625"/>
                  <a:pt x="181" y="663"/>
                  <a:pt x="184" y="712"/>
                </a:cubicBezTo>
                <a:cubicBezTo>
                  <a:pt x="187" y="761"/>
                  <a:pt x="189" y="831"/>
                  <a:pt x="190" y="862"/>
                </a:cubicBez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0785" tIns="50393" rIns="100785" bIns="50393"/>
          <a:lstStyle/>
          <a:p>
            <a:endParaRPr lang="zh-CN" altLang="en-US"/>
          </a:p>
        </p:txBody>
      </p:sp>
      <p:sp>
        <p:nvSpPr>
          <p:cNvPr id="152617" name="Text Box 69"/>
          <p:cNvSpPr txBox="1">
            <a:spLocks noChangeArrowheads="1"/>
          </p:cNvSpPr>
          <p:nvPr/>
        </p:nvSpPr>
        <p:spPr bwMode="auto">
          <a:xfrm>
            <a:off x="3238080" y="5725774"/>
            <a:ext cx="682837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b="0">
                <a:solidFill>
                  <a:srgbClr val="4D4D4D"/>
                </a:solidFill>
                <a:latin typeface="Arial" charset="0"/>
              </a:rPr>
              <a:t>~40</a:t>
            </a:r>
          </a:p>
        </p:txBody>
      </p:sp>
      <p:sp>
        <p:nvSpPr>
          <p:cNvPr id="152618" name="Text Box 70"/>
          <p:cNvSpPr txBox="1">
            <a:spLocks noChangeArrowheads="1"/>
          </p:cNvSpPr>
          <p:nvPr/>
        </p:nvSpPr>
        <p:spPr bwMode="auto">
          <a:xfrm>
            <a:off x="4998917" y="5725774"/>
            <a:ext cx="839931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b="0">
                <a:solidFill>
                  <a:srgbClr val="4D4D4D"/>
                </a:solidFill>
                <a:latin typeface="Arial" charset="0"/>
              </a:rPr>
              <a:t>~138</a:t>
            </a:r>
          </a:p>
        </p:txBody>
      </p:sp>
      <p:sp>
        <p:nvSpPr>
          <p:cNvPr id="152619" name="Text Box 71"/>
          <p:cNvSpPr txBox="1">
            <a:spLocks noChangeArrowheads="1"/>
          </p:cNvSpPr>
          <p:nvPr/>
        </p:nvSpPr>
        <p:spPr bwMode="auto">
          <a:xfrm>
            <a:off x="9221117" y="5725774"/>
            <a:ext cx="976058" cy="44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0785" tIns="50393" rIns="100785" bIns="50393">
            <a:spAutoFit/>
          </a:bodyPr>
          <a:lstStyle>
            <a:lvl1pPr>
              <a:defRPr sz="1600" b="1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hangingPunct="0">
              <a:defRPr sz="1600">
                <a:solidFill>
                  <a:srgbClr val="1C1C1C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r>
              <a:rPr kumimoji="1" lang="en-US" altLang="zh-CN" sz="2200" b="0">
                <a:solidFill>
                  <a:srgbClr val="4D4D4D"/>
                </a:solidFill>
                <a:latin typeface="Arial" charset="0"/>
              </a:rPr>
              <a:t>~1100</a:t>
            </a:r>
          </a:p>
        </p:txBody>
      </p:sp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45" name="Line 196"/>
          <p:cNvSpPr>
            <a:spLocks noChangeShapeType="1"/>
          </p:cNvSpPr>
          <p:nvPr/>
        </p:nvSpPr>
        <p:spPr bwMode="auto">
          <a:xfrm>
            <a:off x="3646934" y="2805927"/>
            <a:ext cx="6179472" cy="0"/>
          </a:xfrm>
          <a:prstGeom prst="line">
            <a:avLst/>
          </a:prstGeom>
          <a:noFill/>
          <a:ln w="19050">
            <a:solidFill>
              <a:srgbClr val="4D4D4D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Text Box 86"/>
          <p:cNvSpPr txBox="1">
            <a:spLocks noChangeArrowheads="1"/>
          </p:cNvSpPr>
          <p:nvPr/>
        </p:nvSpPr>
        <p:spPr bwMode="auto">
          <a:xfrm>
            <a:off x="5372467" y="2565698"/>
            <a:ext cx="2643672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zh-CN" altLang="en-US" sz="2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的数字业务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基于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ADSL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的接入网由以下三大部分组成：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用户线接入复用器 </a:t>
            </a:r>
            <a:r>
              <a:rPr lang="en-US" altLang="zh-CN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DSLAM</a:t>
            </a:r>
            <a:r>
              <a:rPr lang="zh-CN" altLang="en-US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DSL Access Multiplexer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</a:t>
            </a:r>
            <a:r>
              <a:rPr lang="zh-CN" altLang="en-US" sz="3200" b="1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用户端设施</a:t>
            </a:r>
            <a:r>
              <a:rPr lang="zh-CN" altLang="en-US" sz="32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200" b="1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150938" y="3654268"/>
            <a:ext cx="9696796" cy="2837154"/>
            <a:chOff x="334390" y="641614"/>
            <a:chExt cx="11449677" cy="3811645"/>
          </a:xfrm>
        </p:grpSpPr>
        <p:sp>
          <p:nvSpPr>
            <p:cNvPr id="86" name="AutoShape 3"/>
            <p:cNvSpPr>
              <a:spLocks noChangeArrowheads="1"/>
            </p:cNvSpPr>
            <p:nvPr/>
          </p:nvSpPr>
          <p:spPr bwMode="auto">
            <a:xfrm>
              <a:off x="3284639" y="1586281"/>
              <a:ext cx="2783055" cy="2816877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87" name="Freeform 4"/>
            <p:cNvSpPr>
              <a:spLocks/>
            </p:cNvSpPr>
            <p:nvPr/>
          </p:nvSpPr>
          <p:spPr bwMode="auto">
            <a:xfrm>
              <a:off x="1324862" y="1128975"/>
              <a:ext cx="571425" cy="1421141"/>
            </a:xfrm>
            <a:custGeom>
              <a:avLst/>
              <a:gdLst>
                <a:gd name="T0" fmla="*/ 2147483646 w 280"/>
                <a:gd name="T1" fmla="*/ 2147483646 h 600"/>
                <a:gd name="T2" fmla="*/ 2147483646 w 280"/>
                <a:gd name="T3" fmla="*/ 2147483646 h 600"/>
                <a:gd name="T4" fmla="*/ 2147483646 w 280"/>
                <a:gd name="T5" fmla="*/ 2147483646 h 600"/>
                <a:gd name="T6" fmla="*/ 0 w 280"/>
                <a:gd name="T7" fmla="*/ 0 h 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00"/>
                <a:gd name="T14" fmla="*/ 280 w 280"/>
                <a:gd name="T15" fmla="*/ 600 h 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88" name="Line 5"/>
            <p:cNvSpPr>
              <a:spLocks noChangeShapeType="1"/>
            </p:cNvSpPr>
            <p:nvPr/>
          </p:nvSpPr>
          <p:spPr bwMode="auto">
            <a:xfrm rot="-5400000">
              <a:off x="3432787" y="2473528"/>
              <a:ext cx="0" cy="8804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 rot="-989619">
              <a:off x="6440179" y="2673970"/>
              <a:ext cx="747085" cy="1387797"/>
            </a:xfrm>
            <a:custGeom>
              <a:avLst/>
              <a:gdLst>
                <a:gd name="T0" fmla="*/ 0 w 366"/>
                <a:gd name="T1" fmla="*/ 0 h 702"/>
                <a:gd name="T2" fmla="*/ 2147483646 w 366"/>
                <a:gd name="T3" fmla="*/ 2147483646 h 702"/>
                <a:gd name="T4" fmla="*/ 2147483646 w 366"/>
                <a:gd name="T5" fmla="*/ 2147483646 h 702"/>
                <a:gd name="T6" fmla="*/ 2147483646 w 366"/>
                <a:gd name="T7" fmla="*/ 2147483646 h 7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6"/>
                <a:gd name="T13" fmla="*/ 0 h 702"/>
                <a:gd name="T14" fmla="*/ 366 w 366"/>
                <a:gd name="T15" fmla="*/ 702 h 7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pic>
          <p:nvPicPr>
            <p:cNvPr id="90" name="Picture 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2310" y="1586280"/>
              <a:ext cx="1401051" cy="243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AutoShape 8"/>
            <p:cNvSpPr>
              <a:spLocks noChangeArrowheads="1"/>
            </p:cNvSpPr>
            <p:nvPr/>
          </p:nvSpPr>
          <p:spPr bwMode="auto">
            <a:xfrm>
              <a:off x="4643363" y="2880392"/>
              <a:ext cx="1267719" cy="570045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4665325" y="2959486"/>
              <a:ext cx="1252816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200" dirty="0">
                  <a:solidFill>
                    <a:srgbClr val="333399"/>
                  </a:solidFill>
                  <a:latin typeface="Arial" charset="0"/>
                </a:rPr>
                <a:t>ATU-C</a:t>
              </a:r>
            </a:p>
          </p:txBody>
        </p:sp>
        <p:sp>
          <p:nvSpPr>
            <p:cNvPr id="93" name="AutoShape 10"/>
            <p:cNvSpPr>
              <a:spLocks noChangeArrowheads="1"/>
            </p:cNvSpPr>
            <p:nvPr/>
          </p:nvSpPr>
          <p:spPr bwMode="auto">
            <a:xfrm>
              <a:off x="4643363" y="2377039"/>
              <a:ext cx="1267719" cy="571632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94" name="Text Box 11"/>
            <p:cNvSpPr txBox="1">
              <a:spLocks noChangeArrowheads="1"/>
            </p:cNvSpPr>
            <p:nvPr/>
          </p:nvSpPr>
          <p:spPr bwMode="auto">
            <a:xfrm>
              <a:off x="4665325" y="2454617"/>
              <a:ext cx="1252816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200" dirty="0">
                  <a:solidFill>
                    <a:srgbClr val="333399"/>
                  </a:solidFill>
                  <a:latin typeface="Arial" charset="0"/>
                </a:rPr>
                <a:t>ATU-C</a:t>
              </a:r>
            </a:p>
          </p:txBody>
        </p:sp>
        <p:pic>
          <p:nvPicPr>
            <p:cNvPr id="95" name="Picture 1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4563" y="1205192"/>
              <a:ext cx="3809504" cy="2458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Line 13"/>
            <p:cNvSpPr>
              <a:spLocks noChangeShapeType="1"/>
            </p:cNvSpPr>
            <p:nvPr/>
          </p:nvSpPr>
          <p:spPr bwMode="auto">
            <a:xfrm>
              <a:off x="8660273" y="2723194"/>
              <a:ext cx="0" cy="5684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pic>
          <p:nvPicPr>
            <p:cNvPr id="97" name="Picture 14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9323" y="3126512"/>
              <a:ext cx="755552" cy="506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AutoShape 15"/>
            <p:cNvSpPr>
              <a:spLocks noChangeArrowheads="1"/>
            </p:cNvSpPr>
            <p:nvPr/>
          </p:nvSpPr>
          <p:spPr bwMode="auto">
            <a:xfrm>
              <a:off x="9077203" y="2427850"/>
              <a:ext cx="1267717" cy="570044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99" name="Text Box 16"/>
            <p:cNvSpPr txBox="1">
              <a:spLocks noChangeArrowheads="1"/>
            </p:cNvSpPr>
            <p:nvPr/>
          </p:nvSpPr>
          <p:spPr bwMode="auto">
            <a:xfrm>
              <a:off x="9070329" y="2503768"/>
              <a:ext cx="1252816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200" dirty="0">
                  <a:solidFill>
                    <a:srgbClr val="333399"/>
                  </a:solidFill>
                  <a:latin typeface="Arial" charset="0"/>
                </a:rPr>
                <a:t>ATU-R</a:t>
              </a:r>
            </a:p>
          </p:txBody>
        </p:sp>
        <p:pic>
          <p:nvPicPr>
            <p:cNvPr id="100" name="Picture 17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90" y="2064228"/>
              <a:ext cx="2855012" cy="1894327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Freeform 18"/>
            <p:cNvSpPr>
              <a:spLocks/>
            </p:cNvSpPr>
            <p:nvPr/>
          </p:nvSpPr>
          <p:spPr bwMode="auto">
            <a:xfrm>
              <a:off x="5813728" y="2673969"/>
              <a:ext cx="3271941" cy="96860"/>
            </a:xfrm>
            <a:custGeom>
              <a:avLst/>
              <a:gdLst>
                <a:gd name="T0" fmla="*/ 2147483646 w 1608"/>
                <a:gd name="T1" fmla="*/ 2147483646 h 48"/>
                <a:gd name="T2" fmla="*/ 2147483646 w 1608"/>
                <a:gd name="T3" fmla="*/ 2147483646 h 48"/>
                <a:gd name="T4" fmla="*/ 2147483646 w 1608"/>
                <a:gd name="T5" fmla="*/ 2147483646 h 48"/>
                <a:gd name="T6" fmla="*/ 0 w 1608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8"/>
                <a:gd name="T13" fmla="*/ 0 h 48"/>
                <a:gd name="T14" fmla="*/ 1608 w 1608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02" name="AutoShape 19"/>
            <p:cNvSpPr>
              <a:spLocks noChangeArrowheads="1"/>
            </p:cNvSpPr>
            <p:nvPr/>
          </p:nvSpPr>
          <p:spPr bwMode="auto">
            <a:xfrm>
              <a:off x="8560805" y="2608867"/>
              <a:ext cx="292061" cy="284228"/>
            </a:xfrm>
            <a:prstGeom prst="cube">
              <a:avLst>
                <a:gd name="adj" fmla="val 25000"/>
              </a:avLst>
            </a:prstGeom>
            <a:solidFill>
              <a:srgbClr val="969696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03" name="AutoShape 20"/>
            <p:cNvSpPr>
              <a:spLocks noChangeArrowheads="1"/>
            </p:cNvSpPr>
            <p:nvPr/>
          </p:nvSpPr>
          <p:spPr bwMode="auto">
            <a:xfrm>
              <a:off x="6118488" y="2534237"/>
              <a:ext cx="294178" cy="282641"/>
            </a:xfrm>
            <a:prstGeom prst="cube">
              <a:avLst>
                <a:gd name="adj" fmla="val 25000"/>
              </a:avLst>
            </a:prstGeom>
            <a:solidFill>
              <a:srgbClr val="969696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04" name="AutoShape 21"/>
            <p:cNvSpPr>
              <a:spLocks noChangeArrowheads="1"/>
            </p:cNvSpPr>
            <p:nvPr/>
          </p:nvSpPr>
          <p:spPr bwMode="auto">
            <a:xfrm>
              <a:off x="4643363" y="1887976"/>
              <a:ext cx="1267719" cy="570044"/>
            </a:xfrm>
            <a:prstGeom prst="cube">
              <a:avLst>
                <a:gd name="adj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b="1"/>
            </a:p>
          </p:txBody>
        </p:sp>
        <p:sp>
          <p:nvSpPr>
            <p:cNvPr id="105" name="Text Box 22"/>
            <p:cNvSpPr txBox="1">
              <a:spLocks noChangeArrowheads="1"/>
            </p:cNvSpPr>
            <p:nvPr/>
          </p:nvSpPr>
          <p:spPr bwMode="auto">
            <a:xfrm>
              <a:off x="4665325" y="1960566"/>
              <a:ext cx="1252816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200" dirty="0">
                  <a:solidFill>
                    <a:srgbClr val="333399"/>
                  </a:solidFill>
                  <a:latin typeface="Arial" charset="0"/>
                </a:rPr>
                <a:t>ATU-C</a:t>
              </a:r>
            </a:p>
          </p:txBody>
        </p:sp>
        <p:sp>
          <p:nvSpPr>
            <p:cNvPr id="106" name="Freeform 23"/>
            <p:cNvSpPr>
              <a:spLocks/>
            </p:cNvSpPr>
            <p:nvPr/>
          </p:nvSpPr>
          <p:spPr bwMode="auto">
            <a:xfrm>
              <a:off x="10270847" y="2723194"/>
              <a:ext cx="389416" cy="308047"/>
            </a:xfrm>
            <a:custGeom>
              <a:avLst/>
              <a:gdLst>
                <a:gd name="T0" fmla="*/ 0 w 192"/>
                <a:gd name="T1" fmla="*/ 2147483646 h 156"/>
                <a:gd name="T2" fmla="*/ 2147483646 w 192"/>
                <a:gd name="T3" fmla="*/ 0 h 156"/>
                <a:gd name="T4" fmla="*/ 2147483646 w 192"/>
                <a:gd name="T5" fmla="*/ 2147483646 h 156"/>
                <a:gd name="T6" fmla="*/ 0 60000 65536"/>
                <a:gd name="T7" fmla="*/ 0 60000 65536"/>
                <a:gd name="T8" fmla="*/ 0 60000 65536"/>
                <a:gd name="T9" fmla="*/ 0 w 192"/>
                <a:gd name="T10" fmla="*/ 0 h 156"/>
                <a:gd name="T11" fmla="*/ 192 w 192"/>
                <a:gd name="T12" fmla="*/ 156 h 1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pic>
          <p:nvPicPr>
            <p:cNvPr id="107" name="Picture 24"/>
            <p:cNvPicPr>
              <a:picLocks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17409" y="2913738"/>
              <a:ext cx="755551" cy="736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Text Box 25"/>
            <p:cNvSpPr txBox="1">
              <a:spLocks noChangeArrowheads="1"/>
            </p:cNvSpPr>
            <p:nvPr/>
          </p:nvSpPr>
          <p:spPr bwMode="auto">
            <a:xfrm>
              <a:off x="6772452" y="2147227"/>
              <a:ext cx="1245397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333399"/>
                  </a:solidFill>
                  <a:latin typeface="Arial" charset="0"/>
                </a:rPr>
                <a:t>用户线</a:t>
              </a:r>
            </a:p>
          </p:txBody>
        </p:sp>
        <p:sp>
          <p:nvSpPr>
            <p:cNvPr id="109" name="Text Box 26"/>
            <p:cNvSpPr txBox="1">
              <a:spLocks noChangeArrowheads="1"/>
            </p:cNvSpPr>
            <p:nvPr/>
          </p:nvSpPr>
          <p:spPr bwMode="auto">
            <a:xfrm>
              <a:off x="6833828" y="1153479"/>
              <a:ext cx="1245397" cy="909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>
                <a:lnSpc>
                  <a:spcPct val="85000"/>
                </a:lnSpc>
              </a:pPr>
              <a:r>
                <a:rPr kumimoji="1" lang="en-US" altLang="zh-CN" sz="2200" dirty="0">
                  <a:solidFill>
                    <a:srgbClr val="333399"/>
                  </a:solidFill>
                  <a:latin typeface="Arial" charset="0"/>
                </a:rPr>
                <a:t> </a:t>
              </a:r>
              <a:r>
                <a:rPr kumimoji="1" lang="zh-CN" altLang="en-US" sz="2200" dirty="0">
                  <a:solidFill>
                    <a:srgbClr val="333399"/>
                  </a:solidFill>
                  <a:latin typeface="Arial" charset="0"/>
                </a:rPr>
                <a:t>电话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200" dirty="0">
                  <a:solidFill>
                    <a:srgbClr val="333399"/>
                  </a:solidFill>
                  <a:latin typeface="Arial" charset="0"/>
                </a:rPr>
                <a:t>分离器</a:t>
              </a:r>
            </a:p>
          </p:txBody>
        </p:sp>
        <p:sp>
          <p:nvSpPr>
            <p:cNvPr id="110" name="Line 27"/>
            <p:cNvSpPr>
              <a:spLocks noChangeShapeType="1"/>
            </p:cNvSpPr>
            <p:nvPr/>
          </p:nvSpPr>
          <p:spPr bwMode="auto">
            <a:xfrm flipH="1">
              <a:off x="6412665" y="1962605"/>
              <a:ext cx="584124" cy="666904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 rot="16200000" flipH="1">
              <a:off x="7836877" y="1905582"/>
              <a:ext cx="666904" cy="780949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823632" y="2684292"/>
              <a:ext cx="2032829" cy="59156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en-US" altLang="zh-CN" sz="2200" dirty="0">
                  <a:solidFill>
                    <a:srgbClr val="333399"/>
                  </a:solidFill>
                  <a:latin typeface="Arial" charset="0"/>
                </a:rPr>
                <a:t> </a:t>
              </a:r>
              <a:r>
                <a:rPr kumimoji="1" lang="zh-CN" altLang="en-US" sz="2200" dirty="0">
                  <a:solidFill>
                    <a:srgbClr val="333399"/>
                  </a:solidFill>
                  <a:latin typeface="Arial" charset="0"/>
                </a:rPr>
                <a:t>区域宽带网</a:t>
              </a:r>
            </a:p>
          </p:txBody>
        </p:sp>
        <p:sp>
          <p:nvSpPr>
            <p:cNvPr id="113" name="Text Box 30"/>
            <p:cNvSpPr txBox="1">
              <a:spLocks noChangeArrowheads="1"/>
            </p:cNvSpPr>
            <p:nvPr/>
          </p:nvSpPr>
          <p:spPr bwMode="auto">
            <a:xfrm>
              <a:off x="818299" y="652733"/>
              <a:ext cx="1203755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333399"/>
                  </a:solidFill>
                  <a:latin typeface="Arial" charset="0"/>
                </a:rPr>
                <a:t>至 </a:t>
              </a:r>
              <a:r>
                <a:rPr kumimoji="1" lang="en-US" altLang="zh-CN" sz="2200" dirty="0">
                  <a:solidFill>
                    <a:srgbClr val="333399"/>
                  </a:solidFill>
                  <a:latin typeface="Arial" charset="0"/>
                </a:rPr>
                <a:t>ISP</a:t>
              </a: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9147044" y="3748442"/>
              <a:ext cx="1580418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333399"/>
                  </a:solidFill>
                  <a:latin typeface="Arial" charset="0"/>
                </a:rPr>
                <a:t>居民家庭</a:t>
              </a:r>
            </a:p>
          </p:txBody>
        </p:sp>
        <p:sp>
          <p:nvSpPr>
            <p:cNvPr id="115" name="Line 32"/>
            <p:cNvSpPr>
              <a:spLocks noChangeShapeType="1"/>
            </p:cNvSpPr>
            <p:nvPr/>
          </p:nvSpPr>
          <p:spPr bwMode="auto">
            <a:xfrm>
              <a:off x="3281585" y="946370"/>
              <a:ext cx="791107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16" name="Text Box 33"/>
            <p:cNvSpPr txBox="1">
              <a:spLocks noChangeArrowheads="1"/>
            </p:cNvSpPr>
            <p:nvPr/>
          </p:nvSpPr>
          <p:spPr bwMode="auto">
            <a:xfrm>
              <a:off x="5599971" y="641614"/>
              <a:ext cx="3386227" cy="5915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333399"/>
                  </a:solidFill>
                  <a:latin typeface="Arial" charset="0"/>
                </a:rPr>
                <a:t>基于 </a:t>
              </a:r>
              <a:r>
                <a:rPr kumimoji="1" lang="en-US" altLang="zh-CN" sz="2200" dirty="0">
                  <a:solidFill>
                    <a:srgbClr val="333399"/>
                  </a:solidFill>
                  <a:latin typeface="Arial" charset="0"/>
                </a:rPr>
                <a:t>ADSL </a:t>
              </a:r>
              <a:r>
                <a:rPr kumimoji="1" lang="zh-CN" altLang="en-US" sz="2200" dirty="0">
                  <a:solidFill>
                    <a:srgbClr val="333399"/>
                  </a:solidFill>
                  <a:latin typeface="Arial" charset="0"/>
                </a:rPr>
                <a:t>的接入网</a:t>
              </a:r>
            </a:p>
          </p:txBody>
        </p:sp>
        <p:sp>
          <p:nvSpPr>
            <p:cNvPr id="117" name="Text Box 34"/>
            <p:cNvSpPr txBox="1">
              <a:spLocks noChangeArrowheads="1"/>
            </p:cNvSpPr>
            <p:nvPr/>
          </p:nvSpPr>
          <p:spPr bwMode="auto">
            <a:xfrm>
              <a:off x="3555538" y="1030077"/>
              <a:ext cx="2250461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200" dirty="0">
                  <a:solidFill>
                    <a:srgbClr val="333399"/>
                  </a:solidFill>
                  <a:latin typeface="Arial" charset="0"/>
                </a:rPr>
                <a:t>端局或远端站</a:t>
              </a:r>
            </a:p>
          </p:txBody>
        </p:sp>
        <p:sp>
          <p:nvSpPr>
            <p:cNvPr id="118" name="Line 35"/>
            <p:cNvSpPr>
              <a:spLocks noChangeShapeType="1"/>
            </p:cNvSpPr>
            <p:nvPr/>
          </p:nvSpPr>
          <p:spPr bwMode="auto">
            <a:xfrm>
              <a:off x="3286757" y="4099875"/>
              <a:ext cx="2764007" cy="158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19" name="Text Box 36"/>
            <p:cNvSpPr txBox="1">
              <a:spLocks noChangeArrowheads="1"/>
            </p:cNvSpPr>
            <p:nvPr/>
          </p:nvSpPr>
          <p:spPr bwMode="auto">
            <a:xfrm>
              <a:off x="3944950" y="3845183"/>
              <a:ext cx="1506898" cy="52333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kumimoji="1" lang="en-US" altLang="zh-CN" sz="2200" dirty="0">
                  <a:solidFill>
                    <a:srgbClr val="333399"/>
                  </a:solidFill>
                  <a:latin typeface="Arial" charset="0"/>
                </a:rPr>
                <a:t>DSLAM</a:t>
              </a:r>
            </a:p>
          </p:txBody>
        </p:sp>
        <p:sp>
          <p:nvSpPr>
            <p:cNvPr id="120" name="Text Box 37"/>
            <p:cNvSpPr txBox="1">
              <a:spLocks noChangeArrowheads="1"/>
            </p:cNvSpPr>
            <p:nvPr/>
          </p:nvSpPr>
          <p:spPr bwMode="auto">
            <a:xfrm>
              <a:off x="6471924" y="3861695"/>
              <a:ext cx="2250461" cy="591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200">
                  <a:solidFill>
                    <a:srgbClr val="333399"/>
                  </a:solidFill>
                  <a:latin typeface="Arial" charset="0"/>
                </a:rPr>
                <a:t>至本地电话局</a:t>
              </a:r>
            </a:p>
          </p:txBody>
        </p:sp>
        <p:sp>
          <p:nvSpPr>
            <p:cNvPr id="121" name="Freeform 40"/>
            <p:cNvSpPr>
              <a:spLocks/>
            </p:cNvSpPr>
            <p:nvPr/>
          </p:nvSpPr>
          <p:spPr bwMode="auto">
            <a:xfrm>
              <a:off x="5841240" y="3150329"/>
              <a:ext cx="397882" cy="1588"/>
            </a:xfrm>
            <a:custGeom>
              <a:avLst/>
              <a:gdLst>
                <a:gd name="T0" fmla="*/ 0 w 196"/>
                <a:gd name="T1" fmla="*/ 0 h 1"/>
                <a:gd name="T2" fmla="*/ 2147483646 w 196"/>
                <a:gd name="T3" fmla="*/ 0 h 1"/>
                <a:gd name="T4" fmla="*/ 0 60000 65536"/>
                <a:gd name="T5" fmla="*/ 0 60000 65536"/>
                <a:gd name="T6" fmla="*/ 0 w 196"/>
                <a:gd name="T7" fmla="*/ 0 h 1"/>
                <a:gd name="T8" fmla="*/ 196 w 19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  <p:sp>
          <p:nvSpPr>
            <p:cNvPr id="122" name="Freeform 41"/>
            <p:cNvSpPr>
              <a:spLocks/>
            </p:cNvSpPr>
            <p:nvPr/>
          </p:nvSpPr>
          <p:spPr bwMode="auto">
            <a:xfrm>
              <a:off x="5841240" y="2153149"/>
              <a:ext cx="397882" cy="0"/>
            </a:xfrm>
            <a:custGeom>
              <a:avLst/>
              <a:gdLst>
                <a:gd name="T0" fmla="*/ 0 w 196"/>
                <a:gd name="T1" fmla="*/ 0 h 1"/>
                <a:gd name="T2" fmla="*/ 2147483646 w 196"/>
                <a:gd name="T3" fmla="*/ 0 h 1"/>
                <a:gd name="T4" fmla="*/ 0 60000 65536"/>
                <a:gd name="T5" fmla="*/ 0 60000 65536"/>
                <a:gd name="T6" fmla="*/ 0 w 196"/>
                <a:gd name="T7" fmla="*/ 0 h 1"/>
                <a:gd name="T8" fmla="*/ 196 w 196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74110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调制解调器又称为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r>
              <a:rPr lang="zh-CN" altLang="en-US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端接单元 </a:t>
            </a:r>
            <a:r>
              <a:rPr lang="en-US" altLang="zh-CN" sz="3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ATU 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(Access Termination Unit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ATU-C 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(C 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代表端局 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Central 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Office)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ATU-R 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(R 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代表远端 </a:t>
            </a:r>
            <a:r>
              <a:rPr lang="en-US" altLang="zh-CN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Remote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都是调制解调器，只是所在地不同。</a:t>
            </a:r>
            <a:endParaRPr lang="en-US" altLang="zh-CN" sz="32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ADSL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最大的好处就是可以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利用现有电话网中的用户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线，</a:t>
            </a:r>
            <a:r>
              <a:rPr lang="zh-CN" altLang="en-US" sz="32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而不需要重新布线。</a:t>
            </a:r>
          </a:p>
          <a:p>
            <a:endParaRPr lang="en-US" altLang="zh-CN" sz="32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2155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光纤同轴混合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(HFC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(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Hybrid Fiber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Coax)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是在目前覆盖面很广的有线电视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网的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基础上开发的一种居民宽带接入网。</a:t>
            </a:r>
          </a:p>
          <a:p>
            <a:pPr lvl="1"/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网利用已经有相当大的覆盖面的有线电视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网，除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传送电视节目外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还能提供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电话、数据和其他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宽带业务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早期的有线电视网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是树形拓扑结构的同轴电缆网络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电视节目进行单向传输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。通过将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原有线电视网中的同轴电缆主干部分改换为光纤，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变成了现在的光纤同轴混合网。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网的结构 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从头端连接到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光纤节点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(fiber node)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，在光纤节点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光信号被转换为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电信号，然后通过同轴电缆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到每个用户家庭。  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660175" y="3357786"/>
            <a:ext cx="8755511" cy="3215081"/>
            <a:chOff x="503701" y="2023152"/>
            <a:chExt cx="10871902" cy="4281852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611637" y="2725743"/>
              <a:ext cx="3013742" cy="152752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361861" y="2725743"/>
              <a:ext cx="3013742" cy="152752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3193636" y="4521621"/>
              <a:ext cx="6135418" cy="1716485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104747" y="3146528"/>
              <a:ext cx="215871" cy="1016235"/>
              <a:chOff x="3824" y="1264"/>
              <a:chExt cx="96" cy="640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rot="5400000">
                <a:off x="3552" y="1584"/>
                <a:ext cx="6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rot="5400000">
                <a:off x="3823" y="157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rot="5400000">
                <a:off x="3823" y="181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3824" y="13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3824" y="165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 rot="5400000">
              <a:off x="6902620" y="5494191"/>
              <a:ext cx="1411614" cy="0"/>
              <a:chOff x="3960" y="1200"/>
              <a:chExt cx="888" cy="0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3960" y="1200"/>
                <a:ext cx="8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>
                <a:off x="4224" y="12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>
                <a:off x="4464" y="12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4704" y="120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rot="5400000">
              <a:off x="5237041" y="5513245"/>
              <a:ext cx="12972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5400000">
              <a:off x="5807351" y="5360015"/>
              <a:ext cx="152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rot="5400000">
              <a:off x="5807351" y="5739515"/>
              <a:ext cx="152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2404221" y="4812201"/>
              <a:ext cx="33756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930140" y="4812201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4575639" y="4812201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3284640" y="4812201"/>
              <a:ext cx="2137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697336" y="4812201"/>
              <a:ext cx="124867" cy="57004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 flipH="1" flipV="1">
              <a:off x="4344953" y="4788383"/>
              <a:ext cx="122750" cy="566868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988335" y="4812201"/>
              <a:ext cx="126983" cy="57004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29" name="Picture 2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555" y="5205992"/>
              <a:ext cx="645500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5690" y="5205992"/>
              <a:ext cx="643383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8076" y="5205992"/>
              <a:ext cx="647615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AutoShape 30"/>
            <p:cNvSpPr>
              <a:spLocks noChangeArrowheads="1"/>
            </p:cNvSpPr>
            <p:nvPr/>
          </p:nvSpPr>
          <p:spPr bwMode="auto">
            <a:xfrm>
              <a:off x="5669813" y="4635948"/>
              <a:ext cx="429627" cy="303282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494949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33" name="AutoShape 31"/>
            <p:cNvSpPr>
              <a:spLocks noChangeArrowheads="1"/>
            </p:cNvSpPr>
            <p:nvPr/>
          </p:nvSpPr>
          <p:spPr bwMode="auto">
            <a:xfrm>
              <a:off x="3032789" y="2878177"/>
              <a:ext cx="429627" cy="317574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494949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4002097" y="3837414"/>
              <a:ext cx="1789391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charset="0"/>
                </a:rPr>
                <a:t>同轴电缆</a:t>
              </a:r>
            </a:p>
          </p:txBody>
        </p:sp>
        <p:sp>
          <p:nvSpPr>
            <p:cNvPr id="35" name="AutoShape 33"/>
            <p:cNvSpPr>
              <a:spLocks noChangeArrowheads="1"/>
            </p:cNvSpPr>
            <p:nvPr/>
          </p:nvSpPr>
          <p:spPr bwMode="auto">
            <a:xfrm>
              <a:off x="5456057" y="2725742"/>
              <a:ext cx="1077244" cy="611330"/>
            </a:xfrm>
            <a:prstGeom prst="cube">
              <a:avLst>
                <a:gd name="adj" fmla="val 25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5439126" y="2824190"/>
              <a:ext cx="1021065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charset="0"/>
                </a:rPr>
                <a:t>头端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6423248" y="3030613"/>
              <a:ext cx="2152369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3409507" y="3030613"/>
              <a:ext cx="20465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rot="5400000">
              <a:off x="5207929" y="4011122"/>
              <a:ext cx="1351276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 rot="5400000">
              <a:off x="5899945" y="3941552"/>
              <a:ext cx="142908" cy="175661"/>
            </a:xfrm>
            <a:prstGeom prst="ellips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41" name="AutoShape 39"/>
            <p:cNvSpPr>
              <a:spLocks noChangeArrowheads="1"/>
            </p:cNvSpPr>
            <p:nvPr/>
          </p:nvSpPr>
          <p:spPr bwMode="auto">
            <a:xfrm>
              <a:off x="8575618" y="2878178"/>
              <a:ext cx="429628" cy="306459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494949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8952336" y="3030613"/>
              <a:ext cx="22073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9544924" y="3030613"/>
              <a:ext cx="217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10192539" y="3030613"/>
              <a:ext cx="2137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0838041" y="3030613"/>
              <a:ext cx="2137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9259212" y="3030613"/>
              <a:ext cx="126983" cy="57004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10586189" y="3030613"/>
              <a:ext cx="124868" cy="57004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48" name="Picture 4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5246" y="3478392"/>
              <a:ext cx="647615" cy="30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4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98361" y="3478392"/>
              <a:ext cx="647615" cy="30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6046531" y="4788383"/>
              <a:ext cx="24232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6639121" y="4788383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7176684" y="4788383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7930119" y="4788383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6387269" y="4788383"/>
              <a:ext cx="126983" cy="568456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 flipH="1" flipV="1">
              <a:off x="6979859" y="4788383"/>
              <a:ext cx="124868" cy="566868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 rot="5400000" flipV="1">
              <a:off x="7964228" y="4607247"/>
              <a:ext cx="90508" cy="802112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57" name="Picture 5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8487" y="5196465"/>
              <a:ext cx="645499" cy="30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5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930" y="4788384"/>
              <a:ext cx="643383" cy="30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5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7056" y="5220283"/>
              <a:ext cx="645500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503701" y="3057607"/>
              <a:ext cx="2584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 flipH="1">
              <a:off x="1580946" y="3057607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 flipH="1">
              <a:off x="2226444" y="3057607"/>
              <a:ext cx="2137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 flipH="1">
              <a:off x="933330" y="3057607"/>
              <a:ext cx="21587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346026" y="3057608"/>
              <a:ext cx="126983" cy="566868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2639140" y="3057608"/>
              <a:ext cx="124867" cy="566868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66" name="Picture 6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9359" y="3464102"/>
              <a:ext cx="643383" cy="30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Picture 65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312" y="3502211"/>
              <a:ext cx="645499" cy="30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4810558" y="4329489"/>
              <a:ext cx="571425" cy="4588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4751299" y="2489151"/>
              <a:ext cx="165078" cy="54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4175283" y="2023152"/>
              <a:ext cx="1021065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 smtClean="0">
                  <a:solidFill>
                    <a:srgbClr val="333399"/>
                  </a:solidFill>
                  <a:latin typeface="Arial" charset="0"/>
                </a:rPr>
                <a:t>光纤</a:t>
              </a:r>
              <a:endParaRPr kumimoji="1" lang="zh-CN" altLang="en-US" sz="2400" dirty="0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689943" y="2045260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charset="0"/>
                </a:rPr>
                <a:t>放大器</a:t>
              </a: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 rot="16200000" flipH="1">
              <a:off x="1308910" y="2641645"/>
              <a:ext cx="431900" cy="3238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2874059" y="5042442"/>
              <a:ext cx="912166" cy="63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1722742" y="4797911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charset="0"/>
                </a:rPr>
                <a:t>引入线</a:t>
              </a: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3119562" y="2560604"/>
              <a:ext cx="165078" cy="317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76" name="Text Box 74"/>
            <p:cNvSpPr txBox="1">
              <a:spLocks noChangeArrowheads="1"/>
            </p:cNvSpPr>
            <p:nvPr/>
          </p:nvSpPr>
          <p:spPr bwMode="auto">
            <a:xfrm>
              <a:off x="6562931" y="3891312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charset="0"/>
                </a:rPr>
                <a:t>分路器</a:t>
              </a:r>
            </a:p>
          </p:txBody>
        </p:sp>
        <p:grpSp>
          <p:nvGrpSpPr>
            <p:cNvPr id="77" name="Group 75"/>
            <p:cNvGrpSpPr>
              <a:grpSpLocks/>
            </p:cNvGrpSpPr>
            <p:nvPr/>
          </p:nvGrpSpPr>
          <p:grpSpPr bwMode="auto">
            <a:xfrm>
              <a:off x="5769283" y="5091666"/>
              <a:ext cx="215871" cy="828867"/>
              <a:chOff x="2540" y="2496"/>
              <a:chExt cx="96" cy="520"/>
            </a:xfrm>
          </p:grpSpPr>
          <p:sp>
            <p:nvSpPr>
              <p:cNvPr id="78" name="Line 76"/>
              <p:cNvSpPr>
                <a:spLocks noChangeShapeType="1"/>
              </p:cNvSpPr>
              <p:nvPr/>
            </p:nvSpPr>
            <p:spPr bwMode="auto">
              <a:xfrm>
                <a:off x="2540" y="249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79" name="Line 77"/>
              <p:cNvSpPr>
                <a:spLocks noChangeShapeType="1"/>
              </p:cNvSpPr>
              <p:nvPr/>
            </p:nvSpPr>
            <p:spPr bwMode="auto">
              <a:xfrm>
                <a:off x="2540" y="2768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0" name="Line 78"/>
              <p:cNvSpPr>
                <a:spLocks noChangeShapeType="1"/>
              </p:cNvSpPr>
              <p:nvPr/>
            </p:nvSpPr>
            <p:spPr bwMode="auto">
              <a:xfrm>
                <a:off x="2540" y="301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grpSp>
          <p:nvGrpSpPr>
            <p:cNvPr id="81" name="Group 79"/>
            <p:cNvGrpSpPr>
              <a:grpSpLocks/>
            </p:cNvGrpSpPr>
            <p:nvPr/>
          </p:nvGrpSpPr>
          <p:grpSpPr bwMode="auto">
            <a:xfrm>
              <a:off x="8647575" y="3133826"/>
              <a:ext cx="215871" cy="1017822"/>
              <a:chOff x="3824" y="1264"/>
              <a:chExt cx="96" cy="640"/>
            </a:xfrm>
          </p:grpSpPr>
          <p:sp>
            <p:nvSpPr>
              <p:cNvPr id="82" name="Line 80"/>
              <p:cNvSpPr>
                <a:spLocks noChangeShapeType="1"/>
              </p:cNvSpPr>
              <p:nvPr/>
            </p:nvSpPr>
            <p:spPr bwMode="auto">
              <a:xfrm rot="5400000">
                <a:off x="3552" y="1584"/>
                <a:ext cx="6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3" name="Line 81"/>
              <p:cNvSpPr>
                <a:spLocks noChangeShapeType="1"/>
              </p:cNvSpPr>
              <p:nvPr/>
            </p:nvSpPr>
            <p:spPr bwMode="auto">
              <a:xfrm rot="5400000">
                <a:off x="3823" y="157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4" name="Line 82"/>
              <p:cNvSpPr>
                <a:spLocks noChangeShapeType="1"/>
              </p:cNvSpPr>
              <p:nvPr/>
            </p:nvSpPr>
            <p:spPr bwMode="auto">
              <a:xfrm rot="5400000">
                <a:off x="3823" y="1815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5" name="Line 83"/>
              <p:cNvSpPr>
                <a:spLocks noChangeShapeType="1"/>
              </p:cNvSpPr>
              <p:nvPr/>
            </p:nvSpPr>
            <p:spPr bwMode="auto">
              <a:xfrm>
                <a:off x="3824" y="138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  <p:sp>
            <p:nvSpPr>
              <p:cNvPr id="86" name="Line 84"/>
              <p:cNvSpPr>
                <a:spLocks noChangeShapeType="1"/>
              </p:cNvSpPr>
              <p:nvPr/>
            </p:nvSpPr>
            <p:spPr bwMode="auto">
              <a:xfrm>
                <a:off x="3824" y="165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800" b="1"/>
              </a:p>
            </p:txBody>
          </p:sp>
        </p:grpSp>
        <p:sp>
          <p:nvSpPr>
            <p:cNvPr id="87" name="Text Box 85"/>
            <p:cNvSpPr txBox="1">
              <a:spLocks noChangeArrowheads="1"/>
            </p:cNvSpPr>
            <p:nvPr/>
          </p:nvSpPr>
          <p:spPr bwMode="auto">
            <a:xfrm>
              <a:off x="2351312" y="2045260"/>
              <a:ext cx="1789391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 smtClean="0">
                  <a:solidFill>
                    <a:srgbClr val="333399"/>
                  </a:solidFill>
                  <a:latin typeface="Arial" charset="0"/>
                </a:rPr>
                <a:t>光纤节点</a:t>
              </a:r>
              <a:endParaRPr kumimoji="1" lang="zh-CN" altLang="en-US" sz="2400" dirty="0">
                <a:solidFill>
                  <a:srgbClr val="333399"/>
                </a:solidFill>
                <a:latin typeface="Arial" charset="0"/>
              </a:endParaRPr>
            </a:p>
          </p:txBody>
        </p:sp>
        <p:sp>
          <p:nvSpPr>
            <p:cNvPr id="88" name="Freeform 86"/>
            <p:cNvSpPr>
              <a:spLocks/>
            </p:cNvSpPr>
            <p:nvPr/>
          </p:nvSpPr>
          <p:spPr bwMode="auto">
            <a:xfrm rot="5400000" flipV="1">
              <a:off x="7963965" y="5029884"/>
              <a:ext cx="88921" cy="79999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89" name="Freeform 87"/>
            <p:cNvSpPr>
              <a:spLocks/>
            </p:cNvSpPr>
            <p:nvPr/>
          </p:nvSpPr>
          <p:spPr bwMode="auto">
            <a:xfrm rot="5400000" flipV="1">
              <a:off x="7961848" y="5452257"/>
              <a:ext cx="88921" cy="79999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90" name="Picture 88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1862" y="5171059"/>
              <a:ext cx="643383" cy="30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" name="Picture 89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0910" y="5628365"/>
              <a:ext cx="645500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AutoShape 90"/>
            <p:cNvSpPr>
              <a:spLocks noChangeArrowheads="1"/>
            </p:cNvSpPr>
            <p:nvPr/>
          </p:nvSpPr>
          <p:spPr bwMode="auto">
            <a:xfrm>
              <a:off x="7500490" y="4712165"/>
              <a:ext cx="179894" cy="127030"/>
            </a:xfrm>
            <a:prstGeom prst="cube">
              <a:avLst>
                <a:gd name="adj" fmla="val 25000"/>
              </a:avLst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7214778" y="4393003"/>
              <a:ext cx="338623" cy="3699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sp>
          <p:nvSpPr>
            <p:cNvPr id="94" name="Text Box 92"/>
            <p:cNvSpPr txBox="1">
              <a:spLocks noChangeArrowheads="1"/>
            </p:cNvSpPr>
            <p:nvPr/>
          </p:nvSpPr>
          <p:spPr bwMode="auto">
            <a:xfrm>
              <a:off x="3661357" y="5677589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charset="0"/>
                </a:rPr>
                <a:t>服务区</a:t>
              </a:r>
            </a:p>
          </p:txBody>
        </p:sp>
        <p:sp>
          <p:nvSpPr>
            <p:cNvPr id="95" name="Freeform 93"/>
            <p:cNvSpPr>
              <a:spLocks/>
            </p:cNvSpPr>
            <p:nvPr/>
          </p:nvSpPr>
          <p:spPr bwMode="auto">
            <a:xfrm>
              <a:off x="9940690" y="3030613"/>
              <a:ext cx="124867" cy="570045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96" name="Picture 94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2861" y="3478392"/>
              <a:ext cx="645499" cy="303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Freeform 95"/>
            <p:cNvSpPr>
              <a:spLocks/>
            </p:cNvSpPr>
            <p:nvPr/>
          </p:nvSpPr>
          <p:spPr bwMode="auto">
            <a:xfrm>
              <a:off x="1974594" y="3044904"/>
              <a:ext cx="124867" cy="570044"/>
            </a:xfrm>
            <a:custGeom>
              <a:avLst/>
              <a:gdLst>
                <a:gd name="T0" fmla="*/ 2147483646 w 56"/>
                <a:gd name="T1" fmla="*/ 0 h 357"/>
                <a:gd name="T2" fmla="*/ 2147483646 w 56"/>
                <a:gd name="T3" fmla="*/ 2147483646 h 357"/>
                <a:gd name="T4" fmla="*/ 2147483646 w 56"/>
                <a:gd name="T5" fmla="*/ 2147483646 h 357"/>
                <a:gd name="T6" fmla="*/ 2147483646 w 56"/>
                <a:gd name="T7" fmla="*/ 2147483646 h 357"/>
                <a:gd name="T8" fmla="*/ 2147483646 w 56"/>
                <a:gd name="T9" fmla="*/ 2147483646 h 357"/>
                <a:gd name="T10" fmla="*/ 2147483646 w 56"/>
                <a:gd name="T11" fmla="*/ 2147483646 h 357"/>
                <a:gd name="T12" fmla="*/ 2147483646 w 56"/>
                <a:gd name="T13" fmla="*/ 2147483646 h 3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357"/>
                <a:gd name="T23" fmla="*/ 56 w 56"/>
                <a:gd name="T24" fmla="*/ 357 h 3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endParaRPr lang="zh-CN" altLang="en-US" sz="2800" b="1"/>
            </a:p>
          </p:txBody>
        </p:sp>
        <p:pic>
          <p:nvPicPr>
            <p:cNvPr id="98" name="Picture 9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6766" y="3491095"/>
              <a:ext cx="647615" cy="304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 Box 97"/>
            <p:cNvSpPr txBox="1">
              <a:spLocks noChangeArrowheads="1"/>
            </p:cNvSpPr>
            <p:nvPr/>
          </p:nvSpPr>
          <p:spPr bwMode="auto">
            <a:xfrm>
              <a:off x="9293074" y="3740014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charset="0"/>
                </a:rPr>
                <a:t>服务区</a:t>
              </a:r>
            </a:p>
          </p:txBody>
        </p:sp>
        <p:sp>
          <p:nvSpPr>
            <p:cNvPr id="100" name="Text Box 98"/>
            <p:cNvSpPr txBox="1">
              <a:spLocks noChangeArrowheads="1"/>
            </p:cNvSpPr>
            <p:nvPr/>
          </p:nvSpPr>
          <p:spPr bwMode="auto">
            <a:xfrm>
              <a:off x="1293116" y="3736715"/>
              <a:ext cx="1405228" cy="6274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0785" tIns="50393" rIns="100785" bIns="50393">
              <a:spAutoFit/>
            </a:bodyPr>
            <a:lstStyle>
              <a:lvl1pPr>
                <a:defRPr sz="1600" b="1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1pPr>
              <a:lvl2pPr marL="742950" indent="-28575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2pPr>
              <a:lvl3pPr marL="11430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3pPr>
              <a:lvl4pPr marL="16002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4pPr>
              <a:lvl5pPr marL="2057400" indent="-22860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5pPr>
              <a:lvl6pPr marL="25146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6pPr>
              <a:lvl7pPr marL="29718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7pPr>
              <a:lvl8pPr marL="34290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8pPr>
              <a:lvl9pPr marL="3886200" indent="-228600" eaLnBrk="0" hangingPunct="0">
                <a:defRPr sz="160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dirty="0">
                  <a:solidFill>
                    <a:srgbClr val="333399"/>
                  </a:solidFill>
                  <a:latin typeface="Arial" charset="0"/>
                </a:rPr>
                <a:t>服务区</a:t>
              </a:r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auto">
            <a:xfrm rot="5400000">
              <a:off x="7369515" y="2872124"/>
              <a:ext cx="141319" cy="175661"/>
            </a:xfrm>
            <a:prstGeom prst="ellips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auto">
            <a:xfrm rot="5400000">
              <a:off x="4429847" y="2872123"/>
              <a:ext cx="141319" cy="175660"/>
            </a:xfrm>
            <a:prstGeom prst="ellips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00785" tIns="50393" rIns="100785" bIns="50393" anchor="ctr"/>
            <a:lstStyle/>
            <a:p>
              <a:pPr algn="ctr" eaLnBrk="1" hangingPunct="1"/>
              <a:endParaRPr lang="en-US" altLang="zh-CN" sz="2800" b="1"/>
            </a:p>
          </p:txBody>
        </p:sp>
        <p:grpSp>
          <p:nvGrpSpPr>
            <p:cNvPr id="103" name="Group 101"/>
            <p:cNvGrpSpPr>
              <a:grpSpLocks noChangeAspect="1"/>
            </p:cNvGrpSpPr>
            <p:nvPr/>
          </p:nvGrpSpPr>
          <p:grpSpPr bwMode="auto">
            <a:xfrm>
              <a:off x="5665580" y="2184280"/>
              <a:ext cx="622219" cy="597038"/>
              <a:chOff x="2246" y="722"/>
              <a:chExt cx="228" cy="292"/>
            </a:xfrm>
          </p:grpSpPr>
          <p:sp>
            <p:nvSpPr>
              <p:cNvPr id="104" name="AutoShape 102"/>
              <p:cNvSpPr>
                <a:spLocks noChangeAspect="1" noChangeArrowheads="1" noTextEdit="1"/>
              </p:cNvSpPr>
              <p:nvPr/>
            </p:nvSpPr>
            <p:spPr bwMode="auto">
              <a:xfrm>
                <a:off x="2246" y="722"/>
                <a:ext cx="22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800" b="1"/>
              </a:p>
            </p:txBody>
          </p:sp>
          <p:grpSp>
            <p:nvGrpSpPr>
              <p:cNvPr id="105" name="Group 103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</p:grpSpPr>
            <p:grpSp>
              <p:nvGrpSpPr>
                <p:cNvPr id="121" name="Group 104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</p:grpSpPr>
              <p:sp>
                <p:nvSpPr>
                  <p:cNvPr id="155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endParaRPr lang="en-US" altLang="zh-CN" sz="2800" b="1"/>
                  </a:p>
                </p:txBody>
              </p:sp>
              <p:sp>
                <p:nvSpPr>
                  <p:cNvPr id="156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no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 sz="2800" b="1"/>
                  </a:p>
                </p:txBody>
              </p:sp>
            </p:grpSp>
            <p:sp>
              <p:nvSpPr>
                <p:cNvPr id="122" name="Rectangle 107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23" name="Freeform 108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0 h 84"/>
                    <a:gd name="T4" fmla="*/ 0 w 112"/>
                    <a:gd name="T5" fmla="*/ 0 h 84"/>
                    <a:gd name="T6" fmla="*/ 0 w 112"/>
                    <a:gd name="T7" fmla="*/ 0 h 84"/>
                    <a:gd name="T8" fmla="*/ 0 w 112"/>
                    <a:gd name="T9" fmla="*/ 0 h 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2"/>
                    <a:gd name="T16" fmla="*/ 0 h 84"/>
                    <a:gd name="T17" fmla="*/ 112 w 112"/>
                    <a:gd name="T18" fmla="*/ 84 h 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4" name="Freeform 109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0 w 77"/>
                    <a:gd name="T1" fmla="*/ 0 h 76"/>
                    <a:gd name="T2" fmla="*/ 0 w 77"/>
                    <a:gd name="T3" fmla="*/ 0 h 76"/>
                    <a:gd name="T4" fmla="*/ 0 w 77"/>
                    <a:gd name="T5" fmla="*/ 0 h 76"/>
                    <a:gd name="T6" fmla="*/ 0 w 77"/>
                    <a:gd name="T7" fmla="*/ 0 h 76"/>
                    <a:gd name="T8" fmla="*/ 0 w 77"/>
                    <a:gd name="T9" fmla="*/ 0 h 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7"/>
                    <a:gd name="T16" fmla="*/ 0 h 76"/>
                    <a:gd name="T17" fmla="*/ 77 w 77"/>
                    <a:gd name="T18" fmla="*/ 76 h 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5" name="Freeform 110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0 w 356"/>
                    <a:gd name="T3" fmla="*/ 0 h 26"/>
                    <a:gd name="T4" fmla="*/ 0 w 356"/>
                    <a:gd name="T5" fmla="*/ 0 h 26"/>
                    <a:gd name="T6" fmla="*/ 0 w 356"/>
                    <a:gd name="T7" fmla="*/ 0 h 26"/>
                    <a:gd name="T8" fmla="*/ 0 w 356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26"/>
                    <a:gd name="T17" fmla="*/ 356 w 356"/>
                    <a:gd name="T18" fmla="*/ 26 h 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6" name="Freeform 111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0 w 149"/>
                    <a:gd name="T1" fmla="*/ 0 h 163"/>
                    <a:gd name="T2" fmla="*/ 0 w 149"/>
                    <a:gd name="T3" fmla="*/ 0 h 163"/>
                    <a:gd name="T4" fmla="*/ 0 w 149"/>
                    <a:gd name="T5" fmla="*/ 0 h 163"/>
                    <a:gd name="T6" fmla="*/ 0 w 149"/>
                    <a:gd name="T7" fmla="*/ 0 h 163"/>
                    <a:gd name="T8" fmla="*/ 0 w 149"/>
                    <a:gd name="T9" fmla="*/ 0 h 1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9"/>
                    <a:gd name="T16" fmla="*/ 0 h 163"/>
                    <a:gd name="T17" fmla="*/ 149 w 149"/>
                    <a:gd name="T18" fmla="*/ 163 h 1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7" name="Freeform 112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0 w 225"/>
                    <a:gd name="T1" fmla="*/ 0 h 1395"/>
                    <a:gd name="T2" fmla="*/ 0 w 225"/>
                    <a:gd name="T3" fmla="*/ 0 h 1395"/>
                    <a:gd name="T4" fmla="*/ 0 w 225"/>
                    <a:gd name="T5" fmla="*/ 0 h 1395"/>
                    <a:gd name="T6" fmla="*/ 0 w 225"/>
                    <a:gd name="T7" fmla="*/ 0 h 1395"/>
                    <a:gd name="T8" fmla="*/ 0 w 225"/>
                    <a:gd name="T9" fmla="*/ 0 h 1395"/>
                    <a:gd name="T10" fmla="*/ 0 w 225"/>
                    <a:gd name="T11" fmla="*/ 0 h 1395"/>
                    <a:gd name="T12" fmla="*/ 0 w 225"/>
                    <a:gd name="T13" fmla="*/ 0 h 139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395"/>
                    <a:gd name="T23" fmla="*/ 225 w 225"/>
                    <a:gd name="T24" fmla="*/ 1395 h 139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8" name="Freeform 113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0 h 304"/>
                    <a:gd name="T2" fmla="*/ 0 w 1290"/>
                    <a:gd name="T3" fmla="*/ 0 h 304"/>
                    <a:gd name="T4" fmla="*/ 0 w 1290"/>
                    <a:gd name="T5" fmla="*/ 0 h 304"/>
                    <a:gd name="T6" fmla="*/ 0 w 1290"/>
                    <a:gd name="T7" fmla="*/ 0 h 304"/>
                    <a:gd name="T8" fmla="*/ 0 w 1290"/>
                    <a:gd name="T9" fmla="*/ 0 h 304"/>
                    <a:gd name="T10" fmla="*/ 0 w 1290"/>
                    <a:gd name="T11" fmla="*/ 0 h 304"/>
                    <a:gd name="T12" fmla="*/ 0 w 1290"/>
                    <a:gd name="T13" fmla="*/ 0 h 304"/>
                    <a:gd name="T14" fmla="*/ 0 w 1290"/>
                    <a:gd name="T15" fmla="*/ 0 h 304"/>
                    <a:gd name="T16" fmla="*/ 0 w 1290"/>
                    <a:gd name="T17" fmla="*/ 0 h 304"/>
                    <a:gd name="T18" fmla="*/ 0 w 1290"/>
                    <a:gd name="T19" fmla="*/ 0 h 304"/>
                    <a:gd name="T20" fmla="*/ 0 w 1290"/>
                    <a:gd name="T21" fmla="*/ 0 h 3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290"/>
                    <a:gd name="T34" fmla="*/ 0 h 304"/>
                    <a:gd name="T35" fmla="*/ 1290 w 1290"/>
                    <a:gd name="T36" fmla="*/ 304 h 304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9" name="Rectangle 114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0" name="Line 115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31" name="Freeform 116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0 h 89"/>
                    <a:gd name="T2" fmla="*/ 0 w 84"/>
                    <a:gd name="T3" fmla="*/ 0 h 89"/>
                    <a:gd name="T4" fmla="*/ 0 w 84"/>
                    <a:gd name="T5" fmla="*/ 0 h 89"/>
                    <a:gd name="T6" fmla="*/ 0 w 84"/>
                    <a:gd name="T7" fmla="*/ 0 h 89"/>
                    <a:gd name="T8" fmla="*/ 0 w 84"/>
                    <a:gd name="T9" fmla="*/ 0 h 89"/>
                    <a:gd name="T10" fmla="*/ 0 w 84"/>
                    <a:gd name="T11" fmla="*/ 0 h 89"/>
                    <a:gd name="T12" fmla="*/ 0 w 84"/>
                    <a:gd name="T13" fmla="*/ 0 h 8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4"/>
                    <a:gd name="T22" fmla="*/ 0 h 89"/>
                    <a:gd name="T23" fmla="*/ 84 w 84"/>
                    <a:gd name="T24" fmla="*/ 89 h 8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32" name="Freeform 117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0 w 287"/>
                    <a:gd name="T3" fmla="*/ 0 h 367"/>
                    <a:gd name="T4" fmla="*/ 0 w 287"/>
                    <a:gd name="T5" fmla="*/ 0 h 367"/>
                    <a:gd name="T6" fmla="*/ 0 w 287"/>
                    <a:gd name="T7" fmla="*/ 0 h 367"/>
                    <a:gd name="T8" fmla="*/ 0 w 287"/>
                    <a:gd name="T9" fmla="*/ 0 h 36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87"/>
                    <a:gd name="T16" fmla="*/ 0 h 367"/>
                    <a:gd name="T17" fmla="*/ 287 w 287"/>
                    <a:gd name="T18" fmla="*/ 367 h 36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33" name="Freeform 118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0 w 224"/>
                    <a:gd name="T1" fmla="*/ 0 h 405"/>
                    <a:gd name="T2" fmla="*/ 0 w 224"/>
                    <a:gd name="T3" fmla="*/ 0 h 405"/>
                    <a:gd name="T4" fmla="*/ 0 w 224"/>
                    <a:gd name="T5" fmla="*/ 0 h 405"/>
                    <a:gd name="T6" fmla="*/ 0 w 224"/>
                    <a:gd name="T7" fmla="*/ 0 h 405"/>
                    <a:gd name="T8" fmla="*/ 0 w 224"/>
                    <a:gd name="T9" fmla="*/ 0 h 405"/>
                    <a:gd name="T10" fmla="*/ 0 w 224"/>
                    <a:gd name="T11" fmla="*/ 0 h 40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24"/>
                    <a:gd name="T19" fmla="*/ 0 h 405"/>
                    <a:gd name="T20" fmla="*/ 224 w 224"/>
                    <a:gd name="T21" fmla="*/ 405 h 40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34" name="Rectangle 119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5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6" name="Rectangle 121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7" name="Rectangle 122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8" name="Oval 123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solidFill>
                  <a:srgbClr val="9F9F9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39" name="Rectangle 124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solidFill>
                  <a:srgbClr val="80808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  <p:sp>
              <p:nvSpPr>
                <p:cNvPr id="140" name="Freeform 125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0 w 448"/>
                    <a:gd name="T1" fmla="*/ 0 h 403"/>
                    <a:gd name="T2" fmla="*/ 0 w 448"/>
                    <a:gd name="T3" fmla="*/ 0 h 403"/>
                    <a:gd name="T4" fmla="*/ 0 w 448"/>
                    <a:gd name="T5" fmla="*/ 0 h 403"/>
                    <a:gd name="T6" fmla="*/ 0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0 h 403"/>
                    <a:gd name="T12" fmla="*/ 0 w 448"/>
                    <a:gd name="T13" fmla="*/ 0 h 40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448"/>
                    <a:gd name="T22" fmla="*/ 0 h 403"/>
                    <a:gd name="T23" fmla="*/ 448 w 448"/>
                    <a:gd name="T24" fmla="*/ 403 h 40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grpSp>
              <p:nvGrpSpPr>
                <p:cNvPr id="141" name="Group 126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</p:grpSpPr>
              <p:sp>
                <p:nvSpPr>
                  <p:cNvPr id="153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endParaRPr lang="en-US" altLang="zh-CN" sz="2800" b="1"/>
                  </a:p>
                </p:txBody>
              </p:sp>
              <p:sp>
                <p:nvSpPr>
                  <p:cNvPr id="154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endParaRPr lang="en-US" altLang="zh-CN" sz="2800" b="1"/>
                  </a:p>
                </p:txBody>
              </p:sp>
            </p:grpSp>
            <p:grpSp>
              <p:nvGrpSpPr>
                <p:cNvPr id="142" name="Group 129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</p:grpSpPr>
              <p:sp>
                <p:nvSpPr>
                  <p:cNvPr id="144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1" hangingPunct="1"/>
                    <a:endParaRPr lang="en-US" altLang="zh-CN" sz="2800" b="1"/>
                  </a:p>
                </p:txBody>
              </p:sp>
              <p:grpSp>
                <p:nvGrpSpPr>
                  <p:cNvPr id="145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</p:grpSpPr>
                <p:sp>
                  <p:nvSpPr>
                    <p:cNvPr id="146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47" name="Line 13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48" name="Line 1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49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50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51" name="Line 1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  <p:sp>
                  <p:nvSpPr>
                    <p:cNvPr id="152" name="Line 1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no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2800" b="1"/>
                    </a:p>
                  </p:txBody>
                </p:sp>
              </p:grpSp>
            </p:grpSp>
            <p:sp>
              <p:nvSpPr>
                <p:cNvPr id="143" name="Rectangle 139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solidFill>
                  <a:srgbClr val="C0C0C0"/>
                </a:solidFill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1" hangingPunct="1"/>
                  <a:endParaRPr lang="en-US" altLang="zh-CN" sz="2800" b="1"/>
                </a:p>
              </p:txBody>
            </p:sp>
          </p:grpSp>
          <p:grpSp>
            <p:nvGrpSpPr>
              <p:cNvPr id="106" name="Group 140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</p:grpSpPr>
            <p:sp>
              <p:nvSpPr>
                <p:cNvPr id="119" name="Freeform 141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0 w 127"/>
                    <a:gd name="T1" fmla="*/ 0 h 195"/>
                    <a:gd name="T2" fmla="*/ 0 w 127"/>
                    <a:gd name="T3" fmla="*/ 0 h 195"/>
                    <a:gd name="T4" fmla="*/ 0 w 127"/>
                    <a:gd name="T5" fmla="*/ 0 h 195"/>
                    <a:gd name="T6" fmla="*/ 0 w 127"/>
                    <a:gd name="T7" fmla="*/ 0 h 195"/>
                    <a:gd name="T8" fmla="*/ 0 w 127"/>
                    <a:gd name="T9" fmla="*/ 0 h 1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27"/>
                    <a:gd name="T16" fmla="*/ 0 h 195"/>
                    <a:gd name="T17" fmla="*/ 127 w 127"/>
                    <a:gd name="T18" fmla="*/ 195 h 1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20" name="Freeform 142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0 w 246"/>
                    <a:gd name="T1" fmla="*/ 0 h 57"/>
                    <a:gd name="T2" fmla="*/ 0 w 246"/>
                    <a:gd name="T3" fmla="*/ 0 h 57"/>
                    <a:gd name="T4" fmla="*/ 0 w 246"/>
                    <a:gd name="T5" fmla="*/ 0 h 57"/>
                    <a:gd name="T6" fmla="*/ 0 w 246"/>
                    <a:gd name="T7" fmla="*/ 0 h 57"/>
                    <a:gd name="T8" fmla="*/ 0 w 246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6"/>
                    <a:gd name="T16" fmla="*/ 0 h 57"/>
                    <a:gd name="T17" fmla="*/ 246 w 246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07" name="Group 143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</p:grpSpPr>
            <p:sp>
              <p:nvSpPr>
                <p:cNvPr id="117" name="Freeform 144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0 w 920"/>
                    <a:gd name="T1" fmla="*/ 0 h 1300"/>
                    <a:gd name="T2" fmla="*/ 0 w 920"/>
                    <a:gd name="T3" fmla="*/ 0 h 1300"/>
                    <a:gd name="T4" fmla="*/ 0 w 920"/>
                    <a:gd name="T5" fmla="*/ 0 h 1300"/>
                    <a:gd name="T6" fmla="*/ 0 w 920"/>
                    <a:gd name="T7" fmla="*/ 0 h 1300"/>
                    <a:gd name="T8" fmla="*/ 0 w 920"/>
                    <a:gd name="T9" fmla="*/ 0 h 1300"/>
                    <a:gd name="T10" fmla="*/ 0 w 920"/>
                    <a:gd name="T11" fmla="*/ 0 h 1300"/>
                    <a:gd name="T12" fmla="*/ 0 w 920"/>
                    <a:gd name="T13" fmla="*/ 0 h 1300"/>
                    <a:gd name="T14" fmla="*/ 0 w 920"/>
                    <a:gd name="T15" fmla="*/ 0 h 1300"/>
                    <a:gd name="T16" fmla="*/ 0 w 920"/>
                    <a:gd name="T17" fmla="*/ 0 h 1300"/>
                    <a:gd name="T18" fmla="*/ 0 w 920"/>
                    <a:gd name="T19" fmla="*/ 0 h 1300"/>
                    <a:gd name="T20" fmla="*/ 0 w 920"/>
                    <a:gd name="T21" fmla="*/ 0 h 1300"/>
                    <a:gd name="T22" fmla="*/ 0 w 920"/>
                    <a:gd name="T23" fmla="*/ 0 h 1300"/>
                    <a:gd name="T24" fmla="*/ 0 w 920"/>
                    <a:gd name="T25" fmla="*/ 0 h 1300"/>
                    <a:gd name="T26" fmla="*/ 0 w 920"/>
                    <a:gd name="T27" fmla="*/ 0 h 1300"/>
                    <a:gd name="T28" fmla="*/ 0 w 920"/>
                    <a:gd name="T29" fmla="*/ 0 h 1300"/>
                    <a:gd name="T30" fmla="*/ 0 w 920"/>
                    <a:gd name="T31" fmla="*/ 0 h 1300"/>
                    <a:gd name="T32" fmla="*/ 0 w 920"/>
                    <a:gd name="T33" fmla="*/ 0 h 1300"/>
                    <a:gd name="T34" fmla="*/ 0 w 920"/>
                    <a:gd name="T35" fmla="*/ 0 h 1300"/>
                    <a:gd name="T36" fmla="*/ 0 w 920"/>
                    <a:gd name="T37" fmla="*/ 0 h 1300"/>
                    <a:gd name="T38" fmla="*/ 0 w 920"/>
                    <a:gd name="T39" fmla="*/ 0 h 1300"/>
                    <a:gd name="T40" fmla="*/ 0 w 920"/>
                    <a:gd name="T41" fmla="*/ 0 h 1300"/>
                    <a:gd name="T42" fmla="*/ 0 w 920"/>
                    <a:gd name="T43" fmla="*/ 0 h 1300"/>
                    <a:gd name="T44" fmla="*/ 0 w 920"/>
                    <a:gd name="T45" fmla="*/ 0 h 13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920"/>
                    <a:gd name="T70" fmla="*/ 0 h 1300"/>
                    <a:gd name="T71" fmla="*/ 920 w 920"/>
                    <a:gd name="T72" fmla="*/ 1300 h 130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8" name="Freeform 145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0 w 866"/>
                    <a:gd name="T1" fmla="*/ 0 h 1288"/>
                    <a:gd name="T2" fmla="*/ 0 w 866"/>
                    <a:gd name="T3" fmla="*/ 0 h 1288"/>
                    <a:gd name="T4" fmla="*/ 0 w 866"/>
                    <a:gd name="T5" fmla="*/ 0 h 1288"/>
                    <a:gd name="T6" fmla="*/ 0 w 866"/>
                    <a:gd name="T7" fmla="*/ 0 h 1288"/>
                    <a:gd name="T8" fmla="*/ 0 w 866"/>
                    <a:gd name="T9" fmla="*/ 0 h 1288"/>
                    <a:gd name="T10" fmla="*/ 0 w 866"/>
                    <a:gd name="T11" fmla="*/ 0 h 1288"/>
                    <a:gd name="T12" fmla="*/ 0 w 866"/>
                    <a:gd name="T13" fmla="*/ 0 h 1288"/>
                    <a:gd name="T14" fmla="*/ 0 w 866"/>
                    <a:gd name="T15" fmla="*/ 0 h 1288"/>
                    <a:gd name="T16" fmla="*/ 0 w 866"/>
                    <a:gd name="T17" fmla="*/ 0 h 1288"/>
                    <a:gd name="T18" fmla="*/ 0 w 866"/>
                    <a:gd name="T19" fmla="*/ 0 h 1288"/>
                    <a:gd name="T20" fmla="*/ 0 w 866"/>
                    <a:gd name="T21" fmla="*/ 0 h 1288"/>
                    <a:gd name="T22" fmla="*/ 0 w 866"/>
                    <a:gd name="T23" fmla="*/ 0 h 1288"/>
                    <a:gd name="T24" fmla="*/ 0 w 866"/>
                    <a:gd name="T25" fmla="*/ 0 h 1288"/>
                    <a:gd name="T26" fmla="*/ 0 w 866"/>
                    <a:gd name="T27" fmla="*/ 0 h 1288"/>
                    <a:gd name="T28" fmla="*/ 0 w 866"/>
                    <a:gd name="T29" fmla="*/ 0 h 1288"/>
                    <a:gd name="T30" fmla="*/ 0 w 866"/>
                    <a:gd name="T31" fmla="*/ 0 h 1288"/>
                    <a:gd name="T32" fmla="*/ 0 w 866"/>
                    <a:gd name="T33" fmla="*/ 0 h 1288"/>
                    <a:gd name="T34" fmla="*/ 0 w 866"/>
                    <a:gd name="T35" fmla="*/ 0 h 1288"/>
                    <a:gd name="T36" fmla="*/ 0 w 866"/>
                    <a:gd name="T37" fmla="*/ 0 h 1288"/>
                    <a:gd name="T38" fmla="*/ 0 w 866"/>
                    <a:gd name="T39" fmla="*/ 0 h 1288"/>
                    <a:gd name="T40" fmla="*/ 0 w 866"/>
                    <a:gd name="T41" fmla="*/ 0 h 1288"/>
                    <a:gd name="T42" fmla="*/ 0 w 866"/>
                    <a:gd name="T43" fmla="*/ 0 h 1288"/>
                    <a:gd name="T44" fmla="*/ 0 w 866"/>
                    <a:gd name="T45" fmla="*/ 0 h 1288"/>
                    <a:gd name="T46" fmla="*/ 0 w 866"/>
                    <a:gd name="T47" fmla="*/ 0 h 1288"/>
                    <a:gd name="T48" fmla="*/ 0 w 866"/>
                    <a:gd name="T49" fmla="*/ 0 h 1288"/>
                    <a:gd name="T50" fmla="*/ 0 w 866"/>
                    <a:gd name="T51" fmla="*/ 0 h 1288"/>
                    <a:gd name="T52" fmla="*/ 0 w 866"/>
                    <a:gd name="T53" fmla="*/ 0 h 1288"/>
                    <a:gd name="T54" fmla="*/ 0 w 866"/>
                    <a:gd name="T55" fmla="*/ 0 h 1288"/>
                    <a:gd name="T56" fmla="*/ 0 w 866"/>
                    <a:gd name="T57" fmla="*/ 0 h 1288"/>
                    <a:gd name="T58" fmla="*/ 0 w 866"/>
                    <a:gd name="T59" fmla="*/ 0 h 1288"/>
                    <a:gd name="T60" fmla="*/ 0 w 866"/>
                    <a:gd name="T61" fmla="*/ 0 h 1288"/>
                    <a:gd name="T62" fmla="*/ 0 w 866"/>
                    <a:gd name="T63" fmla="*/ 0 h 1288"/>
                    <a:gd name="T64" fmla="*/ 0 w 866"/>
                    <a:gd name="T65" fmla="*/ 0 h 1288"/>
                    <a:gd name="T66" fmla="*/ 0 w 866"/>
                    <a:gd name="T67" fmla="*/ 0 h 1288"/>
                    <a:gd name="T68" fmla="*/ 0 w 866"/>
                    <a:gd name="T69" fmla="*/ 0 h 1288"/>
                    <a:gd name="T70" fmla="*/ 0 w 866"/>
                    <a:gd name="T71" fmla="*/ 0 h 1288"/>
                    <a:gd name="T72" fmla="*/ 0 w 866"/>
                    <a:gd name="T73" fmla="*/ 0 h 1288"/>
                    <a:gd name="T74" fmla="*/ 0 w 866"/>
                    <a:gd name="T75" fmla="*/ 0 h 1288"/>
                    <a:gd name="T76" fmla="*/ 0 w 866"/>
                    <a:gd name="T77" fmla="*/ 0 h 1288"/>
                    <a:gd name="T78" fmla="*/ 0 w 866"/>
                    <a:gd name="T79" fmla="*/ 0 h 1288"/>
                    <a:gd name="T80" fmla="*/ 0 w 866"/>
                    <a:gd name="T81" fmla="*/ 0 h 1288"/>
                    <a:gd name="T82" fmla="*/ 0 w 866"/>
                    <a:gd name="T83" fmla="*/ 0 h 1288"/>
                    <a:gd name="T84" fmla="*/ 0 w 866"/>
                    <a:gd name="T85" fmla="*/ 0 h 1288"/>
                    <a:gd name="T86" fmla="*/ 0 w 866"/>
                    <a:gd name="T87" fmla="*/ 0 h 1288"/>
                    <a:gd name="T88" fmla="*/ 0 w 866"/>
                    <a:gd name="T89" fmla="*/ 0 h 1288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866"/>
                    <a:gd name="T136" fmla="*/ 0 h 1288"/>
                    <a:gd name="T137" fmla="*/ 866 w 866"/>
                    <a:gd name="T138" fmla="*/ 1288 h 1288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08" name="Group 146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</p:grpSpPr>
            <p:sp>
              <p:nvSpPr>
                <p:cNvPr id="115" name="Freeform 147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0 w 851"/>
                    <a:gd name="T3" fmla="*/ 0 h 57"/>
                    <a:gd name="T4" fmla="*/ 0 w 851"/>
                    <a:gd name="T5" fmla="*/ 0 h 57"/>
                    <a:gd name="T6" fmla="*/ 0 w 851"/>
                    <a:gd name="T7" fmla="*/ 0 h 57"/>
                    <a:gd name="T8" fmla="*/ 0 w 851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1"/>
                    <a:gd name="T16" fmla="*/ 0 h 57"/>
                    <a:gd name="T17" fmla="*/ 851 w 851"/>
                    <a:gd name="T18" fmla="*/ 57 h 5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6" name="Freeform 148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0 w 302"/>
                    <a:gd name="T1" fmla="*/ 0 h 673"/>
                    <a:gd name="T2" fmla="*/ 0 w 302"/>
                    <a:gd name="T3" fmla="*/ 0 h 673"/>
                    <a:gd name="T4" fmla="*/ 0 w 302"/>
                    <a:gd name="T5" fmla="*/ 0 h 673"/>
                    <a:gd name="T6" fmla="*/ 0 w 302"/>
                    <a:gd name="T7" fmla="*/ 0 h 673"/>
                    <a:gd name="T8" fmla="*/ 0 w 302"/>
                    <a:gd name="T9" fmla="*/ 0 h 67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2"/>
                    <a:gd name="T16" fmla="*/ 0 h 673"/>
                    <a:gd name="T17" fmla="*/ 302 w 302"/>
                    <a:gd name="T18" fmla="*/ 673 h 67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  <p:grpSp>
            <p:nvGrpSpPr>
              <p:cNvPr id="109" name="Group 149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</p:grpSpPr>
            <p:sp>
              <p:nvSpPr>
                <p:cNvPr id="110" name="Freeform 150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0 w 250"/>
                    <a:gd name="T1" fmla="*/ 0 h 184"/>
                    <a:gd name="T2" fmla="*/ 0 w 250"/>
                    <a:gd name="T3" fmla="*/ 0 h 184"/>
                    <a:gd name="T4" fmla="*/ 0 w 250"/>
                    <a:gd name="T5" fmla="*/ 0 h 184"/>
                    <a:gd name="T6" fmla="*/ 0 w 250"/>
                    <a:gd name="T7" fmla="*/ 0 h 184"/>
                    <a:gd name="T8" fmla="*/ 0 w 250"/>
                    <a:gd name="T9" fmla="*/ 0 h 184"/>
                    <a:gd name="T10" fmla="*/ 0 w 250"/>
                    <a:gd name="T11" fmla="*/ 0 h 184"/>
                    <a:gd name="T12" fmla="*/ 0 w 250"/>
                    <a:gd name="T13" fmla="*/ 0 h 184"/>
                    <a:gd name="T14" fmla="*/ 0 w 250"/>
                    <a:gd name="T15" fmla="*/ 0 h 184"/>
                    <a:gd name="T16" fmla="*/ 0 w 250"/>
                    <a:gd name="T17" fmla="*/ 0 h 184"/>
                    <a:gd name="T18" fmla="*/ 0 w 250"/>
                    <a:gd name="T19" fmla="*/ 0 h 184"/>
                    <a:gd name="T20" fmla="*/ 0 w 250"/>
                    <a:gd name="T21" fmla="*/ 0 h 184"/>
                    <a:gd name="T22" fmla="*/ 0 w 250"/>
                    <a:gd name="T23" fmla="*/ 0 h 184"/>
                    <a:gd name="T24" fmla="*/ 0 w 250"/>
                    <a:gd name="T25" fmla="*/ 0 h 184"/>
                    <a:gd name="T26" fmla="*/ 0 w 250"/>
                    <a:gd name="T27" fmla="*/ 0 h 184"/>
                    <a:gd name="T28" fmla="*/ 0 w 250"/>
                    <a:gd name="T29" fmla="*/ 0 h 18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50"/>
                    <a:gd name="T46" fmla="*/ 0 h 184"/>
                    <a:gd name="T47" fmla="*/ 250 w 250"/>
                    <a:gd name="T48" fmla="*/ 184 h 184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solidFill>
                  <a:srgbClr val="BFBFD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1" name="Freeform 151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0 w 139"/>
                    <a:gd name="T1" fmla="*/ 0 h 173"/>
                    <a:gd name="T2" fmla="*/ 0 w 139"/>
                    <a:gd name="T3" fmla="*/ 0 h 173"/>
                    <a:gd name="T4" fmla="*/ 0 w 139"/>
                    <a:gd name="T5" fmla="*/ 0 h 173"/>
                    <a:gd name="T6" fmla="*/ 0 w 139"/>
                    <a:gd name="T7" fmla="*/ 0 h 173"/>
                    <a:gd name="T8" fmla="*/ 0 w 139"/>
                    <a:gd name="T9" fmla="*/ 0 h 173"/>
                    <a:gd name="T10" fmla="*/ 0 w 139"/>
                    <a:gd name="T11" fmla="*/ 0 h 173"/>
                    <a:gd name="T12" fmla="*/ 0 w 139"/>
                    <a:gd name="T13" fmla="*/ 0 h 173"/>
                    <a:gd name="T14" fmla="*/ 0 w 139"/>
                    <a:gd name="T15" fmla="*/ 0 h 173"/>
                    <a:gd name="T16" fmla="*/ 0 w 139"/>
                    <a:gd name="T17" fmla="*/ 0 h 173"/>
                    <a:gd name="T18" fmla="*/ 0 w 139"/>
                    <a:gd name="T19" fmla="*/ 0 h 173"/>
                    <a:gd name="T20" fmla="*/ 0 w 139"/>
                    <a:gd name="T21" fmla="*/ 0 h 173"/>
                    <a:gd name="T22" fmla="*/ 0 w 139"/>
                    <a:gd name="T23" fmla="*/ 0 h 173"/>
                    <a:gd name="T24" fmla="*/ 0 w 139"/>
                    <a:gd name="T25" fmla="*/ 0 h 173"/>
                    <a:gd name="T26" fmla="*/ 0 w 139"/>
                    <a:gd name="T27" fmla="*/ 0 h 173"/>
                    <a:gd name="T28" fmla="*/ 0 w 139"/>
                    <a:gd name="T29" fmla="*/ 0 h 173"/>
                    <a:gd name="T30" fmla="*/ 0 w 139"/>
                    <a:gd name="T31" fmla="*/ 0 h 173"/>
                    <a:gd name="T32" fmla="*/ 0 w 139"/>
                    <a:gd name="T33" fmla="*/ 0 h 173"/>
                    <a:gd name="T34" fmla="*/ 0 w 139"/>
                    <a:gd name="T35" fmla="*/ 0 h 173"/>
                    <a:gd name="T36" fmla="*/ 0 w 139"/>
                    <a:gd name="T37" fmla="*/ 0 h 173"/>
                    <a:gd name="T38" fmla="*/ 0 w 139"/>
                    <a:gd name="T39" fmla="*/ 0 h 173"/>
                    <a:gd name="T40" fmla="*/ 0 w 139"/>
                    <a:gd name="T41" fmla="*/ 0 h 173"/>
                    <a:gd name="T42" fmla="*/ 0 w 139"/>
                    <a:gd name="T43" fmla="*/ 0 h 173"/>
                    <a:gd name="T44" fmla="*/ 0 w 139"/>
                    <a:gd name="T45" fmla="*/ 0 h 173"/>
                    <a:gd name="T46" fmla="*/ 0 w 139"/>
                    <a:gd name="T47" fmla="*/ 0 h 173"/>
                    <a:gd name="T48" fmla="*/ 0 w 139"/>
                    <a:gd name="T49" fmla="*/ 0 h 173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39"/>
                    <a:gd name="T76" fmla="*/ 0 h 173"/>
                    <a:gd name="T77" fmla="*/ 139 w 139"/>
                    <a:gd name="T78" fmla="*/ 173 h 173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2" name="Freeform 152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0 w 171"/>
                    <a:gd name="T1" fmla="*/ 0 h 123"/>
                    <a:gd name="T2" fmla="*/ 0 w 171"/>
                    <a:gd name="T3" fmla="*/ 0 h 123"/>
                    <a:gd name="T4" fmla="*/ 0 w 171"/>
                    <a:gd name="T5" fmla="*/ 0 h 123"/>
                    <a:gd name="T6" fmla="*/ 0 w 171"/>
                    <a:gd name="T7" fmla="*/ 0 h 123"/>
                    <a:gd name="T8" fmla="*/ 0 w 171"/>
                    <a:gd name="T9" fmla="*/ 0 h 123"/>
                    <a:gd name="T10" fmla="*/ 0 w 171"/>
                    <a:gd name="T11" fmla="*/ 0 h 123"/>
                    <a:gd name="T12" fmla="*/ 0 w 171"/>
                    <a:gd name="T13" fmla="*/ 0 h 123"/>
                    <a:gd name="T14" fmla="*/ 0 w 171"/>
                    <a:gd name="T15" fmla="*/ 0 h 123"/>
                    <a:gd name="T16" fmla="*/ 0 w 171"/>
                    <a:gd name="T17" fmla="*/ 0 h 123"/>
                    <a:gd name="T18" fmla="*/ 0 w 171"/>
                    <a:gd name="T19" fmla="*/ 0 h 123"/>
                    <a:gd name="T20" fmla="*/ 0 w 171"/>
                    <a:gd name="T21" fmla="*/ 0 h 123"/>
                    <a:gd name="T22" fmla="*/ 0 w 171"/>
                    <a:gd name="T23" fmla="*/ 0 h 123"/>
                    <a:gd name="T24" fmla="*/ 0 w 171"/>
                    <a:gd name="T25" fmla="*/ 0 h 123"/>
                    <a:gd name="T26" fmla="*/ 0 w 171"/>
                    <a:gd name="T27" fmla="*/ 0 h 123"/>
                    <a:gd name="T28" fmla="*/ 0 w 171"/>
                    <a:gd name="T29" fmla="*/ 0 h 123"/>
                    <a:gd name="T30" fmla="*/ 0 w 171"/>
                    <a:gd name="T31" fmla="*/ 0 h 12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71"/>
                    <a:gd name="T49" fmla="*/ 0 h 123"/>
                    <a:gd name="T50" fmla="*/ 171 w 171"/>
                    <a:gd name="T51" fmla="*/ 123 h 123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solidFill>
                  <a:srgbClr val="9F9FBF"/>
                </a:solidFill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3" name="Freeform 153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0 w 73"/>
                    <a:gd name="T1" fmla="*/ 0 h 124"/>
                    <a:gd name="T2" fmla="*/ 0 w 73"/>
                    <a:gd name="T3" fmla="*/ 0 h 124"/>
                    <a:gd name="T4" fmla="*/ 0 w 73"/>
                    <a:gd name="T5" fmla="*/ 0 h 124"/>
                    <a:gd name="T6" fmla="*/ 0 w 73"/>
                    <a:gd name="T7" fmla="*/ 0 h 124"/>
                    <a:gd name="T8" fmla="*/ 0 w 73"/>
                    <a:gd name="T9" fmla="*/ 0 h 124"/>
                    <a:gd name="T10" fmla="*/ 0 w 73"/>
                    <a:gd name="T11" fmla="*/ 0 h 124"/>
                    <a:gd name="T12" fmla="*/ 0 w 73"/>
                    <a:gd name="T13" fmla="*/ 0 h 124"/>
                    <a:gd name="T14" fmla="*/ 0 w 73"/>
                    <a:gd name="T15" fmla="*/ 0 h 124"/>
                    <a:gd name="T16" fmla="*/ 0 w 73"/>
                    <a:gd name="T17" fmla="*/ 0 h 124"/>
                    <a:gd name="T18" fmla="*/ 0 w 73"/>
                    <a:gd name="T19" fmla="*/ 0 h 1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3"/>
                    <a:gd name="T31" fmla="*/ 0 h 124"/>
                    <a:gd name="T32" fmla="*/ 73 w 73"/>
                    <a:gd name="T33" fmla="*/ 124 h 12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  <p:sp>
              <p:nvSpPr>
                <p:cNvPr id="114" name="Freeform 154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0 w 74"/>
                    <a:gd name="T1" fmla="*/ 0 h 124"/>
                    <a:gd name="T2" fmla="*/ 0 w 74"/>
                    <a:gd name="T3" fmla="*/ 0 h 124"/>
                    <a:gd name="T4" fmla="*/ 0 w 74"/>
                    <a:gd name="T5" fmla="*/ 0 h 124"/>
                    <a:gd name="T6" fmla="*/ 0 w 74"/>
                    <a:gd name="T7" fmla="*/ 0 h 124"/>
                    <a:gd name="T8" fmla="*/ 0 w 74"/>
                    <a:gd name="T9" fmla="*/ 0 h 124"/>
                    <a:gd name="T10" fmla="*/ 0 w 74"/>
                    <a:gd name="T11" fmla="*/ 0 h 124"/>
                    <a:gd name="T12" fmla="*/ 0 w 74"/>
                    <a:gd name="T13" fmla="*/ 0 h 124"/>
                    <a:gd name="T14" fmla="*/ 0 w 74"/>
                    <a:gd name="T15" fmla="*/ 0 h 124"/>
                    <a:gd name="T16" fmla="*/ 0 w 74"/>
                    <a:gd name="T17" fmla="*/ 0 h 124"/>
                    <a:gd name="T18" fmla="*/ 0 w 74"/>
                    <a:gd name="T19" fmla="*/ 0 h 12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74"/>
                    <a:gd name="T31" fmla="*/ 0 h 124"/>
                    <a:gd name="T32" fmla="*/ 74 w 74"/>
                    <a:gd name="T33" fmla="*/ 124 h 12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800" b="1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0971371" cy="4785833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网具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有双向传输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358798" y="2493690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3123789" y="3016459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4653901" y="2644323"/>
            <a:ext cx="13692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000" b="1" dirty="0">
                <a:solidFill>
                  <a:srgbClr val="CC00FF"/>
                </a:solidFill>
              </a:rPr>
              <a:t>下行信道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2020153" y="3227097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2020154" y="3413887"/>
            <a:ext cx="7276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875845" y="4243542"/>
            <a:ext cx="62295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     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65  87                                                   1000</a:t>
            </a:r>
            <a:endParaRPr kumimoji="1" lang="en-US" altLang="zh-CN" sz="20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3112308" y="3227097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062540" y="3587432"/>
            <a:ext cx="4544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7823398" y="3821772"/>
            <a:ext cx="15023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31" name="Line 24"/>
          <p:cNvSpPr>
            <a:spLocks noChangeShapeType="1"/>
          </p:cNvSpPr>
          <p:nvPr/>
        </p:nvSpPr>
        <p:spPr bwMode="auto">
          <a:xfrm>
            <a:off x="1657058" y="4224640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27915" y="4796527"/>
            <a:ext cx="409548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的频带划分</a:t>
            </a:r>
            <a:endParaRPr lang="zh-CN" altLang="en-US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0971371" cy="4785833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网用户端需要使用的设备</a:t>
            </a:r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机顶盒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set-top box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现有的模拟电视机能够接收数字电视信号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连接在同轴电缆和用户的电视机之间。</a:t>
            </a:r>
          </a:p>
          <a:p>
            <a:pPr lvl="1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电缆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调制解调器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cable modem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使用户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能够利用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HFC 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网接入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互联网。</a:t>
            </a:r>
          </a:p>
          <a:p>
            <a:pPr lvl="2"/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连接在同轴电缆和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用户计算机之间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需要成对使用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，只需</a:t>
            </a:r>
            <a:r>
              <a:rPr lang="zh-CN" altLang="en-US" sz="24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安装在用户端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sz="24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可以集成在机顶盒里面。</a:t>
            </a:r>
            <a:endParaRPr lang="zh-CN" altLang="en-US" sz="32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 err="1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FTTx</a:t>
            </a:r>
            <a:r>
              <a:rPr lang="en-US" altLang="zh-CN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 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err="1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FTTx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Fiber To The…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（光纤到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），字母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代表不同的光纤接入地点，也就是光电进行转换的地方。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到户 </a:t>
            </a:r>
            <a:r>
              <a:rPr lang="en-US" altLang="zh-CN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FTTH (Fiber To The Home)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：光纤一直铺设到用户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家庭。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光纤到大楼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FTTB (Fiber To The Building)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：光纤进入大楼后就转换为电信号，然后用电缆或双绞线分配到各用户。</a:t>
            </a:r>
          </a:p>
          <a:p>
            <a:pPr lvl="1"/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另外还有 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FTTC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FTTZ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FTTF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FTTO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FTTD 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等不同形式。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1" cy="817200"/>
          </a:xfrm>
        </p:spPr>
        <p:txBody>
          <a:bodyPr/>
          <a:lstStyle/>
          <a:p>
            <a:pPr lvl="0" eaLnBrk="1" hangingPunct="1">
              <a:defRPr/>
            </a:pPr>
            <a:r>
              <a:rPr lang="en-US" altLang="zh-CN" sz="4000" kern="1200" dirty="0">
                <a:solidFill>
                  <a:srgbClr val="FFFFFF"/>
                </a:solidFill>
                <a:cs typeface="+mn-cs"/>
              </a:rPr>
              <a:t>2.6 </a:t>
            </a:r>
            <a:r>
              <a:rPr lang="zh-CN" altLang="en-US" sz="4000" kern="1200" dirty="0">
                <a:solidFill>
                  <a:srgbClr val="FFFFFF"/>
                </a:solidFill>
                <a:cs typeface="+mn-cs"/>
              </a:rPr>
              <a:t>宽带接入</a:t>
            </a:r>
            <a:r>
              <a:rPr lang="zh-CN" altLang="en-US" sz="4000" kern="1200" dirty="0" smtClean="0">
                <a:solidFill>
                  <a:srgbClr val="FFFFFF"/>
                </a:solidFill>
                <a:cs typeface="+mn-cs"/>
              </a:rPr>
              <a:t>技术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ChangeArrowheads="1"/>
          </p:cNvSpPr>
          <p:nvPr/>
        </p:nvSpPr>
        <p:spPr bwMode="black">
          <a:xfrm>
            <a:off x="0" y="1845102"/>
            <a:ext cx="12190413" cy="792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85" tIns="50393" rIns="100785" bIns="50393" anchor="ctr"/>
          <a:lstStyle/>
          <a:p>
            <a:pPr algn="ctr" eaLnBrk="1" hangingPunct="1"/>
            <a:r>
              <a:rPr lang="en-US" altLang="zh-CN" sz="3500">
                <a:solidFill>
                  <a:srgbClr val="000066"/>
                </a:solidFill>
                <a:latin typeface="Arial" charset="0"/>
                <a:ea typeface="黑体" pitchFamily="49" charset="-122"/>
              </a:rPr>
              <a:t>Thank You</a:t>
            </a:r>
            <a:r>
              <a:rPr lang="zh-CN" altLang="en-US" sz="3500">
                <a:solidFill>
                  <a:srgbClr val="000066"/>
                </a:solidFill>
                <a:latin typeface="Arial" charset="0"/>
                <a:ea typeface="黑体" pitchFamily="49" charset="-122"/>
              </a:rPr>
              <a:t>！</a:t>
            </a:r>
            <a:endParaRPr lang="en-US" altLang="zh-CN" sz="3500">
              <a:solidFill>
                <a:srgbClr val="000066"/>
              </a:solidFill>
              <a:latin typeface="Arial" charset="0"/>
              <a:ea typeface="黑体" pitchFamily="49" charset="-122"/>
            </a:endParaRPr>
          </a:p>
          <a:p>
            <a:pPr algn="ctr" eaLnBrk="1" hangingPunct="1"/>
            <a:r>
              <a:rPr lang="en-US" altLang="zh-CN" sz="3500">
                <a:solidFill>
                  <a:srgbClr val="000066"/>
                </a:solidFill>
                <a:latin typeface="Arial" charset="0"/>
                <a:ea typeface="黑体" pitchFamily="49" charset="-122"/>
              </a:rPr>
              <a:t>Any Questions</a:t>
            </a:r>
            <a:r>
              <a:rPr lang="zh-CN" altLang="en-US" sz="3500">
                <a:solidFill>
                  <a:srgbClr val="000066"/>
                </a:solidFill>
                <a:latin typeface="Arial" charset="0"/>
                <a:ea typeface="黑体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2346989" y="2205659"/>
            <a:ext cx="6628537" cy="1356350"/>
          </a:xfrm>
          <a:prstGeom prst="rect">
            <a:avLst/>
          </a:prstGeom>
        </p:spPr>
        <p:txBody>
          <a:bodyPr/>
          <a:lstStyle>
            <a:lvl1pPr marL="342900" marR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itchFamily="2" charset="2"/>
              <a:buChar char="Ø"/>
              <a:tabLst/>
              <a:defRPr sz="1800" b="1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820738" marR="0" indent="-79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2pPr>
            <a:lvl3pPr marL="12573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3pPr>
            <a:lvl4pPr marL="13716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4pPr>
            <a:lvl5pPr marL="18288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5pPr>
            <a:lvl6pPr marL="267360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6pPr>
            <a:lvl7pPr marL="317753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7pPr>
            <a:lvl8pPr marL="368145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8pPr>
            <a:lvl9pPr marL="418538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indent="0">
              <a:buNone/>
            </a:pPr>
            <a:r>
              <a:rPr lang="zh-CN" altLang="en-US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通信的目的是传送</a:t>
            </a:r>
            <a:r>
              <a:rPr lang="zh-CN" altLang="zh-CN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消息</a:t>
            </a:r>
            <a:r>
              <a:rPr lang="en-US" altLang="zh-CN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(message)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话音、文字、图像、视频等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都是消息</a:t>
            </a:r>
            <a:r>
              <a:rPr lang="zh-CN" altLang="zh-CN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4" descr="查看源图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66" y="2133650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119566" y="3824674"/>
            <a:ext cx="151925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Calibri" pitchFamily="34" charset="0"/>
              </a:rPr>
              <a:t>11001001001100111101011011001110……</a:t>
            </a:r>
            <a:endParaRPr lang="zh-CN" altLang="en-US" b="1" dirty="0">
              <a:latin typeface="Calibri" pitchFamily="34" charset="0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350790" y="4526090"/>
            <a:ext cx="6628537" cy="991936"/>
          </a:xfrm>
          <a:prstGeom prst="rect">
            <a:avLst/>
          </a:prstGeom>
        </p:spPr>
        <p:txBody>
          <a:bodyPr/>
          <a:lstStyle>
            <a:lvl1pPr marL="342900" marR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itchFamily="2" charset="2"/>
              <a:buChar char="Ø"/>
              <a:tabLst/>
              <a:defRPr sz="1800" b="1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820738" marR="0" indent="-79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2pPr>
            <a:lvl3pPr marL="12573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3pPr>
            <a:lvl4pPr marL="13716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4pPr>
            <a:lvl5pPr marL="18288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5pPr>
            <a:lvl6pPr marL="267360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6pPr>
            <a:lvl7pPr marL="317753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7pPr>
            <a:lvl8pPr marL="368145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8pPr>
            <a:lvl9pPr marL="418538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indent="0"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 </a:t>
            </a:r>
            <a:r>
              <a:rPr lang="en-US" altLang="zh-CN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(data)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是运送消息的实体。</a:t>
            </a:r>
            <a:endParaRPr lang="zh-CN" altLang="en-US" sz="2800" dirty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42800" y="1267200"/>
            <a:ext cx="10971371" cy="5258938"/>
          </a:xfrm>
        </p:spPr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术语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068043" y="2620410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000718" y="3468978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019171" y="1845618"/>
            <a:ext cx="8188603" cy="2702469"/>
          </a:xfrm>
          <a:prstGeom prst="rect">
            <a:avLst/>
          </a:prstGeom>
        </p:spPr>
        <p:txBody>
          <a:bodyPr/>
          <a:lstStyle>
            <a:lvl1pPr marL="342900" marR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itchFamily="2" charset="2"/>
              <a:buChar char="Ø"/>
              <a:tabLst/>
              <a:defRPr sz="1800" b="1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820738" marR="0" indent="-79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2pPr>
            <a:lvl3pPr marL="12573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3pPr>
            <a:lvl4pPr marL="13716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4pPr>
            <a:lvl5pPr marL="18288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5pPr>
            <a:lvl6pPr marL="267360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6pPr>
            <a:lvl7pPr marL="317753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7pPr>
            <a:lvl8pPr marL="368145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8pPr>
            <a:lvl9pPr marL="418538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indent="0">
              <a:lnSpc>
                <a:spcPct val="130000"/>
              </a:lnSpc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信号 </a:t>
            </a:r>
            <a:r>
              <a:rPr lang="en-US" altLang="zh-CN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(signal)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：数据的电气的或电磁的表现。 </a:t>
            </a:r>
          </a:p>
          <a:p>
            <a:pPr lvl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信号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(analogous signal)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：信号的取值是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连续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lvl="1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数字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信号 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(digital signal)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：信号的取值是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离散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的。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73728" y="4941962"/>
            <a:ext cx="2182482" cy="829834"/>
            <a:chOff x="241538" y="3424687"/>
            <a:chExt cx="2182482" cy="829834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24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" name="内容占位符 1"/>
          <p:cNvSpPr txBox="1">
            <a:spLocks/>
          </p:cNvSpPr>
          <p:nvPr/>
        </p:nvSpPr>
        <p:spPr>
          <a:xfrm>
            <a:off x="3019171" y="4221882"/>
            <a:ext cx="8188603" cy="2164579"/>
          </a:xfrm>
          <a:prstGeom prst="rect">
            <a:avLst/>
          </a:prstGeom>
        </p:spPr>
        <p:txBody>
          <a:bodyPr/>
          <a:lstStyle>
            <a:lvl1pPr marL="342900" marR="0" indent="127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1C1C1C"/>
              </a:buClr>
              <a:buSzTx/>
              <a:buFont typeface="Wingdings" pitchFamily="2" charset="2"/>
              <a:buChar char="Ø"/>
              <a:tabLst/>
              <a:defRPr sz="1800" b="1">
                <a:solidFill>
                  <a:srgbClr val="1C1C1C"/>
                </a:solidFill>
                <a:latin typeface="+mn-lt"/>
                <a:ea typeface="+mn-ea"/>
                <a:cs typeface="+mn-cs"/>
              </a:defRPr>
            </a:lvl1pPr>
            <a:lvl2pPr marL="820738" marR="0" indent="-7938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Char char="§"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2pPr>
            <a:lvl3pPr marL="1257300" marR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666699"/>
              </a:buClr>
              <a:buSzTx/>
              <a:buFontTx/>
              <a:buChar char="•"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3pPr>
            <a:lvl4pPr marL="13716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4pPr>
            <a:lvl5pPr marL="1828800" marR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rgbClr val="1C1C1C"/>
                </a:solidFill>
                <a:latin typeface="+mn-lt"/>
                <a:ea typeface="+mn-ea"/>
              </a:defRPr>
            </a:lvl5pPr>
            <a:lvl6pPr marL="2673607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6pPr>
            <a:lvl7pPr marL="3177532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7pPr>
            <a:lvl8pPr marL="368145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8pPr>
            <a:lvl9pPr marL="4185384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1C1C1C"/>
                </a:solidFill>
                <a:latin typeface="+mn-lt"/>
                <a:ea typeface="+mn-ea"/>
              </a:defRPr>
            </a:lvl9pPr>
          </a:lstStyle>
          <a:p>
            <a:pPr indent="0">
              <a:lnSpc>
                <a:spcPct val="130000"/>
              </a:lnSpc>
              <a:buNone/>
            </a:pPr>
            <a:r>
              <a:rPr lang="zh-CN" altLang="en-US" sz="28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码元：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在使用时间域（简称为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时域</a:t>
            </a:r>
            <a:r>
              <a:rPr lang="zh-CN" altLang="en-US" sz="2800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）的波形表示数字信号时，代表不同离散数值的基本波形。</a:t>
            </a:r>
            <a:endParaRPr lang="en-US" altLang="zh-CN" sz="2800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zh-CN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使用二进制编码时，只有两种不同的码元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    0 </a:t>
            </a:r>
            <a:r>
              <a:rPr lang="zh-CN" altLang="zh-CN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r>
              <a:rPr lang="zh-CN" altLang="en-US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zh-CN" sz="2400" b="1" dirty="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状态。</a:t>
            </a:r>
            <a:endParaRPr lang="zh-CN" altLang="en-US" sz="2400" b="1" dirty="0" smtClean="0">
              <a:solidFill>
                <a:srgbClr val="4D4D4D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9253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olidFill>
                  <a:srgbClr val="FFFFFF"/>
                </a:solidFill>
              </a:rPr>
              <a:t>2.2 </a:t>
            </a:r>
            <a:r>
              <a:rPr lang="zh-CN" altLang="en-US" sz="4000" dirty="0">
                <a:solidFill>
                  <a:srgbClr val="FFFFFF"/>
                </a:solidFill>
              </a:rPr>
              <a:t>数据通信的基础知识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有关信道的几个基本</a:t>
            </a:r>
            <a:r>
              <a:rPr lang="zh-CN" altLang="en-US" sz="3200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3200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信道表示某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方向上的信息通道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一条通信线路往往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包含两条信道。</a:t>
            </a:r>
            <a:endParaRPr lang="en-US" altLang="zh-CN" sz="2800" b="1" dirty="0" smtClean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单向通信（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单工通信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一个方向的通信而没有反方向的交互。</a:t>
            </a:r>
          </a:p>
          <a:p>
            <a:pPr lvl="1">
              <a:lnSpc>
                <a:spcPct val="140000"/>
              </a:lnSpc>
            </a:pP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双向交替通信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半双工通信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的双方都可以发送信息，但不能双方同时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也就不能同时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双向同时通信（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全双工通信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800" b="1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的双方可以同时发送和接收信息</a:t>
            </a:r>
            <a:r>
              <a:rPr lang="zh-CN" altLang="en-US" sz="2800" b="1" dirty="0" smtClean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800" b="1" dirty="0">
              <a:solidFill>
                <a:srgbClr val="4D4D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78782" y="3914686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条线路，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个信道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03275" y="5109728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条线路，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个信道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0830" y="6290950"/>
            <a:ext cx="314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条线路，</a:t>
            </a:r>
            <a:r>
              <a:rPr lang="en-US" altLang="zh-CN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个信道</a:t>
            </a:r>
            <a:endParaRPr lang="zh-CN" altLang="en-US" sz="28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NordriDesignStudio">
  <a:themeElements>
    <a:clrScheme name="NordriDesignStudio 5">
      <a:dk1>
        <a:srgbClr val="666699"/>
      </a:dk1>
      <a:lt1>
        <a:srgbClr val="FFFFFF"/>
      </a:lt1>
      <a:dk2>
        <a:srgbClr val="000066"/>
      </a:dk2>
      <a:lt2>
        <a:srgbClr val="C0C0C0"/>
      </a:lt2>
      <a:accent1>
        <a:srgbClr val="49CACD"/>
      </a:accent1>
      <a:accent2>
        <a:srgbClr val="467CE8"/>
      </a:accent2>
      <a:accent3>
        <a:srgbClr val="FFFFFF"/>
      </a:accent3>
      <a:accent4>
        <a:srgbClr val="565682"/>
      </a:accent4>
      <a:accent5>
        <a:srgbClr val="B1E1E3"/>
      </a:accent5>
      <a:accent6>
        <a:srgbClr val="3F70D2"/>
      </a:accent6>
      <a:hlink>
        <a:srgbClr val="000066"/>
      </a:hlink>
      <a:folHlink>
        <a:srgbClr val="878FA5"/>
      </a:folHlink>
    </a:clrScheme>
    <a:fontScheme name="NordriDesignStudio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driDesignStudio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2CA3C8"/>
        </a:accent1>
        <a:accent2>
          <a:srgbClr val="C5903B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B28235"/>
        </a:accent6>
        <a:hlink>
          <a:srgbClr val="FF99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2">
        <a:dk1>
          <a:srgbClr val="124B98"/>
        </a:dk1>
        <a:lt1>
          <a:srgbClr val="FFFFFF"/>
        </a:lt1>
        <a:dk2>
          <a:srgbClr val="000000"/>
        </a:dk2>
        <a:lt2>
          <a:srgbClr val="C0C0C0"/>
        </a:lt2>
        <a:accent1>
          <a:srgbClr val="4A95E8"/>
        </a:accent1>
        <a:accent2>
          <a:srgbClr val="6D8DE9"/>
        </a:accent2>
        <a:accent3>
          <a:srgbClr val="FFFFFF"/>
        </a:accent3>
        <a:accent4>
          <a:srgbClr val="0E3F81"/>
        </a:accent4>
        <a:accent5>
          <a:srgbClr val="B1C8F2"/>
        </a:accent5>
        <a:accent6>
          <a:srgbClr val="627FD3"/>
        </a:accent6>
        <a:hlink>
          <a:srgbClr val="95CD2F"/>
        </a:hlink>
        <a:folHlink>
          <a:srgbClr val="CAA66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3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28BFEE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4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FF6600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Studio 5">
        <a:dk1>
          <a:srgbClr val="666699"/>
        </a:dk1>
        <a:lt1>
          <a:srgbClr val="FFFFFF"/>
        </a:lt1>
        <a:dk2>
          <a:srgbClr val="000066"/>
        </a:dk2>
        <a:lt2>
          <a:srgbClr val="C0C0C0"/>
        </a:lt2>
        <a:accent1>
          <a:srgbClr val="49CACD"/>
        </a:accent1>
        <a:accent2>
          <a:srgbClr val="467CE8"/>
        </a:accent2>
        <a:accent3>
          <a:srgbClr val="FFFFFF"/>
        </a:accent3>
        <a:accent4>
          <a:srgbClr val="565682"/>
        </a:accent4>
        <a:accent5>
          <a:srgbClr val="B1E1E3"/>
        </a:accent5>
        <a:accent6>
          <a:srgbClr val="3F70D2"/>
        </a:accent6>
        <a:hlink>
          <a:srgbClr val="000066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CHAP1 计算机网络概述（模板）</Template>
  <TotalTime>18507</TotalTime>
  <Words>4687</Words>
  <Application>Microsoft Office PowerPoint</Application>
  <PresentationFormat>自定义</PresentationFormat>
  <Paragraphs>860</Paragraphs>
  <Slides>68</Slides>
  <Notes>64</Notes>
  <HiddenSlides>11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71" baseType="lpstr">
      <vt:lpstr>NordriDesignStudio</vt:lpstr>
      <vt:lpstr>绘图</vt:lpstr>
      <vt:lpstr>公式</vt:lpstr>
      <vt:lpstr>PowerPoint 演示文稿</vt:lpstr>
      <vt:lpstr>指引</vt:lpstr>
      <vt:lpstr>2.1 物理层的基本概念</vt:lpstr>
      <vt:lpstr>2.1 物理层的基本概念</vt:lpstr>
      <vt:lpstr>指引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2.2 数据通信的基础知识</vt:lpstr>
      <vt:lpstr>课堂练习</vt:lpstr>
      <vt:lpstr>指引</vt:lpstr>
      <vt:lpstr>2.3 物理层下面的传输媒体</vt:lpstr>
      <vt:lpstr>2.3 物理层下面的传输媒体</vt:lpstr>
      <vt:lpstr>2.3.1 导引型传输媒体</vt:lpstr>
      <vt:lpstr>2.3.1 导引型传输媒体</vt:lpstr>
      <vt:lpstr>2.3.1 导引型传输媒体</vt:lpstr>
      <vt:lpstr>2.3.1 导引型传输媒体</vt:lpstr>
      <vt:lpstr>2.3.1 导引型传输媒体</vt:lpstr>
      <vt:lpstr>2.3.1 导引型传输媒体</vt:lpstr>
      <vt:lpstr>2.3.1 导引型传输媒体</vt:lpstr>
      <vt:lpstr>2.3.2 非导引型传输媒体</vt:lpstr>
      <vt:lpstr>2.3.2 非导引型传输媒体</vt:lpstr>
      <vt:lpstr>指引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2.4 信道复用技术</vt:lpstr>
      <vt:lpstr>课堂练习</vt:lpstr>
      <vt:lpstr>指引</vt:lpstr>
      <vt:lpstr>2.5 数字传输系统</vt:lpstr>
      <vt:lpstr>2.5 数字传输系统</vt:lpstr>
      <vt:lpstr>指引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2.6 宽带接入技术</vt:lpstr>
      <vt:lpstr>PowerPoint 演示文稿</vt:lpstr>
    </vt:vector>
  </TitlesOfParts>
  <Company>NICE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微软用户</cp:lastModifiedBy>
  <cp:revision>989</cp:revision>
  <dcterms:created xsi:type="dcterms:W3CDTF">2004-03-02T12:35:10Z</dcterms:created>
  <dcterms:modified xsi:type="dcterms:W3CDTF">2023-03-03T04:36:51Z</dcterms:modified>
</cp:coreProperties>
</file>