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6"/>
  </p:notesMasterIdLst>
  <p:handoutMasterIdLst>
    <p:handoutMasterId r:id="rId107"/>
  </p:handoutMasterIdLst>
  <p:sldIdLst>
    <p:sldId id="256" r:id="rId2"/>
    <p:sldId id="456" r:id="rId3"/>
    <p:sldId id="457"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478" r:id="rId25"/>
    <p:sldId id="479" r:id="rId26"/>
    <p:sldId id="480" r:id="rId27"/>
    <p:sldId id="481" r:id="rId28"/>
    <p:sldId id="482" r:id="rId29"/>
    <p:sldId id="483" r:id="rId30"/>
    <p:sldId id="484" r:id="rId31"/>
    <p:sldId id="485" r:id="rId32"/>
    <p:sldId id="487" r:id="rId33"/>
    <p:sldId id="488" r:id="rId34"/>
    <p:sldId id="489" r:id="rId35"/>
    <p:sldId id="490" r:id="rId36"/>
    <p:sldId id="491" r:id="rId37"/>
    <p:sldId id="492" r:id="rId38"/>
    <p:sldId id="493" r:id="rId39"/>
    <p:sldId id="494" r:id="rId40"/>
    <p:sldId id="495" r:id="rId41"/>
    <p:sldId id="496" r:id="rId42"/>
    <p:sldId id="497" r:id="rId43"/>
    <p:sldId id="498" r:id="rId44"/>
    <p:sldId id="499" r:id="rId45"/>
    <p:sldId id="500" r:id="rId46"/>
    <p:sldId id="501" r:id="rId47"/>
    <p:sldId id="502" r:id="rId48"/>
    <p:sldId id="503" r:id="rId49"/>
    <p:sldId id="504" r:id="rId50"/>
    <p:sldId id="505" r:id="rId51"/>
    <p:sldId id="506" r:id="rId52"/>
    <p:sldId id="507" r:id="rId53"/>
    <p:sldId id="508" r:id="rId54"/>
    <p:sldId id="509" r:id="rId55"/>
    <p:sldId id="510" r:id="rId56"/>
    <p:sldId id="511" r:id="rId57"/>
    <p:sldId id="512" r:id="rId58"/>
    <p:sldId id="513" r:id="rId59"/>
    <p:sldId id="514" r:id="rId60"/>
    <p:sldId id="515" r:id="rId61"/>
    <p:sldId id="516" r:id="rId62"/>
    <p:sldId id="517" r:id="rId63"/>
    <p:sldId id="518" r:id="rId64"/>
    <p:sldId id="519" r:id="rId65"/>
    <p:sldId id="520" r:id="rId66"/>
    <p:sldId id="521" r:id="rId67"/>
    <p:sldId id="522" r:id="rId68"/>
    <p:sldId id="523" r:id="rId69"/>
    <p:sldId id="524" r:id="rId70"/>
    <p:sldId id="525" r:id="rId71"/>
    <p:sldId id="526" r:id="rId72"/>
    <p:sldId id="527" r:id="rId73"/>
    <p:sldId id="437" r:id="rId74"/>
    <p:sldId id="360" r:id="rId75"/>
    <p:sldId id="361" r:id="rId76"/>
    <p:sldId id="362" r:id="rId77"/>
    <p:sldId id="363" r:id="rId78"/>
    <p:sldId id="414" r:id="rId79"/>
    <p:sldId id="378" r:id="rId80"/>
    <p:sldId id="529" r:id="rId81"/>
    <p:sldId id="419" r:id="rId82"/>
    <p:sldId id="423" r:id="rId83"/>
    <p:sldId id="528" r:id="rId84"/>
    <p:sldId id="530" r:id="rId85"/>
    <p:sldId id="422" r:id="rId86"/>
    <p:sldId id="531" r:id="rId87"/>
    <p:sldId id="424" r:id="rId88"/>
    <p:sldId id="425" r:id="rId89"/>
    <p:sldId id="443" r:id="rId90"/>
    <p:sldId id="411" r:id="rId91"/>
    <p:sldId id="379" r:id="rId92"/>
    <p:sldId id="532" r:id="rId93"/>
    <p:sldId id="384" r:id="rId94"/>
    <p:sldId id="534" r:id="rId95"/>
    <p:sldId id="533" r:id="rId96"/>
    <p:sldId id="438" r:id="rId97"/>
    <p:sldId id="386" r:id="rId98"/>
    <p:sldId id="387" r:id="rId99"/>
    <p:sldId id="389" r:id="rId100"/>
    <p:sldId id="390" r:id="rId101"/>
    <p:sldId id="392" r:id="rId102"/>
    <p:sldId id="393" r:id="rId103"/>
    <p:sldId id="394" r:id="rId104"/>
    <p:sldId id="409" r:id="rId105"/>
  </p:sldIdLst>
  <p:sldSz cx="12190413" cy="6859588"/>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1pPr>
    <a:lvl2pPr marL="544195"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2pPr>
    <a:lvl3pPr marL="108839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3pPr>
    <a:lvl4pPr marL="1632585"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4pPr>
    <a:lvl5pPr marL="217678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5pPr>
    <a:lvl6pPr marL="2720975" algn="l" defTabSz="1088390" rtl="0" eaLnBrk="1" latinLnBrk="0" hangingPunct="1">
      <a:defRPr kern="1200">
        <a:solidFill>
          <a:schemeClr val="tx1"/>
        </a:solidFill>
        <a:latin typeface="Arial" panose="020B0604020202020204" pitchFamily="34" charset="0"/>
        <a:ea typeface="宋体" pitchFamily="2" charset="-122"/>
        <a:cs typeface="+mn-cs"/>
      </a:defRPr>
    </a:lvl6pPr>
    <a:lvl7pPr marL="3265805" algn="l" defTabSz="1088390" rtl="0" eaLnBrk="1" latinLnBrk="0" hangingPunct="1">
      <a:defRPr kern="1200">
        <a:solidFill>
          <a:schemeClr val="tx1"/>
        </a:solidFill>
        <a:latin typeface="Arial" panose="020B0604020202020204" pitchFamily="34" charset="0"/>
        <a:ea typeface="宋体" pitchFamily="2" charset="-122"/>
        <a:cs typeface="+mn-cs"/>
      </a:defRPr>
    </a:lvl7pPr>
    <a:lvl8pPr marL="3810000" algn="l" defTabSz="1088390" rtl="0" eaLnBrk="1" latinLnBrk="0" hangingPunct="1">
      <a:defRPr kern="1200">
        <a:solidFill>
          <a:schemeClr val="tx1"/>
        </a:solidFill>
        <a:latin typeface="Arial" panose="020B0604020202020204" pitchFamily="34" charset="0"/>
        <a:ea typeface="宋体" pitchFamily="2" charset="-122"/>
        <a:cs typeface="+mn-cs"/>
      </a:defRPr>
    </a:lvl8pPr>
    <a:lvl9pPr marL="4354195" algn="l" defTabSz="1088390" rtl="0" eaLnBrk="1" latinLnBrk="0" hangingPunct="1">
      <a:defRPr kern="1200">
        <a:solidFill>
          <a:schemeClr val="tx1"/>
        </a:solidFill>
        <a:latin typeface="Arial" panose="020B0604020202020204" pitchFamily="34" charset="0"/>
        <a:ea typeface="宋体"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1">
          <p15:clr>
            <a:srgbClr val="A4A3A4"/>
          </p15:clr>
        </p15:guide>
        <p15:guide id="4" orient="horz" pos="709">
          <p15:clr>
            <a:srgbClr val="A4A3A4"/>
          </p15:clr>
        </p15:guide>
        <p15:guide id="5" pos="393">
          <p15:clr>
            <a:srgbClr val="A4A3A4"/>
          </p15:clr>
        </p15:guide>
        <p15:guide id="6" pos="72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111111"/>
    <a:srgbClr val="4D4D4D"/>
    <a:srgbClr val="FFFFFF"/>
    <a:srgbClr val="339496"/>
    <a:srgbClr val="FF3300"/>
    <a:srgbClr val="0000CC"/>
    <a:srgbClr val="DDDDDD"/>
    <a:srgbClr val="FFFF66"/>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90983" autoAdjust="0"/>
  </p:normalViewPr>
  <p:slideViewPr>
    <p:cSldViewPr>
      <p:cViewPr varScale="1">
        <p:scale>
          <a:sx n="75" d="100"/>
          <a:sy n="75" d="100"/>
        </p:scale>
        <p:origin x="826" y="48"/>
      </p:cViewPr>
      <p:guideLst>
        <p:guide orient="horz" pos="227"/>
        <p:guide orient="horz" pos="164"/>
        <p:guide orient="horz" pos="4111"/>
        <p:guide orient="horz" pos="709"/>
        <p:guide pos="393"/>
        <p:guide pos="728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fld id="{AB97BAE8-6DDF-4433-A2E1-7730C921EC29}"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atin typeface="Arial" panose="020B0604020202020204" pitchFamily="34"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pPr>
              <a:defRPr/>
            </a:pPr>
            <a:fld id="{E642722D-57A4-488E-9876-D9FC02535F53}" type="datetimeFigureOut">
              <a:rPr lang="zh-CN" altLang="en-US"/>
              <a:t>2023/4/3</a:t>
            </a:fld>
            <a:endParaRPr lang="en-US" altLang="zh-CN"/>
          </a:p>
        </p:txBody>
      </p:sp>
      <p:sp>
        <p:nvSpPr>
          <p:cNvPr id="717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atin typeface="Arial" panose="020B0604020202020204" pitchFamily="34"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146BAE93-64F0-4E45-A498-00D0A3B96DDC}"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1pPr>
    <a:lvl2pPr marL="544195"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2pPr>
    <a:lvl3pPr marL="1088390"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3pPr>
    <a:lvl4pPr marL="1632585"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4pPr>
    <a:lvl5pPr marL="2176780"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冗余码是帧</a:t>
            </a:r>
            <a:r>
              <a:rPr lang="zh-CN" altLang="en-US" dirty="0"/>
              <a:t>尾部的一个控制字段</a:t>
            </a:r>
          </a:p>
        </p:txBody>
      </p:sp>
      <p:sp>
        <p:nvSpPr>
          <p:cNvPr id="4" name="灯片编号占位符 3"/>
          <p:cNvSpPr>
            <a:spLocks noGrp="1"/>
          </p:cNvSpPr>
          <p:nvPr>
            <p:ph type="sldNum" sz="quarter" idx="10"/>
          </p:nvPr>
        </p:nvSpPr>
        <p:spPr/>
        <p:txBody>
          <a:bodyPr/>
          <a:lstStyle/>
          <a:p>
            <a:fld id="{146BAE93-64F0-4E45-A498-00D0A3B96DDC}" type="slidenum">
              <a:rPr lang="zh-CN" altLang="en-US" smtClean="0"/>
              <a:t>18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20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27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28</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BAE93-64F0-4E45-A498-00D0A3B96DDC}" type="slidenum">
              <a:rPr lang="zh-CN" altLang="en-US" smtClean="0"/>
              <a:t>29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BAE93-64F0-4E45-A498-00D0A3B96DDC}" type="slidenum">
              <a:rPr lang="zh-CN" altLang="en-US" smtClean="0"/>
              <a:t>30</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p:nvPr>
        </p:nvSpPr>
        <p:spPr>
          <a:xfrm>
            <a:off x="382588" y="685800"/>
            <a:ext cx="6092825" cy="3429000"/>
          </a:xfrm>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ym typeface="Wingdings" panose="05000000000000000000" pitchFamily="2" charset="2"/>
              </a:rPr>
              <a:t>异步传输以字节为单位，一个字节是</a:t>
            </a:r>
            <a:r>
              <a:rPr lang="en-US" altLang="zh-CN" dirty="0">
                <a:sym typeface="Wingdings" panose="05000000000000000000" pitchFamily="2" charset="2"/>
              </a:rPr>
              <a:t>8</a:t>
            </a:r>
            <a:r>
              <a:rPr lang="zh-CN" altLang="en-US" dirty="0">
                <a:sym typeface="Wingdings" panose="05000000000000000000" pitchFamily="2" charset="2"/>
              </a:rPr>
              <a:t>个二进制位。</a:t>
            </a:r>
            <a:endParaRPr lang="en-US" altLang="zh-CN" dirty="0">
              <a:sym typeface="Wingdings" panose="05000000000000000000" pitchFamily="2" charset="2"/>
            </a:endParaRPr>
          </a:p>
          <a:p>
            <a:r>
              <a:rPr lang="zh-CN" altLang="en-US" dirty="0">
                <a:sym typeface="Wingdings" panose="05000000000000000000" pitchFamily="2" charset="2"/>
              </a:rPr>
              <a:t>字节的最右边是最低位，即第 </a:t>
            </a:r>
            <a:r>
              <a:rPr lang="en-US" altLang="zh-CN" dirty="0">
                <a:sym typeface="Wingdings" panose="05000000000000000000" pitchFamily="2" charset="2"/>
              </a:rPr>
              <a:t>0 </a:t>
            </a:r>
            <a:r>
              <a:rPr lang="zh-CN" altLang="en-US" dirty="0">
                <a:sym typeface="Wingdings" panose="05000000000000000000" pitchFamily="2" charset="2"/>
              </a:rPr>
              <a:t>位</a:t>
            </a:r>
            <a:endParaRPr lang="en-US" altLang="zh-CN" dirty="0">
              <a:sym typeface="Wingdings" panose="05000000000000000000" pitchFamily="2" charset="2"/>
            </a:endParaRPr>
          </a:p>
        </p:txBody>
      </p:sp>
      <p:sp>
        <p:nvSpPr>
          <p:cNvPr id="41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734FA70E-3073-4A0D-B5C8-69BDF50DDA41}" type="slidenum">
              <a:rPr lang="zh-CN" altLang="en-US">
                <a:latin typeface="Arial" panose="020B0604020202020204" pitchFamily="34" charset="0"/>
              </a:rPr>
              <a:t>31</a:t>
            </a:fld>
            <a:endParaRPr lang="en-US"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p:nvPr>
        </p:nvSpPr>
        <p:spPr>
          <a:xfrm>
            <a:off x="382588" y="685800"/>
            <a:ext cx="6092825" cy="3429000"/>
          </a:xfrm>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ym typeface="Wingdings" panose="05000000000000000000" pitchFamily="2" charset="2"/>
              </a:rPr>
              <a:t>异步传输以字节为单位，一个字节是</a:t>
            </a:r>
            <a:r>
              <a:rPr lang="en-US" altLang="zh-CN" dirty="0">
                <a:sym typeface="Wingdings" panose="05000000000000000000" pitchFamily="2" charset="2"/>
              </a:rPr>
              <a:t>8</a:t>
            </a:r>
            <a:r>
              <a:rPr lang="zh-CN" altLang="en-US" dirty="0">
                <a:sym typeface="Wingdings" panose="05000000000000000000" pitchFamily="2" charset="2"/>
              </a:rPr>
              <a:t>个二进制位。</a:t>
            </a:r>
            <a:endParaRPr lang="en-US" altLang="zh-CN" dirty="0">
              <a:sym typeface="Wingdings" panose="05000000000000000000" pitchFamily="2" charset="2"/>
            </a:endParaRPr>
          </a:p>
        </p:txBody>
      </p:sp>
      <p:sp>
        <p:nvSpPr>
          <p:cNvPr id="41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734FA70E-3073-4A0D-B5C8-69BDF50DDA41}" type="slidenum">
              <a:rPr lang="zh-CN" altLang="en-US">
                <a:latin typeface="Arial" panose="020B0604020202020204" pitchFamily="34" charset="0"/>
              </a:rPr>
              <a:t>32</a:t>
            </a:fld>
            <a:endParaRPr lang="en-US"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a:xfrm>
            <a:off x="382588" y="685800"/>
            <a:ext cx="6092825" cy="3429000"/>
          </a:xfrm>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在使用同步传输的时候，是以比特为单位来传输的。如果数据中有两个字节 </a:t>
            </a:r>
            <a:r>
              <a:rPr lang="en-US" altLang="zh-CN" dirty="0"/>
              <a:t>10010111 11101010</a:t>
            </a:r>
            <a:r>
              <a:rPr lang="zh-CN" altLang="en-US" dirty="0"/>
              <a:t>，同样会被视为帧的边界（第一个字节的后</a:t>
            </a:r>
            <a:r>
              <a:rPr lang="en-US" altLang="zh-CN" dirty="0"/>
              <a:t>4</a:t>
            </a:r>
            <a:r>
              <a:rPr lang="zh-CN" altLang="en-US" dirty="0"/>
              <a:t>位和第二个字节的前</a:t>
            </a:r>
            <a:r>
              <a:rPr lang="en-US" altLang="zh-CN" dirty="0"/>
              <a:t>4</a:t>
            </a:r>
            <a:r>
              <a:rPr lang="zh-CN" altLang="en-US" dirty="0"/>
              <a:t>位）。</a:t>
            </a: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8CF59EF3-55F5-45AD-9603-5869DB7C06E9}" type="slidenum">
              <a:rPr lang="zh-CN" altLang="en-US">
                <a:latin typeface="Arial" panose="020B0604020202020204" pitchFamily="34" charset="0"/>
              </a:rPr>
              <a:t>33</a:t>
            </a:fld>
            <a:endParaRPr lang="en-US"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6BAE93-64F0-4E45-A498-00D0A3B96DDC}" type="slidenum">
              <a:rPr lang="zh-CN" altLang="en-US" smtClean="0"/>
              <a:t>34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2588" y="685800"/>
            <a:ext cx="6092825" cy="3429000"/>
          </a:xfrm>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局域网覆盖范围有限，而且局域网中的节点主要是主机，所以局域网无法形成网状结构。</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2588" y="685800"/>
            <a:ext cx="6092825" cy="3429000"/>
          </a:xfrm>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集中控制的多点线路探询就是受控接入。</a:t>
            </a:r>
          </a:p>
        </p:txBody>
      </p:sp>
      <p:sp>
        <p:nvSpPr>
          <p:cNvPr id="4" name="灯片编号占位符 3"/>
          <p:cNvSpPr>
            <a:spLocks noGrp="1"/>
          </p:cNvSpPr>
          <p:nvPr>
            <p:ph type="sldNum" sz="quarter" idx="10"/>
          </p:nvPr>
        </p:nvSpPr>
        <p:spPr/>
        <p:txBody>
          <a:bodyPr/>
          <a:lstStyle/>
          <a:p>
            <a:fld id="{146BAE93-64F0-4E45-A498-00D0A3B96DDC}" type="slidenum">
              <a:rPr lang="zh-CN" altLang="en-US" smtClean="0"/>
              <a:t>39</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41</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p:nvPr>
        </p:nvSpPr>
        <p:spPr>
          <a:xfrm>
            <a:off x="382588" y="685800"/>
            <a:ext cx="6092825" cy="3429000"/>
          </a:xfrm>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96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85BC65C1-95BF-4C3E-BB20-6CF1C565F78C}" type="slidenum">
              <a:rPr lang="zh-CN" altLang="en-US">
                <a:latin typeface="Arial" panose="020B0604020202020204" pitchFamily="34" charset="0"/>
              </a:rPr>
              <a:t>43</a:t>
            </a:fld>
            <a:endParaRPr lang="en-US"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45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82588" y="685800"/>
            <a:ext cx="6092825" cy="3429000"/>
          </a:xfrm>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82588" y="685800"/>
            <a:ext cx="6092825" cy="3429000"/>
          </a:xfrm>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50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51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82588" y="685800"/>
            <a:ext cx="6092825" cy="3429000"/>
          </a:xfrm>
        </p:spPr>
      </p:sp>
      <p:sp>
        <p:nvSpPr>
          <p:cNvPr id="13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52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82588" y="685800"/>
            <a:ext cx="6092825" cy="3429000"/>
          </a:xfrm>
        </p:spPr>
      </p:sp>
      <p:sp>
        <p:nvSpPr>
          <p:cNvPr id="1013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所以以太网帧没有帧定界符</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信号在铜线中传播会不断衰减，就像往湖中丢一块石头，越到远处水波就越不明显。</a:t>
            </a:r>
          </a:p>
        </p:txBody>
      </p:sp>
      <p:sp>
        <p:nvSpPr>
          <p:cNvPr id="4" name="灯片编号占位符 3"/>
          <p:cNvSpPr>
            <a:spLocks noGrp="1"/>
          </p:cNvSpPr>
          <p:nvPr>
            <p:ph type="sldNum" sz="quarter" idx="10"/>
          </p:nvPr>
        </p:nvSpPr>
        <p:spPr/>
        <p:txBody>
          <a:bodyPr/>
          <a:lstStyle/>
          <a:p>
            <a:fld id="{146BAE93-64F0-4E45-A498-00D0A3B96DDC}" type="slidenum">
              <a:rPr lang="zh-CN" altLang="en-US" smtClean="0"/>
              <a:t>55</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2588" y="685800"/>
            <a:ext cx="6092825" cy="3429000"/>
          </a:xfrm>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58</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82588" y="685800"/>
            <a:ext cx="6092825" cy="3429000"/>
          </a:xfrm>
        </p:spPr>
      </p:sp>
      <p:sp>
        <p:nvSpPr>
          <p:cNvPr id="870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82588" y="685800"/>
            <a:ext cx="6092825" cy="3429000"/>
          </a:xfrm>
        </p:spPr>
      </p:sp>
      <p:sp>
        <p:nvSpPr>
          <p:cNvPr id="890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82588" y="685800"/>
            <a:ext cx="6092825" cy="3429000"/>
          </a:xfrm>
        </p:spPr>
      </p:sp>
      <p:sp>
        <p:nvSpPr>
          <p:cNvPr id="911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82588" y="685800"/>
            <a:ext cx="6092825" cy="3429000"/>
          </a:xfrm>
        </p:spPr>
      </p:sp>
      <p:sp>
        <p:nvSpPr>
          <p:cNvPr id="931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82588" y="685800"/>
            <a:ext cx="6092825" cy="3429000"/>
          </a:xfrm>
        </p:spPr>
      </p:sp>
      <p:sp>
        <p:nvSpPr>
          <p:cNvPr id="952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82588" y="685800"/>
            <a:ext cx="6092825" cy="3429000"/>
          </a:xfrm>
        </p:spPr>
      </p:sp>
      <p:sp>
        <p:nvSpPr>
          <p:cNvPr id="13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82588" y="685800"/>
            <a:ext cx="6092825" cy="3429000"/>
          </a:xfrm>
        </p:spPr>
      </p:sp>
      <p:sp>
        <p:nvSpPr>
          <p:cNvPr id="952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382588" y="685800"/>
            <a:ext cx="6092825" cy="3429000"/>
          </a:xfrm>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382588" y="685800"/>
            <a:ext cx="6092825" cy="3429000"/>
          </a:xfrm>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382588" y="685800"/>
            <a:ext cx="6092825" cy="3429000"/>
          </a:xfrm>
        </p:spPr>
      </p:sp>
      <p:sp>
        <p:nvSpPr>
          <p:cNvPr id="993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12058801-6AA5-4604-9234-68DB7D70333A}" type="slidenum">
              <a:rPr lang="en-US" altLang="zh-CN"/>
              <a:t>78</a:t>
            </a:fld>
            <a:endParaRPr lang="en-US" altLang="zh-CN"/>
          </a:p>
        </p:txBody>
      </p:sp>
      <p:sp>
        <p:nvSpPr>
          <p:cNvPr id="108547" name="Rectangle 2"/>
          <p:cNvSpPr>
            <a:spLocks noGrp="1" noRot="1" noChangeAspect="1" noChangeArrowheads="1" noTextEdit="1"/>
          </p:cNvSpPr>
          <p:nvPr>
            <p:ph type="sldImg"/>
          </p:nvPr>
        </p:nvSpPr>
        <p:spPr>
          <a:xfrm>
            <a:off x="382588" y="685800"/>
            <a:ext cx="6092825" cy="3429000"/>
          </a:xfrm>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82FBE0A0-9C87-4E06-A510-1DC00963B1C9}" type="slidenum">
              <a:rPr lang="en-US" altLang="zh-CN"/>
              <a:t>87</a:t>
            </a:fld>
            <a:endParaRPr lang="en-US" altLang="zh-CN"/>
          </a:p>
        </p:txBody>
      </p:sp>
      <p:sp>
        <p:nvSpPr>
          <p:cNvPr id="116739" name="Rectangle 2"/>
          <p:cNvSpPr>
            <a:spLocks noGrp="1" noRot="1" noChangeAspect="1" noChangeArrowheads="1" noTextEdit="1"/>
          </p:cNvSpPr>
          <p:nvPr>
            <p:ph type="sldImg"/>
          </p:nvPr>
        </p:nvSpPr>
        <p:spPr>
          <a:xfrm>
            <a:off x="382588" y="685800"/>
            <a:ext cx="6092825" cy="3429000"/>
          </a:xfrm>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CFFE3A62-5986-4B29-AD45-7FCBD75EB0A5}" type="slidenum">
              <a:rPr lang="en-US" altLang="zh-CN"/>
              <a:t>88</a:t>
            </a:fld>
            <a:endParaRPr lang="en-US" altLang="zh-CN"/>
          </a:p>
        </p:txBody>
      </p:sp>
      <p:sp>
        <p:nvSpPr>
          <p:cNvPr id="118787" name="Rectangle 2"/>
          <p:cNvSpPr>
            <a:spLocks noGrp="1" noRot="1" noChangeAspect="1" noChangeArrowheads="1" noTextEdit="1"/>
          </p:cNvSpPr>
          <p:nvPr>
            <p:ph type="sldImg"/>
          </p:nvPr>
        </p:nvSpPr>
        <p:spPr>
          <a:xfrm>
            <a:off x="382588" y="685800"/>
            <a:ext cx="6092825" cy="3429000"/>
          </a:xfrm>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CFFE3A62-5986-4B29-AD45-7FCBD75EB0A5}" type="slidenum">
              <a:rPr lang="en-US" altLang="zh-CN"/>
              <a:t>89</a:t>
            </a:fld>
            <a:endParaRPr lang="en-US" altLang="zh-CN"/>
          </a:p>
        </p:txBody>
      </p:sp>
      <p:sp>
        <p:nvSpPr>
          <p:cNvPr id="118787" name="Rectangle 2"/>
          <p:cNvSpPr>
            <a:spLocks noGrp="1" noRot="1" noChangeAspect="1" noChangeArrowheads="1" noTextEdit="1"/>
          </p:cNvSpPr>
          <p:nvPr>
            <p:ph type="sldImg"/>
          </p:nvPr>
        </p:nvSpPr>
        <p:spPr>
          <a:xfrm>
            <a:off x="382588" y="685800"/>
            <a:ext cx="6092825" cy="3429000"/>
          </a:xfrm>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90</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382588" y="685800"/>
            <a:ext cx="6092825" cy="3429000"/>
          </a:xfrm>
        </p:spPr>
      </p:sp>
      <p:sp>
        <p:nvSpPr>
          <p:cNvPr id="1351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t>6</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382588" y="685800"/>
            <a:ext cx="6092825" cy="3429000"/>
          </a:xfrm>
        </p:spPr>
      </p:sp>
      <p:sp>
        <p:nvSpPr>
          <p:cNvPr id="1372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382588" y="685800"/>
            <a:ext cx="6092825" cy="3429000"/>
          </a:xfrm>
        </p:spPr>
      </p:sp>
      <p:sp>
        <p:nvSpPr>
          <p:cNvPr id="1392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2588" y="685800"/>
            <a:ext cx="6092825" cy="3429000"/>
          </a:xfrm>
        </p:spPr>
      </p:sp>
      <p:sp>
        <p:nvSpPr>
          <p:cNvPr id="141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382588" y="685800"/>
            <a:ext cx="6092825" cy="3429000"/>
          </a:xfrm>
        </p:spPr>
      </p:sp>
      <p:sp>
        <p:nvSpPr>
          <p:cNvPr id="1433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382588" y="685800"/>
            <a:ext cx="6092825" cy="3429000"/>
          </a:xfrm>
        </p:spPr>
      </p:sp>
      <p:sp>
        <p:nvSpPr>
          <p:cNvPr id="145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382588" y="685800"/>
            <a:ext cx="6092825" cy="3429000"/>
          </a:xfrm>
        </p:spPr>
      </p:sp>
      <p:sp>
        <p:nvSpPr>
          <p:cNvPr id="147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2588" y="685800"/>
            <a:ext cx="6092825" cy="3429000"/>
          </a:xfrm>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3.1.2 </a:t>
            </a:r>
            <a:r>
              <a:rPr lang="zh-CN" altLang="en-US" dirty="0"/>
              <a:t>小节中的封装成帧和透明传输讲的是一种基本思想，而在具体的数据链路层协议中，封装成帧和透明传输都有各自的实现方法。</a:t>
            </a:r>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9A5C2C9B-6446-41E7-BA86-A03B8A54D788}" type="slidenum">
              <a:rPr lang="zh-CN" altLang="en-US">
                <a:latin typeface="Arial" panose="020B0604020202020204" pitchFamily="34" charset="0"/>
              </a:rPr>
              <a:t>9</a:t>
            </a:fld>
            <a:endParaRPr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SOH</a:t>
            </a:r>
            <a:r>
              <a:rPr lang="zh-CN" altLang="en-US" dirty="0"/>
              <a:t>和</a:t>
            </a:r>
            <a:r>
              <a:rPr lang="en-US" altLang="zh-CN" dirty="0"/>
              <a:t>EOT</a:t>
            </a:r>
            <a:r>
              <a:rPr lang="zh-CN" altLang="en-US" dirty="0"/>
              <a:t>都是控制字符的名称，各自的编码为</a:t>
            </a:r>
            <a:r>
              <a:rPr lang="en-US" altLang="zh-CN" dirty="0"/>
              <a:t>00000001</a:t>
            </a:r>
            <a:r>
              <a:rPr lang="zh-CN" altLang="en-US" dirty="0"/>
              <a:t>（</a:t>
            </a:r>
            <a:r>
              <a:rPr lang="en-US" altLang="zh-CN" dirty="0"/>
              <a:t>01H</a:t>
            </a:r>
            <a:r>
              <a:rPr lang="zh-CN" altLang="en-US" dirty="0"/>
              <a:t>）和</a:t>
            </a:r>
            <a:r>
              <a:rPr lang="en-US" altLang="zh-CN" dirty="0"/>
              <a:t>00000100</a:t>
            </a:r>
            <a:r>
              <a:rPr lang="zh-CN" altLang="en-US" dirty="0"/>
              <a:t>（</a:t>
            </a:r>
            <a:r>
              <a:rPr lang="en-US" altLang="zh-CN" dirty="0"/>
              <a:t>04H</a:t>
            </a:r>
            <a:r>
              <a:rPr lang="zh-CN" altLang="en-US" dirty="0"/>
              <a:t>）。但并不是所有的数据帧都采用</a:t>
            </a:r>
            <a:r>
              <a:rPr lang="en-US" altLang="zh-CN" dirty="0"/>
              <a:t>SOH</a:t>
            </a:r>
            <a:r>
              <a:rPr lang="zh-CN" altLang="en-US" dirty="0"/>
              <a:t>和</a:t>
            </a:r>
            <a:r>
              <a:rPr lang="en-US" altLang="zh-CN" dirty="0"/>
              <a:t>EOT</a:t>
            </a:r>
            <a:r>
              <a:rPr lang="zh-CN" altLang="en-US" dirty="0"/>
              <a:t>这样的定界符。</a:t>
            </a:r>
          </a:p>
        </p:txBody>
      </p:sp>
      <p:sp>
        <p:nvSpPr>
          <p:cNvPr id="4" name="灯片编号占位符 3"/>
          <p:cNvSpPr>
            <a:spLocks noGrp="1"/>
          </p:cNvSpPr>
          <p:nvPr>
            <p:ph type="sldNum" sz="quarter" idx="10"/>
          </p:nvPr>
        </p:nvSpPr>
        <p:spPr/>
        <p:txBody>
          <a:bodyPr/>
          <a:lstStyle/>
          <a:p>
            <a:fld id="{146BAE93-64F0-4E45-A498-00D0A3B96DDC}" type="slidenum">
              <a:rPr lang="zh-CN" altLang="en-US" smtClean="0"/>
              <a:t>11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对于收到的不完整的帧，直接丢弃</a:t>
            </a:r>
          </a:p>
        </p:txBody>
      </p:sp>
      <p:sp>
        <p:nvSpPr>
          <p:cNvPr id="4" name="灯片编号占位符 3"/>
          <p:cNvSpPr>
            <a:spLocks noGrp="1"/>
          </p:cNvSpPr>
          <p:nvPr>
            <p:ph type="sldNum" sz="quarter" idx="10"/>
          </p:nvPr>
        </p:nvSpPr>
        <p:spPr/>
        <p:txBody>
          <a:bodyPr/>
          <a:lstStyle/>
          <a:p>
            <a:fld id="{146BAE93-64F0-4E45-A498-00D0A3B96DDC}" type="slidenum">
              <a:rPr lang="zh-CN" altLang="en-US" smtClean="0"/>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MTU </a:t>
            </a:r>
            <a:r>
              <a:rPr lang="zh-CN" altLang="en-US" dirty="0"/>
              <a:t>指的是帧中原始数据的最大长度，不包括填充的数据。</a:t>
            </a:r>
          </a:p>
        </p:txBody>
      </p:sp>
      <p:sp>
        <p:nvSpPr>
          <p:cNvPr id="4" name="灯片编号占位符 3"/>
          <p:cNvSpPr>
            <a:spLocks noGrp="1"/>
          </p:cNvSpPr>
          <p:nvPr>
            <p:ph type="sldNum" sz="quarter" idx="10"/>
          </p:nvPr>
        </p:nvSpPr>
        <p:spPr/>
        <p:txBody>
          <a:bodyPr/>
          <a:lstStyle/>
          <a:p>
            <a:fld id="{146BAE93-64F0-4E45-A498-00D0A3B96DDC}" type="slidenum">
              <a:rPr lang="zh-CN" altLang="en-US" smtClean="0"/>
              <a:t>16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42800" y="1267199"/>
            <a:ext cx="11304000" cy="4896000"/>
          </a:xfrm>
          <a:prstGeom prst="rect">
            <a:avLst/>
          </a:prstGeom>
        </p:spPr>
        <p:txBody>
          <a:bodyPr/>
          <a:lstStyle>
            <a:lvl1pPr marL="342900" marR="0" indent="12700" algn="l" defTabSz="914400" rtl="0" eaLnBrk="0" fontAlgn="base" latinLnBrk="0" hangingPunct="0">
              <a:lnSpc>
                <a:spcPct val="150000"/>
              </a:lnSpc>
              <a:spcBef>
                <a:spcPct val="0"/>
              </a:spcBef>
              <a:spcAft>
                <a:spcPct val="0"/>
              </a:spcAft>
              <a:buClr>
                <a:srgbClr val="1C1C1C"/>
              </a:buClr>
              <a:buSzTx/>
              <a:buFont typeface="Wingdings" panose="05000000000000000000" pitchFamily="2" charset="2"/>
              <a:buChar char="Ø"/>
              <a:defRPr/>
            </a:lvl1pPr>
            <a:lvl2pPr marL="821055" marR="0" indent="-8255" algn="l" defTabSz="914400" rtl="0" eaLnBrk="0" fontAlgn="base" latinLnBrk="0" hangingPunct="0">
              <a:lnSpc>
                <a:spcPct val="150000"/>
              </a:lnSpc>
              <a:spcBef>
                <a:spcPct val="0"/>
              </a:spcBef>
              <a:spcAft>
                <a:spcPct val="0"/>
              </a:spcAft>
              <a:buClr>
                <a:srgbClr val="000066"/>
              </a:buClr>
              <a:buSzTx/>
              <a:buFont typeface="Wingdings" panose="05000000000000000000" pitchFamily="2" charset="2"/>
              <a:buChar char="§"/>
              <a:defRPr/>
            </a:lvl2pPr>
            <a:lvl3pPr marL="1257300" marR="0" indent="-342900" algn="l" defTabSz="914400" rtl="0" eaLnBrk="0" fontAlgn="base" latinLnBrk="0" hangingPunct="0">
              <a:lnSpc>
                <a:spcPct val="150000"/>
              </a:lnSpc>
              <a:spcBef>
                <a:spcPct val="0"/>
              </a:spcBef>
              <a:spcAft>
                <a:spcPct val="0"/>
              </a:spcAft>
              <a:buClr>
                <a:srgbClr val="666699"/>
              </a:buClr>
              <a:buSzTx/>
              <a:buFontTx/>
              <a:buChar char="•"/>
              <a:defRPr/>
            </a:lvl3pPr>
            <a:lvl4pPr marL="1371600" marR="0" indent="0" algn="l" defTabSz="914400" rtl="0" eaLnBrk="0" fontAlgn="base" latinLnBrk="0" hangingPunct="0">
              <a:lnSpc>
                <a:spcPct val="150000"/>
              </a:lnSpc>
              <a:spcBef>
                <a:spcPct val="0"/>
              </a:spcBef>
              <a:spcAft>
                <a:spcPct val="0"/>
              </a:spcAft>
              <a:buClrTx/>
              <a:buSzTx/>
              <a:buFontTx/>
              <a:buNone/>
              <a:defRPr/>
            </a:lvl4pPr>
            <a:lvl5pPr marL="1828800" marR="0" indent="0" algn="l" defTabSz="914400" rtl="0" eaLnBrk="0" fontAlgn="base" latinLnBrk="0" hangingPunct="0">
              <a:lnSpc>
                <a:spcPct val="150000"/>
              </a:lnSpc>
              <a:spcBef>
                <a:spcPct val="0"/>
              </a:spcBef>
              <a:spcAft>
                <a:spcPct val="0"/>
              </a:spcAft>
              <a:buClrTx/>
              <a:buSzTx/>
              <a:buFontTx/>
              <a:buNone/>
              <a:defRPr/>
            </a:lvl5pPr>
          </a:lstStyle>
          <a:p>
            <a:pPr marL="342900" marR="0" lvl="0" indent="12700" algn="l" defTabSz="914400" rtl="0" eaLnBrk="0" fontAlgn="base" latinLnBrk="0" hangingPunct="0">
              <a:lnSpc>
                <a:spcPct val="150000"/>
              </a:lnSpc>
              <a:spcBef>
                <a:spcPct val="0"/>
              </a:spcBef>
              <a:spcAft>
                <a:spcPct val="0"/>
              </a:spcAft>
              <a:buClr>
                <a:srgbClr val="1C1C1C"/>
              </a:buClr>
              <a:buSzTx/>
              <a:buFont typeface="Wingdings" panose="05000000000000000000" pitchFamily="2" charset="2"/>
              <a:buChar char="Ø"/>
              <a:defRPr/>
            </a:pPr>
            <a:r>
              <a:rPr kumimoji="0" lang="zh-CN" altLang="en-US"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单击此处编辑母版文本样式</a:t>
            </a:r>
            <a:r>
              <a:rPr kumimoji="0" lang="en-US" altLang="zh-CN"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——32</a:t>
            </a:r>
            <a:r>
              <a:rPr kumimoji="0" lang="zh-CN" altLang="en-US"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号，微软雅黑，深灰色</a:t>
            </a:r>
            <a:endParaRPr kumimoji="0" lang="en-US" altLang="zh-CN"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a:p>
            <a:pPr marL="821055" marR="0" lvl="1" indent="-8255" algn="l" defTabSz="914400" rtl="0" eaLnBrk="0" fontAlgn="base" latinLnBrk="0" hangingPunct="0">
              <a:lnSpc>
                <a:spcPct val="150000"/>
              </a:lnSpc>
              <a:spcBef>
                <a:spcPct val="0"/>
              </a:spcBef>
              <a:spcAft>
                <a:spcPct val="0"/>
              </a:spcAft>
              <a:buClr>
                <a:srgbClr val="000066"/>
              </a:buClr>
              <a:buSzTx/>
              <a:buFont typeface="Wingdings" panose="05000000000000000000" pitchFamily="2" charset="2"/>
              <a:buChar char="§"/>
              <a:defRPr/>
            </a:pPr>
            <a:r>
              <a:rPr kumimoji="0" lang="zh-CN" altLang="en-US"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第二级</a:t>
            </a:r>
            <a:r>
              <a:rPr kumimoji="0" lang="en-US" altLang="zh-CN"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——28</a:t>
            </a:r>
            <a:r>
              <a:rPr kumimoji="0" lang="zh-CN" altLang="en-US"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endParaRPr kumimoji="0" lang="en-US" altLang="zh-CN"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a:p>
            <a:pPr marL="1257300" marR="0" lvl="2" indent="-342900" algn="l" defTabSz="914400" rtl="0" eaLnBrk="0" fontAlgn="base" latinLnBrk="0" hangingPunct="0">
              <a:lnSpc>
                <a:spcPct val="150000"/>
              </a:lnSpc>
              <a:spcBef>
                <a:spcPct val="0"/>
              </a:spcBef>
              <a:spcAft>
                <a:spcPct val="0"/>
              </a:spcAft>
              <a:buClr>
                <a:srgbClr val="666699"/>
              </a:buClr>
              <a:buSzTx/>
              <a:buFontTx/>
              <a:buChar char="•"/>
              <a:defRPr/>
            </a:pPr>
            <a:r>
              <a:rPr kumimoji="0" lang="zh-CN" altLang="en-US"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第三级</a:t>
            </a:r>
            <a:r>
              <a:rPr kumimoji="0" lang="en-US" altLang="zh-CN"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——24</a:t>
            </a:r>
            <a:r>
              <a:rPr kumimoji="0" lang="zh-CN" altLang="en-US"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a:p>
            <a:pPr marL="1371600" marR="0" lvl="3"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第四级</a:t>
            </a:r>
            <a:r>
              <a:rPr kumimoji="0" lang="en-US" altLang="zh-CN"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——20</a:t>
            </a:r>
            <a:r>
              <a:rPr kumimoji="0" lang="zh-CN" altLang="en-US"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a:p>
            <a:pPr marL="1828800" marR="0" lvl="4"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第五级</a:t>
            </a:r>
            <a:r>
              <a:rPr kumimoji="0" lang="en-US" altLang="zh-CN"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——18</a:t>
            </a:r>
            <a:r>
              <a:rPr kumimoji="0" lang="zh-CN" altLang="en-US"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p:txBody>
      </p:sp>
      <p:sp>
        <p:nvSpPr>
          <p:cNvPr id="5" name="Rectangle 10"/>
          <p:cNvSpPr>
            <a:spLocks noGrp="1" noChangeArrowheads="1"/>
          </p:cNvSpPr>
          <p:nvPr>
            <p:ph type="title" hasCustomPrompt="1"/>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计算机网络</a:t>
            </a:r>
            <a:r>
              <a:rPr lang="en-US" altLang="zh-CN" dirty="0"/>
              <a:t>——40</a:t>
            </a:r>
            <a:r>
              <a:rPr lang="zh-CN" altLang="en-US" dirty="0"/>
              <a:t>号，黑体（标题）</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指引">
    <p:spTree>
      <p:nvGrpSpPr>
        <p:cNvPr id="1" name=""/>
        <p:cNvGrpSpPr/>
        <p:nvPr/>
      </p:nvGrpSpPr>
      <p:grpSpPr>
        <a:xfrm>
          <a:off x="0" y="0"/>
          <a:ext cx="0" cy="0"/>
          <a:chOff x="0" y="0"/>
          <a:chExt cx="0" cy="0"/>
        </a:xfrm>
      </p:grpSpPr>
      <p:sp>
        <p:nvSpPr>
          <p:cNvPr id="3" name="标题 1"/>
          <p:cNvSpPr>
            <a:spLocks noGrp="1"/>
          </p:cNvSpPr>
          <p:nvPr>
            <p:ph type="title"/>
          </p:nvPr>
        </p:nvSpPr>
        <p:spPr>
          <a:xfrm>
            <a:off x="609600" y="274638"/>
            <a:ext cx="10972800" cy="817562"/>
          </a:xfrm>
        </p:spPr>
        <p:txBody>
          <a:bodyPr/>
          <a:lstStyle>
            <a:lvl1pPr algn="ctr">
              <a:defRPr/>
            </a:lvl1pPr>
          </a:lstStyle>
          <a:p>
            <a:r>
              <a:rPr lang="zh-CN" altLang="en-US" dirty="0"/>
              <a:t>单击此处编辑母版标题样式</a:t>
            </a:r>
          </a:p>
        </p:txBody>
      </p:sp>
      <p:sp>
        <p:nvSpPr>
          <p:cNvPr id="4" name="内容占位符 2"/>
          <p:cNvSpPr>
            <a:spLocks noGrp="1"/>
          </p:cNvSpPr>
          <p:nvPr>
            <p:ph idx="1"/>
          </p:nvPr>
        </p:nvSpPr>
        <p:spPr>
          <a:xfrm>
            <a:off x="2135560" y="1268760"/>
            <a:ext cx="8280920" cy="4896544"/>
          </a:xfrm>
        </p:spPr>
        <p:txBody>
          <a:bodyPr/>
          <a:lstStyle>
            <a:lvl1pPr marL="342900" indent="12700">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title"/>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计算机网络</a:t>
            </a:r>
            <a:r>
              <a:rPr lang="en-US" altLang="zh-CN" dirty="0"/>
              <a:t>——40</a:t>
            </a:r>
            <a:r>
              <a:rPr lang="zh-CN" altLang="en-US" dirty="0"/>
              <a:t>号，黑体（标题）</a:t>
            </a:r>
          </a:p>
        </p:txBody>
      </p:sp>
      <p:sp>
        <p:nvSpPr>
          <p:cNvPr id="5" name="Rectangle 12"/>
          <p:cNvSpPr>
            <a:spLocks noGrp="1" noChangeArrowheads="1"/>
          </p:cNvSpPr>
          <p:nvPr>
            <p:ph type="body" idx="1"/>
          </p:nvPr>
        </p:nvSpPr>
        <p:spPr bwMode="auto">
          <a:xfrm>
            <a:off x="442913" y="1268413"/>
            <a:ext cx="113045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r>
              <a:rPr lang="en-US" altLang="zh-CN" dirty="0"/>
              <a:t>——32</a:t>
            </a:r>
            <a:r>
              <a:rPr lang="zh-CN" altLang="en-US" dirty="0"/>
              <a:t>号，微软雅黑，深灰色</a:t>
            </a:r>
            <a:endParaRPr lang="en-US" altLang="zh-CN" dirty="0"/>
          </a:p>
          <a:p>
            <a:pPr lvl="1"/>
            <a:r>
              <a:rPr lang="zh-CN" altLang="en-US" dirty="0"/>
              <a:t>第二级</a:t>
            </a:r>
            <a:r>
              <a:rPr lang="en-US" altLang="zh-CN" dirty="0"/>
              <a:t>——28</a:t>
            </a:r>
            <a:r>
              <a:rPr lang="zh-CN" altLang="en-US" dirty="0"/>
              <a:t>号，微软雅黑，深灰色</a:t>
            </a:r>
            <a:endParaRPr lang="en-US" altLang="zh-CN" dirty="0"/>
          </a:p>
          <a:p>
            <a:pPr lvl="2"/>
            <a:r>
              <a:rPr lang="zh-CN" altLang="en-US" dirty="0"/>
              <a:t>第三级</a:t>
            </a:r>
            <a:r>
              <a:rPr lang="en-US" altLang="zh-CN" dirty="0"/>
              <a:t>——24</a:t>
            </a:r>
            <a:r>
              <a:rPr lang="zh-CN" altLang="en-US" dirty="0"/>
              <a:t>号，微软雅黑，深灰色</a:t>
            </a:r>
          </a:p>
          <a:p>
            <a:pPr lvl="3"/>
            <a:r>
              <a:rPr lang="zh-CN" altLang="en-US" dirty="0"/>
              <a:t>第四级</a:t>
            </a:r>
            <a:r>
              <a:rPr lang="en-US" altLang="zh-CN" dirty="0"/>
              <a:t>——20</a:t>
            </a:r>
            <a:r>
              <a:rPr lang="zh-CN" altLang="en-US" dirty="0"/>
              <a:t>号，微软雅黑，深灰色</a:t>
            </a:r>
          </a:p>
          <a:p>
            <a:pPr lvl="4"/>
            <a:r>
              <a:rPr lang="zh-CN" altLang="en-US" dirty="0"/>
              <a:t>第五级</a:t>
            </a:r>
            <a:r>
              <a:rPr lang="en-US" altLang="zh-CN" dirty="0"/>
              <a:t>——18</a:t>
            </a:r>
            <a:r>
              <a:rPr lang="zh-CN" altLang="en-US" dirty="0"/>
              <a:t>号，微软雅黑，深灰色</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rtl="0" eaLnBrk="0" fontAlgn="base" hangingPunct="0">
        <a:spcBef>
          <a:spcPct val="0"/>
        </a:spcBef>
        <a:spcAft>
          <a:spcPct val="0"/>
        </a:spcAft>
        <a:defRPr sz="4000">
          <a:solidFill>
            <a:srgbClr val="FFFFFF"/>
          </a:solidFill>
          <a:latin typeface="+mj-lt"/>
          <a:ea typeface="+mj-ea"/>
          <a:cs typeface="+mj-cs"/>
        </a:defRPr>
      </a:lvl1pPr>
      <a:lvl2pPr algn="l" rtl="0" eaLnBrk="0" fontAlgn="base" hangingPunct="0">
        <a:spcBef>
          <a:spcPct val="0"/>
        </a:spcBef>
        <a:spcAft>
          <a:spcPct val="0"/>
        </a:spcAft>
        <a:defRPr sz="2900">
          <a:solidFill>
            <a:srgbClr val="1C1C1C"/>
          </a:solidFill>
          <a:latin typeface="黑体" pitchFamily="2" charset="-122"/>
          <a:ea typeface="黑体" pitchFamily="2" charset="-122"/>
        </a:defRPr>
      </a:lvl2pPr>
      <a:lvl3pPr algn="l" rtl="0" eaLnBrk="0" fontAlgn="base" hangingPunct="0">
        <a:spcBef>
          <a:spcPct val="0"/>
        </a:spcBef>
        <a:spcAft>
          <a:spcPct val="0"/>
        </a:spcAft>
        <a:defRPr sz="2900">
          <a:solidFill>
            <a:srgbClr val="1C1C1C"/>
          </a:solidFill>
          <a:latin typeface="黑体" pitchFamily="2" charset="-122"/>
          <a:ea typeface="黑体" pitchFamily="2" charset="-122"/>
        </a:defRPr>
      </a:lvl3pPr>
      <a:lvl4pPr algn="l" rtl="0" eaLnBrk="0" fontAlgn="base" hangingPunct="0">
        <a:spcBef>
          <a:spcPct val="0"/>
        </a:spcBef>
        <a:spcAft>
          <a:spcPct val="0"/>
        </a:spcAft>
        <a:defRPr sz="2900">
          <a:solidFill>
            <a:srgbClr val="1C1C1C"/>
          </a:solidFill>
          <a:latin typeface="黑体" pitchFamily="2" charset="-122"/>
          <a:ea typeface="黑体" pitchFamily="2" charset="-122"/>
        </a:defRPr>
      </a:lvl4pPr>
      <a:lvl5pPr algn="l" rtl="0" eaLnBrk="0" fontAlgn="base" hangingPunct="0">
        <a:spcBef>
          <a:spcPct val="0"/>
        </a:spcBef>
        <a:spcAft>
          <a:spcPct val="0"/>
        </a:spcAft>
        <a:defRPr sz="2900">
          <a:solidFill>
            <a:srgbClr val="1C1C1C"/>
          </a:solidFill>
          <a:latin typeface="黑体" pitchFamily="2" charset="-122"/>
          <a:ea typeface="黑体" pitchFamily="2" charset="-122"/>
        </a:defRPr>
      </a:lvl5pPr>
      <a:lvl6pPr marL="544195" algn="l" rtl="0" eaLnBrk="1" fontAlgn="base" hangingPunct="1">
        <a:spcBef>
          <a:spcPct val="0"/>
        </a:spcBef>
        <a:spcAft>
          <a:spcPct val="0"/>
        </a:spcAft>
        <a:defRPr sz="2900">
          <a:solidFill>
            <a:srgbClr val="1C1C1C"/>
          </a:solidFill>
          <a:latin typeface="黑体" pitchFamily="2" charset="-122"/>
          <a:ea typeface="黑体" pitchFamily="2" charset="-122"/>
        </a:defRPr>
      </a:lvl6pPr>
      <a:lvl7pPr marL="1088390" algn="l" rtl="0" eaLnBrk="1" fontAlgn="base" hangingPunct="1">
        <a:spcBef>
          <a:spcPct val="0"/>
        </a:spcBef>
        <a:spcAft>
          <a:spcPct val="0"/>
        </a:spcAft>
        <a:defRPr sz="2900">
          <a:solidFill>
            <a:srgbClr val="1C1C1C"/>
          </a:solidFill>
          <a:latin typeface="黑体" pitchFamily="2" charset="-122"/>
          <a:ea typeface="黑体" pitchFamily="2" charset="-122"/>
        </a:defRPr>
      </a:lvl7pPr>
      <a:lvl8pPr marL="1632585" algn="l" rtl="0" eaLnBrk="1" fontAlgn="base" hangingPunct="1">
        <a:spcBef>
          <a:spcPct val="0"/>
        </a:spcBef>
        <a:spcAft>
          <a:spcPct val="0"/>
        </a:spcAft>
        <a:defRPr sz="2900">
          <a:solidFill>
            <a:srgbClr val="1C1C1C"/>
          </a:solidFill>
          <a:latin typeface="黑体" pitchFamily="2" charset="-122"/>
          <a:ea typeface="黑体" pitchFamily="2" charset="-122"/>
        </a:defRPr>
      </a:lvl8pPr>
      <a:lvl9pPr marL="2176780" algn="l" rtl="0" eaLnBrk="1" fontAlgn="base" hangingPunct="1">
        <a:spcBef>
          <a:spcPct val="0"/>
        </a:spcBef>
        <a:spcAft>
          <a:spcPct val="0"/>
        </a:spcAft>
        <a:defRPr sz="2900">
          <a:solidFill>
            <a:srgbClr val="1C1C1C"/>
          </a:solidFill>
          <a:latin typeface="黑体" pitchFamily="2" charset="-122"/>
          <a:ea typeface="黑体" pitchFamily="2" charset="-122"/>
        </a:defRPr>
      </a:lvl9pPr>
    </p:titleStyle>
    <p:bodyStyle>
      <a:lvl1pPr marL="342900" marR="0" indent="12700" algn="l" defTabSz="914400" rtl="0" eaLnBrk="0" fontAlgn="base" latinLnBrk="0" hangingPunct="0">
        <a:lnSpc>
          <a:spcPct val="150000"/>
        </a:lnSpc>
        <a:spcBef>
          <a:spcPct val="0"/>
        </a:spcBef>
        <a:spcAft>
          <a:spcPct val="0"/>
        </a:spcAft>
        <a:buClr>
          <a:srgbClr val="1C1C1C"/>
        </a:buClr>
        <a:buSzTx/>
        <a:buFont typeface="Wingdings" panose="05000000000000000000" pitchFamily="2" charset="2"/>
        <a:buChar char="Ø"/>
        <a:defRPr sz="3200" b="0">
          <a:solidFill>
            <a:srgbClr val="4D4D4D"/>
          </a:solidFill>
          <a:latin typeface="微软雅黑" panose="020B0503020204020204" pitchFamily="34" charset="-122"/>
          <a:ea typeface="微软雅黑" panose="020B0503020204020204" pitchFamily="34" charset="-122"/>
          <a:cs typeface="+mn-cs"/>
        </a:defRPr>
      </a:lvl1pPr>
      <a:lvl2pPr marL="821055" marR="0" indent="-8255" algn="l" defTabSz="914400" rtl="0" eaLnBrk="0" fontAlgn="base" latinLnBrk="0" hangingPunct="0">
        <a:lnSpc>
          <a:spcPct val="150000"/>
        </a:lnSpc>
        <a:spcBef>
          <a:spcPct val="0"/>
        </a:spcBef>
        <a:spcAft>
          <a:spcPct val="0"/>
        </a:spcAft>
        <a:buClr>
          <a:srgbClr val="000066"/>
        </a:buClr>
        <a:buSzTx/>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marR="0" indent="-342900" algn="l" defTabSz="914400" rtl="0" eaLnBrk="0" fontAlgn="base" latinLnBrk="0" hangingPunct="0">
        <a:lnSpc>
          <a:spcPct val="150000"/>
        </a:lnSpc>
        <a:spcBef>
          <a:spcPct val="0"/>
        </a:spcBef>
        <a:spcAft>
          <a:spcPct val="0"/>
        </a:spcAft>
        <a:buClr>
          <a:srgbClr val="666699"/>
        </a:buClr>
        <a:buSzTx/>
        <a:buFontTx/>
        <a:buChar char="•"/>
        <a:defRPr sz="2400">
          <a:solidFill>
            <a:srgbClr val="4D4D4D"/>
          </a:solidFill>
          <a:latin typeface="微软雅黑" panose="020B0503020204020204" pitchFamily="34" charset="-122"/>
          <a:ea typeface="微软雅黑" panose="020B0503020204020204" pitchFamily="34" charset="-122"/>
        </a:defRPr>
      </a:lvl3pPr>
      <a:lvl4pPr marL="1371600" marR="0" indent="0" algn="l" defTabSz="914400" rtl="0" eaLnBrk="0" fontAlgn="base" latinLnBrk="0" hangingPunct="0">
        <a:lnSpc>
          <a:spcPct val="150000"/>
        </a:lnSpc>
        <a:spcBef>
          <a:spcPct val="0"/>
        </a:spcBef>
        <a:spcAft>
          <a:spcPct val="0"/>
        </a:spcAft>
        <a:buClrTx/>
        <a:buSzTx/>
        <a:buFontTx/>
        <a:buNone/>
        <a:defRPr sz="2000">
          <a:solidFill>
            <a:srgbClr val="4D4D4D"/>
          </a:solidFill>
          <a:latin typeface="微软雅黑" panose="020B0503020204020204" pitchFamily="34" charset="-122"/>
          <a:ea typeface="微软雅黑" panose="020B0503020204020204" pitchFamily="34" charset="-122"/>
        </a:defRPr>
      </a:lvl4pPr>
      <a:lvl5pPr marL="1828800" marR="0" indent="0" algn="l" defTabSz="914400" rtl="0" eaLnBrk="0" fontAlgn="base" latinLnBrk="0" hangingPunct="0">
        <a:lnSpc>
          <a:spcPct val="150000"/>
        </a:lnSpc>
        <a:spcBef>
          <a:spcPct val="0"/>
        </a:spcBef>
        <a:spcAft>
          <a:spcPct val="0"/>
        </a:spcAft>
        <a:buClrTx/>
        <a:buSzTx/>
        <a:buFontTx/>
        <a:buNone/>
        <a:defRPr sz="1800">
          <a:solidFill>
            <a:srgbClr val="4D4D4D"/>
          </a:solidFill>
          <a:latin typeface="微软雅黑" panose="020B0503020204020204" pitchFamily="34" charset="-122"/>
          <a:ea typeface="微软雅黑" panose="020B0503020204020204" pitchFamily="34" charset="-122"/>
        </a:defRPr>
      </a:lvl5pPr>
      <a:lvl6pPr marL="2887345" algn="l" rtl="0" eaLnBrk="1" fontAlgn="base" hangingPunct="1">
        <a:spcBef>
          <a:spcPct val="20000"/>
        </a:spcBef>
        <a:spcAft>
          <a:spcPct val="0"/>
        </a:spcAft>
        <a:buChar char="»"/>
        <a:defRPr sz="1900">
          <a:solidFill>
            <a:srgbClr val="1C1C1C"/>
          </a:solidFill>
          <a:latin typeface="+mn-lt"/>
          <a:ea typeface="+mn-ea"/>
        </a:defRPr>
      </a:lvl6pPr>
      <a:lvl7pPr marL="3431540" algn="l" rtl="0" eaLnBrk="1" fontAlgn="base" hangingPunct="1">
        <a:spcBef>
          <a:spcPct val="20000"/>
        </a:spcBef>
        <a:spcAft>
          <a:spcPct val="0"/>
        </a:spcAft>
        <a:buChar char="»"/>
        <a:defRPr sz="1900">
          <a:solidFill>
            <a:srgbClr val="1C1C1C"/>
          </a:solidFill>
          <a:latin typeface="+mn-lt"/>
          <a:ea typeface="+mn-ea"/>
        </a:defRPr>
      </a:lvl7pPr>
      <a:lvl8pPr marL="3976370" algn="l" rtl="0" eaLnBrk="1" fontAlgn="base" hangingPunct="1">
        <a:spcBef>
          <a:spcPct val="20000"/>
        </a:spcBef>
        <a:spcAft>
          <a:spcPct val="0"/>
        </a:spcAft>
        <a:buChar char="»"/>
        <a:defRPr sz="1900">
          <a:solidFill>
            <a:srgbClr val="1C1C1C"/>
          </a:solidFill>
          <a:latin typeface="+mn-lt"/>
          <a:ea typeface="+mn-ea"/>
        </a:defRPr>
      </a:lvl8pPr>
      <a:lvl9pPr marL="4520565" algn="l" rtl="0" eaLnBrk="1" fontAlgn="base" hangingPunct="1">
        <a:spcBef>
          <a:spcPct val="20000"/>
        </a:spcBef>
        <a:spcAft>
          <a:spcPct val="0"/>
        </a:spcAft>
        <a:buChar char="»"/>
        <a:defRPr sz="1900">
          <a:solidFill>
            <a:srgbClr val="1C1C1C"/>
          </a:solidFill>
          <a:latin typeface="+mn-lt"/>
          <a:ea typeface="+mn-ea"/>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7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bwMode="auto">
          <a:xfrm>
            <a:off x="673886" y="2255399"/>
            <a:ext cx="9669792" cy="1462427"/>
          </a:xfrm>
          <a:prstGeom prst="rect">
            <a:avLst/>
          </a:prstGeom>
          <a:noFill/>
          <a:ln w="9525">
            <a:noFill/>
            <a:miter lim="800000"/>
          </a:ln>
        </p:spPr>
        <p:txBody>
          <a:bodyPr lIns="108850" tIns="54425" rIns="108850" bIns="54425" anchor="ctr"/>
          <a:lstStyle/>
          <a:p>
            <a:pPr eaLnBrk="1" hangingPunct="1">
              <a:defRPr/>
            </a:pPr>
            <a:r>
              <a:rPr lang="zh-CN" altLang="en-US" sz="3800" dirty="0">
                <a:solidFill>
                  <a:schemeClr val="tx2"/>
                </a:solidFill>
                <a:ea typeface="+mj-ea"/>
              </a:rPr>
              <a:t>         </a:t>
            </a:r>
            <a:r>
              <a:rPr lang="zh-CN" altLang="en-US" sz="4800" dirty="0">
                <a:solidFill>
                  <a:schemeClr val="tx2"/>
                </a:solidFill>
                <a:latin typeface="+mj-lt"/>
                <a:ea typeface="+mj-ea"/>
              </a:rPr>
              <a:t>第</a:t>
            </a:r>
            <a:r>
              <a:rPr lang="en-US" altLang="zh-CN" sz="4800" dirty="0">
                <a:solidFill>
                  <a:schemeClr val="tx2"/>
                </a:solidFill>
                <a:latin typeface="+mj-lt"/>
                <a:ea typeface="+mj-ea"/>
              </a:rPr>
              <a:t>3</a:t>
            </a:r>
            <a:r>
              <a:rPr lang="zh-CN" altLang="en-US" sz="4800" dirty="0">
                <a:solidFill>
                  <a:schemeClr val="tx2"/>
                </a:solidFill>
                <a:latin typeface="+mj-lt"/>
                <a:ea typeface="+mj-ea"/>
              </a:rPr>
              <a:t>章</a:t>
            </a:r>
            <a:r>
              <a:rPr lang="zh-CN" altLang="en-US" sz="4800" dirty="0">
                <a:solidFill>
                  <a:schemeClr val="tx2"/>
                </a:solidFill>
                <a:ea typeface="+mj-ea"/>
              </a:rPr>
              <a:t> </a:t>
            </a:r>
            <a:r>
              <a:rPr lang="zh-CN" altLang="en-US" sz="4800" dirty="0">
                <a:solidFill>
                  <a:schemeClr val="tx2"/>
                </a:solidFill>
                <a:latin typeface="微软雅黑" panose="020B0503020204020204" pitchFamily="34" charset="-122"/>
                <a:ea typeface="微软雅黑" panose="020B0503020204020204" pitchFamily="34" charset="-122"/>
              </a:rPr>
              <a:t>数据链路层</a:t>
            </a:r>
          </a:p>
        </p:txBody>
      </p:sp>
      <p:pic>
        <p:nvPicPr>
          <p:cNvPr id="921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82" y="5878286"/>
            <a:ext cx="3841249" cy="54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2800" y="1267199"/>
            <a:ext cx="11557062" cy="4896000"/>
          </a:xfrm>
        </p:spPr>
        <p:txBody>
          <a:bodyPr/>
          <a:lstStyle/>
          <a:p>
            <a:r>
              <a:rPr lang="zh-CN" altLang="en-US" b="1" dirty="0">
                <a:solidFill>
                  <a:srgbClr val="C00000"/>
                </a:solidFill>
              </a:rPr>
              <a:t>封装成帧</a:t>
            </a:r>
            <a:r>
              <a:rPr lang="en-US" altLang="zh-CN" b="1" dirty="0"/>
              <a:t>(framing)</a:t>
            </a:r>
            <a:r>
              <a:rPr lang="zh-CN" altLang="en-US" b="1" dirty="0"/>
              <a:t>就是在一段数据的前后分别添加首部和尾部，把它构成一个帧。发送帧时，从首部开始发送。</a:t>
            </a:r>
          </a:p>
          <a:p>
            <a:r>
              <a:rPr lang="zh-CN" altLang="en-US" b="1" dirty="0"/>
              <a:t>首部和尾部的一个重要作用就是</a:t>
            </a:r>
            <a:r>
              <a:rPr lang="zh-CN" altLang="en-US" b="1" dirty="0">
                <a:solidFill>
                  <a:schemeClr val="tx2">
                    <a:lumMod val="60000"/>
                    <a:lumOff val="40000"/>
                  </a:schemeClr>
                </a:solidFill>
              </a:rPr>
              <a:t>帧定界</a:t>
            </a:r>
            <a:r>
              <a:rPr lang="zh-CN" altLang="en-US" b="1" dirty="0"/>
              <a:t>（确定帧的界限）。</a:t>
            </a:r>
            <a:r>
              <a:rPr lang="zh-CN" altLang="en-US" sz="2400" b="1" dirty="0">
                <a:ea typeface="黑体" pitchFamily="2" charset="-122"/>
              </a:rPr>
              <a:t>  </a:t>
            </a:r>
          </a:p>
        </p:txBody>
      </p:sp>
      <p:sp>
        <p:nvSpPr>
          <p:cNvPr id="23554"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23556" name="Text Box 5"/>
          <p:cNvSpPr txBox="1">
            <a:spLocks noChangeArrowheads="1"/>
          </p:cNvSpPr>
          <p:nvPr/>
        </p:nvSpPr>
        <p:spPr bwMode="auto">
          <a:xfrm>
            <a:off x="10101535" y="3931082"/>
            <a:ext cx="1335516" cy="556189"/>
          </a:xfrm>
          <a:prstGeom prst="rect">
            <a:avLst/>
          </a:prstGeom>
          <a:noFill/>
          <a:ln>
            <a:noFill/>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rgbClr val="111111"/>
                </a:solidFill>
                <a:latin typeface="Arial" panose="020B0604020202020204" pitchFamily="34" charset="0"/>
              </a:rPr>
              <a:t>帧结束</a:t>
            </a:r>
          </a:p>
        </p:txBody>
      </p:sp>
      <p:sp>
        <p:nvSpPr>
          <p:cNvPr id="23557" name="Rectangle 6"/>
          <p:cNvSpPr>
            <a:spLocks noChangeArrowheads="1"/>
          </p:cNvSpPr>
          <p:nvPr/>
        </p:nvSpPr>
        <p:spPr bwMode="auto">
          <a:xfrm>
            <a:off x="1940731" y="4880627"/>
            <a:ext cx="1591526" cy="597038"/>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b="1">
                <a:solidFill>
                  <a:srgbClr val="111111"/>
                </a:solidFill>
                <a:ea typeface="黑体" pitchFamily="2" charset="-122"/>
              </a:rPr>
              <a:t>帧首部</a:t>
            </a:r>
          </a:p>
        </p:txBody>
      </p:sp>
      <p:sp>
        <p:nvSpPr>
          <p:cNvPr id="23558" name="Rectangle 7"/>
          <p:cNvSpPr>
            <a:spLocks noChangeArrowheads="1"/>
          </p:cNvSpPr>
          <p:nvPr/>
        </p:nvSpPr>
        <p:spPr bwMode="auto">
          <a:xfrm>
            <a:off x="3532258" y="3807228"/>
            <a:ext cx="5703673" cy="59703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900" b="1" dirty="0">
                <a:solidFill>
                  <a:srgbClr val="111111"/>
                </a:solidFill>
                <a:ea typeface="黑体" pitchFamily="2" charset="-122"/>
              </a:rPr>
              <a:t>IP </a:t>
            </a:r>
            <a:r>
              <a:rPr kumimoji="1" lang="zh-CN" altLang="en-US" sz="2900" b="1" dirty="0">
                <a:solidFill>
                  <a:srgbClr val="111111"/>
                </a:solidFill>
                <a:ea typeface="黑体" pitchFamily="2" charset="-122"/>
              </a:rPr>
              <a:t>数据报</a:t>
            </a:r>
          </a:p>
        </p:txBody>
      </p:sp>
      <p:sp>
        <p:nvSpPr>
          <p:cNvPr id="23559" name="Rectangle 8"/>
          <p:cNvSpPr>
            <a:spLocks noChangeArrowheads="1"/>
          </p:cNvSpPr>
          <p:nvPr/>
        </p:nvSpPr>
        <p:spPr bwMode="auto">
          <a:xfrm>
            <a:off x="3532258" y="4880627"/>
            <a:ext cx="5703673" cy="59703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b="1">
                <a:solidFill>
                  <a:srgbClr val="111111"/>
                </a:solidFill>
                <a:ea typeface="黑体" pitchFamily="2" charset="-122"/>
              </a:rPr>
              <a:t>帧的数据部分</a:t>
            </a:r>
          </a:p>
        </p:txBody>
      </p:sp>
      <p:sp>
        <p:nvSpPr>
          <p:cNvPr id="23560" name="Rectangle 9"/>
          <p:cNvSpPr>
            <a:spLocks noChangeArrowheads="1"/>
          </p:cNvSpPr>
          <p:nvPr/>
        </p:nvSpPr>
        <p:spPr bwMode="auto">
          <a:xfrm>
            <a:off x="9235931" y="4880627"/>
            <a:ext cx="1591526" cy="597038"/>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b="1">
                <a:solidFill>
                  <a:srgbClr val="111111"/>
                </a:solidFill>
                <a:ea typeface="黑体" pitchFamily="2" charset="-122"/>
              </a:rPr>
              <a:t>帧尾部</a:t>
            </a:r>
          </a:p>
        </p:txBody>
      </p:sp>
      <p:sp>
        <p:nvSpPr>
          <p:cNvPr id="23561" name="Line 10"/>
          <p:cNvSpPr>
            <a:spLocks noChangeShapeType="1"/>
          </p:cNvSpPr>
          <p:nvPr/>
        </p:nvSpPr>
        <p:spPr bwMode="auto">
          <a:xfrm>
            <a:off x="3532258" y="5834935"/>
            <a:ext cx="5703673" cy="0"/>
          </a:xfrm>
          <a:prstGeom prst="line">
            <a:avLst/>
          </a:prstGeom>
          <a:noFill/>
          <a:ln w="2857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562" name="Line 11"/>
          <p:cNvSpPr>
            <a:spLocks noChangeShapeType="1"/>
          </p:cNvSpPr>
          <p:nvPr/>
        </p:nvSpPr>
        <p:spPr bwMode="auto">
          <a:xfrm>
            <a:off x="1940731" y="6312883"/>
            <a:ext cx="8886726" cy="0"/>
          </a:xfrm>
          <a:prstGeom prst="line">
            <a:avLst/>
          </a:prstGeom>
          <a:noFill/>
          <a:ln w="2857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563" name="Line 12"/>
          <p:cNvSpPr>
            <a:spLocks noChangeShapeType="1"/>
          </p:cNvSpPr>
          <p:nvPr/>
        </p:nvSpPr>
        <p:spPr bwMode="auto">
          <a:xfrm>
            <a:off x="1940731" y="5596756"/>
            <a:ext cx="0" cy="1073398"/>
          </a:xfrm>
          <a:prstGeom prst="line">
            <a:avLst/>
          </a:prstGeom>
          <a:noFill/>
          <a:ln w="57150">
            <a:solidFill>
              <a:schemeClr val="folHlink"/>
            </a:solidFill>
            <a:round/>
            <a:head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564" name="Line 13"/>
          <p:cNvSpPr>
            <a:spLocks noChangeShapeType="1"/>
          </p:cNvSpPr>
          <p:nvPr/>
        </p:nvSpPr>
        <p:spPr bwMode="auto">
          <a:xfrm>
            <a:off x="10827457" y="5596756"/>
            <a:ext cx="0" cy="107339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565" name="Line 14"/>
          <p:cNvSpPr>
            <a:spLocks noChangeShapeType="1"/>
          </p:cNvSpPr>
          <p:nvPr/>
        </p:nvSpPr>
        <p:spPr bwMode="auto">
          <a:xfrm>
            <a:off x="3532257" y="5596756"/>
            <a:ext cx="0" cy="47794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566" name="Line 15"/>
          <p:cNvSpPr>
            <a:spLocks noChangeShapeType="1"/>
          </p:cNvSpPr>
          <p:nvPr/>
        </p:nvSpPr>
        <p:spPr bwMode="auto">
          <a:xfrm>
            <a:off x="9235931" y="5596756"/>
            <a:ext cx="0" cy="47794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567" name="Text Box 16"/>
          <p:cNvSpPr txBox="1">
            <a:spLocks noChangeArrowheads="1"/>
          </p:cNvSpPr>
          <p:nvPr/>
        </p:nvSpPr>
        <p:spPr bwMode="auto">
          <a:xfrm>
            <a:off x="5654998" y="5588815"/>
            <a:ext cx="1332310"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111111"/>
                </a:solidFill>
                <a:latin typeface="Arial" panose="020B0604020202020204" pitchFamily="34" charset="0"/>
                <a:sym typeface="Symbol" pitchFamily="18" charset="2"/>
              </a:rPr>
              <a:t> </a:t>
            </a:r>
            <a:r>
              <a:rPr kumimoji="1" lang="en-US" altLang="zh-CN" sz="2900" dirty="0">
                <a:solidFill>
                  <a:srgbClr val="111111"/>
                </a:solidFill>
                <a:latin typeface="Arial" panose="020B0604020202020204" pitchFamily="34" charset="0"/>
              </a:rPr>
              <a:t>MTU</a:t>
            </a:r>
          </a:p>
        </p:txBody>
      </p:sp>
      <p:sp>
        <p:nvSpPr>
          <p:cNvPr id="23568" name="Text Box 17"/>
          <p:cNvSpPr txBox="1">
            <a:spLocks noChangeArrowheads="1"/>
          </p:cNvSpPr>
          <p:nvPr/>
        </p:nvSpPr>
        <p:spPr bwMode="auto">
          <a:xfrm>
            <a:off x="4808441" y="6092170"/>
            <a:ext cx="3194999"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rgbClr val="111111"/>
                </a:solidFill>
                <a:latin typeface="Arial" panose="020B0604020202020204" pitchFamily="34" charset="0"/>
              </a:rPr>
              <a:t>数据链路层的帧长</a:t>
            </a:r>
          </a:p>
        </p:txBody>
      </p:sp>
      <p:sp>
        <p:nvSpPr>
          <p:cNvPr id="23569" name="AutoShape 18"/>
          <p:cNvSpPr>
            <a:spLocks noChangeArrowheads="1"/>
          </p:cNvSpPr>
          <p:nvPr/>
        </p:nvSpPr>
        <p:spPr bwMode="auto">
          <a:xfrm>
            <a:off x="5919547" y="4404267"/>
            <a:ext cx="929095" cy="595451"/>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lIns="108850" tIns="54425" rIns="108850" bIns="54425" anchor="ctr"/>
          <a:lstStyle/>
          <a:p>
            <a:pPr eaLnBrk="1" hangingPunct="1"/>
            <a:endParaRPr lang="zh-CN" altLang="en-US" b="1">
              <a:solidFill>
                <a:srgbClr val="111111"/>
              </a:solidFill>
            </a:endParaRPr>
          </a:p>
        </p:txBody>
      </p:sp>
      <p:sp>
        <p:nvSpPr>
          <p:cNvPr id="23570" name="Text Box 19"/>
          <p:cNvSpPr txBox="1">
            <a:spLocks noChangeArrowheads="1"/>
          </p:cNvSpPr>
          <p:nvPr/>
        </p:nvSpPr>
        <p:spPr bwMode="auto">
          <a:xfrm>
            <a:off x="804229" y="5662042"/>
            <a:ext cx="963619" cy="1002465"/>
          </a:xfrm>
          <a:prstGeom prst="rect">
            <a:avLst/>
          </a:prstGeom>
          <a:noFill/>
          <a:ln>
            <a:noFill/>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111111"/>
                </a:solidFill>
                <a:latin typeface="Arial" panose="020B0604020202020204" pitchFamily="34" charset="0"/>
              </a:rPr>
              <a:t>开始</a:t>
            </a:r>
          </a:p>
          <a:p>
            <a:pPr eaLnBrk="1" hangingPunct="1"/>
            <a:r>
              <a:rPr kumimoji="1" lang="zh-CN" altLang="en-US" sz="2900" dirty="0">
                <a:solidFill>
                  <a:srgbClr val="111111"/>
                </a:solidFill>
                <a:latin typeface="Arial" panose="020B0604020202020204" pitchFamily="34" charset="0"/>
              </a:rPr>
              <a:t>发送</a:t>
            </a:r>
          </a:p>
        </p:txBody>
      </p:sp>
      <p:sp>
        <p:nvSpPr>
          <p:cNvPr id="23571" name="Line 20"/>
          <p:cNvSpPr>
            <a:spLocks noChangeShapeType="1"/>
          </p:cNvSpPr>
          <p:nvPr/>
        </p:nvSpPr>
        <p:spPr bwMode="auto">
          <a:xfrm flipV="1">
            <a:off x="1951313" y="4423321"/>
            <a:ext cx="0" cy="396967"/>
          </a:xfrm>
          <a:prstGeom prst="line">
            <a:avLst/>
          </a:prstGeom>
          <a:noFill/>
          <a:ln w="38100">
            <a:solidFill>
              <a:schemeClr val="hlink"/>
            </a:solidFill>
            <a:round/>
            <a:head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572" name="Line 21"/>
          <p:cNvSpPr>
            <a:spLocks noChangeShapeType="1"/>
          </p:cNvSpPr>
          <p:nvPr/>
        </p:nvSpPr>
        <p:spPr bwMode="auto">
          <a:xfrm flipV="1">
            <a:off x="10818992" y="4423321"/>
            <a:ext cx="0" cy="396967"/>
          </a:xfrm>
          <a:prstGeom prst="line">
            <a:avLst/>
          </a:prstGeom>
          <a:noFill/>
          <a:ln w="38100">
            <a:solidFill>
              <a:schemeClr val="hlink"/>
            </a:solidFill>
            <a:round/>
            <a:head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573" name="Text Box 22"/>
          <p:cNvSpPr txBox="1">
            <a:spLocks noChangeArrowheads="1"/>
          </p:cNvSpPr>
          <p:nvPr/>
        </p:nvSpPr>
        <p:spPr bwMode="auto">
          <a:xfrm>
            <a:off x="1303697" y="3931082"/>
            <a:ext cx="1335516" cy="556189"/>
          </a:xfrm>
          <a:prstGeom prst="rect">
            <a:avLst/>
          </a:prstGeom>
          <a:noFill/>
          <a:ln>
            <a:noFill/>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111111"/>
                </a:solidFill>
                <a:latin typeface="Arial" panose="020B0604020202020204" pitchFamily="34" charset="0"/>
              </a:rPr>
              <a:t>帧开始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fade">
                                      <p:cBhvr>
                                        <p:cTn id="10" dur="500"/>
                                        <p:tgtEl>
                                          <p:spTgt spid="235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558"/>
                                        </p:tgtEl>
                                        <p:attrNameLst>
                                          <p:attrName>style.visibility</p:attrName>
                                        </p:attrNameLst>
                                      </p:cBhvr>
                                      <p:to>
                                        <p:strVal val="visible"/>
                                      </p:to>
                                    </p:set>
                                    <p:animEffect transition="in" filter="fade">
                                      <p:cBhvr>
                                        <p:cTn id="13" dur="500"/>
                                        <p:tgtEl>
                                          <p:spTgt spid="235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559"/>
                                        </p:tgtEl>
                                        <p:attrNameLst>
                                          <p:attrName>style.visibility</p:attrName>
                                        </p:attrNameLst>
                                      </p:cBhvr>
                                      <p:to>
                                        <p:strVal val="visible"/>
                                      </p:to>
                                    </p:set>
                                    <p:animEffect transition="in" filter="fade">
                                      <p:cBhvr>
                                        <p:cTn id="16" dur="500"/>
                                        <p:tgtEl>
                                          <p:spTgt spid="235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560"/>
                                        </p:tgtEl>
                                        <p:attrNameLst>
                                          <p:attrName>style.visibility</p:attrName>
                                        </p:attrNameLst>
                                      </p:cBhvr>
                                      <p:to>
                                        <p:strVal val="visible"/>
                                      </p:to>
                                    </p:set>
                                    <p:animEffect transition="in" filter="fade">
                                      <p:cBhvr>
                                        <p:cTn id="19" dur="500"/>
                                        <p:tgtEl>
                                          <p:spTgt spid="235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561"/>
                                        </p:tgtEl>
                                        <p:attrNameLst>
                                          <p:attrName>style.visibility</p:attrName>
                                        </p:attrNameLst>
                                      </p:cBhvr>
                                      <p:to>
                                        <p:strVal val="visible"/>
                                      </p:to>
                                    </p:set>
                                    <p:animEffect transition="in" filter="fade">
                                      <p:cBhvr>
                                        <p:cTn id="22" dur="500"/>
                                        <p:tgtEl>
                                          <p:spTgt spid="235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562"/>
                                        </p:tgtEl>
                                        <p:attrNameLst>
                                          <p:attrName>style.visibility</p:attrName>
                                        </p:attrNameLst>
                                      </p:cBhvr>
                                      <p:to>
                                        <p:strVal val="visible"/>
                                      </p:to>
                                    </p:set>
                                    <p:animEffect transition="in" filter="fade">
                                      <p:cBhvr>
                                        <p:cTn id="25" dur="500"/>
                                        <p:tgtEl>
                                          <p:spTgt spid="235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fade">
                                      <p:cBhvr>
                                        <p:cTn id="28" dur="500"/>
                                        <p:tgtEl>
                                          <p:spTgt spid="235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564"/>
                                        </p:tgtEl>
                                        <p:attrNameLst>
                                          <p:attrName>style.visibility</p:attrName>
                                        </p:attrNameLst>
                                      </p:cBhvr>
                                      <p:to>
                                        <p:strVal val="visible"/>
                                      </p:to>
                                    </p:set>
                                    <p:animEffect transition="in" filter="fade">
                                      <p:cBhvr>
                                        <p:cTn id="31" dur="500"/>
                                        <p:tgtEl>
                                          <p:spTgt spid="235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565"/>
                                        </p:tgtEl>
                                        <p:attrNameLst>
                                          <p:attrName>style.visibility</p:attrName>
                                        </p:attrNameLst>
                                      </p:cBhvr>
                                      <p:to>
                                        <p:strVal val="visible"/>
                                      </p:to>
                                    </p:set>
                                    <p:animEffect transition="in" filter="fade">
                                      <p:cBhvr>
                                        <p:cTn id="34" dur="500"/>
                                        <p:tgtEl>
                                          <p:spTgt spid="2356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566"/>
                                        </p:tgtEl>
                                        <p:attrNameLst>
                                          <p:attrName>style.visibility</p:attrName>
                                        </p:attrNameLst>
                                      </p:cBhvr>
                                      <p:to>
                                        <p:strVal val="visible"/>
                                      </p:to>
                                    </p:set>
                                    <p:animEffect transition="in" filter="fade">
                                      <p:cBhvr>
                                        <p:cTn id="37" dur="500"/>
                                        <p:tgtEl>
                                          <p:spTgt spid="2356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567"/>
                                        </p:tgtEl>
                                        <p:attrNameLst>
                                          <p:attrName>style.visibility</p:attrName>
                                        </p:attrNameLst>
                                      </p:cBhvr>
                                      <p:to>
                                        <p:strVal val="visible"/>
                                      </p:to>
                                    </p:set>
                                    <p:animEffect transition="in" filter="fade">
                                      <p:cBhvr>
                                        <p:cTn id="40" dur="500"/>
                                        <p:tgtEl>
                                          <p:spTgt spid="2356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568"/>
                                        </p:tgtEl>
                                        <p:attrNameLst>
                                          <p:attrName>style.visibility</p:attrName>
                                        </p:attrNameLst>
                                      </p:cBhvr>
                                      <p:to>
                                        <p:strVal val="visible"/>
                                      </p:to>
                                    </p:set>
                                    <p:animEffect transition="in" filter="fade">
                                      <p:cBhvr>
                                        <p:cTn id="43" dur="500"/>
                                        <p:tgtEl>
                                          <p:spTgt spid="2356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569"/>
                                        </p:tgtEl>
                                        <p:attrNameLst>
                                          <p:attrName>style.visibility</p:attrName>
                                        </p:attrNameLst>
                                      </p:cBhvr>
                                      <p:to>
                                        <p:strVal val="visible"/>
                                      </p:to>
                                    </p:set>
                                    <p:animEffect transition="in" filter="fade">
                                      <p:cBhvr>
                                        <p:cTn id="46" dur="500"/>
                                        <p:tgtEl>
                                          <p:spTgt spid="2356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570"/>
                                        </p:tgtEl>
                                        <p:attrNameLst>
                                          <p:attrName>style.visibility</p:attrName>
                                        </p:attrNameLst>
                                      </p:cBhvr>
                                      <p:to>
                                        <p:strVal val="visible"/>
                                      </p:to>
                                    </p:set>
                                    <p:animEffect transition="in" filter="fade">
                                      <p:cBhvr>
                                        <p:cTn id="49" dur="500"/>
                                        <p:tgtEl>
                                          <p:spTgt spid="235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571"/>
                                        </p:tgtEl>
                                        <p:attrNameLst>
                                          <p:attrName>style.visibility</p:attrName>
                                        </p:attrNameLst>
                                      </p:cBhvr>
                                      <p:to>
                                        <p:strVal val="visible"/>
                                      </p:to>
                                    </p:set>
                                    <p:animEffect transition="in" filter="fade">
                                      <p:cBhvr>
                                        <p:cTn id="52" dur="500"/>
                                        <p:tgtEl>
                                          <p:spTgt spid="2357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572"/>
                                        </p:tgtEl>
                                        <p:attrNameLst>
                                          <p:attrName>style.visibility</p:attrName>
                                        </p:attrNameLst>
                                      </p:cBhvr>
                                      <p:to>
                                        <p:strVal val="visible"/>
                                      </p:to>
                                    </p:set>
                                    <p:animEffect transition="in" filter="fade">
                                      <p:cBhvr>
                                        <p:cTn id="55" dur="500"/>
                                        <p:tgtEl>
                                          <p:spTgt spid="2357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573"/>
                                        </p:tgtEl>
                                        <p:attrNameLst>
                                          <p:attrName>style.visibility</p:attrName>
                                        </p:attrNameLst>
                                      </p:cBhvr>
                                      <p:to>
                                        <p:strVal val="visible"/>
                                      </p:to>
                                    </p:set>
                                    <p:animEffect transition="in" filter="fade">
                                      <p:cBhvr>
                                        <p:cTn id="58" dur="500"/>
                                        <p:tgtEl>
                                          <p:spTgt spid="23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7" grpId="0" animBg="1"/>
      <p:bldP spid="23558" grpId="0" animBg="1"/>
      <p:bldP spid="23559" grpId="0" animBg="1"/>
      <p:bldP spid="23560" grpId="0" animBg="1"/>
      <p:bldP spid="23561" grpId="0" animBg="1"/>
      <p:bldP spid="23562" grpId="0" animBg="1"/>
      <p:bldP spid="23563" grpId="0" animBg="1"/>
      <p:bldP spid="23564" grpId="0" animBg="1"/>
      <p:bldP spid="23565" grpId="0" animBg="1"/>
      <p:bldP spid="23566" grpId="0" animBg="1"/>
      <p:bldP spid="23567" grpId="0" animBg="1"/>
      <p:bldP spid="23568" grpId="0" animBg="1"/>
      <p:bldP spid="23569" grpId="0" animBg="1"/>
      <p:bldP spid="23570" grpId="0"/>
      <p:bldP spid="23571" grpId="0" animBg="1"/>
      <p:bldP spid="23572" grpId="0" animBg="1"/>
      <p:bldP spid="2357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p:txBody>
          <a:bodyPr/>
          <a:lstStyle/>
          <a:p>
            <a:r>
              <a:rPr lang="zh-CN" altLang="en-US" b="1" kern="1200" dirty="0"/>
              <a:t>吉比特以太网的物理层：</a:t>
            </a:r>
            <a:endParaRPr lang="en-US" altLang="zh-CN" b="1" kern="1200" dirty="0"/>
          </a:p>
          <a:p>
            <a:pPr lvl="1"/>
            <a:r>
              <a:rPr lang="en-US" altLang="zh-CN" b="1" dirty="0"/>
              <a:t>1000BASE-SX</a:t>
            </a:r>
            <a:r>
              <a:rPr lang="zh-CN" altLang="en-US" b="1" dirty="0"/>
              <a:t>：多模光纤</a:t>
            </a:r>
          </a:p>
          <a:p>
            <a:pPr lvl="1"/>
            <a:r>
              <a:rPr lang="en-US" altLang="zh-CN" b="1" dirty="0"/>
              <a:t>1000BASE-LX</a:t>
            </a:r>
            <a:r>
              <a:rPr lang="zh-CN" altLang="en-US" b="1" dirty="0"/>
              <a:t>：单模光纤</a:t>
            </a:r>
            <a:r>
              <a:rPr lang="en-US" altLang="zh-CN" b="1" dirty="0"/>
              <a:t>/</a:t>
            </a:r>
            <a:r>
              <a:rPr lang="zh-CN" altLang="en-US" b="1" dirty="0"/>
              <a:t>多模光纤</a:t>
            </a:r>
          </a:p>
          <a:p>
            <a:pPr lvl="1"/>
            <a:r>
              <a:rPr lang="en-US" altLang="zh-CN" b="1" dirty="0"/>
              <a:t>1000BASE-CX</a:t>
            </a:r>
            <a:r>
              <a:rPr lang="zh-CN" altLang="en-US" b="1" dirty="0"/>
              <a:t>：</a:t>
            </a:r>
            <a:r>
              <a:rPr lang="en-US" altLang="zh-CN" b="1" dirty="0"/>
              <a:t>2 </a:t>
            </a:r>
            <a:r>
              <a:rPr lang="zh-CN" altLang="en-US" b="1" dirty="0"/>
              <a:t>对屏蔽双绞线（最大长度 </a:t>
            </a:r>
            <a:r>
              <a:rPr lang="en-US" altLang="zh-CN" b="1" dirty="0"/>
              <a:t>25m</a:t>
            </a:r>
            <a:r>
              <a:rPr lang="zh-CN" altLang="en-US" b="1" dirty="0"/>
              <a:t>）</a:t>
            </a:r>
          </a:p>
          <a:p>
            <a:pPr lvl="1"/>
            <a:r>
              <a:rPr lang="en-US" altLang="zh-CN" b="1" kern="1200" dirty="0"/>
              <a:t>1000BASE-T</a:t>
            </a:r>
            <a:r>
              <a:rPr lang="zh-CN" altLang="en-US" b="1" kern="1200" dirty="0"/>
              <a:t>：</a:t>
            </a:r>
            <a:r>
              <a:rPr lang="zh-CN" altLang="en-US" b="1" dirty="0"/>
              <a:t>使用 </a:t>
            </a:r>
            <a:r>
              <a:rPr lang="en-US" altLang="zh-CN" b="1" dirty="0"/>
              <a:t>4 </a:t>
            </a:r>
            <a:r>
              <a:rPr lang="zh-CN" altLang="en-US" b="1" dirty="0"/>
              <a:t>对 </a:t>
            </a:r>
            <a:r>
              <a:rPr lang="en-US" altLang="zh-CN" b="1" dirty="0"/>
              <a:t>UTP 5 </a:t>
            </a:r>
            <a:r>
              <a:rPr lang="zh-CN" altLang="en-US" b="1" dirty="0"/>
              <a:t>类线</a:t>
            </a:r>
            <a:endParaRPr lang="en-US" altLang="zh-CN" b="1" dirty="0"/>
          </a:p>
        </p:txBody>
      </p:sp>
      <p:sp>
        <p:nvSpPr>
          <p:cNvPr id="140290" name="Rectangle 2"/>
          <p:cNvSpPr>
            <a:spLocks noGrp="1" noChangeArrowheads="1"/>
          </p:cNvSpPr>
          <p:nvPr>
            <p:ph type="title"/>
          </p:nvPr>
        </p:nvSpPr>
        <p:spPr/>
        <p:txBody>
          <a:bodyPr/>
          <a:lstStyle/>
          <a:p>
            <a:r>
              <a:rPr lang="en-US" altLang="zh-CN" dirty="0"/>
              <a:t>3.5.2 </a:t>
            </a:r>
            <a:r>
              <a:rPr lang="zh-CN" altLang="en-US" sz="4000" dirty="0">
                <a:solidFill>
                  <a:srgbClr val="FFFFFF"/>
                </a:solidFill>
              </a:rPr>
              <a:t>吉比特以太网</a:t>
            </a: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sz="4000" dirty="0">
                <a:solidFill>
                  <a:srgbClr val="FFFFFF"/>
                </a:solidFill>
              </a:rPr>
              <a:t>3.5.2 </a:t>
            </a:r>
            <a:r>
              <a:rPr lang="zh-CN" altLang="en-US" sz="4000" dirty="0">
                <a:solidFill>
                  <a:srgbClr val="FFFFFF"/>
                </a:solidFill>
              </a:rPr>
              <a:t>吉比特以太网</a:t>
            </a:r>
          </a:p>
        </p:txBody>
      </p:sp>
      <p:sp>
        <p:nvSpPr>
          <p:cNvPr id="142339" name="Line 3"/>
          <p:cNvSpPr>
            <a:spLocks noChangeShapeType="1"/>
          </p:cNvSpPr>
          <p:nvPr/>
        </p:nvSpPr>
        <p:spPr bwMode="auto">
          <a:xfrm flipH="1">
            <a:off x="2165069" y="5247352"/>
            <a:ext cx="1058196" cy="687546"/>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40" name="Line 4"/>
          <p:cNvSpPr>
            <a:spLocks noChangeShapeType="1"/>
          </p:cNvSpPr>
          <p:nvPr/>
        </p:nvSpPr>
        <p:spPr bwMode="auto">
          <a:xfrm flipH="1">
            <a:off x="3011626" y="5247352"/>
            <a:ext cx="315342" cy="687546"/>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41" name="Line 5"/>
          <p:cNvSpPr>
            <a:spLocks noChangeShapeType="1"/>
          </p:cNvSpPr>
          <p:nvPr/>
        </p:nvSpPr>
        <p:spPr bwMode="auto">
          <a:xfrm>
            <a:off x="3644426" y="5247352"/>
            <a:ext cx="315343" cy="687546"/>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42" name="Line 6"/>
          <p:cNvSpPr>
            <a:spLocks noChangeShapeType="1"/>
          </p:cNvSpPr>
          <p:nvPr/>
        </p:nvSpPr>
        <p:spPr bwMode="auto">
          <a:xfrm>
            <a:off x="3959769" y="5247352"/>
            <a:ext cx="950259" cy="687546"/>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43" name="Line 7"/>
          <p:cNvSpPr>
            <a:spLocks noChangeShapeType="1"/>
          </p:cNvSpPr>
          <p:nvPr/>
        </p:nvSpPr>
        <p:spPr bwMode="auto">
          <a:xfrm flipH="1">
            <a:off x="7189381" y="5247352"/>
            <a:ext cx="1056079" cy="687546"/>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44" name="Line 8"/>
          <p:cNvSpPr>
            <a:spLocks noChangeShapeType="1"/>
          </p:cNvSpPr>
          <p:nvPr/>
        </p:nvSpPr>
        <p:spPr bwMode="auto">
          <a:xfrm flipH="1">
            <a:off x="8139640" y="5247352"/>
            <a:ext cx="315343" cy="687546"/>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45" name="Line 9"/>
          <p:cNvSpPr>
            <a:spLocks noChangeShapeType="1"/>
          </p:cNvSpPr>
          <p:nvPr/>
        </p:nvSpPr>
        <p:spPr bwMode="auto">
          <a:xfrm>
            <a:off x="8772442" y="5247351"/>
            <a:ext cx="315342" cy="76376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46" name="Line 10"/>
          <p:cNvSpPr>
            <a:spLocks noChangeShapeType="1"/>
          </p:cNvSpPr>
          <p:nvPr/>
        </p:nvSpPr>
        <p:spPr bwMode="auto">
          <a:xfrm>
            <a:off x="8981964" y="5166370"/>
            <a:ext cx="1185179" cy="900321"/>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47" name="Line 11"/>
          <p:cNvSpPr>
            <a:spLocks noChangeShapeType="1"/>
          </p:cNvSpPr>
          <p:nvPr/>
        </p:nvSpPr>
        <p:spPr bwMode="auto">
          <a:xfrm>
            <a:off x="6601025" y="3638841"/>
            <a:ext cx="1900519" cy="0"/>
          </a:xfrm>
          <a:prstGeom prst="line">
            <a:avLst/>
          </a:prstGeom>
          <a:noFill/>
          <a:ln w="762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48" name="Line 12"/>
          <p:cNvSpPr>
            <a:spLocks noChangeShapeType="1"/>
          </p:cNvSpPr>
          <p:nvPr/>
        </p:nvSpPr>
        <p:spPr bwMode="auto">
          <a:xfrm>
            <a:off x="6601024" y="3181535"/>
            <a:ext cx="1056079" cy="0"/>
          </a:xfrm>
          <a:prstGeom prst="line">
            <a:avLst/>
          </a:prstGeom>
          <a:noFill/>
          <a:ln w="762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pic>
        <p:nvPicPr>
          <p:cNvPr id="142349"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791" y="5857092"/>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50"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645" y="2492401"/>
            <a:ext cx="950260" cy="111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1" name="Text Box 15"/>
          <p:cNvSpPr txBox="1">
            <a:spLocks noChangeArrowheads="1"/>
          </p:cNvSpPr>
          <p:nvPr/>
        </p:nvSpPr>
        <p:spPr bwMode="auto">
          <a:xfrm>
            <a:off x="2670886" y="3321268"/>
            <a:ext cx="186290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a:solidFill>
                  <a:srgbClr val="333399"/>
                </a:solidFill>
                <a:latin typeface="Arial" panose="020B0604020202020204" pitchFamily="34" charset="0"/>
              </a:rPr>
              <a:t>1 Gb/s </a:t>
            </a:r>
            <a:r>
              <a:rPr kumimoji="1" lang="zh-CN" altLang="en-US" sz="2400">
                <a:solidFill>
                  <a:srgbClr val="333399"/>
                </a:solidFill>
                <a:latin typeface="Arial" panose="020B0604020202020204" pitchFamily="34" charset="0"/>
              </a:rPr>
              <a:t>链路</a:t>
            </a:r>
          </a:p>
        </p:txBody>
      </p:sp>
      <p:sp>
        <p:nvSpPr>
          <p:cNvPr id="142352" name="AutoShape 16"/>
          <p:cNvSpPr>
            <a:spLocks noChangeArrowheads="1"/>
          </p:cNvSpPr>
          <p:nvPr/>
        </p:nvSpPr>
        <p:spPr bwMode="auto">
          <a:xfrm>
            <a:off x="5083572" y="2679769"/>
            <a:ext cx="1623273" cy="1189313"/>
          </a:xfrm>
          <a:prstGeom prst="cube">
            <a:avLst>
              <a:gd name="adj" fmla="val 12981"/>
            </a:avLst>
          </a:prstGeom>
          <a:solidFill>
            <a:srgbClr val="CCECFF"/>
          </a:solidFill>
          <a:ln w="9525">
            <a:solidFill>
              <a:schemeClr val="tx1"/>
            </a:solidFill>
            <a:miter lim="800000"/>
          </a:ln>
        </p:spPr>
        <p:txBody>
          <a:bodyPr wrap="none" lIns="108850" tIns="54425" rIns="108850" bIns="54425" anchor="ctr"/>
          <a:lstStyle/>
          <a:p>
            <a:pPr eaLnBrk="1" hangingPunct="1"/>
            <a:endParaRPr lang="zh-CN" altLang="en-US" b="1"/>
          </a:p>
        </p:txBody>
      </p:sp>
      <p:sp>
        <p:nvSpPr>
          <p:cNvPr id="142353" name="Text Box 17"/>
          <p:cNvSpPr txBox="1">
            <a:spLocks noChangeArrowheads="1"/>
          </p:cNvSpPr>
          <p:nvPr/>
        </p:nvSpPr>
        <p:spPr bwMode="auto">
          <a:xfrm>
            <a:off x="5204054" y="2941257"/>
            <a:ext cx="1143156"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kumimoji="1" lang="zh-CN" altLang="en-US" sz="2400" dirty="0">
                <a:solidFill>
                  <a:srgbClr val="333399"/>
                </a:solidFill>
                <a:latin typeface="Arial" panose="020B0604020202020204" pitchFamily="34" charset="0"/>
              </a:rPr>
              <a:t>吉比特</a:t>
            </a:r>
          </a:p>
          <a:p>
            <a:pPr algn="ctr" eaLnBrk="1" hangingPunct="1"/>
            <a:r>
              <a:rPr kumimoji="1" lang="zh-CN" altLang="en-US" sz="2400" dirty="0">
                <a:solidFill>
                  <a:srgbClr val="333399"/>
                </a:solidFill>
                <a:latin typeface="Arial" panose="020B0604020202020204" pitchFamily="34" charset="0"/>
              </a:rPr>
              <a:t>交换机</a:t>
            </a:r>
          </a:p>
        </p:txBody>
      </p:sp>
      <p:pic>
        <p:nvPicPr>
          <p:cNvPr id="142354"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725" y="2873488"/>
            <a:ext cx="952376" cy="111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5" name="AutoShape 19"/>
          <p:cNvSpPr>
            <a:spLocks noChangeArrowheads="1"/>
          </p:cNvSpPr>
          <p:nvPr/>
        </p:nvSpPr>
        <p:spPr bwMode="auto">
          <a:xfrm>
            <a:off x="3011626" y="4567744"/>
            <a:ext cx="1053963" cy="765352"/>
          </a:xfrm>
          <a:prstGeom prst="cube">
            <a:avLst>
              <a:gd name="adj" fmla="val 12981"/>
            </a:avLst>
          </a:prstGeom>
          <a:solidFill>
            <a:srgbClr val="FFFF66"/>
          </a:solidFill>
          <a:ln w="9525">
            <a:solidFill>
              <a:schemeClr val="tx1"/>
            </a:solidFill>
            <a:miter lim="800000"/>
          </a:ln>
        </p:spPr>
        <p:txBody>
          <a:bodyPr wrap="none" lIns="108850" tIns="54425" rIns="108850" bIns="54425" anchor="ctr"/>
          <a:lstStyle/>
          <a:p>
            <a:pPr eaLnBrk="1" hangingPunct="1"/>
            <a:endParaRPr lang="zh-CN" altLang="en-US" b="1"/>
          </a:p>
        </p:txBody>
      </p:sp>
      <p:sp>
        <p:nvSpPr>
          <p:cNvPr id="142356" name="AutoShape 20"/>
          <p:cNvSpPr>
            <a:spLocks noChangeArrowheads="1"/>
          </p:cNvSpPr>
          <p:nvPr/>
        </p:nvSpPr>
        <p:spPr bwMode="auto">
          <a:xfrm>
            <a:off x="8139641" y="4567744"/>
            <a:ext cx="1056080" cy="765352"/>
          </a:xfrm>
          <a:prstGeom prst="cube">
            <a:avLst>
              <a:gd name="adj" fmla="val 12981"/>
            </a:avLst>
          </a:prstGeom>
          <a:solidFill>
            <a:srgbClr val="FFFF66"/>
          </a:solidFill>
          <a:ln w="9525">
            <a:solidFill>
              <a:schemeClr val="tx1"/>
            </a:solidFill>
            <a:miter lim="800000"/>
          </a:ln>
        </p:spPr>
        <p:txBody>
          <a:bodyPr wrap="none" lIns="108850" tIns="54425" rIns="108850" bIns="54425" anchor="ctr"/>
          <a:lstStyle/>
          <a:p>
            <a:pPr eaLnBrk="1" hangingPunct="1"/>
            <a:endParaRPr lang="zh-CN" altLang="en-US" b="1"/>
          </a:p>
        </p:txBody>
      </p:sp>
      <p:sp>
        <p:nvSpPr>
          <p:cNvPr id="142357" name="Text Box 21"/>
          <p:cNvSpPr txBox="1">
            <a:spLocks noChangeArrowheads="1"/>
          </p:cNvSpPr>
          <p:nvPr/>
        </p:nvSpPr>
        <p:spPr bwMode="auto">
          <a:xfrm>
            <a:off x="4137545" y="4643962"/>
            <a:ext cx="360536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dirty="0">
                <a:solidFill>
                  <a:srgbClr val="333399"/>
                </a:solidFill>
                <a:latin typeface="Arial" panose="020B0604020202020204" pitchFamily="34" charset="0"/>
              </a:rPr>
              <a:t>百兆比特或吉比特交换机</a:t>
            </a:r>
          </a:p>
        </p:txBody>
      </p:sp>
      <p:sp>
        <p:nvSpPr>
          <p:cNvPr id="142358" name="Freeform 22"/>
          <p:cNvSpPr/>
          <p:nvPr/>
        </p:nvSpPr>
        <p:spPr bwMode="auto">
          <a:xfrm>
            <a:off x="3538607" y="3869082"/>
            <a:ext cx="1900519" cy="765352"/>
          </a:xfrm>
          <a:custGeom>
            <a:avLst/>
            <a:gdLst>
              <a:gd name="T0" fmla="*/ 0 w 768"/>
              <a:gd name="T1" fmla="*/ 2147483646 h 480"/>
              <a:gd name="T2" fmla="*/ 0 w 768"/>
              <a:gd name="T3" fmla="*/ 2147483646 h 480"/>
              <a:gd name="T4" fmla="*/ 2147483646 w 768"/>
              <a:gd name="T5" fmla="*/ 2147483646 h 480"/>
              <a:gd name="T6" fmla="*/ 2147483646 w 768"/>
              <a:gd name="T7" fmla="*/ 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0" y="480"/>
                </a:moveTo>
                <a:lnTo>
                  <a:pt x="0" y="240"/>
                </a:lnTo>
                <a:lnTo>
                  <a:pt x="768" y="240"/>
                </a:lnTo>
                <a:lnTo>
                  <a:pt x="768" y="0"/>
                </a:lnTo>
              </a:path>
            </a:pathLst>
          </a:custGeom>
          <a:noFill/>
          <a:ln w="76200">
            <a:solidFill>
              <a:srgbClr val="333399"/>
            </a:solidFill>
            <a:rou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142359" name="Freeform 23"/>
          <p:cNvSpPr/>
          <p:nvPr/>
        </p:nvSpPr>
        <p:spPr bwMode="auto">
          <a:xfrm flipH="1">
            <a:off x="6389386" y="3869082"/>
            <a:ext cx="2273004" cy="765352"/>
          </a:xfrm>
          <a:custGeom>
            <a:avLst/>
            <a:gdLst>
              <a:gd name="T0" fmla="*/ 0 w 768"/>
              <a:gd name="T1" fmla="*/ 2147483646 h 480"/>
              <a:gd name="T2" fmla="*/ 0 w 768"/>
              <a:gd name="T3" fmla="*/ 2147483646 h 480"/>
              <a:gd name="T4" fmla="*/ 2147483646 w 768"/>
              <a:gd name="T5" fmla="*/ 2147483646 h 480"/>
              <a:gd name="T6" fmla="*/ 2147483646 w 768"/>
              <a:gd name="T7" fmla="*/ 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0" y="480"/>
                </a:moveTo>
                <a:lnTo>
                  <a:pt x="0" y="240"/>
                </a:lnTo>
                <a:lnTo>
                  <a:pt x="768" y="240"/>
                </a:lnTo>
                <a:lnTo>
                  <a:pt x="768" y="0"/>
                </a:lnTo>
              </a:path>
            </a:pathLst>
          </a:custGeom>
          <a:noFill/>
          <a:ln w="76200">
            <a:solidFill>
              <a:srgbClr val="333399"/>
            </a:solidFill>
            <a:rou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142360" name="Line 24"/>
          <p:cNvSpPr>
            <a:spLocks noChangeShapeType="1"/>
          </p:cNvSpPr>
          <p:nvPr/>
        </p:nvSpPr>
        <p:spPr bwMode="auto">
          <a:xfrm>
            <a:off x="9087783" y="4939305"/>
            <a:ext cx="1058196" cy="0"/>
          </a:xfrm>
          <a:prstGeom prst="line">
            <a:avLst/>
          </a:prstGeom>
          <a:noFill/>
          <a:ln w="762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61" name="Line 25"/>
          <p:cNvSpPr>
            <a:spLocks noChangeShapeType="1"/>
          </p:cNvSpPr>
          <p:nvPr/>
        </p:nvSpPr>
        <p:spPr bwMode="auto">
          <a:xfrm>
            <a:off x="1953429" y="4939305"/>
            <a:ext cx="1058196" cy="0"/>
          </a:xfrm>
          <a:prstGeom prst="line">
            <a:avLst/>
          </a:prstGeom>
          <a:noFill/>
          <a:ln w="762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pic>
        <p:nvPicPr>
          <p:cNvPr id="142362" name="Picture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0160" y="4251758"/>
            <a:ext cx="950260" cy="111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3"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628" y="4327975"/>
            <a:ext cx="950260" cy="111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4"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770" y="5857092"/>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5750" y="5857092"/>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2729" y="5857092"/>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2082" y="5857092"/>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2342" y="5857092"/>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0485" y="5857092"/>
            <a:ext cx="812694"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5242" y="5857092"/>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71" name="Line 35"/>
          <p:cNvSpPr>
            <a:spLocks noChangeShapeType="1"/>
          </p:cNvSpPr>
          <p:nvPr/>
        </p:nvSpPr>
        <p:spPr bwMode="auto">
          <a:xfrm>
            <a:off x="1320628" y="3111669"/>
            <a:ext cx="1161899" cy="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72" name="Line 36"/>
          <p:cNvSpPr>
            <a:spLocks noChangeShapeType="1"/>
          </p:cNvSpPr>
          <p:nvPr/>
        </p:nvSpPr>
        <p:spPr bwMode="auto">
          <a:xfrm>
            <a:off x="1320628" y="3494345"/>
            <a:ext cx="1161899" cy="0"/>
          </a:xfrm>
          <a:prstGeom prst="line">
            <a:avLst/>
          </a:prstGeom>
          <a:noFill/>
          <a:ln w="76200">
            <a:solidFill>
              <a:srgbClr val="333399"/>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42373" name="Text Box 37"/>
          <p:cNvSpPr txBox="1">
            <a:spLocks noChangeArrowheads="1"/>
          </p:cNvSpPr>
          <p:nvPr/>
        </p:nvSpPr>
        <p:spPr bwMode="auto">
          <a:xfrm>
            <a:off x="2518506" y="2916362"/>
            <a:ext cx="222358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a:solidFill>
                  <a:srgbClr val="333399"/>
                </a:solidFill>
                <a:latin typeface="Arial" panose="020B0604020202020204" pitchFamily="34" charset="0"/>
              </a:rPr>
              <a:t>100 Mb/s </a:t>
            </a:r>
            <a:r>
              <a:rPr kumimoji="1" lang="zh-CN" altLang="en-US" sz="2400">
                <a:solidFill>
                  <a:srgbClr val="333399"/>
                </a:solidFill>
                <a:latin typeface="Arial" panose="020B0604020202020204" pitchFamily="34" charset="0"/>
              </a:rPr>
              <a:t>链路</a:t>
            </a:r>
          </a:p>
        </p:txBody>
      </p:sp>
      <p:sp>
        <p:nvSpPr>
          <p:cNvPr id="142374" name="Text Box 38"/>
          <p:cNvSpPr txBox="1">
            <a:spLocks noChangeArrowheads="1"/>
          </p:cNvSpPr>
          <p:nvPr/>
        </p:nvSpPr>
        <p:spPr bwMode="auto">
          <a:xfrm>
            <a:off x="8207365" y="2493989"/>
            <a:ext cx="175870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333399"/>
                </a:solidFill>
                <a:latin typeface="Arial" panose="020B0604020202020204" pitchFamily="34" charset="0"/>
              </a:rPr>
              <a:t>中央服务器</a:t>
            </a:r>
          </a:p>
        </p:txBody>
      </p:sp>
      <p:sp>
        <p:nvSpPr>
          <p:cNvPr id="39" name="Rectangle 3"/>
          <p:cNvSpPr>
            <a:spLocks noGrp="1" noChangeArrowheads="1"/>
          </p:cNvSpPr>
          <p:nvPr>
            <p:ph idx="1"/>
          </p:nvPr>
        </p:nvSpPr>
        <p:spPr>
          <a:xfrm>
            <a:off x="442800" y="1267199"/>
            <a:ext cx="11304000" cy="4896000"/>
          </a:xfrm>
        </p:spPr>
        <p:txBody>
          <a:bodyPr/>
          <a:lstStyle/>
          <a:p>
            <a:r>
              <a:rPr lang="zh-CN" altLang="en-US" b="1" kern="1200" dirty="0"/>
              <a:t>吉比特以太网的应用举例：</a:t>
            </a:r>
            <a:endParaRPr lang="en-US" altLang="zh-CN" b="1" kern="1200" dirty="0"/>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idx="1"/>
          </p:nvPr>
        </p:nvSpPr>
        <p:spPr/>
        <p:txBody>
          <a:bodyPr/>
          <a:lstStyle/>
          <a:p>
            <a:r>
              <a:rPr lang="en-US" altLang="zh-CN" b="1" kern="1200" dirty="0"/>
              <a:t>10 </a:t>
            </a:r>
            <a:r>
              <a:rPr lang="zh-CN" altLang="en-US" b="1" kern="1200" dirty="0"/>
              <a:t>吉比特以太网与 </a:t>
            </a:r>
            <a:r>
              <a:rPr lang="en-US" altLang="zh-CN" b="1" kern="1200" dirty="0"/>
              <a:t>10 Mbit/s</a:t>
            </a:r>
            <a:r>
              <a:rPr lang="zh-CN" altLang="en-US" b="1" kern="1200" dirty="0"/>
              <a:t>，</a:t>
            </a:r>
            <a:r>
              <a:rPr lang="en-US" altLang="zh-CN" b="1" kern="1200" dirty="0"/>
              <a:t>100 Mbit/s </a:t>
            </a:r>
            <a:r>
              <a:rPr lang="zh-CN" altLang="en-US" b="1" kern="1200" dirty="0"/>
              <a:t>和 </a:t>
            </a:r>
            <a:r>
              <a:rPr lang="en-US" altLang="zh-CN" b="1" kern="1200" dirty="0"/>
              <a:t>1 </a:t>
            </a:r>
            <a:r>
              <a:rPr lang="en-US" altLang="zh-CN" b="1" kern="1200" dirty="0" err="1"/>
              <a:t>Gbit</a:t>
            </a:r>
            <a:r>
              <a:rPr lang="en-US" altLang="zh-CN" b="1" kern="1200" dirty="0"/>
              <a:t>/s </a:t>
            </a:r>
            <a:r>
              <a:rPr lang="zh-CN" altLang="en-US" b="1" kern="1200" dirty="0"/>
              <a:t>以太网的帧格式完全相同，并保留了 </a:t>
            </a:r>
            <a:r>
              <a:rPr lang="en-US" altLang="zh-CN" b="1" kern="1200" dirty="0"/>
              <a:t>64 </a:t>
            </a:r>
            <a:r>
              <a:rPr lang="zh-CN" altLang="en-US" b="1" kern="1200" dirty="0"/>
              <a:t>字节的最短有效帧长，以便保持兼容性。</a:t>
            </a:r>
          </a:p>
          <a:p>
            <a:r>
              <a:rPr lang="en-US" altLang="zh-CN" b="1" kern="1200" dirty="0"/>
              <a:t>10 </a:t>
            </a:r>
            <a:r>
              <a:rPr lang="zh-CN" altLang="en-US" b="1" kern="1200" dirty="0"/>
              <a:t>吉比特以太网只工作在全双工方式，因此不存在争用问题，也不使用 </a:t>
            </a:r>
            <a:r>
              <a:rPr lang="en-US" altLang="zh-CN" b="1" kern="1200" dirty="0"/>
              <a:t>CSMA/CD </a:t>
            </a:r>
            <a:r>
              <a:rPr lang="zh-CN" altLang="en-US" b="1" kern="1200" dirty="0"/>
              <a:t>协议。    </a:t>
            </a:r>
          </a:p>
        </p:txBody>
      </p:sp>
      <p:sp>
        <p:nvSpPr>
          <p:cNvPr id="144386" name="Rectangle 2"/>
          <p:cNvSpPr>
            <a:spLocks noGrp="1" noChangeArrowheads="1"/>
          </p:cNvSpPr>
          <p:nvPr>
            <p:ph type="title"/>
          </p:nvPr>
        </p:nvSpPr>
        <p:spPr/>
        <p:txBody>
          <a:bodyPr/>
          <a:lstStyle/>
          <a:p>
            <a:r>
              <a:rPr lang="en-US" altLang="zh-CN" sz="4000" dirty="0">
                <a:solidFill>
                  <a:srgbClr val="FFFFFF"/>
                </a:solidFill>
              </a:rPr>
              <a:t>3.5.3 10 </a:t>
            </a:r>
            <a:r>
              <a:rPr lang="zh-CN" altLang="en-US" sz="4000" dirty="0">
                <a:solidFill>
                  <a:srgbClr val="FFFFFF"/>
                </a:solidFill>
              </a:rPr>
              <a:t>吉比特以太网</a:t>
            </a:r>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0" y="3045794"/>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
        <p:nvSpPr>
          <p:cNvPr id="146435" name="Rectangle 3"/>
          <p:cNvSpPr>
            <a:spLocks noChangeArrowheads="1"/>
          </p:cNvSpPr>
          <p:nvPr/>
        </p:nvSpPr>
        <p:spPr bwMode="auto">
          <a:xfrm>
            <a:off x="0" y="3050558"/>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
        <p:nvSpPr>
          <p:cNvPr id="379910" name="Rectangle 6"/>
          <p:cNvSpPr>
            <a:spLocks noGrp="1" noChangeArrowheads="1"/>
          </p:cNvSpPr>
          <p:nvPr>
            <p:ph idx="1"/>
          </p:nvPr>
        </p:nvSpPr>
        <p:spPr/>
        <p:txBody>
          <a:bodyPr/>
          <a:lstStyle/>
          <a:p>
            <a:r>
              <a:rPr lang="en-US" altLang="zh-CN" b="1" dirty="0"/>
              <a:t>10 </a:t>
            </a:r>
            <a:r>
              <a:rPr lang="zh-CN" altLang="en-US" b="1" dirty="0"/>
              <a:t>吉比特以太网的物理层：</a:t>
            </a:r>
            <a:endParaRPr lang="en-US" altLang="zh-CN" b="1" dirty="0"/>
          </a:p>
          <a:p>
            <a:pPr lvl="1"/>
            <a:r>
              <a:rPr lang="en-US" altLang="zh-CN" b="1" dirty="0"/>
              <a:t>10GBASE-SR</a:t>
            </a:r>
            <a:r>
              <a:rPr lang="zh-CN" altLang="en-US" b="1" dirty="0"/>
              <a:t>：多模光纤</a:t>
            </a:r>
            <a:endParaRPr lang="en-US" altLang="zh-CN" b="1" dirty="0"/>
          </a:p>
          <a:p>
            <a:pPr lvl="1"/>
            <a:r>
              <a:rPr lang="en-US" altLang="zh-CN" b="1" dirty="0"/>
              <a:t>10GBASE-LR</a:t>
            </a:r>
            <a:r>
              <a:rPr lang="zh-CN" altLang="en-US" b="1" dirty="0"/>
              <a:t>：单模光纤</a:t>
            </a:r>
            <a:endParaRPr lang="en-US" altLang="zh-CN" b="1" dirty="0"/>
          </a:p>
          <a:p>
            <a:pPr lvl="1"/>
            <a:r>
              <a:rPr lang="en-US" altLang="zh-CN" b="1" dirty="0"/>
              <a:t>10GBASE-ER</a:t>
            </a:r>
            <a:r>
              <a:rPr lang="zh-CN" altLang="en-US" b="1" dirty="0"/>
              <a:t>：单模光纤</a:t>
            </a:r>
            <a:endParaRPr lang="en-US" altLang="zh-CN" b="1" dirty="0"/>
          </a:p>
          <a:p>
            <a:pPr lvl="1"/>
            <a:r>
              <a:rPr lang="en-US" altLang="zh-CN" b="1" dirty="0"/>
              <a:t>10GBASE-CX4</a:t>
            </a:r>
            <a:r>
              <a:rPr lang="zh-CN" altLang="en-US" b="1" dirty="0"/>
              <a:t>：</a:t>
            </a:r>
            <a:r>
              <a:rPr lang="en-US" altLang="zh-CN" b="1" dirty="0"/>
              <a:t>4 </a:t>
            </a:r>
            <a:r>
              <a:rPr lang="zh-CN" altLang="en-US" b="1" dirty="0"/>
              <a:t>对双芯同轴电缆</a:t>
            </a:r>
            <a:endParaRPr lang="en-US" altLang="zh-CN" b="1" dirty="0"/>
          </a:p>
          <a:p>
            <a:pPr lvl="1"/>
            <a:r>
              <a:rPr lang="en-US" altLang="zh-CN" b="1" dirty="0"/>
              <a:t>10GBASE-T</a:t>
            </a:r>
            <a:r>
              <a:rPr lang="zh-CN" altLang="en-US" b="1" dirty="0"/>
              <a:t>：</a:t>
            </a:r>
            <a:r>
              <a:rPr lang="en-US" altLang="zh-CN" b="1" dirty="0"/>
              <a:t>4 </a:t>
            </a:r>
            <a:r>
              <a:rPr lang="zh-CN" altLang="en-US" b="1" dirty="0"/>
              <a:t>对 </a:t>
            </a:r>
            <a:r>
              <a:rPr lang="en-US" altLang="zh-CN" b="1" dirty="0"/>
              <a:t>6A </a:t>
            </a:r>
            <a:r>
              <a:rPr lang="zh-CN" altLang="en-US" b="1" dirty="0"/>
              <a:t>类 </a:t>
            </a:r>
            <a:r>
              <a:rPr lang="en-US" altLang="zh-CN" b="1" dirty="0"/>
              <a:t>UTP </a:t>
            </a:r>
            <a:r>
              <a:rPr lang="zh-CN" altLang="en-US" b="1" dirty="0"/>
              <a:t>双绞线</a:t>
            </a:r>
            <a:endParaRPr lang="en-US" altLang="zh-CN" b="1" dirty="0"/>
          </a:p>
        </p:txBody>
      </p:sp>
      <p:sp>
        <p:nvSpPr>
          <p:cNvPr id="146436" name="Rectangle 4"/>
          <p:cNvSpPr>
            <a:spLocks noGrp="1" noChangeArrowheads="1"/>
          </p:cNvSpPr>
          <p:nvPr>
            <p:ph type="title"/>
          </p:nvPr>
        </p:nvSpPr>
        <p:spPr/>
        <p:txBody>
          <a:bodyPr/>
          <a:lstStyle/>
          <a:p>
            <a:r>
              <a:rPr lang="en-US" altLang="zh-CN" dirty="0"/>
              <a:t>3.5.3 10 </a:t>
            </a:r>
            <a:r>
              <a:rPr lang="zh-CN" altLang="en-US" sz="4000" dirty="0">
                <a:solidFill>
                  <a:srgbClr val="FFFFFF"/>
                </a:solidFill>
              </a:rPr>
              <a:t>吉比特以太网</a:t>
            </a:r>
          </a:p>
        </p:txBody>
      </p:sp>
      <p:sp>
        <p:nvSpPr>
          <p:cNvPr id="146438" name="Rectangle 5"/>
          <p:cNvSpPr>
            <a:spLocks noChangeArrowheads="1"/>
          </p:cNvSpPr>
          <p:nvPr/>
        </p:nvSpPr>
        <p:spPr bwMode="auto">
          <a:xfrm>
            <a:off x="0" y="3069612"/>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5650" name="Rectangle 7"/>
          <p:cNvSpPr>
            <a:spLocks noChangeArrowheads="1"/>
          </p:cNvSpPr>
          <p:nvPr/>
        </p:nvSpPr>
        <p:spPr bwMode="black">
          <a:xfrm>
            <a:off x="0" y="1845103"/>
            <a:ext cx="12190413" cy="79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p>
            <a:pPr algn="ctr" eaLnBrk="1" hangingPunct="1"/>
            <a:r>
              <a:rPr lang="en-US" altLang="zh-CN" sz="3800">
                <a:solidFill>
                  <a:srgbClr val="000066"/>
                </a:solidFill>
                <a:ea typeface="黑体" pitchFamily="2" charset="-122"/>
              </a:rPr>
              <a:t>Thank You</a:t>
            </a:r>
            <a:r>
              <a:rPr lang="zh-CN" altLang="en-US" sz="3800">
                <a:solidFill>
                  <a:srgbClr val="000066"/>
                </a:solidFill>
                <a:ea typeface="黑体" pitchFamily="2" charset="-122"/>
              </a:rPr>
              <a:t>！</a:t>
            </a:r>
            <a:endParaRPr lang="en-US" altLang="zh-CN" sz="3800">
              <a:solidFill>
                <a:srgbClr val="000066"/>
              </a:solidFill>
              <a:ea typeface="黑体" pitchFamily="2" charset="-122"/>
            </a:endParaRPr>
          </a:p>
          <a:p>
            <a:pPr algn="ctr" eaLnBrk="1" hangingPunct="1"/>
            <a:r>
              <a:rPr lang="en-US" altLang="zh-CN" sz="3800">
                <a:solidFill>
                  <a:srgbClr val="000066"/>
                </a:solidFill>
                <a:ea typeface="黑体" pitchFamily="2" charset="-122"/>
              </a:rPr>
              <a:t>Any Questions</a:t>
            </a:r>
            <a:r>
              <a:rPr lang="zh-CN" altLang="en-US" sz="3800">
                <a:solidFill>
                  <a:srgbClr val="000066"/>
                </a:solidFill>
                <a:ea typeface="黑体" pitchFamily="2" charset="-122"/>
              </a:rPr>
              <a:t>？</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2800" y="1267199"/>
            <a:ext cx="11557062" cy="4896000"/>
          </a:xfrm>
        </p:spPr>
        <p:txBody>
          <a:bodyPr/>
          <a:lstStyle/>
          <a:p>
            <a:r>
              <a:rPr lang="zh-CN" altLang="en-US" b="1" dirty="0"/>
              <a:t>首部和尾部还包括许多必要的控制信息。不同数据链路层协议，首部和尾部的格式不同。</a:t>
            </a:r>
            <a:endParaRPr lang="en-US" altLang="zh-CN" b="1" dirty="0"/>
          </a:p>
          <a:p>
            <a:r>
              <a:rPr lang="zh-CN" altLang="en-US" b="1" dirty="0"/>
              <a:t>每一种数据链路层协议都规定了所能传送的</a:t>
            </a:r>
            <a:r>
              <a:rPr lang="zh-CN" altLang="en-US" b="1" dirty="0">
                <a:solidFill>
                  <a:schemeClr val="tx2">
                    <a:lumMod val="60000"/>
                    <a:lumOff val="40000"/>
                  </a:schemeClr>
                </a:solidFill>
              </a:rPr>
              <a:t>数据部分长度上限</a:t>
            </a:r>
            <a:r>
              <a:rPr lang="zh-CN" altLang="en-US" b="1" dirty="0"/>
              <a:t>，即</a:t>
            </a:r>
            <a:r>
              <a:rPr lang="zh-CN" altLang="en-US" b="1" dirty="0">
                <a:solidFill>
                  <a:srgbClr val="C00000"/>
                </a:solidFill>
              </a:rPr>
              <a:t>最大传送单元 </a:t>
            </a:r>
            <a:r>
              <a:rPr lang="en-US" altLang="zh-CN" b="1" dirty="0">
                <a:solidFill>
                  <a:srgbClr val="C00000"/>
                </a:solidFill>
              </a:rPr>
              <a:t>MTU</a:t>
            </a:r>
            <a:r>
              <a:rPr lang="zh-CN" altLang="en-US" b="1" dirty="0"/>
              <a:t>（</a:t>
            </a:r>
            <a:r>
              <a:rPr lang="en-US" altLang="zh-CN" b="1" dirty="0"/>
              <a:t>Maximum Transfer Unit</a:t>
            </a:r>
            <a:r>
              <a:rPr lang="zh-CN" altLang="en-US" b="1" dirty="0"/>
              <a:t>）。</a:t>
            </a:r>
            <a:endParaRPr lang="en-US" altLang="zh-CN" b="1" dirty="0"/>
          </a:p>
          <a:p>
            <a:r>
              <a:rPr lang="zh-CN" altLang="en-US" b="1" dirty="0"/>
              <a:t>帧定界一般使用特殊的控制字符 </a:t>
            </a:r>
            <a:r>
              <a:rPr lang="en-US" altLang="zh-CN" b="1" dirty="0">
                <a:solidFill>
                  <a:srgbClr val="C00000"/>
                </a:solidFill>
              </a:rPr>
              <a:t>SOH</a:t>
            </a:r>
            <a:r>
              <a:rPr lang="zh-CN" altLang="en-US" b="1" dirty="0"/>
              <a:t>（</a:t>
            </a:r>
            <a:r>
              <a:rPr lang="en-US" altLang="zh-CN" b="1" dirty="0"/>
              <a:t>Start Of Header</a:t>
            </a:r>
            <a:r>
              <a:rPr lang="zh-CN" altLang="en-US" b="1" dirty="0"/>
              <a:t>）和 </a:t>
            </a:r>
            <a:r>
              <a:rPr lang="en-US" altLang="zh-CN" b="1" dirty="0">
                <a:solidFill>
                  <a:srgbClr val="C00000"/>
                </a:solidFill>
              </a:rPr>
              <a:t>EOT</a:t>
            </a:r>
            <a:r>
              <a:rPr lang="zh-CN" altLang="en-US" b="1" dirty="0"/>
              <a:t>（</a:t>
            </a:r>
            <a:r>
              <a:rPr lang="en-US" altLang="zh-CN" b="1" dirty="0"/>
              <a:t>End Of Transmission</a:t>
            </a:r>
            <a:r>
              <a:rPr lang="zh-CN" altLang="en-US" b="1" dirty="0"/>
              <a:t>）。</a:t>
            </a:r>
            <a:endParaRPr lang="en-US" altLang="zh-CN" b="1" dirty="0"/>
          </a:p>
        </p:txBody>
      </p:sp>
      <p:sp>
        <p:nvSpPr>
          <p:cNvPr id="23554"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42800" y="1267199"/>
            <a:ext cx="11304000" cy="4896000"/>
          </a:xfrm>
        </p:spPr>
        <p:txBody>
          <a:bodyPr/>
          <a:lstStyle/>
          <a:p>
            <a:r>
              <a:rPr lang="zh-CN" altLang="en-US" sz="3200" b="1" kern="1200" dirty="0">
                <a:solidFill>
                  <a:srgbClr val="4D4D4D"/>
                </a:solidFill>
                <a:latin typeface="微软雅黑" panose="020B0503020204020204" pitchFamily="34" charset="-122"/>
                <a:ea typeface="微软雅黑" panose="020B0503020204020204" pitchFamily="34" charset="-122"/>
              </a:rPr>
              <a:t>若忽略与帧定界无关的控制信息，则帧可表示如下：</a:t>
            </a:r>
            <a:endParaRPr lang="en-US" altLang="zh-CN" sz="3200" b="1" kern="1200" dirty="0">
              <a:solidFill>
                <a:srgbClr val="4D4D4D"/>
              </a:solidFill>
              <a:latin typeface="微软雅黑" panose="020B0503020204020204" pitchFamily="34" charset="-122"/>
              <a:ea typeface="微软雅黑" panose="020B0503020204020204" pitchFamily="34" charset="-122"/>
            </a:endParaRPr>
          </a:p>
        </p:txBody>
      </p:sp>
      <p:sp>
        <p:nvSpPr>
          <p:cNvPr id="24578"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24580" name="Rectangle 4"/>
          <p:cNvSpPr>
            <a:spLocks noChangeArrowheads="1"/>
          </p:cNvSpPr>
          <p:nvPr/>
        </p:nvSpPr>
        <p:spPr bwMode="auto">
          <a:xfrm>
            <a:off x="1353191" y="3632165"/>
            <a:ext cx="660314" cy="549402"/>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b="1" dirty="0">
                <a:solidFill>
                  <a:srgbClr val="111111"/>
                </a:solidFill>
                <a:ea typeface="黑体" pitchFamily="2" charset="-122"/>
              </a:rPr>
              <a:t>SOH</a:t>
            </a:r>
          </a:p>
        </p:txBody>
      </p:sp>
      <p:sp>
        <p:nvSpPr>
          <p:cNvPr id="24581" name="Rectangle 5"/>
          <p:cNvSpPr>
            <a:spLocks noChangeArrowheads="1"/>
          </p:cNvSpPr>
          <p:nvPr/>
        </p:nvSpPr>
        <p:spPr bwMode="auto">
          <a:xfrm>
            <a:off x="2013506" y="3632165"/>
            <a:ext cx="8702600" cy="549402"/>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b="1">
                <a:solidFill>
                  <a:srgbClr val="111111"/>
                </a:solidFill>
                <a:ea typeface="黑体" pitchFamily="2" charset="-122"/>
              </a:rPr>
              <a:t>装在帧中的数据部分</a:t>
            </a:r>
          </a:p>
        </p:txBody>
      </p:sp>
      <p:sp>
        <p:nvSpPr>
          <p:cNvPr id="24582" name="Line 6"/>
          <p:cNvSpPr>
            <a:spLocks noChangeShapeType="1"/>
          </p:cNvSpPr>
          <p:nvPr/>
        </p:nvSpPr>
        <p:spPr bwMode="auto">
          <a:xfrm>
            <a:off x="1353191" y="4548364"/>
            <a:ext cx="10025346" cy="0"/>
          </a:xfrm>
          <a:prstGeom prst="line">
            <a:avLst/>
          </a:prstGeom>
          <a:noFill/>
          <a:ln w="2857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4583" name="Text Box 7"/>
          <p:cNvSpPr txBox="1">
            <a:spLocks noChangeArrowheads="1"/>
          </p:cNvSpPr>
          <p:nvPr/>
        </p:nvSpPr>
        <p:spPr bwMode="auto">
          <a:xfrm>
            <a:off x="6089675" y="4313360"/>
            <a:ext cx="59172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111111"/>
                </a:solidFill>
                <a:latin typeface="Arial" panose="020B0604020202020204" pitchFamily="34" charset="0"/>
              </a:rPr>
              <a:t>帧</a:t>
            </a:r>
          </a:p>
        </p:txBody>
      </p:sp>
      <p:sp>
        <p:nvSpPr>
          <p:cNvPr id="24584" name="Line 8"/>
          <p:cNvSpPr>
            <a:spLocks noChangeShapeType="1"/>
          </p:cNvSpPr>
          <p:nvPr/>
        </p:nvSpPr>
        <p:spPr bwMode="auto">
          <a:xfrm>
            <a:off x="1683348" y="3266955"/>
            <a:ext cx="0" cy="365210"/>
          </a:xfrm>
          <a:prstGeom prst="line">
            <a:avLst/>
          </a:prstGeom>
          <a:noFill/>
          <a:ln w="28575">
            <a:solidFill>
              <a:schemeClr val="tx1"/>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4585" name="Text Box 9"/>
          <p:cNvSpPr txBox="1">
            <a:spLocks noChangeArrowheads="1"/>
          </p:cNvSpPr>
          <p:nvPr/>
        </p:nvSpPr>
        <p:spPr bwMode="auto">
          <a:xfrm>
            <a:off x="1018802" y="2795358"/>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111111"/>
                </a:solidFill>
                <a:latin typeface="Arial" panose="020B0604020202020204" pitchFamily="34" charset="0"/>
              </a:rPr>
              <a:t>帧开始符</a:t>
            </a:r>
          </a:p>
        </p:txBody>
      </p:sp>
      <p:sp>
        <p:nvSpPr>
          <p:cNvPr id="24586" name="Text Box 10"/>
          <p:cNvSpPr txBox="1">
            <a:spLocks noChangeArrowheads="1"/>
          </p:cNvSpPr>
          <p:nvPr/>
        </p:nvSpPr>
        <p:spPr bwMode="auto">
          <a:xfrm>
            <a:off x="10301293" y="2795358"/>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rgbClr val="111111"/>
                </a:solidFill>
                <a:latin typeface="Arial" panose="020B0604020202020204" pitchFamily="34" charset="0"/>
              </a:rPr>
              <a:t>帧结束符</a:t>
            </a:r>
          </a:p>
        </p:txBody>
      </p:sp>
      <p:sp>
        <p:nvSpPr>
          <p:cNvPr id="24587" name="Line 11"/>
          <p:cNvSpPr>
            <a:spLocks noChangeShapeType="1"/>
          </p:cNvSpPr>
          <p:nvPr/>
        </p:nvSpPr>
        <p:spPr bwMode="auto">
          <a:xfrm>
            <a:off x="11048380" y="3266955"/>
            <a:ext cx="0" cy="365210"/>
          </a:xfrm>
          <a:prstGeom prst="line">
            <a:avLst/>
          </a:prstGeom>
          <a:noFill/>
          <a:ln w="28575">
            <a:solidFill>
              <a:schemeClr val="tx1"/>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4588" name="Line 12"/>
          <p:cNvSpPr>
            <a:spLocks noChangeShapeType="1"/>
          </p:cNvSpPr>
          <p:nvPr/>
        </p:nvSpPr>
        <p:spPr bwMode="auto">
          <a:xfrm flipV="1">
            <a:off x="1353191" y="4181567"/>
            <a:ext cx="0" cy="549402"/>
          </a:xfrm>
          <a:prstGeom prst="line">
            <a:avLst/>
          </a:prstGeom>
          <a:noFill/>
          <a:ln w="38100">
            <a:solidFill>
              <a:srgbClr val="808080"/>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4589" name="Text Box 13"/>
          <p:cNvSpPr txBox="1">
            <a:spLocks noChangeArrowheads="1"/>
          </p:cNvSpPr>
          <p:nvPr/>
        </p:nvSpPr>
        <p:spPr bwMode="auto">
          <a:xfrm>
            <a:off x="413514" y="4673805"/>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111111"/>
                </a:solidFill>
                <a:latin typeface="Arial" panose="020B0604020202020204" pitchFamily="34" charset="0"/>
              </a:rPr>
              <a:t>发送在前</a:t>
            </a:r>
          </a:p>
        </p:txBody>
      </p:sp>
      <p:sp>
        <p:nvSpPr>
          <p:cNvPr id="24590" name="Rectangle 14"/>
          <p:cNvSpPr>
            <a:spLocks noChangeArrowheads="1"/>
          </p:cNvSpPr>
          <p:nvPr/>
        </p:nvSpPr>
        <p:spPr bwMode="auto">
          <a:xfrm>
            <a:off x="10686476" y="3632165"/>
            <a:ext cx="662431" cy="549402"/>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b="1">
                <a:solidFill>
                  <a:srgbClr val="111111"/>
                </a:solidFill>
                <a:ea typeface="黑体" pitchFamily="2" charset="-122"/>
              </a:rPr>
              <a:t>EOT</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42800" y="1267199"/>
            <a:ext cx="11304000" cy="4896000"/>
          </a:xfrm>
        </p:spPr>
        <p:txBody>
          <a:bodyPr/>
          <a:lstStyle/>
          <a:p>
            <a:r>
              <a:rPr lang="zh-CN" altLang="en-US" sz="3200" b="1" kern="1200" dirty="0">
                <a:solidFill>
                  <a:srgbClr val="4D4D4D"/>
                </a:solidFill>
              </a:rPr>
              <a:t>假设发送端由于故障发送中断，故障消除后又重新开始发送。由于使用了帧定界符，接收端就会知道</a:t>
            </a:r>
            <a:r>
              <a:rPr lang="zh-CN" altLang="en-US" b="1" kern="1200" dirty="0"/>
              <a:t>前面收到的数据是个</a:t>
            </a:r>
            <a:r>
              <a:rPr lang="zh-CN" altLang="en-US" sz="3200" b="1" kern="1200" dirty="0">
                <a:solidFill>
                  <a:srgbClr val="4D4D4D"/>
                </a:solidFill>
              </a:rPr>
              <a:t>不完整的帧（只有 </a:t>
            </a:r>
            <a:r>
              <a:rPr lang="en-US" altLang="zh-CN" sz="3200" b="1" kern="1200" dirty="0">
                <a:solidFill>
                  <a:srgbClr val="4D4D4D"/>
                </a:solidFill>
              </a:rPr>
              <a:t>SOH </a:t>
            </a:r>
            <a:r>
              <a:rPr lang="zh-CN" altLang="en-US" sz="3200" b="1" kern="1200" dirty="0">
                <a:solidFill>
                  <a:srgbClr val="4D4D4D"/>
                </a:solidFill>
              </a:rPr>
              <a:t>而没有 </a:t>
            </a:r>
            <a:r>
              <a:rPr lang="en-US" altLang="zh-CN" sz="3200" b="1" kern="1200" dirty="0">
                <a:solidFill>
                  <a:srgbClr val="4D4D4D"/>
                </a:solidFill>
              </a:rPr>
              <a:t>EOT</a:t>
            </a:r>
            <a:r>
              <a:rPr lang="zh-CN" altLang="en-US" sz="3200" b="1" kern="1200" dirty="0">
                <a:solidFill>
                  <a:srgbClr val="4D4D4D"/>
                </a:solidFill>
              </a:rPr>
              <a:t>）。</a:t>
            </a:r>
            <a:endParaRPr lang="en-US" altLang="zh-CN" sz="3200" b="1" kern="1200" dirty="0">
              <a:solidFill>
                <a:srgbClr val="4D4D4D"/>
              </a:solidFill>
            </a:endParaRPr>
          </a:p>
        </p:txBody>
      </p:sp>
      <p:sp>
        <p:nvSpPr>
          <p:cNvPr id="24578"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24580" name="Rectangle 4"/>
          <p:cNvSpPr>
            <a:spLocks noChangeArrowheads="1"/>
          </p:cNvSpPr>
          <p:nvPr/>
        </p:nvSpPr>
        <p:spPr bwMode="auto">
          <a:xfrm>
            <a:off x="1353191" y="4136221"/>
            <a:ext cx="660314" cy="549402"/>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b="1" dirty="0">
                <a:solidFill>
                  <a:srgbClr val="111111"/>
                </a:solidFill>
                <a:ea typeface="黑体" pitchFamily="2" charset="-122"/>
              </a:rPr>
              <a:t>SOH</a:t>
            </a:r>
          </a:p>
        </p:txBody>
      </p:sp>
      <p:sp>
        <p:nvSpPr>
          <p:cNvPr id="24581" name="Rectangle 5"/>
          <p:cNvSpPr>
            <a:spLocks noChangeArrowheads="1"/>
          </p:cNvSpPr>
          <p:nvPr/>
        </p:nvSpPr>
        <p:spPr bwMode="auto">
          <a:xfrm>
            <a:off x="2013506" y="4136221"/>
            <a:ext cx="8702600" cy="549402"/>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900" b="1" dirty="0">
              <a:solidFill>
                <a:srgbClr val="111111"/>
              </a:solidFill>
              <a:ea typeface="黑体" pitchFamily="2" charset="-122"/>
            </a:endParaRPr>
          </a:p>
        </p:txBody>
      </p:sp>
      <p:sp>
        <p:nvSpPr>
          <p:cNvPr id="24588" name="Line 12"/>
          <p:cNvSpPr>
            <a:spLocks noChangeShapeType="1"/>
          </p:cNvSpPr>
          <p:nvPr/>
        </p:nvSpPr>
        <p:spPr bwMode="auto">
          <a:xfrm flipV="1">
            <a:off x="1353191" y="4685623"/>
            <a:ext cx="0" cy="549402"/>
          </a:xfrm>
          <a:prstGeom prst="line">
            <a:avLst/>
          </a:prstGeom>
          <a:noFill/>
          <a:ln w="38100">
            <a:solidFill>
              <a:srgbClr val="808080"/>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4589" name="Text Box 13"/>
          <p:cNvSpPr txBox="1">
            <a:spLocks noChangeArrowheads="1"/>
          </p:cNvSpPr>
          <p:nvPr/>
        </p:nvSpPr>
        <p:spPr bwMode="auto">
          <a:xfrm>
            <a:off x="413514" y="5177861"/>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111111"/>
                </a:solidFill>
                <a:latin typeface="Arial" panose="020B0604020202020204" pitchFamily="34" charset="0"/>
              </a:rPr>
              <a:t>发送在前</a:t>
            </a:r>
          </a:p>
        </p:txBody>
      </p:sp>
      <p:sp>
        <p:nvSpPr>
          <p:cNvPr id="24590" name="Rectangle 14"/>
          <p:cNvSpPr>
            <a:spLocks noChangeArrowheads="1"/>
          </p:cNvSpPr>
          <p:nvPr/>
        </p:nvSpPr>
        <p:spPr bwMode="auto">
          <a:xfrm>
            <a:off x="10686476" y="4136221"/>
            <a:ext cx="662431" cy="549402"/>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b="1">
                <a:solidFill>
                  <a:srgbClr val="111111"/>
                </a:solidFill>
                <a:ea typeface="黑体" pitchFamily="2" charset="-122"/>
              </a:rPr>
              <a:t>EOT</a:t>
            </a:r>
          </a:p>
        </p:txBody>
      </p:sp>
      <p:sp>
        <p:nvSpPr>
          <p:cNvPr id="15" name="Rectangle 4"/>
          <p:cNvSpPr>
            <a:spLocks noChangeArrowheads="1"/>
          </p:cNvSpPr>
          <p:nvPr/>
        </p:nvSpPr>
        <p:spPr bwMode="auto">
          <a:xfrm>
            <a:off x="4714812" y="4138436"/>
            <a:ext cx="660314" cy="549402"/>
          </a:xfrm>
          <a:prstGeom prst="rect">
            <a:avLst/>
          </a:prstGeom>
          <a:solidFill>
            <a:srgbClr val="FFCCFF"/>
          </a:solidFill>
          <a:ln w="9525">
            <a:solidFill>
              <a:schemeClr val="tx1"/>
            </a:solidFill>
            <a:miter lim="800000"/>
          </a:ln>
          <a:effectLst/>
        </p:spPr>
        <p:txBody>
          <a:bodyPr wrap="none" lIns="108850" tIns="54425" rIns="108850" bIns="54425" anchor="ctr"/>
          <a:lstStyle/>
          <a:p>
            <a:pPr algn="ctr" eaLnBrk="1" hangingPunct="1"/>
            <a:r>
              <a:rPr kumimoji="1" lang="en-US" altLang="zh-CN" sz="1900" b="1" dirty="0">
                <a:solidFill>
                  <a:srgbClr val="111111"/>
                </a:solidFill>
                <a:ea typeface="黑体" pitchFamily="2" charset="-122"/>
              </a:rPr>
              <a:t>SOH</a:t>
            </a:r>
          </a:p>
        </p:txBody>
      </p:sp>
      <p:sp>
        <p:nvSpPr>
          <p:cNvPr id="2" name="左大括号 1"/>
          <p:cNvSpPr/>
          <p:nvPr/>
        </p:nvSpPr>
        <p:spPr>
          <a:xfrm rot="16200000">
            <a:off x="2644877" y="3351731"/>
            <a:ext cx="767736" cy="3372133"/>
          </a:xfrm>
          <a:prstGeom prst="leftBrace">
            <a:avLst>
              <a:gd name="adj1" fmla="val 75329"/>
              <a:gd name="adj2" fmla="val 50000"/>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17" name="左大括号 16"/>
          <p:cNvSpPr/>
          <p:nvPr/>
        </p:nvSpPr>
        <p:spPr>
          <a:xfrm rot="16200000">
            <a:off x="7654114" y="1726872"/>
            <a:ext cx="767736" cy="6621854"/>
          </a:xfrm>
          <a:prstGeom prst="leftBrace">
            <a:avLst>
              <a:gd name="adj1" fmla="val 75329"/>
              <a:gd name="adj2" fmla="val 50000"/>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18" name="Text Box 13"/>
          <p:cNvSpPr txBox="1">
            <a:spLocks noChangeArrowheads="1"/>
          </p:cNvSpPr>
          <p:nvPr/>
        </p:nvSpPr>
        <p:spPr bwMode="auto">
          <a:xfrm>
            <a:off x="2003145" y="5346260"/>
            <a:ext cx="207930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111111"/>
                </a:solidFill>
                <a:latin typeface="Arial" panose="020B0604020202020204" pitchFamily="34" charset="0"/>
              </a:rPr>
              <a:t>不完整的帧</a:t>
            </a:r>
          </a:p>
        </p:txBody>
      </p:sp>
      <p:sp>
        <p:nvSpPr>
          <p:cNvPr id="19" name="Text Box 13"/>
          <p:cNvSpPr txBox="1">
            <a:spLocks noChangeArrowheads="1"/>
          </p:cNvSpPr>
          <p:nvPr/>
        </p:nvSpPr>
        <p:spPr bwMode="auto">
          <a:xfrm>
            <a:off x="7196105" y="5346260"/>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111111"/>
                </a:solidFill>
                <a:latin typeface="Arial" panose="020B0604020202020204" pitchFamily="34" charset="0"/>
              </a:rPr>
              <a:t>完整的帧</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r>
              <a:rPr lang="zh-CN" altLang="en-US" b="1" kern="1200" dirty="0"/>
              <a:t>如果数据中的某个字节的二进制代码恰好和 </a:t>
            </a:r>
            <a:r>
              <a:rPr lang="en-US" altLang="zh-CN" b="1" kern="1200" dirty="0"/>
              <a:t>SOH </a:t>
            </a:r>
            <a:r>
              <a:rPr lang="zh-CN" altLang="en-US" b="1" kern="1200" dirty="0"/>
              <a:t>或 </a:t>
            </a:r>
            <a:r>
              <a:rPr lang="en-US" altLang="zh-CN" b="1" kern="1200" dirty="0"/>
              <a:t>EOT </a:t>
            </a:r>
            <a:r>
              <a:rPr lang="zh-CN" altLang="en-US" b="1" kern="1200" dirty="0"/>
              <a:t>一样，数据链路层就会</a:t>
            </a:r>
            <a:r>
              <a:rPr lang="zh-CN" altLang="en-US" b="1" kern="1200" dirty="0">
                <a:solidFill>
                  <a:schemeClr val="tx2">
                    <a:lumMod val="60000"/>
                    <a:lumOff val="40000"/>
                  </a:schemeClr>
                </a:solidFill>
              </a:rPr>
              <a:t>错误地</a:t>
            </a:r>
            <a:r>
              <a:rPr lang="zh-CN" altLang="en-US" b="1" kern="1200" dirty="0"/>
              <a:t>“找到帧的边界”，导致发生错误。</a:t>
            </a:r>
          </a:p>
        </p:txBody>
      </p:sp>
      <p:sp>
        <p:nvSpPr>
          <p:cNvPr id="25602"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25604" name="Line 4"/>
          <p:cNvSpPr>
            <a:spLocks noChangeShapeType="1"/>
          </p:cNvSpPr>
          <p:nvPr/>
        </p:nvSpPr>
        <p:spPr bwMode="auto">
          <a:xfrm rot="16200000" flipV="1">
            <a:off x="1110223" y="4366841"/>
            <a:ext cx="0" cy="1420099"/>
          </a:xfrm>
          <a:prstGeom prst="line">
            <a:avLst/>
          </a:prstGeom>
          <a:noFill/>
          <a:ln w="38100">
            <a:solidFill>
              <a:schemeClr val="hlink"/>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5605" name="Rectangle 5"/>
          <p:cNvSpPr>
            <a:spLocks noChangeArrowheads="1"/>
          </p:cNvSpPr>
          <p:nvPr/>
        </p:nvSpPr>
        <p:spPr bwMode="auto">
          <a:xfrm>
            <a:off x="1432973" y="4741851"/>
            <a:ext cx="770366" cy="61133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b="1">
                <a:solidFill>
                  <a:srgbClr val="111111"/>
                </a:solidFill>
                <a:ea typeface="黑体" pitchFamily="2" charset="-122"/>
              </a:rPr>
              <a:t>SOH</a:t>
            </a:r>
          </a:p>
        </p:txBody>
      </p:sp>
      <p:sp>
        <p:nvSpPr>
          <p:cNvPr id="25606" name="Rectangle 6"/>
          <p:cNvSpPr>
            <a:spLocks noChangeArrowheads="1"/>
          </p:cNvSpPr>
          <p:nvPr/>
        </p:nvSpPr>
        <p:spPr bwMode="auto">
          <a:xfrm>
            <a:off x="2184293" y="4741851"/>
            <a:ext cx="9263443" cy="61133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solidFill>
                <a:srgbClr val="111111"/>
              </a:solidFill>
            </a:endParaRPr>
          </a:p>
        </p:txBody>
      </p:sp>
      <p:sp>
        <p:nvSpPr>
          <p:cNvPr id="25607" name="Rectangle 7"/>
          <p:cNvSpPr>
            <a:spLocks noChangeArrowheads="1"/>
          </p:cNvSpPr>
          <p:nvPr/>
        </p:nvSpPr>
        <p:spPr bwMode="auto">
          <a:xfrm>
            <a:off x="4366291" y="4741851"/>
            <a:ext cx="698409" cy="611330"/>
          </a:xfrm>
          <a:prstGeom prst="rect">
            <a:avLst/>
          </a:prstGeom>
          <a:solidFill>
            <a:srgbClr val="FFFF99"/>
          </a:solidFill>
          <a:ln w="9525">
            <a:solidFill>
              <a:schemeClr val="tx1"/>
            </a:solidFill>
            <a:miter lim="800000"/>
          </a:ln>
        </p:spPr>
        <p:txBody>
          <a:bodyPr wrap="none" lIns="108850" tIns="54425" rIns="108850" bIns="54425" anchor="ctr"/>
          <a:lstStyle/>
          <a:p>
            <a:pPr algn="ctr" eaLnBrk="1" hangingPunct="1"/>
            <a:r>
              <a:rPr kumimoji="1" lang="en-US" altLang="zh-CN" sz="2400" b="1" dirty="0">
                <a:solidFill>
                  <a:srgbClr val="111111"/>
                </a:solidFill>
                <a:ea typeface="黑体" pitchFamily="2" charset="-122"/>
              </a:rPr>
              <a:t>EOT</a:t>
            </a:r>
          </a:p>
        </p:txBody>
      </p:sp>
      <p:sp>
        <p:nvSpPr>
          <p:cNvPr id="25608" name="Line 8"/>
          <p:cNvSpPr>
            <a:spLocks noChangeShapeType="1"/>
          </p:cNvSpPr>
          <p:nvPr/>
        </p:nvSpPr>
        <p:spPr bwMode="auto">
          <a:xfrm>
            <a:off x="4402270" y="3709738"/>
            <a:ext cx="313226" cy="1032114"/>
          </a:xfrm>
          <a:prstGeom prst="line">
            <a:avLst/>
          </a:prstGeom>
          <a:noFill/>
          <a:ln w="28575">
            <a:solidFill>
              <a:schemeClr val="tx1"/>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5609" name="Text Box 9"/>
          <p:cNvSpPr txBox="1">
            <a:spLocks noChangeArrowheads="1"/>
          </p:cNvSpPr>
          <p:nvPr/>
        </p:nvSpPr>
        <p:spPr bwMode="auto">
          <a:xfrm>
            <a:off x="1649958" y="3285778"/>
            <a:ext cx="6389464"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kumimoji="1" lang="zh-CN" altLang="en-US" sz="2900" dirty="0">
                <a:solidFill>
                  <a:srgbClr val="111111"/>
                </a:solidFill>
                <a:latin typeface="Arial" panose="020B0604020202020204" pitchFamily="34" charset="0"/>
              </a:rPr>
              <a:t>数据部分恰好出现与 </a:t>
            </a:r>
            <a:r>
              <a:rPr kumimoji="1" lang="en-US" altLang="zh-CN" sz="2900" dirty="0">
                <a:solidFill>
                  <a:srgbClr val="111111"/>
                </a:solidFill>
                <a:latin typeface="Arial" panose="020B0604020202020204" pitchFamily="34" charset="0"/>
              </a:rPr>
              <a:t>EOT </a:t>
            </a:r>
            <a:r>
              <a:rPr kumimoji="1" lang="zh-CN" altLang="en-US" sz="2900" dirty="0">
                <a:solidFill>
                  <a:srgbClr val="111111"/>
                </a:solidFill>
                <a:latin typeface="Arial" panose="020B0604020202020204" pitchFamily="34" charset="0"/>
              </a:rPr>
              <a:t>一样的编码</a:t>
            </a:r>
            <a:endParaRPr kumimoji="1" lang="en-US" altLang="zh-CN" sz="2900" dirty="0">
              <a:solidFill>
                <a:srgbClr val="111111"/>
              </a:solidFill>
              <a:latin typeface="Arial" panose="020B0604020202020204" pitchFamily="34" charset="0"/>
            </a:endParaRPr>
          </a:p>
        </p:txBody>
      </p:sp>
      <p:sp>
        <p:nvSpPr>
          <p:cNvPr id="25610" name="AutoShape 10"/>
          <p:cNvSpPr/>
          <p:nvPr/>
        </p:nvSpPr>
        <p:spPr bwMode="auto">
          <a:xfrm rot="-5400000">
            <a:off x="8384729" y="2130306"/>
            <a:ext cx="327101" cy="6899435"/>
          </a:xfrm>
          <a:prstGeom prst="leftBrace">
            <a:avLst>
              <a:gd name="adj1" fmla="val 1318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25611" name="Text Box 11"/>
          <p:cNvSpPr txBox="1">
            <a:spLocks noChangeArrowheads="1"/>
          </p:cNvSpPr>
          <p:nvPr/>
        </p:nvSpPr>
        <p:spPr bwMode="auto">
          <a:xfrm>
            <a:off x="6649313" y="5665991"/>
            <a:ext cx="468258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just" eaLnBrk="1" hangingPunct="1"/>
            <a:r>
              <a:rPr kumimoji="1" lang="zh-CN" altLang="en-US" sz="2900" dirty="0">
                <a:solidFill>
                  <a:schemeClr val="tx2"/>
                </a:solidFill>
                <a:latin typeface="Arial" panose="020B0604020202020204" pitchFamily="34" charset="0"/>
              </a:rPr>
              <a:t>被接收端当作无效帧而丢弃</a:t>
            </a:r>
          </a:p>
        </p:txBody>
      </p:sp>
      <p:sp>
        <p:nvSpPr>
          <p:cNvPr id="25612" name="AutoShape 12"/>
          <p:cNvSpPr/>
          <p:nvPr/>
        </p:nvSpPr>
        <p:spPr bwMode="auto">
          <a:xfrm rot="-5400000">
            <a:off x="3093226" y="3777606"/>
            <a:ext cx="304871" cy="3583051"/>
          </a:xfrm>
          <a:prstGeom prst="leftBrace">
            <a:avLst>
              <a:gd name="adj1" fmla="val 73481"/>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25613" name="Text Box 13"/>
          <p:cNvSpPr txBox="1">
            <a:spLocks noChangeArrowheads="1"/>
          </p:cNvSpPr>
          <p:nvPr/>
        </p:nvSpPr>
        <p:spPr bwMode="auto">
          <a:xfrm>
            <a:off x="1858449" y="5659640"/>
            <a:ext cx="2823103"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kumimoji="1" lang="zh-CN" altLang="en-US" sz="2900" dirty="0">
                <a:solidFill>
                  <a:schemeClr val="hlink"/>
                </a:solidFill>
                <a:latin typeface="Arial" panose="020B0604020202020204" pitchFamily="34" charset="0"/>
              </a:rPr>
              <a:t>被接收端</a:t>
            </a:r>
          </a:p>
          <a:p>
            <a:pPr algn="ctr" eaLnBrk="1" hangingPunct="1"/>
            <a:r>
              <a:rPr kumimoji="1" lang="zh-CN" altLang="en-US" sz="2900" dirty="0">
                <a:solidFill>
                  <a:schemeClr val="hlink"/>
                </a:solidFill>
                <a:latin typeface="Arial" panose="020B0604020202020204" pitchFamily="34" charset="0"/>
              </a:rPr>
              <a:t>误认为是一个帧</a:t>
            </a:r>
          </a:p>
        </p:txBody>
      </p:sp>
      <p:sp>
        <p:nvSpPr>
          <p:cNvPr id="25614" name="Line 14"/>
          <p:cNvSpPr>
            <a:spLocks noChangeShapeType="1"/>
          </p:cNvSpPr>
          <p:nvPr/>
        </p:nvSpPr>
        <p:spPr bwMode="auto">
          <a:xfrm>
            <a:off x="2203339" y="4479854"/>
            <a:ext cx="9026409" cy="0"/>
          </a:xfrm>
          <a:prstGeom prst="line">
            <a:avLst/>
          </a:prstGeom>
          <a:noFill/>
          <a:ln w="2857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5615" name="Text Box 15"/>
          <p:cNvSpPr txBox="1">
            <a:spLocks noChangeArrowheads="1"/>
          </p:cNvSpPr>
          <p:nvPr/>
        </p:nvSpPr>
        <p:spPr bwMode="auto">
          <a:xfrm>
            <a:off x="5890609" y="4172358"/>
            <a:ext cx="170741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kumimoji="1" lang="zh-CN" altLang="en-US" sz="2900" dirty="0">
                <a:solidFill>
                  <a:srgbClr val="111111"/>
                </a:solidFill>
                <a:latin typeface="Arial" panose="020B0604020202020204" pitchFamily="34" charset="0"/>
              </a:rPr>
              <a:t>数据部分</a:t>
            </a:r>
          </a:p>
        </p:txBody>
      </p:sp>
      <p:sp>
        <p:nvSpPr>
          <p:cNvPr id="25616" name="Rectangle 16"/>
          <p:cNvSpPr>
            <a:spLocks noChangeArrowheads="1"/>
          </p:cNvSpPr>
          <p:nvPr/>
        </p:nvSpPr>
        <p:spPr bwMode="auto">
          <a:xfrm>
            <a:off x="11229748" y="4741851"/>
            <a:ext cx="768249" cy="61133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b="1">
                <a:solidFill>
                  <a:srgbClr val="111111"/>
                </a:solidFill>
                <a:ea typeface="黑体" pitchFamily="2" charset="-122"/>
              </a:rPr>
              <a:t>EOT</a:t>
            </a:r>
          </a:p>
        </p:txBody>
      </p:sp>
      <p:sp>
        <p:nvSpPr>
          <p:cNvPr id="25617" name="Line 17"/>
          <p:cNvSpPr>
            <a:spLocks noChangeShapeType="1"/>
          </p:cNvSpPr>
          <p:nvPr/>
        </p:nvSpPr>
        <p:spPr bwMode="auto">
          <a:xfrm>
            <a:off x="1432972" y="3997142"/>
            <a:ext cx="10565025" cy="0"/>
          </a:xfrm>
          <a:prstGeom prst="line">
            <a:avLst/>
          </a:prstGeom>
          <a:noFill/>
          <a:ln w="2857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5618" name="Text Box 18"/>
          <p:cNvSpPr txBox="1">
            <a:spLocks noChangeArrowheads="1"/>
          </p:cNvSpPr>
          <p:nvPr/>
        </p:nvSpPr>
        <p:spPr bwMode="auto">
          <a:xfrm>
            <a:off x="5414162" y="3719265"/>
            <a:ext cx="170741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kumimoji="1" lang="zh-CN" altLang="en-US" sz="2900" dirty="0">
                <a:solidFill>
                  <a:srgbClr val="111111"/>
                </a:solidFill>
                <a:latin typeface="Arial" panose="020B0604020202020204" pitchFamily="34" charset="0"/>
              </a:rPr>
              <a:t>完整的帧</a:t>
            </a:r>
          </a:p>
        </p:txBody>
      </p:sp>
      <p:sp>
        <p:nvSpPr>
          <p:cNvPr id="25619" name="Line 19"/>
          <p:cNvSpPr>
            <a:spLocks noChangeShapeType="1"/>
          </p:cNvSpPr>
          <p:nvPr/>
        </p:nvSpPr>
        <p:spPr bwMode="auto">
          <a:xfrm>
            <a:off x="1432973" y="3900282"/>
            <a:ext cx="0" cy="77011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5620" name="Line 20"/>
          <p:cNvSpPr>
            <a:spLocks noChangeShapeType="1"/>
          </p:cNvSpPr>
          <p:nvPr/>
        </p:nvSpPr>
        <p:spPr bwMode="auto">
          <a:xfrm>
            <a:off x="11997997" y="3900282"/>
            <a:ext cx="0" cy="77011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5621" name="Line 21"/>
          <p:cNvSpPr>
            <a:spLocks noChangeShapeType="1"/>
          </p:cNvSpPr>
          <p:nvPr/>
        </p:nvSpPr>
        <p:spPr bwMode="auto">
          <a:xfrm>
            <a:off x="2203339" y="4286135"/>
            <a:ext cx="0" cy="38426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5622" name="Line 22"/>
          <p:cNvSpPr>
            <a:spLocks noChangeShapeType="1"/>
          </p:cNvSpPr>
          <p:nvPr/>
        </p:nvSpPr>
        <p:spPr bwMode="auto">
          <a:xfrm>
            <a:off x="11229748" y="4286135"/>
            <a:ext cx="0" cy="38426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5623" name="Text Box 23"/>
          <p:cNvSpPr txBox="1">
            <a:spLocks noChangeArrowheads="1"/>
          </p:cNvSpPr>
          <p:nvPr/>
        </p:nvSpPr>
        <p:spPr bwMode="auto">
          <a:xfrm>
            <a:off x="334566" y="4005858"/>
            <a:ext cx="963619"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800" dirty="0">
                <a:solidFill>
                  <a:srgbClr val="111111"/>
                </a:solidFill>
                <a:latin typeface="Arial" panose="020B0604020202020204" pitchFamily="34" charset="0"/>
              </a:rPr>
              <a:t>发送</a:t>
            </a:r>
          </a:p>
          <a:p>
            <a:pPr eaLnBrk="1" hangingPunct="1"/>
            <a:r>
              <a:rPr kumimoji="1" lang="zh-CN" altLang="en-US" sz="2800" dirty="0">
                <a:solidFill>
                  <a:srgbClr val="111111"/>
                </a:solidFill>
                <a:latin typeface="Arial" panose="020B0604020202020204" pitchFamily="34" charset="0"/>
              </a:rPr>
              <a:t>在前</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p:bldP spid="25608" grpId="0" animBg="1"/>
      <p:bldP spid="25609" grpId="0"/>
      <p:bldP spid="25610" grpId="0" animBg="1"/>
      <p:bldP spid="25611" grpId="0"/>
      <p:bldP spid="25612" grpId="0" animBg="1"/>
      <p:bldP spid="256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2" name="内容占位符 1"/>
          <p:cNvSpPr>
            <a:spLocks noGrp="1"/>
          </p:cNvSpPr>
          <p:nvPr>
            <p:ph idx="1"/>
          </p:nvPr>
        </p:nvSpPr>
        <p:spPr>
          <a:xfrm>
            <a:off x="442799" y="1267199"/>
            <a:ext cx="11053007" cy="4896000"/>
          </a:xfrm>
        </p:spPr>
        <p:txBody>
          <a:bodyPr/>
          <a:lstStyle/>
          <a:p>
            <a:r>
              <a:rPr lang="zh-CN" altLang="en-US" sz="2800" b="1" dirty="0">
                <a:solidFill>
                  <a:srgbClr val="C00000"/>
                </a:solidFill>
              </a:rPr>
              <a:t>透明传输</a:t>
            </a:r>
            <a:r>
              <a:rPr lang="zh-CN" altLang="en-US" sz="2800" b="1" dirty="0"/>
              <a:t>是指无论什么样的数据，都能够不受阻碍地进行传输。</a:t>
            </a:r>
            <a:endParaRPr lang="en-US" altLang="zh-CN" sz="2800" b="1" dirty="0"/>
          </a:p>
          <a:p>
            <a:r>
              <a:rPr lang="zh-CN" altLang="en-US" sz="2800" b="1" dirty="0"/>
              <a:t>为了解决透明传输的问题，采用</a:t>
            </a:r>
            <a:r>
              <a:rPr lang="zh-CN" altLang="en-US" sz="2800" b="1" dirty="0">
                <a:solidFill>
                  <a:srgbClr val="C00000"/>
                </a:solidFill>
              </a:rPr>
              <a:t>字节填充</a:t>
            </a:r>
            <a:r>
              <a:rPr lang="zh-CN" altLang="en-US" sz="2800" b="1" dirty="0"/>
              <a:t>（</a:t>
            </a:r>
            <a:r>
              <a:rPr lang="en-US" altLang="zh-CN" sz="2800" b="1" dirty="0"/>
              <a:t>byte stuffing</a:t>
            </a:r>
            <a:r>
              <a:rPr lang="zh-CN" altLang="en-US" sz="2800" b="1" dirty="0"/>
              <a:t>）的方法：</a:t>
            </a:r>
            <a:endParaRPr lang="en-US" altLang="zh-CN" sz="2800" b="1" dirty="0"/>
          </a:p>
          <a:p>
            <a:pPr lvl="1"/>
            <a:r>
              <a:rPr lang="zh-CN" altLang="en-US" sz="2400" b="1" dirty="0"/>
              <a:t>发送端的数据链路层在</a:t>
            </a:r>
            <a:r>
              <a:rPr lang="zh-CN" altLang="en-US" sz="2400" b="1" dirty="0">
                <a:solidFill>
                  <a:schemeClr val="tx2">
                    <a:lumMod val="60000"/>
                    <a:lumOff val="40000"/>
                  </a:schemeClr>
                </a:solidFill>
              </a:rPr>
              <a:t>数据中</a:t>
            </a:r>
            <a:r>
              <a:rPr lang="zh-CN" altLang="en-US" sz="2400" b="1" dirty="0"/>
              <a:t>出现的控制字符 </a:t>
            </a:r>
            <a:r>
              <a:rPr lang="en-US" altLang="zh-CN" sz="2400" b="1" dirty="0"/>
              <a:t>SOH </a:t>
            </a:r>
            <a:r>
              <a:rPr lang="zh-CN" altLang="en-US" sz="2400" b="1" dirty="0"/>
              <a:t>或 </a:t>
            </a:r>
            <a:r>
              <a:rPr lang="en-US" altLang="zh-CN" sz="2400" b="1" dirty="0"/>
              <a:t>EOT </a:t>
            </a:r>
            <a:r>
              <a:rPr lang="zh-CN" altLang="en-US" sz="2400" b="1" dirty="0"/>
              <a:t>的前面插入一个</a:t>
            </a:r>
            <a:r>
              <a:rPr lang="zh-CN" altLang="en-US" sz="2400" b="1" dirty="0">
                <a:solidFill>
                  <a:srgbClr val="C00000"/>
                </a:solidFill>
              </a:rPr>
              <a:t>转义字符</a:t>
            </a:r>
            <a:r>
              <a:rPr lang="zh-CN" altLang="en-US" sz="2400" b="1" dirty="0"/>
              <a:t> </a:t>
            </a:r>
            <a:r>
              <a:rPr lang="en-US" altLang="zh-CN" sz="2400" b="1" dirty="0"/>
              <a:t>ESC</a:t>
            </a:r>
            <a:r>
              <a:rPr lang="zh-CN" altLang="en-US" sz="2400" b="1" dirty="0"/>
              <a:t>；</a:t>
            </a:r>
            <a:endParaRPr lang="en-US" altLang="zh-CN" sz="2400" b="1" dirty="0"/>
          </a:p>
          <a:p>
            <a:pPr lvl="1"/>
            <a:r>
              <a:rPr lang="zh-CN" altLang="en-US" sz="2400" b="1" dirty="0"/>
              <a:t>接收端的数据链路层遇到 </a:t>
            </a:r>
            <a:r>
              <a:rPr lang="en-US" altLang="zh-CN" sz="2400" b="1" dirty="0"/>
              <a:t>ESC </a:t>
            </a:r>
            <a:r>
              <a:rPr lang="zh-CN" altLang="en-US" sz="2400" b="1" dirty="0"/>
              <a:t>后，会</a:t>
            </a:r>
            <a:r>
              <a:rPr lang="zh-CN" altLang="en-US" sz="2400" b="1" dirty="0">
                <a:solidFill>
                  <a:schemeClr val="tx2">
                    <a:lumMod val="60000"/>
                    <a:lumOff val="40000"/>
                  </a:schemeClr>
                </a:solidFill>
              </a:rPr>
              <a:t>跳过检测</a:t>
            </a:r>
            <a:r>
              <a:rPr lang="zh-CN" altLang="en-US" sz="2400" b="1" dirty="0"/>
              <a:t>下一个字节，并将 </a:t>
            </a:r>
            <a:r>
              <a:rPr lang="en-US" altLang="zh-CN" sz="2400" b="1" dirty="0"/>
              <a:t>ESC </a:t>
            </a:r>
            <a:r>
              <a:rPr lang="zh-CN" altLang="en-US" sz="2400" b="1" dirty="0"/>
              <a:t>删去。这样在</a:t>
            </a:r>
            <a:r>
              <a:rPr lang="zh-CN" altLang="en-US" sz="2400" b="1" dirty="0">
                <a:solidFill>
                  <a:schemeClr val="tx2">
                    <a:lumMod val="60000"/>
                    <a:lumOff val="40000"/>
                  </a:schemeClr>
                </a:solidFill>
              </a:rPr>
              <a:t>数据中</a:t>
            </a:r>
            <a:r>
              <a:rPr lang="zh-CN" altLang="en-US" sz="2400" b="1" dirty="0"/>
              <a:t>就不会检测到 </a:t>
            </a:r>
            <a:r>
              <a:rPr lang="en-US" altLang="zh-CN" sz="2400" b="1" dirty="0"/>
              <a:t>SOH </a:t>
            </a:r>
            <a:r>
              <a:rPr lang="zh-CN" altLang="en-US" sz="2400" b="1" dirty="0"/>
              <a:t>或 </a:t>
            </a:r>
            <a:r>
              <a:rPr lang="en-US" altLang="zh-CN" sz="2400" b="1" dirty="0"/>
              <a:t>EOT</a:t>
            </a:r>
            <a:r>
              <a:rPr lang="zh-CN" altLang="en-US" sz="2400" b="1" dirty="0"/>
              <a:t>，并能将插入的 </a:t>
            </a:r>
            <a:r>
              <a:rPr lang="en-US" altLang="zh-CN" sz="2400" b="1" dirty="0"/>
              <a:t>ESC </a:t>
            </a:r>
            <a:r>
              <a:rPr lang="zh-CN" altLang="en-US" sz="2400" b="1" dirty="0"/>
              <a:t>删去；</a:t>
            </a:r>
            <a:endParaRPr lang="en-US" altLang="zh-CN" sz="2400" b="1" dirty="0"/>
          </a:p>
          <a:p>
            <a:pPr lvl="1"/>
            <a:r>
              <a:rPr lang="zh-CN" altLang="en-US" sz="2400" b="1" dirty="0"/>
              <a:t>如果 </a:t>
            </a:r>
            <a:r>
              <a:rPr lang="en-US" altLang="zh-CN" sz="2400" b="1" dirty="0"/>
              <a:t>ESC </a:t>
            </a:r>
            <a:r>
              <a:rPr lang="zh-CN" altLang="en-US" sz="2400" b="1" dirty="0"/>
              <a:t>也出现在数据当中，为了避免被误删，在 </a:t>
            </a:r>
            <a:r>
              <a:rPr lang="en-US" altLang="zh-CN" sz="2400" b="1" dirty="0"/>
              <a:t>ESC </a:t>
            </a:r>
            <a:r>
              <a:rPr lang="zh-CN" altLang="en-US" sz="2400" b="1" dirty="0"/>
              <a:t>前面也插入一个转义字符。这样，前面的 </a:t>
            </a:r>
            <a:r>
              <a:rPr lang="en-US" altLang="zh-CN" sz="2400" b="1" dirty="0"/>
              <a:t>ESC </a:t>
            </a:r>
            <a:r>
              <a:rPr lang="zh-CN" altLang="en-US" sz="2400" b="1" dirty="0"/>
              <a:t>被删去，后面的 </a:t>
            </a:r>
            <a:r>
              <a:rPr lang="en-US" altLang="zh-CN" sz="2400" b="1" dirty="0"/>
              <a:t>ESC </a:t>
            </a:r>
            <a:r>
              <a:rPr lang="zh-CN" altLang="en-US" sz="2400" b="1" dirty="0"/>
              <a:t>因跳过检测而被保留。</a:t>
            </a:r>
            <a:endParaRPr lang="zh-CN" alt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26628" name="Rectangle 4"/>
          <p:cNvSpPr>
            <a:spLocks noChangeArrowheads="1"/>
          </p:cNvSpPr>
          <p:nvPr/>
        </p:nvSpPr>
        <p:spPr bwMode="auto">
          <a:xfrm>
            <a:off x="364019" y="4125316"/>
            <a:ext cx="609521" cy="457306"/>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b="1">
                <a:solidFill>
                  <a:srgbClr val="111111"/>
                </a:solidFill>
                <a:ea typeface="黑体" pitchFamily="2" charset="-122"/>
              </a:rPr>
              <a:t>SOH</a:t>
            </a:r>
          </a:p>
        </p:txBody>
      </p:sp>
      <p:sp>
        <p:nvSpPr>
          <p:cNvPr id="26629" name="Freeform 5"/>
          <p:cNvSpPr/>
          <p:nvPr/>
        </p:nvSpPr>
        <p:spPr bwMode="auto">
          <a:xfrm>
            <a:off x="8490961" y="3134487"/>
            <a:ext cx="2031736" cy="990829"/>
          </a:xfrm>
          <a:custGeom>
            <a:avLst/>
            <a:gdLst>
              <a:gd name="T0" fmla="*/ 2147483646 w 960"/>
              <a:gd name="T1" fmla="*/ 2147483646 h 624"/>
              <a:gd name="T2" fmla="*/ 2147483646 w 960"/>
              <a:gd name="T3" fmla="*/ 2147483646 h 624"/>
              <a:gd name="T4" fmla="*/ 2147483646 w 960"/>
              <a:gd name="T5" fmla="*/ 0 h 624"/>
              <a:gd name="T6" fmla="*/ 0 w 960"/>
              <a:gd name="T7" fmla="*/ 0 h 624"/>
              <a:gd name="T8" fmla="*/ 0 60000 65536"/>
              <a:gd name="T9" fmla="*/ 0 60000 65536"/>
              <a:gd name="T10" fmla="*/ 0 60000 65536"/>
              <a:gd name="T11" fmla="*/ 0 60000 65536"/>
              <a:gd name="T12" fmla="*/ 0 w 960"/>
              <a:gd name="T13" fmla="*/ 0 h 624"/>
              <a:gd name="T14" fmla="*/ 960 w 960"/>
              <a:gd name="T15" fmla="*/ 624 h 624"/>
            </a:gdLst>
            <a:ahLst/>
            <a:cxnLst>
              <a:cxn ang="T8">
                <a:pos x="T0" y="T1"/>
              </a:cxn>
              <a:cxn ang="T9">
                <a:pos x="T2" y="T3"/>
              </a:cxn>
              <a:cxn ang="T10">
                <a:pos x="T4" y="T5"/>
              </a:cxn>
              <a:cxn ang="T11">
                <a:pos x="T6" y="T7"/>
              </a:cxn>
            </a:cxnLst>
            <a:rect l="T12" t="T13" r="T14" b="T15"/>
            <a:pathLst>
              <a:path w="960" h="624">
                <a:moveTo>
                  <a:pt x="671" y="624"/>
                </a:moveTo>
                <a:lnTo>
                  <a:pt x="960"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lIns="108850" tIns="54425" rIns="108850" bIns="54425"/>
          <a:lstStyle/>
          <a:p>
            <a:endParaRPr lang="zh-CN" altLang="en-US" b="1"/>
          </a:p>
        </p:txBody>
      </p:sp>
      <p:sp>
        <p:nvSpPr>
          <p:cNvPr id="26630" name="Freeform 6"/>
          <p:cNvSpPr/>
          <p:nvPr/>
        </p:nvSpPr>
        <p:spPr bwMode="auto">
          <a:xfrm>
            <a:off x="6751289" y="3134487"/>
            <a:ext cx="1434913" cy="1000357"/>
          </a:xfrm>
          <a:custGeom>
            <a:avLst/>
            <a:gdLst>
              <a:gd name="T0" fmla="*/ 2147483646 w 678"/>
              <a:gd name="T1" fmla="*/ 2147483646 h 630"/>
              <a:gd name="T2" fmla="*/ 2147483646 w 678"/>
              <a:gd name="T3" fmla="*/ 2147483646 h 630"/>
              <a:gd name="T4" fmla="*/ 2147483646 w 678"/>
              <a:gd name="T5" fmla="*/ 0 h 630"/>
              <a:gd name="T6" fmla="*/ 0 w 678"/>
              <a:gd name="T7" fmla="*/ 0 h 630"/>
              <a:gd name="T8" fmla="*/ 0 60000 65536"/>
              <a:gd name="T9" fmla="*/ 0 60000 65536"/>
              <a:gd name="T10" fmla="*/ 0 60000 65536"/>
              <a:gd name="T11" fmla="*/ 0 60000 65536"/>
              <a:gd name="T12" fmla="*/ 0 w 678"/>
              <a:gd name="T13" fmla="*/ 0 h 630"/>
              <a:gd name="T14" fmla="*/ 678 w 678"/>
              <a:gd name="T15" fmla="*/ 630 h 630"/>
            </a:gdLst>
            <a:ahLst/>
            <a:cxnLst>
              <a:cxn ang="T8">
                <a:pos x="T0" y="T1"/>
              </a:cxn>
              <a:cxn ang="T9">
                <a:pos x="T2" y="T3"/>
              </a:cxn>
              <a:cxn ang="T10">
                <a:pos x="T4" y="T5"/>
              </a:cxn>
              <a:cxn ang="T11">
                <a:pos x="T6" y="T7"/>
              </a:cxn>
            </a:cxnLst>
            <a:rect l="T12" t="T13" r="T14" b="T15"/>
            <a:pathLst>
              <a:path w="678" h="630">
                <a:moveTo>
                  <a:pt x="386" y="621"/>
                </a:moveTo>
                <a:lnTo>
                  <a:pt x="678" y="630"/>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lIns="108850" tIns="54425" rIns="108850" bIns="54425"/>
          <a:lstStyle/>
          <a:p>
            <a:endParaRPr lang="zh-CN" altLang="en-US" b="1"/>
          </a:p>
        </p:txBody>
      </p:sp>
      <p:sp>
        <p:nvSpPr>
          <p:cNvPr id="26631" name="Freeform 7"/>
          <p:cNvSpPr/>
          <p:nvPr/>
        </p:nvSpPr>
        <p:spPr bwMode="auto">
          <a:xfrm>
            <a:off x="4732251" y="3134487"/>
            <a:ext cx="799996" cy="990829"/>
          </a:xfrm>
          <a:custGeom>
            <a:avLst/>
            <a:gdLst>
              <a:gd name="T0" fmla="*/ 2147483646 w 378"/>
              <a:gd name="T1" fmla="*/ 2147483646 h 624"/>
              <a:gd name="T2" fmla="*/ 2147483646 w 378"/>
              <a:gd name="T3" fmla="*/ 2147483646 h 624"/>
              <a:gd name="T4" fmla="*/ 2147483646 w 378"/>
              <a:gd name="T5" fmla="*/ 0 h 624"/>
              <a:gd name="T6" fmla="*/ 0 w 378"/>
              <a:gd name="T7" fmla="*/ 0 h 624"/>
              <a:gd name="T8" fmla="*/ 0 60000 65536"/>
              <a:gd name="T9" fmla="*/ 0 60000 65536"/>
              <a:gd name="T10" fmla="*/ 0 60000 65536"/>
              <a:gd name="T11" fmla="*/ 0 60000 65536"/>
              <a:gd name="T12" fmla="*/ 0 w 378"/>
              <a:gd name="T13" fmla="*/ 0 h 624"/>
              <a:gd name="T14" fmla="*/ 378 w 378"/>
              <a:gd name="T15" fmla="*/ 624 h 624"/>
            </a:gdLst>
            <a:ahLst/>
            <a:cxnLst>
              <a:cxn ang="T8">
                <a:pos x="T0" y="T1"/>
              </a:cxn>
              <a:cxn ang="T9">
                <a:pos x="T2" y="T3"/>
              </a:cxn>
              <a:cxn ang="T10">
                <a:pos x="T4" y="T5"/>
              </a:cxn>
              <a:cxn ang="T11">
                <a:pos x="T6" y="T7"/>
              </a:cxn>
            </a:cxnLst>
            <a:rect l="T12" t="T13" r="T14" b="T15"/>
            <a:pathLst>
              <a:path w="378" h="624">
                <a:moveTo>
                  <a:pt x="92" y="624"/>
                </a:moveTo>
                <a:lnTo>
                  <a:pt x="378"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lIns="108850" tIns="54425" rIns="108850" bIns="54425"/>
          <a:lstStyle/>
          <a:p>
            <a:endParaRPr lang="zh-CN" altLang="en-US" b="1"/>
          </a:p>
        </p:txBody>
      </p:sp>
      <p:sp>
        <p:nvSpPr>
          <p:cNvPr id="26632" name="Freeform 8"/>
          <p:cNvSpPr/>
          <p:nvPr/>
        </p:nvSpPr>
        <p:spPr bwMode="auto">
          <a:xfrm>
            <a:off x="2495227" y="3134487"/>
            <a:ext cx="1017983" cy="990829"/>
          </a:xfrm>
          <a:custGeom>
            <a:avLst/>
            <a:gdLst>
              <a:gd name="T0" fmla="*/ 0 w 481"/>
              <a:gd name="T1" fmla="*/ 2147483646 h 624"/>
              <a:gd name="T2" fmla="*/ 2147483646 w 481"/>
              <a:gd name="T3" fmla="*/ 2147483646 h 624"/>
              <a:gd name="T4" fmla="*/ 2147483646 w 481"/>
              <a:gd name="T5" fmla="*/ 0 h 624"/>
              <a:gd name="T6" fmla="*/ 2147483646 w 481"/>
              <a:gd name="T7" fmla="*/ 0 h 624"/>
              <a:gd name="T8" fmla="*/ 0 60000 65536"/>
              <a:gd name="T9" fmla="*/ 0 60000 65536"/>
              <a:gd name="T10" fmla="*/ 0 60000 65536"/>
              <a:gd name="T11" fmla="*/ 0 60000 65536"/>
              <a:gd name="T12" fmla="*/ 0 w 481"/>
              <a:gd name="T13" fmla="*/ 0 h 624"/>
              <a:gd name="T14" fmla="*/ 481 w 481"/>
              <a:gd name="T15" fmla="*/ 624 h 624"/>
            </a:gdLst>
            <a:ahLst/>
            <a:cxnLst>
              <a:cxn ang="T8">
                <a:pos x="T0" y="T1"/>
              </a:cxn>
              <a:cxn ang="T9">
                <a:pos x="T2" y="T3"/>
              </a:cxn>
              <a:cxn ang="T10">
                <a:pos x="T4" y="T5"/>
              </a:cxn>
              <a:cxn ang="T11">
                <a:pos x="T6" y="T7"/>
              </a:cxn>
            </a:cxnLst>
            <a:rect l="T12" t="T13" r="T14" b="T15"/>
            <a:pathLst>
              <a:path w="481" h="624">
                <a:moveTo>
                  <a:pt x="0" y="621"/>
                </a:moveTo>
                <a:lnTo>
                  <a:pt x="289" y="624"/>
                </a:lnTo>
                <a:lnTo>
                  <a:pt x="481" y="0"/>
                </a:lnTo>
                <a:lnTo>
                  <a:pt x="193"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lIns="108850" tIns="54425" rIns="108850" bIns="54425"/>
          <a:lstStyle/>
          <a:p>
            <a:endParaRPr lang="zh-CN" altLang="en-US" b="1"/>
          </a:p>
        </p:txBody>
      </p:sp>
      <p:sp>
        <p:nvSpPr>
          <p:cNvPr id="26633" name="Rectangle 9"/>
          <p:cNvSpPr>
            <a:spLocks noChangeArrowheads="1"/>
          </p:cNvSpPr>
          <p:nvPr/>
        </p:nvSpPr>
        <p:spPr bwMode="auto">
          <a:xfrm>
            <a:off x="1379887" y="2677181"/>
            <a:ext cx="609521" cy="457306"/>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b="1">
                <a:solidFill>
                  <a:srgbClr val="111111"/>
                </a:solidFill>
                <a:ea typeface="黑体" pitchFamily="2" charset="-122"/>
              </a:rPr>
              <a:t>SOH</a:t>
            </a:r>
          </a:p>
        </p:txBody>
      </p:sp>
      <p:sp>
        <p:nvSpPr>
          <p:cNvPr id="26634" name="Rectangle 10"/>
          <p:cNvSpPr>
            <a:spLocks noChangeArrowheads="1"/>
          </p:cNvSpPr>
          <p:nvPr/>
        </p:nvSpPr>
        <p:spPr bwMode="auto">
          <a:xfrm>
            <a:off x="1989408" y="2677181"/>
            <a:ext cx="8025355" cy="457306"/>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solidFill>
                <a:srgbClr val="111111"/>
              </a:solidFill>
            </a:endParaRPr>
          </a:p>
        </p:txBody>
      </p:sp>
      <p:sp>
        <p:nvSpPr>
          <p:cNvPr id="26635" name="Rectangle 11"/>
          <p:cNvSpPr>
            <a:spLocks noChangeArrowheads="1"/>
          </p:cNvSpPr>
          <p:nvPr/>
        </p:nvSpPr>
        <p:spPr bwMode="auto">
          <a:xfrm>
            <a:off x="2903688" y="2677181"/>
            <a:ext cx="609521" cy="457306"/>
          </a:xfrm>
          <a:prstGeom prst="rect">
            <a:avLst/>
          </a:prstGeom>
          <a:solidFill>
            <a:srgbClr val="99FF66"/>
          </a:solidFill>
          <a:ln w="9525">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EOT</a:t>
            </a:r>
          </a:p>
        </p:txBody>
      </p:sp>
      <p:sp>
        <p:nvSpPr>
          <p:cNvPr id="26636" name="Rectangle 12"/>
          <p:cNvSpPr>
            <a:spLocks noChangeArrowheads="1"/>
          </p:cNvSpPr>
          <p:nvPr/>
        </p:nvSpPr>
        <p:spPr bwMode="auto">
          <a:xfrm>
            <a:off x="8490961" y="2677181"/>
            <a:ext cx="609521" cy="457306"/>
          </a:xfrm>
          <a:prstGeom prst="rect">
            <a:avLst/>
          </a:prstGeom>
          <a:solidFill>
            <a:srgbClr val="FF0000"/>
          </a:solidFill>
          <a:ln w="9525" algn="ctr">
            <a:solidFill>
              <a:schemeClr val="tx1"/>
            </a:solidFill>
            <a:miter lim="800000"/>
          </a:ln>
          <a:effectLst/>
        </p:spPr>
        <p:txBody>
          <a:bodyPr wrap="none" lIns="108850" tIns="54425" rIns="108850" bIns="54425" anchor="ctr"/>
          <a:lstStyle/>
          <a:p>
            <a:pPr algn="ctr" eaLnBrk="1" hangingPunct="1"/>
            <a:r>
              <a:rPr kumimoji="1" lang="en-US" altLang="zh-CN" sz="1900" b="1" dirty="0">
                <a:solidFill>
                  <a:srgbClr val="111111"/>
                </a:solidFill>
                <a:ea typeface="黑体" pitchFamily="2" charset="-122"/>
              </a:rPr>
              <a:t>SOH</a:t>
            </a:r>
          </a:p>
        </p:txBody>
      </p:sp>
      <p:sp>
        <p:nvSpPr>
          <p:cNvPr id="26637" name="Rectangle 13"/>
          <p:cNvSpPr>
            <a:spLocks noChangeArrowheads="1"/>
          </p:cNvSpPr>
          <p:nvPr/>
        </p:nvSpPr>
        <p:spPr bwMode="auto">
          <a:xfrm>
            <a:off x="6763986" y="2677181"/>
            <a:ext cx="609521" cy="457306"/>
          </a:xfrm>
          <a:prstGeom prst="rect">
            <a:avLst/>
          </a:prstGeom>
          <a:solidFill>
            <a:srgbClr val="33CCFF"/>
          </a:solidFill>
          <a:ln w="9525" algn="ctr">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ESC</a:t>
            </a:r>
          </a:p>
        </p:txBody>
      </p:sp>
      <p:sp>
        <p:nvSpPr>
          <p:cNvPr id="26638" name="Rectangle 14"/>
          <p:cNvSpPr>
            <a:spLocks noChangeArrowheads="1"/>
          </p:cNvSpPr>
          <p:nvPr/>
        </p:nvSpPr>
        <p:spPr bwMode="auto">
          <a:xfrm>
            <a:off x="973540" y="4125316"/>
            <a:ext cx="10463438" cy="457306"/>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solidFill>
                <a:srgbClr val="111111"/>
              </a:solidFill>
            </a:endParaRPr>
          </a:p>
        </p:txBody>
      </p:sp>
      <p:sp>
        <p:nvSpPr>
          <p:cNvPr id="26639" name="Rectangle 15"/>
          <p:cNvSpPr>
            <a:spLocks noChangeArrowheads="1"/>
          </p:cNvSpPr>
          <p:nvPr/>
        </p:nvSpPr>
        <p:spPr bwMode="auto">
          <a:xfrm>
            <a:off x="1887821" y="4125316"/>
            <a:ext cx="609521" cy="457306"/>
          </a:xfrm>
          <a:prstGeom prst="rect">
            <a:avLst/>
          </a:prstGeom>
          <a:solidFill>
            <a:srgbClr val="33CCFF"/>
          </a:solidFill>
          <a:ln w="9525" algn="ctr">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ESC</a:t>
            </a:r>
          </a:p>
        </p:txBody>
      </p:sp>
      <p:sp>
        <p:nvSpPr>
          <p:cNvPr id="26640" name="Rectangle 16"/>
          <p:cNvSpPr>
            <a:spLocks noChangeArrowheads="1"/>
          </p:cNvSpPr>
          <p:nvPr/>
        </p:nvSpPr>
        <p:spPr bwMode="auto">
          <a:xfrm>
            <a:off x="2497341" y="4125316"/>
            <a:ext cx="609521" cy="457306"/>
          </a:xfrm>
          <a:prstGeom prst="rect">
            <a:avLst/>
          </a:prstGeom>
          <a:solidFill>
            <a:srgbClr val="99FF66"/>
          </a:solidFill>
          <a:ln w="9525" algn="ctr">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EOT</a:t>
            </a:r>
          </a:p>
        </p:txBody>
      </p:sp>
      <p:sp>
        <p:nvSpPr>
          <p:cNvPr id="26641" name="Rectangle 17"/>
          <p:cNvSpPr>
            <a:spLocks noChangeArrowheads="1"/>
          </p:cNvSpPr>
          <p:nvPr/>
        </p:nvSpPr>
        <p:spPr bwMode="auto">
          <a:xfrm>
            <a:off x="4325903" y="4125316"/>
            <a:ext cx="609521" cy="457306"/>
          </a:xfrm>
          <a:prstGeom prst="rect">
            <a:avLst/>
          </a:prstGeom>
          <a:solidFill>
            <a:srgbClr val="33CCFF"/>
          </a:solidFill>
          <a:ln w="9525" algn="ctr">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ESC</a:t>
            </a:r>
          </a:p>
        </p:txBody>
      </p:sp>
      <p:sp>
        <p:nvSpPr>
          <p:cNvPr id="26642" name="Rectangle 18"/>
          <p:cNvSpPr>
            <a:spLocks noChangeArrowheads="1"/>
          </p:cNvSpPr>
          <p:nvPr/>
        </p:nvSpPr>
        <p:spPr bwMode="auto">
          <a:xfrm>
            <a:off x="4935424" y="4125316"/>
            <a:ext cx="609521" cy="457306"/>
          </a:xfrm>
          <a:prstGeom prst="rect">
            <a:avLst/>
          </a:prstGeom>
          <a:solidFill>
            <a:srgbClr val="CCFFFF"/>
          </a:solidFill>
          <a:ln w="9525" algn="ctr">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SOH</a:t>
            </a:r>
          </a:p>
        </p:txBody>
      </p:sp>
      <p:sp>
        <p:nvSpPr>
          <p:cNvPr id="26643" name="Rectangle 19"/>
          <p:cNvSpPr>
            <a:spLocks noChangeArrowheads="1"/>
          </p:cNvSpPr>
          <p:nvPr/>
        </p:nvSpPr>
        <p:spPr bwMode="auto">
          <a:xfrm>
            <a:off x="6967159" y="4125316"/>
            <a:ext cx="609521" cy="457306"/>
          </a:xfrm>
          <a:prstGeom prst="rect">
            <a:avLst/>
          </a:prstGeom>
          <a:solidFill>
            <a:srgbClr val="33CCFF"/>
          </a:solidFill>
          <a:ln w="9525" algn="ctr">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ESC</a:t>
            </a:r>
          </a:p>
        </p:txBody>
      </p:sp>
      <p:sp>
        <p:nvSpPr>
          <p:cNvPr id="26644" name="Rectangle 20"/>
          <p:cNvSpPr>
            <a:spLocks noChangeArrowheads="1"/>
          </p:cNvSpPr>
          <p:nvPr/>
        </p:nvSpPr>
        <p:spPr bwMode="auto">
          <a:xfrm>
            <a:off x="7576680" y="4125316"/>
            <a:ext cx="609521" cy="457306"/>
          </a:xfrm>
          <a:prstGeom prst="rect">
            <a:avLst/>
          </a:prstGeom>
          <a:solidFill>
            <a:srgbClr val="33CCFF"/>
          </a:solidFill>
          <a:ln w="9525" algn="ctr">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ESC</a:t>
            </a:r>
          </a:p>
        </p:txBody>
      </p:sp>
      <p:sp>
        <p:nvSpPr>
          <p:cNvPr id="26645" name="Rectangle 21"/>
          <p:cNvSpPr>
            <a:spLocks noChangeArrowheads="1"/>
          </p:cNvSpPr>
          <p:nvPr/>
        </p:nvSpPr>
        <p:spPr bwMode="auto">
          <a:xfrm>
            <a:off x="9303655" y="4125316"/>
            <a:ext cx="609521" cy="457306"/>
          </a:xfrm>
          <a:prstGeom prst="rect">
            <a:avLst/>
          </a:prstGeom>
          <a:solidFill>
            <a:srgbClr val="33CCFF"/>
          </a:solidFill>
          <a:ln w="9525" algn="ctr">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ESC</a:t>
            </a:r>
          </a:p>
        </p:txBody>
      </p:sp>
      <p:sp>
        <p:nvSpPr>
          <p:cNvPr id="26646" name="Rectangle 22"/>
          <p:cNvSpPr>
            <a:spLocks noChangeArrowheads="1"/>
          </p:cNvSpPr>
          <p:nvPr/>
        </p:nvSpPr>
        <p:spPr bwMode="auto">
          <a:xfrm>
            <a:off x="9913176" y="4125316"/>
            <a:ext cx="609521" cy="457306"/>
          </a:xfrm>
          <a:prstGeom prst="rect">
            <a:avLst/>
          </a:prstGeom>
          <a:solidFill>
            <a:srgbClr val="FF0000"/>
          </a:solidFill>
          <a:ln w="9525" algn="ctr">
            <a:solidFill>
              <a:schemeClr val="tx1"/>
            </a:solidFill>
            <a:miter lim="800000"/>
          </a:ln>
          <a:effectLst/>
        </p:spPr>
        <p:txBody>
          <a:bodyPr wrap="none" lIns="108850" tIns="54425" rIns="108850" bIns="54425" anchor="ctr"/>
          <a:lstStyle/>
          <a:p>
            <a:pPr algn="ctr" eaLnBrk="1" hangingPunct="1"/>
            <a:r>
              <a:rPr kumimoji="1" lang="en-US" altLang="zh-CN" sz="1900" b="1" dirty="0">
                <a:solidFill>
                  <a:srgbClr val="111111"/>
                </a:solidFill>
                <a:ea typeface="黑体" pitchFamily="2" charset="-122"/>
              </a:rPr>
              <a:t>SOH</a:t>
            </a:r>
          </a:p>
        </p:txBody>
      </p:sp>
      <p:sp>
        <p:nvSpPr>
          <p:cNvPr id="26647" name="Freeform 23"/>
          <p:cNvSpPr/>
          <p:nvPr/>
        </p:nvSpPr>
        <p:spPr bwMode="auto">
          <a:xfrm>
            <a:off x="2495226" y="3134487"/>
            <a:ext cx="408463" cy="995592"/>
          </a:xfrm>
          <a:custGeom>
            <a:avLst/>
            <a:gdLst>
              <a:gd name="T0" fmla="*/ 2147483646 w 193"/>
              <a:gd name="T1" fmla="*/ 0 h 627"/>
              <a:gd name="T2" fmla="*/ 0 w 193"/>
              <a:gd name="T3" fmla="*/ 2147483646 h 627"/>
              <a:gd name="T4" fmla="*/ 0 60000 65536"/>
              <a:gd name="T5" fmla="*/ 0 60000 65536"/>
              <a:gd name="T6" fmla="*/ 0 w 193"/>
              <a:gd name="T7" fmla="*/ 0 h 627"/>
              <a:gd name="T8" fmla="*/ 193 w 193"/>
              <a:gd name="T9" fmla="*/ 627 h 627"/>
            </a:gdLst>
            <a:ahLst/>
            <a:cxnLst>
              <a:cxn ang="T4">
                <a:pos x="T0" y="T1"/>
              </a:cxn>
              <a:cxn ang="T5">
                <a:pos x="T2" y="T3"/>
              </a:cxn>
            </a:cxnLst>
            <a:rect l="T6" t="T7" r="T8" b="T9"/>
            <a:pathLst>
              <a:path w="193" h="627">
                <a:moveTo>
                  <a:pt x="193" y="0"/>
                </a:moveTo>
                <a:lnTo>
                  <a:pt x="0" y="627"/>
                </a:ln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26648" name="Line 24"/>
          <p:cNvSpPr>
            <a:spLocks noChangeShapeType="1"/>
          </p:cNvSpPr>
          <p:nvPr/>
        </p:nvSpPr>
        <p:spPr bwMode="auto">
          <a:xfrm flipH="1">
            <a:off x="3106862" y="3134487"/>
            <a:ext cx="406347" cy="99082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49" name="Line 25"/>
          <p:cNvSpPr>
            <a:spLocks noChangeShapeType="1"/>
          </p:cNvSpPr>
          <p:nvPr/>
        </p:nvSpPr>
        <p:spPr bwMode="auto">
          <a:xfrm>
            <a:off x="4732251" y="3134487"/>
            <a:ext cx="190475" cy="99082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50" name="Line 26"/>
          <p:cNvSpPr>
            <a:spLocks noChangeShapeType="1"/>
          </p:cNvSpPr>
          <p:nvPr/>
        </p:nvSpPr>
        <p:spPr bwMode="auto">
          <a:xfrm>
            <a:off x="5341771" y="3134487"/>
            <a:ext cx="203174" cy="99082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51" name="Freeform 27"/>
          <p:cNvSpPr/>
          <p:nvPr/>
        </p:nvSpPr>
        <p:spPr bwMode="auto">
          <a:xfrm>
            <a:off x="6763986" y="3134487"/>
            <a:ext cx="804229" cy="995592"/>
          </a:xfrm>
          <a:custGeom>
            <a:avLst/>
            <a:gdLst>
              <a:gd name="T0" fmla="*/ 0 w 380"/>
              <a:gd name="T1" fmla="*/ 0 h 627"/>
              <a:gd name="T2" fmla="*/ 2147483646 w 380"/>
              <a:gd name="T3" fmla="*/ 2147483646 h 627"/>
              <a:gd name="T4" fmla="*/ 0 60000 65536"/>
              <a:gd name="T5" fmla="*/ 0 60000 65536"/>
              <a:gd name="T6" fmla="*/ 0 w 380"/>
              <a:gd name="T7" fmla="*/ 0 h 627"/>
              <a:gd name="T8" fmla="*/ 380 w 380"/>
              <a:gd name="T9" fmla="*/ 627 h 627"/>
            </a:gdLst>
            <a:ahLst/>
            <a:cxnLst>
              <a:cxn ang="T4">
                <a:pos x="T0" y="T1"/>
              </a:cxn>
              <a:cxn ang="T5">
                <a:pos x="T2" y="T3"/>
              </a:cxn>
            </a:cxnLst>
            <a:rect l="T6" t="T7" r="T8" b="T9"/>
            <a:pathLst>
              <a:path w="380" h="627">
                <a:moveTo>
                  <a:pt x="0" y="0"/>
                </a:moveTo>
                <a:lnTo>
                  <a:pt x="380" y="627"/>
                </a:ln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26652" name="Line 28"/>
          <p:cNvSpPr>
            <a:spLocks noChangeShapeType="1"/>
          </p:cNvSpPr>
          <p:nvPr/>
        </p:nvSpPr>
        <p:spPr bwMode="auto">
          <a:xfrm>
            <a:off x="7373507" y="3134487"/>
            <a:ext cx="812694" cy="99082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53" name="Freeform 29"/>
          <p:cNvSpPr/>
          <p:nvPr/>
        </p:nvSpPr>
        <p:spPr bwMode="auto">
          <a:xfrm>
            <a:off x="8490961" y="3134488"/>
            <a:ext cx="1413749" cy="986065"/>
          </a:xfrm>
          <a:custGeom>
            <a:avLst/>
            <a:gdLst>
              <a:gd name="T0" fmla="*/ 0 w 668"/>
              <a:gd name="T1" fmla="*/ 0 h 621"/>
              <a:gd name="T2" fmla="*/ 2147483646 w 668"/>
              <a:gd name="T3" fmla="*/ 2147483646 h 621"/>
              <a:gd name="T4" fmla="*/ 0 60000 65536"/>
              <a:gd name="T5" fmla="*/ 0 60000 65536"/>
              <a:gd name="T6" fmla="*/ 0 w 668"/>
              <a:gd name="T7" fmla="*/ 0 h 621"/>
              <a:gd name="T8" fmla="*/ 668 w 668"/>
              <a:gd name="T9" fmla="*/ 621 h 621"/>
            </a:gdLst>
            <a:ahLst/>
            <a:cxnLst>
              <a:cxn ang="T4">
                <a:pos x="T0" y="T1"/>
              </a:cxn>
              <a:cxn ang="T5">
                <a:pos x="T2" y="T3"/>
              </a:cxn>
            </a:cxnLst>
            <a:rect l="T6" t="T7" r="T8" b="T9"/>
            <a:pathLst>
              <a:path w="668" h="621">
                <a:moveTo>
                  <a:pt x="0" y="0"/>
                </a:moveTo>
                <a:lnTo>
                  <a:pt x="668" y="621"/>
                </a:ln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26654" name="Line 30"/>
          <p:cNvSpPr>
            <a:spLocks noChangeShapeType="1"/>
          </p:cNvSpPr>
          <p:nvPr/>
        </p:nvSpPr>
        <p:spPr bwMode="auto">
          <a:xfrm>
            <a:off x="9100482" y="3134487"/>
            <a:ext cx="1422215" cy="99082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55" name="Line 31"/>
          <p:cNvSpPr>
            <a:spLocks noChangeShapeType="1"/>
          </p:cNvSpPr>
          <p:nvPr/>
        </p:nvSpPr>
        <p:spPr bwMode="auto">
          <a:xfrm>
            <a:off x="1989408" y="2448528"/>
            <a:ext cx="8025355" cy="0"/>
          </a:xfrm>
          <a:prstGeom prst="line">
            <a:avLst/>
          </a:prstGeom>
          <a:noFill/>
          <a:ln w="2857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56" name="Text Box 32"/>
          <p:cNvSpPr txBox="1">
            <a:spLocks noChangeArrowheads="1"/>
          </p:cNvSpPr>
          <p:nvPr/>
        </p:nvSpPr>
        <p:spPr bwMode="auto">
          <a:xfrm>
            <a:off x="5144115" y="2145263"/>
            <a:ext cx="1450932"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dirty="0">
                <a:solidFill>
                  <a:srgbClr val="111111"/>
                </a:solidFill>
                <a:latin typeface="Arial" panose="020B0604020202020204" pitchFamily="34" charset="0"/>
              </a:rPr>
              <a:t>原始数据</a:t>
            </a:r>
          </a:p>
        </p:txBody>
      </p:sp>
      <p:sp>
        <p:nvSpPr>
          <p:cNvPr id="26657" name="Line 33"/>
          <p:cNvSpPr>
            <a:spLocks noChangeShapeType="1"/>
          </p:cNvSpPr>
          <p:nvPr/>
        </p:nvSpPr>
        <p:spPr bwMode="auto">
          <a:xfrm>
            <a:off x="973540" y="4887493"/>
            <a:ext cx="10463438" cy="0"/>
          </a:xfrm>
          <a:prstGeom prst="line">
            <a:avLst/>
          </a:prstGeom>
          <a:noFill/>
          <a:ln w="2857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58" name="Rectangle 34"/>
          <p:cNvSpPr>
            <a:spLocks noChangeArrowheads="1"/>
          </p:cNvSpPr>
          <p:nvPr/>
        </p:nvSpPr>
        <p:spPr bwMode="auto">
          <a:xfrm>
            <a:off x="11436978" y="4125316"/>
            <a:ext cx="609521" cy="457306"/>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b="1">
                <a:solidFill>
                  <a:srgbClr val="111111"/>
                </a:solidFill>
                <a:ea typeface="黑体" pitchFamily="2" charset="-122"/>
              </a:rPr>
              <a:t>EOT</a:t>
            </a:r>
          </a:p>
        </p:txBody>
      </p:sp>
      <p:sp>
        <p:nvSpPr>
          <p:cNvPr id="26659" name="Rectangle 35"/>
          <p:cNvSpPr>
            <a:spLocks noChangeArrowheads="1"/>
          </p:cNvSpPr>
          <p:nvPr/>
        </p:nvSpPr>
        <p:spPr bwMode="auto">
          <a:xfrm>
            <a:off x="10014763" y="2677181"/>
            <a:ext cx="609521" cy="457306"/>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b="1">
                <a:solidFill>
                  <a:srgbClr val="111111"/>
                </a:solidFill>
                <a:ea typeface="黑体" pitchFamily="2" charset="-122"/>
              </a:rPr>
              <a:t>EOT</a:t>
            </a:r>
          </a:p>
        </p:txBody>
      </p:sp>
      <p:sp>
        <p:nvSpPr>
          <p:cNvPr id="26660" name="Text Box 36"/>
          <p:cNvSpPr txBox="1">
            <a:spLocks noChangeArrowheads="1"/>
          </p:cNvSpPr>
          <p:nvPr/>
        </p:nvSpPr>
        <p:spPr bwMode="auto">
          <a:xfrm>
            <a:off x="4431723" y="4650901"/>
            <a:ext cx="3913145"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111111"/>
                </a:solidFill>
                <a:latin typeface="Arial" panose="020B0604020202020204" pitchFamily="34" charset="0"/>
              </a:rPr>
              <a:t>经过字节填充后发送的数据</a:t>
            </a:r>
          </a:p>
        </p:txBody>
      </p:sp>
      <p:sp>
        <p:nvSpPr>
          <p:cNvPr id="26661" name="Text Box 37"/>
          <p:cNvSpPr txBox="1">
            <a:spLocks noChangeArrowheads="1"/>
          </p:cNvSpPr>
          <p:nvPr/>
        </p:nvSpPr>
        <p:spPr bwMode="auto">
          <a:xfrm>
            <a:off x="8990429" y="3391722"/>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111111"/>
                </a:solidFill>
                <a:latin typeface="Arial" panose="020B0604020202020204" pitchFamily="34" charset="0"/>
              </a:rPr>
              <a:t>字节填充</a:t>
            </a:r>
          </a:p>
        </p:txBody>
      </p:sp>
      <p:sp>
        <p:nvSpPr>
          <p:cNvPr id="26662" name="Text Box 38"/>
          <p:cNvSpPr txBox="1">
            <a:spLocks noChangeArrowheads="1"/>
          </p:cNvSpPr>
          <p:nvPr/>
        </p:nvSpPr>
        <p:spPr bwMode="auto">
          <a:xfrm>
            <a:off x="6478274" y="3391722"/>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111111"/>
                </a:solidFill>
                <a:latin typeface="Arial" panose="020B0604020202020204" pitchFamily="34" charset="0"/>
              </a:rPr>
              <a:t>字节填充</a:t>
            </a:r>
          </a:p>
        </p:txBody>
      </p:sp>
      <p:sp>
        <p:nvSpPr>
          <p:cNvPr id="26663" name="Text Box 39"/>
          <p:cNvSpPr txBox="1">
            <a:spLocks noChangeArrowheads="1"/>
          </p:cNvSpPr>
          <p:nvPr/>
        </p:nvSpPr>
        <p:spPr bwMode="auto">
          <a:xfrm>
            <a:off x="3887811" y="3391722"/>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111111"/>
                </a:solidFill>
                <a:latin typeface="Arial" panose="020B0604020202020204" pitchFamily="34" charset="0"/>
              </a:rPr>
              <a:t>字节填充</a:t>
            </a:r>
          </a:p>
        </p:txBody>
      </p:sp>
      <p:sp>
        <p:nvSpPr>
          <p:cNvPr id="26664" name="Text Box 40"/>
          <p:cNvSpPr txBox="1">
            <a:spLocks noChangeArrowheads="1"/>
          </p:cNvSpPr>
          <p:nvPr/>
        </p:nvSpPr>
        <p:spPr bwMode="auto">
          <a:xfrm>
            <a:off x="1583060" y="3391722"/>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111111"/>
                </a:solidFill>
                <a:latin typeface="Arial" panose="020B0604020202020204" pitchFamily="34" charset="0"/>
              </a:rPr>
              <a:t>字节填充</a:t>
            </a:r>
          </a:p>
        </p:txBody>
      </p:sp>
      <p:sp>
        <p:nvSpPr>
          <p:cNvPr id="26665" name="Line 41"/>
          <p:cNvSpPr>
            <a:spLocks noChangeShapeType="1"/>
          </p:cNvSpPr>
          <p:nvPr/>
        </p:nvSpPr>
        <p:spPr bwMode="auto">
          <a:xfrm flipV="1">
            <a:off x="406574" y="4658288"/>
            <a:ext cx="0" cy="355682"/>
          </a:xfrm>
          <a:prstGeom prst="line">
            <a:avLst/>
          </a:prstGeom>
          <a:noFill/>
          <a:ln w="38100">
            <a:solidFill>
              <a:srgbClr val="808080"/>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66" name="Text Box 42"/>
          <p:cNvSpPr txBox="1">
            <a:spLocks noChangeArrowheads="1"/>
          </p:cNvSpPr>
          <p:nvPr/>
        </p:nvSpPr>
        <p:spPr bwMode="auto">
          <a:xfrm>
            <a:off x="0" y="4941962"/>
            <a:ext cx="835379"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dirty="0">
                <a:solidFill>
                  <a:srgbClr val="4D4D4D"/>
                </a:solidFill>
                <a:latin typeface="Arial" panose="020B0604020202020204" pitchFamily="34" charset="0"/>
              </a:rPr>
              <a:t>发送</a:t>
            </a:r>
          </a:p>
          <a:p>
            <a:pPr eaLnBrk="1" hangingPunct="1"/>
            <a:r>
              <a:rPr kumimoji="1" lang="zh-CN" altLang="en-US" sz="2400" dirty="0">
                <a:solidFill>
                  <a:srgbClr val="4D4D4D"/>
                </a:solidFill>
                <a:latin typeface="Arial" panose="020B0604020202020204" pitchFamily="34" charset="0"/>
              </a:rPr>
              <a:t>在前</a:t>
            </a:r>
          </a:p>
        </p:txBody>
      </p:sp>
      <p:sp>
        <p:nvSpPr>
          <p:cNvPr id="26667" name="Line 43"/>
          <p:cNvSpPr>
            <a:spLocks noChangeShapeType="1"/>
          </p:cNvSpPr>
          <p:nvPr/>
        </p:nvSpPr>
        <p:spPr bwMode="auto">
          <a:xfrm>
            <a:off x="1714277" y="2346905"/>
            <a:ext cx="0" cy="304871"/>
          </a:xfrm>
          <a:prstGeom prst="line">
            <a:avLst/>
          </a:prstGeom>
          <a:noFill/>
          <a:ln w="28575">
            <a:solidFill>
              <a:schemeClr val="tx1"/>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68" name="Text Box 44"/>
          <p:cNvSpPr txBox="1">
            <a:spLocks noChangeArrowheads="1"/>
          </p:cNvSpPr>
          <p:nvPr/>
        </p:nvSpPr>
        <p:spPr bwMode="auto">
          <a:xfrm>
            <a:off x="1102640" y="1989634"/>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111111"/>
                </a:solidFill>
                <a:latin typeface="Arial" panose="020B0604020202020204" pitchFamily="34" charset="0"/>
              </a:rPr>
              <a:t>帧开始符</a:t>
            </a:r>
          </a:p>
        </p:txBody>
      </p:sp>
      <p:sp>
        <p:nvSpPr>
          <p:cNvPr id="26669" name="Text Box 45"/>
          <p:cNvSpPr txBox="1">
            <a:spLocks noChangeArrowheads="1"/>
          </p:cNvSpPr>
          <p:nvPr/>
        </p:nvSpPr>
        <p:spPr bwMode="auto">
          <a:xfrm>
            <a:off x="9661326" y="1989634"/>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111111"/>
                </a:solidFill>
                <a:latin typeface="Arial" panose="020B0604020202020204" pitchFamily="34" charset="0"/>
              </a:rPr>
              <a:t>帧结束符</a:t>
            </a:r>
          </a:p>
        </p:txBody>
      </p:sp>
      <p:sp>
        <p:nvSpPr>
          <p:cNvPr id="26670" name="Line 46"/>
          <p:cNvSpPr>
            <a:spLocks noChangeShapeType="1"/>
          </p:cNvSpPr>
          <p:nvPr/>
        </p:nvSpPr>
        <p:spPr bwMode="auto">
          <a:xfrm>
            <a:off x="10349153" y="2346905"/>
            <a:ext cx="0" cy="304871"/>
          </a:xfrm>
          <a:prstGeom prst="line">
            <a:avLst/>
          </a:prstGeom>
          <a:noFill/>
          <a:ln w="28575">
            <a:solidFill>
              <a:schemeClr val="tx1"/>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6671" name="AutoShape 47"/>
          <p:cNvSpPr>
            <a:spLocks noChangeArrowheads="1"/>
          </p:cNvSpPr>
          <p:nvPr/>
        </p:nvSpPr>
        <p:spPr bwMode="auto">
          <a:xfrm>
            <a:off x="2063482" y="3802979"/>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111111"/>
              </a:solidFill>
            </a:endParaRPr>
          </a:p>
        </p:txBody>
      </p:sp>
      <p:sp>
        <p:nvSpPr>
          <p:cNvPr id="26672" name="AutoShape 48"/>
          <p:cNvSpPr>
            <a:spLocks noChangeArrowheads="1"/>
          </p:cNvSpPr>
          <p:nvPr/>
        </p:nvSpPr>
        <p:spPr bwMode="auto">
          <a:xfrm>
            <a:off x="4450772" y="3802979"/>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111111"/>
              </a:solidFill>
            </a:endParaRPr>
          </a:p>
        </p:txBody>
      </p:sp>
      <p:sp>
        <p:nvSpPr>
          <p:cNvPr id="26673" name="AutoShape 49"/>
          <p:cNvSpPr>
            <a:spLocks noChangeArrowheads="1"/>
          </p:cNvSpPr>
          <p:nvPr/>
        </p:nvSpPr>
        <p:spPr bwMode="auto">
          <a:xfrm>
            <a:off x="7138588" y="3802979"/>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111111"/>
              </a:solidFill>
            </a:endParaRPr>
          </a:p>
        </p:txBody>
      </p:sp>
      <p:sp>
        <p:nvSpPr>
          <p:cNvPr id="26674" name="AutoShape 50"/>
          <p:cNvSpPr>
            <a:spLocks noChangeArrowheads="1"/>
          </p:cNvSpPr>
          <p:nvPr/>
        </p:nvSpPr>
        <p:spPr bwMode="auto">
          <a:xfrm>
            <a:off x="9456036" y="3802979"/>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111111"/>
              </a:solidFill>
            </a:endParaRPr>
          </a:p>
        </p:txBody>
      </p:sp>
      <p:sp>
        <p:nvSpPr>
          <p:cNvPr id="26675" name="Rectangle 51"/>
          <p:cNvSpPr>
            <a:spLocks noChangeArrowheads="1"/>
          </p:cNvSpPr>
          <p:nvPr/>
        </p:nvSpPr>
        <p:spPr bwMode="auto">
          <a:xfrm>
            <a:off x="4732250" y="2677181"/>
            <a:ext cx="609521" cy="457306"/>
          </a:xfrm>
          <a:prstGeom prst="rect">
            <a:avLst/>
          </a:prstGeom>
          <a:solidFill>
            <a:srgbClr val="CCFFFF"/>
          </a:solidFill>
          <a:ln w="9525">
            <a:solidFill>
              <a:schemeClr val="tx1"/>
            </a:solidFill>
            <a:miter lim="800000"/>
          </a:ln>
        </p:spPr>
        <p:txBody>
          <a:bodyPr wrap="none" lIns="108850" tIns="54425" rIns="108850" bIns="54425" anchor="ctr"/>
          <a:lstStyle/>
          <a:p>
            <a:pPr algn="ctr" eaLnBrk="1" hangingPunct="1"/>
            <a:r>
              <a:rPr kumimoji="1" lang="en-US" altLang="zh-CN" sz="1900" b="1">
                <a:solidFill>
                  <a:srgbClr val="111111"/>
                </a:solidFill>
                <a:ea typeface="黑体" pitchFamily="2" charset="-122"/>
              </a:rPr>
              <a:t>SOH</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zh-CN" altLang="en-US" b="1" dirty="0"/>
              <a:t>比特</a:t>
            </a:r>
            <a:r>
              <a:rPr lang="zh-CN" altLang="en-US" sz="3200" b="1" dirty="0">
                <a:solidFill>
                  <a:srgbClr val="4D4D4D"/>
                </a:solidFill>
              </a:rPr>
              <a:t>在传输过程中可能会产生</a:t>
            </a:r>
            <a:r>
              <a:rPr lang="zh-CN" altLang="en-US" sz="3200" b="1" dirty="0">
                <a:solidFill>
                  <a:srgbClr val="C00000"/>
                </a:solidFill>
              </a:rPr>
              <a:t>比特差错</a:t>
            </a:r>
            <a:r>
              <a:rPr lang="zh-CN" altLang="en-US" sz="3200" b="1" dirty="0">
                <a:solidFill>
                  <a:srgbClr val="4D4D4D"/>
                </a:solidFill>
              </a:rPr>
              <a:t>：</a:t>
            </a:r>
            <a:r>
              <a:rPr lang="en-US" altLang="zh-CN" sz="3200" b="1" dirty="0">
                <a:solidFill>
                  <a:srgbClr val="4D4D4D"/>
                </a:solidFill>
              </a:rPr>
              <a:t>1 </a:t>
            </a:r>
            <a:r>
              <a:rPr lang="zh-CN" altLang="en-US" sz="3200" b="1" dirty="0">
                <a:solidFill>
                  <a:srgbClr val="4D4D4D"/>
                </a:solidFill>
              </a:rPr>
              <a:t>可能会变成 </a:t>
            </a:r>
            <a:r>
              <a:rPr lang="en-US" altLang="zh-CN" sz="3200" b="1" dirty="0">
                <a:solidFill>
                  <a:srgbClr val="4D4D4D"/>
                </a:solidFill>
              </a:rPr>
              <a:t>0 </a:t>
            </a:r>
            <a:r>
              <a:rPr lang="zh-CN" altLang="en-US" sz="3200" b="1" dirty="0">
                <a:solidFill>
                  <a:srgbClr val="4D4D4D"/>
                </a:solidFill>
              </a:rPr>
              <a:t>而 </a:t>
            </a:r>
            <a:r>
              <a:rPr lang="en-US" altLang="zh-CN" sz="3200" b="1" dirty="0">
                <a:solidFill>
                  <a:srgbClr val="4D4D4D"/>
                </a:solidFill>
              </a:rPr>
              <a:t>0 </a:t>
            </a:r>
            <a:r>
              <a:rPr lang="zh-CN" altLang="en-US" sz="3200" b="1" dirty="0">
                <a:solidFill>
                  <a:srgbClr val="4D4D4D"/>
                </a:solidFill>
              </a:rPr>
              <a:t>也可能变成 </a:t>
            </a:r>
            <a:r>
              <a:rPr lang="en-US" altLang="zh-CN" sz="3200" b="1" dirty="0">
                <a:solidFill>
                  <a:srgbClr val="4D4D4D"/>
                </a:solidFill>
              </a:rPr>
              <a:t>1</a:t>
            </a:r>
            <a:r>
              <a:rPr lang="zh-CN" altLang="en-US" sz="3200" b="1" dirty="0">
                <a:solidFill>
                  <a:srgbClr val="4D4D4D"/>
                </a:solidFill>
              </a:rPr>
              <a:t>。</a:t>
            </a:r>
          </a:p>
          <a:p>
            <a:r>
              <a:rPr lang="zh-CN" altLang="en-US" sz="3200" b="1" dirty="0">
                <a:solidFill>
                  <a:srgbClr val="4D4D4D"/>
                </a:solidFill>
              </a:rPr>
              <a:t>在一段时间内，传输错误的比特占所传输比特总数的比率称为</a:t>
            </a:r>
            <a:r>
              <a:rPr lang="zh-CN" altLang="en-US" sz="3200" b="1" dirty="0">
                <a:solidFill>
                  <a:srgbClr val="C00000"/>
                </a:solidFill>
              </a:rPr>
              <a:t>误码率</a:t>
            </a:r>
            <a:r>
              <a:rPr lang="zh-CN" altLang="en-US" sz="3200" b="1" dirty="0">
                <a:solidFill>
                  <a:srgbClr val="4D4D4D"/>
                </a:solidFill>
              </a:rPr>
              <a:t> </a:t>
            </a:r>
            <a:r>
              <a:rPr lang="en-US" altLang="zh-CN" sz="3200" b="1" dirty="0">
                <a:solidFill>
                  <a:srgbClr val="4D4D4D"/>
                </a:solidFill>
              </a:rPr>
              <a:t>BER (Bit Error Rate)</a:t>
            </a:r>
            <a:r>
              <a:rPr lang="zh-CN" altLang="en-US" sz="3200" b="1" dirty="0">
                <a:solidFill>
                  <a:srgbClr val="4D4D4D"/>
                </a:solidFill>
              </a:rPr>
              <a:t>。</a:t>
            </a:r>
          </a:p>
          <a:p>
            <a:r>
              <a:rPr lang="zh-CN" altLang="en-US" sz="3200" b="1" dirty="0">
                <a:solidFill>
                  <a:srgbClr val="4D4D4D"/>
                </a:solidFill>
              </a:rPr>
              <a:t>误码率不可能下降到零，为了保证数据传输的可靠性，必须采用差错检测措施。</a:t>
            </a:r>
          </a:p>
        </p:txBody>
      </p:sp>
      <p:sp>
        <p:nvSpPr>
          <p:cNvPr id="27650"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fade">
                                      <p:cBhvr>
                                        <p:cTn id="7" dur="1000"/>
                                        <p:tgtEl>
                                          <p:spTgt spid="27651">
                                            <p:txEl>
                                              <p:pRg st="1" end="1"/>
                                            </p:txEl>
                                          </p:spTgt>
                                        </p:tgtEl>
                                      </p:cBhvr>
                                    </p:animEffect>
                                    <p:anim calcmode="lin" valueType="num">
                                      <p:cBhvr>
                                        <p:cTn id="8"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76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651">
                                            <p:txEl>
                                              <p:pRg st="2" end="2"/>
                                            </p:txEl>
                                          </p:spTgt>
                                        </p:tgtEl>
                                        <p:attrNameLst>
                                          <p:attrName>style.visibility</p:attrName>
                                        </p:attrNameLst>
                                      </p:cBhvr>
                                      <p:to>
                                        <p:strVal val="visible"/>
                                      </p:to>
                                    </p:set>
                                    <p:animEffect transition="in" filter="fade">
                                      <p:cBhvr>
                                        <p:cTn id="14" dur="1000"/>
                                        <p:tgtEl>
                                          <p:spTgt spid="27651">
                                            <p:txEl>
                                              <p:pRg st="2" end="2"/>
                                            </p:txEl>
                                          </p:spTgt>
                                        </p:tgtEl>
                                      </p:cBhvr>
                                    </p:animEffect>
                                    <p:anim calcmode="lin" valueType="num">
                                      <p:cBhvr>
                                        <p:cTn id="15"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765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r>
              <a:rPr lang="zh-CN" altLang="en-US" sz="3200" b="1" dirty="0">
                <a:solidFill>
                  <a:srgbClr val="4D4D4D"/>
                </a:solidFill>
                <a:latin typeface="微软雅黑" panose="020B0503020204020204" pitchFamily="34" charset="-122"/>
                <a:ea typeface="微软雅黑" panose="020B0503020204020204" pitchFamily="34" charset="-122"/>
              </a:rPr>
              <a:t>在数据链路层传送的帧中，广泛使用了</a:t>
            </a:r>
            <a:r>
              <a:rPr lang="zh-CN" altLang="en-US" sz="3200" b="1" dirty="0">
                <a:solidFill>
                  <a:srgbClr val="C00000"/>
                </a:solidFill>
                <a:latin typeface="微软雅黑" panose="020B0503020204020204" pitchFamily="34" charset="-122"/>
                <a:ea typeface="微软雅黑" panose="020B0503020204020204" pitchFamily="34" charset="-122"/>
              </a:rPr>
              <a:t>循环冗余检验 </a:t>
            </a:r>
            <a:r>
              <a:rPr lang="en-US" altLang="zh-CN" sz="3200" b="1" dirty="0">
                <a:solidFill>
                  <a:srgbClr val="C00000"/>
                </a:solidFill>
                <a:latin typeface="微软雅黑" panose="020B0503020204020204" pitchFamily="34" charset="-122"/>
                <a:ea typeface="微软雅黑" panose="020B0503020204020204" pitchFamily="34" charset="-122"/>
              </a:rPr>
              <a:t>CRC </a:t>
            </a:r>
            <a:r>
              <a:rPr lang="zh-CN" altLang="en-US" sz="3200" b="1" dirty="0">
                <a:solidFill>
                  <a:srgbClr val="4D4D4D"/>
                </a:solidFill>
                <a:latin typeface="微软雅黑" panose="020B0503020204020204" pitchFamily="34" charset="-122"/>
                <a:ea typeface="微软雅黑" panose="020B0503020204020204" pitchFamily="34" charset="-122"/>
              </a:rPr>
              <a:t>的检错技术。</a:t>
            </a:r>
          </a:p>
        </p:txBody>
      </p:sp>
      <p:sp>
        <p:nvSpPr>
          <p:cNvPr id="28674"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4" name="圆角矩形 3"/>
          <p:cNvSpPr/>
          <p:nvPr/>
        </p:nvSpPr>
        <p:spPr>
          <a:xfrm>
            <a:off x="910631" y="3548506"/>
            <a:ext cx="5632784" cy="22575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 name="矩形 4"/>
          <p:cNvSpPr/>
          <p:nvPr/>
        </p:nvSpPr>
        <p:spPr>
          <a:xfrm>
            <a:off x="1416444" y="4039345"/>
            <a:ext cx="3016666" cy="357679"/>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原始数据</a:t>
            </a:r>
          </a:p>
        </p:txBody>
      </p:sp>
      <p:sp>
        <p:nvSpPr>
          <p:cNvPr id="6" name="矩形 5"/>
          <p:cNvSpPr/>
          <p:nvPr/>
        </p:nvSpPr>
        <p:spPr>
          <a:xfrm>
            <a:off x="4433106" y="4039345"/>
            <a:ext cx="1531075" cy="357679"/>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111111"/>
                </a:solidFill>
                <a:latin typeface="微软雅黑" panose="020B0503020204020204" pitchFamily="34" charset="-122"/>
                <a:ea typeface="微软雅黑" panose="020B0503020204020204" pitchFamily="34" charset="-122"/>
              </a:rPr>
              <a:t>冗余码</a:t>
            </a:r>
          </a:p>
        </p:txBody>
      </p:sp>
      <p:sp>
        <p:nvSpPr>
          <p:cNvPr id="8" name="矩形 7"/>
          <p:cNvSpPr/>
          <p:nvPr/>
        </p:nvSpPr>
        <p:spPr>
          <a:xfrm>
            <a:off x="2718892" y="3711488"/>
            <a:ext cx="670376" cy="400110"/>
          </a:xfrm>
          <a:prstGeom prst="rect">
            <a:avLst/>
          </a:prstGeom>
        </p:spPr>
        <p:txBody>
          <a:bodyPr wrap="none">
            <a:spAutoFit/>
          </a:bodyPr>
          <a:lstStyle/>
          <a:p>
            <a:pPr algn="ctr"/>
            <a:r>
              <a:rPr lang="en-US" altLang="zh-CN" sz="2000" b="1" i="1" dirty="0">
                <a:solidFill>
                  <a:srgbClr val="111111"/>
                </a:solidFill>
                <a:latin typeface="微软雅黑" panose="020B0503020204020204" pitchFamily="34" charset="-122"/>
                <a:ea typeface="微软雅黑" panose="020B0503020204020204" pitchFamily="34" charset="-122"/>
              </a:rPr>
              <a:t>k</a:t>
            </a:r>
            <a:r>
              <a:rPr lang="en-US" altLang="zh-CN" sz="2000" b="1" dirty="0">
                <a:solidFill>
                  <a:srgbClr val="111111"/>
                </a:solidFill>
                <a:latin typeface="微软雅黑" panose="020B0503020204020204" pitchFamily="34" charset="-122"/>
                <a:ea typeface="微软雅黑" panose="020B0503020204020204" pitchFamily="34" charset="-122"/>
              </a:rPr>
              <a:t> </a:t>
            </a:r>
            <a:r>
              <a:rPr lang="zh-CN" altLang="en-US" sz="2000" b="1" dirty="0">
                <a:solidFill>
                  <a:srgbClr val="111111"/>
                </a:solidFill>
                <a:latin typeface="微软雅黑" panose="020B0503020204020204" pitchFamily="34" charset="-122"/>
                <a:ea typeface="微软雅黑" panose="020B0503020204020204" pitchFamily="34" charset="-122"/>
              </a:rPr>
              <a:t>位</a:t>
            </a:r>
          </a:p>
        </p:txBody>
      </p:sp>
      <p:sp>
        <p:nvSpPr>
          <p:cNvPr id="9" name="矩形 8"/>
          <p:cNvSpPr/>
          <p:nvPr/>
        </p:nvSpPr>
        <p:spPr>
          <a:xfrm>
            <a:off x="4803185" y="3711488"/>
            <a:ext cx="684803" cy="400110"/>
          </a:xfrm>
          <a:prstGeom prst="rect">
            <a:avLst/>
          </a:prstGeom>
        </p:spPr>
        <p:txBody>
          <a:bodyPr wrap="none">
            <a:spAutoFit/>
          </a:bodyPr>
          <a:lstStyle/>
          <a:p>
            <a:pPr algn="ctr"/>
            <a:r>
              <a:rPr lang="en-US" altLang="zh-CN" sz="2000" b="1" i="1" dirty="0">
                <a:solidFill>
                  <a:srgbClr val="111111"/>
                </a:solidFill>
                <a:latin typeface="微软雅黑" panose="020B0503020204020204" pitchFamily="34" charset="-122"/>
                <a:ea typeface="微软雅黑" panose="020B0503020204020204" pitchFamily="34" charset="-122"/>
              </a:rPr>
              <a:t>n</a:t>
            </a:r>
            <a:r>
              <a:rPr lang="en-US" altLang="zh-CN" sz="2000" b="1" dirty="0">
                <a:solidFill>
                  <a:srgbClr val="111111"/>
                </a:solidFill>
                <a:latin typeface="微软雅黑" panose="020B0503020204020204" pitchFamily="34" charset="-122"/>
                <a:ea typeface="微软雅黑" panose="020B0503020204020204" pitchFamily="34" charset="-122"/>
              </a:rPr>
              <a:t> </a:t>
            </a:r>
            <a:r>
              <a:rPr lang="zh-CN" altLang="en-US" sz="2000" b="1" dirty="0">
                <a:solidFill>
                  <a:srgbClr val="111111"/>
                </a:solidFill>
                <a:latin typeface="微软雅黑" panose="020B0503020204020204" pitchFamily="34" charset="-122"/>
                <a:ea typeface="微软雅黑" panose="020B0503020204020204" pitchFamily="34" charset="-122"/>
              </a:rPr>
              <a:t>位</a:t>
            </a:r>
          </a:p>
        </p:txBody>
      </p:sp>
      <p:sp>
        <p:nvSpPr>
          <p:cNvPr id="10" name="下箭头 9"/>
          <p:cNvSpPr/>
          <p:nvPr/>
        </p:nvSpPr>
        <p:spPr>
          <a:xfrm>
            <a:off x="3462925" y="4522947"/>
            <a:ext cx="269974" cy="48968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圆角矩形 13"/>
          <p:cNvSpPr/>
          <p:nvPr/>
        </p:nvSpPr>
        <p:spPr>
          <a:xfrm>
            <a:off x="1215041" y="5115430"/>
            <a:ext cx="5028136" cy="330588"/>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组帧发送</a:t>
            </a:r>
          </a:p>
        </p:txBody>
      </p:sp>
      <p:sp>
        <p:nvSpPr>
          <p:cNvPr id="15" name="矩形 14"/>
          <p:cNvSpPr/>
          <p:nvPr/>
        </p:nvSpPr>
        <p:spPr>
          <a:xfrm>
            <a:off x="6644669" y="2922086"/>
            <a:ext cx="4851137" cy="3416320"/>
          </a:xfrm>
          <a:prstGeom prst="rect">
            <a:avLst/>
          </a:prstGeom>
        </p:spPr>
        <p:txBody>
          <a:bodyPr wrap="square">
            <a:spAutoFit/>
          </a:bodyPr>
          <a:lstStyle/>
          <a:p>
            <a:pPr marL="285750" lvl="0" indent="-285750">
              <a:lnSpc>
                <a:spcPct val="150000"/>
              </a:lnSpc>
              <a:buClr>
                <a:srgbClr val="0070C0"/>
              </a:buClr>
              <a:buFont typeface="Wingdings" panose="05000000000000000000" pitchFamily="2" charset="2"/>
              <a:buChar char="l"/>
            </a:pPr>
            <a:r>
              <a:rPr lang="zh-CN" altLang="en-US" sz="2400" b="1" dirty="0">
                <a:solidFill>
                  <a:prstClr val="black"/>
                </a:solidFill>
                <a:latin typeface="微软雅黑" panose="020B0503020204020204" pitchFamily="34" charset="-122"/>
                <a:ea typeface="微软雅黑" panose="020B0503020204020204" pitchFamily="34" charset="-122"/>
              </a:rPr>
              <a:t>假定发送端的原始数据为 </a:t>
            </a:r>
            <a:r>
              <a:rPr lang="en-US" altLang="zh-CN" sz="2400" b="1" i="1" dirty="0">
                <a:solidFill>
                  <a:prstClr val="black"/>
                </a:solidFill>
                <a:latin typeface="微软雅黑" panose="020B0503020204020204" pitchFamily="34" charset="-122"/>
                <a:ea typeface="微软雅黑" panose="020B0503020204020204" pitchFamily="34" charset="-122"/>
              </a:rPr>
              <a:t>k</a:t>
            </a:r>
            <a:r>
              <a:rPr lang="en-US" altLang="zh-CN" sz="2400" b="1" dirty="0">
                <a:solidFill>
                  <a:prstClr val="black"/>
                </a:solidFill>
                <a:latin typeface="微软雅黑" panose="020B0503020204020204" pitchFamily="34" charset="-122"/>
                <a:ea typeface="微软雅黑" panose="020B0503020204020204" pitchFamily="34" charset="-122"/>
              </a:rPr>
              <a:t> </a:t>
            </a:r>
            <a:r>
              <a:rPr lang="zh-CN" altLang="en-US" sz="2400" b="1" dirty="0">
                <a:solidFill>
                  <a:prstClr val="black"/>
                </a:solidFill>
                <a:latin typeface="微软雅黑" panose="020B0503020204020204" pitchFamily="34" charset="-122"/>
                <a:ea typeface="微软雅黑" panose="020B0503020204020204" pitchFamily="34" charset="-122"/>
              </a:rPr>
              <a:t>个比特。 </a:t>
            </a:r>
          </a:p>
          <a:p>
            <a:pPr marL="285750" lvl="0" indent="-285750">
              <a:lnSpc>
                <a:spcPct val="150000"/>
              </a:lnSpc>
              <a:buClr>
                <a:srgbClr val="0070C0"/>
              </a:buClr>
              <a:buFont typeface="Wingdings" panose="05000000000000000000" pitchFamily="2" charset="2"/>
              <a:buChar char="l"/>
            </a:pPr>
            <a:r>
              <a:rPr lang="zh-CN" altLang="en-US" sz="2400" b="1" dirty="0">
                <a:solidFill>
                  <a:srgbClr val="111111"/>
                </a:solidFill>
                <a:latin typeface="微软雅黑" panose="020B0503020204020204" pitchFamily="34" charset="-122"/>
                <a:ea typeface="微软雅黑" panose="020B0503020204020204" pitchFamily="34" charset="-122"/>
              </a:rPr>
              <a:t>对原始数据进行</a:t>
            </a:r>
            <a:r>
              <a:rPr lang="en-US" altLang="zh-CN" sz="2400" b="1" dirty="0">
                <a:solidFill>
                  <a:srgbClr val="C00000"/>
                </a:solidFill>
                <a:latin typeface="微软雅黑" panose="020B0503020204020204" pitchFamily="34" charset="-122"/>
                <a:ea typeface="微软雅黑" panose="020B0503020204020204" pitchFamily="34" charset="-122"/>
              </a:rPr>
              <a:t>CRC </a:t>
            </a:r>
            <a:r>
              <a:rPr lang="zh-CN" altLang="en-US" sz="2400" b="1" dirty="0">
                <a:solidFill>
                  <a:srgbClr val="C00000"/>
                </a:solidFill>
                <a:latin typeface="微软雅黑" panose="020B0503020204020204" pitchFamily="34" charset="-122"/>
                <a:ea typeface="微软雅黑" panose="020B0503020204020204" pitchFamily="34" charset="-122"/>
              </a:rPr>
              <a:t>运算</a:t>
            </a:r>
            <a:r>
              <a:rPr lang="zh-CN" altLang="en-US" sz="2400" b="1" dirty="0">
                <a:solidFill>
                  <a:prstClr val="black"/>
                </a:solidFill>
                <a:latin typeface="微软雅黑" panose="020B0503020204020204" pitchFamily="34" charset="-122"/>
                <a:ea typeface="微软雅黑" panose="020B0503020204020204" pitchFamily="34" charset="-122"/>
              </a:rPr>
              <a:t>，产生 </a:t>
            </a:r>
            <a:r>
              <a:rPr lang="en-US" altLang="zh-CN" sz="2400" b="1" i="1" dirty="0">
                <a:solidFill>
                  <a:prstClr val="black"/>
                </a:solidFill>
                <a:latin typeface="微软雅黑" panose="020B0503020204020204" pitchFamily="34" charset="-122"/>
                <a:ea typeface="微软雅黑" panose="020B0503020204020204" pitchFamily="34" charset="-122"/>
              </a:rPr>
              <a:t>n</a:t>
            </a:r>
            <a:r>
              <a:rPr lang="en-US" altLang="zh-CN" sz="2400" b="1" dirty="0">
                <a:solidFill>
                  <a:prstClr val="black"/>
                </a:solidFill>
                <a:latin typeface="微软雅黑" panose="020B0503020204020204" pitchFamily="34" charset="-122"/>
                <a:ea typeface="微软雅黑" panose="020B0503020204020204" pitchFamily="34" charset="-122"/>
              </a:rPr>
              <a:t> </a:t>
            </a:r>
            <a:r>
              <a:rPr lang="zh-CN" altLang="en-US" sz="2400" b="1" dirty="0">
                <a:solidFill>
                  <a:prstClr val="black"/>
                </a:solidFill>
                <a:latin typeface="微软雅黑" panose="020B0503020204020204" pitchFamily="34" charset="-122"/>
                <a:ea typeface="微软雅黑" panose="020B0503020204020204" pitchFamily="34" charset="-122"/>
              </a:rPr>
              <a:t>位</a:t>
            </a:r>
            <a:r>
              <a:rPr lang="zh-CN" altLang="en-US" sz="2400" b="1" dirty="0">
                <a:solidFill>
                  <a:srgbClr val="0000FF"/>
                </a:solidFill>
                <a:latin typeface="微软雅黑" panose="020B0503020204020204" pitchFamily="34" charset="-122"/>
                <a:ea typeface="微软雅黑" panose="020B0503020204020204" pitchFamily="34" charset="-122"/>
              </a:rPr>
              <a:t>冗余码</a:t>
            </a:r>
            <a:r>
              <a:rPr lang="zh-CN" altLang="en-US" sz="2400" b="1" dirty="0">
                <a:solidFill>
                  <a:prstClr val="black"/>
                </a:solidFill>
                <a:latin typeface="微软雅黑" panose="020B0503020204020204" pitchFamily="34" charset="-122"/>
                <a:ea typeface="微软雅黑" panose="020B0503020204020204" pitchFamily="34" charset="-122"/>
              </a:rPr>
              <a:t>供差错检测使用</a:t>
            </a:r>
            <a:r>
              <a:rPr lang="zh-CN" altLang="en-US" sz="2400" b="1" dirty="0">
                <a:solidFill>
                  <a:srgbClr val="111111"/>
                </a:solidFill>
                <a:latin typeface="微软雅黑" panose="020B0503020204020204" pitchFamily="34" charset="-122"/>
                <a:ea typeface="微软雅黑" panose="020B0503020204020204" pitchFamily="34" charset="-122"/>
              </a:rPr>
              <a:t>。</a:t>
            </a:r>
            <a:endParaRPr lang="en-US" altLang="zh-CN" sz="2400" b="1" dirty="0">
              <a:solidFill>
                <a:srgbClr val="111111"/>
              </a:solidFill>
              <a:latin typeface="微软雅黑" panose="020B0503020204020204" pitchFamily="34" charset="-122"/>
              <a:ea typeface="微软雅黑" panose="020B0503020204020204" pitchFamily="34" charset="-122"/>
            </a:endParaRPr>
          </a:p>
          <a:p>
            <a:pPr marL="285750" lvl="0" indent="-285750">
              <a:lnSpc>
                <a:spcPct val="150000"/>
              </a:lnSpc>
              <a:buClr>
                <a:srgbClr val="0070C0"/>
              </a:buClr>
              <a:buFont typeface="Wingdings" panose="05000000000000000000" pitchFamily="2" charset="2"/>
              <a:buChar char="l"/>
            </a:pPr>
            <a:r>
              <a:rPr lang="zh-CN" altLang="en-US" sz="2400" b="1" dirty="0">
                <a:solidFill>
                  <a:srgbClr val="111111"/>
                </a:solidFill>
                <a:latin typeface="微软雅黑" panose="020B0503020204020204" pitchFamily="34" charset="-122"/>
                <a:ea typeface="微软雅黑" panose="020B0503020204020204" pitchFamily="34" charset="-122"/>
              </a:rPr>
              <a:t>将原始数据和冗余码</a:t>
            </a:r>
            <a:r>
              <a:rPr lang="zh-CN" altLang="en-US" sz="2400" b="1" dirty="0">
                <a:solidFill>
                  <a:prstClr val="black"/>
                </a:solidFill>
                <a:latin typeface="微软雅黑" panose="020B0503020204020204" pitchFamily="34" charset="-122"/>
                <a:ea typeface="微软雅黑" panose="020B0503020204020204" pitchFamily="34" charset="-122"/>
              </a:rPr>
              <a:t>构成帧发送出去。</a:t>
            </a:r>
            <a:endParaRPr lang="zh-CN" altLang="en-US" sz="2400" b="1" dirty="0">
              <a:solidFill>
                <a:srgbClr val="11111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 calcmode="lin" valueType="num">
                                      <p:cBhvr additive="base">
                                        <p:cTn id="2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anim calcmode="lin" valueType="num">
                                      <p:cBhvr additive="base">
                                        <p:cTn id="3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up)">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42800" y="1267199"/>
            <a:ext cx="7380598" cy="4896000"/>
          </a:xfrm>
        </p:spPr>
        <p:txBody>
          <a:bodyPr/>
          <a:lstStyle/>
          <a:p>
            <a:pPr>
              <a:defRPr/>
            </a:pPr>
            <a:r>
              <a:rPr lang="zh-CN" altLang="en-US" sz="3200" b="1" dirty="0">
                <a:solidFill>
                  <a:srgbClr val="4D4D4D"/>
                </a:solidFill>
              </a:rPr>
              <a:t>冗余码的计算</a:t>
            </a:r>
          </a:p>
          <a:p>
            <a:pPr lvl="1">
              <a:defRPr/>
            </a:pPr>
            <a:r>
              <a:rPr lang="zh-CN" altLang="en-US" sz="2800" b="1" dirty="0">
                <a:solidFill>
                  <a:srgbClr val="4D4D4D"/>
                </a:solidFill>
                <a:cs typeface="+mn-cs"/>
              </a:rPr>
              <a:t>在原始数据后面添加 </a:t>
            </a:r>
            <a:r>
              <a:rPr lang="en-US" altLang="zh-CN" sz="2800" b="1" i="1" dirty="0">
                <a:solidFill>
                  <a:srgbClr val="4D4D4D"/>
                </a:solidFill>
                <a:cs typeface="+mn-cs"/>
              </a:rPr>
              <a:t>n</a:t>
            </a:r>
            <a:r>
              <a:rPr lang="en-US" altLang="zh-CN" sz="2800" b="1" dirty="0">
                <a:solidFill>
                  <a:srgbClr val="4D4D4D"/>
                </a:solidFill>
                <a:cs typeface="+mn-cs"/>
              </a:rPr>
              <a:t> </a:t>
            </a:r>
            <a:r>
              <a:rPr lang="zh-CN" altLang="en-US" sz="2800" b="1" dirty="0">
                <a:solidFill>
                  <a:srgbClr val="4D4D4D"/>
                </a:solidFill>
                <a:cs typeface="+mn-cs"/>
              </a:rPr>
              <a:t>个 </a:t>
            </a:r>
            <a:r>
              <a:rPr lang="en-US" altLang="zh-CN" sz="2800" b="1" dirty="0">
                <a:solidFill>
                  <a:srgbClr val="4D4D4D"/>
                </a:solidFill>
                <a:cs typeface="+mn-cs"/>
              </a:rPr>
              <a:t>0</a:t>
            </a:r>
            <a:r>
              <a:rPr lang="zh-CN" altLang="en-US" sz="2800" b="1" dirty="0">
                <a:solidFill>
                  <a:srgbClr val="4D4D4D"/>
                </a:solidFill>
                <a:cs typeface="+mn-cs"/>
              </a:rPr>
              <a:t>。</a:t>
            </a:r>
          </a:p>
          <a:p>
            <a:pPr lvl="1">
              <a:defRPr/>
            </a:pPr>
            <a:r>
              <a:rPr lang="zh-CN" altLang="en-US" sz="2800" b="1" dirty="0">
                <a:solidFill>
                  <a:srgbClr val="4D4D4D"/>
                </a:solidFill>
                <a:cs typeface="+mn-cs"/>
              </a:rPr>
              <a:t>用得到的 </a:t>
            </a:r>
            <a:r>
              <a:rPr lang="en-US" altLang="zh-CN" sz="2800" b="1" dirty="0">
                <a:solidFill>
                  <a:srgbClr val="4D4D4D"/>
                </a:solidFill>
                <a:cs typeface="+mn-cs"/>
              </a:rPr>
              <a:t>(</a:t>
            </a:r>
            <a:r>
              <a:rPr lang="en-US" altLang="zh-CN" sz="2800" b="1" i="1" dirty="0">
                <a:solidFill>
                  <a:srgbClr val="4D4D4D"/>
                </a:solidFill>
                <a:cs typeface="+mn-cs"/>
              </a:rPr>
              <a:t>k</a:t>
            </a:r>
            <a:r>
              <a:rPr lang="en-US" altLang="zh-CN" sz="2800" b="1" dirty="0">
                <a:solidFill>
                  <a:srgbClr val="4D4D4D"/>
                </a:solidFill>
                <a:cs typeface="+mn-cs"/>
              </a:rPr>
              <a:t> + </a:t>
            </a:r>
            <a:r>
              <a:rPr lang="en-US" altLang="zh-CN" sz="2800" b="1" i="1" dirty="0">
                <a:solidFill>
                  <a:srgbClr val="4D4D4D"/>
                </a:solidFill>
                <a:cs typeface="+mn-cs"/>
              </a:rPr>
              <a:t>n</a:t>
            </a:r>
            <a:r>
              <a:rPr lang="en-US" altLang="zh-CN" sz="2800" b="1" dirty="0">
                <a:solidFill>
                  <a:srgbClr val="4D4D4D"/>
                </a:solidFill>
                <a:cs typeface="+mn-cs"/>
              </a:rPr>
              <a:t>) </a:t>
            </a:r>
            <a:r>
              <a:rPr lang="zh-CN" altLang="en-US" sz="2800" b="1" dirty="0">
                <a:solidFill>
                  <a:srgbClr val="4D4D4D"/>
                </a:solidFill>
                <a:cs typeface="+mn-cs"/>
              </a:rPr>
              <a:t>位的数</a:t>
            </a:r>
            <a:r>
              <a:rPr lang="zh-CN" altLang="en-US" sz="2800" b="1" dirty="0">
                <a:solidFill>
                  <a:srgbClr val="C00000"/>
                </a:solidFill>
                <a:cs typeface="+mn-cs"/>
              </a:rPr>
              <a:t>除以（模</a:t>
            </a:r>
            <a:r>
              <a:rPr lang="en-US" altLang="zh-CN" sz="2800" b="1" dirty="0">
                <a:solidFill>
                  <a:srgbClr val="C00000"/>
                </a:solidFill>
                <a:cs typeface="+mn-cs"/>
              </a:rPr>
              <a:t>2</a:t>
            </a:r>
            <a:r>
              <a:rPr lang="zh-CN" altLang="en-US" sz="2800" b="1" dirty="0">
                <a:solidFill>
                  <a:srgbClr val="C00000"/>
                </a:solidFill>
                <a:cs typeface="+mn-cs"/>
              </a:rPr>
              <a:t>除法）</a:t>
            </a:r>
            <a:r>
              <a:rPr lang="zh-CN" altLang="en-US" sz="2800" b="1" dirty="0">
                <a:solidFill>
                  <a:srgbClr val="4D4D4D"/>
                </a:solidFill>
                <a:cs typeface="+mn-cs"/>
              </a:rPr>
              <a:t>收发双方事先约定好的长度为 </a:t>
            </a:r>
            <a:r>
              <a:rPr lang="en-US" altLang="zh-CN" sz="2800" b="1" dirty="0">
                <a:solidFill>
                  <a:srgbClr val="4D4D4D"/>
                </a:solidFill>
                <a:cs typeface="+mn-cs"/>
              </a:rPr>
              <a:t>(</a:t>
            </a:r>
            <a:r>
              <a:rPr lang="en-US" altLang="zh-CN" sz="2800" b="1" i="1" dirty="0">
                <a:solidFill>
                  <a:srgbClr val="4D4D4D"/>
                </a:solidFill>
                <a:cs typeface="+mn-cs"/>
              </a:rPr>
              <a:t>n</a:t>
            </a:r>
            <a:r>
              <a:rPr lang="en-US" altLang="zh-CN" sz="2800" b="1" dirty="0">
                <a:solidFill>
                  <a:srgbClr val="4D4D4D"/>
                </a:solidFill>
                <a:cs typeface="+mn-cs"/>
              </a:rPr>
              <a:t> + 1) </a:t>
            </a:r>
            <a:r>
              <a:rPr lang="zh-CN" altLang="en-US" sz="2800" b="1" dirty="0">
                <a:solidFill>
                  <a:srgbClr val="4D4D4D"/>
                </a:solidFill>
                <a:cs typeface="+mn-cs"/>
              </a:rPr>
              <a:t>位的</a:t>
            </a:r>
            <a:r>
              <a:rPr lang="zh-CN" altLang="en-US" sz="2800" b="1" dirty="0">
                <a:solidFill>
                  <a:schemeClr val="tx2">
                    <a:lumMod val="60000"/>
                    <a:lumOff val="40000"/>
                  </a:schemeClr>
                </a:solidFill>
                <a:cs typeface="+mn-cs"/>
              </a:rPr>
              <a:t>除数</a:t>
            </a:r>
            <a:r>
              <a:rPr lang="zh-CN" altLang="en-US" sz="2800" b="1" dirty="0">
                <a:solidFill>
                  <a:srgbClr val="4D4D4D"/>
                </a:solidFill>
                <a:cs typeface="+mn-cs"/>
              </a:rPr>
              <a:t> </a:t>
            </a:r>
            <a:r>
              <a:rPr lang="en-US" altLang="zh-CN" sz="2800" b="1" i="1" dirty="0">
                <a:solidFill>
                  <a:srgbClr val="4D4D4D"/>
                </a:solidFill>
                <a:cs typeface="+mn-cs"/>
              </a:rPr>
              <a:t>P</a:t>
            </a:r>
            <a:r>
              <a:rPr lang="zh-CN" altLang="en-US" sz="2800" b="1" dirty="0">
                <a:solidFill>
                  <a:srgbClr val="4D4D4D"/>
                </a:solidFill>
                <a:cs typeface="+mn-cs"/>
              </a:rPr>
              <a:t>，得到 </a:t>
            </a:r>
            <a:r>
              <a:rPr lang="en-US" altLang="zh-CN" sz="2800" b="1" i="1" dirty="0">
                <a:solidFill>
                  <a:srgbClr val="4D4D4D"/>
                </a:solidFill>
                <a:cs typeface="+mn-cs"/>
              </a:rPr>
              <a:t>n</a:t>
            </a:r>
            <a:r>
              <a:rPr lang="en-US" altLang="zh-CN" sz="2800" b="1" dirty="0">
                <a:solidFill>
                  <a:srgbClr val="4D4D4D"/>
                </a:solidFill>
                <a:cs typeface="+mn-cs"/>
              </a:rPr>
              <a:t> </a:t>
            </a:r>
            <a:r>
              <a:rPr lang="zh-CN" altLang="en-US" sz="2800" b="1" dirty="0">
                <a:solidFill>
                  <a:srgbClr val="4D4D4D"/>
                </a:solidFill>
                <a:cs typeface="+mn-cs"/>
              </a:rPr>
              <a:t>位的</a:t>
            </a:r>
            <a:r>
              <a:rPr lang="zh-CN" altLang="en-US" sz="2800" b="1" dirty="0">
                <a:solidFill>
                  <a:schemeClr val="tx2">
                    <a:lumMod val="60000"/>
                    <a:lumOff val="40000"/>
                  </a:schemeClr>
                </a:solidFill>
                <a:cs typeface="+mn-cs"/>
              </a:rPr>
              <a:t>余数</a:t>
            </a:r>
            <a:r>
              <a:rPr lang="zh-CN" altLang="en-US" sz="2800" b="1" dirty="0">
                <a:solidFill>
                  <a:srgbClr val="4D4D4D"/>
                </a:solidFill>
                <a:cs typeface="+mn-cs"/>
              </a:rPr>
              <a:t> </a:t>
            </a:r>
            <a:r>
              <a:rPr lang="en-US" altLang="zh-CN" sz="2800" b="1" i="1" dirty="0">
                <a:solidFill>
                  <a:srgbClr val="4D4D4D"/>
                </a:solidFill>
                <a:cs typeface="+mn-cs"/>
              </a:rPr>
              <a:t>R</a:t>
            </a:r>
            <a:r>
              <a:rPr lang="zh-CN" altLang="en-US" b="1" dirty="0">
                <a:cs typeface="+mn-cs"/>
              </a:rPr>
              <a:t> 即为冗余码。</a:t>
            </a:r>
            <a:endParaRPr lang="en-US" altLang="zh-CN" b="1" dirty="0">
              <a:cs typeface="+mn-cs"/>
            </a:endParaRPr>
          </a:p>
          <a:p>
            <a:pPr lvl="1">
              <a:defRPr/>
            </a:pPr>
            <a:r>
              <a:rPr lang="zh-CN" altLang="en-US" b="1" dirty="0"/>
              <a:t>冗余码常称为</a:t>
            </a:r>
            <a:r>
              <a:rPr lang="zh-CN" altLang="en-US" b="1" dirty="0">
                <a:solidFill>
                  <a:srgbClr val="C00000"/>
                </a:solidFill>
              </a:rPr>
              <a:t>帧检验序列</a:t>
            </a:r>
            <a:r>
              <a:rPr lang="zh-CN" altLang="en-US" b="1" dirty="0"/>
              <a:t> </a:t>
            </a:r>
            <a:r>
              <a:rPr lang="en-US" altLang="zh-CN" b="1" dirty="0"/>
              <a:t>FCS (Frame Check Sequence)</a:t>
            </a:r>
            <a:r>
              <a:rPr lang="zh-CN" altLang="en-US" b="1" dirty="0"/>
              <a:t>。</a:t>
            </a:r>
            <a:endParaRPr lang="zh-CN" altLang="en-US" sz="2800" b="1" dirty="0">
              <a:solidFill>
                <a:srgbClr val="4D4D4D"/>
              </a:solidFill>
              <a:cs typeface="+mn-cs"/>
            </a:endParaRPr>
          </a:p>
        </p:txBody>
      </p:sp>
      <p:sp>
        <p:nvSpPr>
          <p:cNvPr id="28674"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6" name="矩形 5"/>
          <p:cNvSpPr/>
          <p:nvPr/>
        </p:nvSpPr>
        <p:spPr>
          <a:xfrm>
            <a:off x="7967414" y="1557586"/>
            <a:ext cx="3558472" cy="4167089"/>
          </a:xfrm>
          <a:prstGeom prst="rect">
            <a:avLst/>
          </a:prstGeom>
          <a:solidFill>
            <a:schemeClr val="accent5">
              <a:lumMod val="40000"/>
              <a:lumOff val="6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7" name="矩形 6"/>
          <p:cNvSpPr/>
          <p:nvPr/>
        </p:nvSpPr>
        <p:spPr>
          <a:xfrm>
            <a:off x="8861459" y="1696464"/>
            <a:ext cx="670376" cy="400110"/>
          </a:xfrm>
          <a:prstGeom prst="rect">
            <a:avLst/>
          </a:prstGeom>
        </p:spPr>
        <p:txBody>
          <a:bodyPr wrap="none">
            <a:spAutoFit/>
          </a:bodyPr>
          <a:lstStyle/>
          <a:p>
            <a:pPr algn="ctr"/>
            <a:r>
              <a:rPr lang="en-US" altLang="zh-CN" sz="2000" b="1" i="1" dirty="0">
                <a:solidFill>
                  <a:srgbClr val="111111"/>
                </a:solidFill>
                <a:latin typeface="微软雅黑" panose="020B0503020204020204" pitchFamily="34" charset="-122"/>
                <a:ea typeface="微软雅黑" panose="020B0503020204020204" pitchFamily="34" charset="-122"/>
              </a:rPr>
              <a:t>k</a:t>
            </a:r>
            <a:r>
              <a:rPr lang="en-US" altLang="zh-CN" sz="2000" b="1" dirty="0">
                <a:solidFill>
                  <a:srgbClr val="111111"/>
                </a:solidFill>
                <a:latin typeface="微软雅黑" panose="020B0503020204020204" pitchFamily="34" charset="-122"/>
                <a:ea typeface="微软雅黑" panose="020B0503020204020204" pitchFamily="34" charset="-122"/>
              </a:rPr>
              <a:t> </a:t>
            </a:r>
            <a:r>
              <a:rPr lang="zh-CN" altLang="en-US" sz="2000" b="1" dirty="0">
                <a:solidFill>
                  <a:srgbClr val="111111"/>
                </a:solidFill>
                <a:latin typeface="微软雅黑" panose="020B0503020204020204" pitchFamily="34" charset="-122"/>
                <a:ea typeface="微软雅黑" panose="020B0503020204020204" pitchFamily="34" charset="-122"/>
              </a:rPr>
              <a:t>位</a:t>
            </a:r>
          </a:p>
        </p:txBody>
      </p:sp>
      <p:sp>
        <p:nvSpPr>
          <p:cNvPr id="8" name="矩形 7"/>
          <p:cNvSpPr/>
          <p:nvPr/>
        </p:nvSpPr>
        <p:spPr>
          <a:xfrm>
            <a:off x="10357954" y="1696464"/>
            <a:ext cx="684803" cy="400110"/>
          </a:xfrm>
          <a:prstGeom prst="rect">
            <a:avLst/>
          </a:prstGeom>
        </p:spPr>
        <p:txBody>
          <a:bodyPr wrap="none">
            <a:spAutoFit/>
          </a:bodyPr>
          <a:lstStyle/>
          <a:p>
            <a:pPr algn="ctr"/>
            <a:r>
              <a:rPr lang="en-US" altLang="zh-CN" sz="2000" b="1" i="1" dirty="0">
                <a:solidFill>
                  <a:srgbClr val="111111"/>
                </a:solidFill>
                <a:latin typeface="微软雅黑" panose="020B0503020204020204" pitchFamily="34" charset="-122"/>
                <a:ea typeface="微软雅黑" panose="020B0503020204020204" pitchFamily="34" charset="-122"/>
              </a:rPr>
              <a:t>n</a:t>
            </a:r>
            <a:r>
              <a:rPr lang="en-US" altLang="zh-CN" sz="2000" b="1" dirty="0">
                <a:solidFill>
                  <a:srgbClr val="111111"/>
                </a:solidFill>
                <a:latin typeface="微软雅黑" panose="020B0503020204020204" pitchFamily="34" charset="-122"/>
                <a:ea typeface="微软雅黑" panose="020B0503020204020204" pitchFamily="34" charset="-122"/>
              </a:rPr>
              <a:t> </a:t>
            </a:r>
            <a:r>
              <a:rPr lang="zh-CN" altLang="en-US" sz="2000" b="1" dirty="0">
                <a:solidFill>
                  <a:srgbClr val="111111"/>
                </a:solidFill>
                <a:latin typeface="微软雅黑" panose="020B0503020204020204" pitchFamily="34" charset="-122"/>
                <a:ea typeface="微软雅黑" panose="020B0503020204020204" pitchFamily="34" charset="-122"/>
              </a:rPr>
              <a:t>位</a:t>
            </a:r>
          </a:p>
        </p:txBody>
      </p:sp>
      <p:sp>
        <p:nvSpPr>
          <p:cNvPr id="9" name="矩形 8"/>
          <p:cNvSpPr/>
          <p:nvPr/>
        </p:nvSpPr>
        <p:spPr>
          <a:xfrm>
            <a:off x="9214009" y="3271849"/>
            <a:ext cx="1099276" cy="44505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11111"/>
                </a:solidFill>
                <a:latin typeface="微软雅黑" panose="020B0503020204020204" pitchFamily="34" charset="-122"/>
                <a:ea typeface="微软雅黑" panose="020B0503020204020204" pitchFamily="34" charset="-122"/>
              </a:rPr>
              <a:t>除数 </a:t>
            </a:r>
            <a:r>
              <a:rPr lang="en-US" altLang="zh-CN" sz="2400" b="1" i="1" dirty="0">
                <a:solidFill>
                  <a:srgbClr val="111111"/>
                </a:solidFill>
                <a:latin typeface="微软雅黑" panose="020B0503020204020204" pitchFamily="34" charset="-122"/>
                <a:ea typeface="微软雅黑" panose="020B0503020204020204" pitchFamily="34" charset="-122"/>
              </a:rPr>
              <a:t>P</a:t>
            </a:r>
          </a:p>
        </p:txBody>
      </p:sp>
      <p:sp>
        <p:nvSpPr>
          <p:cNvPr id="10" name="矩形 9"/>
          <p:cNvSpPr/>
          <p:nvPr/>
        </p:nvSpPr>
        <p:spPr>
          <a:xfrm>
            <a:off x="8039422" y="3294456"/>
            <a:ext cx="1192955" cy="400110"/>
          </a:xfrm>
          <a:prstGeom prst="rect">
            <a:avLst/>
          </a:prstGeom>
        </p:spPr>
        <p:txBody>
          <a:bodyPr wrap="none">
            <a:spAutoFit/>
          </a:bodyPr>
          <a:lstStyle/>
          <a:p>
            <a:pPr algn="ctr"/>
            <a:r>
              <a:rPr lang="en-US" altLang="zh-CN" sz="2000" b="1" i="1" dirty="0">
                <a:solidFill>
                  <a:srgbClr val="111111"/>
                </a:solidFill>
                <a:latin typeface="微软雅黑" panose="020B0503020204020204" pitchFamily="34" charset="-122"/>
                <a:ea typeface="微软雅黑" panose="020B0503020204020204" pitchFamily="34" charset="-122"/>
              </a:rPr>
              <a:t>n</a:t>
            </a:r>
            <a:r>
              <a:rPr lang="en-US" altLang="zh-CN" sz="2000" b="1" dirty="0">
                <a:solidFill>
                  <a:srgbClr val="111111"/>
                </a:solidFill>
                <a:latin typeface="微软雅黑" panose="020B0503020204020204" pitchFamily="34" charset="-122"/>
                <a:ea typeface="微软雅黑" panose="020B0503020204020204" pitchFamily="34" charset="-122"/>
              </a:rPr>
              <a:t> + 1 </a:t>
            </a:r>
            <a:r>
              <a:rPr lang="zh-CN" altLang="en-US" sz="2000" b="1" dirty="0">
                <a:solidFill>
                  <a:srgbClr val="111111"/>
                </a:solidFill>
                <a:latin typeface="微软雅黑" panose="020B0503020204020204" pitchFamily="34" charset="-122"/>
                <a:ea typeface="微软雅黑" panose="020B0503020204020204" pitchFamily="34" charset="-122"/>
              </a:rPr>
              <a:t>位</a:t>
            </a:r>
          </a:p>
        </p:txBody>
      </p:sp>
      <p:sp>
        <p:nvSpPr>
          <p:cNvPr id="11" name="下箭头标注 10"/>
          <p:cNvSpPr/>
          <p:nvPr/>
        </p:nvSpPr>
        <p:spPr>
          <a:xfrm>
            <a:off x="8181616" y="2035602"/>
            <a:ext cx="3117317" cy="1209404"/>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2" name="矩形 11"/>
          <p:cNvSpPr/>
          <p:nvPr/>
        </p:nvSpPr>
        <p:spPr>
          <a:xfrm>
            <a:off x="8289996" y="2100383"/>
            <a:ext cx="1899431" cy="421393"/>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原始数据</a:t>
            </a:r>
          </a:p>
        </p:txBody>
      </p:sp>
      <p:sp>
        <p:nvSpPr>
          <p:cNvPr id="13" name="矩形 12"/>
          <p:cNvSpPr/>
          <p:nvPr/>
        </p:nvSpPr>
        <p:spPr>
          <a:xfrm>
            <a:off x="10189424" y="2100383"/>
            <a:ext cx="1047581" cy="421393"/>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111111"/>
                </a:solidFill>
                <a:latin typeface="微软雅黑" panose="020B0503020204020204" pitchFamily="34" charset="-122"/>
                <a:ea typeface="微软雅黑" panose="020B0503020204020204" pitchFamily="34" charset="-122"/>
              </a:rPr>
              <a:t>00…0</a:t>
            </a:r>
            <a:endParaRPr lang="zh-CN" altLang="en-US" sz="2400" b="1" dirty="0">
              <a:solidFill>
                <a:srgbClr val="111111"/>
              </a:solidFill>
              <a:latin typeface="微软雅黑" panose="020B0503020204020204" pitchFamily="34" charset="-122"/>
              <a:ea typeface="微软雅黑" panose="020B0503020204020204" pitchFamily="34" charset="-122"/>
            </a:endParaRPr>
          </a:p>
        </p:txBody>
      </p:sp>
      <p:sp>
        <p:nvSpPr>
          <p:cNvPr id="14" name="矩形 13"/>
          <p:cNvSpPr/>
          <p:nvPr/>
        </p:nvSpPr>
        <p:spPr>
          <a:xfrm>
            <a:off x="9184767" y="4458649"/>
            <a:ext cx="1137006" cy="445050"/>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冗余码</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5" name="下箭头 14"/>
          <p:cNvSpPr/>
          <p:nvPr/>
        </p:nvSpPr>
        <p:spPr>
          <a:xfrm>
            <a:off x="9600929" y="3733385"/>
            <a:ext cx="314751" cy="72526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矩形 15"/>
          <p:cNvSpPr/>
          <p:nvPr/>
        </p:nvSpPr>
        <p:spPr>
          <a:xfrm>
            <a:off x="10361288" y="4458649"/>
            <a:ext cx="1106393" cy="461665"/>
          </a:xfrm>
          <a:prstGeom prst="rect">
            <a:avLst/>
          </a:prstGeom>
        </p:spPr>
        <p:txBody>
          <a:bodyPr wrap="none">
            <a:spAutoFit/>
          </a:bodyPr>
          <a:lstStyle/>
          <a:p>
            <a:pPr algn="ctr"/>
            <a:r>
              <a:rPr lang="zh-CN" altLang="en-US" sz="2400" b="1" dirty="0">
                <a:solidFill>
                  <a:srgbClr val="000066"/>
                </a:solidFill>
                <a:latin typeface="微软雅黑" panose="020B0503020204020204" pitchFamily="34" charset="-122"/>
                <a:ea typeface="微软雅黑" panose="020B0503020204020204" pitchFamily="34" charset="-122"/>
              </a:rPr>
              <a:t>余数 </a:t>
            </a:r>
            <a:r>
              <a:rPr lang="en-US" altLang="zh-CN" sz="2400" b="1" i="1" dirty="0">
                <a:solidFill>
                  <a:srgbClr val="000066"/>
                </a:solidFill>
                <a:latin typeface="微软雅黑" panose="020B0503020204020204" pitchFamily="34" charset="-122"/>
                <a:ea typeface="微软雅黑" panose="020B0503020204020204" pitchFamily="34" charset="-122"/>
              </a:rPr>
              <a:t>R</a:t>
            </a:r>
            <a:endParaRPr lang="zh-CN" altLang="en-US" sz="2400" b="1" i="1" dirty="0">
              <a:solidFill>
                <a:srgbClr val="000066"/>
              </a:solidFill>
              <a:latin typeface="微软雅黑" panose="020B0503020204020204" pitchFamily="34" charset="-122"/>
              <a:ea typeface="微软雅黑" panose="020B0503020204020204" pitchFamily="34" charset="-122"/>
            </a:endParaRPr>
          </a:p>
        </p:txBody>
      </p:sp>
      <p:sp>
        <p:nvSpPr>
          <p:cNvPr id="17" name="矩形 16"/>
          <p:cNvSpPr/>
          <p:nvPr/>
        </p:nvSpPr>
        <p:spPr>
          <a:xfrm>
            <a:off x="8471470" y="4475132"/>
            <a:ext cx="684803" cy="400110"/>
          </a:xfrm>
          <a:prstGeom prst="rect">
            <a:avLst/>
          </a:prstGeom>
        </p:spPr>
        <p:txBody>
          <a:bodyPr wrap="none">
            <a:spAutoFit/>
          </a:bodyPr>
          <a:lstStyle/>
          <a:p>
            <a:pPr algn="ctr"/>
            <a:r>
              <a:rPr lang="en-US" altLang="zh-CN" sz="2000" b="1" i="1" dirty="0">
                <a:solidFill>
                  <a:srgbClr val="111111"/>
                </a:solidFill>
                <a:latin typeface="微软雅黑" panose="020B0503020204020204" pitchFamily="34" charset="-122"/>
                <a:ea typeface="微软雅黑" panose="020B0503020204020204" pitchFamily="34" charset="-122"/>
              </a:rPr>
              <a:t>n</a:t>
            </a:r>
            <a:r>
              <a:rPr lang="en-US" altLang="zh-CN" sz="2000" b="1" dirty="0">
                <a:solidFill>
                  <a:srgbClr val="111111"/>
                </a:solidFill>
                <a:latin typeface="微软雅黑" panose="020B0503020204020204" pitchFamily="34" charset="-122"/>
                <a:ea typeface="微软雅黑" panose="020B0503020204020204" pitchFamily="34" charset="-122"/>
              </a:rPr>
              <a:t> </a:t>
            </a:r>
            <a:r>
              <a:rPr lang="zh-CN" altLang="en-US" sz="2000" b="1" dirty="0">
                <a:solidFill>
                  <a:srgbClr val="111111"/>
                </a:solidFill>
                <a:latin typeface="微软雅黑" panose="020B0503020204020204" pitchFamily="34" charset="-122"/>
                <a:ea typeface="微软雅黑" panose="020B0503020204020204" pitchFamily="34" charset="-122"/>
              </a:rPr>
              <a:t>位</a:t>
            </a:r>
          </a:p>
        </p:txBody>
      </p:sp>
      <p:sp>
        <p:nvSpPr>
          <p:cNvPr id="18" name="Text Box 45"/>
          <p:cNvSpPr txBox="1">
            <a:spLocks noChangeArrowheads="1"/>
          </p:cNvSpPr>
          <p:nvPr/>
        </p:nvSpPr>
        <p:spPr bwMode="auto">
          <a:xfrm>
            <a:off x="9371777" y="5747536"/>
            <a:ext cx="1107996"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2400" b="1" dirty="0">
                <a:solidFill>
                  <a:srgbClr val="111111"/>
                </a:solidFill>
                <a:latin typeface="微软雅黑" panose="020B0503020204020204" pitchFamily="34" charset="-122"/>
                <a:ea typeface="微软雅黑" panose="020B0503020204020204" pitchFamily="34" charset="-122"/>
              </a:rPr>
              <a:t>发送方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8675">
                                            <p:txEl>
                                              <p:pRg st="2" end="2"/>
                                            </p:txEl>
                                          </p:spTgt>
                                        </p:tgtEl>
                                        <p:attrNameLst>
                                          <p:attrName>style.visibility</p:attrName>
                                        </p:attrNameLst>
                                      </p:cBhvr>
                                      <p:to>
                                        <p:strVal val="visible"/>
                                      </p:to>
                                    </p:set>
                                    <p:anim calcmode="lin" valueType="num">
                                      <p:cBhvr additive="base">
                                        <p:cTn id="21"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8675">
                                            <p:txEl>
                                              <p:pRg st="3" end="3"/>
                                            </p:txEl>
                                          </p:spTgt>
                                        </p:tgtEl>
                                        <p:attrNameLst>
                                          <p:attrName>style.visibility</p:attrName>
                                        </p:attrNameLst>
                                      </p:cBhvr>
                                      <p:to>
                                        <p:strVal val="visible"/>
                                      </p:to>
                                    </p:set>
                                    <p:anim calcmode="lin" valueType="num">
                                      <p:cBhvr additive="base">
                                        <p:cTn id="54"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P spid="13" grpId="0" animBg="1"/>
      <p:bldP spid="14" grpId="0" animBg="1"/>
      <p:bldP spid="15" grpId="0" animBg="1"/>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a:xfrm>
            <a:off x="2135560" y="1341562"/>
            <a:ext cx="8280920" cy="4896544"/>
          </a:xfrm>
        </p:spPr>
        <p:txBody>
          <a:bodyPr/>
          <a:lstStyle/>
          <a:p>
            <a:pPr>
              <a:defRPr/>
            </a:pPr>
            <a:r>
              <a:rPr lang="zh-CN" altLang="en-US" sz="3200" b="1" dirty="0">
                <a:solidFill>
                  <a:srgbClr val="C00000"/>
                </a:solidFill>
              </a:rPr>
              <a:t>数据链路层概述</a:t>
            </a:r>
            <a:endParaRPr lang="en-US" altLang="zh-CN" sz="3200" b="1" dirty="0">
              <a:solidFill>
                <a:srgbClr val="C00000"/>
              </a:solidFill>
            </a:endParaRPr>
          </a:p>
          <a:p>
            <a:pPr>
              <a:defRPr/>
            </a:pPr>
            <a:r>
              <a:rPr lang="zh-CN" altLang="en-US" b="1" dirty="0"/>
              <a:t>数据链路层的几个共同问题</a:t>
            </a:r>
            <a:endParaRPr lang="en-US" altLang="zh-CN" b="1" dirty="0"/>
          </a:p>
          <a:p>
            <a:pPr>
              <a:defRPr/>
            </a:pPr>
            <a:r>
              <a:rPr lang="zh-CN" altLang="en-US" b="1" dirty="0">
                <a:solidFill>
                  <a:srgbClr val="4D4D4D"/>
                </a:solidFill>
              </a:rPr>
              <a:t>点对点协议</a:t>
            </a:r>
            <a:r>
              <a:rPr lang="en-US" altLang="zh-CN" b="1" dirty="0">
                <a:solidFill>
                  <a:srgbClr val="4D4D4D"/>
                </a:solidFill>
              </a:rPr>
              <a:t>PPP</a:t>
            </a:r>
          </a:p>
          <a:p>
            <a:pPr>
              <a:defRPr/>
            </a:pPr>
            <a:r>
              <a:rPr lang="zh-CN" altLang="en-US" b="1" dirty="0"/>
              <a:t>使用广播信道的数据链路层</a:t>
            </a:r>
            <a:endParaRPr lang="en-US" altLang="zh-CN" b="1" dirty="0">
              <a:solidFill>
                <a:srgbClr val="4D4D4D"/>
              </a:solidFill>
            </a:endParaRPr>
          </a:p>
          <a:p>
            <a:pPr>
              <a:defRPr/>
            </a:pPr>
            <a:r>
              <a:rPr lang="zh-CN" altLang="en-US" sz="3200" b="1" dirty="0">
                <a:solidFill>
                  <a:srgbClr val="4D4D4D"/>
                </a:solidFill>
              </a:rPr>
              <a:t>扩展的以太网</a:t>
            </a:r>
          </a:p>
          <a:p>
            <a:pPr>
              <a:defRPr/>
            </a:pPr>
            <a:r>
              <a:rPr lang="zh-CN" altLang="en-US" sz="3200" b="1" dirty="0">
                <a:solidFill>
                  <a:srgbClr val="4D4D4D"/>
                </a:solidFill>
              </a:rPr>
              <a:t>高速以太网</a:t>
            </a:r>
          </a:p>
          <a:p>
            <a:endParaRPr lang="en-US" altLang="zh-CN" b="1" dirty="0"/>
          </a:p>
          <a:p>
            <a:endParaRPr lang="zh-CN" altLang="en-US" b="1" dirty="0"/>
          </a:p>
        </p:txBody>
      </p:sp>
      <p:grpSp>
        <p:nvGrpSpPr>
          <p:cNvPr id="23" name="Group 24"/>
          <p:cNvGrpSpPr/>
          <p:nvPr/>
        </p:nvGrpSpPr>
        <p:grpSpPr bwMode="auto">
          <a:xfrm>
            <a:off x="8261126" y="1854200"/>
            <a:ext cx="2514600" cy="3600450"/>
            <a:chOff x="3379" y="1207"/>
            <a:chExt cx="1584" cy="2268"/>
          </a:xfrm>
        </p:grpSpPr>
        <p:sp>
          <p:nvSpPr>
            <p:cNvPr id="24"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41"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30723" name="Text Box 5"/>
          <p:cNvSpPr txBox="1">
            <a:spLocks noChangeArrowheads="1"/>
          </p:cNvSpPr>
          <p:nvPr/>
        </p:nvSpPr>
        <p:spPr bwMode="auto">
          <a:xfrm>
            <a:off x="1523802" y="1268707"/>
            <a:ext cx="4408473" cy="528055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dirty="0">
                <a:solidFill>
                  <a:srgbClr val="111111"/>
                </a:solidFill>
                <a:latin typeface="Arial" panose="020B0604020202020204" pitchFamily="34" charset="0"/>
              </a:rPr>
              <a:t>                                     </a:t>
            </a:r>
            <a:endParaRPr kumimoji="1" lang="en-US" altLang="zh-CN" sz="2400" dirty="0">
              <a:solidFill>
                <a:srgbClr val="111111"/>
              </a:solidFill>
              <a:latin typeface="Arial" panose="020B0604020202020204" pitchFamily="34" charset="0"/>
            </a:endParaRPr>
          </a:p>
          <a:p>
            <a:pPr eaLnBrk="1" hangingPunct="1"/>
            <a:r>
              <a:rPr kumimoji="1" lang="en-US" altLang="zh-CN" sz="2400" dirty="0">
                <a:solidFill>
                  <a:srgbClr val="111111"/>
                </a:solidFill>
                <a:latin typeface="Arial" panose="020B0604020202020204" pitchFamily="34" charset="0"/>
              </a:rPr>
              <a:t>                      1101 101001</a:t>
            </a:r>
          </a:p>
          <a:p>
            <a:pPr eaLnBrk="1" hangingPunct="1"/>
            <a:r>
              <a:rPr kumimoji="1" lang="en-US" altLang="zh-CN" sz="12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1101</a:t>
            </a:r>
          </a:p>
          <a:p>
            <a:pPr eaLnBrk="1" hangingPunct="1"/>
            <a:r>
              <a:rPr kumimoji="1" lang="en-US" altLang="zh-CN" sz="12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111</a:t>
            </a:r>
          </a:p>
          <a:p>
            <a:pPr eaLnBrk="1" hangingPunct="1"/>
            <a:r>
              <a:rPr kumimoji="1" lang="en-US" altLang="zh-CN" sz="12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1101</a:t>
            </a:r>
          </a:p>
          <a:p>
            <a:pPr eaLnBrk="1" hangingPunct="1"/>
            <a:r>
              <a:rPr kumimoji="1" lang="en-US" altLang="zh-CN" sz="10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011</a:t>
            </a:r>
          </a:p>
          <a:p>
            <a:pPr eaLnBrk="1" hangingPunct="1"/>
            <a:r>
              <a:rPr kumimoji="1" lang="en-US" altLang="zh-CN" sz="10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0000</a:t>
            </a:r>
          </a:p>
          <a:p>
            <a:pPr eaLnBrk="1" hangingPunct="1"/>
            <a:r>
              <a:rPr kumimoji="1" lang="en-US" altLang="zh-CN" sz="12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111</a:t>
            </a:r>
          </a:p>
          <a:p>
            <a:pPr eaLnBrk="1" hangingPunct="1"/>
            <a:r>
              <a:rPr kumimoji="1" lang="en-US" altLang="zh-CN" sz="12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1101</a:t>
            </a:r>
          </a:p>
          <a:p>
            <a:pPr eaLnBrk="1" hangingPunct="1"/>
            <a:r>
              <a:rPr kumimoji="1" lang="en-US" altLang="zh-CN" sz="10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011</a:t>
            </a:r>
          </a:p>
          <a:p>
            <a:pPr eaLnBrk="1" hangingPunct="1"/>
            <a:r>
              <a:rPr kumimoji="1" lang="en-US" altLang="zh-CN" sz="10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0000</a:t>
            </a:r>
          </a:p>
          <a:p>
            <a:pPr eaLnBrk="1" hangingPunct="1"/>
            <a:r>
              <a:rPr kumimoji="1" lang="en-US" altLang="zh-CN" sz="1000" dirty="0">
                <a:solidFill>
                  <a:srgbClr val="111111"/>
                </a:solidFill>
                <a:latin typeface="Arial" panose="020B0604020202020204" pitchFamily="34" charset="0"/>
              </a:rPr>
              <a:t>                                                     </a:t>
            </a:r>
            <a:r>
              <a:rPr kumimoji="1" lang="en-US" altLang="zh-CN" sz="12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110</a:t>
            </a:r>
          </a:p>
          <a:p>
            <a:pPr eaLnBrk="1" hangingPunct="1"/>
            <a:r>
              <a:rPr kumimoji="1" lang="en-US" altLang="zh-CN" sz="1000" dirty="0">
                <a:solidFill>
                  <a:srgbClr val="111111"/>
                </a:solidFill>
                <a:latin typeface="Arial" panose="020B0604020202020204" pitchFamily="34" charset="0"/>
              </a:rPr>
              <a:t>                                                     </a:t>
            </a:r>
            <a:r>
              <a:rPr kumimoji="1" lang="en-US" altLang="zh-CN" sz="12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1101</a:t>
            </a:r>
          </a:p>
          <a:p>
            <a:pPr eaLnBrk="1" hangingPunct="1"/>
            <a:r>
              <a:rPr kumimoji="1" lang="en-US" altLang="zh-CN" sz="1000" dirty="0">
                <a:solidFill>
                  <a:srgbClr val="111111"/>
                </a:solidFill>
                <a:latin typeface="Arial" panose="020B0604020202020204" pitchFamily="34" charset="0"/>
              </a:rPr>
              <a:t>                                                        </a:t>
            </a:r>
            <a:r>
              <a:rPr kumimoji="1" lang="en-US" altLang="zh-CN" sz="2400" dirty="0">
                <a:solidFill>
                  <a:srgbClr val="111111"/>
                </a:solidFill>
                <a:latin typeface="Arial" panose="020B0604020202020204" pitchFamily="34" charset="0"/>
              </a:rPr>
              <a:t>                    001</a:t>
            </a:r>
          </a:p>
        </p:txBody>
      </p:sp>
      <p:sp>
        <p:nvSpPr>
          <p:cNvPr id="30724" name="Freeform 6"/>
          <p:cNvSpPr/>
          <p:nvPr/>
        </p:nvSpPr>
        <p:spPr bwMode="auto">
          <a:xfrm>
            <a:off x="4188341" y="1701602"/>
            <a:ext cx="1659250" cy="266762"/>
          </a:xfrm>
          <a:custGeom>
            <a:avLst/>
            <a:gdLst>
              <a:gd name="T0" fmla="*/ 0 w 1332"/>
              <a:gd name="T1" fmla="*/ 2147483646 h 156"/>
              <a:gd name="T2" fmla="*/ 0 w 1332"/>
              <a:gd name="T3" fmla="*/ 0 h 156"/>
              <a:gd name="T4" fmla="*/ 2147483646 w 1332"/>
              <a:gd name="T5" fmla="*/ 2147483646 h 156"/>
              <a:gd name="T6" fmla="*/ 0 60000 65536"/>
              <a:gd name="T7" fmla="*/ 0 60000 65536"/>
              <a:gd name="T8" fmla="*/ 0 60000 65536"/>
              <a:gd name="T9" fmla="*/ 0 w 1332"/>
              <a:gd name="T10" fmla="*/ 0 h 156"/>
              <a:gd name="T11" fmla="*/ 1332 w 1332"/>
              <a:gd name="T12" fmla="*/ 156 h 156"/>
            </a:gdLst>
            <a:ahLst/>
            <a:cxnLst>
              <a:cxn ang="T6">
                <a:pos x="T0" y="T1"/>
              </a:cxn>
              <a:cxn ang="T7">
                <a:pos x="T2" y="T3"/>
              </a:cxn>
              <a:cxn ang="T8">
                <a:pos x="T4" y="T5"/>
              </a:cxn>
            </a:cxnLst>
            <a:rect l="T9" t="T10" r="T11" b="T12"/>
            <a:pathLst>
              <a:path w="1332" h="156">
                <a:moveTo>
                  <a:pt x="0" y="156"/>
                </a:moveTo>
                <a:lnTo>
                  <a:pt x="0" y="0"/>
                </a:lnTo>
                <a:lnTo>
                  <a:pt x="1332" y="1"/>
                </a:lnTo>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b="1">
              <a:solidFill>
                <a:srgbClr val="111111"/>
              </a:solidFill>
            </a:endParaRPr>
          </a:p>
        </p:txBody>
      </p:sp>
      <p:sp>
        <p:nvSpPr>
          <p:cNvPr id="30730" name="Line 12"/>
          <p:cNvSpPr>
            <a:spLocks noChangeShapeType="1"/>
          </p:cNvSpPr>
          <p:nvPr/>
        </p:nvSpPr>
        <p:spPr bwMode="auto">
          <a:xfrm flipV="1">
            <a:off x="5087094" y="6092502"/>
            <a:ext cx="664547" cy="1588"/>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30731" name="Line 13"/>
          <p:cNvSpPr>
            <a:spLocks noChangeShapeType="1"/>
          </p:cNvSpPr>
          <p:nvPr/>
        </p:nvSpPr>
        <p:spPr bwMode="auto">
          <a:xfrm flipV="1">
            <a:off x="4943078" y="5372422"/>
            <a:ext cx="649731" cy="1588"/>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30732" name="Line 14"/>
          <p:cNvSpPr>
            <a:spLocks noChangeShapeType="1"/>
          </p:cNvSpPr>
          <p:nvPr/>
        </p:nvSpPr>
        <p:spPr bwMode="auto">
          <a:xfrm>
            <a:off x="4727054" y="4580335"/>
            <a:ext cx="683595" cy="1587"/>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30733" name="Line 15"/>
          <p:cNvSpPr>
            <a:spLocks noChangeShapeType="1"/>
          </p:cNvSpPr>
          <p:nvPr/>
        </p:nvSpPr>
        <p:spPr bwMode="auto">
          <a:xfrm>
            <a:off x="4583038" y="3861842"/>
            <a:ext cx="649733" cy="0"/>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30734" name="Line 16"/>
          <p:cNvSpPr>
            <a:spLocks noChangeShapeType="1"/>
          </p:cNvSpPr>
          <p:nvPr/>
        </p:nvSpPr>
        <p:spPr bwMode="auto">
          <a:xfrm>
            <a:off x="4367014" y="3141762"/>
            <a:ext cx="734387" cy="0"/>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30735" name="Line 17"/>
          <p:cNvSpPr>
            <a:spLocks noChangeShapeType="1"/>
          </p:cNvSpPr>
          <p:nvPr/>
        </p:nvSpPr>
        <p:spPr bwMode="auto">
          <a:xfrm>
            <a:off x="4266106" y="2421682"/>
            <a:ext cx="704759" cy="0"/>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cxnSp>
        <p:nvCxnSpPr>
          <p:cNvPr id="8" name="直接箭头连接符 7"/>
          <p:cNvCxnSpPr/>
          <p:nvPr/>
        </p:nvCxnSpPr>
        <p:spPr>
          <a:xfrm>
            <a:off x="4970865" y="2061642"/>
            <a:ext cx="0" cy="412998"/>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179258" y="2061642"/>
            <a:ext cx="0" cy="1080120"/>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338938" y="2061642"/>
            <a:ext cx="2110" cy="1847344"/>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26" idx="0"/>
          </p:cNvCxnSpPr>
          <p:nvPr/>
        </p:nvCxnSpPr>
        <p:spPr>
          <a:xfrm flipH="1">
            <a:off x="5500262" y="2061642"/>
            <a:ext cx="18880" cy="2510755"/>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682208" y="2061642"/>
            <a:ext cx="0" cy="3312368"/>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40818" y="1671985"/>
            <a:ext cx="1733167" cy="461665"/>
          </a:xfrm>
          <a:prstGeom prst="rect">
            <a:avLst/>
          </a:prstGeom>
          <a:noFill/>
        </p:spPr>
        <p:txBody>
          <a:bodyPr wrap="none" rtlCol="0">
            <a:spAutoFit/>
          </a:bodyPr>
          <a:lstStyle/>
          <a:p>
            <a:r>
              <a:rPr kumimoji="1" lang="en-US" altLang="zh-CN" sz="2400" b="1" i="1" dirty="0">
                <a:solidFill>
                  <a:srgbClr val="111111"/>
                </a:solidFill>
                <a:latin typeface="微软雅黑" panose="020B0503020204020204" pitchFamily="34" charset="-122"/>
                <a:ea typeface="微软雅黑" panose="020B0503020204020204" pitchFamily="34" charset="-122"/>
              </a:rPr>
              <a:t>P </a:t>
            </a:r>
            <a:r>
              <a:rPr kumimoji="1" lang="en-US" altLang="zh-CN" sz="2400" b="1" dirty="0">
                <a:solidFill>
                  <a:srgbClr val="111111"/>
                </a:solidFill>
                <a:latin typeface="微软雅黑" panose="020B0503020204020204" pitchFamily="34" charset="-122"/>
                <a:ea typeface="微软雅黑" panose="020B0503020204020204" pitchFamily="34" charset="-122"/>
              </a:rPr>
              <a:t>(</a:t>
            </a:r>
            <a:r>
              <a:rPr kumimoji="1" lang="zh-CN" altLang="zh-CN" sz="2400" b="1" dirty="0">
                <a:solidFill>
                  <a:srgbClr val="111111"/>
                </a:solidFill>
                <a:latin typeface="微软雅黑" panose="020B0503020204020204" pitchFamily="34" charset="-122"/>
                <a:ea typeface="微软雅黑" panose="020B0503020204020204" pitchFamily="34" charset="-122"/>
              </a:rPr>
              <a:t>除数</a:t>
            </a:r>
            <a:r>
              <a:rPr kumimoji="1" lang="en-US" altLang="zh-CN" sz="2400" b="1" dirty="0">
                <a:solidFill>
                  <a:srgbClr val="111111"/>
                </a:solidFill>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5807174" y="1671985"/>
            <a:ext cx="2358943" cy="2676525"/>
          </a:xfrm>
          <a:prstGeom prst="rect">
            <a:avLst/>
          </a:prstGeom>
          <a:noFill/>
        </p:spPr>
        <p:txBody>
          <a:bodyPr wrap="square" rtlCol="0">
            <a:noAutofit/>
          </a:bodyPr>
          <a:lstStyle/>
          <a:p>
            <a:r>
              <a:rPr kumimoji="1" lang="en-US" altLang="zh-CN" sz="2400" b="1" dirty="0">
                <a:solidFill>
                  <a:srgbClr val="111111"/>
                </a:solidFill>
                <a:latin typeface="微软雅黑" panose="020B0503020204020204" pitchFamily="34" charset="-122"/>
                <a:ea typeface="微软雅黑" panose="020B0503020204020204" pitchFamily="34" charset="-122"/>
              </a:rPr>
              <a:t>← </a:t>
            </a:r>
            <a:r>
              <a:rPr kumimoji="1" lang="zh-CN" altLang="en-US" sz="2400" b="1" dirty="0">
                <a:solidFill>
                  <a:srgbClr val="111111"/>
                </a:solidFill>
                <a:latin typeface="微软雅黑" panose="020B0503020204020204" pitchFamily="34" charset="-122"/>
                <a:ea typeface="微软雅黑" panose="020B0503020204020204" pitchFamily="34" charset="-122"/>
              </a:rPr>
              <a:t>被除数</a:t>
            </a:r>
          </a:p>
          <a:p>
            <a:endParaRPr lang="zh-CN" altLang="en-US"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en-US" altLang="zh-CN" sz="2400" b="1" dirty="0">
                <a:latin typeface="微软雅黑" charset="0"/>
                <a:ea typeface="微软雅黑" charset="0"/>
              </a:rPr>
              <a:t>EXOR </a:t>
            </a:r>
            <a:r>
              <a:rPr lang="zh-CN" altLang="en-US" sz="2400" b="1" dirty="0">
                <a:latin typeface="微软雅黑" charset="0"/>
                <a:ea typeface="微软雅黑" charset="0"/>
              </a:rPr>
              <a:t>运算</a:t>
            </a:r>
          </a:p>
          <a:p>
            <a:r>
              <a:rPr lang="en-US" altLang="zh-CN" sz="2400" b="1" dirty="0">
                <a:latin typeface="微软雅黑" charset="0"/>
                <a:ea typeface="微软雅黑" charset="0"/>
              </a:rPr>
              <a:t>1</a:t>
            </a:r>
            <a:r>
              <a:rPr lang="zh-CN" altLang="en-US" sz="2400" b="1" dirty="0">
                <a:latin typeface="微软雅黑" charset="0"/>
                <a:ea typeface="微软雅黑" charset="0"/>
              </a:rPr>
              <a:t>  </a:t>
            </a:r>
            <a:r>
              <a:rPr lang="en-US" altLang="zh-CN" sz="2400" b="1" dirty="0">
                <a:latin typeface="微软雅黑" charset="0"/>
                <a:ea typeface="微软雅黑" charset="0"/>
              </a:rPr>
              <a:t>EXOR 1 </a:t>
            </a:r>
            <a:r>
              <a:rPr lang="zh-CN" altLang="en-US" sz="2400" b="1" dirty="0">
                <a:latin typeface="微软雅黑" charset="0"/>
                <a:ea typeface="微软雅黑" charset="0"/>
              </a:rPr>
              <a:t>= </a:t>
            </a:r>
            <a:r>
              <a:rPr lang="en-US" altLang="zh-CN" sz="2400" b="1" dirty="0">
                <a:latin typeface="微软雅黑" charset="0"/>
                <a:ea typeface="微软雅黑" charset="0"/>
              </a:rPr>
              <a:t>1</a:t>
            </a:r>
          </a:p>
          <a:p>
            <a:r>
              <a:rPr lang="en-US" altLang="zh-CN" sz="2400" b="1" dirty="0">
                <a:latin typeface="微软雅黑" charset="0"/>
                <a:ea typeface="微软雅黑" charset="0"/>
              </a:rPr>
              <a:t>1</a:t>
            </a:r>
            <a:r>
              <a:rPr lang="zh-CN" altLang="en-US" sz="2400" b="1" dirty="0">
                <a:latin typeface="微软雅黑" charset="0"/>
                <a:ea typeface="微软雅黑" charset="0"/>
              </a:rPr>
              <a:t>  </a:t>
            </a:r>
            <a:r>
              <a:rPr lang="en-US" altLang="zh-CN" sz="2400" b="1" dirty="0">
                <a:latin typeface="微软雅黑" charset="0"/>
                <a:ea typeface="微软雅黑" charset="0"/>
              </a:rPr>
              <a:t>EXOR</a:t>
            </a:r>
            <a:r>
              <a:rPr lang="zh-CN" altLang="en-US" sz="2400" b="1" dirty="0">
                <a:latin typeface="微软雅黑" charset="0"/>
                <a:ea typeface="微软雅黑" charset="0"/>
              </a:rPr>
              <a:t> </a:t>
            </a:r>
            <a:r>
              <a:rPr lang="en-US" altLang="zh-CN" sz="2400" b="1" dirty="0">
                <a:latin typeface="微软雅黑" charset="0"/>
                <a:ea typeface="微软雅黑" charset="0"/>
              </a:rPr>
              <a:t>0</a:t>
            </a:r>
            <a:r>
              <a:rPr lang="zh-CN" altLang="en-US" sz="2400" b="1" dirty="0">
                <a:latin typeface="微软雅黑" charset="0"/>
                <a:ea typeface="微软雅黑" charset="0"/>
              </a:rPr>
              <a:t> = </a:t>
            </a:r>
            <a:r>
              <a:rPr lang="en-US" altLang="zh-CN" sz="2400" b="1" dirty="0">
                <a:latin typeface="微软雅黑" charset="0"/>
                <a:ea typeface="微软雅黑" charset="0"/>
              </a:rPr>
              <a:t>1</a:t>
            </a:r>
          </a:p>
          <a:p>
            <a:r>
              <a:rPr lang="en-US" altLang="zh-CN" sz="2400" b="1" dirty="0">
                <a:latin typeface="微软雅黑" charset="0"/>
                <a:ea typeface="微软雅黑" charset="0"/>
              </a:rPr>
              <a:t>0</a:t>
            </a:r>
            <a:r>
              <a:rPr lang="zh-CN" altLang="en-US" sz="2400" b="1" dirty="0">
                <a:latin typeface="微软雅黑" charset="0"/>
                <a:ea typeface="微软雅黑" charset="0"/>
              </a:rPr>
              <a:t>  </a:t>
            </a:r>
            <a:r>
              <a:rPr lang="en-US" altLang="zh-CN" sz="2400" b="1" dirty="0">
                <a:latin typeface="微软雅黑" charset="0"/>
                <a:ea typeface="微软雅黑" charset="0"/>
              </a:rPr>
              <a:t>EXOR 1 </a:t>
            </a:r>
            <a:r>
              <a:rPr lang="zh-CN" altLang="en-US" sz="2400" b="1" dirty="0">
                <a:latin typeface="微软雅黑" charset="0"/>
                <a:ea typeface="微软雅黑" charset="0"/>
              </a:rPr>
              <a:t>= </a:t>
            </a:r>
            <a:r>
              <a:rPr lang="en-US" altLang="zh-CN" sz="2400" b="1" dirty="0">
                <a:latin typeface="微软雅黑" charset="0"/>
                <a:ea typeface="微软雅黑" charset="0"/>
              </a:rPr>
              <a:t>1</a:t>
            </a:r>
          </a:p>
          <a:p>
            <a:r>
              <a:rPr lang="en-US" altLang="zh-CN" sz="2400" b="1" dirty="0">
                <a:latin typeface="微软雅黑" charset="0"/>
                <a:ea typeface="微软雅黑" charset="0"/>
              </a:rPr>
              <a:t>0</a:t>
            </a:r>
            <a:r>
              <a:rPr lang="zh-CN" altLang="en-US" sz="2400" b="1" dirty="0">
                <a:latin typeface="微软雅黑" charset="0"/>
                <a:ea typeface="微软雅黑" charset="0"/>
              </a:rPr>
              <a:t>  </a:t>
            </a:r>
            <a:r>
              <a:rPr lang="en-US" altLang="zh-CN" sz="2400" b="1" dirty="0">
                <a:latin typeface="微软雅黑" charset="0"/>
                <a:ea typeface="微软雅黑" charset="0"/>
              </a:rPr>
              <a:t>EXOR 0 </a:t>
            </a:r>
            <a:r>
              <a:rPr lang="zh-CN" altLang="en-US" sz="2400" b="1" dirty="0">
                <a:latin typeface="微软雅黑" charset="0"/>
                <a:ea typeface="微软雅黑" charset="0"/>
              </a:rPr>
              <a:t>= </a:t>
            </a:r>
            <a:r>
              <a:rPr lang="en-US" altLang="zh-CN" sz="2400" b="1" dirty="0">
                <a:latin typeface="微软雅黑" charset="0"/>
                <a:ea typeface="微软雅黑" charset="0"/>
              </a:rPr>
              <a:t>0</a:t>
            </a:r>
            <a:endParaRPr lang="zh-CN" altLang="en-US" sz="2400" b="1" dirty="0">
              <a:latin typeface="微软雅黑" panose="020B0503020204020204" pitchFamily="34" charset="-122"/>
              <a:ea typeface="微软雅黑" panose="020B0503020204020204" pitchFamily="34" charset="-122"/>
            </a:endParaRPr>
          </a:p>
        </p:txBody>
      </p:sp>
      <p:sp>
        <p:nvSpPr>
          <p:cNvPr id="9" name="TextBox 8"/>
          <p:cNvSpPr txBox="1"/>
          <p:nvPr/>
        </p:nvSpPr>
        <p:spPr>
          <a:xfrm>
            <a:off x="5171112" y="1639119"/>
            <a:ext cx="699230" cy="461665"/>
          </a:xfrm>
          <a:prstGeom prst="rect">
            <a:avLst/>
          </a:prstGeom>
          <a:noFill/>
        </p:spPr>
        <p:txBody>
          <a:bodyPr wrap="none" rtlCol="0">
            <a:spAutoFit/>
          </a:bodyPr>
          <a:lstStyle/>
          <a:p>
            <a:r>
              <a:rPr kumimoji="1" lang="en-US" altLang="zh-CN" sz="2400" b="1" dirty="0">
                <a:solidFill>
                  <a:srgbClr val="FF0000"/>
                </a:solidFill>
              </a:rPr>
              <a:t>000</a:t>
            </a:r>
            <a:endParaRPr lang="zh-CN" altLang="en-US" sz="2400" b="1" dirty="0"/>
          </a:p>
        </p:txBody>
      </p:sp>
      <p:sp>
        <p:nvSpPr>
          <p:cNvPr id="11" name="TextBox 10"/>
          <p:cNvSpPr txBox="1"/>
          <p:nvPr/>
        </p:nvSpPr>
        <p:spPr>
          <a:xfrm>
            <a:off x="4620798" y="1298129"/>
            <a:ext cx="356188" cy="461665"/>
          </a:xfrm>
          <a:prstGeom prst="rect">
            <a:avLst/>
          </a:prstGeom>
          <a:noFill/>
        </p:spPr>
        <p:txBody>
          <a:bodyPr wrap="none" rtlCol="0">
            <a:spAutoFit/>
          </a:bodyPr>
          <a:lstStyle/>
          <a:p>
            <a:r>
              <a:rPr kumimoji="1" lang="en-US" altLang="zh-CN" sz="2400" b="1" dirty="0">
                <a:solidFill>
                  <a:srgbClr val="111111"/>
                </a:solidFill>
              </a:rPr>
              <a:t>1</a:t>
            </a:r>
            <a:endParaRPr lang="zh-CN" altLang="en-US" sz="2400" b="1" dirty="0"/>
          </a:p>
        </p:txBody>
      </p:sp>
      <p:sp>
        <p:nvSpPr>
          <p:cNvPr id="15" name="TextBox 14"/>
          <p:cNvSpPr txBox="1"/>
          <p:nvPr/>
        </p:nvSpPr>
        <p:spPr>
          <a:xfrm>
            <a:off x="4799062" y="2374057"/>
            <a:ext cx="356188" cy="461665"/>
          </a:xfrm>
          <a:prstGeom prst="rect">
            <a:avLst/>
          </a:prstGeom>
          <a:noFill/>
        </p:spPr>
        <p:txBody>
          <a:bodyPr wrap="none" rtlCol="0">
            <a:spAutoFit/>
          </a:bodyPr>
          <a:lstStyle/>
          <a:p>
            <a:r>
              <a:rPr kumimoji="1" lang="en-US" altLang="zh-CN" sz="2400" b="1" dirty="0">
                <a:solidFill>
                  <a:srgbClr val="111111"/>
                </a:solidFill>
              </a:rPr>
              <a:t>0</a:t>
            </a:r>
            <a:endParaRPr lang="zh-CN" altLang="en-US" sz="2400" b="1" dirty="0"/>
          </a:p>
        </p:txBody>
      </p:sp>
      <p:sp>
        <p:nvSpPr>
          <p:cNvPr id="27" name="TextBox 26"/>
          <p:cNvSpPr txBox="1"/>
          <p:nvPr/>
        </p:nvSpPr>
        <p:spPr>
          <a:xfrm>
            <a:off x="4792248" y="1298129"/>
            <a:ext cx="356188" cy="461665"/>
          </a:xfrm>
          <a:prstGeom prst="rect">
            <a:avLst/>
          </a:prstGeom>
          <a:noFill/>
        </p:spPr>
        <p:txBody>
          <a:bodyPr wrap="none" rtlCol="0">
            <a:spAutoFit/>
          </a:bodyPr>
          <a:lstStyle/>
          <a:p>
            <a:r>
              <a:rPr kumimoji="1" lang="en-US" altLang="zh-CN" sz="2400" b="1" dirty="0">
                <a:solidFill>
                  <a:srgbClr val="111111"/>
                </a:solidFill>
              </a:rPr>
              <a:t>1</a:t>
            </a:r>
            <a:endParaRPr lang="zh-CN" altLang="en-US" sz="2400" b="1" dirty="0"/>
          </a:p>
        </p:txBody>
      </p:sp>
      <p:sp>
        <p:nvSpPr>
          <p:cNvPr id="19" name="TextBox 18"/>
          <p:cNvSpPr txBox="1"/>
          <p:nvPr/>
        </p:nvSpPr>
        <p:spPr>
          <a:xfrm>
            <a:off x="4952603" y="3102620"/>
            <a:ext cx="356188" cy="461665"/>
          </a:xfrm>
          <a:prstGeom prst="rect">
            <a:avLst/>
          </a:prstGeom>
          <a:noFill/>
        </p:spPr>
        <p:txBody>
          <a:bodyPr wrap="none" rtlCol="0">
            <a:spAutoFit/>
          </a:bodyPr>
          <a:lstStyle/>
          <a:p>
            <a:r>
              <a:rPr kumimoji="1" lang="en-US" altLang="zh-CN" sz="2400" b="1" dirty="0">
                <a:solidFill>
                  <a:srgbClr val="111111"/>
                </a:solidFill>
              </a:rPr>
              <a:t>1</a:t>
            </a:r>
            <a:endParaRPr lang="zh-CN" altLang="en-US" sz="2400" b="1" dirty="0"/>
          </a:p>
        </p:txBody>
      </p:sp>
      <p:sp>
        <p:nvSpPr>
          <p:cNvPr id="31" name="TextBox 30"/>
          <p:cNvSpPr txBox="1"/>
          <p:nvPr/>
        </p:nvSpPr>
        <p:spPr>
          <a:xfrm>
            <a:off x="4982748" y="1292895"/>
            <a:ext cx="356188" cy="461665"/>
          </a:xfrm>
          <a:prstGeom prst="rect">
            <a:avLst/>
          </a:prstGeom>
          <a:noFill/>
        </p:spPr>
        <p:txBody>
          <a:bodyPr wrap="none" rtlCol="0">
            <a:spAutoFit/>
          </a:bodyPr>
          <a:lstStyle/>
          <a:p>
            <a:r>
              <a:rPr kumimoji="1" lang="en-US" altLang="zh-CN" sz="2400" b="1" dirty="0">
                <a:solidFill>
                  <a:srgbClr val="111111"/>
                </a:solidFill>
              </a:rPr>
              <a:t>0</a:t>
            </a:r>
            <a:endParaRPr lang="zh-CN" altLang="en-US" sz="2400" b="1" dirty="0"/>
          </a:p>
        </p:txBody>
      </p:sp>
      <p:sp>
        <p:nvSpPr>
          <p:cNvPr id="21" name="TextBox 20"/>
          <p:cNvSpPr txBox="1"/>
          <p:nvPr/>
        </p:nvSpPr>
        <p:spPr>
          <a:xfrm>
            <a:off x="5159102" y="3842792"/>
            <a:ext cx="356188" cy="461665"/>
          </a:xfrm>
          <a:prstGeom prst="rect">
            <a:avLst/>
          </a:prstGeom>
          <a:noFill/>
        </p:spPr>
        <p:txBody>
          <a:bodyPr wrap="none" rtlCol="0">
            <a:spAutoFit/>
          </a:bodyPr>
          <a:lstStyle/>
          <a:p>
            <a:r>
              <a:rPr kumimoji="1" lang="en-US" altLang="zh-CN" sz="2400" b="1" dirty="0">
                <a:solidFill>
                  <a:srgbClr val="111111"/>
                </a:solidFill>
              </a:rPr>
              <a:t>0</a:t>
            </a:r>
            <a:endParaRPr lang="zh-CN" altLang="en-US" sz="2400" b="1" dirty="0"/>
          </a:p>
        </p:txBody>
      </p:sp>
      <p:sp>
        <p:nvSpPr>
          <p:cNvPr id="37" name="TextBox 36"/>
          <p:cNvSpPr txBox="1"/>
          <p:nvPr/>
        </p:nvSpPr>
        <p:spPr>
          <a:xfrm>
            <a:off x="5162954" y="1292895"/>
            <a:ext cx="356188" cy="461665"/>
          </a:xfrm>
          <a:prstGeom prst="rect">
            <a:avLst/>
          </a:prstGeom>
          <a:noFill/>
        </p:spPr>
        <p:txBody>
          <a:bodyPr wrap="none" rtlCol="0">
            <a:spAutoFit/>
          </a:bodyPr>
          <a:lstStyle/>
          <a:p>
            <a:r>
              <a:rPr kumimoji="1" lang="en-US" altLang="zh-CN" sz="2400" b="1" dirty="0">
                <a:solidFill>
                  <a:srgbClr val="111111"/>
                </a:solidFill>
              </a:rPr>
              <a:t>1</a:t>
            </a:r>
            <a:endParaRPr lang="zh-CN" altLang="en-US" sz="2400" b="1" dirty="0"/>
          </a:p>
        </p:txBody>
      </p:sp>
      <p:sp>
        <p:nvSpPr>
          <p:cNvPr id="26" name="TextBox 25"/>
          <p:cNvSpPr txBox="1"/>
          <p:nvPr/>
        </p:nvSpPr>
        <p:spPr>
          <a:xfrm>
            <a:off x="5322168" y="4572397"/>
            <a:ext cx="356188" cy="461665"/>
          </a:xfrm>
          <a:prstGeom prst="rect">
            <a:avLst/>
          </a:prstGeom>
          <a:noFill/>
        </p:spPr>
        <p:txBody>
          <a:bodyPr wrap="none" rtlCol="0">
            <a:spAutoFit/>
          </a:bodyPr>
          <a:lstStyle/>
          <a:p>
            <a:r>
              <a:rPr kumimoji="1" lang="en-US" altLang="zh-CN" sz="2400" b="1" dirty="0">
                <a:solidFill>
                  <a:srgbClr val="111111"/>
                </a:solidFill>
              </a:rPr>
              <a:t>0</a:t>
            </a:r>
            <a:endParaRPr lang="zh-CN" altLang="en-US" sz="2400" b="1" dirty="0"/>
          </a:p>
        </p:txBody>
      </p:sp>
      <p:sp>
        <p:nvSpPr>
          <p:cNvPr id="42" name="TextBox 41"/>
          <p:cNvSpPr txBox="1"/>
          <p:nvPr/>
        </p:nvSpPr>
        <p:spPr>
          <a:xfrm>
            <a:off x="5350403" y="1292895"/>
            <a:ext cx="356188" cy="461665"/>
          </a:xfrm>
          <a:prstGeom prst="rect">
            <a:avLst/>
          </a:prstGeom>
          <a:noFill/>
        </p:spPr>
        <p:txBody>
          <a:bodyPr wrap="none" rtlCol="0">
            <a:spAutoFit/>
          </a:bodyPr>
          <a:lstStyle/>
          <a:p>
            <a:r>
              <a:rPr kumimoji="1" lang="en-US" altLang="zh-CN" sz="2400" b="1" dirty="0">
                <a:solidFill>
                  <a:srgbClr val="111111"/>
                </a:solidFill>
              </a:rPr>
              <a:t>0</a:t>
            </a:r>
            <a:endParaRPr lang="zh-CN" altLang="en-US" sz="2400" b="1" dirty="0"/>
          </a:p>
        </p:txBody>
      </p:sp>
      <p:sp>
        <p:nvSpPr>
          <p:cNvPr id="30726" name="TextBox 30725"/>
          <p:cNvSpPr txBox="1"/>
          <p:nvPr/>
        </p:nvSpPr>
        <p:spPr>
          <a:xfrm>
            <a:off x="5500092" y="5302002"/>
            <a:ext cx="356188" cy="461665"/>
          </a:xfrm>
          <a:prstGeom prst="rect">
            <a:avLst/>
          </a:prstGeom>
          <a:noFill/>
        </p:spPr>
        <p:txBody>
          <a:bodyPr wrap="none" rtlCol="0">
            <a:spAutoFit/>
          </a:bodyPr>
          <a:lstStyle/>
          <a:p>
            <a:r>
              <a:rPr kumimoji="1" lang="en-US" altLang="zh-CN" sz="2400" b="1" dirty="0">
                <a:solidFill>
                  <a:srgbClr val="111111"/>
                </a:solidFill>
              </a:rPr>
              <a:t>0</a:t>
            </a:r>
            <a:endParaRPr lang="zh-CN" altLang="en-US" sz="2400" b="1" dirty="0"/>
          </a:p>
        </p:txBody>
      </p:sp>
      <p:sp>
        <p:nvSpPr>
          <p:cNvPr id="47" name="TextBox 46"/>
          <p:cNvSpPr txBox="1"/>
          <p:nvPr/>
        </p:nvSpPr>
        <p:spPr>
          <a:xfrm>
            <a:off x="5513469" y="1288604"/>
            <a:ext cx="356188" cy="461665"/>
          </a:xfrm>
          <a:prstGeom prst="rect">
            <a:avLst/>
          </a:prstGeom>
          <a:noFill/>
        </p:spPr>
        <p:txBody>
          <a:bodyPr wrap="none" rtlCol="0">
            <a:spAutoFit/>
          </a:bodyPr>
          <a:lstStyle/>
          <a:p>
            <a:r>
              <a:rPr kumimoji="1" lang="en-US" altLang="zh-CN" sz="2400" b="1" dirty="0">
                <a:solidFill>
                  <a:srgbClr val="111111"/>
                </a:solidFill>
              </a:rPr>
              <a:t>1</a:t>
            </a:r>
            <a:endParaRPr lang="zh-CN" altLang="en-US" sz="2400" b="1" dirty="0"/>
          </a:p>
        </p:txBody>
      </p:sp>
      <p:sp>
        <p:nvSpPr>
          <p:cNvPr id="30727" name="TextBox 30726"/>
          <p:cNvSpPr txBox="1"/>
          <p:nvPr/>
        </p:nvSpPr>
        <p:spPr>
          <a:xfrm>
            <a:off x="5951190" y="6064473"/>
            <a:ext cx="4760595" cy="460375"/>
          </a:xfrm>
          <a:prstGeom prst="rect">
            <a:avLst/>
          </a:prstGeom>
          <a:noFill/>
        </p:spPr>
        <p:txBody>
          <a:bodyPr wrap="none" rtlCol="0">
            <a:spAutoFit/>
          </a:bodyPr>
          <a:lstStyle/>
          <a:p>
            <a:r>
              <a:rPr kumimoji="1" lang="en-US" altLang="zh-CN" sz="2400" b="1" dirty="0">
                <a:solidFill>
                  <a:srgbClr val="111111"/>
                </a:solidFill>
                <a:latin typeface="微软雅黑" panose="020B0503020204020204" pitchFamily="34" charset="-122"/>
                <a:ea typeface="微软雅黑" panose="020B0503020204020204" pitchFamily="34" charset="-122"/>
              </a:rPr>
              <a:t>← </a:t>
            </a:r>
            <a:r>
              <a:rPr kumimoji="1" lang="en-US" altLang="zh-CN" sz="2400" b="1" i="1" dirty="0">
                <a:solidFill>
                  <a:srgbClr val="111111"/>
                </a:solidFill>
                <a:latin typeface="微软雅黑" panose="020B0503020204020204" pitchFamily="34" charset="-122"/>
                <a:ea typeface="微软雅黑" panose="020B0503020204020204" pitchFamily="34" charset="-122"/>
              </a:rPr>
              <a:t>R</a:t>
            </a:r>
            <a:r>
              <a:rPr kumimoji="1" lang="en-US" altLang="zh-CN" sz="2400" b="1" dirty="0">
                <a:solidFill>
                  <a:srgbClr val="111111"/>
                </a:solidFill>
                <a:latin typeface="微软雅黑" panose="020B0503020204020204" pitchFamily="34" charset="-122"/>
                <a:ea typeface="微软雅黑" panose="020B0503020204020204" pitchFamily="34" charset="-122"/>
              </a:rPr>
              <a:t> (</a:t>
            </a:r>
            <a:r>
              <a:rPr kumimoji="1" lang="zh-CN" altLang="en-US" sz="2400" b="1" dirty="0">
                <a:solidFill>
                  <a:srgbClr val="111111"/>
                </a:solidFill>
                <a:latin typeface="微软雅黑" panose="020B0503020204020204" pitchFamily="34" charset="-122"/>
                <a:ea typeface="微软雅黑" panose="020B0503020204020204" pitchFamily="34" charset="-122"/>
              </a:rPr>
              <a:t>余数</a:t>
            </a:r>
            <a:r>
              <a:rPr kumimoji="1" lang="en-US" altLang="zh-CN" sz="2400" b="1" dirty="0">
                <a:solidFill>
                  <a:srgbClr val="111111"/>
                </a:solidFill>
                <a:latin typeface="微软雅黑" panose="020B0503020204020204" pitchFamily="34" charset="-122"/>
                <a:ea typeface="微软雅黑" panose="020B0503020204020204" pitchFamily="34" charset="-122"/>
              </a:rPr>
              <a:t>)</a:t>
            </a:r>
            <a:r>
              <a:rPr kumimoji="1" lang="zh-CN" altLang="en-US" sz="2400" b="1" dirty="0">
                <a:solidFill>
                  <a:srgbClr val="111111"/>
                </a:solidFill>
                <a:latin typeface="微软雅黑" panose="020B0503020204020204" pitchFamily="34" charset="-122"/>
                <a:ea typeface="微软雅黑" panose="020B0503020204020204" pitchFamily="34" charset="-122"/>
              </a:rPr>
              <a:t>，作为 </a:t>
            </a:r>
            <a:r>
              <a:rPr kumimoji="1" lang="en-US" altLang="zh-CN" sz="2400" b="1" dirty="0">
                <a:solidFill>
                  <a:srgbClr val="111111"/>
                </a:solidFill>
                <a:latin typeface="微软雅黑" panose="020B0503020204020204" pitchFamily="34" charset="-122"/>
                <a:ea typeface="微软雅黑" panose="020B0503020204020204" pitchFamily="34" charset="-122"/>
              </a:rPr>
              <a:t>FCS   </a:t>
            </a:r>
            <a:r>
              <a:rPr kumimoji="1" lang="zh-CN" altLang="en-US" sz="2400" b="1" dirty="0">
                <a:solidFill>
                  <a:srgbClr val="111111"/>
                </a:solidFill>
                <a:latin typeface="微软雅黑" panose="020B0503020204020204" pitchFamily="34" charset="-122"/>
                <a:ea typeface="微软雅黑" panose="020B0503020204020204" pitchFamily="34" charset="-122"/>
              </a:rPr>
              <a:t>冗余码</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0723">
                                            <p:txEl>
                                              <p:pRg st="2" end="2"/>
                                            </p:txEl>
                                          </p:spTgt>
                                        </p:tgtEl>
                                        <p:attrNameLst>
                                          <p:attrName>style.visibility</p:attrName>
                                        </p:attrNameLst>
                                      </p:cBhvr>
                                      <p:to>
                                        <p:strVal val="visible"/>
                                      </p:to>
                                    </p:set>
                                    <p:animEffect transition="in" filter="fade">
                                      <p:cBhvr>
                                        <p:cTn id="26" dur="500"/>
                                        <p:tgtEl>
                                          <p:spTgt spid="30723">
                                            <p:txEl>
                                              <p:pRg st="2" end="2"/>
                                            </p:txEl>
                                          </p:spTgt>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0735"/>
                                        </p:tgtEl>
                                        <p:attrNameLst>
                                          <p:attrName>style.visibility</p:attrName>
                                        </p:attrNameLst>
                                      </p:cBhvr>
                                      <p:to>
                                        <p:strVal val="visible"/>
                                      </p:to>
                                    </p:set>
                                    <p:animEffect transition="in" filter="wipe(left)">
                                      <p:cBhvr>
                                        <p:cTn id="30" dur="500"/>
                                        <p:tgtEl>
                                          <p:spTgt spid="30735"/>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0723">
                                            <p:txEl>
                                              <p:pRg st="3" end="3"/>
                                            </p:txEl>
                                          </p:spTgt>
                                        </p:tgtEl>
                                        <p:attrNameLst>
                                          <p:attrName>style.visibility</p:attrName>
                                        </p:attrNameLst>
                                      </p:cBhvr>
                                      <p:to>
                                        <p:strVal val="visible"/>
                                      </p:to>
                                    </p:set>
                                    <p:animEffect transition="in" filter="fade">
                                      <p:cBhvr>
                                        <p:cTn id="34" dur="500"/>
                                        <p:tgtEl>
                                          <p:spTgt spid="3072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0723">
                                            <p:txEl>
                                              <p:pRg st="4" end="4"/>
                                            </p:txEl>
                                          </p:spTgt>
                                        </p:tgtEl>
                                        <p:attrNameLst>
                                          <p:attrName>style.visibility</p:attrName>
                                        </p:attrNameLst>
                                      </p:cBhvr>
                                      <p:to>
                                        <p:strVal val="visible"/>
                                      </p:to>
                                    </p:set>
                                    <p:animEffect transition="in" filter="fade">
                                      <p:cBhvr>
                                        <p:cTn id="52" dur="500"/>
                                        <p:tgtEl>
                                          <p:spTgt spid="30723">
                                            <p:txEl>
                                              <p:pRg st="4" end="4"/>
                                            </p:txEl>
                                          </p:spTgt>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30734"/>
                                        </p:tgtEl>
                                        <p:attrNameLst>
                                          <p:attrName>style.visibility</p:attrName>
                                        </p:attrNameLst>
                                      </p:cBhvr>
                                      <p:to>
                                        <p:strVal val="visible"/>
                                      </p:to>
                                    </p:set>
                                    <p:animEffect transition="in" filter="wipe(left)">
                                      <p:cBhvr>
                                        <p:cTn id="56" dur="500"/>
                                        <p:tgtEl>
                                          <p:spTgt spid="30734"/>
                                        </p:tgtEl>
                                      </p:cBhvr>
                                    </p:animEffect>
                                  </p:childTnLst>
                                </p:cTn>
                              </p:par>
                            </p:childTnLst>
                          </p:cTn>
                        </p:par>
                        <p:par>
                          <p:cTn id="57" fill="hold">
                            <p:stCondLst>
                              <p:cond delay="1500"/>
                            </p:stCondLst>
                            <p:childTnLst>
                              <p:par>
                                <p:cTn id="58" presetID="10" presetClass="entr" presetSubtype="0" fill="hold" nodeType="afterEffect">
                                  <p:stCondLst>
                                    <p:cond delay="0"/>
                                  </p:stCondLst>
                                  <p:childTnLst>
                                    <p:set>
                                      <p:cBhvr>
                                        <p:cTn id="59" dur="1" fill="hold">
                                          <p:stCondLst>
                                            <p:cond delay="0"/>
                                          </p:stCondLst>
                                        </p:cTn>
                                        <p:tgtEl>
                                          <p:spTgt spid="30723">
                                            <p:txEl>
                                              <p:pRg st="5" end="5"/>
                                            </p:txEl>
                                          </p:spTgt>
                                        </p:tgtEl>
                                        <p:attrNameLst>
                                          <p:attrName>style.visibility</p:attrName>
                                        </p:attrNameLst>
                                      </p:cBhvr>
                                      <p:to>
                                        <p:strVal val="visible"/>
                                      </p:to>
                                    </p:set>
                                    <p:animEffect transition="in" filter="fade">
                                      <p:cBhvr>
                                        <p:cTn id="60" dur="500"/>
                                        <p:tgtEl>
                                          <p:spTgt spid="30723">
                                            <p:txEl>
                                              <p:pRg st="5" end="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up)">
                                      <p:cBhvr>
                                        <p:cTn id="65" dur="500"/>
                                        <p:tgtEl>
                                          <p:spTgt spid="1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30723">
                                            <p:txEl>
                                              <p:pRg st="6" end="6"/>
                                            </p:txEl>
                                          </p:spTgt>
                                        </p:tgtEl>
                                        <p:attrNameLst>
                                          <p:attrName>style.visibility</p:attrName>
                                        </p:attrNameLst>
                                      </p:cBhvr>
                                      <p:to>
                                        <p:strVal val="visible"/>
                                      </p:to>
                                    </p:set>
                                    <p:animEffect transition="in" filter="fade">
                                      <p:cBhvr>
                                        <p:cTn id="78" dur="500"/>
                                        <p:tgtEl>
                                          <p:spTgt spid="30723">
                                            <p:txEl>
                                              <p:pRg st="6" end="6"/>
                                            </p:txEl>
                                          </p:spTgt>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30733"/>
                                        </p:tgtEl>
                                        <p:attrNameLst>
                                          <p:attrName>style.visibility</p:attrName>
                                        </p:attrNameLst>
                                      </p:cBhvr>
                                      <p:to>
                                        <p:strVal val="visible"/>
                                      </p:to>
                                    </p:set>
                                    <p:animEffect transition="in" filter="wipe(left)">
                                      <p:cBhvr>
                                        <p:cTn id="82" dur="500"/>
                                        <p:tgtEl>
                                          <p:spTgt spid="30733"/>
                                        </p:tgtEl>
                                      </p:cBhvr>
                                    </p:animEffect>
                                  </p:childTnLst>
                                </p:cTn>
                              </p:par>
                            </p:childTnLst>
                          </p:cTn>
                        </p:par>
                        <p:par>
                          <p:cTn id="83" fill="hold">
                            <p:stCondLst>
                              <p:cond delay="1500"/>
                            </p:stCondLst>
                            <p:childTnLst>
                              <p:par>
                                <p:cTn id="84" presetID="10" presetClass="entr" presetSubtype="0" fill="hold" nodeType="afterEffect">
                                  <p:stCondLst>
                                    <p:cond delay="0"/>
                                  </p:stCondLst>
                                  <p:childTnLst>
                                    <p:set>
                                      <p:cBhvr>
                                        <p:cTn id="85" dur="1" fill="hold">
                                          <p:stCondLst>
                                            <p:cond delay="0"/>
                                          </p:stCondLst>
                                        </p:cTn>
                                        <p:tgtEl>
                                          <p:spTgt spid="30723">
                                            <p:txEl>
                                              <p:pRg st="7" end="7"/>
                                            </p:txEl>
                                          </p:spTgt>
                                        </p:tgtEl>
                                        <p:attrNameLst>
                                          <p:attrName>style.visibility</p:attrName>
                                        </p:attrNameLst>
                                      </p:cBhvr>
                                      <p:to>
                                        <p:strVal val="visible"/>
                                      </p:to>
                                    </p:set>
                                    <p:animEffect transition="in" filter="fade">
                                      <p:cBhvr>
                                        <p:cTn id="86" dur="500"/>
                                        <p:tgtEl>
                                          <p:spTgt spid="30723">
                                            <p:txEl>
                                              <p:pRg st="7" end="7"/>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up)">
                                      <p:cBhvr>
                                        <p:cTn id="91" dur="500"/>
                                        <p:tgtEl>
                                          <p:spTgt spid="12"/>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childTnLst>
                          </p:cTn>
                        </p:par>
                        <p:par>
                          <p:cTn id="101" fill="hold">
                            <p:stCondLst>
                              <p:cond delay="500"/>
                            </p:stCondLst>
                            <p:childTnLst>
                              <p:par>
                                <p:cTn id="102" presetID="10" presetClass="entr" presetSubtype="0" fill="hold" nodeType="afterEffect">
                                  <p:stCondLst>
                                    <p:cond delay="0"/>
                                  </p:stCondLst>
                                  <p:childTnLst>
                                    <p:set>
                                      <p:cBhvr>
                                        <p:cTn id="103" dur="1" fill="hold">
                                          <p:stCondLst>
                                            <p:cond delay="0"/>
                                          </p:stCondLst>
                                        </p:cTn>
                                        <p:tgtEl>
                                          <p:spTgt spid="30723">
                                            <p:txEl>
                                              <p:pRg st="8" end="8"/>
                                            </p:txEl>
                                          </p:spTgt>
                                        </p:tgtEl>
                                        <p:attrNameLst>
                                          <p:attrName>style.visibility</p:attrName>
                                        </p:attrNameLst>
                                      </p:cBhvr>
                                      <p:to>
                                        <p:strVal val="visible"/>
                                      </p:to>
                                    </p:set>
                                    <p:animEffect transition="in" filter="fade">
                                      <p:cBhvr>
                                        <p:cTn id="104" dur="500"/>
                                        <p:tgtEl>
                                          <p:spTgt spid="30723">
                                            <p:txEl>
                                              <p:pRg st="8" end="8"/>
                                            </p:txEl>
                                          </p:spTgt>
                                        </p:tgtEl>
                                      </p:cBhvr>
                                    </p:animEffect>
                                  </p:childTnLst>
                                </p:cTn>
                              </p:par>
                            </p:childTnLst>
                          </p:cTn>
                        </p:par>
                        <p:par>
                          <p:cTn id="105" fill="hold">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30732"/>
                                        </p:tgtEl>
                                        <p:attrNameLst>
                                          <p:attrName>style.visibility</p:attrName>
                                        </p:attrNameLst>
                                      </p:cBhvr>
                                      <p:to>
                                        <p:strVal val="visible"/>
                                      </p:to>
                                    </p:set>
                                    <p:animEffect transition="in" filter="wipe(left)">
                                      <p:cBhvr>
                                        <p:cTn id="108" dur="500"/>
                                        <p:tgtEl>
                                          <p:spTgt spid="30732"/>
                                        </p:tgtEl>
                                      </p:cBhvr>
                                    </p:animEffect>
                                  </p:childTnLst>
                                </p:cTn>
                              </p:par>
                            </p:childTnLst>
                          </p:cTn>
                        </p:par>
                        <p:par>
                          <p:cTn id="109" fill="hold">
                            <p:stCondLst>
                              <p:cond delay="1500"/>
                            </p:stCondLst>
                            <p:childTnLst>
                              <p:par>
                                <p:cTn id="110" presetID="10" presetClass="entr" presetSubtype="0" fill="hold" nodeType="afterEffect">
                                  <p:stCondLst>
                                    <p:cond delay="0"/>
                                  </p:stCondLst>
                                  <p:childTnLst>
                                    <p:set>
                                      <p:cBhvr>
                                        <p:cTn id="111" dur="1" fill="hold">
                                          <p:stCondLst>
                                            <p:cond delay="0"/>
                                          </p:stCondLst>
                                        </p:cTn>
                                        <p:tgtEl>
                                          <p:spTgt spid="30723">
                                            <p:txEl>
                                              <p:pRg st="9" end="9"/>
                                            </p:txEl>
                                          </p:spTgt>
                                        </p:tgtEl>
                                        <p:attrNameLst>
                                          <p:attrName>style.visibility</p:attrName>
                                        </p:attrNameLst>
                                      </p:cBhvr>
                                      <p:to>
                                        <p:strVal val="visible"/>
                                      </p:to>
                                    </p:set>
                                    <p:animEffect transition="in" filter="fade">
                                      <p:cBhvr>
                                        <p:cTn id="112" dur="500"/>
                                        <p:tgtEl>
                                          <p:spTgt spid="30723">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wipe(up)">
                                      <p:cBhvr>
                                        <p:cTn id="117" dur="500"/>
                                        <p:tgtEl>
                                          <p:spTgt spid="14"/>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fade">
                                      <p:cBhvr>
                                        <p:cTn id="121" dur="500"/>
                                        <p:tgtEl>
                                          <p:spTgt spid="2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fade">
                                      <p:cBhvr>
                                        <p:cTn id="126" dur="500"/>
                                        <p:tgtEl>
                                          <p:spTgt spid="42"/>
                                        </p:tgtEl>
                                      </p:cBhvr>
                                    </p:animEffect>
                                  </p:childTnLst>
                                </p:cTn>
                              </p:par>
                            </p:childTnLst>
                          </p:cTn>
                        </p:par>
                        <p:par>
                          <p:cTn id="127" fill="hold">
                            <p:stCondLst>
                              <p:cond delay="500"/>
                            </p:stCondLst>
                            <p:childTnLst>
                              <p:par>
                                <p:cTn id="128" presetID="10" presetClass="entr" presetSubtype="0" fill="hold" nodeType="afterEffect">
                                  <p:stCondLst>
                                    <p:cond delay="0"/>
                                  </p:stCondLst>
                                  <p:childTnLst>
                                    <p:set>
                                      <p:cBhvr>
                                        <p:cTn id="129" dur="1" fill="hold">
                                          <p:stCondLst>
                                            <p:cond delay="0"/>
                                          </p:stCondLst>
                                        </p:cTn>
                                        <p:tgtEl>
                                          <p:spTgt spid="30723">
                                            <p:txEl>
                                              <p:pRg st="10" end="10"/>
                                            </p:txEl>
                                          </p:spTgt>
                                        </p:tgtEl>
                                        <p:attrNameLst>
                                          <p:attrName>style.visibility</p:attrName>
                                        </p:attrNameLst>
                                      </p:cBhvr>
                                      <p:to>
                                        <p:strVal val="visible"/>
                                      </p:to>
                                    </p:set>
                                    <p:animEffect transition="in" filter="fade">
                                      <p:cBhvr>
                                        <p:cTn id="130" dur="500"/>
                                        <p:tgtEl>
                                          <p:spTgt spid="30723">
                                            <p:txEl>
                                              <p:pRg st="10" end="10"/>
                                            </p:txEl>
                                          </p:spTgt>
                                        </p:tgtEl>
                                      </p:cBhvr>
                                    </p:animEffect>
                                  </p:childTnLst>
                                </p:cTn>
                              </p:par>
                            </p:childTnLst>
                          </p:cTn>
                        </p:par>
                        <p:par>
                          <p:cTn id="131" fill="hold">
                            <p:stCondLst>
                              <p:cond delay="1000"/>
                            </p:stCondLst>
                            <p:childTnLst>
                              <p:par>
                                <p:cTn id="132" presetID="22" presetClass="entr" presetSubtype="8" fill="hold" grpId="0" nodeType="afterEffect">
                                  <p:stCondLst>
                                    <p:cond delay="0"/>
                                  </p:stCondLst>
                                  <p:childTnLst>
                                    <p:set>
                                      <p:cBhvr>
                                        <p:cTn id="133" dur="1" fill="hold">
                                          <p:stCondLst>
                                            <p:cond delay="0"/>
                                          </p:stCondLst>
                                        </p:cTn>
                                        <p:tgtEl>
                                          <p:spTgt spid="30731"/>
                                        </p:tgtEl>
                                        <p:attrNameLst>
                                          <p:attrName>style.visibility</p:attrName>
                                        </p:attrNameLst>
                                      </p:cBhvr>
                                      <p:to>
                                        <p:strVal val="visible"/>
                                      </p:to>
                                    </p:set>
                                    <p:animEffect transition="in" filter="wipe(left)">
                                      <p:cBhvr>
                                        <p:cTn id="134" dur="500"/>
                                        <p:tgtEl>
                                          <p:spTgt spid="30731"/>
                                        </p:tgtEl>
                                      </p:cBhvr>
                                    </p:animEffect>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30723">
                                            <p:txEl>
                                              <p:pRg st="11" end="11"/>
                                            </p:txEl>
                                          </p:spTgt>
                                        </p:tgtEl>
                                        <p:attrNameLst>
                                          <p:attrName>style.visibility</p:attrName>
                                        </p:attrNameLst>
                                      </p:cBhvr>
                                      <p:to>
                                        <p:strVal val="visible"/>
                                      </p:to>
                                    </p:set>
                                    <p:animEffect transition="in" filter="fade">
                                      <p:cBhvr>
                                        <p:cTn id="138" dur="500"/>
                                        <p:tgtEl>
                                          <p:spTgt spid="30723">
                                            <p:txEl>
                                              <p:pRg st="11" end="11"/>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16"/>
                                        </p:tgtEl>
                                        <p:attrNameLst>
                                          <p:attrName>style.visibility</p:attrName>
                                        </p:attrNameLst>
                                      </p:cBhvr>
                                      <p:to>
                                        <p:strVal val="visible"/>
                                      </p:to>
                                    </p:set>
                                    <p:animEffect transition="in" filter="wipe(up)">
                                      <p:cBhvr>
                                        <p:cTn id="143" dur="500"/>
                                        <p:tgtEl>
                                          <p:spTgt spid="16"/>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30726"/>
                                        </p:tgtEl>
                                        <p:attrNameLst>
                                          <p:attrName>style.visibility</p:attrName>
                                        </p:attrNameLst>
                                      </p:cBhvr>
                                      <p:to>
                                        <p:strVal val="visible"/>
                                      </p:to>
                                    </p:set>
                                    <p:animEffect transition="in" filter="fade">
                                      <p:cBhvr>
                                        <p:cTn id="147" dur="500"/>
                                        <p:tgtEl>
                                          <p:spTgt spid="3072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7"/>
                                        </p:tgtEl>
                                        <p:attrNameLst>
                                          <p:attrName>style.visibility</p:attrName>
                                        </p:attrNameLst>
                                      </p:cBhvr>
                                      <p:to>
                                        <p:strVal val="visible"/>
                                      </p:to>
                                    </p:set>
                                    <p:animEffect transition="in" filter="fade">
                                      <p:cBhvr>
                                        <p:cTn id="152" dur="500"/>
                                        <p:tgtEl>
                                          <p:spTgt spid="47"/>
                                        </p:tgtEl>
                                      </p:cBhvr>
                                    </p:animEffect>
                                  </p:childTnLst>
                                </p:cTn>
                              </p:par>
                            </p:childTnLst>
                          </p:cTn>
                        </p:par>
                        <p:par>
                          <p:cTn id="153" fill="hold">
                            <p:stCondLst>
                              <p:cond delay="500"/>
                            </p:stCondLst>
                            <p:childTnLst>
                              <p:par>
                                <p:cTn id="154" presetID="10" presetClass="entr" presetSubtype="0" fill="hold" nodeType="afterEffect">
                                  <p:stCondLst>
                                    <p:cond delay="0"/>
                                  </p:stCondLst>
                                  <p:childTnLst>
                                    <p:set>
                                      <p:cBhvr>
                                        <p:cTn id="155" dur="1" fill="hold">
                                          <p:stCondLst>
                                            <p:cond delay="0"/>
                                          </p:stCondLst>
                                        </p:cTn>
                                        <p:tgtEl>
                                          <p:spTgt spid="30723">
                                            <p:txEl>
                                              <p:pRg st="12" end="12"/>
                                            </p:txEl>
                                          </p:spTgt>
                                        </p:tgtEl>
                                        <p:attrNameLst>
                                          <p:attrName>style.visibility</p:attrName>
                                        </p:attrNameLst>
                                      </p:cBhvr>
                                      <p:to>
                                        <p:strVal val="visible"/>
                                      </p:to>
                                    </p:set>
                                    <p:animEffect transition="in" filter="fade">
                                      <p:cBhvr>
                                        <p:cTn id="156" dur="500"/>
                                        <p:tgtEl>
                                          <p:spTgt spid="30723">
                                            <p:txEl>
                                              <p:pRg st="12" end="12"/>
                                            </p:txEl>
                                          </p:spTgt>
                                        </p:tgtEl>
                                      </p:cBhvr>
                                    </p:animEffect>
                                  </p:childTnLst>
                                </p:cTn>
                              </p:par>
                            </p:childTnLst>
                          </p:cTn>
                        </p:par>
                        <p:par>
                          <p:cTn id="157" fill="hold">
                            <p:stCondLst>
                              <p:cond delay="1000"/>
                            </p:stCondLst>
                            <p:childTnLst>
                              <p:par>
                                <p:cTn id="158" presetID="22" presetClass="entr" presetSubtype="8" fill="hold" grpId="0" nodeType="afterEffect">
                                  <p:stCondLst>
                                    <p:cond delay="0"/>
                                  </p:stCondLst>
                                  <p:childTnLst>
                                    <p:set>
                                      <p:cBhvr>
                                        <p:cTn id="159" dur="1" fill="hold">
                                          <p:stCondLst>
                                            <p:cond delay="0"/>
                                          </p:stCondLst>
                                        </p:cTn>
                                        <p:tgtEl>
                                          <p:spTgt spid="30730"/>
                                        </p:tgtEl>
                                        <p:attrNameLst>
                                          <p:attrName>style.visibility</p:attrName>
                                        </p:attrNameLst>
                                      </p:cBhvr>
                                      <p:to>
                                        <p:strVal val="visible"/>
                                      </p:to>
                                    </p:set>
                                    <p:animEffect transition="in" filter="wipe(left)">
                                      <p:cBhvr>
                                        <p:cTn id="160" dur="500"/>
                                        <p:tgtEl>
                                          <p:spTgt spid="30730"/>
                                        </p:tgtEl>
                                      </p:cBhvr>
                                    </p:animEffect>
                                  </p:childTnLst>
                                </p:cTn>
                              </p:par>
                            </p:childTnLst>
                          </p:cTn>
                        </p:par>
                        <p:par>
                          <p:cTn id="161" fill="hold">
                            <p:stCondLst>
                              <p:cond delay="1500"/>
                            </p:stCondLst>
                            <p:childTnLst>
                              <p:par>
                                <p:cTn id="162" presetID="10" presetClass="entr" presetSubtype="0" fill="hold" nodeType="afterEffect">
                                  <p:stCondLst>
                                    <p:cond delay="0"/>
                                  </p:stCondLst>
                                  <p:childTnLst>
                                    <p:set>
                                      <p:cBhvr>
                                        <p:cTn id="163" dur="1" fill="hold">
                                          <p:stCondLst>
                                            <p:cond delay="0"/>
                                          </p:stCondLst>
                                        </p:cTn>
                                        <p:tgtEl>
                                          <p:spTgt spid="30723">
                                            <p:txEl>
                                              <p:pRg st="13" end="13"/>
                                            </p:txEl>
                                          </p:spTgt>
                                        </p:tgtEl>
                                        <p:attrNameLst>
                                          <p:attrName>style.visibility</p:attrName>
                                        </p:attrNameLst>
                                      </p:cBhvr>
                                      <p:to>
                                        <p:strVal val="visible"/>
                                      </p:to>
                                    </p:set>
                                    <p:animEffect transition="in" filter="fade">
                                      <p:cBhvr>
                                        <p:cTn id="164" dur="500"/>
                                        <p:tgtEl>
                                          <p:spTgt spid="30723">
                                            <p:txEl>
                                              <p:pRg st="13" end="13"/>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30727"/>
                                        </p:tgtEl>
                                        <p:attrNameLst>
                                          <p:attrName>style.visibility</p:attrName>
                                        </p:attrNameLst>
                                      </p:cBhvr>
                                      <p:to>
                                        <p:strVal val="visible"/>
                                      </p:to>
                                    </p:set>
                                    <p:animEffect transition="in" filter="fade">
                                      <p:cBhvr>
                                        <p:cTn id="169"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animBg="1"/>
      <p:bldP spid="30731" grpId="0" animBg="1"/>
      <p:bldP spid="30732" grpId="0" animBg="1"/>
      <p:bldP spid="30733" grpId="0" animBg="1"/>
      <p:bldP spid="30734" grpId="0" animBg="1"/>
      <p:bldP spid="30735" grpId="0" animBg="1"/>
      <p:bldP spid="6" grpId="0"/>
      <p:bldP spid="7" grpId="0"/>
      <p:bldP spid="9" grpId="0"/>
      <p:bldP spid="11" grpId="0"/>
      <p:bldP spid="15" grpId="0"/>
      <p:bldP spid="27" grpId="0"/>
      <p:bldP spid="19" grpId="0"/>
      <p:bldP spid="31" grpId="0"/>
      <p:bldP spid="21" grpId="0"/>
      <p:bldP spid="37" grpId="0"/>
      <p:bldP spid="26" grpId="0"/>
      <p:bldP spid="42" grpId="0"/>
      <p:bldP spid="30726" grpId="0"/>
      <p:bldP spid="47" grpId="0"/>
      <p:bldP spid="307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42800" y="1267199"/>
            <a:ext cx="6588510" cy="4896000"/>
          </a:xfrm>
        </p:spPr>
        <p:txBody>
          <a:bodyPr/>
          <a:lstStyle/>
          <a:p>
            <a:r>
              <a:rPr lang="zh-CN" altLang="en-US" sz="3200" b="1" dirty="0">
                <a:solidFill>
                  <a:srgbClr val="4D4D4D"/>
                </a:solidFill>
              </a:rPr>
              <a:t>接收端检验：</a:t>
            </a:r>
          </a:p>
          <a:p>
            <a:pPr lvl="1"/>
            <a:r>
              <a:rPr lang="zh-CN" altLang="en-US" sz="2800" b="1" dirty="0">
                <a:solidFill>
                  <a:srgbClr val="4D4D4D"/>
                </a:solidFill>
                <a:cs typeface="+mn-cs"/>
              </a:rPr>
              <a:t>接收端以“</a:t>
            </a:r>
            <a:r>
              <a:rPr lang="zh-CN" altLang="en-US" b="1" dirty="0">
                <a:cs typeface="+mn-cs"/>
              </a:rPr>
              <a:t>原始数据 </a:t>
            </a:r>
            <a:r>
              <a:rPr lang="en-US" altLang="zh-CN" b="1" dirty="0">
                <a:cs typeface="+mn-cs"/>
              </a:rPr>
              <a:t>+ FCS</a:t>
            </a:r>
            <a:r>
              <a:rPr lang="zh-CN" altLang="en-US" b="1" dirty="0">
                <a:cs typeface="+mn-cs"/>
              </a:rPr>
              <a:t>”为</a:t>
            </a:r>
            <a:r>
              <a:rPr lang="zh-CN" altLang="en-US" sz="2800" b="1" dirty="0">
                <a:solidFill>
                  <a:srgbClr val="4D4D4D"/>
                </a:solidFill>
                <a:cs typeface="+mn-cs"/>
              </a:rPr>
              <a:t>单位进行</a:t>
            </a:r>
            <a:r>
              <a:rPr lang="en-US" altLang="zh-CN" sz="2800" b="1" dirty="0">
                <a:solidFill>
                  <a:srgbClr val="4D4D4D"/>
                </a:solidFill>
                <a:cs typeface="+mn-cs"/>
              </a:rPr>
              <a:t>CRC</a:t>
            </a:r>
            <a:r>
              <a:rPr lang="zh-CN" altLang="en-US" sz="2800" b="1" dirty="0">
                <a:solidFill>
                  <a:srgbClr val="4D4D4D"/>
                </a:solidFill>
                <a:cs typeface="+mn-cs"/>
              </a:rPr>
              <a:t>检验：除以</a:t>
            </a:r>
            <a:r>
              <a:rPr lang="zh-CN" altLang="en-US" b="1" dirty="0"/>
              <a:t>（模</a:t>
            </a:r>
            <a:r>
              <a:rPr lang="en-US" altLang="zh-CN" b="1" dirty="0"/>
              <a:t>2</a:t>
            </a:r>
            <a:r>
              <a:rPr lang="zh-CN" altLang="en-US" b="1" dirty="0"/>
              <a:t>除法）</a:t>
            </a:r>
            <a:r>
              <a:rPr lang="zh-CN" altLang="en-US" sz="2800" b="1" dirty="0">
                <a:solidFill>
                  <a:srgbClr val="4D4D4D"/>
                </a:solidFill>
                <a:cs typeface="+mn-cs"/>
              </a:rPr>
              <a:t>同样的除数 </a:t>
            </a:r>
            <a:r>
              <a:rPr lang="en-US" altLang="zh-CN" sz="2800" b="1" i="1" dirty="0">
                <a:solidFill>
                  <a:srgbClr val="4D4D4D"/>
                </a:solidFill>
                <a:cs typeface="+mn-cs"/>
              </a:rPr>
              <a:t>P</a:t>
            </a:r>
            <a:r>
              <a:rPr lang="zh-CN" altLang="en-US" sz="2800" b="1" i="1" dirty="0">
                <a:solidFill>
                  <a:srgbClr val="4D4D4D"/>
                </a:solidFill>
                <a:cs typeface="+mn-cs"/>
              </a:rPr>
              <a:t>，</a:t>
            </a:r>
            <a:r>
              <a:rPr lang="zh-CN" altLang="en-US" sz="2800" b="1" dirty="0">
                <a:solidFill>
                  <a:srgbClr val="4D4D4D"/>
                </a:solidFill>
                <a:cs typeface="+mn-cs"/>
              </a:rPr>
              <a:t>然后检查余数 </a:t>
            </a:r>
            <a:r>
              <a:rPr lang="en-US" altLang="zh-CN" b="1" i="1" dirty="0">
                <a:cs typeface="+mn-cs"/>
              </a:rPr>
              <a:t>R</a:t>
            </a:r>
            <a:r>
              <a:rPr lang="zh-CN" altLang="en-US" sz="2800" b="1" dirty="0">
                <a:solidFill>
                  <a:srgbClr val="4D4D4D"/>
                </a:solidFill>
                <a:cs typeface="+mn-cs"/>
              </a:rPr>
              <a:t>。</a:t>
            </a:r>
            <a:endParaRPr lang="en-US" altLang="zh-CN" sz="2800" b="1" dirty="0">
              <a:solidFill>
                <a:srgbClr val="4D4D4D"/>
              </a:solidFill>
              <a:cs typeface="+mn-cs"/>
            </a:endParaRPr>
          </a:p>
          <a:p>
            <a:pPr lvl="1"/>
            <a:r>
              <a:rPr lang="zh-CN" altLang="en-US" sz="2800" b="1" dirty="0">
                <a:solidFill>
                  <a:srgbClr val="4D4D4D"/>
                </a:solidFill>
                <a:cs typeface="+mn-cs"/>
              </a:rPr>
              <a:t>若余数 </a:t>
            </a:r>
            <a:r>
              <a:rPr lang="en-US" altLang="zh-CN" sz="2800" b="1" i="1" dirty="0">
                <a:solidFill>
                  <a:srgbClr val="4D4D4D"/>
                </a:solidFill>
                <a:cs typeface="+mn-cs"/>
              </a:rPr>
              <a:t>R</a:t>
            </a:r>
            <a:r>
              <a:rPr lang="en-US" altLang="zh-CN" sz="2800" b="1" dirty="0">
                <a:solidFill>
                  <a:srgbClr val="4D4D4D"/>
                </a:solidFill>
                <a:cs typeface="+mn-cs"/>
              </a:rPr>
              <a:t> = 0</a:t>
            </a:r>
            <a:r>
              <a:rPr lang="zh-CN" altLang="en-US" sz="2800" b="1" dirty="0">
                <a:solidFill>
                  <a:srgbClr val="4D4D4D"/>
                </a:solidFill>
                <a:cs typeface="+mn-cs"/>
              </a:rPr>
              <a:t>，则判定这个帧没有差错，就接受。</a:t>
            </a:r>
          </a:p>
          <a:p>
            <a:pPr lvl="1"/>
            <a:r>
              <a:rPr lang="zh-CN" altLang="en-US" sz="2800" b="1" dirty="0">
                <a:solidFill>
                  <a:srgbClr val="4D4D4D"/>
                </a:solidFill>
                <a:cs typeface="+mn-cs"/>
              </a:rPr>
              <a:t>若余数 </a:t>
            </a:r>
            <a:r>
              <a:rPr lang="en-US" altLang="zh-CN" sz="2800" b="1" i="1" dirty="0">
                <a:solidFill>
                  <a:srgbClr val="4D4D4D"/>
                </a:solidFill>
                <a:cs typeface="+mn-cs"/>
              </a:rPr>
              <a:t>R</a:t>
            </a:r>
            <a:r>
              <a:rPr lang="en-US" altLang="zh-CN" sz="2800" b="1" dirty="0">
                <a:solidFill>
                  <a:srgbClr val="4D4D4D"/>
                </a:solidFill>
                <a:cs typeface="+mn-cs"/>
              </a:rPr>
              <a:t> </a:t>
            </a:r>
            <a:r>
              <a:rPr lang="en-US" altLang="zh-CN" sz="2800" b="1" dirty="0">
                <a:solidFill>
                  <a:srgbClr val="4D4D4D"/>
                </a:solidFill>
                <a:cs typeface="+mn-cs"/>
                <a:sym typeface="Symbol" pitchFamily="18" charset="2"/>
              </a:rPr>
              <a:t></a:t>
            </a:r>
            <a:r>
              <a:rPr lang="en-US" altLang="zh-CN" sz="2800" b="1" dirty="0">
                <a:solidFill>
                  <a:srgbClr val="4D4D4D"/>
                </a:solidFill>
                <a:cs typeface="+mn-cs"/>
              </a:rPr>
              <a:t> 0</a:t>
            </a:r>
            <a:r>
              <a:rPr lang="zh-CN" altLang="en-US" sz="2800" b="1" dirty="0">
                <a:solidFill>
                  <a:srgbClr val="4D4D4D"/>
                </a:solidFill>
                <a:cs typeface="+mn-cs"/>
              </a:rPr>
              <a:t>，则判定这个帧有差错，就丢弃。</a:t>
            </a:r>
            <a:endParaRPr lang="zh-CN" altLang="en-US" b="1" dirty="0"/>
          </a:p>
        </p:txBody>
      </p:sp>
      <p:sp>
        <p:nvSpPr>
          <p:cNvPr id="32770"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
        <p:nvSpPr>
          <p:cNvPr id="4" name="矩形 3"/>
          <p:cNvSpPr/>
          <p:nvPr/>
        </p:nvSpPr>
        <p:spPr>
          <a:xfrm>
            <a:off x="8000968" y="1973338"/>
            <a:ext cx="1829542" cy="321521"/>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原始数据</a:t>
            </a:r>
          </a:p>
        </p:txBody>
      </p:sp>
      <p:sp>
        <p:nvSpPr>
          <p:cNvPr id="5" name="矩形 4"/>
          <p:cNvSpPr/>
          <p:nvPr/>
        </p:nvSpPr>
        <p:spPr>
          <a:xfrm>
            <a:off x="9830508" y="1973338"/>
            <a:ext cx="1009036" cy="321521"/>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111111"/>
                </a:solidFill>
                <a:latin typeface="微软雅黑" panose="020B0503020204020204" pitchFamily="34" charset="-122"/>
                <a:ea typeface="微软雅黑" panose="020B0503020204020204" pitchFamily="34" charset="-122"/>
              </a:rPr>
              <a:t>FCS</a:t>
            </a:r>
            <a:endParaRPr lang="zh-CN" altLang="en-US" sz="2000" b="1" dirty="0">
              <a:solidFill>
                <a:srgbClr val="111111"/>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flipH="1" flipV="1">
            <a:off x="9499685" y="2331775"/>
            <a:ext cx="1" cy="574913"/>
          </a:xfrm>
          <a:prstGeom prst="straightConnector1">
            <a:avLst/>
          </a:prstGeom>
          <a:ln w="762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667645" y="2932915"/>
            <a:ext cx="3449112" cy="3305190"/>
          </a:xfrm>
          <a:prstGeom prst="rect">
            <a:avLst/>
          </a:prstGeom>
          <a:solidFill>
            <a:schemeClr val="accent5">
              <a:lumMod val="40000"/>
              <a:lumOff val="6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p:cNvSpPr/>
          <p:nvPr/>
        </p:nvSpPr>
        <p:spPr>
          <a:xfrm>
            <a:off x="8601838" y="3040265"/>
            <a:ext cx="572594" cy="338554"/>
          </a:xfrm>
          <a:prstGeom prst="rect">
            <a:avLst/>
          </a:prstGeom>
        </p:spPr>
        <p:txBody>
          <a:bodyPr wrap="none">
            <a:spAutoFit/>
          </a:bodyPr>
          <a:lstStyle/>
          <a:p>
            <a:pPr algn="ctr"/>
            <a:r>
              <a:rPr lang="en-US" altLang="zh-CN" sz="1600" b="1" i="1" dirty="0">
                <a:solidFill>
                  <a:srgbClr val="111111"/>
                </a:solidFill>
                <a:latin typeface="微软雅黑" panose="020B0503020204020204" pitchFamily="34" charset="-122"/>
                <a:ea typeface="微软雅黑" panose="020B0503020204020204" pitchFamily="34" charset="-122"/>
              </a:rPr>
              <a:t>k</a:t>
            </a:r>
            <a:r>
              <a:rPr lang="en-US" altLang="zh-CN" sz="1600" b="1" dirty="0">
                <a:solidFill>
                  <a:srgbClr val="111111"/>
                </a:solidFill>
                <a:latin typeface="微软雅黑" panose="020B0503020204020204" pitchFamily="34" charset="-122"/>
                <a:ea typeface="微软雅黑" panose="020B0503020204020204" pitchFamily="34" charset="-122"/>
              </a:rPr>
              <a:t> </a:t>
            </a:r>
            <a:r>
              <a:rPr lang="zh-CN" altLang="en-US" sz="1600" b="1" dirty="0">
                <a:solidFill>
                  <a:srgbClr val="111111"/>
                </a:solidFill>
                <a:latin typeface="微软雅黑" panose="020B0503020204020204" pitchFamily="34" charset="-122"/>
                <a:ea typeface="微软雅黑" panose="020B0503020204020204" pitchFamily="34" charset="-122"/>
              </a:rPr>
              <a:t>位</a:t>
            </a:r>
          </a:p>
        </p:txBody>
      </p:sp>
      <p:sp>
        <p:nvSpPr>
          <p:cNvPr id="10" name="矩形 9"/>
          <p:cNvSpPr/>
          <p:nvPr/>
        </p:nvSpPr>
        <p:spPr>
          <a:xfrm>
            <a:off x="10044608" y="3040265"/>
            <a:ext cx="583814" cy="338554"/>
          </a:xfrm>
          <a:prstGeom prst="rect">
            <a:avLst/>
          </a:prstGeom>
        </p:spPr>
        <p:txBody>
          <a:bodyPr wrap="none">
            <a:spAutoFit/>
          </a:bodyPr>
          <a:lstStyle/>
          <a:p>
            <a:pPr algn="ctr"/>
            <a:r>
              <a:rPr lang="en-US" altLang="zh-CN" sz="1600" b="1" i="1" dirty="0">
                <a:solidFill>
                  <a:srgbClr val="111111"/>
                </a:solidFill>
                <a:latin typeface="微软雅黑" panose="020B0503020204020204" pitchFamily="34" charset="-122"/>
                <a:ea typeface="微软雅黑" panose="020B0503020204020204" pitchFamily="34" charset="-122"/>
              </a:rPr>
              <a:t>n</a:t>
            </a:r>
            <a:r>
              <a:rPr lang="en-US" altLang="zh-CN" sz="1600" b="1" dirty="0">
                <a:solidFill>
                  <a:srgbClr val="111111"/>
                </a:solidFill>
                <a:latin typeface="微软雅黑" panose="020B0503020204020204" pitchFamily="34" charset="-122"/>
                <a:ea typeface="微软雅黑" panose="020B0503020204020204" pitchFamily="34" charset="-122"/>
              </a:rPr>
              <a:t> </a:t>
            </a:r>
            <a:r>
              <a:rPr lang="zh-CN" altLang="en-US" sz="1600" b="1" dirty="0">
                <a:solidFill>
                  <a:srgbClr val="111111"/>
                </a:solidFill>
                <a:latin typeface="微软雅黑" panose="020B0503020204020204" pitchFamily="34" charset="-122"/>
                <a:ea typeface="微软雅黑" panose="020B0503020204020204" pitchFamily="34" charset="-122"/>
              </a:rPr>
              <a:t>位</a:t>
            </a:r>
          </a:p>
        </p:txBody>
      </p:sp>
      <p:sp>
        <p:nvSpPr>
          <p:cNvPr id="11" name="矩形 10"/>
          <p:cNvSpPr/>
          <p:nvPr/>
        </p:nvSpPr>
        <p:spPr>
          <a:xfrm>
            <a:off x="8904857" y="4261326"/>
            <a:ext cx="1058828" cy="339571"/>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111111"/>
                </a:solidFill>
                <a:latin typeface="微软雅黑" panose="020B0503020204020204" pitchFamily="34" charset="-122"/>
                <a:ea typeface="微软雅黑" panose="020B0503020204020204" pitchFamily="34" charset="-122"/>
              </a:rPr>
              <a:t>除数 </a:t>
            </a:r>
            <a:r>
              <a:rPr lang="en-US" altLang="zh-CN" sz="2000" b="1" i="1" dirty="0">
                <a:solidFill>
                  <a:srgbClr val="111111"/>
                </a:solidFill>
                <a:latin typeface="微软雅黑" panose="020B0503020204020204" pitchFamily="34" charset="-122"/>
                <a:ea typeface="微软雅黑" panose="020B0503020204020204" pitchFamily="34" charset="-122"/>
              </a:rPr>
              <a:t>P</a:t>
            </a:r>
          </a:p>
        </p:txBody>
      </p:sp>
      <p:sp>
        <p:nvSpPr>
          <p:cNvPr id="12" name="矩形 11"/>
          <p:cNvSpPr/>
          <p:nvPr/>
        </p:nvSpPr>
        <p:spPr>
          <a:xfrm>
            <a:off x="10004144" y="4278575"/>
            <a:ext cx="987771" cy="338554"/>
          </a:xfrm>
          <a:prstGeom prst="rect">
            <a:avLst/>
          </a:prstGeom>
        </p:spPr>
        <p:txBody>
          <a:bodyPr wrap="none">
            <a:spAutoFit/>
          </a:bodyPr>
          <a:lstStyle/>
          <a:p>
            <a:pPr algn="ctr"/>
            <a:r>
              <a:rPr lang="en-US" altLang="zh-CN" sz="1600" b="1" i="1" dirty="0">
                <a:solidFill>
                  <a:srgbClr val="111111"/>
                </a:solidFill>
                <a:latin typeface="微软雅黑" panose="020B0503020204020204" pitchFamily="34" charset="-122"/>
                <a:ea typeface="微软雅黑" panose="020B0503020204020204" pitchFamily="34" charset="-122"/>
              </a:rPr>
              <a:t>n</a:t>
            </a:r>
            <a:r>
              <a:rPr lang="en-US" altLang="zh-CN" sz="1600" b="1" dirty="0">
                <a:solidFill>
                  <a:srgbClr val="111111"/>
                </a:solidFill>
                <a:latin typeface="微软雅黑" panose="020B0503020204020204" pitchFamily="34" charset="-122"/>
                <a:ea typeface="微软雅黑" panose="020B0503020204020204" pitchFamily="34" charset="-122"/>
              </a:rPr>
              <a:t> + 1 </a:t>
            </a:r>
            <a:r>
              <a:rPr lang="zh-CN" altLang="en-US" sz="1600" b="1" dirty="0">
                <a:solidFill>
                  <a:srgbClr val="111111"/>
                </a:solidFill>
                <a:latin typeface="微软雅黑" panose="020B0503020204020204" pitchFamily="34" charset="-122"/>
                <a:ea typeface="微软雅黑" panose="020B0503020204020204" pitchFamily="34" charset="-122"/>
              </a:rPr>
              <a:t>位</a:t>
            </a:r>
          </a:p>
        </p:txBody>
      </p:sp>
      <p:sp>
        <p:nvSpPr>
          <p:cNvPr id="13" name="下箭头标注 12"/>
          <p:cNvSpPr/>
          <p:nvPr/>
        </p:nvSpPr>
        <p:spPr>
          <a:xfrm>
            <a:off x="7910451" y="3318076"/>
            <a:ext cx="3002617" cy="922769"/>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8014843" y="3367504"/>
            <a:ext cx="1829542" cy="321521"/>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原始数据</a:t>
            </a:r>
          </a:p>
        </p:txBody>
      </p:sp>
      <p:sp>
        <p:nvSpPr>
          <p:cNvPr id="15" name="矩形 14"/>
          <p:cNvSpPr/>
          <p:nvPr/>
        </p:nvSpPr>
        <p:spPr>
          <a:xfrm>
            <a:off x="9844382" y="3367504"/>
            <a:ext cx="1009035" cy="321521"/>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111111"/>
                </a:solidFill>
                <a:latin typeface="微软雅黑" panose="020B0503020204020204" pitchFamily="34" charset="-122"/>
                <a:ea typeface="微软雅黑" panose="020B0503020204020204" pitchFamily="34" charset="-122"/>
              </a:rPr>
              <a:t>FCS</a:t>
            </a:r>
          </a:p>
        </p:txBody>
      </p:sp>
      <p:sp>
        <p:nvSpPr>
          <p:cNvPr id="16" name="矩形 15"/>
          <p:cNvSpPr/>
          <p:nvPr/>
        </p:nvSpPr>
        <p:spPr>
          <a:xfrm>
            <a:off x="8904857" y="5166848"/>
            <a:ext cx="1058828" cy="339571"/>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余数</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7" name="下箭头 16"/>
          <p:cNvSpPr/>
          <p:nvPr/>
        </p:nvSpPr>
        <p:spPr>
          <a:xfrm>
            <a:off x="9277541" y="4613475"/>
            <a:ext cx="303170" cy="553373"/>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a:off x="8077274" y="5540356"/>
            <a:ext cx="2787891" cy="707886"/>
          </a:xfrm>
          <a:prstGeom prst="rect">
            <a:avLst/>
          </a:prstGeom>
        </p:spPr>
        <p:txBody>
          <a:bodyPr wrap="square">
            <a:spAutoFit/>
          </a:bodyPr>
          <a:lstStyle/>
          <a:p>
            <a:pPr algn="ctr"/>
            <a:r>
              <a:rPr lang="zh-CN" altLang="en-US" sz="2000" b="1" dirty="0">
                <a:solidFill>
                  <a:srgbClr val="000099"/>
                </a:solidFill>
                <a:latin typeface="微软雅黑" panose="020B0503020204020204" pitchFamily="34" charset="-122"/>
                <a:ea typeface="微软雅黑" panose="020B0503020204020204" pitchFamily="34" charset="-122"/>
              </a:rPr>
              <a:t>若余数</a:t>
            </a:r>
            <a:r>
              <a:rPr lang="en-US" altLang="zh-CN" sz="2000" b="1" dirty="0">
                <a:solidFill>
                  <a:srgbClr val="000099"/>
                </a:solidFill>
                <a:latin typeface="微软雅黑" panose="020B0503020204020204" pitchFamily="34" charset="-122"/>
                <a:ea typeface="微软雅黑" panose="020B0503020204020204" pitchFamily="34" charset="-122"/>
              </a:rPr>
              <a:t>=0</a:t>
            </a:r>
            <a:r>
              <a:rPr lang="zh-CN" altLang="en-US" sz="2000" b="1" dirty="0">
                <a:solidFill>
                  <a:srgbClr val="000099"/>
                </a:solidFill>
                <a:latin typeface="微软雅黑" panose="020B0503020204020204" pitchFamily="34" charset="-122"/>
                <a:ea typeface="微软雅黑" panose="020B0503020204020204" pitchFamily="34" charset="-122"/>
              </a:rPr>
              <a:t>，接受</a:t>
            </a:r>
            <a:endParaRPr lang="en-US" altLang="zh-CN" sz="2000" b="1" dirty="0">
              <a:solidFill>
                <a:srgbClr val="000099"/>
              </a:solidFill>
              <a:latin typeface="微软雅黑" panose="020B0503020204020204" pitchFamily="34" charset="-122"/>
              <a:ea typeface="微软雅黑" panose="020B0503020204020204" pitchFamily="34" charset="-122"/>
            </a:endParaRPr>
          </a:p>
          <a:p>
            <a:pPr algn="ctr"/>
            <a:r>
              <a:rPr lang="zh-CN" altLang="en-US" sz="2000" b="1" dirty="0">
                <a:solidFill>
                  <a:srgbClr val="000099"/>
                </a:solidFill>
                <a:latin typeface="微软雅黑" panose="020B0503020204020204" pitchFamily="34" charset="-122"/>
                <a:ea typeface="微软雅黑" panose="020B0503020204020204" pitchFamily="34" charset="-122"/>
              </a:rPr>
              <a:t>若余数≠</a:t>
            </a:r>
            <a:r>
              <a:rPr lang="en-US" altLang="zh-CN" sz="2000" b="1" dirty="0">
                <a:solidFill>
                  <a:srgbClr val="000099"/>
                </a:solidFill>
                <a:latin typeface="微软雅黑" panose="020B0503020204020204" pitchFamily="34" charset="-122"/>
                <a:ea typeface="微软雅黑" panose="020B0503020204020204" pitchFamily="34" charset="-122"/>
              </a:rPr>
              <a:t>0</a:t>
            </a:r>
            <a:r>
              <a:rPr lang="zh-CN" altLang="en-US" sz="2000" b="1" dirty="0">
                <a:solidFill>
                  <a:srgbClr val="000099"/>
                </a:solidFill>
                <a:latin typeface="微软雅黑" panose="020B0503020204020204" pitchFamily="34" charset="-122"/>
                <a:ea typeface="微软雅黑" panose="020B0503020204020204" pitchFamily="34" charset="-122"/>
              </a:rPr>
              <a:t>，丢弃</a:t>
            </a:r>
          </a:p>
        </p:txBody>
      </p:sp>
      <p:sp>
        <p:nvSpPr>
          <p:cNvPr id="19" name="Text Box 45"/>
          <p:cNvSpPr txBox="1">
            <a:spLocks noChangeArrowheads="1"/>
          </p:cNvSpPr>
          <p:nvPr/>
        </p:nvSpPr>
        <p:spPr bwMode="auto">
          <a:xfrm>
            <a:off x="9001138" y="6208490"/>
            <a:ext cx="1107995" cy="461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2400" b="1" dirty="0">
                <a:solidFill>
                  <a:srgbClr val="111111"/>
                </a:solidFill>
                <a:latin typeface="微软雅黑" panose="020B0503020204020204" pitchFamily="34" charset="-122"/>
                <a:ea typeface="微软雅黑" panose="020B0503020204020204" pitchFamily="34" charset="-122"/>
              </a:rPr>
              <a:t>接收方</a:t>
            </a:r>
          </a:p>
        </p:txBody>
      </p:sp>
      <p:sp>
        <p:nvSpPr>
          <p:cNvPr id="20" name="Text Box 45"/>
          <p:cNvSpPr txBox="1">
            <a:spLocks noChangeArrowheads="1"/>
          </p:cNvSpPr>
          <p:nvPr/>
        </p:nvSpPr>
        <p:spPr bwMode="auto">
          <a:xfrm>
            <a:off x="8663861" y="1485578"/>
            <a:ext cx="1415772" cy="461665"/>
          </a:xfrm>
          <a:prstGeom prst="rect">
            <a:avLst/>
          </a:prstGeom>
          <a:noFill/>
          <a:ln>
            <a:noFill/>
          </a:ln>
          <a:effectLst/>
        </p:spPr>
        <p:txBody>
          <a:bodyPr wrap="none">
            <a:spAutoFit/>
          </a:bodyPr>
          <a:lstStyle/>
          <a:p>
            <a:pPr algn="r"/>
            <a:r>
              <a:rPr kumimoji="1" lang="zh-CN" altLang="en-US" sz="2400" b="1" dirty="0">
                <a:solidFill>
                  <a:srgbClr val="111111"/>
                </a:solidFill>
                <a:latin typeface="微软雅黑" panose="020B0503020204020204" pitchFamily="34" charset="-122"/>
                <a:ea typeface="微软雅黑" panose="020B0503020204020204" pitchFamily="34" charset="-122"/>
              </a:rPr>
              <a:t>发送的帧</a:t>
            </a:r>
          </a:p>
        </p:txBody>
      </p:sp>
      <p:sp>
        <p:nvSpPr>
          <p:cNvPr id="21" name="Rectangle 4"/>
          <p:cNvSpPr>
            <a:spLocks noChangeArrowheads="1"/>
          </p:cNvSpPr>
          <p:nvPr/>
        </p:nvSpPr>
        <p:spPr bwMode="auto">
          <a:xfrm>
            <a:off x="7385878" y="1973337"/>
            <a:ext cx="600872" cy="321521"/>
          </a:xfrm>
          <a:prstGeom prst="rect">
            <a:avLst/>
          </a:prstGeom>
          <a:solidFill>
            <a:schemeClr val="tx1">
              <a:lumMod val="75000"/>
            </a:schemeClr>
          </a:solidFill>
          <a:ln w="12700">
            <a:solidFill>
              <a:schemeClr val="tx1"/>
            </a:solidFill>
            <a:miter lim="800000"/>
          </a:ln>
          <a:effectLst/>
        </p:spPr>
        <p:txBody>
          <a:bodyPr wrap="none" anchor="ctr"/>
          <a:lstStyle/>
          <a:p>
            <a:pPr algn="ctr"/>
            <a:r>
              <a:rPr kumimoji="1" lang="en-US" altLang="zh-CN" sz="2000" b="1" dirty="0">
                <a:solidFill>
                  <a:schemeClr val="bg1"/>
                </a:solidFill>
                <a:latin typeface="微软雅黑" panose="020B0503020204020204" pitchFamily="34" charset="-122"/>
                <a:ea typeface="微软雅黑" panose="020B0503020204020204" pitchFamily="34" charset="-122"/>
              </a:rPr>
              <a:t>SOH</a:t>
            </a:r>
          </a:p>
        </p:txBody>
      </p:sp>
      <p:sp>
        <p:nvSpPr>
          <p:cNvPr id="22" name="Rectangle 4"/>
          <p:cNvSpPr>
            <a:spLocks noChangeArrowheads="1"/>
          </p:cNvSpPr>
          <p:nvPr/>
        </p:nvSpPr>
        <p:spPr bwMode="auto">
          <a:xfrm>
            <a:off x="10842527" y="1973339"/>
            <a:ext cx="509270" cy="321521"/>
          </a:xfrm>
          <a:prstGeom prst="rect">
            <a:avLst/>
          </a:prstGeom>
          <a:solidFill>
            <a:schemeClr val="tx1">
              <a:lumMod val="75000"/>
            </a:schemeClr>
          </a:solidFill>
          <a:ln w="12700">
            <a:solidFill>
              <a:schemeClr val="tx1"/>
            </a:solidFill>
            <a:miter lim="800000"/>
          </a:ln>
          <a:effectLst/>
        </p:spPr>
        <p:txBody>
          <a:bodyPr wrap="none" anchor="ctr"/>
          <a:lstStyle/>
          <a:p>
            <a:pPr algn="ctr"/>
            <a:r>
              <a:rPr kumimoji="1" lang="en-US" altLang="zh-CN" sz="2000" b="1" dirty="0">
                <a:solidFill>
                  <a:schemeClr val="bg1"/>
                </a:solidFill>
                <a:latin typeface="微软雅黑" panose="020B0503020204020204" pitchFamily="34" charset="-122"/>
                <a:ea typeface="微软雅黑" panose="020B0503020204020204" pitchFamily="34" charset="-122"/>
              </a:rPr>
              <a:t>EOT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par>
                          <p:cTn id="59" fill="hold">
                            <p:stCondLst>
                              <p:cond delay="15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2771">
                                            <p:txEl>
                                              <p:pRg st="2" end="2"/>
                                            </p:txEl>
                                          </p:spTgt>
                                        </p:tgtEl>
                                        <p:attrNameLst>
                                          <p:attrName>style.visibility</p:attrName>
                                        </p:attrNameLst>
                                      </p:cBhvr>
                                      <p:to>
                                        <p:strVal val="visible"/>
                                      </p:to>
                                    </p:set>
                                    <p:anim calcmode="lin" valueType="num">
                                      <p:cBhvr additive="base">
                                        <p:cTn id="6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2771">
                                            <p:txEl>
                                              <p:pRg st="3" end="3"/>
                                            </p:txEl>
                                          </p:spTgt>
                                        </p:tgtEl>
                                        <p:attrNameLst>
                                          <p:attrName>style.visibility</p:attrName>
                                        </p:attrNameLst>
                                      </p:cBhvr>
                                      <p:to>
                                        <p:strVal val="visible"/>
                                      </p:to>
                                    </p:set>
                                    <p:anim calcmode="lin" valueType="num">
                                      <p:cBhvr additive="base">
                                        <p:cTn id="73"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P spid="10" grpId="0"/>
      <p:bldP spid="11" grpId="0" animBg="1"/>
      <p:bldP spid="12" grpId="0"/>
      <p:bldP spid="13" grpId="0" animBg="1"/>
      <p:bldP spid="14" grpId="0" animBg="1"/>
      <p:bldP spid="15" grpId="0" animBg="1"/>
      <p:bldP spid="16" grpId="0" animBg="1"/>
      <p:bldP spid="17" grpId="0" animBg="1"/>
      <p:bldP spid="18" grpId="0"/>
      <p:bldP spid="20" grpId="0"/>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42800" y="1267199"/>
            <a:ext cx="11413046" cy="4896000"/>
          </a:xfrm>
        </p:spPr>
        <p:txBody>
          <a:bodyPr/>
          <a:lstStyle/>
          <a:p>
            <a:r>
              <a:rPr lang="zh-CN" altLang="en-US" sz="3200" b="1" dirty="0">
                <a:solidFill>
                  <a:srgbClr val="4D4D4D"/>
                </a:solidFill>
              </a:rPr>
              <a:t>只要经过严格的挑选，并使用位数足够多的除数 </a:t>
            </a:r>
            <a:r>
              <a:rPr lang="en-US" altLang="zh-CN" sz="3200" b="1" i="1" dirty="0">
                <a:solidFill>
                  <a:srgbClr val="4D4D4D"/>
                </a:solidFill>
              </a:rPr>
              <a:t>P</a:t>
            </a:r>
            <a:r>
              <a:rPr lang="zh-CN" altLang="en-US" sz="3200" b="1" dirty="0">
                <a:solidFill>
                  <a:srgbClr val="4D4D4D"/>
                </a:solidFill>
              </a:rPr>
              <a:t>，那么出现</a:t>
            </a:r>
            <a:r>
              <a:rPr lang="zh-CN" altLang="en-US" sz="3200" b="1" dirty="0">
                <a:solidFill>
                  <a:schemeClr val="tx2">
                    <a:lumMod val="60000"/>
                    <a:lumOff val="40000"/>
                  </a:schemeClr>
                </a:solidFill>
              </a:rPr>
              <a:t>检测不到的差错</a:t>
            </a:r>
            <a:r>
              <a:rPr lang="zh-CN" altLang="en-US" sz="3200" b="1" dirty="0">
                <a:solidFill>
                  <a:srgbClr val="4D4D4D"/>
                </a:solidFill>
              </a:rPr>
              <a:t>（即出现误码后接收端校验余数仍为零）的概率就很小很小。</a:t>
            </a:r>
            <a:endParaRPr lang="en-US" altLang="zh-CN" b="1" dirty="0"/>
          </a:p>
          <a:p>
            <a:r>
              <a:rPr lang="zh-CN" altLang="en-US" sz="3200" b="1" dirty="0"/>
              <a:t>可以用多项式来表示循环冗余检验的除数，如用多项式 </a:t>
            </a:r>
            <a:r>
              <a:rPr lang="en-US" altLang="zh-CN" sz="3200" b="1" dirty="0"/>
              <a:t>P(X) = X</a:t>
            </a:r>
            <a:r>
              <a:rPr lang="en-US" altLang="zh-CN" sz="3200" b="1" baseline="30000" dirty="0"/>
              <a:t>3</a:t>
            </a:r>
            <a:r>
              <a:rPr lang="en-US" altLang="zh-CN" sz="3200" b="1" dirty="0"/>
              <a:t> + X</a:t>
            </a:r>
            <a:r>
              <a:rPr lang="en-US" altLang="zh-CN" sz="3200" b="1" baseline="30000" dirty="0"/>
              <a:t>2</a:t>
            </a:r>
            <a:r>
              <a:rPr lang="en-US" altLang="zh-CN" sz="3200" b="1" dirty="0"/>
              <a:t> + 1 </a:t>
            </a:r>
            <a:r>
              <a:rPr lang="zh-CN" altLang="en-US" sz="3200" b="1" dirty="0"/>
              <a:t>表示 </a:t>
            </a:r>
            <a:r>
              <a:rPr lang="en-US" altLang="zh-CN" sz="3200" b="1" dirty="0"/>
              <a:t>1101</a:t>
            </a:r>
            <a:r>
              <a:rPr lang="zh-CN" altLang="en-US" sz="3200" b="1" dirty="0"/>
              <a:t>。这种多项式叫做</a:t>
            </a:r>
            <a:r>
              <a:rPr lang="zh-CN" altLang="en-US" sz="3200" b="1" dirty="0">
                <a:solidFill>
                  <a:srgbClr val="C00000"/>
                </a:solidFill>
              </a:rPr>
              <a:t>生成多项式</a:t>
            </a:r>
            <a:r>
              <a:rPr lang="zh-CN" altLang="en-US" sz="3200" b="1" dirty="0"/>
              <a:t>。</a:t>
            </a:r>
          </a:p>
        </p:txBody>
      </p:sp>
      <p:sp>
        <p:nvSpPr>
          <p:cNvPr id="32770"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fade">
                                      <p:cBhvr>
                                        <p:cTn id="7" dur="1000"/>
                                        <p:tgtEl>
                                          <p:spTgt spid="32771">
                                            <p:txEl>
                                              <p:pRg st="1" end="1"/>
                                            </p:txEl>
                                          </p:spTgt>
                                        </p:tgtEl>
                                      </p:cBhvr>
                                    </p:animEffect>
                                    <p:anim calcmode="lin" valueType="num">
                                      <p:cBhvr>
                                        <p:cTn id="8" dur="10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277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42799" y="1267199"/>
            <a:ext cx="11053007" cy="4896000"/>
          </a:xfrm>
        </p:spPr>
        <p:txBody>
          <a:bodyPr/>
          <a:lstStyle/>
          <a:p>
            <a:pPr>
              <a:lnSpc>
                <a:spcPct val="130000"/>
              </a:lnSpc>
            </a:pPr>
            <a:r>
              <a:rPr lang="zh-CN" altLang="en-US" b="1" dirty="0"/>
              <a:t>传输差错分为两大类：</a:t>
            </a:r>
            <a:endParaRPr lang="en-US" altLang="zh-CN" b="1" dirty="0"/>
          </a:p>
          <a:p>
            <a:pPr lvl="1">
              <a:lnSpc>
                <a:spcPct val="130000"/>
              </a:lnSpc>
            </a:pPr>
            <a:r>
              <a:rPr lang="zh-CN" altLang="en-US" b="1" dirty="0"/>
              <a:t>比特差错；</a:t>
            </a:r>
            <a:endParaRPr lang="en-US" altLang="zh-CN" b="1" dirty="0"/>
          </a:p>
          <a:p>
            <a:pPr lvl="1">
              <a:lnSpc>
                <a:spcPct val="130000"/>
              </a:lnSpc>
            </a:pPr>
            <a:r>
              <a:rPr lang="zh-CN" altLang="en-US" b="1" dirty="0"/>
              <a:t>没有比特差错，但却出现了</a:t>
            </a:r>
            <a:r>
              <a:rPr lang="zh-CN" altLang="en-US" b="1" dirty="0">
                <a:solidFill>
                  <a:srgbClr val="C00000"/>
                </a:solidFill>
              </a:rPr>
              <a:t>帧丢失</a:t>
            </a:r>
            <a:r>
              <a:rPr lang="zh-CN" altLang="en-US" b="1" dirty="0"/>
              <a:t>、</a:t>
            </a:r>
            <a:r>
              <a:rPr lang="zh-CN" altLang="en-US" b="1" dirty="0">
                <a:solidFill>
                  <a:srgbClr val="C00000"/>
                </a:solidFill>
              </a:rPr>
              <a:t>帧重复</a:t>
            </a:r>
            <a:r>
              <a:rPr lang="zh-CN" altLang="en-US" b="1" dirty="0"/>
              <a:t>、</a:t>
            </a:r>
            <a:r>
              <a:rPr lang="zh-CN" altLang="en-US" b="1" dirty="0">
                <a:solidFill>
                  <a:srgbClr val="C00000"/>
                </a:solidFill>
              </a:rPr>
              <a:t>帧失序</a:t>
            </a:r>
            <a:r>
              <a:rPr lang="zh-CN" altLang="en-US" b="1" dirty="0"/>
              <a:t>。</a:t>
            </a:r>
            <a:endParaRPr lang="en-US" altLang="zh-CN" b="1" dirty="0"/>
          </a:p>
          <a:p>
            <a:pPr>
              <a:lnSpc>
                <a:spcPct val="130000"/>
              </a:lnSpc>
            </a:pPr>
            <a:r>
              <a:rPr lang="zh-CN" altLang="en-US" b="1" dirty="0"/>
              <a:t>“无比特差错”和“无传输差错”是不同的概念。在数据链路层使用 </a:t>
            </a:r>
            <a:r>
              <a:rPr lang="en-US" altLang="zh-CN" b="1" dirty="0"/>
              <a:t>CRC </a:t>
            </a:r>
            <a:r>
              <a:rPr lang="zh-CN" altLang="en-US" b="1" dirty="0"/>
              <a:t>检验，能够实现无比特差错的传输，但这还不是可靠传输。要做到可靠传输还必须再加上</a:t>
            </a:r>
            <a:r>
              <a:rPr lang="zh-CN" altLang="en-US" b="1" dirty="0">
                <a:solidFill>
                  <a:srgbClr val="C00000"/>
                </a:solidFill>
              </a:rPr>
              <a:t>编号</a:t>
            </a:r>
            <a:r>
              <a:rPr lang="zh-CN" altLang="en-US" b="1" dirty="0"/>
              <a:t>、</a:t>
            </a:r>
            <a:r>
              <a:rPr lang="zh-CN" altLang="en-US" b="1" dirty="0">
                <a:solidFill>
                  <a:srgbClr val="C00000"/>
                </a:solidFill>
              </a:rPr>
              <a:t>确认</a:t>
            </a:r>
            <a:r>
              <a:rPr lang="zh-CN" altLang="en-US" b="1" dirty="0"/>
              <a:t>和</a:t>
            </a:r>
            <a:r>
              <a:rPr lang="zh-CN" altLang="en-US" b="1" dirty="0">
                <a:solidFill>
                  <a:srgbClr val="C00000"/>
                </a:solidFill>
              </a:rPr>
              <a:t>重传</a:t>
            </a:r>
            <a:r>
              <a:rPr lang="zh-CN" altLang="en-US" b="1" dirty="0"/>
              <a:t>机制。</a:t>
            </a:r>
          </a:p>
        </p:txBody>
      </p:sp>
      <p:sp>
        <p:nvSpPr>
          <p:cNvPr id="33794" name="Rectangle 2"/>
          <p:cNvSpPr>
            <a:spLocks noGrp="1" noChangeArrowheads="1"/>
          </p:cNvSpPr>
          <p:nvPr>
            <p:ph type="title"/>
          </p:nvPr>
        </p:nvSpPr>
        <p:spPr/>
        <p:txBody>
          <a:bodyPr/>
          <a:lstStyle/>
          <a:p>
            <a:r>
              <a:rPr lang="en-US" altLang="zh-CN" dirty="0"/>
              <a:t>3.1.2 </a:t>
            </a:r>
            <a:r>
              <a:rPr lang="zh-CN" altLang="en-US" dirty="0"/>
              <a:t>三个基本问题</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animEffect transition="in" filter="fade">
                                      <p:cBhvr>
                                        <p:cTn id="7" dur="1000"/>
                                        <p:tgtEl>
                                          <p:spTgt spid="33795">
                                            <p:txEl>
                                              <p:pRg st="3" end="3"/>
                                            </p:txEl>
                                          </p:spTgt>
                                        </p:tgtEl>
                                      </p:cBhvr>
                                    </p:animEffect>
                                    <p:anim calcmode="lin" valueType="num">
                                      <p:cBhvr>
                                        <p:cTn id="8" dur="10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37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grpSp>
        <p:nvGrpSpPr>
          <p:cNvPr id="23" name="Group 24"/>
          <p:cNvGrpSpPr/>
          <p:nvPr/>
        </p:nvGrpSpPr>
        <p:grpSpPr bwMode="auto">
          <a:xfrm>
            <a:off x="8261126" y="1854200"/>
            <a:ext cx="2514600" cy="3600450"/>
            <a:chOff x="3379" y="1207"/>
            <a:chExt cx="1584" cy="2268"/>
          </a:xfrm>
        </p:grpSpPr>
        <p:sp>
          <p:nvSpPr>
            <p:cNvPr id="24"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41"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22" name="Rectangle 3"/>
          <p:cNvSpPr>
            <a:spLocks noGrp="1" noChangeArrowheads="1"/>
          </p:cNvSpPr>
          <p:nvPr>
            <p:ph idx="1"/>
          </p:nvPr>
        </p:nvSpPr>
        <p:spPr>
          <a:xfrm>
            <a:off x="2135560" y="1341562"/>
            <a:ext cx="8280920" cy="4896544"/>
          </a:xfrm>
        </p:spPr>
        <p:txBody>
          <a:bodyPr/>
          <a:lstStyle/>
          <a:p>
            <a:pPr>
              <a:defRPr/>
            </a:pPr>
            <a:r>
              <a:rPr lang="zh-CN" altLang="en-US" sz="3200" b="1" dirty="0"/>
              <a:t>数据链路层概述</a:t>
            </a:r>
            <a:endParaRPr lang="en-US" altLang="zh-CN" sz="3200" b="1" dirty="0"/>
          </a:p>
          <a:p>
            <a:pPr>
              <a:defRPr/>
            </a:pPr>
            <a:r>
              <a:rPr lang="zh-CN" altLang="en-US" b="1" dirty="0"/>
              <a:t>数据链路层的几个共同问题</a:t>
            </a:r>
            <a:endParaRPr lang="en-US" altLang="zh-CN" b="1" dirty="0"/>
          </a:p>
          <a:p>
            <a:pPr>
              <a:defRPr/>
            </a:pPr>
            <a:r>
              <a:rPr lang="zh-CN" altLang="en-US" b="1" dirty="0">
                <a:solidFill>
                  <a:srgbClr val="C00000"/>
                </a:solidFill>
              </a:rPr>
              <a:t>点对点协议</a:t>
            </a:r>
            <a:r>
              <a:rPr lang="en-US" altLang="zh-CN" b="1" dirty="0">
                <a:solidFill>
                  <a:srgbClr val="C00000"/>
                </a:solidFill>
              </a:rPr>
              <a:t>PPP</a:t>
            </a:r>
          </a:p>
          <a:p>
            <a:pPr>
              <a:defRPr/>
            </a:pPr>
            <a:r>
              <a:rPr lang="zh-CN" altLang="en-US" b="1" dirty="0"/>
              <a:t>使用广播信道的数据链路层</a:t>
            </a:r>
            <a:endParaRPr lang="en-US" altLang="zh-CN" b="1" dirty="0">
              <a:solidFill>
                <a:srgbClr val="4D4D4D"/>
              </a:solidFill>
            </a:endParaRPr>
          </a:p>
          <a:p>
            <a:pPr>
              <a:defRPr/>
            </a:pPr>
            <a:r>
              <a:rPr lang="zh-CN" altLang="en-US" sz="3200" b="1" dirty="0">
                <a:solidFill>
                  <a:srgbClr val="4D4D4D"/>
                </a:solidFill>
              </a:rPr>
              <a:t>扩展的以太网</a:t>
            </a:r>
          </a:p>
          <a:p>
            <a:pPr>
              <a:defRPr/>
            </a:pPr>
            <a:r>
              <a:rPr lang="zh-CN" altLang="en-US" sz="3200" b="1" dirty="0">
                <a:solidFill>
                  <a:srgbClr val="4D4D4D"/>
                </a:solidFill>
              </a:rPr>
              <a:t>高速以太网</a:t>
            </a:r>
          </a:p>
          <a:p>
            <a:endParaRPr lang="en-US" altLang="zh-CN" b="1" dirty="0"/>
          </a:p>
          <a:p>
            <a:endParaRPr lang="zh-CN" altLang="en-US" b="1"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zh-CN" altLang="en-US" sz="3200" b="1" dirty="0">
                <a:solidFill>
                  <a:srgbClr val="4D4D4D"/>
                </a:solidFill>
              </a:rPr>
              <a:t>对于点对点链路，目前使用得最广泛的数据链路层协议是</a:t>
            </a:r>
            <a:r>
              <a:rPr lang="zh-CN" altLang="en-US" sz="3200" b="1" dirty="0">
                <a:solidFill>
                  <a:srgbClr val="C00000"/>
                </a:solidFill>
              </a:rPr>
              <a:t>点对点协议 </a:t>
            </a:r>
            <a:r>
              <a:rPr lang="en-US" altLang="zh-CN" sz="3200" b="1" dirty="0">
                <a:solidFill>
                  <a:srgbClr val="C00000"/>
                </a:solidFill>
              </a:rPr>
              <a:t>PPP </a:t>
            </a:r>
            <a:r>
              <a:rPr lang="en-US" altLang="zh-CN" sz="3200" b="1" dirty="0">
                <a:solidFill>
                  <a:srgbClr val="4D4D4D"/>
                </a:solidFill>
              </a:rPr>
              <a:t>(Point-to-Point Protocol)</a:t>
            </a:r>
            <a:r>
              <a:rPr lang="zh-CN" altLang="en-US" sz="3200" b="1" dirty="0">
                <a:solidFill>
                  <a:srgbClr val="4D4D4D"/>
                </a:solidFill>
              </a:rPr>
              <a:t>。</a:t>
            </a:r>
          </a:p>
          <a:p>
            <a:r>
              <a:rPr lang="zh-CN" altLang="en-US" sz="3200" b="1" dirty="0">
                <a:solidFill>
                  <a:srgbClr val="4D4D4D"/>
                </a:solidFill>
              </a:rPr>
              <a:t>用户通过</a:t>
            </a:r>
            <a:r>
              <a:rPr lang="en-US" altLang="zh-CN" b="1" dirty="0"/>
              <a:t> ISP </a:t>
            </a:r>
            <a:r>
              <a:rPr lang="zh-CN" altLang="en-US" b="1" dirty="0"/>
              <a:t>接入互联</a:t>
            </a:r>
            <a:r>
              <a:rPr lang="zh-CN" altLang="en-US" sz="3200" b="1" dirty="0">
                <a:solidFill>
                  <a:srgbClr val="4D4D4D"/>
                </a:solidFill>
              </a:rPr>
              <a:t>网时，</a:t>
            </a:r>
            <a:r>
              <a:rPr lang="zh-CN" altLang="en-US" b="1" dirty="0"/>
              <a:t>用户计算机和 </a:t>
            </a:r>
            <a:r>
              <a:rPr lang="en-US" altLang="zh-CN" b="1" dirty="0"/>
              <a:t>ISP </a:t>
            </a:r>
            <a:r>
              <a:rPr lang="zh-CN" altLang="en-US" b="1" dirty="0"/>
              <a:t>进行通信时所使用的数据链路层协议就是</a:t>
            </a:r>
            <a:r>
              <a:rPr lang="zh-CN" altLang="en-US" sz="3200" b="1" dirty="0">
                <a:solidFill>
                  <a:srgbClr val="4D4D4D"/>
                </a:solidFill>
              </a:rPr>
              <a:t> </a:t>
            </a:r>
            <a:r>
              <a:rPr lang="en-US" altLang="zh-CN" sz="3200" b="1" dirty="0">
                <a:solidFill>
                  <a:srgbClr val="4D4D4D"/>
                </a:solidFill>
              </a:rPr>
              <a:t>PPP </a:t>
            </a:r>
            <a:r>
              <a:rPr lang="zh-CN" altLang="en-US" sz="3200" b="1" dirty="0">
                <a:solidFill>
                  <a:srgbClr val="4D4D4D"/>
                </a:solidFill>
              </a:rPr>
              <a:t>协议。</a:t>
            </a:r>
          </a:p>
        </p:txBody>
      </p:sp>
      <p:sp>
        <p:nvSpPr>
          <p:cNvPr id="36866" name="Rectangle 2"/>
          <p:cNvSpPr>
            <a:spLocks noGrp="1" noChangeArrowheads="1"/>
          </p:cNvSpPr>
          <p:nvPr>
            <p:ph type="title"/>
          </p:nvPr>
        </p:nvSpPr>
        <p:spPr/>
        <p:txBody>
          <a:bodyPr/>
          <a:lstStyle/>
          <a:p>
            <a:r>
              <a:rPr lang="en-US" altLang="zh-CN" sz="4000" dirty="0">
                <a:solidFill>
                  <a:srgbClr val="FFFFFF"/>
                </a:solidFill>
              </a:rPr>
              <a:t>3.2 </a:t>
            </a:r>
            <a:r>
              <a:rPr lang="zh-CN" altLang="en-US" dirty="0"/>
              <a:t>点对点协议</a:t>
            </a:r>
            <a:r>
              <a:rPr lang="en-US" altLang="zh-CN" sz="4000" dirty="0">
                <a:solidFill>
                  <a:srgbClr val="FFFFFF"/>
                </a:solidFill>
              </a:rPr>
              <a:t>PPP</a:t>
            </a:r>
            <a:endParaRPr lang="zh-CN" altLang="en-US" sz="4000" dirty="0">
              <a:solidFill>
                <a:srgbClr val="FFFFFF"/>
              </a:solidFill>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3.2 </a:t>
            </a:r>
            <a:r>
              <a:rPr lang="zh-CN" altLang="en-US" dirty="0"/>
              <a:t>点对点协议</a:t>
            </a:r>
            <a:r>
              <a:rPr lang="en-US" altLang="zh-CN" dirty="0"/>
              <a:t>PPP</a:t>
            </a:r>
            <a:endParaRPr lang="zh-CN" altLang="en-US" sz="4000" dirty="0">
              <a:solidFill>
                <a:srgbClr val="FFFFFF"/>
              </a:solidFill>
            </a:endParaRPr>
          </a:p>
        </p:txBody>
      </p:sp>
      <p:sp>
        <p:nvSpPr>
          <p:cNvPr id="35843" name="Line 4"/>
          <p:cNvSpPr>
            <a:spLocks noChangeShapeType="1"/>
          </p:cNvSpPr>
          <p:nvPr/>
        </p:nvSpPr>
        <p:spPr bwMode="auto">
          <a:xfrm>
            <a:off x="1295231" y="4857735"/>
            <a:ext cx="5375634" cy="0"/>
          </a:xfrm>
          <a:prstGeom prst="line">
            <a:avLst/>
          </a:prstGeom>
          <a:noFill/>
          <a:ln w="19050">
            <a:solidFill>
              <a:srgbClr val="4D4D4D"/>
            </a:solidFill>
            <a:round/>
            <a:headEnd type="triangle" w="med" len="med"/>
            <a:tailEnd type="triangle" w="med" len="med"/>
          </a:ln>
          <a:extLst>
            <a:ext uri="{909E8E84-426E-40DD-AFC4-6F175D3DCCD1}">
              <a14:hiddenFill xmlns:a14="http://schemas.microsoft.com/office/drawing/2010/main">
                <a:noFill/>
              </a14:hiddenFill>
            </a:ext>
          </a:extLst>
        </p:spPr>
        <p:txBody>
          <a:bodyPr lIns="108850" tIns="54425" rIns="108850" bIns="54425"/>
          <a:lstStyle/>
          <a:p>
            <a:endParaRPr lang="zh-CN" altLang="en-US" sz="2400" b="1"/>
          </a:p>
        </p:txBody>
      </p:sp>
      <p:sp>
        <p:nvSpPr>
          <p:cNvPr id="35844" name="Oval 5"/>
          <p:cNvSpPr>
            <a:spLocks noChangeArrowheads="1"/>
          </p:cNvSpPr>
          <p:nvPr/>
        </p:nvSpPr>
        <p:spPr bwMode="auto">
          <a:xfrm>
            <a:off x="3312153" y="2048797"/>
            <a:ext cx="1248671" cy="2521534"/>
          </a:xfrm>
          <a:prstGeom prst="ellipse">
            <a:avLst/>
          </a:prstGeom>
          <a:solidFill>
            <a:srgbClr val="CCFFFF">
              <a:alpha val="50195"/>
            </a:srgbClr>
          </a:solidFill>
          <a:ln w="9525">
            <a:solidFill>
              <a:srgbClr val="4D4D4D"/>
            </a:solidFill>
            <a:round/>
          </a:ln>
        </p:spPr>
        <p:txBody>
          <a:bodyPr wrap="none" lIns="108850" tIns="54425" rIns="108850" bIns="54425" anchor="ctr"/>
          <a:lstStyle/>
          <a:p>
            <a:pPr eaLnBrk="1" hangingPunct="1"/>
            <a:endParaRPr lang="zh-CN" altLang="en-US" sz="2400" b="1"/>
          </a:p>
        </p:txBody>
      </p:sp>
      <p:sp>
        <p:nvSpPr>
          <p:cNvPr id="35845" name="Text Box 6"/>
          <p:cNvSpPr txBox="1">
            <a:spLocks noChangeArrowheads="1"/>
          </p:cNvSpPr>
          <p:nvPr/>
        </p:nvSpPr>
        <p:spPr bwMode="auto">
          <a:xfrm>
            <a:off x="239153" y="2781722"/>
            <a:ext cx="580502" cy="140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800" dirty="0">
                <a:solidFill>
                  <a:srgbClr val="4D4D4D"/>
                </a:solidFill>
                <a:latin typeface="Arial" panose="020B0604020202020204" pitchFamily="34" charset="0"/>
              </a:rPr>
              <a:t>用</a:t>
            </a:r>
          </a:p>
          <a:p>
            <a:pPr eaLnBrk="1" hangingPunct="1"/>
            <a:endParaRPr kumimoji="1" lang="zh-CN" altLang="en-US" sz="2800" dirty="0">
              <a:solidFill>
                <a:srgbClr val="4D4D4D"/>
              </a:solidFill>
              <a:latin typeface="Arial" panose="020B0604020202020204" pitchFamily="34" charset="0"/>
            </a:endParaRPr>
          </a:p>
          <a:p>
            <a:pPr eaLnBrk="1" hangingPunct="1"/>
            <a:r>
              <a:rPr kumimoji="1" lang="zh-CN" altLang="en-US" sz="2800" dirty="0">
                <a:solidFill>
                  <a:srgbClr val="4D4D4D"/>
                </a:solidFill>
                <a:latin typeface="Arial" panose="020B0604020202020204" pitchFamily="34" charset="0"/>
              </a:rPr>
              <a:t>户</a:t>
            </a:r>
          </a:p>
        </p:txBody>
      </p:sp>
      <p:sp>
        <p:nvSpPr>
          <p:cNvPr id="35846" name="Text Box 7"/>
          <p:cNvSpPr txBox="1">
            <a:spLocks noChangeArrowheads="1"/>
          </p:cNvSpPr>
          <p:nvPr/>
        </p:nvSpPr>
        <p:spPr bwMode="auto">
          <a:xfrm>
            <a:off x="10409341" y="2925738"/>
            <a:ext cx="1662529" cy="54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800" dirty="0">
                <a:solidFill>
                  <a:srgbClr val="4D4D4D"/>
                </a:solidFill>
                <a:latin typeface="Arial" panose="020B0604020202020204" pitchFamily="34" charset="0"/>
              </a:rPr>
              <a:t>至因特网</a:t>
            </a:r>
          </a:p>
        </p:txBody>
      </p:sp>
      <p:pic>
        <p:nvPicPr>
          <p:cNvPr id="35847"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2193293"/>
            <a:ext cx="501584" cy="4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9"/>
          <p:cNvSpPr>
            <a:spLocks noChangeArrowheads="1"/>
          </p:cNvSpPr>
          <p:nvPr/>
        </p:nvSpPr>
        <p:spPr bwMode="auto">
          <a:xfrm>
            <a:off x="6711077" y="2266335"/>
            <a:ext cx="2935434" cy="2232542"/>
          </a:xfrm>
          <a:prstGeom prst="rect">
            <a:avLst/>
          </a:prstGeom>
          <a:solidFill>
            <a:srgbClr val="FFCCFF"/>
          </a:solidFill>
          <a:ln w="19050">
            <a:solidFill>
              <a:schemeClr val="tx1"/>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sz="2400" b="1"/>
          </a:p>
        </p:txBody>
      </p:sp>
      <p:sp>
        <p:nvSpPr>
          <p:cNvPr id="35849" name="Text Box 10"/>
          <p:cNvSpPr txBox="1">
            <a:spLocks noChangeArrowheads="1"/>
          </p:cNvSpPr>
          <p:nvPr/>
        </p:nvSpPr>
        <p:spPr bwMode="auto">
          <a:xfrm>
            <a:off x="6711077" y="2306032"/>
            <a:ext cx="2935434" cy="140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kumimoji="1" lang="zh-CN" altLang="en-US" sz="2800" dirty="0">
                <a:solidFill>
                  <a:srgbClr val="4D4D4D"/>
                </a:solidFill>
                <a:latin typeface="Arial" panose="020B0604020202020204" pitchFamily="34" charset="0"/>
              </a:rPr>
              <a:t>已从互联网管理机构申请到一批 </a:t>
            </a:r>
            <a:r>
              <a:rPr kumimoji="1" lang="en-US" altLang="zh-CN" sz="2800" dirty="0">
                <a:solidFill>
                  <a:srgbClr val="4D4D4D"/>
                </a:solidFill>
                <a:latin typeface="Arial" panose="020B0604020202020204" pitchFamily="34" charset="0"/>
              </a:rPr>
              <a:t>IP </a:t>
            </a:r>
            <a:r>
              <a:rPr kumimoji="1" lang="zh-CN" altLang="en-US" sz="2800" dirty="0">
                <a:solidFill>
                  <a:srgbClr val="4D4D4D"/>
                </a:solidFill>
                <a:latin typeface="Arial" panose="020B0604020202020204" pitchFamily="34" charset="0"/>
              </a:rPr>
              <a:t>地址</a:t>
            </a:r>
          </a:p>
        </p:txBody>
      </p:sp>
      <p:sp>
        <p:nvSpPr>
          <p:cNvPr id="35850" name="Text Box 11"/>
          <p:cNvSpPr txBox="1">
            <a:spLocks noChangeArrowheads="1"/>
          </p:cNvSpPr>
          <p:nvPr/>
        </p:nvSpPr>
        <p:spPr bwMode="auto">
          <a:xfrm>
            <a:off x="7860277" y="3969114"/>
            <a:ext cx="796907" cy="54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800" dirty="0">
                <a:solidFill>
                  <a:srgbClr val="4D4D4D"/>
                </a:solidFill>
                <a:latin typeface="Arial" panose="020B0604020202020204" pitchFamily="34" charset="0"/>
              </a:rPr>
              <a:t>ISP</a:t>
            </a:r>
          </a:p>
        </p:txBody>
      </p:sp>
      <p:sp>
        <p:nvSpPr>
          <p:cNvPr id="35851" name="Freeform 12"/>
          <p:cNvSpPr/>
          <p:nvPr/>
        </p:nvSpPr>
        <p:spPr bwMode="auto">
          <a:xfrm>
            <a:off x="9654976" y="3417540"/>
            <a:ext cx="2008456" cy="114326"/>
          </a:xfrm>
          <a:custGeom>
            <a:avLst/>
            <a:gdLst>
              <a:gd name="T0" fmla="*/ 0 w 949"/>
              <a:gd name="T1" fmla="*/ 0 h 72"/>
              <a:gd name="T2" fmla="*/ 2147483646 w 949"/>
              <a:gd name="T3" fmla="*/ 0 h 72"/>
              <a:gd name="T4" fmla="*/ 2147483646 w 949"/>
              <a:gd name="T5" fmla="*/ 2147483646 h 72"/>
              <a:gd name="T6" fmla="*/ 2147483646 w 949"/>
              <a:gd name="T7" fmla="*/ 2147483646 h 72"/>
              <a:gd name="T8" fmla="*/ 0 60000 65536"/>
              <a:gd name="T9" fmla="*/ 0 60000 65536"/>
              <a:gd name="T10" fmla="*/ 0 60000 65536"/>
              <a:gd name="T11" fmla="*/ 0 60000 65536"/>
              <a:gd name="T12" fmla="*/ 0 w 949"/>
              <a:gd name="T13" fmla="*/ 0 h 72"/>
              <a:gd name="T14" fmla="*/ 949 w 949"/>
              <a:gd name="T15" fmla="*/ 72 h 72"/>
            </a:gdLst>
            <a:ahLst/>
            <a:cxnLst>
              <a:cxn ang="T8">
                <a:pos x="T0" y="T1"/>
              </a:cxn>
              <a:cxn ang="T9">
                <a:pos x="T2" y="T3"/>
              </a:cxn>
              <a:cxn ang="T10">
                <a:pos x="T4" y="T5"/>
              </a:cxn>
              <a:cxn ang="T11">
                <a:pos x="T6" y="T7"/>
              </a:cxn>
            </a:cxnLst>
            <a:rect l="T12" t="T13" r="T14" b="T15"/>
            <a:pathLst>
              <a:path w="949" h="72">
                <a:moveTo>
                  <a:pt x="0" y="0"/>
                </a:moveTo>
                <a:lnTo>
                  <a:pt x="379" y="0"/>
                </a:lnTo>
                <a:lnTo>
                  <a:pt x="297" y="72"/>
                </a:lnTo>
                <a:lnTo>
                  <a:pt x="949" y="62"/>
                </a:lnTo>
              </a:path>
            </a:pathLst>
          </a:custGeom>
          <a:noFill/>
          <a:ln w="57150">
            <a:solidFill>
              <a:srgbClr val="4D4D4D"/>
            </a:solidFill>
            <a:rou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sz="2400" b="1">
              <a:solidFill>
                <a:srgbClr val="4D4D4D"/>
              </a:solidFill>
            </a:endParaRPr>
          </a:p>
        </p:txBody>
      </p:sp>
      <p:pic>
        <p:nvPicPr>
          <p:cNvPr id="35852"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2668066"/>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314442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4"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362078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5"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409714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6" name="Line 17"/>
          <p:cNvSpPr>
            <a:spLocks noChangeShapeType="1"/>
          </p:cNvSpPr>
          <p:nvPr/>
        </p:nvSpPr>
        <p:spPr bwMode="auto">
          <a:xfrm>
            <a:off x="1295231" y="2409244"/>
            <a:ext cx="5375634" cy="288992"/>
          </a:xfrm>
          <a:prstGeom prst="line">
            <a:avLst/>
          </a:prstGeom>
          <a:noFill/>
          <a:ln w="19050">
            <a:solidFill>
              <a:srgbClr val="4D4D4D"/>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sz="2400" b="1"/>
          </a:p>
        </p:txBody>
      </p:sp>
      <p:sp>
        <p:nvSpPr>
          <p:cNvPr id="35857" name="Text Box 18"/>
          <p:cNvSpPr txBox="1">
            <a:spLocks noChangeArrowheads="1"/>
          </p:cNvSpPr>
          <p:nvPr/>
        </p:nvSpPr>
        <p:spPr bwMode="auto">
          <a:xfrm>
            <a:off x="3286894" y="2925738"/>
            <a:ext cx="1301853" cy="54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800" dirty="0">
                <a:solidFill>
                  <a:srgbClr val="4D4D4D"/>
                </a:solidFill>
                <a:latin typeface="Arial" panose="020B0604020202020204" pitchFamily="34" charset="0"/>
              </a:rPr>
              <a:t>接入网</a:t>
            </a:r>
          </a:p>
        </p:txBody>
      </p:sp>
      <p:sp>
        <p:nvSpPr>
          <p:cNvPr id="35858" name="Line 19"/>
          <p:cNvSpPr>
            <a:spLocks noChangeShapeType="1"/>
          </p:cNvSpPr>
          <p:nvPr/>
        </p:nvSpPr>
        <p:spPr bwMode="auto">
          <a:xfrm>
            <a:off x="1295231" y="2914185"/>
            <a:ext cx="5375634" cy="142908"/>
          </a:xfrm>
          <a:prstGeom prst="line">
            <a:avLst/>
          </a:prstGeom>
          <a:noFill/>
          <a:ln w="19050">
            <a:solidFill>
              <a:srgbClr val="4D4D4D"/>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sz="2400" b="1"/>
          </a:p>
        </p:txBody>
      </p:sp>
      <p:sp>
        <p:nvSpPr>
          <p:cNvPr id="35859" name="Line 20"/>
          <p:cNvSpPr>
            <a:spLocks noChangeShapeType="1"/>
          </p:cNvSpPr>
          <p:nvPr/>
        </p:nvSpPr>
        <p:spPr bwMode="auto">
          <a:xfrm>
            <a:off x="1295231" y="3417539"/>
            <a:ext cx="5375634" cy="0"/>
          </a:xfrm>
          <a:prstGeom prst="line">
            <a:avLst/>
          </a:prstGeom>
          <a:noFill/>
          <a:ln w="19050">
            <a:solidFill>
              <a:srgbClr val="4D4D4D"/>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sz="2400" b="1"/>
          </a:p>
        </p:txBody>
      </p:sp>
      <p:sp>
        <p:nvSpPr>
          <p:cNvPr id="35860" name="Line 21"/>
          <p:cNvSpPr>
            <a:spLocks noChangeShapeType="1"/>
          </p:cNvSpPr>
          <p:nvPr/>
        </p:nvSpPr>
        <p:spPr bwMode="auto">
          <a:xfrm flipV="1">
            <a:off x="1295232" y="3709707"/>
            <a:ext cx="5398914" cy="139732"/>
          </a:xfrm>
          <a:prstGeom prst="line">
            <a:avLst/>
          </a:prstGeom>
          <a:noFill/>
          <a:ln w="19050">
            <a:solidFill>
              <a:srgbClr val="4D4D4D"/>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sz="2400" b="1"/>
          </a:p>
        </p:txBody>
      </p:sp>
      <p:sp>
        <p:nvSpPr>
          <p:cNvPr id="35861" name="Line 22"/>
          <p:cNvSpPr>
            <a:spLocks noChangeShapeType="1"/>
          </p:cNvSpPr>
          <p:nvPr/>
        </p:nvSpPr>
        <p:spPr bwMode="auto">
          <a:xfrm flipV="1">
            <a:off x="1295231" y="4065390"/>
            <a:ext cx="5375634" cy="288992"/>
          </a:xfrm>
          <a:prstGeom prst="line">
            <a:avLst/>
          </a:prstGeom>
          <a:noFill/>
          <a:ln w="19050">
            <a:solidFill>
              <a:srgbClr val="4D4D4D"/>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sz="2400" b="1"/>
          </a:p>
        </p:txBody>
      </p:sp>
      <p:sp>
        <p:nvSpPr>
          <p:cNvPr id="35862" name="Text Box 23"/>
          <p:cNvSpPr txBox="1">
            <a:spLocks noChangeArrowheads="1"/>
          </p:cNvSpPr>
          <p:nvPr/>
        </p:nvSpPr>
        <p:spPr bwMode="auto">
          <a:xfrm>
            <a:off x="3312153" y="4652900"/>
            <a:ext cx="1750630" cy="54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800" dirty="0">
                <a:solidFill>
                  <a:srgbClr val="4D4D4D"/>
                </a:solidFill>
                <a:latin typeface="Arial" panose="020B0604020202020204" pitchFamily="34" charset="0"/>
              </a:rPr>
              <a:t>PPP </a:t>
            </a:r>
            <a:r>
              <a:rPr kumimoji="1" lang="zh-CN" altLang="en-US" sz="2800" dirty="0">
                <a:solidFill>
                  <a:srgbClr val="4D4D4D"/>
                </a:solidFill>
                <a:latin typeface="Arial" panose="020B0604020202020204" pitchFamily="34" charset="0"/>
              </a:rPr>
              <a:t>协议</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42800" y="1267199"/>
            <a:ext cx="11125014" cy="4896000"/>
          </a:xfrm>
        </p:spPr>
        <p:txBody>
          <a:bodyPr/>
          <a:lstStyle/>
          <a:p>
            <a:r>
              <a:rPr lang="en-US" altLang="zh-CN" sz="3200" b="1" dirty="0">
                <a:solidFill>
                  <a:srgbClr val="4D4D4D"/>
                </a:solidFill>
              </a:rPr>
              <a:t>PPP </a:t>
            </a:r>
            <a:r>
              <a:rPr lang="zh-CN" altLang="en-US" sz="3200" b="1" dirty="0">
                <a:solidFill>
                  <a:srgbClr val="4D4D4D"/>
                </a:solidFill>
              </a:rPr>
              <a:t>协议应满足的需求：</a:t>
            </a:r>
          </a:p>
          <a:p>
            <a:pPr lvl="1"/>
            <a:r>
              <a:rPr lang="zh-CN" altLang="en-US" sz="2800" b="1" dirty="0">
                <a:solidFill>
                  <a:srgbClr val="4D4D4D"/>
                </a:solidFill>
                <a:cs typeface="+mn-cs"/>
              </a:rPr>
              <a:t>简单：不要求可靠传输；</a:t>
            </a:r>
          </a:p>
          <a:p>
            <a:pPr lvl="1"/>
            <a:r>
              <a:rPr lang="zh-CN" altLang="en-US" sz="2800" b="1" dirty="0">
                <a:solidFill>
                  <a:srgbClr val="4D4D4D"/>
                </a:solidFill>
                <a:cs typeface="+mn-cs"/>
              </a:rPr>
              <a:t>封装成</a:t>
            </a:r>
            <a:r>
              <a:rPr lang="zh-CN" altLang="en-US" b="1" dirty="0">
                <a:cs typeface="+mn-cs"/>
              </a:rPr>
              <a:t>帧：规定特殊的字符作为</a:t>
            </a:r>
            <a:r>
              <a:rPr lang="zh-CN" altLang="en-US" b="1" dirty="0">
                <a:solidFill>
                  <a:srgbClr val="C00000"/>
                </a:solidFill>
                <a:cs typeface="+mn-cs"/>
              </a:rPr>
              <a:t>帧定界符</a:t>
            </a:r>
            <a:r>
              <a:rPr lang="zh-CN" altLang="en-US" b="1" dirty="0">
                <a:cs typeface="+mn-cs"/>
              </a:rPr>
              <a:t>；</a:t>
            </a:r>
            <a:endParaRPr lang="zh-CN" altLang="en-US" sz="2800" b="1" dirty="0">
              <a:solidFill>
                <a:srgbClr val="4D4D4D"/>
              </a:solidFill>
              <a:cs typeface="+mn-cs"/>
            </a:endParaRPr>
          </a:p>
          <a:p>
            <a:pPr lvl="1"/>
            <a:r>
              <a:rPr lang="zh-CN" altLang="en-US" sz="2800" b="1" dirty="0">
                <a:solidFill>
                  <a:srgbClr val="4D4D4D"/>
                </a:solidFill>
                <a:cs typeface="+mn-cs"/>
              </a:rPr>
              <a:t>透明性：解决透明传输的问题；</a:t>
            </a:r>
          </a:p>
          <a:p>
            <a:pPr lvl="1"/>
            <a:r>
              <a:rPr lang="zh-CN" altLang="en-US" sz="2800" b="1" dirty="0">
                <a:solidFill>
                  <a:srgbClr val="4D4D4D"/>
                </a:solidFill>
                <a:cs typeface="+mn-cs"/>
              </a:rPr>
              <a:t>多种网络层</a:t>
            </a:r>
            <a:r>
              <a:rPr lang="zh-CN" altLang="en-US" b="1" dirty="0">
                <a:cs typeface="+mn-cs"/>
              </a:rPr>
              <a:t>协议：能够同时支持多种网络层协议；</a:t>
            </a:r>
            <a:endParaRPr lang="zh-CN" altLang="en-US" sz="2800" b="1" dirty="0">
              <a:solidFill>
                <a:srgbClr val="4D4D4D"/>
              </a:solidFill>
              <a:cs typeface="+mn-cs"/>
            </a:endParaRPr>
          </a:p>
          <a:p>
            <a:pPr lvl="1"/>
            <a:r>
              <a:rPr lang="zh-CN" altLang="en-US" sz="2800" b="1" dirty="0">
                <a:solidFill>
                  <a:srgbClr val="4D4D4D"/>
                </a:solidFill>
                <a:cs typeface="+mn-cs"/>
              </a:rPr>
              <a:t>多种类型</a:t>
            </a:r>
            <a:r>
              <a:rPr lang="zh-CN" altLang="en-US" b="1" dirty="0">
                <a:cs typeface="+mn-cs"/>
              </a:rPr>
              <a:t>链路：能够在多种类型的链路上运行；</a:t>
            </a:r>
            <a:endParaRPr lang="zh-CN" altLang="en-US" sz="2800" b="1" dirty="0">
              <a:solidFill>
                <a:srgbClr val="4D4D4D"/>
              </a:solidFill>
              <a:cs typeface="+mn-cs"/>
            </a:endParaRPr>
          </a:p>
          <a:p>
            <a:pPr lvl="1"/>
            <a:r>
              <a:rPr lang="zh-CN" altLang="en-US" b="1" dirty="0">
                <a:cs typeface="+mn-cs"/>
              </a:rPr>
              <a:t>差错检测：能够对收到的帧进行检测，并立即丢弃有差错的帧；</a:t>
            </a:r>
            <a:endParaRPr lang="zh-CN" altLang="en-US" sz="2800" b="1" dirty="0">
              <a:solidFill>
                <a:srgbClr val="4D4D4D"/>
              </a:solidFill>
              <a:cs typeface="+mn-cs"/>
            </a:endParaRPr>
          </a:p>
        </p:txBody>
      </p:sp>
      <p:sp>
        <p:nvSpPr>
          <p:cNvPr id="37890" name="Rectangle 2"/>
          <p:cNvSpPr>
            <a:spLocks noGrp="1" noChangeArrowheads="1"/>
          </p:cNvSpPr>
          <p:nvPr>
            <p:ph type="title"/>
          </p:nvPr>
        </p:nvSpPr>
        <p:spPr/>
        <p:txBody>
          <a:bodyPr/>
          <a:lstStyle/>
          <a:p>
            <a:r>
              <a:rPr lang="en-US" altLang="zh-CN" sz="4000" dirty="0">
                <a:solidFill>
                  <a:srgbClr val="FFFFFF"/>
                </a:solidFill>
              </a:rPr>
              <a:t>3.2.1 PPP</a:t>
            </a:r>
            <a:r>
              <a:rPr lang="zh-CN" altLang="en-US" sz="4000" dirty="0">
                <a:solidFill>
                  <a:srgbClr val="FFFFFF"/>
                </a:solidFill>
              </a:rPr>
              <a:t>协议的特点</a:t>
            </a:r>
            <a:endParaRPr lang="en-US" altLang="zh-CN" sz="4000" dirty="0">
              <a:solidFill>
                <a:srgbClr val="FFFFFF"/>
              </a:solidFil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42800" y="1267199"/>
            <a:ext cx="10908990" cy="4896000"/>
          </a:xfrm>
        </p:spPr>
        <p:txBody>
          <a:bodyPr/>
          <a:lstStyle/>
          <a:p>
            <a:r>
              <a:rPr lang="en-US" altLang="zh-CN" sz="3200" b="1" dirty="0">
                <a:solidFill>
                  <a:srgbClr val="4D4D4D"/>
                </a:solidFill>
              </a:rPr>
              <a:t>PPP </a:t>
            </a:r>
            <a:r>
              <a:rPr lang="zh-CN" altLang="en-US" sz="3200" b="1" dirty="0">
                <a:solidFill>
                  <a:srgbClr val="4D4D4D"/>
                </a:solidFill>
              </a:rPr>
              <a:t>协议应满足的需求：</a:t>
            </a:r>
          </a:p>
          <a:p>
            <a:pPr lvl="1"/>
            <a:r>
              <a:rPr lang="zh-CN" altLang="en-US" sz="2800" b="1" dirty="0">
                <a:solidFill>
                  <a:srgbClr val="4D4D4D"/>
                </a:solidFill>
                <a:cs typeface="+mn-cs"/>
              </a:rPr>
              <a:t>检测连接</a:t>
            </a:r>
            <a:r>
              <a:rPr lang="zh-CN" altLang="en-US" b="1" dirty="0">
                <a:cs typeface="+mn-cs"/>
              </a:rPr>
              <a:t>状态：能够及时自动检测出链路是否处于正常工作状态；</a:t>
            </a:r>
            <a:endParaRPr lang="zh-CN" altLang="en-US" sz="2800" b="1" dirty="0">
              <a:solidFill>
                <a:srgbClr val="4D4D4D"/>
              </a:solidFill>
              <a:cs typeface="+mn-cs"/>
            </a:endParaRPr>
          </a:p>
          <a:p>
            <a:pPr lvl="1"/>
            <a:r>
              <a:rPr lang="zh-CN" altLang="en-US" sz="2800" b="1" dirty="0">
                <a:solidFill>
                  <a:srgbClr val="4D4D4D"/>
                </a:solidFill>
                <a:cs typeface="+mn-cs"/>
              </a:rPr>
              <a:t>最大传送</a:t>
            </a:r>
            <a:r>
              <a:rPr lang="zh-CN" altLang="en-US" b="1" dirty="0">
                <a:cs typeface="+mn-cs"/>
              </a:rPr>
              <a:t>单元：对每一种类型的点对点链路设置最大传送单元  </a:t>
            </a:r>
            <a:r>
              <a:rPr lang="en-US" altLang="zh-CN" b="1" dirty="0">
                <a:cs typeface="+mn-cs"/>
              </a:rPr>
              <a:t>MTU </a:t>
            </a:r>
            <a:r>
              <a:rPr lang="zh-CN" altLang="en-US" b="1" dirty="0">
                <a:cs typeface="+mn-cs"/>
              </a:rPr>
              <a:t>的标准默认值（</a:t>
            </a:r>
            <a:r>
              <a:rPr lang="en-US" altLang="zh-CN" b="1" dirty="0">
                <a:cs typeface="+mn-cs"/>
              </a:rPr>
              <a:t>1500 </a:t>
            </a:r>
            <a:r>
              <a:rPr lang="zh-CN" altLang="en-US" b="1" dirty="0">
                <a:cs typeface="+mn-cs"/>
              </a:rPr>
              <a:t>字节）；</a:t>
            </a:r>
            <a:endParaRPr lang="zh-CN" altLang="en-US" sz="2800" b="1" dirty="0">
              <a:solidFill>
                <a:srgbClr val="4D4D4D"/>
              </a:solidFill>
              <a:cs typeface="+mn-cs"/>
            </a:endParaRPr>
          </a:p>
          <a:p>
            <a:pPr lvl="1"/>
            <a:r>
              <a:rPr lang="zh-CN" altLang="en-US" sz="2800" b="1" dirty="0">
                <a:solidFill>
                  <a:srgbClr val="4D4D4D"/>
                </a:solidFill>
                <a:cs typeface="+mn-cs"/>
              </a:rPr>
              <a:t>网络层地址</a:t>
            </a:r>
            <a:r>
              <a:rPr lang="zh-CN" altLang="en-US" b="1" dirty="0">
                <a:cs typeface="+mn-cs"/>
              </a:rPr>
              <a:t>协商：提供一种机制使通信的两个网络层实体能够通过协商知道或能够配置彼此的网络层地址；</a:t>
            </a:r>
            <a:endParaRPr lang="zh-CN" altLang="en-US" sz="2800" b="1" dirty="0">
              <a:solidFill>
                <a:srgbClr val="4D4D4D"/>
              </a:solidFill>
              <a:cs typeface="+mn-cs"/>
            </a:endParaRPr>
          </a:p>
          <a:p>
            <a:pPr lvl="1"/>
            <a:r>
              <a:rPr lang="zh-CN" altLang="en-US" b="1" dirty="0">
                <a:cs typeface="+mn-cs"/>
              </a:rPr>
              <a:t>数据压缩协商：提供一种方法来协商使用数据压缩算法。</a:t>
            </a:r>
          </a:p>
          <a:p>
            <a:pPr lvl="1"/>
            <a:endParaRPr lang="zh-CN" altLang="en-US" sz="2800" b="1" dirty="0">
              <a:solidFill>
                <a:srgbClr val="4D4D4D"/>
              </a:solidFill>
              <a:cs typeface="+mn-cs"/>
            </a:endParaRPr>
          </a:p>
          <a:p>
            <a:endParaRPr lang="zh-CN" altLang="en-US" b="1" dirty="0"/>
          </a:p>
        </p:txBody>
      </p:sp>
      <p:sp>
        <p:nvSpPr>
          <p:cNvPr id="37890" name="Rectangle 2"/>
          <p:cNvSpPr>
            <a:spLocks noGrp="1" noChangeArrowheads="1"/>
          </p:cNvSpPr>
          <p:nvPr>
            <p:ph type="title"/>
          </p:nvPr>
        </p:nvSpPr>
        <p:spPr/>
        <p:txBody>
          <a:bodyPr/>
          <a:lstStyle/>
          <a:p>
            <a:r>
              <a:rPr lang="en-US" altLang="zh-CN" sz="4000" dirty="0">
                <a:solidFill>
                  <a:srgbClr val="FFFFFF"/>
                </a:solidFill>
              </a:rPr>
              <a:t>3.2.1 PPP</a:t>
            </a:r>
            <a:r>
              <a:rPr lang="zh-CN" altLang="en-US" sz="4000" dirty="0">
                <a:solidFill>
                  <a:srgbClr val="FFFFFF"/>
                </a:solidFill>
              </a:rPr>
              <a:t>协议的特点</a:t>
            </a:r>
            <a:endParaRPr lang="en-US" altLang="zh-CN" sz="4000" dirty="0">
              <a:solidFill>
                <a:srgbClr val="FFFFFF"/>
              </a:solidFill>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3.2.2 PPP</a:t>
            </a:r>
            <a:r>
              <a:rPr lang="zh-CN" altLang="en-US" dirty="0">
                <a:latin typeface="+mj-ea"/>
              </a:rPr>
              <a:t>协议的帧格式</a:t>
            </a:r>
            <a:endParaRPr lang="zh-CN" altLang="en-US" dirty="0"/>
          </a:p>
        </p:txBody>
      </p:sp>
      <p:sp>
        <p:nvSpPr>
          <p:cNvPr id="4" name="Rectangle 3"/>
          <p:cNvSpPr txBox="1">
            <a:spLocks noChangeArrowheads="1"/>
          </p:cNvSpPr>
          <p:nvPr/>
        </p:nvSpPr>
        <p:spPr bwMode="auto">
          <a:xfrm>
            <a:off x="1774726" y="4011658"/>
            <a:ext cx="9865095" cy="2298456"/>
          </a:xfrm>
          <a:prstGeom prst="rect">
            <a:avLst/>
          </a:prstGeom>
          <a:noFill/>
          <a:ln w="9525">
            <a:solidFill>
              <a:srgbClr val="333399"/>
            </a:solidFill>
            <a:miter lim="800000"/>
          </a:ln>
          <a:extLst>
            <a:ext uri="{909E8E84-426E-40DD-AFC4-6F175D3DCCD1}">
              <a14:hiddenFill xmlns:a14="http://schemas.microsoft.com/office/drawing/2010/main">
                <a:solidFill>
                  <a:srgbClr val="FFFFFF"/>
                </a:solidFill>
              </a14:hiddenFill>
            </a:ext>
          </a:extLst>
        </p:spPr>
        <p:txBody>
          <a:bodyPr lIns="108850" tIns="54425" rIns="108850" bIns="54425"/>
          <a:lstStyle>
            <a:lvl1pPr marL="365125" indent="-255905">
              <a:defRPr sz="1600" b="1">
                <a:solidFill>
                  <a:srgbClr val="1C1C1C"/>
                </a:solidFill>
                <a:latin typeface="黑体" pitchFamily="2" charset="-122"/>
                <a:ea typeface="黑体" pitchFamily="2" charset="-122"/>
              </a:defRPr>
            </a:lvl1pPr>
            <a:lvl2pPr marL="621030" indent="-22860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spcBef>
                <a:spcPts val="475"/>
              </a:spcBef>
              <a:buClr>
                <a:schemeClr val="accent1"/>
              </a:buClr>
              <a:buSzPct val="68000"/>
              <a:buFont typeface="Wingdings 3" panose="05040102010807070707" pitchFamily="18" charset="2"/>
              <a:buChar char=""/>
            </a:pPr>
            <a:r>
              <a:rPr lang="zh-CN" altLang="en-US" sz="2800" dirty="0">
                <a:solidFill>
                  <a:srgbClr val="4D4D4D"/>
                </a:solidFill>
                <a:latin typeface="微软雅黑" panose="020B0503020204020204" pitchFamily="34" charset="-122"/>
                <a:ea typeface="微软雅黑" panose="020B0503020204020204" pitchFamily="34" charset="-122"/>
              </a:rPr>
              <a:t>首部的第一个字段和尾部的最后一个字段都是标志字段 </a:t>
            </a:r>
            <a:r>
              <a:rPr lang="en-US" altLang="zh-CN" sz="2800" dirty="0">
                <a:solidFill>
                  <a:srgbClr val="4D4D4D"/>
                </a:solidFill>
                <a:latin typeface="微软雅黑" panose="020B0503020204020204" pitchFamily="34" charset="-122"/>
                <a:ea typeface="微软雅黑" panose="020B0503020204020204" pitchFamily="34" charset="-122"/>
              </a:rPr>
              <a:t>F (Flag)</a:t>
            </a:r>
            <a:r>
              <a:rPr lang="zh-CN" altLang="en-US" sz="2800" dirty="0">
                <a:solidFill>
                  <a:srgbClr val="4D4D4D"/>
                </a:solidFill>
                <a:latin typeface="微软雅黑" panose="020B0503020204020204" pitchFamily="34" charset="-122"/>
                <a:ea typeface="微软雅黑" panose="020B0503020204020204" pitchFamily="34" charset="-122"/>
              </a:rPr>
              <a:t>，规定为 </a:t>
            </a:r>
            <a:r>
              <a:rPr lang="en-US" altLang="zh-CN" sz="2800" dirty="0">
                <a:solidFill>
                  <a:srgbClr val="4D4D4D"/>
                </a:solidFill>
                <a:latin typeface="微软雅黑" panose="020B0503020204020204" pitchFamily="34" charset="-122"/>
                <a:ea typeface="微软雅黑" panose="020B0503020204020204" pitchFamily="34" charset="-122"/>
              </a:rPr>
              <a:t>0x7E</a:t>
            </a:r>
            <a:r>
              <a:rPr lang="zh-CN" altLang="en-US" sz="2800" dirty="0">
                <a:solidFill>
                  <a:srgbClr val="4D4D4D"/>
                </a:solidFill>
                <a:latin typeface="微软雅黑" panose="020B0503020204020204" pitchFamily="34" charset="-122"/>
                <a:ea typeface="微软雅黑" panose="020B0503020204020204" pitchFamily="34" charset="-122"/>
              </a:rPr>
              <a:t>。标志字段就是 </a:t>
            </a:r>
            <a:r>
              <a:rPr lang="en-US" altLang="zh-CN" sz="2800" dirty="0">
                <a:solidFill>
                  <a:srgbClr val="4D4D4D"/>
                </a:solidFill>
                <a:latin typeface="微软雅黑" panose="020B0503020204020204" pitchFamily="34" charset="-122"/>
                <a:ea typeface="微软雅黑" panose="020B0503020204020204" pitchFamily="34" charset="-122"/>
              </a:rPr>
              <a:t>PPP </a:t>
            </a:r>
            <a:r>
              <a:rPr lang="zh-CN" altLang="en-US" sz="2800" dirty="0">
                <a:solidFill>
                  <a:srgbClr val="4D4D4D"/>
                </a:solidFill>
                <a:latin typeface="微软雅黑" panose="020B0503020204020204" pitchFamily="34" charset="-122"/>
                <a:ea typeface="微软雅黑" panose="020B0503020204020204" pitchFamily="34" charset="-122"/>
              </a:rPr>
              <a:t>帧的定界符，连续两帧之间只需要用一个标志字段。</a:t>
            </a:r>
          </a:p>
          <a:p>
            <a:pPr eaLnBrk="1" hangingPunct="1">
              <a:spcBef>
                <a:spcPts val="475"/>
              </a:spcBef>
              <a:buClr>
                <a:schemeClr val="accent1"/>
              </a:buClr>
              <a:buSzPct val="68000"/>
              <a:buFont typeface="Wingdings 3" panose="05040102010807070707" pitchFamily="18" charset="2"/>
              <a:buChar char=""/>
            </a:pPr>
            <a:r>
              <a:rPr lang="zh-CN" altLang="en-US" sz="2800" dirty="0">
                <a:solidFill>
                  <a:srgbClr val="4D4D4D"/>
                </a:solidFill>
                <a:latin typeface="微软雅黑" panose="020B0503020204020204" pitchFamily="34" charset="-122"/>
                <a:ea typeface="微软雅黑" panose="020B0503020204020204" pitchFamily="34" charset="-122"/>
              </a:rPr>
              <a:t>地址字段 </a:t>
            </a:r>
            <a:r>
              <a:rPr lang="en-US" altLang="zh-CN" sz="2800" dirty="0">
                <a:solidFill>
                  <a:srgbClr val="4D4D4D"/>
                </a:solidFill>
                <a:latin typeface="微软雅黑" panose="020B0503020204020204" pitchFamily="34" charset="-122"/>
                <a:ea typeface="微软雅黑" panose="020B0503020204020204" pitchFamily="34" charset="-122"/>
              </a:rPr>
              <a:t>A </a:t>
            </a:r>
            <a:r>
              <a:rPr lang="zh-CN" altLang="en-US" sz="2800" dirty="0">
                <a:solidFill>
                  <a:srgbClr val="4D4D4D"/>
                </a:solidFill>
                <a:latin typeface="微软雅黑" panose="020B0503020204020204" pitchFamily="34" charset="-122"/>
                <a:ea typeface="微软雅黑" panose="020B0503020204020204" pitchFamily="34" charset="-122"/>
              </a:rPr>
              <a:t>规定为 </a:t>
            </a:r>
            <a:r>
              <a:rPr lang="en-US" altLang="zh-CN" sz="2800" dirty="0">
                <a:solidFill>
                  <a:srgbClr val="4D4D4D"/>
                </a:solidFill>
                <a:latin typeface="微软雅黑" panose="020B0503020204020204" pitchFamily="34" charset="-122"/>
                <a:ea typeface="微软雅黑" panose="020B0503020204020204" pitchFamily="34" charset="-122"/>
              </a:rPr>
              <a:t>0xFF</a:t>
            </a:r>
            <a:r>
              <a:rPr lang="zh-CN" altLang="en-US" sz="2800" dirty="0">
                <a:solidFill>
                  <a:srgbClr val="4D4D4D"/>
                </a:solidFill>
                <a:latin typeface="微软雅黑" panose="020B0503020204020204" pitchFamily="34" charset="-122"/>
                <a:ea typeface="微软雅黑" panose="020B0503020204020204" pitchFamily="34" charset="-122"/>
              </a:rPr>
              <a:t>，控制字段 </a:t>
            </a:r>
            <a:r>
              <a:rPr lang="en-US" altLang="zh-CN" sz="2800" dirty="0">
                <a:solidFill>
                  <a:srgbClr val="4D4D4D"/>
                </a:solidFill>
                <a:latin typeface="微软雅黑" panose="020B0503020204020204" pitchFamily="34" charset="-122"/>
                <a:ea typeface="微软雅黑" panose="020B0503020204020204" pitchFamily="34" charset="-122"/>
              </a:rPr>
              <a:t>C </a:t>
            </a:r>
            <a:r>
              <a:rPr lang="zh-CN" altLang="en-US" sz="2800" dirty="0">
                <a:solidFill>
                  <a:srgbClr val="4D4D4D"/>
                </a:solidFill>
                <a:latin typeface="微软雅黑" panose="020B0503020204020204" pitchFamily="34" charset="-122"/>
                <a:ea typeface="微软雅黑" panose="020B0503020204020204" pitchFamily="34" charset="-122"/>
              </a:rPr>
              <a:t>规定为 </a:t>
            </a:r>
            <a:r>
              <a:rPr lang="en-US" altLang="zh-CN" sz="2800" dirty="0">
                <a:solidFill>
                  <a:srgbClr val="4D4D4D"/>
                </a:solidFill>
                <a:latin typeface="微软雅黑" panose="020B0503020204020204" pitchFamily="34" charset="-122"/>
                <a:ea typeface="微软雅黑" panose="020B0503020204020204" pitchFamily="34" charset="-122"/>
              </a:rPr>
              <a:t>0x03</a:t>
            </a:r>
            <a:r>
              <a:rPr lang="zh-CN" altLang="en-US" sz="2800" dirty="0">
                <a:solidFill>
                  <a:srgbClr val="4D4D4D"/>
                </a:solidFill>
                <a:latin typeface="微软雅黑" panose="020B0503020204020204" pitchFamily="34" charset="-122"/>
                <a:ea typeface="微软雅黑" panose="020B0503020204020204" pitchFamily="34" charset="-122"/>
              </a:rPr>
              <a:t>。这两个字段没有实际意义。</a:t>
            </a:r>
            <a:endParaRPr lang="en-US" altLang="zh-CN" sz="2800" dirty="0">
              <a:solidFill>
                <a:srgbClr val="4D4D4D"/>
              </a:solidFill>
              <a:latin typeface="微软雅黑" panose="020B0503020204020204" pitchFamily="34" charset="-122"/>
              <a:ea typeface="微软雅黑" panose="020B0503020204020204" pitchFamily="34" charset="-122"/>
            </a:endParaRPr>
          </a:p>
          <a:p>
            <a:pPr eaLnBrk="1" hangingPunct="1">
              <a:spcBef>
                <a:spcPts val="475"/>
              </a:spcBef>
              <a:buClr>
                <a:schemeClr val="accent1"/>
              </a:buClr>
              <a:buSzPct val="68000"/>
              <a:buFont typeface="Wingdings 3" panose="05040102010807070707" pitchFamily="18" charset="2"/>
              <a:buChar char=""/>
            </a:pPr>
            <a:endParaRPr lang="zh-CN" altLang="en-US" sz="2800" dirty="0">
              <a:solidFill>
                <a:srgbClr val="4D4D4D"/>
              </a:solidFill>
              <a:latin typeface="Franklin Gothic Book" panose="020B0503020102020204" pitchFamily="34" charset="0"/>
            </a:endParaRPr>
          </a:p>
        </p:txBody>
      </p:sp>
      <p:sp>
        <p:nvSpPr>
          <p:cNvPr id="5" name="Rectangle 4"/>
          <p:cNvSpPr>
            <a:spLocks noChangeArrowheads="1"/>
          </p:cNvSpPr>
          <p:nvPr/>
        </p:nvSpPr>
        <p:spPr bwMode="auto">
          <a:xfrm>
            <a:off x="5532247" y="1359771"/>
            <a:ext cx="3864530" cy="465245"/>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lIns="108850" tIns="54425" rIns="108850" bIns="54425" anchor="ctr"/>
          <a:lstStyle/>
          <a:p>
            <a:pPr algn="ctr" eaLnBrk="1" hangingPunct="1">
              <a:defRPr/>
            </a:pPr>
            <a:r>
              <a:rPr kumimoji="1" lang="en-US" altLang="zh-CN" sz="2900" b="1" dirty="0">
                <a:solidFill>
                  <a:srgbClr val="333399"/>
                </a:solidFill>
                <a:effectLst>
                  <a:outerShdw blurRad="38100" dist="38100" dir="2700000" algn="tl">
                    <a:srgbClr val="000000">
                      <a:alpha val="43137"/>
                    </a:srgbClr>
                  </a:outerShdw>
                </a:effectLst>
                <a:ea typeface="黑体" pitchFamily="2" charset="-122"/>
              </a:rPr>
              <a:t>IP </a:t>
            </a:r>
            <a:r>
              <a:rPr kumimoji="1" lang="zh-CN" altLang="en-US" sz="2900" b="1" dirty="0">
                <a:solidFill>
                  <a:srgbClr val="333399"/>
                </a:solidFill>
                <a:effectLst>
                  <a:outerShdw blurRad="38100" dist="38100" dir="2700000" algn="tl">
                    <a:srgbClr val="000000">
                      <a:alpha val="43137"/>
                    </a:srgbClr>
                  </a:outerShdw>
                </a:effectLst>
                <a:ea typeface="黑体" pitchFamily="2" charset="-122"/>
              </a:rPr>
              <a:t>数据报</a:t>
            </a:r>
          </a:p>
        </p:txBody>
      </p:sp>
      <p:sp>
        <p:nvSpPr>
          <p:cNvPr id="6" name="Text Box 9"/>
          <p:cNvSpPr txBox="1">
            <a:spLocks noChangeArrowheads="1"/>
          </p:cNvSpPr>
          <p:nvPr/>
        </p:nvSpPr>
        <p:spPr bwMode="auto">
          <a:xfrm>
            <a:off x="2029620"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1</a:t>
            </a:r>
          </a:p>
        </p:txBody>
      </p:sp>
      <p:sp>
        <p:nvSpPr>
          <p:cNvPr id="7" name="Text Box 10"/>
          <p:cNvSpPr txBox="1">
            <a:spLocks noChangeArrowheads="1"/>
          </p:cNvSpPr>
          <p:nvPr/>
        </p:nvSpPr>
        <p:spPr bwMode="auto">
          <a:xfrm>
            <a:off x="4687807"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2</a:t>
            </a:r>
          </a:p>
        </p:txBody>
      </p:sp>
      <p:sp>
        <p:nvSpPr>
          <p:cNvPr id="8" name="Text Box 11"/>
          <p:cNvSpPr txBox="1">
            <a:spLocks noChangeArrowheads="1"/>
          </p:cNvSpPr>
          <p:nvPr/>
        </p:nvSpPr>
        <p:spPr bwMode="auto">
          <a:xfrm>
            <a:off x="2755542"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1</a:t>
            </a:r>
          </a:p>
        </p:txBody>
      </p:sp>
      <p:sp>
        <p:nvSpPr>
          <p:cNvPr id="9" name="Text Box 12"/>
          <p:cNvSpPr txBox="1">
            <a:spLocks noChangeArrowheads="1"/>
          </p:cNvSpPr>
          <p:nvPr/>
        </p:nvSpPr>
        <p:spPr bwMode="auto">
          <a:xfrm>
            <a:off x="11085657"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1</a:t>
            </a:r>
          </a:p>
        </p:txBody>
      </p:sp>
      <p:sp>
        <p:nvSpPr>
          <p:cNvPr id="10" name="Text Box 13"/>
          <p:cNvSpPr txBox="1">
            <a:spLocks noChangeArrowheads="1"/>
          </p:cNvSpPr>
          <p:nvPr/>
        </p:nvSpPr>
        <p:spPr bwMode="auto">
          <a:xfrm>
            <a:off x="943910" y="2795203"/>
            <a:ext cx="963619"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a:solidFill>
                  <a:srgbClr val="333399"/>
                </a:solidFill>
                <a:effectLst>
                  <a:outerShdw blurRad="38100" dist="38100" dir="2700000" algn="tl">
                    <a:srgbClr val="000000">
                      <a:alpha val="43137"/>
                    </a:srgbClr>
                  </a:outerShdw>
                </a:effectLst>
                <a:ea typeface="黑体" pitchFamily="2" charset="-122"/>
              </a:rPr>
              <a:t>字节</a:t>
            </a:r>
          </a:p>
        </p:txBody>
      </p:sp>
      <p:sp>
        <p:nvSpPr>
          <p:cNvPr id="11" name="Text Box 18"/>
          <p:cNvSpPr txBox="1">
            <a:spLocks noChangeArrowheads="1"/>
          </p:cNvSpPr>
          <p:nvPr/>
        </p:nvSpPr>
        <p:spPr bwMode="auto">
          <a:xfrm>
            <a:off x="3479348"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1</a:t>
            </a:r>
          </a:p>
        </p:txBody>
      </p:sp>
      <p:sp>
        <p:nvSpPr>
          <p:cNvPr id="12" name="Text Box 23"/>
          <p:cNvSpPr txBox="1">
            <a:spLocks noChangeArrowheads="1"/>
          </p:cNvSpPr>
          <p:nvPr/>
        </p:nvSpPr>
        <p:spPr bwMode="auto">
          <a:xfrm>
            <a:off x="9879314"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2</a:t>
            </a:r>
          </a:p>
        </p:txBody>
      </p:sp>
      <p:sp>
        <p:nvSpPr>
          <p:cNvPr id="13" name="Line 26"/>
          <p:cNvSpPr>
            <a:spLocks noChangeShapeType="1"/>
          </p:cNvSpPr>
          <p:nvPr/>
        </p:nvSpPr>
        <p:spPr bwMode="auto">
          <a:xfrm flipH="1">
            <a:off x="5532246" y="1347069"/>
            <a:ext cx="1" cy="924139"/>
          </a:xfrm>
          <a:prstGeom prst="line">
            <a:avLst/>
          </a:prstGeom>
          <a:noFill/>
          <a:ln w="9525">
            <a:solidFill>
              <a:schemeClr val="tx1"/>
            </a:solidFill>
            <a:prstDash val="dash"/>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14" name="Line 27"/>
          <p:cNvSpPr>
            <a:spLocks noChangeShapeType="1"/>
          </p:cNvSpPr>
          <p:nvPr/>
        </p:nvSpPr>
        <p:spPr bwMode="auto">
          <a:xfrm>
            <a:off x="9396777" y="1347068"/>
            <a:ext cx="0" cy="889206"/>
          </a:xfrm>
          <a:prstGeom prst="line">
            <a:avLst/>
          </a:prstGeom>
          <a:noFill/>
          <a:ln w="9525">
            <a:solidFill>
              <a:schemeClr val="tx1"/>
            </a:solidFill>
            <a:prstDash val="dash"/>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15" name="Text Box 31"/>
          <p:cNvSpPr txBox="1">
            <a:spLocks noChangeArrowheads="1"/>
          </p:cNvSpPr>
          <p:nvPr/>
        </p:nvSpPr>
        <p:spPr bwMode="auto">
          <a:xfrm>
            <a:off x="6014784" y="2795203"/>
            <a:ext cx="2614712" cy="479245"/>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400" b="1" dirty="0">
                <a:solidFill>
                  <a:srgbClr val="333399"/>
                </a:solidFill>
                <a:effectLst>
                  <a:outerShdw blurRad="38100" dist="38100" dir="2700000" algn="tl">
                    <a:srgbClr val="000000">
                      <a:alpha val="43137"/>
                    </a:srgbClr>
                  </a:outerShdw>
                </a:effectLst>
                <a:ea typeface="黑体" pitchFamily="2" charset="-122"/>
              </a:rPr>
              <a:t>不超过 </a:t>
            </a:r>
            <a:r>
              <a:rPr kumimoji="1" lang="en-US" altLang="zh-CN" sz="2400" b="1" dirty="0">
                <a:solidFill>
                  <a:srgbClr val="333399"/>
                </a:solidFill>
                <a:effectLst>
                  <a:outerShdw blurRad="38100" dist="38100" dir="2700000" algn="tl">
                    <a:srgbClr val="000000">
                      <a:alpha val="43137"/>
                    </a:srgbClr>
                  </a:outerShdw>
                </a:effectLst>
                <a:ea typeface="黑体" pitchFamily="2" charset="-122"/>
              </a:rPr>
              <a:t>1500 </a:t>
            </a:r>
            <a:r>
              <a:rPr kumimoji="1" lang="zh-CN" altLang="en-US" sz="2400" b="1" dirty="0">
                <a:solidFill>
                  <a:srgbClr val="333399"/>
                </a:solidFill>
                <a:effectLst>
                  <a:outerShdw blurRad="38100" dist="38100" dir="2700000" algn="tl">
                    <a:srgbClr val="000000">
                      <a:alpha val="43137"/>
                    </a:srgbClr>
                  </a:outerShdw>
                </a:effectLst>
                <a:ea typeface="黑体" pitchFamily="2" charset="-122"/>
              </a:rPr>
              <a:t>字节</a:t>
            </a:r>
          </a:p>
        </p:txBody>
      </p:sp>
      <p:sp>
        <p:nvSpPr>
          <p:cNvPr id="16" name="Line 32"/>
          <p:cNvSpPr>
            <a:spLocks noChangeShapeType="1"/>
          </p:cNvSpPr>
          <p:nvPr/>
        </p:nvSpPr>
        <p:spPr bwMode="auto">
          <a:xfrm>
            <a:off x="1930149" y="3527955"/>
            <a:ext cx="9779844" cy="0"/>
          </a:xfrm>
          <a:prstGeom prst="line">
            <a:avLst/>
          </a:prstGeom>
          <a:noFill/>
          <a:ln w="28575">
            <a:solidFill>
              <a:srgbClr val="333399"/>
            </a:solidFill>
            <a:round/>
            <a:headEnd type="triangle" w="med" len="lg"/>
            <a:tailEnd type="triangle" w="med" len="lg"/>
          </a:ln>
          <a:effectLst/>
        </p:spPr>
        <p:txBody>
          <a:bodyPr lIns="108850" tIns="54425" rIns="108850" bIns="54425"/>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17" name="Text Box 33"/>
          <p:cNvSpPr txBox="1">
            <a:spLocks noChangeArrowheads="1"/>
          </p:cNvSpPr>
          <p:nvPr/>
        </p:nvSpPr>
        <p:spPr bwMode="auto">
          <a:xfrm>
            <a:off x="5963990" y="3233645"/>
            <a:ext cx="1432979" cy="556189"/>
          </a:xfrm>
          <a:prstGeom prst="rect">
            <a:avLst/>
          </a:prstGeom>
          <a:solidFill>
            <a:schemeClr val="bg1"/>
          </a:solidFill>
          <a:ln w="9525">
            <a:noFill/>
            <a:miter lim="800000"/>
          </a:ln>
          <a:effectLst/>
        </p:spPr>
        <p:txBody>
          <a:bodyPr wrap="none" lIns="108850" tIns="54425" rIns="108850" bIns="54425">
            <a:spAutoFit/>
          </a:bodyPr>
          <a:lstStyle/>
          <a:p>
            <a:pPr eaLnBrk="1" hangingPunct="1">
              <a:defRPr/>
            </a:pPr>
            <a:r>
              <a:rPr kumimoji="1" lang="en-US" altLang="zh-CN" sz="2900" b="1" dirty="0">
                <a:solidFill>
                  <a:srgbClr val="333399"/>
                </a:solidFill>
                <a:effectLst>
                  <a:outerShdw blurRad="38100" dist="38100" dir="2700000" algn="tl">
                    <a:srgbClr val="000000">
                      <a:alpha val="43137"/>
                    </a:srgbClr>
                  </a:outerShdw>
                </a:effectLst>
                <a:ea typeface="黑体" pitchFamily="2" charset="-122"/>
              </a:rPr>
              <a:t>PPP </a:t>
            </a:r>
            <a:r>
              <a:rPr kumimoji="1" lang="zh-CN" altLang="en-US" sz="2900" b="1" dirty="0">
                <a:solidFill>
                  <a:srgbClr val="333399"/>
                </a:solidFill>
                <a:effectLst>
                  <a:outerShdw blurRad="38100" dist="38100" dir="2700000" algn="tl">
                    <a:srgbClr val="000000">
                      <a:alpha val="43137"/>
                    </a:srgbClr>
                  </a:outerShdw>
                </a:effectLst>
                <a:ea typeface="黑体" pitchFamily="2" charset="-122"/>
              </a:rPr>
              <a:t>帧</a:t>
            </a:r>
          </a:p>
        </p:txBody>
      </p:sp>
      <p:sp>
        <p:nvSpPr>
          <p:cNvPr id="18" name="Text Box 39"/>
          <p:cNvSpPr txBox="1">
            <a:spLocks noChangeArrowheads="1"/>
          </p:cNvSpPr>
          <p:nvPr/>
        </p:nvSpPr>
        <p:spPr bwMode="auto">
          <a:xfrm>
            <a:off x="1208187" y="1198371"/>
            <a:ext cx="1335516"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000000">
                      <a:alpha val="43137"/>
                    </a:srgbClr>
                  </a:outerShdw>
                </a:effectLst>
                <a:ea typeface="黑体" pitchFamily="2" charset="-122"/>
              </a:rPr>
              <a:t>先发送</a:t>
            </a:r>
          </a:p>
        </p:txBody>
      </p:sp>
      <p:sp>
        <p:nvSpPr>
          <p:cNvPr id="19" name="Rectangle 5"/>
          <p:cNvSpPr>
            <a:spLocks noChangeArrowheads="1"/>
          </p:cNvSpPr>
          <p:nvPr/>
        </p:nvSpPr>
        <p:spPr bwMode="auto">
          <a:xfrm>
            <a:off x="1908985" y="2194990"/>
            <a:ext cx="9779844" cy="566868"/>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lIns="108850" tIns="54425" rIns="108850" bIns="54425" anchor="ctr"/>
          <a:lstStyle/>
          <a:p>
            <a:pPr algn="ctr" eaLnBrk="1" hangingPunct="1">
              <a:defRPr/>
            </a:pPr>
            <a:endParaRPr kumimoji="1" lang="zh-CN" altLang="zh-CN" sz="2900" b="1">
              <a:solidFill>
                <a:srgbClr val="333399"/>
              </a:solidFill>
              <a:effectLst>
                <a:outerShdw blurRad="38100" dist="38100" dir="2700000" algn="tl">
                  <a:srgbClr val="000000">
                    <a:alpha val="43137"/>
                  </a:srgbClr>
                </a:outerShdw>
              </a:effectLst>
              <a:ea typeface="黑体" pitchFamily="2" charset="-122"/>
            </a:endParaRPr>
          </a:p>
        </p:txBody>
      </p:sp>
      <p:sp>
        <p:nvSpPr>
          <p:cNvPr id="20" name="Line 6"/>
          <p:cNvSpPr>
            <a:spLocks noChangeShapeType="1"/>
          </p:cNvSpPr>
          <p:nvPr/>
        </p:nvSpPr>
        <p:spPr bwMode="auto">
          <a:xfrm>
            <a:off x="2634908" y="2194990"/>
            <a:ext cx="0" cy="566868"/>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21" name="Line 7"/>
          <p:cNvSpPr>
            <a:spLocks noChangeShapeType="1"/>
          </p:cNvSpPr>
          <p:nvPr/>
        </p:nvSpPr>
        <p:spPr bwMode="auto">
          <a:xfrm>
            <a:off x="10844388" y="2206104"/>
            <a:ext cx="0" cy="555754"/>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22" name="Text Box 8"/>
          <p:cNvSpPr txBox="1">
            <a:spLocks noChangeArrowheads="1"/>
          </p:cNvSpPr>
          <p:nvPr/>
        </p:nvSpPr>
        <p:spPr bwMode="auto">
          <a:xfrm>
            <a:off x="1958568" y="2430535"/>
            <a:ext cx="534015" cy="417690"/>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000" b="1" dirty="0">
                <a:solidFill>
                  <a:schemeClr val="accent2"/>
                </a:solidFill>
                <a:effectLst>
                  <a:outerShdw blurRad="38100" dist="38100" dir="2700000" algn="tl">
                    <a:srgbClr val="C0C0C0"/>
                  </a:outerShdw>
                </a:effectLst>
                <a:ea typeface="黑体" pitchFamily="2" charset="-122"/>
              </a:rPr>
              <a:t>7E</a:t>
            </a:r>
          </a:p>
        </p:txBody>
      </p:sp>
      <p:sp>
        <p:nvSpPr>
          <p:cNvPr id="23" name="Line 14"/>
          <p:cNvSpPr>
            <a:spLocks noChangeShapeType="1"/>
          </p:cNvSpPr>
          <p:nvPr/>
        </p:nvSpPr>
        <p:spPr bwMode="auto">
          <a:xfrm>
            <a:off x="3358713" y="2206104"/>
            <a:ext cx="0" cy="555754"/>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24" name="Line 15"/>
          <p:cNvSpPr>
            <a:spLocks noChangeShapeType="1"/>
          </p:cNvSpPr>
          <p:nvPr/>
        </p:nvSpPr>
        <p:spPr bwMode="auto">
          <a:xfrm>
            <a:off x="4082519" y="2194990"/>
            <a:ext cx="0" cy="566868"/>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25" name="Text Box 16"/>
          <p:cNvSpPr txBox="1">
            <a:spLocks noChangeArrowheads="1"/>
          </p:cNvSpPr>
          <p:nvPr/>
        </p:nvSpPr>
        <p:spPr bwMode="auto">
          <a:xfrm>
            <a:off x="2682373" y="2430535"/>
            <a:ext cx="534015" cy="417690"/>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000" b="1" dirty="0">
                <a:solidFill>
                  <a:schemeClr val="accent2"/>
                </a:solidFill>
                <a:effectLst>
                  <a:outerShdw blurRad="38100" dist="38100" dir="2700000" algn="tl">
                    <a:srgbClr val="000000">
                      <a:alpha val="43137"/>
                    </a:srgbClr>
                  </a:outerShdw>
                </a:effectLst>
                <a:ea typeface="黑体" pitchFamily="2" charset="-122"/>
              </a:rPr>
              <a:t>FF</a:t>
            </a:r>
          </a:p>
        </p:txBody>
      </p:sp>
      <p:sp>
        <p:nvSpPr>
          <p:cNvPr id="26" name="Text Box 17"/>
          <p:cNvSpPr txBox="1">
            <a:spLocks noChangeArrowheads="1"/>
          </p:cNvSpPr>
          <p:nvPr/>
        </p:nvSpPr>
        <p:spPr bwMode="auto">
          <a:xfrm>
            <a:off x="3397714" y="2430535"/>
            <a:ext cx="505160" cy="417690"/>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000" b="1" dirty="0">
                <a:solidFill>
                  <a:schemeClr val="accent2"/>
                </a:solidFill>
                <a:effectLst>
                  <a:outerShdw blurRad="38100" dist="38100" dir="2700000" algn="tl">
                    <a:srgbClr val="000000">
                      <a:alpha val="43137"/>
                    </a:srgbClr>
                  </a:outerShdw>
                </a:effectLst>
                <a:ea typeface="黑体" pitchFamily="2" charset="-122"/>
              </a:rPr>
              <a:t>03</a:t>
            </a:r>
          </a:p>
        </p:txBody>
      </p:sp>
      <p:sp>
        <p:nvSpPr>
          <p:cNvPr id="27" name="Text Box 19"/>
          <p:cNvSpPr txBox="1">
            <a:spLocks noChangeArrowheads="1"/>
          </p:cNvSpPr>
          <p:nvPr/>
        </p:nvSpPr>
        <p:spPr bwMode="auto">
          <a:xfrm>
            <a:off x="2006339" y="2081517"/>
            <a:ext cx="447452"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dirty="0">
                <a:solidFill>
                  <a:srgbClr val="333399"/>
                </a:solidFill>
                <a:effectLst>
                  <a:outerShdw blurRad="38100" dist="38100" dir="2700000" algn="tl">
                    <a:srgbClr val="C0C0C0"/>
                  </a:outerShdw>
                </a:effectLst>
                <a:ea typeface="黑体" pitchFamily="2" charset="-122"/>
              </a:rPr>
              <a:t>F</a:t>
            </a:r>
          </a:p>
        </p:txBody>
      </p:sp>
      <p:sp>
        <p:nvSpPr>
          <p:cNvPr id="28" name="Text Box 20"/>
          <p:cNvSpPr txBox="1">
            <a:spLocks noChangeArrowheads="1"/>
          </p:cNvSpPr>
          <p:nvPr/>
        </p:nvSpPr>
        <p:spPr bwMode="auto">
          <a:xfrm>
            <a:off x="2683584" y="2081517"/>
            <a:ext cx="489130"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dirty="0">
                <a:solidFill>
                  <a:srgbClr val="333399"/>
                </a:solidFill>
                <a:effectLst>
                  <a:outerShdw blurRad="38100" dist="38100" dir="2700000" algn="tl">
                    <a:srgbClr val="C0C0C0"/>
                  </a:outerShdw>
                </a:effectLst>
                <a:ea typeface="黑体" pitchFamily="2" charset="-122"/>
              </a:rPr>
              <a:t>A</a:t>
            </a:r>
          </a:p>
        </p:txBody>
      </p:sp>
      <p:sp>
        <p:nvSpPr>
          <p:cNvPr id="29" name="Text Box 21"/>
          <p:cNvSpPr txBox="1">
            <a:spLocks noChangeArrowheads="1"/>
          </p:cNvSpPr>
          <p:nvPr/>
        </p:nvSpPr>
        <p:spPr bwMode="auto">
          <a:xfrm>
            <a:off x="3362946" y="2081517"/>
            <a:ext cx="489130"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dirty="0">
                <a:solidFill>
                  <a:srgbClr val="333399"/>
                </a:solidFill>
                <a:effectLst>
                  <a:outerShdw blurRad="38100" dist="38100" dir="2700000" algn="tl">
                    <a:srgbClr val="C0C0C0"/>
                  </a:outerShdw>
                </a:effectLst>
                <a:ea typeface="黑体" pitchFamily="2" charset="-122"/>
              </a:rPr>
              <a:t>C</a:t>
            </a:r>
          </a:p>
        </p:txBody>
      </p:sp>
      <p:sp>
        <p:nvSpPr>
          <p:cNvPr id="30" name="Text Box 22"/>
          <p:cNvSpPr txBox="1">
            <a:spLocks noChangeArrowheads="1"/>
          </p:cNvSpPr>
          <p:nvPr/>
        </p:nvSpPr>
        <p:spPr bwMode="auto">
          <a:xfrm>
            <a:off x="9663442" y="2260091"/>
            <a:ext cx="965223" cy="556189"/>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900" b="1" dirty="0">
                <a:solidFill>
                  <a:srgbClr val="333399"/>
                </a:solidFill>
                <a:effectLst>
                  <a:outerShdw blurRad="38100" dist="38100" dir="2700000" algn="tl">
                    <a:srgbClr val="000000">
                      <a:alpha val="43137"/>
                    </a:srgbClr>
                  </a:outerShdw>
                </a:effectLst>
                <a:ea typeface="黑体" pitchFamily="2" charset="-122"/>
              </a:rPr>
              <a:t>FCS</a:t>
            </a:r>
          </a:p>
        </p:txBody>
      </p:sp>
      <p:sp>
        <p:nvSpPr>
          <p:cNvPr id="31" name="Text Box 24"/>
          <p:cNvSpPr txBox="1">
            <a:spLocks noChangeArrowheads="1"/>
          </p:cNvSpPr>
          <p:nvPr/>
        </p:nvSpPr>
        <p:spPr bwMode="auto">
          <a:xfrm>
            <a:off x="11001001" y="2081517"/>
            <a:ext cx="447452"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dirty="0">
                <a:solidFill>
                  <a:srgbClr val="333399"/>
                </a:solidFill>
                <a:effectLst>
                  <a:outerShdw blurRad="38100" dist="38100" dir="2700000" algn="tl">
                    <a:srgbClr val="C0C0C0"/>
                  </a:outerShdw>
                </a:effectLst>
                <a:ea typeface="黑体" pitchFamily="2" charset="-122"/>
              </a:rPr>
              <a:t>F</a:t>
            </a:r>
          </a:p>
        </p:txBody>
      </p:sp>
      <p:sp>
        <p:nvSpPr>
          <p:cNvPr id="32" name="Text Box 25"/>
          <p:cNvSpPr txBox="1">
            <a:spLocks noChangeArrowheads="1"/>
          </p:cNvSpPr>
          <p:nvPr/>
        </p:nvSpPr>
        <p:spPr bwMode="auto">
          <a:xfrm>
            <a:off x="10974394" y="2430535"/>
            <a:ext cx="534015" cy="417690"/>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000" b="1" dirty="0">
                <a:solidFill>
                  <a:schemeClr val="accent2"/>
                </a:solidFill>
                <a:effectLst>
                  <a:outerShdw blurRad="38100" dist="38100" dir="2700000" algn="tl">
                    <a:srgbClr val="000000">
                      <a:alpha val="43137"/>
                    </a:srgbClr>
                  </a:outerShdw>
                </a:effectLst>
                <a:ea typeface="黑体" pitchFamily="2" charset="-122"/>
              </a:rPr>
              <a:t>7E</a:t>
            </a:r>
          </a:p>
        </p:txBody>
      </p:sp>
      <p:sp>
        <p:nvSpPr>
          <p:cNvPr id="33" name="Rectangle 28"/>
          <p:cNvSpPr>
            <a:spLocks noChangeArrowheads="1"/>
          </p:cNvSpPr>
          <p:nvPr/>
        </p:nvSpPr>
        <p:spPr bwMode="auto">
          <a:xfrm>
            <a:off x="5532247" y="2221983"/>
            <a:ext cx="3864530" cy="519233"/>
          </a:xfrm>
          <a:prstGeom prst="rect">
            <a:avLst/>
          </a:prstGeom>
          <a:solidFill>
            <a:srgbClr val="FFCCFF"/>
          </a:solidFill>
          <a:ln w="9525">
            <a:noFill/>
            <a:miter lim="800000"/>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34" name="Text Box 29"/>
          <p:cNvSpPr txBox="1">
            <a:spLocks noChangeArrowheads="1"/>
          </p:cNvSpPr>
          <p:nvPr/>
        </p:nvSpPr>
        <p:spPr bwMode="auto">
          <a:xfrm>
            <a:off x="4279344" y="2244213"/>
            <a:ext cx="966825"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C0C0C0"/>
                  </a:outerShdw>
                </a:effectLst>
                <a:ea typeface="黑体" pitchFamily="2" charset="-122"/>
              </a:rPr>
              <a:t>协议</a:t>
            </a:r>
          </a:p>
        </p:txBody>
      </p:sp>
      <p:sp>
        <p:nvSpPr>
          <p:cNvPr id="35" name="Text Box 30"/>
          <p:cNvSpPr txBox="1">
            <a:spLocks noChangeArrowheads="1"/>
          </p:cNvSpPr>
          <p:nvPr/>
        </p:nvSpPr>
        <p:spPr bwMode="auto">
          <a:xfrm>
            <a:off x="6014783" y="2268031"/>
            <a:ext cx="2938519"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000000">
                      <a:alpha val="43137"/>
                    </a:srgbClr>
                  </a:outerShdw>
                </a:effectLst>
                <a:ea typeface="黑体" pitchFamily="2" charset="-122"/>
              </a:rPr>
              <a:t>信    息    部    分</a:t>
            </a:r>
          </a:p>
        </p:txBody>
      </p:sp>
      <p:sp>
        <p:nvSpPr>
          <p:cNvPr id="36" name="AutoShape 34"/>
          <p:cNvSpPr/>
          <p:nvPr/>
        </p:nvSpPr>
        <p:spPr bwMode="auto">
          <a:xfrm rot="5400000">
            <a:off x="3632489" y="295232"/>
            <a:ext cx="176254" cy="3623262"/>
          </a:xfrm>
          <a:prstGeom prst="leftBrace">
            <a:avLst>
              <a:gd name="adj1" fmla="val 128528"/>
              <a:gd name="adj2" fmla="val 50069"/>
            </a:avLst>
          </a:prstGeom>
          <a:noFill/>
          <a:ln w="9525">
            <a:solidFill>
              <a:schemeClr val="folHlink"/>
            </a:solidFill>
            <a:round/>
          </a:ln>
        </p:spPr>
        <p:txBody>
          <a:bodyPr rot="10800000" vert="eaVert"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37" name="AutoShape 35"/>
          <p:cNvSpPr/>
          <p:nvPr/>
        </p:nvSpPr>
        <p:spPr bwMode="auto">
          <a:xfrm rot="5400000">
            <a:off x="10461822" y="967983"/>
            <a:ext cx="161962" cy="2292052"/>
          </a:xfrm>
          <a:prstGeom prst="leftBrace">
            <a:avLst>
              <a:gd name="adj1" fmla="val 88480"/>
              <a:gd name="adj2" fmla="val 50000"/>
            </a:avLst>
          </a:prstGeom>
          <a:noFill/>
          <a:ln w="9525">
            <a:solidFill>
              <a:schemeClr val="tx1"/>
            </a:solidFill>
            <a:round/>
          </a:ln>
        </p:spPr>
        <p:txBody>
          <a:bodyPr rot="10800000" vert="eaVert"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38" name="Text Box 36"/>
          <p:cNvSpPr txBox="1">
            <a:spLocks noChangeArrowheads="1"/>
          </p:cNvSpPr>
          <p:nvPr/>
        </p:nvSpPr>
        <p:spPr bwMode="auto">
          <a:xfrm>
            <a:off x="3242518" y="1485772"/>
            <a:ext cx="963619"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000000">
                      <a:alpha val="43137"/>
                    </a:srgbClr>
                  </a:outerShdw>
                </a:effectLst>
                <a:ea typeface="黑体" pitchFamily="2" charset="-122"/>
              </a:rPr>
              <a:t>首部</a:t>
            </a:r>
          </a:p>
        </p:txBody>
      </p:sp>
      <p:sp>
        <p:nvSpPr>
          <p:cNvPr id="39" name="Text Box 37"/>
          <p:cNvSpPr txBox="1">
            <a:spLocks noChangeArrowheads="1"/>
          </p:cNvSpPr>
          <p:nvPr/>
        </p:nvSpPr>
        <p:spPr bwMode="auto">
          <a:xfrm>
            <a:off x="10060993" y="1511155"/>
            <a:ext cx="963619"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000000">
                      <a:alpha val="43137"/>
                    </a:srgbClr>
                  </a:outerShdw>
                </a:effectLst>
                <a:ea typeface="黑体" pitchFamily="2" charset="-122"/>
              </a:rPr>
              <a:t>尾部</a:t>
            </a:r>
          </a:p>
        </p:txBody>
      </p:sp>
      <p:sp>
        <p:nvSpPr>
          <p:cNvPr id="40" name="Line 38"/>
          <p:cNvSpPr>
            <a:spLocks noChangeShapeType="1"/>
          </p:cNvSpPr>
          <p:nvPr/>
        </p:nvSpPr>
        <p:spPr bwMode="auto">
          <a:xfrm>
            <a:off x="1908985" y="1626534"/>
            <a:ext cx="0" cy="485887"/>
          </a:xfrm>
          <a:prstGeom prst="line">
            <a:avLst/>
          </a:prstGeom>
          <a:noFill/>
          <a:ln w="28575">
            <a:solidFill>
              <a:srgbClr val="333399"/>
            </a:solidFill>
            <a:round/>
            <a:tailEnd type="triangle" w="med" len="lg"/>
          </a:ln>
          <a:effectLst/>
        </p:spPr>
        <p:txBody>
          <a:bodyPr lIns="108850" tIns="54425" rIns="108850" bIns="54425"/>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41" name="Line 40"/>
          <p:cNvSpPr>
            <a:spLocks noChangeShapeType="1"/>
          </p:cNvSpPr>
          <p:nvPr/>
        </p:nvSpPr>
        <p:spPr bwMode="auto">
          <a:xfrm>
            <a:off x="9396777" y="2166408"/>
            <a:ext cx="0" cy="595450"/>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42" name="Line 41"/>
          <p:cNvSpPr>
            <a:spLocks noChangeShapeType="1"/>
          </p:cNvSpPr>
          <p:nvPr/>
        </p:nvSpPr>
        <p:spPr bwMode="auto">
          <a:xfrm>
            <a:off x="5532246" y="2206104"/>
            <a:ext cx="0" cy="555754"/>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43" name="AutoShape 42"/>
          <p:cNvSpPr>
            <a:spLocks noChangeArrowheads="1"/>
          </p:cNvSpPr>
          <p:nvPr/>
        </p:nvSpPr>
        <p:spPr bwMode="auto">
          <a:xfrm>
            <a:off x="7223244" y="1763090"/>
            <a:ext cx="361902" cy="566868"/>
          </a:xfrm>
          <a:prstGeom prst="downArrow">
            <a:avLst>
              <a:gd name="adj1" fmla="val 50000"/>
              <a:gd name="adj2" fmla="val 78290"/>
            </a:avLst>
          </a:prstGeom>
          <a:solidFill>
            <a:schemeClr val="accent1"/>
          </a:solidFill>
          <a:ln w="19050">
            <a:solidFill>
              <a:schemeClr val="tx1"/>
            </a:solidFill>
            <a:miter lim="800000"/>
          </a:ln>
          <a:effectLst/>
        </p:spPr>
        <p:txBody>
          <a:bodyPr vert="eaVert"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42800" y="1267199"/>
            <a:ext cx="11304000" cy="3386731"/>
          </a:xfrm>
        </p:spPr>
        <p:txBody>
          <a:bodyPr/>
          <a:lstStyle/>
          <a:p>
            <a:pPr>
              <a:defRPr/>
            </a:pPr>
            <a:r>
              <a:rPr lang="zh-CN" altLang="en-US" sz="3200" b="1" dirty="0">
                <a:solidFill>
                  <a:srgbClr val="4D4D4D"/>
                </a:solidFill>
                <a:latin typeface="微软雅黑" panose="020B0503020204020204" pitchFamily="34" charset="-122"/>
                <a:ea typeface="微软雅黑" panose="020B0503020204020204" pitchFamily="34" charset="-122"/>
              </a:rPr>
              <a:t>数据链路层使用的信道主要有以下两种类型：</a:t>
            </a:r>
          </a:p>
          <a:p>
            <a:pPr lvl="1">
              <a:defRPr/>
            </a:pPr>
            <a:r>
              <a:rPr lang="zh-CN" altLang="en-US" sz="2800" b="1" dirty="0">
                <a:solidFill>
                  <a:srgbClr val="C00000"/>
                </a:solidFill>
                <a:latin typeface="微软雅黑" panose="020B0503020204020204" pitchFamily="34" charset="-122"/>
                <a:ea typeface="微软雅黑" panose="020B0503020204020204" pitchFamily="34" charset="-122"/>
                <a:cs typeface="+mn-cs"/>
              </a:rPr>
              <a:t>点对点信道</a:t>
            </a:r>
            <a:r>
              <a:rPr lang="zh-CN" altLang="en-US" sz="2800" b="1" dirty="0">
                <a:solidFill>
                  <a:srgbClr val="4D4D4D"/>
                </a:solidFill>
                <a:latin typeface="微软雅黑" panose="020B0503020204020204" pitchFamily="34" charset="-122"/>
                <a:ea typeface="微软雅黑" panose="020B0503020204020204" pitchFamily="34" charset="-122"/>
                <a:cs typeface="+mn-cs"/>
              </a:rPr>
              <a:t>：这种信道使用一对一的点对点通信方式。</a:t>
            </a:r>
          </a:p>
          <a:p>
            <a:pPr lvl="1">
              <a:defRPr/>
            </a:pPr>
            <a:r>
              <a:rPr lang="zh-CN" altLang="en-US" sz="2800" b="1" dirty="0">
                <a:solidFill>
                  <a:srgbClr val="C00000"/>
                </a:solidFill>
                <a:latin typeface="微软雅黑" panose="020B0503020204020204" pitchFamily="34" charset="-122"/>
                <a:ea typeface="微软雅黑" panose="020B0503020204020204" pitchFamily="34" charset="-122"/>
                <a:cs typeface="+mn-cs"/>
              </a:rPr>
              <a:t>广播信道</a:t>
            </a:r>
            <a:r>
              <a:rPr lang="zh-CN" altLang="en-US" sz="2800" b="1" dirty="0">
                <a:solidFill>
                  <a:srgbClr val="4D4D4D"/>
                </a:solidFill>
                <a:latin typeface="微软雅黑" panose="020B0503020204020204" pitchFamily="34" charset="-122"/>
                <a:ea typeface="微软雅黑" panose="020B0503020204020204" pitchFamily="34" charset="-122"/>
                <a:cs typeface="+mn-cs"/>
              </a:rPr>
              <a:t>：这种信道使用一对多的广播通信方式，因此过程比较复杂。广播信道上连接的主机很多，因此必须使用专用的共享信道协议来协调这些主机的数据发送。</a:t>
            </a:r>
          </a:p>
        </p:txBody>
      </p:sp>
      <p:sp>
        <p:nvSpPr>
          <p:cNvPr id="16386" name="Rectangle 2"/>
          <p:cNvSpPr>
            <a:spLocks noGrp="1" noChangeArrowheads="1"/>
          </p:cNvSpPr>
          <p:nvPr>
            <p:ph type="title"/>
          </p:nvPr>
        </p:nvSpPr>
        <p:spPr/>
        <p:txBody>
          <a:bodyPr/>
          <a:lstStyle/>
          <a:p>
            <a:r>
              <a:rPr lang="zh-CN" altLang="en-US" sz="4000" dirty="0">
                <a:solidFill>
                  <a:srgbClr val="FFFFFF"/>
                </a:solidFill>
              </a:rPr>
              <a:t>数据链路层使用的信道类型</a:t>
            </a:r>
          </a:p>
        </p:txBody>
      </p:sp>
      <p:grpSp>
        <p:nvGrpSpPr>
          <p:cNvPr id="4" name="组合 3"/>
          <p:cNvGrpSpPr/>
          <p:nvPr/>
        </p:nvGrpSpPr>
        <p:grpSpPr>
          <a:xfrm>
            <a:off x="1550667" y="5361408"/>
            <a:ext cx="3464419" cy="408271"/>
            <a:chOff x="1042371" y="1853844"/>
            <a:chExt cx="2404444" cy="300252"/>
          </a:xfrm>
        </p:grpSpPr>
        <p:sp>
          <p:nvSpPr>
            <p:cNvPr id="5"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椭圆 5"/>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564788" y="4509914"/>
            <a:ext cx="4138930" cy="1409892"/>
            <a:chOff x="4981610" y="1448932"/>
            <a:chExt cx="2811270" cy="1114568"/>
          </a:xfrm>
          <a:solidFill>
            <a:srgbClr val="CC00CC"/>
          </a:solidFill>
        </p:grpSpPr>
        <p:sp>
          <p:nvSpPr>
            <p:cNvPr id="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10"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椭圆 14"/>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590405" y="6075118"/>
            <a:ext cx="3352673" cy="400110"/>
          </a:xfrm>
          <a:prstGeom prst="rect">
            <a:avLst/>
          </a:prstGeom>
        </p:spPr>
        <p:txBody>
          <a:bodyPr wrap="square">
            <a:spAutoFit/>
          </a:bodyPr>
          <a:lstStyle/>
          <a:p>
            <a:pPr algn="ctr" eaLnBrk="0" hangingPunct="0">
              <a:buClr>
                <a:srgbClr val="0070C0"/>
              </a:buClr>
            </a:pPr>
            <a:r>
              <a:rPr lang="en-US" altLang="zh-CN" sz="2000" b="1" dirty="0">
                <a:solidFill>
                  <a:srgbClr val="4D4D4D"/>
                </a:solidFill>
                <a:latin typeface="微软雅黑" panose="020B0503020204020204" pitchFamily="34" charset="-122"/>
                <a:ea typeface="微软雅黑" panose="020B0503020204020204" pitchFamily="34" charset="-122"/>
              </a:rPr>
              <a:t>(a) </a:t>
            </a:r>
            <a:r>
              <a:rPr lang="zh-CN" altLang="en-US" sz="2000" b="1" dirty="0">
                <a:solidFill>
                  <a:srgbClr val="4D4D4D"/>
                </a:solidFill>
                <a:latin typeface="微软雅黑" panose="020B0503020204020204" pitchFamily="34" charset="-122"/>
                <a:ea typeface="微软雅黑" panose="020B0503020204020204" pitchFamily="34" charset="-122"/>
              </a:rPr>
              <a:t>点对点信道</a:t>
            </a:r>
            <a:endParaRPr lang="en-US" altLang="zh-CN" sz="2000" b="1" dirty="0">
              <a:solidFill>
                <a:srgbClr val="4D4D4D"/>
              </a:solidFill>
              <a:latin typeface="微软雅黑" panose="020B0503020204020204" pitchFamily="34" charset="-122"/>
              <a:ea typeface="微软雅黑" panose="020B0503020204020204" pitchFamily="34" charset="-122"/>
            </a:endParaRPr>
          </a:p>
        </p:txBody>
      </p:sp>
      <p:sp>
        <p:nvSpPr>
          <p:cNvPr id="21" name="矩形 20"/>
          <p:cNvSpPr/>
          <p:nvPr/>
        </p:nvSpPr>
        <p:spPr>
          <a:xfrm>
            <a:off x="6887294" y="6056922"/>
            <a:ext cx="3336361" cy="400110"/>
          </a:xfrm>
          <a:prstGeom prst="rect">
            <a:avLst/>
          </a:prstGeom>
        </p:spPr>
        <p:txBody>
          <a:bodyPr wrap="square">
            <a:spAutoFit/>
          </a:bodyPr>
          <a:lstStyle/>
          <a:p>
            <a:pPr algn="ctr" eaLnBrk="0" hangingPunct="0">
              <a:buClr>
                <a:srgbClr val="0070C0"/>
              </a:buClr>
            </a:pPr>
            <a:r>
              <a:rPr lang="en-US" altLang="zh-CN" sz="2000" b="1" dirty="0">
                <a:solidFill>
                  <a:srgbClr val="4D4D4D"/>
                </a:solidFill>
                <a:latin typeface="微软雅黑" panose="020B0503020204020204" pitchFamily="34" charset="-122"/>
                <a:ea typeface="微软雅黑" panose="020B0503020204020204" pitchFamily="34" charset="-122"/>
              </a:rPr>
              <a:t>(b) </a:t>
            </a:r>
            <a:r>
              <a:rPr lang="zh-CN" altLang="en-US" sz="2000" b="1" dirty="0">
                <a:solidFill>
                  <a:srgbClr val="4D4D4D"/>
                </a:solidFill>
                <a:latin typeface="微软雅黑" panose="020B0503020204020204" pitchFamily="34" charset="-122"/>
                <a:ea typeface="微软雅黑" panose="020B0503020204020204" pitchFamily="34" charset="-122"/>
              </a:rPr>
              <a:t>广播信道</a:t>
            </a:r>
          </a:p>
        </p:txBody>
      </p:sp>
      <p:cxnSp>
        <p:nvCxnSpPr>
          <p:cNvPr id="22" name="直接箭头连接符 21"/>
          <p:cNvCxnSpPr/>
          <p:nvPr/>
        </p:nvCxnSpPr>
        <p:spPr>
          <a:xfrm>
            <a:off x="1990750" y="5374010"/>
            <a:ext cx="2566871" cy="0"/>
          </a:xfrm>
          <a:prstGeom prst="straightConnector1">
            <a:avLst/>
          </a:prstGeom>
          <a:ln w="28575">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7560241" y="4837930"/>
            <a:ext cx="2279381" cy="727613"/>
            <a:chOff x="5750242" y="1749184"/>
            <a:chExt cx="1554398" cy="545210"/>
          </a:xfrm>
        </p:grpSpPr>
        <p:cxnSp>
          <p:nvCxnSpPr>
            <p:cNvPr id="24" name="直接箭头连接符 23"/>
            <p:cNvCxnSpPr/>
            <p:nvPr/>
          </p:nvCxnSpPr>
          <p:spPr>
            <a:xfrm>
              <a:off x="5750242" y="2115597"/>
              <a:ext cx="1550798" cy="0"/>
            </a:xfrm>
            <a:prstGeom prst="straightConnector1">
              <a:avLst/>
            </a:prstGeom>
            <a:ln w="28575">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6058196" y="1749184"/>
              <a:ext cx="0" cy="366413"/>
            </a:xfrm>
            <a:prstGeom prst="straightConnector1">
              <a:avLst/>
            </a:prstGeom>
            <a:ln w="28575">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993187" y="1749184"/>
              <a:ext cx="0" cy="366413"/>
            </a:xfrm>
            <a:prstGeom prst="straightConnector1">
              <a:avLst/>
            </a:prstGeom>
            <a:ln w="28575">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334062" y="2130650"/>
              <a:ext cx="0" cy="163744"/>
            </a:xfrm>
            <a:prstGeom prst="straightConnector1">
              <a:avLst/>
            </a:prstGeom>
            <a:ln w="28575">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304640" y="2130650"/>
              <a:ext cx="0" cy="163744"/>
            </a:xfrm>
            <a:prstGeom prst="straightConnector1">
              <a:avLst/>
            </a:prstGeom>
            <a:ln w="28575">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50242" y="2130650"/>
              <a:ext cx="0" cy="163744"/>
            </a:xfrm>
            <a:prstGeom prst="straightConnector1">
              <a:avLst/>
            </a:prstGeom>
            <a:ln w="28575">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9191550" y="4972817"/>
            <a:ext cx="521077" cy="373710"/>
            <a:chOff x="6811108" y="1790491"/>
            <a:chExt cx="400271" cy="332403"/>
          </a:xfrm>
        </p:grpSpPr>
        <p:cxnSp>
          <p:nvCxnSpPr>
            <p:cNvPr id="33" name="直接箭头连接符 32"/>
            <p:cNvCxnSpPr/>
            <p:nvPr/>
          </p:nvCxnSpPr>
          <p:spPr>
            <a:xfrm flipH="1">
              <a:off x="6811108" y="2122894"/>
              <a:ext cx="400271" cy="0"/>
            </a:xfrm>
            <a:prstGeom prst="straightConnector1">
              <a:avLst/>
            </a:prstGeom>
            <a:ln w="28575">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7205351" y="1790491"/>
              <a:ext cx="0" cy="332403"/>
            </a:xfrm>
            <a:prstGeom prst="straightConnector1">
              <a:avLst/>
            </a:prstGeom>
            <a:ln w="28575">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7586397" y="4972816"/>
            <a:ext cx="1405018" cy="545210"/>
            <a:chOff x="5750242" y="1749184"/>
            <a:chExt cx="967081" cy="545210"/>
          </a:xfrm>
        </p:grpSpPr>
        <p:cxnSp>
          <p:nvCxnSpPr>
            <p:cNvPr id="36" name="直接箭头连接符 35"/>
            <p:cNvCxnSpPr/>
            <p:nvPr/>
          </p:nvCxnSpPr>
          <p:spPr>
            <a:xfrm>
              <a:off x="5750242" y="2115597"/>
              <a:ext cx="967081" cy="0"/>
            </a:xfrm>
            <a:prstGeom prst="straightConnector1">
              <a:avLst/>
            </a:prstGeom>
            <a:ln w="28575">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58196" y="1749184"/>
              <a:ext cx="0" cy="366413"/>
            </a:xfrm>
            <a:prstGeom prst="straightConnector1">
              <a:avLst/>
            </a:prstGeom>
            <a:ln w="28575">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6334062" y="2130650"/>
              <a:ext cx="0" cy="163744"/>
            </a:xfrm>
            <a:prstGeom prst="straightConnector1">
              <a:avLst/>
            </a:prstGeom>
            <a:ln w="28575">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5750242" y="2130650"/>
              <a:ext cx="0" cy="163744"/>
            </a:xfrm>
            <a:prstGeom prst="straightConnector1">
              <a:avLst/>
            </a:prstGeom>
            <a:ln w="28575">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40" name="爆炸形 1 39"/>
          <p:cNvSpPr/>
          <p:nvPr/>
        </p:nvSpPr>
        <p:spPr>
          <a:xfrm>
            <a:off x="8991415" y="526291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fade">
                                      <p:cBhvr>
                                        <p:cTn id="12" dur="1000"/>
                                        <p:tgtEl>
                                          <p:spTgt spid="16387">
                                            <p:txEl>
                                              <p:pRg st="2" end="2"/>
                                            </p:txEl>
                                          </p:spTgt>
                                        </p:tgtEl>
                                      </p:cBhvr>
                                    </p:animEffect>
                                    <p:anim calcmode="lin" valueType="num">
                                      <p:cBhvr>
                                        <p:cTn id="13"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638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 presetClass="exit" presetSubtype="0" fill="hold" nodeType="afterEffect">
                                  <p:stCondLst>
                                    <p:cond delay="0"/>
                                  </p:stCondLst>
                                  <p:childTnLst>
                                    <p:set>
                                      <p:cBhvr>
                                        <p:cTn id="27" dur="1" fill="hold">
                                          <p:stCondLst>
                                            <p:cond delay="0"/>
                                          </p:stCondLst>
                                        </p:cTn>
                                        <p:tgtEl>
                                          <p:spTgt spid="22"/>
                                        </p:tgtEl>
                                        <p:attrNameLst>
                                          <p:attrName>style.visibility</p:attrName>
                                        </p:attrNameLst>
                                      </p:cBhvr>
                                      <p:to>
                                        <p:strVal val="hidden"/>
                                      </p:to>
                                    </p:set>
                                  </p:childTnLst>
                                </p:cTn>
                              </p:par>
                              <p:par>
                                <p:cTn id="28" presetID="22" presetClass="entr" presetSubtype="8" repeatCount="indefinite" fill="hold" nodeType="withEffect">
                                  <p:stCondLst>
                                    <p:cond delay="0"/>
                                  </p:stCondLst>
                                  <p:endCondLst>
                                    <p:cond evt="onNext" delay="0">
                                      <p:tgtEl>
                                        <p:sldTgt/>
                                      </p:tgtEl>
                                    </p:cond>
                                  </p:end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2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22" presetClass="entr" presetSubtype="8" repeatCount="indefinite"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1500"/>
                                        <p:tgtEl>
                                          <p:spTgt spid="35"/>
                                        </p:tgtEl>
                                      </p:cBhvr>
                                    </p:animEffect>
                                  </p:childTnLst>
                                </p:cTn>
                              </p:par>
                              <p:par>
                                <p:cTn id="38" presetID="22" presetClass="entr" presetSubtype="2" repeatCount="indefinite"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right)">
                                      <p:cBhvr>
                                        <p:cTn id="40" dur="1500"/>
                                        <p:tgtEl>
                                          <p:spTgt spid="32"/>
                                        </p:tgtEl>
                                      </p:cBhvr>
                                    </p:animEffec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childTnLst>
                          </p:cTn>
                        </p:par>
                        <p:par>
                          <p:cTn id="44" fill="hold">
                            <p:stCondLst>
                              <p:cond delay="0"/>
                            </p:stCondLst>
                            <p:childTnLst>
                              <p:par>
                                <p:cTn id="45" presetID="35" presetClass="emph" presetSubtype="0" repeatCount="indefinite" fill="hold" grpId="1" nodeType="afterEffect">
                                  <p:stCondLst>
                                    <p:cond delay="500"/>
                                  </p:stCondLst>
                                  <p:endCondLst>
                                    <p:cond evt="onNext" delay="0">
                                      <p:tgtEl>
                                        <p:sldTgt/>
                                      </p:tgtEl>
                                    </p:cond>
                                  </p:endCondLst>
                                  <p:childTnLst>
                                    <p:anim calcmode="discrete" valueType="str">
                                      <p:cBhvr>
                                        <p:cTn id="46" dur="1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0" grpId="0" animBg="1"/>
      <p:bldP spid="4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3.2.2 PPP</a:t>
            </a:r>
            <a:r>
              <a:rPr lang="zh-CN" altLang="en-US" dirty="0">
                <a:latin typeface="+mj-ea"/>
              </a:rPr>
              <a:t>协议的帧格式</a:t>
            </a:r>
            <a:endParaRPr lang="zh-CN" altLang="en-US" dirty="0"/>
          </a:p>
        </p:txBody>
      </p:sp>
      <p:sp>
        <p:nvSpPr>
          <p:cNvPr id="4" name="Rectangle 3"/>
          <p:cNvSpPr txBox="1">
            <a:spLocks noChangeArrowheads="1"/>
          </p:cNvSpPr>
          <p:nvPr/>
        </p:nvSpPr>
        <p:spPr bwMode="auto">
          <a:xfrm>
            <a:off x="2134766" y="4011658"/>
            <a:ext cx="8339623" cy="2082432"/>
          </a:xfrm>
          <a:prstGeom prst="rect">
            <a:avLst/>
          </a:prstGeom>
          <a:noFill/>
          <a:ln w="9525">
            <a:solidFill>
              <a:srgbClr val="333399"/>
            </a:solidFill>
            <a:miter lim="800000"/>
          </a:ln>
          <a:extLst>
            <a:ext uri="{909E8E84-426E-40DD-AFC4-6F175D3DCCD1}">
              <a14:hiddenFill xmlns:a14="http://schemas.microsoft.com/office/drawing/2010/main">
                <a:solidFill>
                  <a:srgbClr val="FFFFFF"/>
                </a:solidFill>
              </a14:hiddenFill>
            </a:ext>
          </a:extLst>
        </p:spPr>
        <p:txBody>
          <a:bodyPr lIns="108850" tIns="54425" rIns="108850" bIns="54425"/>
          <a:lstStyle>
            <a:lvl1pPr marL="365125" indent="-255905">
              <a:defRPr sz="1600" b="1">
                <a:solidFill>
                  <a:srgbClr val="1C1C1C"/>
                </a:solidFill>
                <a:latin typeface="黑体" pitchFamily="2" charset="-122"/>
                <a:ea typeface="黑体" pitchFamily="2" charset="-122"/>
              </a:defRPr>
            </a:lvl1pPr>
            <a:lvl2pPr marL="621030" indent="-22860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spcBef>
                <a:spcPts val="475"/>
              </a:spcBef>
              <a:buClr>
                <a:schemeClr val="accent1"/>
              </a:buClr>
              <a:buSzPct val="68000"/>
              <a:buFont typeface="Wingdings 3" panose="05040102010807070707" pitchFamily="18" charset="2"/>
              <a:buChar char=""/>
            </a:pPr>
            <a:r>
              <a:rPr lang="zh-CN" altLang="en-US" sz="2800" dirty="0">
                <a:solidFill>
                  <a:srgbClr val="4D4D4D"/>
                </a:solidFill>
                <a:latin typeface="微软雅黑" panose="020B0503020204020204" pitchFamily="34" charset="-122"/>
                <a:ea typeface="微软雅黑" panose="020B0503020204020204" pitchFamily="34" charset="-122"/>
              </a:rPr>
              <a:t>协议字段指明信息部分的类别，当协议字段为 </a:t>
            </a:r>
            <a:r>
              <a:rPr lang="en-US" altLang="zh-CN" sz="2800" dirty="0">
                <a:solidFill>
                  <a:srgbClr val="4D4D4D"/>
                </a:solidFill>
                <a:latin typeface="微软雅黑" panose="020B0503020204020204" pitchFamily="34" charset="-122"/>
                <a:ea typeface="微软雅黑" panose="020B0503020204020204" pitchFamily="34" charset="-122"/>
              </a:rPr>
              <a:t>0x0021 </a:t>
            </a:r>
            <a:r>
              <a:rPr lang="zh-CN" altLang="en-US" sz="2800" dirty="0">
                <a:solidFill>
                  <a:srgbClr val="4D4D4D"/>
                </a:solidFill>
                <a:latin typeface="微软雅黑" panose="020B0503020204020204" pitchFamily="34" charset="-122"/>
                <a:ea typeface="微软雅黑" panose="020B0503020204020204" pitchFamily="34" charset="-122"/>
              </a:rPr>
              <a:t>时，</a:t>
            </a:r>
            <a:r>
              <a:rPr lang="en-US" altLang="zh-CN" sz="2800" dirty="0">
                <a:solidFill>
                  <a:srgbClr val="4D4D4D"/>
                </a:solidFill>
                <a:latin typeface="微软雅黑" panose="020B0503020204020204" pitchFamily="34" charset="-122"/>
                <a:ea typeface="微软雅黑" panose="020B0503020204020204" pitchFamily="34" charset="-122"/>
              </a:rPr>
              <a:t>PPP </a:t>
            </a:r>
            <a:r>
              <a:rPr lang="zh-CN" altLang="en-US" sz="2800" dirty="0">
                <a:solidFill>
                  <a:srgbClr val="4D4D4D"/>
                </a:solidFill>
                <a:latin typeface="微软雅黑" panose="020B0503020204020204" pitchFamily="34" charset="-122"/>
                <a:ea typeface="微软雅黑" panose="020B0503020204020204" pitchFamily="34" charset="-122"/>
              </a:rPr>
              <a:t>帧的信息字段就是 </a:t>
            </a:r>
            <a:r>
              <a:rPr lang="en-US" altLang="zh-CN" sz="2800" dirty="0">
                <a:solidFill>
                  <a:srgbClr val="4D4D4D"/>
                </a:solidFill>
                <a:latin typeface="微软雅黑" panose="020B0503020204020204" pitchFamily="34" charset="-122"/>
                <a:ea typeface="微软雅黑" panose="020B0503020204020204" pitchFamily="34" charset="-122"/>
              </a:rPr>
              <a:t>IP </a:t>
            </a:r>
            <a:r>
              <a:rPr lang="zh-CN" altLang="en-US" sz="2800" dirty="0">
                <a:solidFill>
                  <a:srgbClr val="4D4D4D"/>
                </a:solidFill>
                <a:latin typeface="微软雅黑" panose="020B0503020204020204" pitchFamily="34" charset="-122"/>
                <a:ea typeface="微软雅黑" panose="020B0503020204020204" pitchFamily="34" charset="-122"/>
              </a:rPr>
              <a:t>数据报。</a:t>
            </a:r>
            <a:endParaRPr lang="en-US" altLang="zh-CN" sz="2800" dirty="0">
              <a:solidFill>
                <a:srgbClr val="4D4D4D"/>
              </a:solidFill>
              <a:latin typeface="微软雅黑" panose="020B0503020204020204" pitchFamily="34" charset="-122"/>
              <a:ea typeface="微软雅黑" panose="020B0503020204020204" pitchFamily="34" charset="-122"/>
            </a:endParaRPr>
          </a:p>
          <a:p>
            <a:pPr eaLnBrk="1" hangingPunct="1">
              <a:spcBef>
                <a:spcPts val="475"/>
              </a:spcBef>
              <a:buClr>
                <a:schemeClr val="accent1"/>
              </a:buClr>
              <a:buSzPct val="68000"/>
              <a:buFont typeface="Wingdings 3" panose="05040102010807070707" pitchFamily="18" charset="2"/>
              <a:buChar char=""/>
            </a:pPr>
            <a:r>
              <a:rPr lang="zh-CN" altLang="en-US" sz="2800" dirty="0">
                <a:solidFill>
                  <a:srgbClr val="4D4D4D"/>
                </a:solidFill>
                <a:latin typeface="微软雅黑" panose="020B0503020204020204" pitchFamily="34" charset="-122"/>
                <a:ea typeface="微软雅黑" panose="020B0503020204020204" pitchFamily="34" charset="-122"/>
              </a:rPr>
              <a:t>信息字段长度可变，不超过 </a:t>
            </a:r>
            <a:r>
              <a:rPr lang="en-US" altLang="zh-CN" sz="2800" dirty="0">
                <a:solidFill>
                  <a:srgbClr val="4D4D4D"/>
                </a:solidFill>
                <a:latin typeface="微软雅黑" panose="020B0503020204020204" pitchFamily="34" charset="-122"/>
                <a:ea typeface="微软雅黑" panose="020B0503020204020204" pitchFamily="34" charset="-122"/>
              </a:rPr>
              <a:t>1500 </a:t>
            </a:r>
            <a:r>
              <a:rPr lang="zh-CN" altLang="en-US" sz="2800" dirty="0">
                <a:solidFill>
                  <a:srgbClr val="4D4D4D"/>
                </a:solidFill>
                <a:latin typeface="微软雅黑" panose="020B0503020204020204" pitchFamily="34" charset="-122"/>
                <a:ea typeface="微软雅黑" panose="020B0503020204020204" pitchFamily="34" charset="-122"/>
              </a:rPr>
              <a:t>字节。</a:t>
            </a:r>
            <a:endParaRPr lang="en-US" altLang="zh-CN" sz="2800" dirty="0">
              <a:solidFill>
                <a:srgbClr val="4D4D4D"/>
              </a:solidFill>
              <a:latin typeface="微软雅黑" panose="020B0503020204020204" pitchFamily="34" charset="-122"/>
              <a:ea typeface="微软雅黑" panose="020B0503020204020204" pitchFamily="34" charset="-122"/>
            </a:endParaRPr>
          </a:p>
          <a:p>
            <a:pPr eaLnBrk="1" hangingPunct="1">
              <a:spcBef>
                <a:spcPts val="475"/>
              </a:spcBef>
              <a:buClr>
                <a:schemeClr val="accent1"/>
              </a:buClr>
              <a:buSzPct val="68000"/>
              <a:buFont typeface="Wingdings 3" panose="05040102010807070707" pitchFamily="18" charset="2"/>
              <a:buChar char=""/>
            </a:pPr>
            <a:r>
              <a:rPr lang="zh-CN" altLang="en-US" sz="2800" dirty="0">
                <a:solidFill>
                  <a:srgbClr val="4D4D4D"/>
                </a:solidFill>
                <a:latin typeface="微软雅黑" panose="020B0503020204020204" pitchFamily="34" charset="-122"/>
                <a:ea typeface="微软雅黑" panose="020B0503020204020204" pitchFamily="34" charset="-122"/>
              </a:rPr>
              <a:t>尾部的第一个字段是使用 </a:t>
            </a:r>
            <a:r>
              <a:rPr lang="en-US" altLang="zh-CN" sz="2800" dirty="0">
                <a:solidFill>
                  <a:srgbClr val="4D4D4D"/>
                </a:solidFill>
                <a:latin typeface="微软雅黑" panose="020B0503020204020204" pitchFamily="34" charset="-122"/>
                <a:ea typeface="微软雅黑" panose="020B0503020204020204" pitchFamily="34" charset="-122"/>
              </a:rPr>
              <a:t>CRC </a:t>
            </a:r>
            <a:r>
              <a:rPr lang="zh-CN" altLang="en-US" sz="2800" dirty="0">
                <a:solidFill>
                  <a:srgbClr val="4D4D4D"/>
                </a:solidFill>
                <a:latin typeface="微软雅黑" panose="020B0503020204020204" pitchFamily="34" charset="-122"/>
                <a:ea typeface="微软雅黑" panose="020B0503020204020204" pitchFamily="34" charset="-122"/>
              </a:rPr>
              <a:t>的帧检验序列 </a:t>
            </a:r>
            <a:r>
              <a:rPr lang="en-US" altLang="zh-CN" sz="2800" dirty="0">
                <a:solidFill>
                  <a:srgbClr val="4D4D4D"/>
                </a:solidFill>
                <a:latin typeface="微软雅黑" panose="020B0503020204020204" pitchFamily="34" charset="-122"/>
                <a:ea typeface="微软雅黑" panose="020B0503020204020204" pitchFamily="34" charset="-122"/>
              </a:rPr>
              <a:t>FCS</a:t>
            </a:r>
            <a:r>
              <a:rPr lang="zh-CN" altLang="en-US" sz="2800" dirty="0">
                <a:solidFill>
                  <a:srgbClr val="4D4D4D"/>
                </a:solidFill>
                <a:latin typeface="微软雅黑" panose="020B0503020204020204" pitchFamily="34" charset="-122"/>
                <a:ea typeface="微软雅黑" panose="020B0503020204020204" pitchFamily="34" charset="-122"/>
              </a:rPr>
              <a:t>。</a:t>
            </a:r>
          </a:p>
        </p:txBody>
      </p:sp>
      <p:sp>
        <p:nvSpPr>
          <p:cNvPr id="5" name="Rectangle 4"/>
          <p:cNvSpPr>
            <a:spLocks noChangeArrowheads="1"/>
          </p:cNvSpPr>
          <p:nvPr/>
        </p:nvSpPr>
        <p:spPr bwMode="auto">
          <a:xfrm>
            <a:off x="5532247" y="1359771"/>
            <a:ext cx="3864530" cy="465245"/>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lIns="108850" tIns="54425" rIns="108850" bIns="54425" anchor="ctr"/>
          <a:lstStyle/>
          <a:p>
            <a:pPr algn="ctr" eaLnBrk="1" hangingPunct="1">
              <a:defRPr/>
            </a:pPr>
            <a:r>
              <a:rPr kumimoji="1" lang="en-US" altLang="zh-CN" sz="2900" b="1" dirty="0">
                <a:solidFill>
                  <a:srgbClr val="333399"/>
                </a:solidFill>
                <a:effectLst>
                  <a:outerShdw blurRad="38100" dist="38100" dir="2700000" algn="tl">
                    <a:srgbClr val="000000">
                      <a:alpha val="43137"/>
                    </a:srgbClr>
                  </a:outerShdw>
                </a:effectLst>
                <a:ea typeface="黑体" pitchFamily="2" charset="-122"/>
              </a:rPr>
              <a:t>IP </a:t>
            </a:r>
            <a:r>
              <a:rPr kumimoji="1" lang="zh-CN" altLang="en-US" sz="2900" b="1" dirty="0">
                <a:solidFill>
                  <a:srgbClr val="333399"/>
                </a:solidFill>
                <a:effectLst>
                  <a:outerShdw blurRad="38100" dist="38100" dir="2700000" algn="tl">
                    <a:srgbClr val="000000">
                      <a:alpha val="43137"/>
                    </a:srgbClr>
                  </a:outerShdw>
                </a:effectLst>
                <a:ea typeface="黑体" pitchFamily="2" charset="-122"/>
              </a:rPr>
              <a:t>数据报</a:t>
            </a:r>
          </a:p>
        </p:txBody>
      </p:sp>
      <p:sp>
        <p:nvSpPr>
          <p:cNvPr id="6" name="Text Box 9"/>
          <p:cNvSpPr txBox="1">
            <a:spLocks noChangeArrowheads="1"/>
          </p:cNvSpPr>
          <p:nvPr/>
        </p:nvSpPr>
        <p:spPr bwMode="auto">
          <a:xfrm>
            <a:off x="2029620"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1</a:t>
            </a:r>
          </a:p>
        </p:txBody>
      </p:sp>
      <p:sp>
        <p:nvSpPr>
          <p:cNvPr id="7" name="Text Box 10"/>
          <p:cNvSpPr txBox="1">
            <a:spLocks noChangeArrowheads="1"/>
          </p:cNvSpPr>
          <p:nvPr/>
        </p:nvSpPr>
        <p:spPr bwMode="auto">
          <a:xfrm>
            <a:off x="4687807"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2</a:t>
            </a:r>
          </a:p>
        </p:txBody>
      </p:sp>
      <p:sp>
        <p:nvSpPr>
          <p:cNvPr id="8" name="Text Box 11"/>
          <p:cNvSpPr txBox="1">
            <a:spLocks noChangeArrowheads="1"/>
          </p:cNvSpPr>
          <p:nvPr/>
        </p:nvSpPr>
        <p:spPr bwMode="auto">
          <a:xfrm>
            <a:off x="2755542"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1</a:t>
            </a:r>
          </a:p>
        </p:txBody>
      </p:sp>
      <p:sp>
        <p:nvSpPr>
          <p:cNvPr id="9" name="Text Box 12"/>
          <p:cNvSpPr txBox="1">
            <a:spLocks noChangeArrowheads="1"/>
          </p:cNvSpPr>
          <p:nvPr/>
        </p:nvSpPr>
        <p:spPr bwMode="auto">
          <a:xfrm>
            <a:off x="11085657"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1</a:t>
            </a:r>
          </a:p>
        </p:txBody>
      </p:sp>
      <p:sp>
        <p:nvSpPr>
          <p:cNvPr id="10" name="Text Box 13"/>
          <p:cNvSpPr txBox="1">
            <a:spLocks noChangeArrowheads="1"/>
          </p:cNvSpPr>
          <p:nvPr/>
        </p:nvSpPr>
        <p:spPr bwMode="auto">
          <a:xfrm>
            <a:off x="943910" y="2795203"/>
            <a:ext cx="963619"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a:solidFill>
                  <a:srgbClr val="333399"/>
                </a:solidFill>
                <a:effectLst>
                  <a:outerShdw blurRad="38100" dist="38100" dir="2700000" algn="tl">
                    <a:srgbClr val="000000">
                      <a:alpha val="43137"/>
                    </a:srgbClr>
                  </a:outerShdw>
                </a:effectLst>
                <a:ea typeface="黑体" pitchFamily="2" charset="-122"/>
              </a:rPr>
              <a:t>字节</a:t>
            </a:r>
          </a:p>
        </p:txBody>
      </p:sp>
      <p:sp>
        <p:nvSpPr>
          <p:cNvPr id="11" name="Text Box 18"/>
          <p:cNvSpPr txBox="1">
            <a:spLocks noChangeArrowheads="1"/>
          </p:cNvSpPr>
          <p:nvPr/>
        </p:nvSpPr>
        <p:spPr bwMode="auto">
          <a:xfrm>
            <a:off x="3479348"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1</a:t>
            </a:r>
          </a:p>
        </p:txBody>
      </p:sp>
      <p:sp>
        <p:nvSpPr>
          <p:cNvPr id="12" name="Text Box 23"/>
          <p:cNvSpPr txBox="1">
            <a:spLocks noChangeArrowheads="1"/>
          </p:cNvSpPr>
          <p:nvPr/>
        </p:nvSpPr>
        <p:spPr bwMode="auto">
          <a:xfrm>
            <a:off x="9879314" y="2795203"/>
            <a:ext cx="426614"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a:solidFill>
                  <a:srgbClr val="333399"/>
                </a:solidFill>
                <a:effectLst>
                  <a:outerShdw blurRad="38100" dist="38100" dir="2700000" algn="tl">
                    <a:srgbClr val="C0C0C0"/>
                  </a:outerShdw>
                </a:effectLst>
                <a:ea typeface="黑体" pitchFamily="2" charset="-122"/>
              </a:rPr>
              <a:t>2</a:t>
            </a:r>
          </a:p>
        </p:txBody>
      </p:sp>
      <p:sp>
        <p:nvSpPr>
          <p:cNvPr id="13" name="Line 26"/>
          <p:cNvSpPr>
            <a:spLocks noChangeShapeType="1"/>
          </p:cNvSpPr>
          <p:nvPr/>
        </p:nvSpPr>
        <p:spPr bwMode="auto">
          <a:xfrm flipH="1">
            <a:off x="5532246" y="1347069"/>
            <a:ext cx="1" cy="924139"/>
          </a:xfrm>
          <a:prstGeom prst="line">
            <a:avLst/>
          </a:prstGeom>
          <a:noFill/>
          <a:ln w="9525">
            <a:solidFill>
              <a:schemeClr val="tx1"/>
            </a:solidFill>
            <a:prstDash val="dash"/>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14" name="Line 27"/>
          <p:cNvSpPr>
            <a:spLocks noChangeShapeType="1"/>
          </p:cNvSpPr>
          <p:nvPr/>
        </p:nvSpPr>
        <p:spPr bwMode="auto">
          <a:xfrm>
            <a:off x="9396777" y="1347068"/>
            <a:ext cx="0" cy="889206"/>
          </a:xfrm>
          <a:prstGeom prst="line">
            <a:avLst/>
          </a:prstGeom>
          <a:noFill/>
          <a:ln w="9525">
            <a:solidFill>
              <a:schemeClr val="tx1"/>
            </a:solidFill>
            <a:prstDash val="dash"/>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15" name="Text Box 31"/>
          <p:cNvSpPr txBox="1">
            <a:spLocks noChangeArrowheads="1"/>
          </p:cNvSpPr>
          <p:nvPr/>
        </p:nvSpPr>
        <p:spPr bwMode="auto">
          <a:xfrm>
            <a:off x="6014784" y="2795203"/>
            <a:ext cx="2614712" cy="479245"/>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400" b="1" dirty="0">
                <a:solidFill>
                  <a:srgbClr val="333399"/>
                </a:solidFill>
                <a:effectLst>
                  <a:outerShdw blurRad="38100" dist="38100" dir="2700000" algn="tl">
                    <a:srgbClr val="000000">
                      <a:alpha val="43137"/>
                    </a:srgbClr>
                  </a:outerShdw>
                </a:effectLst>
                <a:ea typeface="黑体" pitchFamily="2" charset="-122"/>
              </a:rPr>
              <a:t>不超过 </a:t>
            </a:r>
            <a:r>
              <a:rPr kumimoji="1" lang="en-US" altLang="zh-CN" sz="2400" b="1" dirty="0">
                <a:solidFill>
                  <a:srgbClr val="333399"/>
                </a:solidFill>
                <a:effectLst>
                  <a:outerShdw blurRad="38100" dist="38100" dir="2700000" algn="tl">
                    <a:srgbClr val="000000">
                      <a:alpha val="43137"/>
                    </a:srgbClr>
                  </a:outerShdw>
                </a:effectLst>
                <a:ea typeface="黑体" pitchFamily="2" charset="-122"/>
              </a:rPr>
              <a:t>1500 </a:t>
            </a:r>
            <a:r>
              <a:rPr kumimoji="1" lang="zh-CN" altLang="en-US" sz="2400" b="1" dirty="0">
                <a:solidFill>
                  <a:srgbClr val="333399"/>
                </a:solidFill>
                <a:effectLst>
                  <a:outerShdw blurRad="38100" dist="38100" dir="2700000" algn="tl">
                    <a:srgbClr val="000000">
                      <a:alpha val="43137"/>
                    </a:srgbClr>
                  </a:outerShdw>
                </a:effectLst>
                <a:ea typeface="黑体" pitchFamily="2" charset="-122"/>
              </a:rPr>
              <a:t>字节</a:t>
            </a:r>
          </a:p>
        </p:txBody>
      </p:sp>
      <p:sp>
        <p:nvSpPr>
          <p:cNvPr id="16" name="Line 32"/>
          <p:cNvSpPr>
            <a:spLocks noChangeShapeType="1"/>
          </p:cNvSpPr>
          <p:nvPr/>
        </p:nvSpPr>
        <p:spPr bwMode="auto">
          <a:xfrm>
            <a:off x="1930149" y="3527955"/>
            <a:ext cx="9779844" cy="0"/>
          </a:xfrm>
          <a:prstGeom prst="line">
            <a:avLst/>
          </a:prstGeom>
          <a:noFill/>
          <a:ln w="28575">
            <a:solidFill>
              <a:srgbClr val="333399"/>
            </a:solidFill>
            <a:round/>
            <a:headEnd type="triangle" w="med" len="lg"/>
            <a:tailEnd type="triangle" w="med" len="lg"/>
          </a:ln>
          <a:effectLst/>
        </p:spPr>
        <p:txBody>
          <a:bodyPr lIns="108850" tIns="54425" rIns="108850" bIns="54425"/>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17" name="Text Box 33"/>
          <p:cNvSpPr txBox="1">
            <a:spLocks noChangeArrowheads="1"/>
          </p:cNvSpPr>
          <p:nvPr/>
        </p:nvSpPr>
        <p:spPr bwMode="auto">
          <a:xfrm>
            <a:off x="5963990" y="3233645"/>
            <a:ext cx="1432979" cy="556189"/>
          </a:xfrm>
          <a:prstGeom prst="rect">
            <a:avLst/>
          </a:prstGeom>
          <a:solidFill>
            <a:schemeClr val="bg1"/>
          </a:solidFill>
          <a:ln w="9525">
            <a:noFill/>
            <a:miter lim="800000"/>
          </a:ln>
          <a:effectLst/>
        </p:spPr>
        <p:txBody>
          <a:bodyPr wrap="none" lIns="108850" tIns="54425" rIns="108850" bIns="54425">
            <a:spAutoFit/>
          </a:bodyPr>
          <a:lstStyle/>
          <a:p>
            <a:pPr eaLnBrk="1" hangingPunct="1">
              <a:defRPr/>
            </a:pPr>
            <a:r>
              <a:rPr kumimoji="1" lang="en-US" altLang="zh-CN" sz="2900" b="1" dirty="0">
                <a:solidFill>
                  <a:srgbClr val="333399"/>
                </a:solidFill>
                <a:effectLst>
                  <a:outerShdw blurRad="38100" dist="38100" dir="2700000" algn="tl">
                    <a:srgbClr val="000000">
                      <a:alpha val="43137"/>
                    </a:srgbClr>
                  </a:outerShdw>
                </a:effectLst>
                <a:ea typeface="黑体" pitchFamily="2" charset="-122"/>
              </a:rPr>
              <a:t>PPP </a:t>
            </a:r>
            <a:r>
              <a:rPr kumimoji="1" lang="zh-CN" altLang="en-US" sz="2900" b="1" dirty="0">
                <a:solidFill>
                  <a:srgbClr val="333399"/>
                </a:solidFill>
                <a:effectLst>
                  <a:outerShdw blurRad="38100" dist="38100" dir="2700000" algn="tl">
                    <a:srgbClr val="000000">
                      <a:alpha val="43137"/>
                    </a:srgbClr>
                  </a:outerShdw>
                </a:effectLst>
                <a:ea typeface="黑体" pitchFamily="2" charset="-122"/>
              </a:rPr>
              <a:t>帧</a:t>
            </a:r>
          </a:p>
        </p:txBody>
      </p:sp>
      <p:sp>
        <p:nvSpPr>
          <p:cNvPr id="18" name="Text Box 39"/>
          <p:cNvSpPr txBox="1">
            <a:spLocks noChangeArrowheads="1"/>
          </p:cNvSpPr>
          <p:nvPr/>
        </p:nvSpPr>
        <p:spPr bwMode="auto">
          <a:xfrm>
            <a:off x="1208187" y="1198371"/>
            <a:ext cx="1335516"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000000">
                      <a:alpha val="43137"/>
                    </a:srgbClr>
                  </a:outerShdw>
                </a:effectLst>
                <a:ea typeface="黑体" pitchFamily="2" charset="-122"/>
              </a:rPr>
              <a:t>先发送</a:t>
            </a:r>
          </a:p>
        </p:txBody>
      </p:sp>
      <p:sp>
        <p:nvSpPr>
          <p:cNvPr id="19" name="Rectangle 5"/>
          <p:cNvSpPr>
            <a:spLocks noChangeArrowheads="1"/>
          </p:cNvSpPr>
          <p:nvPr/>
        </p:nvSpPr>
        <p:spPr bwMode="auto">
          <a:xfrm>
            <a:off x="1908985" y="2194990"/>
            <a:ext cx="9779844" cy="566868"/>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lIns="108850" tIns="54425" rIns="108850" bIns="54425" anchor="ctr"/>
          <a:lstStyle/>
          <a:p>
            <a:pPr algn="ctr" eaLnBrk="1" hangingPunct="1">
              <a:defRPr/>
            </a:pPr>
            <a:endParaRPr kumimoji="1" lang="zh-CN" altLang="zh-CN" sz="2900" b="1">
              <a:solidFill>
                <a:srgbClr val="333399"/>
              </a:solidFill>
              <a:effectLst>
                <a:outerShdw blurRad="38100" dist="38100" dir="2700000" algn="tl">
                  <a:srgbClr val="000000">
                    <a:alpha val="43137"/>
                  </a:srgbClr>
                </a:outerShdw>
              </a:effectLst>
              <a:ea typeface="黑体" pitchFamily="2" charset="-122"/>
            </a:endParaRPr>
          </a:p>
        </p:txBody>
      </p:sp>
      <p:sp>
        <p:nvSpPr>
          <p:cNvPr id="20" name="Line 6"/>
          <p:cNvSpPr>
            <a:spLocks noChangeShapeType="1"/>
          </p:cNvSpPr>
          <p:nvPr/>
        </p:nvSpPr>
        <p:spPr bwMode="auto">
          <a:xfrm>
            <a:off x="2634908" y="2194990"/>
            <a:ext cx="0" cy="566868"/>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21" name="Line 7"/>
          <p:cNvSpPr>
            <a:spLocks noChangeShapeType="1"/>
          </p:cNvSpPr>
          <p:nvPr/>
        </p:nvSpPr>
        <p:spPr bwMode="auto">
          <a:xfrm>
            <a:off x="10844388" y="2206104"/>
            <a:ext cx="0" cy="555754"/>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22" name="Text Box 8"/>
          <p:cNvSpPr txBox="1">
            <a:spLocks noChangeArrowheads="1"/>
          </p:cNvSpPr>
          <p:nvPr/>
        </p:nvSpPr>
        <p:spPr bwMode="auto">
          <a:xfrm>
            <a:off x="1958568" y="2430535"/>
            <a:ext cx="534015" cy="417690"/>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000" b="1" dirty="0">
                <a:solidFill>
                  <a:schemeClr val="accent2"/>
                </a:solidFill>
                <a:effectLst>
                  <a:outerShdw blurRad="38100" dist="38100" dir="2700000" algn="tl">
                    <a:srgbClr val="C0C0C0"/>
                  </a:outerShdw>
                </a:effectLst>
                <a:ea typeface="黑体" pitchFamily="2" charset="-122"/>
              </a:rPr>
              <a:t>7E</a:t>
            </a:r>
          </a:p>
        </p:txBody>
      </p:sp>
      <p:sp>
        <p:nvSpPr>
          <p:cNvPr id="23" name="Line 14"/>
          <p:cNvSpPr>
            <a:spLocks noChangeShapeType="1"/>
          </p:cNvSpPr>
          <p:nvPr/>
        </p:nvSpPr>
        <p:spPr bwMode="auto">
          <a:xfrm>
            <a:off x="3358713" y="2206104"/>
            <a:ext cx="0" cy="555754"/>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24" name="Line 15"/>
          <p:cNvSpPr>
            <a:spLocks noChangeShapeType="1"/>
          </p:cNvSpPr>
          <p:nvPr/>
        </p:nvSpPr>
        <p:spPr bwMode="auto">
          <a:xfrm>
            <a:off x="4082519" y="2194990"/>
            <a:ext cx="0" cy="566868"/>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25" name="Text Box 16"/>
          <p:cNvSpPr txBox="1">
            <a:spLocks noChangeArrowheads="1"/>
          </p:cNvSpPr>
          <p:nvPr/>
        </p:nvSpPr>
        <p:spPr bwMode="auto">
          <a:xfrm>
            <a:off x="2682373" y="2430535"/>
            <a:ext cx="534015" cy="417690"/>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000" b="1" dirty="0">
                <a:solidFill>
                  <a:schemeClr val="accent2"/>
                </a:solidFill>
                <a:effectLst>
                  <a:outerShdw blurRad="38100" dist="38100" dir="2700000" algn="tl">
                    <a:srgbClr val="000000">
                      <a:alpha val="43137"/>
                    </a:srgbClr>
                  </a:outerShdw>
                </a:effectLst>
                <a:ea typeface="黑体" pitchFamily="2" charset="-122"/>
              </a:rPr>
              <a:t>FF</a:t>
            </a:r>
          </a:p>
        </p:txBody>
      </p:sp>
      <p:sp>
        <p:nvSpPr>
          <p:cNvPr id="26" name="Text Box 17"/>
          <p:cNvSpPr txBox="1">
            <a:spLocks noChangeArrowheads="1"/>
          </p:cNvSpPr>
          <p:nvPr/>
        </p:nvSpPr>
        <p:spPr bwMode="auto">
          <a:xfrm>
            <a:off x="3397714" y="2430535"/>
            <a:ext cx="505160" cy="417690"/>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000" b="1" dirty="0">
                <a:solidFill>
                  <a:schemeClr val="accent2"/>
                </a:solidFill>
                <a:effectLst>
                  <a:outerShdw blurRad="38100" dist="38100" dir="2700000" algn="tl">
                    <a:srgbClr val="000000">
                      <a:alpha val="43137"/>
                    </a:srgbClr>
                  </a:outerShdw>
                </a:effectLst>
                <a:ea typeface="黑体" pitchFamily="2" charset="-122"/>
              </a:rPr>
              <a:t>03</a:t>
            </a:r>
          </a:p>
        </p:txBody>
      </p:sp>
      <p:sp>
        <p:nvSpPr>
          <p:cNvPr id="27" name="Text Box 19"/>
          <p:cNvSpPr txBox="1">
            <a:spLocks noChangeArrowheads="1"/>
          </p:cNvSpPr>
          <p:nvPr/>
        </p:nvSpPr>
        <p:spPr bwMode="auto">
          <a:xfrm>
            <a:off x="2006339" y="2081517"/>
            <a:ext cx="447452"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dirty="0">
                <a:solidFill>
                  <a:srgbClr val="333399"/>
                </a:solidFill>
                <a:effectLst>
                  <a:outerShdw blurRad="38100" dist="38100" dir="2700000" algn="tl">
                    <a:srgbClr val="C0C0C0"/>
                  </a:outerShdw>
                </a:effectLst>
                <a:ea typeface="黑体" pitchFamily="2" charset="-122"/>
              </a:rPr>
              <a:t>F</a:t>
            </a:r>
          </a:p>
        </p:txBody>
      </p:sp>
      <p:sp>
        <p:nvSpPr>
          <p:cNvPr id="28" name="Text Box 20"/>
          <p:cNvSpPr txBox="1">
            <a:spLocks noChangeArrowheads="1"/>
          </p:cNvSpPr>
          <p:nvPr/>
        </p:nvSpPr>
        <p:spPr bwMode="auto">
          <a:xfrm>
            <a:off x="2683584" y="2081517"/>
            <a:ext cx="489130"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dirty="0">
                <a:solidFill>
                  <a:srgbClr val="333399"/>
                </a:solidFill>
                <a:effectLst>
                  <a:outerShdw blurRad="38100" dist="38100" dir="2700000" algn="tl">
                    <a:srgbClr val="C0C0C0"/>
                  </a:outerShdw>
                </a:effectLst>
                <a:ea typeface="黑体" pitchFamily="2" charset="-122"/>
              </a:rPr>
              <a:t>A</a:t>
            </a:r>
          </a:p>
        </p:txBody>
      </p:sp>
      <p:sp>
        <p:nvSpPr>
          <p:cNvPr id="29" name="Text Box 21"/>
          <p:cNvSpPr txBox="1">
            <a:spLocks noChangeArrowheads="1"/>
          </p:cNvSpPr>
          <p:nvPr/>
        </p:nvSpPr>
        <p:spPr bwMode="auto">
          <a:xfrm>
            <a:off x="3362946" y="2081517"/>
            <a:ext cx="489130"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dirty="0">
                <a:solidFill>
                  <a:srgbClr val="333399"/>
                </a:solidFill>
                <a:effectLst>
                  <a:outerShdw blurRad="38100" dist="38100" dir="2700000" algn="tl">
                    <a:srgbClr val="C0C0C0"/>
                  </a:outerShdw>
                </a:effectLst>
                <a:ea typeface="黑体" pitchFamily="2" charset="-122"/>
              </a:rPr>
              <a:t>C</a:t>
            </a:r>
          </a:p>
        </p:txBody>
      </p:sp>
      <p:sp>
        <p:nvSpPr>
          <p:cNvPr id="30" name="Text Box 22"/>
          <p:cNvSpPr txBox="1">
            <a:spLocks noChangeArrowheads="1"/>
          </p:cNvSpPr>
          <p:nvPr/>
        </p:nvSpPr>
        <p:spPr bwMode="auto">
          <a:xfrm>
            <a:off x="9663442" y="2260091"/>
            <a:ext cx="965223" cy="556189"/>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900" b="1" dirty="0">
                <a:solidFill>
                  <a:srgbClr val="333399"/>
                </a:solidFill>
                <a:effectLst>
                  <a:outerShdw blurRad="38100" dist="38100" dir="2700000" algn="tl">
                    <a:srgbClr val="000000">
                      <a:alpha val="43137"/>
                    </a:srgbClr>
                  </a:outerShdw>
                </a:effectLst>
                <a:ea typeface="黑体" pitchFamily="2" charset="-122"/>
              </a:rPr>
              <a:t>FCS</a:t>
            </a:r>
          </a:p>
        </p:txBody>
      </p:sp>
      <p:sp>
        <p:nvSpPr>
          <p:cNvPr id="31" name="Text Box 24"/>
          <p:cNvSpPr txBox="1">
            <a:spLocks noChangeArrowheads="1"/>
          </p:cNvSpPr>
          <p:nvPr/>
        </p:nvSpPr>
        <p:spPr bwMode="auto">
          <a:xfrm>
            <a:off x="11001001" y="2081517"/>
            <a:ext cx="447452" cy="556189"/>
          </a:xfrm>
          <a:prstGeom prst="rect">
            <a:avLst/>
          </a:prstGeom>
          <a:noFill/>
          <a:ln w="9525">
            <a:noFill/>
            <a:miter lim="800000"/>
          </a:ln>
          <a:effectLst/>
        </p:spPr>
        <p:txBody>
          <a:bodyPr wrap="none" lIns="108850" tIns="54425" rIns="108850" bIns="5442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defRPr/>
            </a:pPr>
            <a:r>
              <a:rPr kumimoji="1" lang="en-US" altLang="zh-CN" sz="2900" b="1" dirty="0">
                <a:solidFill>
                  <a:srgbClr val="333399"/>
                </a:solidFill>
                <a:effectLst>
                  <a:outerShdw blurRad="38100" dist="38100" dir="2700000" algn="tl">
                    <a:srgbClr val="C0C0C0"/>
                  </a:outerShdw>
                </a:effectLst>
                <a:ea typeface="黑体" pitchFamily="2" charset="-122"/>
              </a:rPr>
              <a:t>F</a:t>
            </a:r>
          </a:p>
        </p:txBody>
      </p:sp>
      <p:sp>
        <p:nvSpPr>
          <p:cNvPr id="32" name="Text Box 25"/>
          <p:cNvSpPr txBox="1">
            <a:spLocks noChangeArrowheads="1"/>
          </p:cNvSpPr>
          <p:nvPr/>
        </p:nvSpPr>
        <p:spPr bwMode="auto">
          <a:xfrm>
            <a:off x="10974394" y="2430535"/>
            <a:ext cx="534015" cy="417690"/>
          </a:xfrm>
          <a:prstGeom prst="rect">
            <a:avLst/>
          </a:prstGeom>
          <a:noFill/>
          <a:ln w="9525">
            <a:noFill/>
            <a:miter lim="800000"/>
          </a:ln>
          <a:effectLst/>
        </p:spPr>
        <p:txBody>
          <a:bodyPr wrap="none" lIns="108850" tIns="54425" rIns="108850" bIns="54425">
            <a:spAutoFit/>
          </a:bodyPr>
          <a:lstStyle/>
          <a:p>
            <a:pPr eaLnBrk="1" hangingPunct="1">
              <a:defRPr/>
            </a:pPr>
            <a:r>
              <a:rPr kumimoji="1" lang="en-US" altLang="zh-CN" sz="2000" b="1" dirty="0">
                <a:solidFill>
                  <a:schemeClr val="accent2"/>
                </a:solidFill>
                <a:effectLst>
                  <a:outerShdw blurRad="38100" dist="38100" dir="2700000" algn="tl">
                    <a:srgbClr val="000000">
                      <a:alpha val="43137"/>
                    </a:srgbClr>
                  </a:outerShdw>
                </a:effectLst>
                <a:ea typeface="黑体" pitchFamily="2" charset="-122"/>
              </a:rPr>
              <a:t>7E</a:t>
            </a:r>
          </a:p>
        </p:txBody>
      </p:sp>
      <p:sp>
        <p:nvSpPr>
          <p:cNvPr id="33" name="Rectangle 28"/>
          <p:cNvSpPr>
            <a:spLocks noChangeArrowheads="1"/>
          </p:cNvSpPr>
          <p:nvPr/>
        </p:nvSpPr>
        <p:spPr bwMode="auto">
          <a:xfrm>
            <a:off x="5532247" y="2221983"/>
            <a:ext cx="3864530" cy="519233"/>
          </a:xfrm>
          <a:prstGeom prst="rect">
            <a:avLst/>
          </a:prstGeom>
          <a:solidFill>
            <a:srgbClr val="FFCCFF"/>
          </a:solidFill>
          <a:ln w="9525">
            <a:noFill/>
            <a:miter lim="800000"/>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34" name="Text Box 29"/>
          <p:cNvSpPr txBox="1">
            <a:spLocks noChangeArrowheads="1"/>
          </p:cNvSpPr>
          <p:nvPr/>
        </p:nvSpPr>
        <p:spPr bwMode="auto">
          <a:xfrm>
            <a:off x="4279344" y="2244213"/>
            <a:ext cx="966825"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C0C0C0"/>
                  </a:outerShdw>
                </a:effectLst>
                <a:ea typeface="黑体" pitchFamily="2" charset="-122"/>
              </a:rPr>
              <a:t>协议</a:t>
            </a:r>
          </a:p>
        </p:txBody>
      </p:sp>
      <p:sp>
        <p:nvSpPr>
          <p:cNvPr id="35" name="Text Box 30"/>
          <p:cNvSpPr txBox="1">
            <a:spLocks noChangeArrowheads="1"/>
          </p:cNvSpPr>
          <p:nvPr/>
        </p:nvSpPr>
        <p:spPr bwMode="auto">
          <a:xfrm>
            <a:off x="6014783" y="2268031"/>
            <a:ext cx="2938519"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000000">
                      <a:alpha val="43137"/>
                    </a:srgbClr>
                  </a:outerShdw>
                </a:effectLst>
                <a:ea typeface="黑体" pitchFamily="2" charset="-122"/>
              </a:rPr>
              <a:t>信    息    部    分</a:t>
            </a:r>
          </a:p>
        </p:txBody>
      </p:sp>
      <p:sp>
        <p:nvSpPr>
          <p:cNvPr id="36" name="AutoShape 34"/>
          <p:cNvSpPr/>
          <p:nvPr/>
        </p:nvSpPr>
        <p:spPr bwMode="auto">
          <a:xfrm rot="5400000">
            <a:off x="3632489" y="295232"/>
            <a:ext cx="176254" cy="3623262"/>
          </a:xfrm>
          <a:prstGeom prst="leftBrace">
            <a:avLst>
              <a:gd name="adj1" fmla="val 128528"/>
              <a:gd name="adj2" fmla="val 50069"/>
            </a:avLst>
          </a:prstGeom>
          <a:noFill/>
          <a:ln w="9525">
            <a:solidFill>
              <a:schemeClr val="folHlink"/>
            </a:solidFill>
            <a:round/>
          </a:ln>
        </p:spPr>
        <p:txBody>
          <a:bodyPr rot="10800000" vert="eaVert"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37" name="AutoShape 35"/>
          <p:cNvSpPr/>
          <p:nvPr/>
        </p:nvSpPr>
        <p:spPr bwMode="auto">
          <a:xfrm rot="5400000">
            <a:off x="10461822" y="967983"/>
            <a:ext cx="161962" cy="2292052"/>
          </a:xfrm>
          <a:prstGeom prst="leftBrace">
            <a:avLst>
              <a:gd name="adj1" fmla="val 88480"/>
              <a:gd name="adj2" fmla="val 50000"/>
            </a:avLst>
          </a:prstGeom>
          <a:noFill/>
          <a:ln w="9525">
            <a:solidFill>
              <a:schemeClr val="tx1"/>
            </a:solidFill>
            <a:round/>
          </a:ln>
        </p:spPr>
        <p:txBody>
          <a:bodyPr rot="10800000" vert="eaVert"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38" name="Text Box 36"/>
          <p:cNvSpPr txBox="1">
            <a:spLocks noChangeArrowheads="1"/>
          </p:cNvSpPr>
          <p:nvPr/>
        </p:nvSpPr>
        <p:spPr bwMode="auto">
          <a:xfrm>
            <a:off x="3242518" y="1485772"/>
            <a:ext cx="963619"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000000">
                      <a:alpha val="43137"/>
                    </a:srgbClr>
                  </a:outerShdw>
                </a:effectLst>
                <a:ea typeface="黑体" pitchFamily="2" charset="-122"/>
              </a:rPr>
              <a:t>首部</a:t>
            </a:r>
          </a:p>
        </p:txBody>
      </p:sp>
      <p:sp>
        <p:nvSpPr>
          <p:cNvPr id="39" name="Text Box 37"/>
          <p:cNvSpPr txBox="1">
            <a:spLocks noChangeArrowheads="1"/>
          </p:cNvSpPr>
          <p:nvPr/>
        </p:nvSpPr>
        <p:spPr bwMode="auto">
          <a:xfrm>
            <a:off x="10060993" y="1511155"/>
            <a:ext cx="963619" cy="556189"/>
          </a:xfrm>
          <a:prstGeom prst="rect">
            <a:avLst/>
          </a:prstGeom>
          <a:noFill/>
          <a:ln w="9525">
            <a:noFill/>
            <a:miter lim="800000"/>
          </a:ln>
          <a:effectLst/>
        </p:spPr>
        <p:txBody>
          <a:bodyPr wrap="none" lIns="108850" tIns="54425" rIns="108850" bIns="54425">
            <a:spAutoFit/>
          </a:bodyPr>
          <a:lstStyle/>
          <a:p>
            <a:pPr eaLnBrk="1" hangingPunct="1">
              <a:defRPr/>
            </a:pPr>
            <a:r>
              <a:rPr kumimoji="1" lang="zh-CN" altLang="en-US" sz="2900" b="1" dirty="0">
                <a:solidFill>
                  <a:srgbClr val="333399"/>
                </a:solidFill>
                <a:effectLst>
                  <a:outerShdw blurRad="38100" dist="38100" dir="2700000" algn="tl">
                    <a:srgbClr val="000000">
                      <a:alpha val="43137"/>
                    </a:srgbClr>
                  </a:outerShdw>
                </a:effectLst>
                <a:ea typeface="黑体" pitchFamily="2" charset="-122"/>
              </a:rPr>
              <a:t>尾部</a:t>
            </a:r>
          </a:p>
        </p:txBody>
      </p:sp>
      <p:sp>
        <p:nvSpPr>
          <p:cNvPr id="40" name="Line 38"/>
          <p:cNvSpPr>
            <a:spLocks noChangeShapeType="1"/>
          </p:cNvSpPr>
          <p:nvPr/>
        </p:nvSpPr>
        <p:spPr bwMode="auto">
          <a:xfrm>
            <a:off x="1908985" y="1626534"/>
            <a:ext cx="0" cy="485887"/>
          </a:xfrm>
          <a:prstGeom prst="line">
            <a:avLst/>
          </a:prstGeom>
          <a:noFill/>
          <a:ln w="28575">
            <a:solidFill>
              <a:srgbClr val="333399"/>
            </a:solidFill>
            <a:round/>
            <a:tailEnd type="triangle" w="med" len="lg"/>
          </a:ln>
          <a:effectLst/>
        </p:spPr>
        <p:txBody>
          <a:bodyPr lIns="108850" tIns="54425" rIns="108850" bIns="54425"/>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41" name="Line 40"/>
          <p:cNvSpPr>
            <a:spLocks noChangeShapeType="1"/>
          </p:cNvSpPr>
          <p:nvPr/>
        </p:nvSpPr>
        <p:spPr bwMode="auto">
          <a:xfrm>
            <a:off x="9396777" y="2166408"/>
            <a:ext cx="0" cy="595450"/>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42" name="Line 41"/>
          <p:cNvSpPr>
            <a:spLocks noChangeShapeType="1"/>
          </p:cNvSpPr>
          <p:nvPr/>
        </p:nvSpPr>
        <p:spPr bwMode="auto">
          <a:xfrm>
            <a:off x="5532246" y="2206104"/>
            <a:ext cx="0" cy="555754"/>
          </a:xfrm>
          <a:prstGeom prst="line">
            <a:avLst/>
          </a:prstGeom>
          <a:noFill/>
          <a:ln w="9525">
            <a:solidFill>
              <a:schemeClr val="tx1"/>
            </a:solidFill>
            <a:round/>
          </a:ln>
          <a:effectLst/>
        </p:spPr>
        <p:txBody>
          <a:bodyPr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
        <p:nvSpPr>
          <p:cNvPr id="43" name="AutoShape 42"/>
          <p:cNvSpPr>
            <a:spLocks noChangeArrowheads="1"/>
          </p:cNvSpPr>
          <p:nvPr/>
        </p:nvSpPr>
        <p:spPr bwMode="auto">
          <a:xfrm>
            <a:off x="7223244" y="1763090"/>
            <a:ext cx="361902" cy="566868"/>
          </a:xfrm>
          <a:prstGeom prst="downArrow">
            <a:avLst>
              <a:gd name="adj1" fmla="val 50000"/>
              <a:gd name="adj2" fmla="val 78290"/>
            </a:avLst>
          </a:prstGeom>
          <a:solidFill>
            <a:schemeClr val="accent1"/>
          </a:solidFill>
          <a:ln w="19050">
            <a:solidFill>
              <a:schemeClr val="tx1"/>
            </a:solidFill>
            <a:miter lim="800000"/>
          </a:ln>
          <a:effectLst/>
        </p:spPr>
        <p:txBody>
          <a:bodyPr vert="eaVert" wrap="none" lIns="108850" tIns="54425" rIns="108850" bIns="54425" anchor="ctr"/>
          <a:lstStyle/>
          <a:p>
            <a:pPr eaLnBrk="1" hangingPunct="1">
              <a:defRPr/>
            </a:pPr>
            <a:endParaRPr kumimoji="1" lang="zh-CN" altLang="en-US" sz="2900" b="1">
              <a:effectLst>
                <a:outerShdw blurRad="38100" dist="38100" dir="2700000" algn="tl">
                  <a:srgbClr val="000000">
                    <a:alpha val="43137"/>
                  </a:srgbClr>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42800" y="1267198"/>
            <a:ext cx="11304000" cy="5402955"/>
          </a:xfrm>
        </p:spPr>
        <p:txBody>
          <a:bodyPr/>
          <a:lstStyle/>
          <a:p>
            <a:r>
              <a:rPr lang="zh-CN" altLang="en-US" b="1" dirty="0"/>
              <a:t>如果信息字段中出现 </a:t>
            </a:r>
            <a:r>
              <a:rPr lang="en-US" altLang="zh-CN" b="1" dirty="0"/>
              <a:t>0x7E </a:t>
            </a:r>
            <a:r>
              <a:rPr lang="zh-CN" altLang="en-US" b="1" dirty="0"/>
              <a:t>这样的比特序列，会被误认为是“标志”字段，必须采取一定的方法解决这个问题。</a:t>
            </a:r>
            <a:endParaRPr lang="en-US" altLang="zh-CN" b="1" dirty="0"/>
          </a:p>
          <a:p>
            <a:r>
              <a:rPr lang="zh-CN" altLang="en-US" b="1" dirty="0"/>
              <a:t>当 </a:t>
            </a:r>
            <a:r>
              <a:rPr lang="en-US" altLang="zh-CN" b="1" dirty="0"/>
              <a:t>PPP </a:t>
            </a:r>
            <a:r>
              <a:rPr lang="zh-CN" altLang="en-US" b="1" dirty="0"/>
              <a:t>使用</a:t>
            </a:r>
            <a:r>
              <a:rPr lang="zh-CN" altLang="en-US" b="1" dirty="0">
                <a:solidFill>
                  <a:srgbClr val="C00000"/>
                </a:solidFill>
              </a:rPr>
              <a:t>异步传输</a:t>
            </a:r>
            <a:r>
              <a:rPr lang="zh-CN" altLang="en-US" b="1" dirty="0"/>
              <a:t>（以字节为单位）时，采用</a:t>
            </a:r>
            <a:r>
              <a:rPr lang="zh-CN" altLang="en-US" b="1" dirty="0">
                <a:solidFill>
                  <a:srgbClr val="C00000"/>
                </a:solidFill>
              </a:rPr>
              <a:t>字节填充</a:t>
            </a:r>
            <a:r>
              <a:rPr lang="zh-CN" altLang="en-US" b="1" dirty="0"/>
              <a:t>的方法实现透明传输，转义符定义为 </a:t>
            </a:r>
            <a:r>
              <a:rPr lang="en-US" altLang="zh-CN" b="1" dirty="0"/>
              <a:t>0x7D</a:t>
            </a:r>
            <a:r>
              <a:rPr lang="zh-CN" altLang="en-US" b="1" dirty="0"/>
              <a:t>：</a:t>
            </a:r>
          </a:p>
          <a:p>
            <a:pPr lvl="1"/>
            <a:r>
              <a:rPr lang="zh-CN" altLang="en-US" sz="2400" b="1" dirty="0"/>
              <a:t>将信息字段中出现的每一个 </a:t>
            </a:r>
            <a:r>
              <a:rPr lang="en-US" altLang="zh-CN" sz="2400" b="1" dirty="0"/>
              <a:t>0x7E </a:t>
            </a:r>
            <a:r>
              <a:rPr lang="zh-CN" altLang="en-US" sz="2400" b="1" dirty="0"/>
              <a:t>字节转变为 </a:t>
            </a:r>
            <a:r>
              <a:rPr lang="en-US" altLang="zh-CN" sz="2400" b="1" dirty="0"/>
              <a:t>2 </a:t>
            </a:r>
            <a:r>
              <a:rPr lang="zh-CN" altLang="en-US" sz="2400" b="1" dirty="0"/>
              <a:t>字节序列：</a:t>
            </a:r>
            <a:r>
              <a:rPr lang="en-US" altLang="zh-CN" sz="2400" b="1" dirty="0"/>
              <a:t>0x7D 0x5E</a:t>
            </a:r>
            <a:r>
              <a:rPr lang="zh-CN" altLang="en-US" sz="2400" b="1" dirty="0"/>
              <a:t>。 </a:t>
            </a:r>
          </a:p>
          <a:p>
            <a:pPr lvl="1"/>
            <a:r>
              <a:rPr lang="zh-CN" altLang="en-US" sz="2400" b="1" dirty="0"/>
              <a:t>若信息字段中出现 </a:t>
            </a:r>
            <a:r>
              <a:rPr lang="en-US" altLang="zh-CN" sz="2400" b="1" dirty="0"/>
              <a:t>0x7D </a:t>
            </a:r>
            <a:r>
              <a:rPr lang="zh-CN" altLang="en-US" sz="2400" b="1" dirty="0"/>
              <a:t>字节</a:t>
            </a:r>
            <a:r>
              <a:rPr lang="en-US" altLang="zh-CN" sz="2400" b="1" dirty="0"/>
              <a:t>, </a:t>
            </a:r>
            <a:r>
              <a:rPr lang="zh-CN" altLang="en-US" sz="2400" b="1" dirty="0"/>
              <a:t>则将其转变为 </a:t>
            </a:r>
            <a:r>
              <a:rPr lang="en-US" altLang="zh-CN" sz="2400" b="1" dirty="0"/>
              <a:t>2 </a:t>
            </a:r>
            <a:r>
              <a:rPr lang="zh-CN" altLang="en-US" sz="2400" b="1" dirty="0"/>
              <a:t>字节序列：</a:t>
            </a:r>
            <a:r>
              <a:rPr lang="en-US" altLang="zh-CN" sz="2400" b="1" dirty="0"/>
              <a:t>0x7D 0x5D</a:t>
            </a:r>
            <a:r>
              <a:rPr lang="zh-CN" altLang="en-US" sz="2400" b="1" dirty="0"/>
              <a:t>。</a:t>
            </a:r>
          </a:p>
          <a:p>
            <a:pPr lvl="1"/>
            <a:r>
              <a:rPr lang="zh-CN" altLang="en-US" sz="2400" b="1" dirty="0"/>
              <a:t>若信息字段中出现 </a:t>
            </a:r>
            <a:r>
              <a:rPr lang="en-US" altLang="zh-CN" sz="2400" b="1" dirty="0"/>
              <a:t>ASCII </a:t>
            </a:r>
            <a:r>
              <a:rPr lang="zh-CN" altLang="en-US" sz="2400" b="1" dirty="0"/>
              <a:t>码的控制字符（即数值小于 </a:t>
            </a:r>
            <a:r>
              <a:rPr lang="en-US" altLang="zh-CN" sz="2400" b="1" dirty="0"/>
              <a:t>0x20 </a:t>
            </a:r>
            <a:r>
              <a:rPr lang="zh-CN" altLang="en-US" sz="2400" b="1" dirty="0"/>
              <a:t>的字符），则在该字符前面加入一个 </a:t>
            </a:r>
            <a:r>
              <a:rPr lang="en-US" altLang="zh-CN" sz="2400" b="1" dirty="0"/>
              <a:t>0x7D </a:t>
            </a:r>
            <a:r>
              <a:rPr lang="zh-CN" altLang="en-US" sz="2400" b="1" dirty="0"/>
              <a:t>字节，同时将该字符的第 </a:t>
            </a:r>
            <a:r>
              <a:rPr lang="en-US" altLang="zh-CN" sz="2400" b="1" dirty="0"/>
              <a:t>5 </a:t>
            </a:r>
            <a:r>
              <a:rPr lang="zh-CN" altLang="en-US" sz="2400" b="1" dirty="0"/>
              <a:t>位取反。</a:t>
            </a:r>
          </a:p>
        </p:txBody>
      </p:sp>
      <p:sp>
        <p:nvSpPr>
          <p:cNvPr id="40962" name="Rectangle 2"/>
          <p:cNvSpPr>
            <a:spLocks noGrp="1" noChangeArrowheads="1"/>
          </p:cNvSpPr>
          <p:nvPr>
            <p:ph type="title"/>
          </p:nvPr>
        </p:nvSpPr>
        <p:spPr/>
        <p:txBody>
          <a:bodyPr/>
          <a:lstStyle/>
          <a:p>
            <a:r>
              <a:rPr lang="en-US" altLang="zh-CN" dirty="0">
                <a:latin typeface="+mj-ea"/>
              </a:rPr>
              <a:t>3.2.2 PPP</a:t>
            </a:r>
            <a:r>
              <a:rPr lang="zh-CN" altLang="en-US" dirty="0">
                <a:latin typeface="+mj-ea"/>
              </a:rPr>
              <a:t>协议的帧格式</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 calcmode="lin" valueType="num">
                                      <p:cBhvr additive="base">
                                        <p:cTn id="13"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anim calcmode="lin" valueType="num">
                                      <p:cBhvr additive="base">
                                        <p:cTn id="19"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 calcmode="lin" valueType="num">
                                      <p:cBhvr additive="base">
                                        <p:cTn id="25"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r>
              <a:rPr lang="zh-CN" altLang="en-US" b="1" dirty="0"/>
              <a:t>总结：发送数据时在需要转义的字节前面插入转义符 </a:t>
            </a:r>
            <a:r>
              <a:rPr lang="en-US" altLang="zh-CN" b="1" dirty="0"/>
              <a:t>0x7D</a:t>
            </a:r>
            <a:r>
              <a:rPr lang="zh-CN" altLang="en-US" b="1" dirty="0"/>
              <a:t>，并把需要转义的字节的第 </a:t>
            </a:r>
            <a:r>
              <a:rPr lang="en-US" altLang="zh-CN" b="1" dirty="0"/>
              <a:t>5 </a:t>
            </a:r>
            <a:r>
              <a:rPr lang="zh-CN" altLang="en-US" b="1" dirty="0"/>
              <a:t>位取反。</a:t>
            </a:r>
            <a:endParaRPr lang="en-US" altLang="zh-CN" b="1" dirty="0"/>
          </a:p>
          <a:p>
            <a:r>
              <a:rPr lang="zh-CN" altLang="en-US" b="1" dirty="0"/>
              <a:t>在接收端，每检测到一个 </a:t>
            </a:r>
            <a:r>
              <a:rPr lang="en-US" altLang="zh-CN" b="1" dirty="0"/>
              <a:t>0x7D </a:t>
            </a:r>
            <a:r>
              <a:rPr lang="zh-CN" altLang="en-US" b="1" dirty="0"/>
              <a:t>字节，就把它删掉，并把紧接着的下一个字节的第 </a:t>
            </a:r>
            <a:r>
              <a:rPr lang="en-US" altLang="zh-CN" b="1" dirty="0"/>
              <a:t>5 </a:t>
            </a:r>
            <a:r>
              <a:rPr lang="zh-CN" altLang="en-US" b="1" dirty="0"/>
              <a:t>位取反即可还原出原来的数据。</a:t>
            </a:r>
            <a:endParaRPr lang="zh-CN" altLang="en-US" sz="2400" b="1" dirty="0"/>
          </a:p>
        </p:txBody>
      </p:sp>
      <p:sp>
        <p:nvSpPr>
          <p:cNvPr id="40962" name="Rectangle 2"/>
          <p:cNvSpPr>
            <a:spLocks noGrp="1" noChangeArrowheads="1"/>
          </p:cNvSpPr>
          <p:nvPr>
            <p:ph type="title"/>
          </p:nvPr>
        </p:nvSpPr>
        <p:spPr/>
        <p:txBody>
          <a:bodyPr/>
          <a:lstStyle/>
          <a:p>
            <a:r>
              <a:rPr lang="en-US" altLang="zh-CN" dirty="0">
                <a:latin typeface="+mj-ea"/>
              </a:rPr>
              <a:t>3.2.2 PPP</a:t>
            </a:r>
            <a:r>
              <a:rPr lang="zh-CN" altLang="en-US" dirty="0">
                <a:latin typeface="+mj-ea"/>
              </a:rPr>
              <a:t>协议的帧格式</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1000"/>
                                        <p:tgtEl>
                                          <p:spTgt spid="40963">
                                            <p:txEl>
                                              <p:pRg st="1" end="1"/>
                                            </p:txEl>
                                          </p:spTgt>
                                        </p:tgtEl>
                                      </p:cBhvr>
                                    </p:animEffect>
                                    <p:anim calcmode="lin" valueType="num">
                                      <p:cBhvr>
                                        <p:cTn id="8"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zh-CN" altLang="en-US" sz="3200" b="1" dirty="0">
                <a:solidFill>
                  <a:srgbClr val="4D4D4D"/>
                </a:solidFill>
              </a:rPr>
              <a:t>当 </a:t>
            </a:r>
            <a:r>
              <a:rPr lang="en-US" altLang="zh-CN" sz="3200" b="1" dirty="0">
                <a:solidFill>
                  <a:srgbClr val="4D4D4D"/>
                </a:solidFill>
              </a:rPr>
              <a:t>PPP </a:t>
            </a:r>
            <a:r>
              <a:rPr lang="zh-CN" altLang="en-US" sz="3200" b="1" dirty="0">
                <a:solidFill>
                  <a:srgbClr val="4D4D4D"/>
                </a:solidFill>
              </a:rPr>
              <a:t>使用</a:t>
            </a:r>
            <a:r>
              <a:rPr lang="zh-CN" altLang="en-US" sz="3200" b="1" dirty="0">
                <a:solidFill>
                  <a:srgbClr val="C00000"/>
                </a:solidFill>
              </a:rPr>
              <a:t>同步传输</a:t>
            </a:r>
            <a:r>
              <a:rPr lang="zh-CN" altLang="en-US" sz="3200" b="1" dirty="0">
                <a:solidFill>
                  <a:srgbClr val="4D4D4D"/>
                </a:solidFill>
              </a:rPr>
              <a:t>（</a:t>
            </a:r>
            <a:r>
              <a:rPr lang="zh-CN" altLang="en-US" b="1" dirty="0"/>
              <a:t>连续比特流传送</a:t>
            </a:r>
            <a:r>
              <a:rPr lang="zh-CN" altLang="en-US" sz="3200" b="1" dirty="0">
                <a:solidFill>
                  <a:srgbClr val="4D4D4D"/>
                </a:solidFill>
              </a:rPr>
              <a:t>）时，采用</a:t>
            </a:r>
            <a:r>
              <a:rPr lang="zh-CN" altLang="en-US" sz="3200" b="1" dirty="0">
                <a:solidFill>
                  <a:srgbClr val="C00000"/>
                </a:solidFill>
              </a:rPr>
              <a:t>零比特填充</a:t>
            </a:r>
            <a:r>
              <a:rPr lang="zh-CN" altLang="en-US" sz="3200" b="1" dirty="0"/>
              <a:t>的</a:t>
            </a:r>
            <a:r>
              <a:rPr lang="zh-CN" altLang="en-US" sz="3200" b="1" dirty="0">
                <a:solidFill>
                  <a:srgbClr val="4D4D4D"/>
                </a:solidFill>
              </a:rPr>
              <a:t>方法实现透明传输</a:t>
            </a:r>
            <a:r>
              <a:rPr lang="zh-CN" altLang="en-US" b="1" dirty="0"/>
              <a:t>：</a:t>
            </a:r>
            <a:endParaRPr lang="en-US" altLang="zh-CN" sz="3200" b="1" dirty="0">
              <a:solidFill>
                <a:srgbClr val="4D4D4D"/>
              </a:solidFill>
            </a:endParaRPr>
          </a:p>
          <a:p>
            <a:pPr lvl="1"/>
            <a:r>
              <a:rPr lang="zh-CN" altLang="en-US" sz="2400" b="1" dirty="0">
                <a:solidFill>
                  <a:srgbClr val="4D4D4D"/>
                </a:solidFill>
              </a:rPr>
              <a:t>在发送端，只要发现有 </a:t>
            </a:r>
            <a:r>
              <a:rPr lang="en-US" altLang="zh-CN" sz="2400" b="1" dirty="0">
                <a:solidFill>
                  <a:srgbClr val="4D4D4D"/>
                </a:solidFill>
              </a:rPr>
              <a:t>5 </a:t>
            </a:r>
            <a:r>
              <a:rPr lang="zh-CN" altLang="en-US" sz="2400" b="1" dirty="0">
                <a:solidFill>
                  <a:srgbClr val="4D4D4D"/>
                </a:solidFill>
              </a:rPr>
              <a:t>个连续的 </a:t>
            </a:r>
            <a:r>
              <a:rPr lang="en-US" altLang="zh-CN" sz="2400" b="1" dirty="0">
                <a:solidFill>
                  <a:srgbClr val="4D4D4D"/>
                </a:solidFill>
              </a:rPr>
              <a:t>1</a:t>
            </a:r>
            <a:r>
              <a:rPr lang="zh-CN" altLang="en-US" sz="2400" b="1" dirty="0">
                <a:solidFill>
                  <a:srgbClr val="4D4D4D"/>
                </a:solidFill>
              </a:rPr>
              <a:t>，则立即填入一个 </a:t>
            </a:r>
            <a:r>
              <a:rPr lang="en-US" altLang="zh-CN" sz="2400" b="1" dirty="0">
                <a:solidFill>
                  <a:srgbClr val="4D4D4D"/>
                </a:solidFill>
              </a:rPr>
              <a:t>0</a:t>
            </a:r>
            <a:r>
              <a:rPr lang="zh-CN" altLang="en-US" sz="2400" b="1" dirty="0">
                <a:solidFill>
                  <a:srgbClr val="4D4D4D"/>
                </a:solidFill>
              </a:rPr>
              <a:t>，以保证不会在信息字段中出现 </a:t>
            </a:r>
            <a:r>
              <a:rPr lang="en-US" altLang="zh-CN" sz="2400" b="1" dirty="0">
                <a:solidFill>
                  <a:srgbClr val="4D4D4D"/>
                </a:solidFill>
              </a:rPr>
              <a:t>6 </a:t>
            </a:r>
            <a:r>
              <a:rPr lang="zh-CN" altLang="en-US" sz="2400" b="1" dirty="0">
                <a:solidFill>
                  <a:srgbClr val="4D4D4D"/>
                </a:solidFill>
              </a:rPr>
              <a:t>个连续的 </a:t>
            </a:r>
            <a:r>
              <a:rPr lang="en-US" altLang="zh-CN" sz="2400" b="1" dirty="0">
                <a:solidFill>
                  <a:srgbClr val="4D4D4D"/>
                </a:solidFill>
              </a:rPr>
              <a:t>1</a:t>
            </a:r>
            <a:r>
              <a:rPr lang="zh-CN" altLang="en-US" sz="2400" b="1" dirty="0">
                <a:solidFill>
                  <a:srgbClr val="4D4D4D"/>
                </a:solidFill>
              </a:rPr>
              <a:t>。</a:t>
            </a:r>
            <a:endParaRPr lang="en-US" altLang="zh-CN" sz="2400" b="1" dirty="0">
              <a:solidFill>
                <a:srgbClr val="4D4D4D"/>
              </a:solidFill>
            </a:endParaRPr>
          </a:p>
          <a:p>
            <a:pPr lvl="1"/>
            <a:r>
              <a:rPr lang="zh-CN" altLang="en-US" sz="2400" b="1" dirty="0">
                <a:solidFill>
                  <a:srgbClr val="4D4D4D"/>
                </a:solidFill>
              </a:rPr>
              <a:t>在接收端，先找到标志字段 </a:t>
            </a:r>
            <a:r>
              <a:rPr lang="en-US" altLang="zh-CN" sz="2400" b="1" dirty="0">
                <a:solidFill>
                  <a:srgbClr val="4D4D4D"/>
                </a:solidFill>
              </a:rPr>
              <a:t>F </a:t>
            </a:r>
            <a:r>
              <a:rPr lang="zh-CN" altLang="en-US" sz="2400" b="1" dirty="0">
                <a:solidFill>
                  <a:srgbClr val="4D4D4D"/>
                </a:solidFill>
              </a:rPr>
              <a:t>以确定帧的边界，然后对</a:t>
            </a:r>
            <a:r>
              <a:rPr lang="zh-CN" altLang="en-US" sz="2400" b="1" dirty="0"/>
              <a:t>其</a:t>
            </a:r>
            <a:r>
              <a:rPr lang="zh-CN" altLang="en-US" sz="2400" b="1" dirty="0">
                <a:solidFill>
                  <a:srgbClr val="4D4D4D"/>
                </a:solidFill>
              </a:rPr>
              <a:t>中的比特流进行扫描，每当发现 </a:t>
            </a:r>
            <a:r>
              <a:rPr lang="en-US" altLang="zh-CN" sz="2400" b="1" dirty="0">
                <a:solidFill>
                  <a:srgbClr val="4D4D4D"/>
                </a:solidFill>
              </a:rPr>
              <a:t>5 </a:t>
            </a:r>
            <a:r>
              <a:rPr lang="zh-CN" altLang="en-US" sz="2400" b="1" dirty="0">
                <a:solidFill>
                  <a:srgbClr val="4D4D4D"/>
                </a:solidFill>
              </a:rPr>
              <a:t>个连续的 </a:t>
            </a:r>
            <a:r>
              <a:rPr lang="en-US" altLang="zh-CN" sz="2400" b="1" dirty="0">
                <a:solidFill>
                  <a:srgbClr val="4D4D4D"/>
                </a:solidFill>
              </a:rPr>
              <a:t>1 </a:t>
            </a:r>
            <a:r>
              <a:rPr lang="zh-CN" altLang="en-US" sz="2400" b="1" dirty="0">
                <a:solidFill>
                  <a:srgbClr val="4D4D4D"/>
                </a:solidFill>
              </a:rPr>
              <a:t>时，就把这 </a:t>
            </a:r>
            <a:r>
              <a:rPr lang="en-US" altLang="zh-CN" sz="2400" b="1" dirty="0">
                <a:solidFill>
                  <a:srgbClr val="4D4D4D"/>
                </a:solidFill>
              </a:rPr>
              <a:t>5 </a:t>
            </a:r>
            <a:r>
              <a:rPr lang="zh-CN" altLang="en-US" sz="2400" b="1" dirty="0">
                <a:solidFill>
                  <a:srgbClr val="4D4D4D"/>
                </a:solidFill>
              </a:rPr>
              <a:t>个连续的 </a:t>
            </a:r>
            <a:r>
              <a:rPr lang="en-US" altLang="zh-CN" sz="2400" b="1" dirty="0">
                <a:solidFill>
                  <a:srgbClr val="4D4D4D"/>
                </a:solidFill>
              </a:rPr>
              <a:t>1 </a:t>
            </a:r>
            <a:r>
              <a:rPr lang="zh-CN" altLang="en-US" sz="2400" b="1" dirty="0">
                <a:solidFill>
                  <a:srgbClr val="4D4D4D"/>
                </a:solidFill>
              </a:rPr>
              <a:t>后的一个 </a:t>
            </a:r>
            <a:r>
              <a:rPr lang="en-US" altLang="zh-CN" sz="2400" b="1" dirty="0">
                <a:solidFill>
                  <a:srgbClr val="4D4D4D"/>
                </a:solidFill>
              </a:rPr>
              <a:t>0 </a:t>
            </a:r>
            <a:r>
              <a:rPr lang="zh-CN" altLang="en-US" sz="2400" b="1" dirty="0">
                <a:solidFill>
                  <a:srgbClr val="4D4D4D"/>
                </a:solidFill>
              </a:rPr>
              <a:t>删除，以还原成原来的信息比特流。</a:t>
            </a:r>
          </a:p>
        </p:txBody>
      </p:sp>
      <p:sp>
        <p:nvSpPr>
          <p:cNvPr id="43010" name="Rectangle 2"/>
          <p:cNvSpPr>
            <a:spLocks noGrp="1" noChangeArrowheads="1"/>
          </p:cNvSpPr>
          <p:nvPr>
            <p:ph type="title"/>
          </p:nvPr>
        </p:nvSpPr>
        <p:spPr/>
        <p:txBody>
          <a:bodyPr/>
          <a:lstStyle/>
          <a:p>
            <a:r>
              <a:rPr lang="en-US" altLang="zh-CN" dirty="0">
                <a:latin typeface="+mj-ea"/>
              </a:rPr>
              <a:t>3.2.2 PPP</a:t>
            </a:r>
            <a:r>
              <a:rPr lang="zh-CN" altLang="en-US" dirty="0">
                <a:latin typeface="+mj-ea"/>
              </a:rPr>
              <a:t>协议的帧格式</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 calcmode="lin" valueType="num">
                                      <p:cBhvr additive="base">
                                        <p:cTn id="7"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anim calcmode="lin" valueType="num">
                                      <p:cBhvr additive="base">
                                        <p:cTn id="13"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a:latin typeface="+mj-ea"/>
              </a:rPr>
              <a:t>3.2.2 PPP</a:t>
            </a:r>
            <a:r>
              <a:rPr lang="zh-CN" altLang="en-US" dirty="0">
                <a:latin typeface="+mj-ea"/>
              </a:rPr>
              <a:t>协议的帧格式</a:t>
            </a:r>
            <a:endParaRPr lang="zh-CN" altLang="en-US" sz="4000" dirty="0">
              <a:solidFill>
                <a:srgbClr val="FFFFFF"/>
              </a:solidFill>
            </a:endParaRPr>
          </a:p>
        </p:txBody>
      </p:sp>
      <p:sp>
        <p:nvSpPr>
          <p:cNvPr id="45059" name="AutoShape 4"/>
          <p:cNvSpPr>
            <a:spLocks noChangeArrowheads="1"/>
          </p:cNvSpPr>
          <p:nvPr/>
        </p:nvSpPr>
        <p:spPr bwMode="auto">
          <a:xfrm>
            <a:off x="6780917" y="4804184"/>
            <a:ext cx="2698666"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14:hiddenLine>
            </a:ext>
          </a:extLst>
        </p:spPr>
        <p:txBody>
          <a:bodyPr wrap="none" lIns="108850" tIns="54425" rIns="108850" bIns="54425" anchor="ctr"/>
          <a:lstStyle/>
          <a:p>
            <a:pPr eaLnBrk="1" hangingPunct="1"/>
            <a:endParaRPr lang="zh-CN" altLang="en-US" b="1"/>
          </a:p>
        </p:txBody>
      </p:sp>
      <p:sp>
        <p:nvSpPr>
          <p:cNvPr id="45060" name="AutoShape 5"/>
          <p:cNvSpPr>
            <a:spLocks noChangeArrowheads="1"/>
          </p:cNvSpPr>
          <p:nvPr/>
        </p:nvSpPr>
        <p:spPr bwMode="auto">
          <a:xfrm>
            <a:off x="8610683" y="4842352"/>
            <a:ext cx="323809" cy="350919"/>
          </a:xfrm>
          <a:prstGeom prst="roundRect">
            <a:avLst>
              <a:gd name="adj" fmla="val 16667"/>
            </a:avLst>
          </a:prstGeom>
          <a:solidFill>
            <a:schemeClr val="accent2">
              <a:lumMod val="40000"/>
              <a:lumOff val="60000"/>
            </a:schemeClr>
          </a:solidFill>
          <a:ln>
            <a:noFill/>
          </a:ln>
        </p:spPr>
        <p:txBody>
          <a:bodyPr wrap="none" lIns="108850" tIns="54425" rIns="108850" bIns="54425" anchor="ctr"/>
          <a:lstStyle/>
          <a:p>
            <a:pPr eaLnBrk="1" hangingPunct="1"/>
            <a:endParaRPr lang="zh-CN" altLang="en-US" b="1"/>
          </a:p>
        </p:txBody>
      </p:sp>
      <p:sp>
        <p:nvSpPr>
          <p:cNvPr id="45061" name="Rectangle 6"/>
          <p:cNvSpPr>
            <a:spLocks noChangeArrowheads="1"/>
          </p:cNvSpPr>
          <p:nvPr/>
        </p:nvSpPr>
        <p:spPr bwMode="auto">
          <a:xfrm>
            <a:off x="5794800" y="4748867"/>
            <a:ext cx="5683778"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900" b="1" dirty="0">
                <a:solidFill>
                  <a:srgbClr val="4D4D4D"/>
                </a:solidFill>
                <a:ea typeface="黑体" pitchFamily="2" charset="-122"/>
              </a:rPr>
              <a:t>0 1 0 0 1 1 1 1 1 </a:t>
            </a:r>
            <a:r>
              <a:rPr kumimoji="1" lang="en-US" altLang="zh-CN" sz="2900" b="1" dirty="0">
                <a:solidFill>
                  <a:schemeClr val="tx2">
                    <a:lumMod val="60000"/>
                    <a:lumOff val="40000"/>
                  </a:schemeClr>
                </a:solidFill>
                <a:ea typeface="黑体" pitchFamily="2" charset="-122"/>
              </a:rPr>
              <a:t>0</a:t>
            </a:r>
            <a:r>
              <a:rPr kumimoji="1" lang="en-US" altLang="zh-CN" sz="2900" b="1" dirty="0">
                <a:solidFill>
                  <a:srgbClr val="4D4D4D"/>
                </a:solidFill>
                <a:ea typeface="黑体" pitchFamily="2" charset="-122"/>
              </a:rPr>
              <a:t> 1 0 0 0 1 0 1 0</a:t>
            </a:r>
          </a:p>
        </p:txBody>
      </p:sp>
      <p:sp>
        <p:nvSpPr>
          <p:cNvPr id="45062" name="AutoShape 7"/>
          <p:cNvSpPr>
            <a:spLocks noChangeArrowheads="1"/>
          </p:cNvSpPr>
          <p:nvPr/>
        </p:nvSpPr>
        <p:spPr bwMode="auto">
          <a:xfrm>
            <a:off x="6780917" y="3186146"/>
            <a:ext cx="2698665"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14:hiddenLine>
            </a:ext>
          </a:extLst>
        </p:spPr>
        <p:txBody>
          <a:bodyPr wrap="none" lIns="108850" tIns="54425" rIns="108850" bIns="54425" anchor="ctr"/>
          <a:lstStyle/>
          <a:p>
            <a:pPr eaLnBrk="1" hangingPunct="1"/>
            <a:endParaRPr lang="zh-CN" altLang="en-US" b="1"/>
          </a:p>
        </p:txBody>
      </p:sp>
      <p:sp>
        <p:nvSpPr>
          <p:cNvPr id="45063" name="AutoShape 8"/>
          <p:cNvSpPr>
            <a:spLocks noChangeArrowheads="1"/>
          </p:cNvSpPr>
          <p:nvPr/>
        </p:nvSpPr>
        <p:spPr bwMode="auto">
          <a:xfrm>
            <a:off x="6744939" y="1530001"/>
            <a:ext cx="2446611"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14:hiddenLine>
            </a:ext>
          </a:extLst>
        </p:spPr>
        <p:txBody>
          <a:bodyPr wrap="none" lIns="108850" tIns="54425" rIns="108850" bIns="54425" anchor="ctr"/>
          <a:lstStyle/>
          <a:p>
            <a:pPr eaLnBrk="1" hangingPunct="1"/>
            <a:endParaRPr lang="zh-CN" altLang="en-US" b="1"/>
          </a:p>
        </p:txBody>
      </p:sp>
      <p:sp>
        <p:nvSpPr>
          <p:cNvPr id="45064" name="Rectangle 9"/>
          <p:cNvSpPr>
            <a:spLocks noChangeArrowheads="1"/>
          </p:cNvSpPr>
          <p:nvPr/>
        </p:nvSpPr>
        <p:spPr bwMode="auto">
          <a:xfrm>
            <a:off x="5746423" y="1465700"/>
            <a:ext cx="5374399"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900" b="1" dirty="0">
                <a:solidFill>
                  <a:srgbClr val="4D4D4D"/>
                </a:solidFill>
                <a:ea typeface="黑体" pitchFamily="2" charset="-122"/>
              </a:rPr>
              <a:t>0 1 0 0 1 1 1 1 1 1 0 0 0 1 0 1 0</a:t>
            </a:r>
          </a:p>
        </p:txBody>
      </p:sp>
      <p:sp>
        <p:nvSpPr>
          <p:cNvPr id="45065" name="AutoShape 10"/>
          <p:cNvSpPr>
            <a:spLocks noChangeArrowheads="1"/>
          </p:cNvSpPr>
          <p:nvPr/>
        </p:nvSpPr>
        <p:spPr bwMode="auto">
          <a:xfrm>
            <a:off x="8558332" y="3216315"/>
            <a:ext cx="323807" cy="371561"/>
          </a:xfrm>
          <a:prstGeom prst="roundRect">
            <a:avLst>
              <a:gd name="adj" fmla="val 16667"/>
            </a:avLst>
          </a:prstGeom>
          <a:solidFill>
            <a:schemeClr val="accent2">
              <a:lumMod val="40000"/>
              <a:lumOff val="60000"/>
            </a:schemeClr>
          </a:solidFill>
          <a:ln>
            <a:noFill/>
          </a:ln>
        </p:spPr>
        <p:txBody>
          <a:bodyPr wrap="none" lIns="108850" tIns="54425" rIns="108850" bIns="54425" anchor="ctr"/>
          <a:lstStyle/>
          <a:p>
            <a:pPr eaLnBrk="1" hangingPunct="1"/>
            <a:endParaRPr lang="zh-CN" altLang="en-US" b="1"/>
          </a:p>
        </p:txBody>
      </p:sp>
      <p:sp>
        <p:nvSpPr>
          <p:cNvPr id="45066" name="Rectangle 11"/>
          <p:cNvSpPr>
            <a:spLocks noChangeArrowheads="1"/>
          </p:cNvSpPr>
          <p:nvPr/>
        </p:nvSpPr>
        <p:spPr bwMode="auto">
          <a:xfrm>
            <a:off x="5756362" y="3141762"/>
            <a:ext cx="5683778"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900" b="1" dirty="0">
                <a:solidFill>
                  <a:srgbClr val="4D4D4D"/>
                </a:solidFill>
                <a:ea typeface="黑体" pitchFamily="2" charset="-122"/>
              </a:rPr>
              <a:t>0 1 0 0 1 1 1 1 1 </a:t>
            </a:r>
            <a:r>
              <a:rPr kumimoji="1" lang="en-US" altLang="zh-CN" sz="2900" b="1" dirty="0">
                <a:solidFill>
                  <a:schemeClr val="tx2">
                    <a:lumMod val="60000"/>
                    <a:lumOff val="40000"/>
                  </a:schemeClr>
                </a:solidFill>
                <a:ea typeface="黑体" pitchFamily="2" charset="-122"/>
              </a:rPr>
              <a:t>0</a:t>
            </a:r>
            <a:r>
              <a:rPr kumimoji="1" lang="en-US" altLang="zh-CN" sz="2900" b="1" dirty="0">
                <a:solidFill>
                  <a:srgbClr val="4D4D4D"/>
                </a:solidFill>
                <a:ea typeface="黑体" pitchFamily="2" charset="-122"/>
              </a:rPr>
              <a:t> 1 0 0 0 1 0 1 0</a:t>
            </a:r>
          </a:p>
        </p:txBody>
      </p:sp>
      <p:sp>
        <p:nvSpPr>
          <p:cNvPr id="45067" name="Rectangle 12"/>
          <p:cNvSpPr>
            <a:spLocks noChangeArrowheads="1"/>
          </p:cNvSpPr>
          <p:nvPr/>
        </p:nvSpPr>
        <p:spPr bwMode="auto">
          <a:xfrm>
            <a:off x="791458" y="1495068"/>
            <a:ext cx="3625522" cy="144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6780"/>
            <a:r>
              <a:rPr kumimoji="1" lang="zh-CN" altLang="en-US" sz="2900" b="1" dirty="0">
                <a:solidFill>
                  <a:srgbClr val="4D4D4D"/>
                </a:solidFill>
                <a:ea typeface="黑体" pitchFamily="2" charset="-122"/>
              </a:rPr>
              <a:t>信息字段中出现了和</a:t>
            </a:r>
          </a:p>
          <a:p>
            <a:pPr algn="ctr" defTabSz="906780"/>
            <a:r>
              <a:rPr kumimoji="1" lang="zh-CN" altLang="en-US" sz="2900" b="1" dirty="0">
                <a:solidFill>
                  <a:srgbClr val="4D4D4D"/>
                </a:solidFill>
                <a:ea typeface="黑体" pitchFamily="2" charset="-122"/>
              </a:rPr>
              <a:t>标志字段 </a:t>
            </a:r>
            <a:r>
              <a:rPr kumimoji="1" lang="en-US" altLang="zh-CN" sz="2900" b="1" dirty="0">
                <a:solidFill>
                  <a:srgbClr val="4D4D4D"/>
                </a:solidFill>
                <a:ea typeface="黑体" pitchFamily="2" charset="-122"/>
              </a:rPr>
              <a:t>F </a:t>
            </a:r>
            <a:r>
              <a:rPr kumimoji="1" lang="zh-CN" altLang="en-US" sz="2900" b="1" dirty="0">
                <a:solidFill>
                  <a:srgbClr val="4D4D4D"/>
                </a:solidFill>
                <a:ea typeface="黑体" pitchFamily="2" charset="-122"/>
              </a:rPr>
              <a:t>完全一样</a:t>
            </a:r>
          </a:p>
          <a:p>
            <a:pPr algn="ctr" defTabSz="906780"/>
            <a:r>
              <a:rPr kumimoji="1" lang="zh-CN" altLang="en-US" sz="2900" b="1" dirty="0">
                <a:solidFill>
                  <a:srgbClr val="4D4D4D"/>
                </a:solidFill>
                <a:ea typeface="黑体" pitchFamily="2" charset="-122"/>
              </a:rPr>
              <a:t>的 </a:t>
            </a:r>
            <a:r>
              <a:rPr kumimoji="1" lang="en-US" altLang="zh-CN" sz="2900" b="1" dirty="0">
                <a:solidFill>
                  <a:srgbClr val="4D4D4D"/>
                </a:solidFill>
                <a:ea typeface="黑体" pitchFamily="2" charset="-122"/>
              </a:rPr>
              <a:t>8 </a:t>
            </a:r>
            <a:r>
              <a:rPr kumimoji="1" lang="zh-CN" altLang="en-US" sz="2900" b="1" dirty="0">
                <a:solidFill>
                  <a:srgbClr val="4D4D4D"/>
                </a:solidFill>
                <a:ea typeface="黑体" pitchFamily="2" charset="-122"/>
              </a:rPr>
              <a:t>比特组合</a:t>
            </a:r>
          </a:p>
        </p:txBody>
      </p:sp>
      <p:sp>
        <p:nvSpPr>
          <p:cNvPr id="45068" name="Rectangle 13"/>
          <p:cNvSpPr>
            <a:spLocks noChangeArrowheads="1"/>
          </p:cNvSpPr>
          <p:nvPr/>
        </p:nvSpPr>
        <p:spPr bwMode="auto">
          <a:xfrm>
            <a:off x="349205" y="3333818"/>
            <a:ext cx="4016655" cy="9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900" b="1" dirty="0">
                <a:solidFill>
                  <a:srgbClr val="4D4D4D"/>
                </a:solidFill>
                <a:ea typeface="黑体" pitchFamily="2" charset="-122"/>
              </a:rPr>
              <a:t>发送端在 </a:t>
            </a:r>
            <a:r>
              <a:rPr kumimoji="1" lang="en-US" altLang="zh-CN" sz="2900" b="1" dirty="0">
                <a:solidFill>
                  <a:srgbClr val="4D4D4D"/>
                </a:solidFill>
                <a:ea typeface="黑体" pitchFamily="2" charset="-122"/>
              </a:rPr>
              <a:t>5 </a:t>
            </a:r>
            <a:r>
              <a:rPr kumimoji="1" lang="zh-CN" altLang="en-US" sz="2900" b="1" dirty="0">
                <a:solidFill>
                  <a:srgbClr val="4D4D4D"/>
                </a:solidFill>
                <a:ea typeface="黑体" pitchFamily="2" charset="-122"/>
              </a:rPr>
              <a:t>个连 </a:t>
            </a:r>
            <a:r>
              <a:rPr kumimoji="1" lang="en-US" altLang="zh-CN" sz="2900" b="1" dirty="0">
                <a:solidFill>
                  <a:srgbClr val="4D4D4D"/>
                </a:solidFill>
                <a:ea typeface="黑体" pitchFamily="2" charset="-122"/>
              </a:rPr>
              <a:t>1 </a:t>
            </a:r>
            <a:r>
              <a:rPr kumimoji="1" lang="zh-CN" altLang="en-US" sz="2900" b="1" dirty="0">
                <a:solidFill>
                  <a:srgbClr val="4D4D4D"/>
                </a:solidFill>
                <a:ea typeface="黑体" pitchFamily="2" charset="-122"/>
              </a:rPr>
              <a:t>之后</a:t>
            </a:r>
          </a:p>
          <a:p>
            <a:pPr defTabSz="906780"/>
            <a:r>
              <a:rPr kumimoji="1" lang="zh-CN" altLang="en-US" sz="2900" b="1" dirty="0">
                <a:solidFill>
                  <a:srgbClr val="4D4D4D"/>
                </a:solidFill>
                <a:ea typeface="黑体" pitchFamily="2" charset="-122"/>
              </a:rPr>
              <a:t>填入 </a:t>
            </a:r>
            <a:r>
              <a:rPr kumimoji="1" lang="en-US" altLang="zh-CN" sz="2900" b="1" dirty="0">
                <a:solidFill>
                  <a:srgbClr val="4D4D4D"/>
                </a:solidFill>
                <a:ea typeface="黑体" pitchFamily="2" charset="-122"/>
              </a:rPr>
              <a:t>0 </a:t>
            </a:r>
            <a:r>
              <a:rPr kumimoji="1" lang="zh-CN" altLang="en-US" sz="2900" b="1" dirty="0">
                <a:solidFill>
                  <a:srgbClr val="4D4D4D"/>
                </a:solidFill>
                <a:ea typeface="黑体" pitchFamily="2" charset="-122"/>
              </a:rPr>
              <a:t>比特再发送出去</a:t>
            </a:r>
          </a:p>
        </p:txBody>
      </p:sp>
      <p:sp>
        <p:nvSpPr>
          <p:cNvPr id="45069" name="Rectangle 14"/>
          <p:cNvSpPr>
            <a:spLocks noChangeArrowheads="1"/>
          </p:cNvSpPr>
          <p:nvPr/>
        </p:nvSpPr>
        <p:spPr bwMode="auto">
          <a:xfrm>
            <a:off x="828904" y="4916922"/>
            <a:ext cx="3542166" cy="9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6780"/>
            <a:r>
              <a:rPr kumimoji="1" lang="zh-CN" altLang="en-US" sz="2900" b="1" dirty="0">
                <a:solidFill>
                  <a:srgbClr val="4D4D4D"/>
                </a:solidFill>
                <a:ea typeface="黑体" pitchFamily="2" charset="-122"/>
              </a:rPr>
              <a:t>在接收端把 </a:t>
            </a:r>
            <a:r>
              <a:rPr kumimoji="1" lang="en-US" altLang="zh-CN" sz="2900" b="1" dirty="0">
                <a:solidFill>
                  <a:srgbClr val="4D4D4D"/>
                </a:solidFill>
                <a:ea typeface="黑体" pitchFamily="2" charset="-122"/>
              </a:rPr>
              <a:t>5 </a:t>
            </a:r>
            <a:r>
              <a:rPr kumimoji="1" lang="zh-CN" altLang="en-US" sz="2900" b="1" dirty="0">
                <a:solidFill>
                  <a:srgbClr val="4D4D4D"/>
                </a:solidFill>
                <a:ea typeface="黑体" pitchFamily="2" charset="-122"/>
              </a:rPr>
              <a:t>个连 </a:t>
            </a:r>
            <a:r>
              <a:rPr kumimoji="1" lang="en-US" altLang="zh-CN" sz="2900" b="1" dirty="0">
                <a:solidFill>
                  <a:srgbClr val="4D4D4D"/>
                </a:solidFill>
                <a:ea typeface="黑体" pitchFamily="2" charset="-122"/>
              </a:rPr>
              <a:t>1</a:t>
            </a:r>
          </a:p>
          <a:p>
            <a:pPr algn="ctr" defTabSz="906780"/>
            <a:r>
              <a:rPr kumimoji="1" lang="zh-CN" altLang="en-US" sz="2900" b="1" dirty="0">
                <a:solidFill>
                  <a:srgbClr val="4D4D4D"/>
                </a:solidFill>
                <a:ea typeface="黑体" pitchFamily="2" charset="-122"/>
              </a:rPr>
              <a:t>之后的 </a:t>
            </a:r>
            <a:r>
              <a:rPr kumimoji="1" lang="en-US" altLang="zh-CN" sz="2900" b="1" dirty="0">
                <a:solidFill>
                  <a:srgbClr val="4D4D4D"/>
                </a:solidFill>
                <a:ea typeface="黑体" pitchFamily="2" charset="-122"/>
              </a:rPr>
              <a:t>0 </a:t>
            </a:r>
            <a:r>
              <a:rPr kumimoji="1" lang="zh-CN" altLang="en-US" sz="2900" b="1" dirty="0">
                <a:solidFill>
                  <a:srgbClr val="4D4D4D"/>
                </a:solidFill>
                <a:ea typeface="黑体" pitchFamily="2" charset="-122"/>
              </a:rPr>
              <a:t>比特删除</a:t>
            </a:r>
          </a:p>
        </p:txBody>
      </p:sp>
      <p:sp>
        <p:nvSpPr>
          <p:cNvPr id="45070" name="Rectangle 15"/>
          <p:cNvSpPr>
            <a:spLocks noChangeArrowheads="1"/>
          </p:cNvSpPr>
          <p:nvPr/>
        </p:nvSpPr>
        <p:spPr bwMode="auto">
          <a:xfrm>
            <a:off x="6035948" y="2300117"/>
            <a:ext cx="4369315"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900" b="1" dirty="0">
                <a:solidFill>
                  <a:srgbClr val="4D4D4D"/>
                </a:solidFill>
                <a:ea typeface="黑体" pitchFamily="2" charset="-122"/>
              </a:rPr>
              <a:t>会被误认为是标志字段 </a:t>
            </a:r>
            <a:r>
              <a:rPr kumimoji="1" lang="en-US" altLang="zh-CN" sz="2900" b="1" dirty="0">
                <a:solidFill>
                  <a:srgbClr val="4D4D4D"/>
                </a:solidFill>
                <a:ea typeface="黑体" pitchFamily="2" charset="-122"/>
              </a:rPr>
              <a:t>F </a:t>
            </a:r>
          </a:p>
        </p:txBody>
      </p:sp>
      <p:sp>
        <p:nvSpPr>
          <p:cNvPr id="45071" name="AutoShape 16"/>
          <p:cNvSpPr>
            <a:spLocks noChangeArrowheads="1"/>
          </p:cNvSpPr>
          <p:nvPr/>
        </p:nvSpPr>
        <p:spPr bwMode="auto">
          <a:xfrm rot="-5400000">
            <a:off x="8556686" y="3721389"/>
            <a:ext cx="327101" cy="207406"/>
          </a:xfrm>
          <a:prstGeom prst="rightArrow">
            <a:avLst>
              <a:gd name="adj1" fmla="val 50000"/>
              <a:gd name="adj2" fmla="val 105112"/>
            </a:avLst>
          </a:prstGeom>
          <a:solidFill>
            <a:schemeClr val="hlink"/>
          </a:solidFill>
          <a:ln w="12700">
            <a:solidFill>
              <a:schemeClr val="hlink"/>
            </a:solidFill>
            <a:miter lim="800000"/>
          </a:ln>
        </p:spPr>
        <p:txBody>
          <a:bodyPr wrap="none" lIns="108850" tIns="54425" rIns="108850" bIns="54425" anchor="ctr"/>
          <a:lstStyle/>
          <a:p>
            <a:pPr eaLnBrk="1" hangingPunct="1"/>
            <a:endParaRPr lang="zh-CN" altLang="en-US" b="1"/>
          </a:p>
        </p:txBody>
      </p:sp>
      <p:sp>
        <p:nvSpPr>
          <p:cNvPr id="45072" name="Rectangle 17"/>
          <p:cNvSpPr>
            <a:spLocks noChangeArrowheads="1"/>
          </p:cNvSpPr>
          <p:nvPr/>
        </p:nvSpPr>
        <p:spPr bwMode="auto">
          <a:xfrm>
            <a:off x="6562930" y="3950937"/>
            <a:ext cx="3232787"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900" b="1" dirty="0">
                <a:solidFill>
                  <a:srgbClr val="4D4D4D"/>
                </a:solidFill>
                <a:ea typeface="黑体" pitchFamily="2" charset="-122"/>
              </a:rPr>
              <a:t>发送端填入 </a:t>
            </a:r>
            <a:r>
              <a:rPr kumimoji="1" lang="en-US" altLang="zh-CN" sz="2900" b="1" dirty="0">
                <a:solidFill>
                  <a:srgbClr val="4D4D4D"/>
                </a:solidFill>
                <a:ea typeface="黑体" pitchFamily="2" charset="-122"/>
              </a:rPr>
              <a:t>0 </a:t>
            </a:r>
            <a:r>
              <a:rPr kumimoji="1" lang="zh-CN" altLang="en-US" sz="2900" b="1" dirty="0">
                <a:solidFill>
                  <a:srgbClr val="4D4D4D"/>
                </a:solidFill>
                <a:ea typeface="黑体" pitchFamily="2" charset="-122"/>
              </a:rPr>
              <a:t>比特</a:t>
            </a:r>
          </a:p>
        </p:txBody>
      </p:sp>
      <p:sp>
        <p:nvSpPr>
          <p:cNvPr id="45073" name="AutoShape 18"/>
          <p:cNvSpPr>
            <a:spLocks noChangeArrowheads="1"/>
          </p:cNvSpPr>
          <p:nvPr/>
        </p:nvSpPr>
        <p:spPr bwMode="auto">
          <a:xfrm rot="5400000" flipV="1">
            <a:off x="8589983" y="5328762"/>
            <a:ext cx="365210" cy="207406"/>
          </a:xfrm>
          <a:prstGeom prst="rightArrow">
            <a:avLst>
              <a:gd name="adj1" fmla="val 50000"/>
              <a:gd name="adj2" fmla="val 117358"/>
            </a:avLst>
          </a:prstGeom>
          <a:solidFill>
            <a:schemeClr val="hlink"/>
          </a:solidFill>
          <a:ln w="12700">
            <a:solidFill>
              <a:schemeClr val="hlink"/>
            </a:solidFill>
            <a:miter lim="800000"/>
          </a:ln>
        </p:spPr>
        <p:txBody>
          <a:bodyPr wrap="none" lIns="108850" tIns="54425" rIns="108850" bIns="54425" anchor="ctr"/>
          <a:lstStyle/>
          <a:p>
            <a:pPr eaLnBrk="1" hangingPunct="1"/>
            <a:endParaRPr lang="zh-CN" altLang="en-US" b="1"/>
          </a:p>
        </p:txBody>
      </p:sp>
      <p:sp>
        <p:nvSpPr>
          <p:cNvPr id="45074" name="Rectangle 19"/>
          <p:cNvSpPr>
            <a:spLocks noChangeArrowheads="1"/>
          </p:cNvSpPr>
          <p:nvPr/>
        </p:nvSpPr>
        <p:spPr bwMode="auto">
          <a:xfrm>
            <a:off x="6494646" y="5628846"/>
            <a:ext cx="4348477"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900" b="1" dirty="0">
                <a:solidFill>
                  <a:srgbClr val="4D4D4D"/>
                </a:solidFill>
                <a:ea typeface="黑体" pitchFamily="2" charset="-122"/>
              </a:rPr>
              <a:t>接收端删除填入的 </a:t>
            </a:r>
            <a:r>
              <a:rPr kumimoji="1" lang="en-US" altLang="zh-CN" sz="2900" b="1" dirty="0">
                <a:solidFill>
                  <a:srgbClr val="4D4D4D"/>
                </a:solidFill>
                <a:ea typeface="黑体" pitchFamily="2" charset="-122"/>
              </a:rPr>
              <a:t>0 </a:t>
            </a:r>
            <a:r>
              <a:rPr kumimoji="1" lang="zh-CN" altLang="en-US" sz="2900" b="1" dirty="0">
                <a:solidFill>
                  <a:srgbClr val="4D4D4D"/>
                </a:solidFill>
                <a:ea typeface="黑体" pitchFamily="2" charset="-122"/>
              </a:rPr>
              <a:t>比特</a:t>
            </a:r>
          </a:p>
        </p:txBody>
      </p:sp>
      <p:sp>
        <p:nvSpPr>
          <p:cNvPr id="45075" name="AutoShape 20"/>
          <p:cNvSpPr/>
          <p:nvPr/>
        </p:nvSpPr>
        <p:spPr bwMode="auto">
          <a:xfrm rot="-5400000">
            <a:off x="7814019" y="895522"/>
            <a:ext cx="296931" cy="2410634"/>
          </a:xfrm>
          <a:prstGeom prst="leftBrace">
            <a:avLst>
              <a:gd name="adj1" fmla="val 54590"/>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fade">
                                      <p:cBhvr>
                                        <p:cTn id="7" dur="1000"/>
                                        <p:tgtEl>
                                          <p:spTgt spid="45062"/>
                                        </p:tgtEl>
                                      </p:cBhvr>
                                    </p:animEffect>
                                    <p:anim calcmode="lin" valueType="num">
                                      <p:cBhvr>
                                        <p:cTn id="8" dur="1000" fill="hold"/>
                                        <p:tgtEl>
                                          <p:spTgt spid="45062"/>
                                        </p:tgtEl>
                                        <p:attrNameLst>
                                          <p:attrName>ppt_x</p:attrName>
                                        </p:attrNameLst>
                                      </p:cBhvr>
                                      <p:tavLst>
                                        <p:tav tm="0">
                                          <p:val>
                                            <p:strVal val="#ppt_x"/>
                                          </p:val>
                                        </p:tav>
                                        <p:tav tm="100000">
                                          <p:val>
                                            <p:strVal val="#ppt_x"/>
                                          </p:val>
                                        </p:tav>
                                      </p:tavLst>
                                    </p:anim>
                                    <p:anim calcmode="lin" valueType="num">
                                      <p:cBhvr>
                                        <p:cTn id="9" dur="1000" fill="hold"/>
                                        <p:tgtEl>
                                          <p:spTgt spid="4506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065"/>
                                        </p:tgtEl>
                                        <p:attrNameLst>
                                          <p:attrName>style.visibility</p:attrName>
                                        </p:attrNameLst>
                                      </p:cBhvr>
                                      <p:to>
                                        <p:strVal val="visible"/>
                                      </p:to>
                                    </p:set>
                                    <p:animEffect transition="in" filter="fade">
                                      <p:cBhvr>
                                        <p:cTn id="12" dur="1000"/>
                                        <p:tgtEl>
                                          <p:spTgt spid="45065"/>
                                        </p:tgtEl>
                                      </p:cBhvr>
                                    </p:animEffect>
                                    <p:anim calcmode="lin" valueType="num">
                                      <p:cBhvr>
                                        <p:cTn id="13" dur="1000" fill="hold"/>
                                        <p:tgtEl>
                                          <p:spTgt spid="45065"/>
                                        </p:tgtEl>
                                        <p:attrNameLst>
                                          <p:attrName>ppt_x</p:attrName>
                                        </p:attrNameLst>
                                      </p:cBhvr>
                                      <p:tavLst>
                                        <p:tav tm="0">
                                          <p:val>
                                            <p:strVal val="#ppt_x"/>
                                          </p:val>
                                        </p:tav>
                                        <p:tav tm="100000">
                                          <p:val>
                                            <p:strVal val="#ppt_x"/>
                                          </p:val>
                                        </p:tav>
                                      </p:tavLst>
                                    </p:anim>
                                    <p:anim calcmode="lin" valueType="num">
                                      <p:cBhvr>
                                        <p:cTn id="14" dur="1000" fill="hold"/>
                                        <p:tgtEl>
                                          <p:spTgt spid="4506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066"/>
                                        </p:tgtEl>
                                        <p:attrNameLst>
                                          <p:attrName>style.visibility</p:attrName>
                                        </p:attrNameLst>
                                      </p:cBhvr>
                                      <p:to>
                                        <p:strVal val="visible"/>
                                      </p:to>
                                    </p:set>
                                    <p:animEffect transition="in" filter="fade">
                                      <p:cBhvr>
                                        <p:cTn id="17" dur="1000"/>
                                        <p:tgtEl>
                                          <p:spTgt spid="45066"/>
                                        </p:tgtEl>
                                      </p:cBhvr>
                                    </p:animEffect>
                                    <p:anim calcmode="lin" valueType="num">
                                      <p:cBhvr>
                                        <p:cTn id="18" dur="1000" fill="hold"/>
                                        <p:tgtEl>
                                          <p:spTgt spid="45066"/>
                                        </p:tgtEl>
                                        <p:attrNameLst>
                                          <p:attrName>ppt_x</p:attrName>
                                        </p:attrNameLst>
                                      </p:cBhvr>
                                      <p:tavLst>
                                        <p:tav tm="0">
                                          <p:val>
                                            <p:strVal val="#ppt_x"/>
                                          </p:val>
                                        </p:tav>
                                        <p:tav tm="100000">
                                          <p:val>
                                            <p:strVal val="#ppt_x"/>
                                          </p:val>
                                        </p:tav>
                                      </p:tavLst>
                                    </p:anim>
                                    <p:anim calcmode="lin" valueType="num">
                                      <p:cBhvr>
                                        <p:cTn id="19" dur="1000" fill="hold"/>
                                        <p:tgtEl>
                                          <p:spTgt spid="4506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068"/>
                                        </p:tgtEl>
                                        <p:attrNameLst>
                                          <p:attrName>style.visibility</p:attrName>
                                        </p:attrNameLst>
                                      </p:cBhvr>
                                      <p:to>
                                        <p:strVal val="visible"/>
                                      </p:to>
                                    </p:set>
                                    <p:animEffect transition="in" filter="fade">
                                      <p:cBhvr>
                                        <p:cTn id="22" dur="1000"/>
                                        <p:tgtEl>
                                          <p:spTgt spid="45068"/>
                                        </p:tgtEl>
                                      </p:cBhvr>
                                    </p:animEffect>
                                    <p:anim calcmode="lin" valueType="num">
                                      <p:cBhvr>
                                        <p:cTn id="23" dur="1000" fill="hold"/>
                                        <p:tgtEl>
                                          <p:spTgt spid="45068"/>
                                        </p:tgtEl>
                                        <p:attrNameLst>
                                          <p:attrName>ppt_x</p:attrName>
                                        </p:attrNameLst>
                                      </p:cBhvr>
                                      <p:tavLst>
                                        <p:tav tm="0">
                                          <p:val>
                                            <p:strVal val="#ppt_x"/>
                                          </p:val>
                                        </p:tav>
                                        <p:tav tm="100000">
                                          <p:val>
                                            <p:strVal val="#ppt_x"/>
                                          </p:val>
                                        </p:tav>
                                      </p:tavLst>
                                    </p:anim>
                                    <p:anim calcmode="lin" valueType="num">
                                      <p:cBhvr>
                                        <p:cTn id="24" dur="1000" fill="hold"/>
                                        <p:tgtEl>
                                          <p:spTgt spid="4506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071"/>
                                        </p:tgtEl>
                                        <p:attrNameLst>
                                          <p:attrName>style.visibility</p:attrName>
                                        </p:attrNameLst>
                                      </p:cBhvr>
                                      <p:to>
                                        <p:strVal val="visible"/>
                                      </p:to>
                                    </p:set>
                                    <p:animEffect transition="in" filter="fade">
                                      <p:cBhvr>
                                        <p:cTn id="27" dur="1000"/>
                                        <p:tgtEl>
                                          <p:spTgt spid="45071"/>
                                        </p:tgtEl>
                                      </p:cBhvr>
                                    </p:animEffect>
                                    <p:anim calcmode="lin" valueType="num">
                                      <p:cBhvr>
                                        <p:cTn id="28" dur="1000" fill="hold"/>
                                        <p:tgtEl>
                                          <p:spTgt spid="45071"/>
                                        </p:tgtEl>
                                        <p:attrNameLst>
                                          <p:attrName>ppt_x</p:attrName>
                                        </p:attrNameLst>
                                      </p:cBhvr>
                                      <p:tavLst>
                                        <p:tav tm="0">
                                          <p:val>
                                            <p:strVal val="#ppt_x"/>
                                          </p:val>
                                        </p:tav>
                                        <p:tav tm="100000">
                                          <p:val>
                                            <p:strVal val="#ppt_x"/>
                                          </p:val>
                                        </p:tav>
                                      </p:tavLst>
                                    </p:anim>
                                    <p:anim calcmode="lin" valueType="num">
                                      <p:cBhvr>
                                        <p:cTn id="29" dur="1000" fill="hold"/>
                                        <p:tgtEl>
                                          <p:spTgt spid="450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072"/>
                                        </p:tgtEl>
                                        <p:attrNameLst>
                                          <p:attrName>style.visibility</p:attrName>
                                        </p:attrNameLst>
                                      </p:cBhvr>
                                      <p:to>
                                        <p:strVal val="visible"/>
                                      </p:to>
                                    </p:set>
                                    <p:animEffect transition="in" filter="fade">
                                      <p:cBhvr>
                                        <p:cTn id="32" dur="1000"/>
                                        <p:tgtEl>
                                          <p:spTgt spid="45072"/>
                                        </p:tgtEl>
                                      </p:cBhvr>
                                    </p:animEffect>
                                    <p:anim calcmode="lin" valueType="num">
                                      <p:cBhvr>
                                        <p:cTn id="33" dur="1000" fill="hold"/>
                                        <p:tgtEl>
                                          <p:spTgt spid="45072"/>
                                        </p:tgtEl>
                                        <p:attrNameLst>
                                          <p:attrName>ppt_x</p:attrName>
                                        </p:attrNameLst>
                                      </p:cBhvr>
                                      <p:tavLst>
                                        <p:tav tm="0">
                                          <p:val>
                                            <p:strVal val="#ppt_x"/>
                                          </p:val>
                                        </p:tav>
                                        <p:tav tm="100000">
                                          <p:val>
                                            <p:strVal val="#ppt_x"/>
                                          </p:val>
                                        </p:tav>
                                      </p:tavLst>
                                    </p:anim>
                                    <p:anim calcmode="lin" valueType="num">
                                      <p:cBhvr>
                                        <p:cTn id="34" dur="1000" fill="hold"/>
                                        <p:tgtEl>
                                          <p:spTgt spid="4507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5059"/>
                                        </p:tgtEl>
                                        <p:attrNameLst>
                                          <p:attrName>style.visibility</p:attrName>
                                        </p:attrNameLst>
                                      </p:cBhvr>
                                      <p:to>
                                        <p:strVal val="visible"/>
                                      </p:to>
                                    </p:set>
                                    <p:animEffect transition="in" filter="fade">
                                      <p:cBhvr>
                                        <p:cTn id="39" dur="1000"/>
                                        <p:tgtEl>
                                          <p:spTgt spid="45059"/>
                                        </p:tgtEl>
                                      </p:cBhvr>
                                    </p:animEffect>
                                    <p:anim calcmode="lin" valueType="num">
                                      <p:cBhvr>
                                        <p:cTn id="40" dur="1000" fill="hold"/>
                                        <p:tgtEl>
                                          <p:spTgt spid="45059"/>
                                        </p:tgtEl>
                                        <p:attrNameLst>
                                          <p:attrName>ppt_x</p:attrName>
                                        </p:attrNameLst>
                                      </p:cBhvr>
                                      <p:tavLst>
                                        <p:tav tm="0">
                                          <p:val>
                                            <p:strVal val="#ppt_x"/>
                                          </p:val>
                                        </p:tav>
                                        <p:tav tm="100000">
                                          <p:val>
                                            <p:strVal val="#ppt_x"/>
                                          </p:val>
                                        </p:tav>
                                      </p:tavLst>
                                    </p:anim>
                                    <p:anim calcmode="lin" valueType="num">
                                      <p:cBhvr>
                                        <p:cTn id="41" dur="1000" fill="hold"/>
                                        <p:tgtEl>
                                          <p:spTgt spid="4505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5060"/>
                                        </p:tgtEl>
                                        <p:attrNameLst>
                                          <p:attrName>style.visibility</p:attrName>
                                        </p:attrNameLst>
                                      </p:cBhvr>
                                      <p:to>
                                        <p:strVal val="visible"/>
                                      </p:to>
                                    </p:set>
                                    <p:animEffect transition="in" filter="fade">
                                      <p:cBhvr>
                                        <p:cTn id="44" dur="1000"/>
                                        <p:tgtEl>
                                          <p:spTgt spid="45060"/>
                                        </p:tgtEl>
                                      </p:cBhvr>
                                    </p:animEffect>
                                    <p:anim calcmode="lin" valueType="num">
                                      <p:cBhvr>
                                        <p:cTn id="45" dur="1000" fill="hold"/>
                                        <p:tgtEl>
                                          <p:spTgt spid="45060"/>
                                        </p:tgtEl>
                                        <p:attrNameLst>
                                          <p:attrName>ppt_x</p:attrName>
                                        </p:attrNameLst>
                                      </p:cBhvr>
                                      <p:tavLst>
                                        <p:tav tm="0">
                                          <p:val>
                                            <p:strVal val="#ppt_x"/>
                                          </p:val>
                                        </p:tav>
                                        <p:tav tm="100000">
                                          <p:val>
                                            <p:strVal val="#ppt_x"/>
                                          </p:val>
                                        </p:tav>
                                      </p:tavLst>
                                    </p:anim>
                                    <p:anim calcmode="lin" valueType="num">
                                      <p:cBhvr>
                                        <p:cTn id="46" dur="1000" fill="hold"/>
                                        <p:tgtEl>
                                          <p:spTgt spid="4506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5061"/>
                                        </p:tgtEl>
                                        <p:attrNameLst>
                                          <p:attrName>style.visibility</p:attrName>
                                        </p:attrNameLst>
                                      </p:cBhvr>
                                      <p:to>
                                        <p:strVal val="visible"/>
                                      </p:to>
                                    </p:set>
                                    <p:animEffect transition="in" filter="fade">
                                      <p:cBhvr>
                                        <p:cTn id="49" dur="1000"/>
                                        <p:tgtEl>
                                          <p:spTgt spid="45061"/>
                                        </p:tgtEl>
                                      </p:cBhvr>
                                    </p:animEffect>
                                    <p:anim calcmode="lin" valueType="num">
                                      <p:cBhvr>
                                        <p:cTn id="50" dur="1000" fill="hold"/>
                                        <p:tgtEl>
                                          <p:spTgt spid="45061"/>
                                        </p:tgtEl>
                                        <p:attrNameLst>
                                          <p:attrName>ppt_x</p:attrName>
                                        </p:attrNameLst>
                                      </p:cBhvr>
                                      <p:tavLst>
                                        <p:tav tm="0">
                                          <p:val>
                                            <p:strVal val="#ppt_x"/>
                                          </p:val>
                                        </p:tav>
                                        <p:tav tm="100000">
                                          <p:val>
                                            <p:strVal val="#ppt_x"/>
                                          </p:val>
                                        </p:tav>
                                      </p:tavLst>
                                    </p:anim>
                                    <p:anim calcmode="lin" valueType="num">
                                      <p:cBhvr>
                                        <p:cTn id="51" dur="1000" fill="hold"/>
                                        <p:tgtEl>
                                          <p:spTgt spid="4506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5069"/>
                                        </p:tgtEl>
                                        <p:attrNameLst>
                                          <p:attrName>style.visibility</p:attrName>
                                        </p:attrNameLst>
                                      </p:cBhvr>
                                      <p:to>
                                        <p:strVal val="visible"/>
                                      </p:to>
                                    </p:set>
                                    <p:animEffect transition="in" filter="fade">
                                      <p:cBhvr>
                                        <p:cTn id="54" dur="1000"/>
                                        <p:tgtEl>
                                          <p:spTgt spid="45069"/>
                                        </p:tgtEl>
                                      </p:cBhvr>
                                    </p:animEffect>
                                    <p:anim calcmode="lin" valueType="num">
                                      <p:cBhvr>
                                        <p:cTn id="55" dur="1000" fill="hold"/>
                                        <p:tgtEl>
                                          <p:spTgt spid="45069"/>
                                        </p:tgtEl>
                                        <p:attrNameLst>
                                          <p:attrName>ppt_x</p:attrName>
                                        </p:attrNameLst>
                                      </p:cBhvr>
                                      <p:tavLst>
                                        <p:tav tm="0">
                                          <p:val>
                                            <p:strVal val="#ppt_x"/>
                                          </p:val>
                                        </p:tav>
                                        <p:tav tm="100000">
                                          <p:val>
                                            <p:strVal val="#ppt_x"/>
                                          </p:val>
                                        </p:tav>
                                      </p:tavLst>
                                    </p:anim>
                                    <p:anim calcmode="lin" valueType="num">
                                      <p:cBhvr>
                                        <p:cTn id="56" dur="1000" fill="hold"/>
                                        <p:tgtEl>
                                          <p:spTgt spid="4506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5073"/>
                                        </p:tgtEl>
                                        <p:attrNameLst>
                                          <p:attrName>style.visibility</p:attrName>
                                        </p:attrNameLst>
                                      </p:cBhvr>
                                      <p:to>
                                        <p:strVal val="visible"/>
                                      </p:to>
                                    </p:set>
                                    <p:animEffect transition="in" filter="fade">
                                      <p:cBhvr>
                                        <p:cTn id="59" dur="1000"/>
                                        <p:tgtEl>
                                          <p:spTgt spid="45073"/>
                                        </p:tgtEl>
                                      </p:cBhvr>
                                    </p:animEffect>
                                    <p:anim calcmode="lin" valueType="num">
                                      <p:cBhvr>
                                        <p:cTn id="60" dur="1000" fill="hold"/>
                                        <p:tgtEl>
                                          <p:spTgt spid="45073"/>
                                        </p:tgtEl>
                                        <p:attrNameLst>
                                          <p:attrName>ppt_x</p:attrName>
                                        </p:attrNameLst>
                                      </p:cBhvr>
                                      <p:tavLst>
                                        <p:tav tm="0">
                                          <p:val>
                                            <p:strVal val="#ppt_x"/>
                                          </p:val>
                                        </p:tav>
                                        <p:tav tm="100000">
                                          <p:val>
                                            <p:strVal val="#ppt_x"/>
                                          </p:val>
                                        </p:tav>
                                      </p:tavLst>
                                    </p:anim>
                                    <p:anim calcmode="lin" valueType="num">
                                      <p:cBhvr>
                                        <p:cTn id="61" dur="1000" fill="hold"/>
                                        <p:tgtEl>
                                          <p:spTgt spid="4507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5074"/>
                                        </p:tgtEl>
                                        <p:attrNameLst>
                                          <p:attrName>style.visibility</p:attrName>
                                        </p:attrNameLst>
                                      </p:cBhvr>
                                      <p:to>
                                        <p:strVal val="visible"/>
                                      </p:to>
                                    </p:set>
                                    <p:animEffect transition="in" filter="fade">
                                      <p:cBhvr>
                                        <p:cTn id="64" dur="1000"/>
                                        <p:tgtEl>
                                          <p:spTgt spid="45074"/>
                                        </p:tgtEl>
                                      </p:cBhvr>
                                    </p:animEffect>
                                    <p:anim calcmode="lin" valueType="num">
                                      <p:cBhvr>
                                        <p:cTn id="65" dur="1000" fill="hold"/>
                                        <p:tgtEl>
                                          <p:spTgt spid="45074"/>
                                        </p:tgtEl>
                                        <p:attrNameLst>
                                          <p:attrName>ppt_x</p:attrName>
                                        </p:attrNameLst>
                                      </p:cBhvr>
                                      <p:tavLst>
                                        <p:tav tm="0">
                                          <p:val>
                                            <p:strVal val="#ppt_x"/>
                                          </p:val>
                                        </p:tav>
                                        <p:tav tm="100000">
                                          <p:val>
                                            <p:strVal val="#ppt_x"/>
                                          </p:val>
                                        </p:tav>
                                      </p:tavLst>
                                    </p:anim>
                                    <p:anim calcmode="lin" valueType="num">
                                      <p:cBhvr>
                                        <p:cTn id="66" dur="1000" fill="hold"/>
                                        <p:tgtEl>
                                          <p:spTgt spid="45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nimBg="1"/>
      <p:bldP spid="45060" grpId="0" animBg="1"/>
      <p:bldP spid="45061" grpId="0"/>
      <p:bldP spid="45062" grpId="0" animBg="1"/>
      <p:bldP spid="45065" grpId="0" animBg="1"/>
      <p:bldP spid="45066" grpId="0"/>
      <p:bldP spid="45068" grpId="0"/>
      <p:bldP spid="45069" grpId="0"/>
      <p:bldP spid="45071" grpId="0" animBg="1"/>
      <p:bldP spid="45072" grpId="0"/>
      <p:bldP spid="45073" grpId="0" animBg="1"/>
      <p:bldP spid="4507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grpSp>
        <p:nvGrpSpPr>
          <p:cNvPr id="23" name="Group 24"/>
          <p:cNvGrpSpPr/>
          <p:nvPr/>
        </p:nvGrpSpPr>
        <p:grpSpPr bwMode="auto">
          <a:xfrm>
            <a:off x="8261126" y="1854200"/>
            <a:ext cx="2514600" cy="3600450"/>
            <a:chOff x="3379" y="1207"/>
            <a:chExt cx="1584" cy="2268"/>
          </a:xfrm>
        </p:grpSpPr>
        <p:sp>
          <p:nvSpPr>
            <p:cNvPr id="24"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41"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22" name="Rectangle 3"/>
          <p:cNvSpPr>
            <a:spLocks noGrp="1" noChangeArrowheads="1"/>
          </p:cNvSpPr>
          <p:nvPr>
            <p:ph idx="1"/>
          </p:nvPr>
        </p:nvSpPr>
        <p:spPr>
          <a:xfrm>
            <a:off x="2135560" y="1341562"/>
            <a:ext cx="8280920" cy="4896544"/>
          </a:xfrm>
        </p:spPr>
        <p:txBody>
          <a:bodyPr/>
          <a:lstStyle/>
          <a:p>
            <a:pPr>
              <a:defRPr/>
            </a:pPr>
            <a:r>
              <a:rPr lang="zh-CN" altLang="en-US" sz="3200" b="1" dirty="0"/>
              <a:t>数据链路层概述</a:t>
            </a:r>
            <a:endParaRPr lang="en-US" altLang="zh-CN" sz="3200" b="1" dirty="0"/>
          </a:p>
          <a:p>
            <a:pPr>
              <a:defRPr/>
            </a:pPr>
            <a:r>
              <a:rPr lang="zh-CN" altLang="en-US" b="1" dirty="0"/>
              <a:t>数据链路层的几个共同问题</a:t>
            </a:r>
            <a:endParaRPr lang="en-US" altLang="zh-CN" b="1" dirty="0"/>
          </a:p>
          <a:p>
            <a:pPr>
              <a:defRPr/>
            </a:pPr>
            <a:r>
              <a:rPr lang="zh-CN" altLang="en-US" b="1" dirty="0"/>
              <a:t>点对点协议</a:t>
            </a:r>
            <a:r>
              <a:rPr lang="en-US" altLang="zh-CN" b="1" dirty="0"/>
              <a:t>PPP</a:t>
            </a:r>
          </a:p>
          <a:p>
            <a:pPr>
              <a:defRPr/>
            </a:pPr>
            <a:r>
              <a:rPr lang="zh-CN" altLang="en-US" b="1" dirty="0">
                <a:solidFill>
                  <a:srgbClr val="C00000"/>
                </a:solidFill>
              </a:rPr>
              <a:t>使用广播信道的数据链路层</a:t>
            </a:r>
            <a:endParaRPr lang="en-US" altLang="zh-CN" b="1" dirty="0">
              <a:solidFill>
                <a:srgbClr val="C00000"/>
              </a:solidFill>
            </a:endParaRPr>
          </a:p>
          <a:p>
            <a:pPr>
              <a:defRPr/>
            </a:pPr>
            <a:r>
              <a:rPr lang="zh-CN" altLang="en-US" sz="3200" b="1" dirty="0">
                <a:solidFill>
                  <a:srgbClr val="4D4D4D"/>
                </a:solidFill>
              </a:rPr>
              <a:t>扩展的以太网</a:t>
            </a:r>
          </a:p>
          <a:p>
            <a:pPr>
              <a:defRPr/>
            </a:pPr>
            <a:r>
              <a:rPr lang="zh-CN" altLang="en-US" sz="3200" b="1" dirty="0">
                <a:solidFill>
                  <a:srgbClr val="4D4D4D"/>
                </a:solidFill>
              </a:rPr>
              <a:t>高速以太网</a:t>
            </a:r>
          </a:p>
          <a:p>
            <a:endParaRPr lang="en-US" altLang="zh-CN" b="1" dirty="0"/>
          </a:p>
          <a:p>
            <a:endParaRPr lang="zh-CN" altLang="en-US" b="1" dirty="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42800" y="1267199"/>
            <a:ext cx="11269030" cy="4896000"/>
          </a:xfrm>
        </p:spPr>
        <p:txBody>
          <a:bodyPr/>
          <a:lstStyle/>
          <a:p>
            <a:r>
              <a:rPr lang="zh-CN" altLang="en-US" sz="3200" b="1" dirty="0">
                <a:solidFill>
                  <a:srgbClr val="4D4D4D"/>
                </a:solidFill>
              </a:rPr>
              <a:t>局域网使用的就是</a:t>
            </a:r>
            <a:r>
              <a:rPr lang="zh-CN" altLang="en-US" sz="3200" b="1" dirty="0">
                <a:solidFill>
                  <a:srgbClr val="C00000"/>
                </a:solidFill>
              </a:rPr>
              <a:t>广播信道</a:t>
            </a:r>
            <a:r>
              <a:rPr lang="zh-CN" altLang="en-US" sz="3200" b="1" dirty="0">
                <a:solidFill>
                  <a:srgbClr val="4D4D4D"/>
                </a:solidFill>
              </a:rPr>
              <a:t>。</a:t>
            </a:r>
            <a:endParaRPr lang="en-US" altLang="zh-CN" sz="3200" b="1" dirty="0">
              <a:solidFill>
                <a:srgbClr val="4D4D4D"/>
              </a:solidFill>
            </a:endParaRPr>
          </a:p>
          <a:p>
            <a:r>
              <a:rPr lang="zh-CN" altLang="en-US" sz="3200" b="1" dirty="0">
                <a:solidFill>
                  <a:srgbClr val="4D4D4D"/>
                </a:solidFill>
              </a:rPr>
              <a:t>局域网最主要的特点是：网络为一个单位所拥有，且地理范围和主机数目均有限。 </a:t>
            </a:r>
          </a:p>
          <a:p>
            <a:r>
              <a:rPr lang="zh-CN" altLang="en-US" b="1" dirty="0"/>
              <a:t>局域网主要有以</a:t>
            </a:r>
            <a:r>
              <a:rPr lang="zh-CN" altLang="en-US" sz="3200" b="1" dirty="0">
                <a:solidFill>
                  <a:srgbClr val="4D4D4D"/>
                </a:solidFill>
              </a:rPr>
              <a:t>下优点：</a:t>
            </a:r>
          </a:p>
          <a:p>
            <a:pPr lvl="1">
              <a:lnSpc>
                <a:spcPct val="140000"/>
              </a:lnSpc>
            </a:pPr>
            <a:r>
              <a:rPr lang="zh-CN" altLang="en-US" sz="2800" b="1" dirty="0">
                <a:solidFill>
                  <a:srgbClr val="4D4D4D"/>
                </a:solidFill>
                <a:cs typeface="+mn-cs"/>
              </a:rPr>
              <a:t>具有广播功能，从一</a:t>
            </a:r>
            <a:r>
              <a:rPr lang="zh-CN" altLang="en-US" b="1" dirty="0">
                <a:cs typeface="+mn-cs"/>
              </a:rPr>
              <a:t>台</a:t>
            </a:r>
            <a:r>
              <a:rPr lang="zh-CN" altLang="en-US" sz="2800" b="1" dirty="0">
                <a:solidFill>
                  <a:srgbClr val="4D4D4D"/>
                </a:solidFill>
                <a:cs typeface="+mn-cs"/>
              </a:rPr>
              <a:t>主机可以很方便地访问全网。局域网上的主机可共享连接在同一个局域网上的各种硬件和软件资源。 </a:t>
            </a:r>
          </a:p>
          <a:p>
            <a:pPr lvl="1">
              <a:lnSpc>
                <a:spcPct val="140000"/>
              </a:lnSpc>
            </a:pPr>
            <a:r>
              <a:rPr lang="zh-CN" altLang="en-US" sz="2800" b="1" dirty="0">
                <a:solidFill>
                  <a:srgbClr val="4D4D4D"/>
                </a:solidFill>
                <a:cs typeface="+mn-cs"/>
              </a:rPr>
              <a:t>便于系统的扩展和逐渐演变，各设备的位置可灵活调整和改变。</a:t>
            </a:r>
          </a:p>
          <a:p>
            <a:pPr lvl="1">
              <a:lnSpc>
                <a:spcPct val="140000"/>
              </a:lnSpc>
            </a:pPr>
            <a:r>
              <a:rPr lang="zh-CN" altLang="en-US" sz="2800" b="1" dirty="0">
                <a:solidFill>
                  <a:srgbClr val="4D4D4D"/>
                </a:solidFill>
                <a:cs typeface="+mn-cs"/>
              </a:rPr>
              <a:t>提高了系统的可靠性、可用性和生存性。</a:t>
            </a:r>
          </a:p>
        </p:txBody>
      </p:sp>
      <p:sp>
        <p:nvSpPr>
          <p:cNvPr id="50178" name="Rectangle 2"/>
          <p:cNvSpPr>
            <a:spLocks noGrp="1" noChangeArrowheads="1"/>
          </p:cNvSpPr>
          <p:nvPr>
            <p:ph type="title"/>
          </p:nvPr>
        </p:nvSpPr>
        <p:spPr/>
        <p:txBody>
          <a:bodyPr/>
          <a:lstStyle/>
          <a:p>
            <a:r>
              <a:rPr lang="en-US" altLang="zh-CN" sz="4000" dirty="0">
                <a:solidFill>
                  <a:srgbClr val="FFFFFF"/>
                </a:solidFill>
              </a:rPr>
              <a:t>3.3.1 </a:t>
            </a:r>
            <a:r>
              <a:rPr lang="zh-CN" altLang="en-US" sz="4000" dirty="0">
                <a:solidFill>
                  <a:srgbClr val="FFFFFF"/>
                </a:solidFill>
              </a:rPr>
              <a:t>局域网的数据链路层</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fade">
                                      <p:cBhvr>
                                        <p:cTn id="7" dur="1000"/>
                                        <p:tgtEl>
                                          <p:spTgt spid="50179">
                                            <p:txEl>
                                              <p:pRg st="1" end="1"/>
                                            </p:txEl>
                                          </p:spTgt>
                                        </p:tgtEl>
                                      </p:cBhvr>
                                    </p:animEffect>
                                    <p:anim calcmode="lin" valueType="num">
                                      <p:cBhvr>
                                        <p:cTn id="8" dur="10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01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0179">
                                            <p:txEl>
                                              <p:pRg st="2" end="2"/>
                                            </p:txEl>
                                          </p:spTgt>
                                        </p:tgtEl>
                                        <p:attrNameLst>
                                          <p:attrName>style.visibility</p:attrName>
                                        </p:attrNameLst>
                                      </p:cBhvr>
                                      <p:to>
                                        <p:strVal val="visible"/>
                                      </p:to>
                                    </p:set>
                                    <p:animEffect transition="in" filter="fade">
                                      <p:cBhvr>
                                        <p:cTn id="14" dur="1000"/>
                                        <p:tgtEl>
                                          <p:spTgt spid="50179">
                                            <p:txEl>
                                              <p:pRg st="2" end="2"/>
                                            </p:txEl>
                                          </p:spTgt>
                                        </p:tgtEl>
                                      </p:cBhvr>
                                    </p:animEffect>
                                    <p:anim calcmode="lin" valueType="num">
                                      <p:cBhvr>
                                        <p:cTn id="15" dur="10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0179">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Effect transition="in" filter="fade">
                                      <p:cBhvr>
                                        <p:cTn id="19" dur="1000"/>
                                        <p:tgtEl>
                                          <p:spTgt spid="50179">
                                            <p:txEl>
                                              <p:pRg st="3" end="3"/>
                                            </p:txEl>
                                          </p:spTgt>
                                        </p:tgtEl>
                                      </p:cBhvr>
                                    </p:animEffect>
                                    <p:anim calcmode="lin" valueType="num">
                                      <p:cBhvr>
                                        <p:cTn id="20" dur="10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179">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0179">
                                            <p:txEl>
                                              <p:pRg st="4" end="4"/>
                                            </p:txEl>
                                          </p:spTgt>
                                        </p:tgtEl>
                                        <p:attrNameLst>
                                          <p:attrName>style.visibility</p:attrName>
                                        </p:attrNameLst>
                                      </p:cBhvr>
                                      <p:to>
                                        <p:strVal val="visible"/>
                                      </p:to>
                                    </p:set>
                                    <p:animEffect transition="in" filter="fade">
                                      <p:cBhvr>
                                        <p:cTn id="24" dur="1000"/>
                                        <p:tgtEl>
                                          <p:spTgt spid="50179">
                                            <p:txEl>
                                              <p:pRg st="4" end="4"/>
                                            </p:txEl>
                                          </p:spTgt>
                                        </p:tgtEl>
                                      </p:cBhvr>
                                    </p:animEffect>
                                    <p:anim calcmode="lin" valueType="num">
                                      <p:cBhvr>
                                        <p:cTn id="25" dur="10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17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0179">
                                            <p:txEl>
                                              <p:pRg st="5" end="5"/>
                                            </p:txEl>
                                          </p:spTgt>
                                        </p:tgtEl>
                                        <p:attrNameLst>
                                          <p:attrName>style.visibility</p:attrName>
                                        </p:attrNameLst>
                                      </p:cBhvr>
                                      <p:to>
                                        <p:strVal val="visible"/>
                                      </p:to>
                                    </p:set>
                                    <p:animEffect transition="in" filter="fade">
                                      <p:cBhvr>
                                        <p:cTn id="29" dur="1000"/>
                                        <p:tgtEl>
                                          <p:spTgt spid="50179">
                                            <p:txEl>
                                              <p:pRg st="5" end="5"/>
                                            </p:txEl>
                                          </p:spTgt>
                                        </p:tgtEl>
                                      </p:cBhvr>
                                    </p:animEffect>
                                    <p:anim calcmode="lin" valueType="num">
                                      <p:cBhvr>
                                        <p:cTn id="30" dur="10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017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3"/>
          <p:cNvSpPr>
            <a:spLocks noChangeShapeType="1"/>
          </p:cNvSpPr>
          <p:nvPr/>
        </p:nvSpPr>
        <p:spPr bwMode="auto">
          <a:xfrm flipH="1" flipV="1">
            <a:off x="2302247" y="2472725"/>
            <a:ext cx="711107" cy="457306"/>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31" name="Line 4"/>
          <p:cNvSpPr>
            <a:spLocks noChangeShapeType="1"/>
          </p:cNvSpPr>
          <p:nvPr/>
        </p:nvSpPr>
        <p:spPr bwMode="auto">
          <a:xfrm flipV="1">
            <a:off x="3216527" y="2396507"/>
            <a:ext cx="0" cy="533524"/>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32" name="Line 5"/>
          <p:cNvSpPr>
            <a:spLocks noChangeShapeType="1"/>
          </p:cNvSpPr>
          <p:nvPr/>
        </p:nvSpPr>
        <p:spPr bwMode="auto">
          <a:xfrm flipH="1">
            <a:off x="2403833" y="3158684"/>
            <a:ext cx="567193" cy="3652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33" name="Line 6"/>
          <p:cNvSpPr>
            <a:spLocks noChangeShapeType="1"/>
          </p:cNvSpPr>
          <p:nvPr/>
        </p:nvSpPr>
        <p:spPr bwMode="auto">
          <a:xfrm>
            <a:off x="3216527" y="3158684"/>
            <a:ext cx="897350" cy="506529"/>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34" name="Line 7"/>
          <p:cNvSpPr>
            <a:spLocks noChangeShapeType="1"/>
          </p:cNvSpPr>
          <p:nvPr/>
        </p:nvSpPr>
        <p:spPr bwMode="auto">
          <a:xfrm flipV="1">
            <a:off x="3318114" y="2625160"/>
            <a:ext cx="711107" cy="3810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35" name="Rectangle 8"/>
          <p:cNvSpPr>
            <a:spLocks noChangeArrowheads="1"/>
          </p:cNvSpPr>
          <p:nvPr/>
        </p:nvSpPr>
        <p:spPr bwMode="auto">
          <a:xfrm>
            <a:off x="2911767" y="2853813"/>
            <a:ext cx="491003" cy="368385"/>
          </a:xfrm>
          <a:prstGeom prst="rect">
            <a:avLst/>
          </a:prstGeom>
          <a:solidFill>
            <a:schemeClr val="bg1"/>
          </a:solidFill>
          <a:ln w="25400">
            <a:solidFill>
              <a:srgbClr val="333399"/>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p>
        </p:txBody>
      </p:sp>
      <p:sp>
        <p:nvSpPr>
          <p:cNvPr id="48140" name="Line 13"/>
          <p:cNvSpPr>
            <a:spLocks noChangeShapeType="1"/>
          </p:cNvSpPr>
          <p:nvPr/>
        </p:nvSpPr>
        <p:spPr bwMode="auto">
          <a:xfrm>
            <a:off x="7085678" y="3438420"/>
            <a:ext cx="2874059"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41" name="Rectangle 14"/>
          <p:cNvSpPr>
            <a:spLocks noChangeArrowheads="1"/>
          </p:cNvSpPr>
          <p:nvPr/>
        </p:nvSpPr>
        <p:spPr bwMode="auto">
          <a:xfrm>
            <a:off x="9896245" y="3387608"/>
            <a:ext cx="135449" cy="101624"/>
          </a:xfrm>
          <a:prstGeom prst="rect">
            <a:avLst/>
          </a:prstGeom>
          <a:solidFill>
            <a:schemeClr val="tx1"/>
          </a:solidFill>
          <a:ln w="12700">
            <a:solidFill>
              <a:srgbClr val="333399"/>
            </a:solidFill>
            <a:miter lim="800000"/>
          </a:ln>
        </p:spPr>
        <p:txBody>
          <a:bodyPr wrap="none" lIns="108850" tIns="54425" rIns="108850" bIns="54425" anchor="ctr"/>
          <a:lstStyle/>
          <a:p>
            <a:pPr eaLnBrk="1" hangingPunct="1"/>
            <a:endParaRPr lang="zh-CN" altLang="en-US" b="1"/>
          </a:p>
        </p:txBody>
      </p:sp>
      <p:sp>
        <p:nvSpPr>
          <p:cNvPr id="48142" name="Rectangle 15"/>
          <p:cNvSpPr>
            <a:spLocks noChangeArrowheads="1"/>
          </p:cNvSpPr>
          <p:nvPr/>
        </p:nvSpPr>
        <p:spPr bwMode="auto">
          <a:xfrm>
            <a:off x="6937530" y="3387608"/>
            <a:ext cx="135449" cy="101624"/>
          </a:xfrm>
          <a:prstGeom prst="rect">
            <a:avLst/>
          </a:prstGeom>
          <a:solidFill>
            <a:schemeClr val="tx1"/>
          </a:solidFill>
          <a:ln w="12700">
            <a:solidFill>
              <a:srgbClr val="333399"/>
            </a:solidFill>
            <a:miter lim="800000"/>
          </a:ln>
        </p:spPr>
        <p:txBody>
          <a:bodyPr wrap="none" lIns="108850" tIns="54425" rIns="108850" bIns="54425" anchor="ctr"/>
          <a:lstStyle/>
          <a:p>
            <a:pPr eaLnBrk="1" hangingPunct="1"/>
            <a:endParaRPr lang="zh-CN" altLang="en-US" b="1"/>
          </a:p>
        </p:txBody>
      </p:sp>
      <p:sp>
        <p:nvSpPr>
          <p:cNvPr id="48143" name="Line 16"/>
          <p:cNvSpPr>
            <a:spLocks noChangeShapeType="1"/>
          </p:cNvSpPr>
          <p:nvPr/>
        </p:nvSpPr>
        <p:spPr bwMode="auto">
          <a:xfrm flipV="1">
            <a:off x="7652870" y="3120847"/>
            <a:ext cx="0" cy="320749"/>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44" name="Line 17"/>
          <p:cNvSpPr>
            <a:spLocks noChangeShapeType="1"/>
          </p:cNvSpPr>
          <p:nvPr/>
        </p:nvSpPr>
        <p:spPr bwMode="auto">
          <a:xfrm>
            <a:off x="8160804" y="3451123"/>
            <a:ext cx="0" cy="34615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45" name="Line 18"/>
          <p:cNvSpPr>
            <a:spLocks noChangeShapeType="1"/>
          </p:cNvSpPr>
          <p:nvPr/>
        </p:nvSpPr>
        <p:spPr bwMode="auto">
          <a:xfrm flipV="1">
            <a:off x="8795722" y="3092265"/>
            <a:ext cx="0" cy="35885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46" name="Line 19"/>
          <p:cNvSpPr>
            <a:spLocks noChangeShapeType="1"/>
          </p:cNvSpPr>
          <p:nvPr/>
        </p:nvSpPr>
        <p:spPr bwMode="auto">
          <a:xfrm>
            <a:off x="9443337" y="3451123"/>
            <a:ext cx="0" cy="34615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55" name="Rectangle 28"/>
          <p:cNvSpPr>
            <a:spLocks noChangeArrowheads="1"/>
          </p:cNvSpPr>
          <p:nvPr/>
        </p:nvSpPr>
        <p:spPr bwMode="auto">
          <a:xfrm>
            <a:off x="10222170" y="4465771"/>
            <a:ext cx="1448644"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a:solidFill>
                  <a:srgbClr val="333399"/>
                </a:solidFill>
                <a:latin typeface="Times New Roman" panose="02020603050405020304" pitchFamily="18" charset="0"/>
                <a:ea typeface="黑体" pitchFamily="2" charset="-122"/>
              </a:rPr>
              <a:t>匹配电阻</a:t>
            </a:r>
          </a:p>
        </p:txBody>
      </p:sp>
      <p:sp>
        <p:nvSpPr>
          <p:cNvPr id="48156" name="Line 29"/>
          <p:cNvSpPr>
            <a:spLocks noChangeShapeType="1"/>
          </p:cNvSpPr>
          <p:nvPr/>
        </p:nvSpPr>
        <p:spPr bwMode="auto">
          <a:xfrm>
            <a:off x="10031695" y="3528929"/>
            <a:ext cx="480421" cy="936842"/>
          </a:xfrm>
          <a:prstGeom prst="line">
            <a:avLst/>
          </a:prstGeom>
          <a:noFill/>
          <a:ln w="19050">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58" name="Rectangle 31"/>
          <p:cNvSpPr>
            <a:spLocks noChangeArrowheads="1"/>
          </p:cNvSpPr>
          <p:nvPr/>
        </p:nvSpPr>
        <p:spPr bwMode="auto">
          <a:xfrm>
            <a:off x="4594298" y="2585463"/>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dirty="0">
                <a:solidFill>
                  <a:srgbClr val="333399"/>
                </a:solidFill>
                <a:latin typeface="Times New Roman" panose="02020603050405020304" pitchFamily="18" charset="0"/>
                <a:ea typeface="黑体" pitchFamily="2" charset="-122"/>
              </a:rPr>
              <a:t>集线器</a:t>
            </a:r>
          </a:p>
        </p:txBody>
      </p:sp>
      <p:sp>
        <p:nvSpPr>
          <p:cNvPr id="48160" name="Line 33"/>
          <p:cNvSpPr>
            <a:spLocks noChangeShapeType="1"/>
          </p:cNvSpPr>
          <p:nvPr/>
        </p:nvSpPr>
        <p:spPr bwMode="auto">
          <a:xfrm flipH="1" flipV="1">
            <a:off x="2317449" y="4660032"/>
            <a:ext cx="158729" cy="123854"/>
          </a:xfrm>
          <a:prstGeom prst="line">
            <a:avLst/>
          </a:prstGeom>
          <a:noFill/>
          <a:ln w="25400">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61" name="Rectangle 34"/>
          <p:cNvSpPr>
            <a:spLocks noChangeArrowheads="1"/>
          </p:cNvSpPr>
          <p:nvPr/>
        </p:nvSpPr>
        <p:spPr bwMode="auto">
          <a:xfrm>
            <a:off x="4270878" y="4987133"/>
            <a:ext cx="175642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a:solidFill>
                  <a:srgbClr val="333399"/>
                </a:solidFill>
                <a:latin typeface="Times New Roman" panose="02020603050405020304" pitchFamily="18" charset="0"/>
                <a:ea typeface="黑体" pitchFamily="2" charset="-122"/>
              </a:rPr>
              <a:t>干线耦合器</a:t>
            </a:r>
          </a:p>
        </p:txBody>
      </p:sp>
      <p:sp>
        <p:nvSpPr>
          <p:cNvPr id="48162" name="Line 35"/>
          <p:cNvSpPr>
            <a:spLocks noChangeShapeType="1"/>
          </p:cNvSpPr>
          <p:nvPr/>
        </p:nvSpPr>
        <p:spPr bwMode="auto">
          <a:xfrm flipH="1">
            <a:off x="3648659" y="4661621"/>
            <a:ext cx="148147" cy="104799"/>
          </a:xfrm>
          <a:prstGeom prst="line">
            <a:avLst/>
          </a:prstGeom>
          <a:noFill/>
          <a:ln w="25400">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63" name="Line 36"/>
          <p:cNvSpPr>
            <a:spLocks noChangeShapeType="1"/>
          </p:cNvSpPr>
          <p:nvPr/>
        </p:nvSpPr>
        <p:spPr bwMode="auto">
          <a:xfrm flipH="1" flipV="1">
            <a:off x="3674056" y="5606401"/>
            <a:ext cx="175661" cy="13973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64" name="Line 37"/>
          <p:cNvSpPr>
            <a:spLocks noChangeShapeType="1"/>
          </p:cNvSpPr>
          <p:nvPr/>
        </p:nvSpPr>
        <p:spPr bwMode="auto">
          <a:xfrm flipH="1">
            <a:off x="2357660" y="5614340"/>
            <a:ext cx="192591" cy="154024"/>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65" name="Oval 38"/>
          <p:cNvSpPr>
            <a:spLocks noChangeArrowheads="1"/>
          </p:cNvSpPr>
          <p:nvPr/>
        </p:nvSpPr>
        <p:spPr bwMode="auto">
          <a:xfrm rot="-2760000">
            <a:off x="2485335" y="4548345"/>
            <a:ext cx="1204963" cy="1237162"/>
          </a:xfrm>
          <a:prstGeom prst="ellipse">
            <a:avLst/>
          </a:prstGeom>
          <a:solidFill>
            <a:schemeClr val="bg1"/>
          </a:solidFill>
          <a:ln w="28575">
            <a:solidFill>
              <a:srgbClr val="333399"/>
            </a:solidFill>
            <a:round/>
          </a:ln>
        </p:spPr>
        <p:txBody>
          <a:bodyPr wrap="none" lIns="108850" tIns="54425" rIns="108850" bIns="54425" anchor="ctr"/>
          <a:lstStyle/>
          <a:p>
            <a:pPr eaLnBrk="1" hangingPunct="1"/>
            <a:endParaRPr lang="zh-CN" altLang="en-US" b="1"/>
          </a:p>
        </p:txBody>
      </p:sp>
      <p:sp>
        <p:nvSpPr>
          <p:cNvPr id="48166" name="Rectangle 39"/>
          <p:cNvSpPr>
            <a:spLocks noChangeArrowheads="1"/>
          </p:cNvSpPr>
          <p:nvPr/>
        </p:nvSpPr>
        <p:spPr bwMode="auto">
          <a:xfrm rot="-2760000">
            <a:off x="2432131" y="4716688"/>
            <a:ext cx="136557" cy="118518"/>
          </a:xfrm>
          <a:prstGeom prst="rect">
            <a:avLst/>
          </a:prstGeom>
          <a:solidFill>
            <a:schemeClr val="bg1"/>
          </a:solidFill>
          <a:ln w="28575">
            <a:solidFill>
              <a:srgbClr val="333399"/>
            </a:solidFill>
            <a:miter lim="800000"/>
          </a:ln>
        </p:spPr>
        <p:txBody>
          <a:bodyPr wrap="none" lIns="108850" tIns="54425" rIns="108850" bIns="54425" anchor="ctr"/>
          <a:lstStyle/>
          <a:p>
            <a:pPr eaLnBrk="1" hangingPunct="1"/>
            <a:endParaRPr lang="zh-CN" altLang="en-US" b="1"/>
          </a:p>
        </p:txBody>
      </p:sp>
      <p:sp>
        <p:nvSpPr>
          <p:cNvPr id="48167" name="Rectangle 40"/>
          <p:cNvSpPr>
            <a:spLocks noChangeArrowheads="1"/>
          </p:cNvSpPr>
          <p:nvPr/>
        </p:nvSpPr>
        <p:spPr bwMode="auto">
          <a:xfrm rot="-2760000">
            <a:off x="3563663" y="5543967"/>
            <a:ext cx="136557" cy="118518"/>
          </a:xfrm>
          <a:prstGeom prst="rect">
            <a:avLst/>
          </a:prstGeom>
          <a:solidFill>
            <a:schemeClr val="bg1"/>
          </a:solidFill>
          <a:ln w="25400">
            <a:solidFill>
              <a:srgbClr val="333399"/>
            </a:solidFill>
            <a:miter lim="800000"/>
          </a:ln>
        </p:spPr>
        <p:txBody>
          <a:bodyPr wrap="none" lIns="108850" tIns="54425" rIns="108850" bIns="54425" anchor="ctr"/>
          <a:lstStyle/>
          <a:p>
            <a:pPr eaLnBrk="1" hangingPunct="1"/>
            <a:endParaRPr lang="zh-CN" altLang="en-US" b="1"/>
          </a:p>
        </p:txBody>
      </p:sp>
      <p:sp>
        <p:nvSpPr>
          <p:cNvPr id="48168" name="Rectangle 41"/>
          <p:cNvSpPr>
            <a:spLocks noChangeArrowheads="1"/>
          </p:cNvSpPr>
          <p:nvPr/>
        </p:nvSpPr>
        <p:spPr bwMode="auto">
          <a:xfrm rot="-2760000">
            <a:off x="3570572" y="4670651"/>
            <a:ext cx="88921" cy="182010"/>
          </a:xfrm>
          <a:prstGeom prst="rect">
            <a:avLst/>
          </a:prstGeom>
          <a:solidFill>
            <a:schemeClr val="bg1"/>
          </a:solidFill>
          <a:ln w="28575">
            <a:solidFill>
              <a:srgbClr val="333399"/>
            </a:solidFill>
            <a:miter lim="800000"/>
          </a:ln>
        </p:spPr>
        <p:txBody>
          <a:bodyPr wrap="none" lIns="108850" tIns="54425" rIns="108850" bIns="54425" anchor="ctr"/>
          <a:lstStyle/>
          <a:p>
            <a:pPr eaLnBrk="1" hangingPunct="1"/>
            <a:endParaRPr lang="zh-CN" altLang="en-US" b="1"/>
          </a:p>
        </p:txBody>
      </p:sp>
      <p:sp>
        <p:nvSpPr>
          <p:cNvPr id="48169" name="Line 42"/>
          <p:cNvSpPr>
            <a:spLocks noChangeShapeType="1"/>
          </p:cNvSpPr>
          <p:nvPr/>
        </p:nvSpPr>
        <p:spPr bwMode="auto">
          <a:xfrm>
            <a:off x="3733314" y="4820407"/>
            <a:ext cx="634917" cy="382676"/>
          </a:xfrm>
          <a:prstGeom prst="line">
            <a:avLst/>
          </a:prstGeom>
          <a:noFill/>
          <a:ln w="19050">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70" name="Rectangle 43"/>
          <p:cNvSpPr>
            <a:spLocks noChangeArrowheads="1"/>
          </p:cNvSpPr>
          <p:nvPr/>
        </p:nvSpPr>
        <p:spPr bwMode="auto">
          <a:xfrm rot="-2760000">
            <a:off x="2570021" y="5512220"/>
            <a:ext cx="88921" cy="182010"/>
          </a:xfrm>
          <a:prstGeom prst="rect">
            <a:avLst/>
          </a:prstGeom>
          <a:solidFill>
            <a:schemeClr val="bg1"/>
          </a:solidFill>
          <a:ln w="25400">
            <a:solidFill>
              <a:srgbClr val="333399"/>
            </a:solidFill>
            <a:miter lim="800000"/>
          </a:ln>
        </p:spPr>
        <p:txBody>
          <a:bodyPr wrap="none" lIns="108850" tIns="54425" rIns="108850" bIns="54425" anchor="ctr"/>
          <a:lstStyle/>
          <a:p>
            <a:pPr eaLnBrk="1" hangingPunct="1"/>
            <a:endParaRPr lang="zh-CN" altLang="en-US" b="1"/>
          </a:p>
        </p:txBody>
      </p:sp>
      <p:sp>
        <p:nvSpPr>
          <p:cNvPr id="48171" name="Arc 44"/>
          <p:cNvSpPr/>
          <p:nvPr/>
        </p:nvSpPr>
        <p:spPr bwMode="auto">
          <a:xfrm flipV="1">
            <a:off x="2981996" y="4918783"/>
            <a:ext cx="574548" cy="728903"/>
          </a:xfrm>
          <a:custGeom>
            <a:avLst/>
            <a:gdLst>
              <a:gd name="T0" fmla="*/ 0 w 25403"/>
              <a:gd name="T1" fmla="*/ 2147483646 h 30101"/>
              <a:gd name="T2" fmla="*/ 2147483646 w 25403"/>
              <a:gd name="T3" fmla="*/ 2147483646 h 30101"/>
              <a:gd name="T4" fmla="*/ 2147483646 w 25403"/>
              <a:gd name="T5" fmla="*/ 2147483646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lnTo>
                  <a:pt x="0" y="337"/>
                </a:lnTo>
                <a:close/>
              </a:path>
            </a:pathLst>
          </a:custGeom>
          <a:noFill/>
          <a:ln w="28575">
            <a:solidFill>
              <a:srgbClr val="333399"/>
            </a:solidFill>
            <a:round/>
            <a:tailEnd type="triangle" w="sm" len="me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b="1"/>
          </a:p>
        </p:txBody>
      </p:sp>
      <p:pic>
        <p:nvPicPr>
          <p:cNvPr id="48173"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6227" y="424060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4"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1813" y="4250392"/>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5"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0158" y="555288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6"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4451" y="5557178"/>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7"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4039" y="3304767"/>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8"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660" y="3311119"/>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9"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9073" y="2320289"/>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0"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049" y="2396507"/>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1"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5630" y="206623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2"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3974" y="360673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3"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1071" y="3619436"/>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4"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0591" y="2857260"/>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5"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9275" y="2844557"/>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91" name="Line 64"/>
          <p:cNvSpPr>
            <a:spLocks noChangeShapeType="1"/>
          </p:cNvSpPr>
          <p:nvPr/>
        </p:nvSpPr>
        <p:spPr bwMode="auto">
          <a:xfrm flipV="1">
            <a:off x="3318115" y="2872867"/>
            <a:ext cx="1373537" cy="209599"/>
          </a:xfrm>
          <a:prstGeom prst="line">
            <a:avLst/>
          </a:prstGeom>
          <a:noFill/>
          <a:ln w="19050">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48192" name="Text Box 65"/>
          <p:cNvSpPr txBox="1">
            <a:spLocks noChangeArrowheads="1"/>
          </p:cNvSpPr>
          <p:nvPr/>
        </p:nvSpPr>
        <p:spPr bwMode="auto">
          <a:xfrm>
            <a:off x="7726945" y="4105324"/>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2900" dirty="0">
                <a:solidFill>
                  <a:srgbClr val="111111"/>
                </a:solidFill>
              </a:rPr>
              <a:t>总线网</a:t>
            </a:r>
          </a:p>
        </p:txBody>
      </p:sp>
      <p:sp>
        <p:nvSpPr>
          <p:cNvPr id="48193" name="Text Box 66"/>
          <p:cNvSpPr txBox="1">
            <a:spLocks noChangeArrowheads="1"/>
          </p:cNvSpPr>
          <p:nvPr/>
        </p:nvSpPr>
        <p:spPr bwMode="auto">
          <a:xfrm>
            <a:off x="2455434" y="3717826"/>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2900" dirty="0">
                <a:solidFill>
                  <a:srgbClr val="111111"/>
                </a:solidFill>
              </a:rPr>
              <a:t>星形网</a:t>
            </a:r>
          </a:p>
        </p:txBody>
      </p:sp>
      <p:sp>
        <p:nvSpPr>
          <p:cNvPr id="48195" name="Text Box 68"/>
          <p:cNvSpPr txBox="1">
            <a:spLocks noChangeArrowheads="1"/>
          </p:cNvSpPr>
          <p:nvPr/>
        </p:nvSpPr>
        <p:spPr bwMode="auto">
          <a:xfrm>
            <a:off x="2422798" y="5878066"/>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2900" dirty="0">
                <a:solidFill>
                  <a:srgbClr val="111111"/>
                </a:solidFill>
              </a:rPr>
              <a:t>环形网</a:t>
            </a:r>
          </a:p>
        </p:txBody>
      </p:sp>
      <p:sp>
        <p:nvSpPr>
          <p:cNvPr id="48196" name="标题 68"/>
          <p:cNvSpPr>
            <a:spLocks noGrp="1" noChangeArrowheads="1"/>
          </p:cNvSpPr>
          <p:nvPr>
            <p:ph type="title"/>
          </p:nvPr>
        </p:nvSpPr>
        <p:spPr/>
        <p:txBody>
          <a:bodyPr/>
          <a:lstStyle/>
          <a:p>
            <a:r>
              <a:rPr lang="en-US" altLang="zh-CN" dirty="0"/>
              <a:t>3.3.1 </a:t>
            </a:r>
            <a:r>
              <a:rPr lang="zh-CN" altLang="en-US" dirty="0"/>
              <a:t>局域网的数据链路层</a:t>
            </a:r>
            <a:endParaRPr lang="zh-CN" altLang="en-US" sz="4000" dirty="0">
              <a:solidFill>
                <a:srgbClr val="FFFFFF"/>
              </a:solidFill>
            </a:endParaRPr>
          </a:p>
        </p:txBody>
      </p:sp>
      <p:sp>
        <p:nvSpPr>
          <p:cNvPr id="69" name="Rectangle 3"/>
          <p:cNvSpPr>
            <a:spLocks noGrp="1" noChangeArrowheads="1"/>
          </p:cNvSpPr>
          <p:nvPr>
            <p:ph idx="1"/>
          </p:nvPr>
        </p:nvSpPr>
        <p:spPr>
          <a:xfrm>
            <a:off x="442800" y="1267199"/>
            <a:ext cx="11228014" cy="799032"/>
          </a:xfrm>
        </p:spPr>
        <p:txBody>
          <a:bodyPr/>
          <a:lstStyle/>
          <a:p>
            <a:r>
              <a:rPr lang="zh-CN" altLang="en-US" sz="3200" b="1" dirty="0">
                <a:solidFill>
                  <a:srgbClr val="4D4D4D"/>
                </a:solidFill>
                <a:latin typeface="微软雅黑" panose="020B0503020204020204" pitchFamily="34" charset="-122"/>
                <a:ea typeface="微软雅黑" panose="020B0503020204020204" pitchFamily="34" charset="-122"/>
              </a:rPr>
              <a:t>局域网中的拓扑结构</a:t>
            </a:r>
            <a:endParaRPr lang="en-US" altLang="zh-CN" sz="3200" b="1" dirty="0">
              <a:solidFill>
                <a:srgbClr val="4D4D4D"/>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96" name="标题 68"/>
          <p:cNvSpPr>
            <a:spLocks noGrp="1" noChangeArrowheads="1"/>
          </p:cNvSpPr>
          <p:nvPr>
            <p:ph type="title"/>
          </p:nvPr>
        </p:nvSpPr>
        <p:spPr/>
        <p:txBody>
          <a:bodyPr/>
          <a:lstStyle/>
          <a:p>
            <a:r>
              <a:rPr lang="en-US" altLang="zh-CN" dirty="0"/>
              <a:t>3.3.1 </a:t>
            </a:r>
            <a:r>
              <a:rPr lang="zh-CN" altLang="en-US" dirty="0"/>
              <a:t>局域网的数据链路层</a:t>
            </a:r>
            <a:endParaRPr lang="zh-CN" altLang="en-US" sz="4000" dirty="0">
              <a:solidFill>
                <a:srgbClr val="FFFFFF"/>
              </a:solidFill>
            </a:endParaRPr>
          </a:p>
        </p:txBody>
      </p:sp>
      <p:sp>
        <p:nvSpPr>
          <p:cNvPr id="69" name="Rectangle 3"/>
          <p:cNvSpPr>
            <a:spLocks noGrp="1" noChangeArrowheads="1"/>
          </p:cNvSpPr>
          <p:nvPr>
            <p:ph idx="1"/>
          </p:nvPr>
        </p:nvSpPr>
        <p:spPr>
          <a:xfrm>
            <a:off x="442800" y="1267199"/>
            <a:ext cx="11485054" cy="4896000"/>
          </a:xfrm>
        </p:spPr>
        <p:txBody>
          <a:bodyPr/>
          <a:lstStyle/>
          <a:p>
            <a:r>
              <a:rPr lang="zh-CN" altLang="en-US" sz="3200" b="1" dirty="0">
                <a:solidFill>
                  <a:srgbClr val="4D4D4D"/>
                </a:solidFill>
              </a:rPr>
              <a:t>局域网使用的传输媒体</a:t>
            </a:r>
            <a:endParaRPr lang="en-US" altLang="zh-CN" sz="3200" b="1" dirty="0">
              <a:solidFill>
                <a:srgbClr val="4D4D4D"/>
              </a:solidFill>
            </a:endParaRPr>
          </a:p>
          <a:p>
            <a:pPr lvl="1"/>
            <a:r>
              <a:rPr lang="zh-CN" altLang="en-US" sz="2800" b="1" dirty="0"/>
              <a:t>双绞线：最便宜最常用；</a:t>
            </a:r>
            <a:endParaRPr lang="en-US" altLang="zh-CN" sz="2800" b="1" dirty="0"/>
          </a:p>
          <a:p>
            <a:pPr lvl="1"/>
            <a:r>
              <a:rPr lang="zh-CN" altLang="en-US" b="1" dirty="0">
                <a:solidFill>
                  <a:srgbClr val="4D4D4D"/>
                </a:solidFill>
              </a:rPr>
              <a:t>光纤：高数据率、长距离传输时使用。</a:t>
            </a:r>
            <a:endParaRPr lang="en-US" altLang="zh-CN" sz="2800" b="1" dirty="0">
              <a:solidFill>
                <a:srgbClr val="4D4D4D"/>
              </a:solidFill>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42800" y="1267198"/>
            <a:ext cx="11304000" cy="5330947"/>
          </a:xfrm>
        </p:spPr>
        <p:txBody>
          <a:bodyPr/>
          <a:lstStyle/>
          <a:p>
            <a:r>
              <a:rPr lang="zh-CN" altLang="en-US" b="1" dirty="0"/>
              <a:t>信道共享的方法主要有两类：</a:t>
            </a:r>
            <a:endParaRPr lang="en-US" altLang="zh-CN" b="1" dirty="0"/>
          </a:p>
          <a:p>
            <a:pPr lvl="1"/>
            <a:r>
              <a:rPr lang="zh-CN" altLang="en-US" b="1" dirty="0"/>
              <a:t>静态划分信道，又称为信道复用</a:t>
            </a:r>
          </a:p>
          <a:p>
            <a:pPr lvl="2"/>
            <a:r>
              <a:rPr lang="zh-CN" altLang="en-US" b="1" dirty="0"/>
              <a:t>频分复用</a:t>
            </a:r>
          </a:p>
          <a:p>
            <a:pPr lvl="2"/>
            <a:r>
              <a:rPr lang="zh-CN" altLang="en-US" b="1" dirty="0"/>
              <a:t>时分复用</a:t>
            </a:r>
          </a:p>
          <a:p>
            <a:pPr lvl="2"/>
            <a:r>
              <a:rPr lang="zh-CN" altLang="en-US" b="1" dirty="0"/>
              <a:t>波分复用</a:t>
            </a:r>
          </a:p>
          <a:p>
            <a:pPr lvl="2"/>
            <a:r>
              <a:rPr lang="zh-CN" altLang="en-US" b="1" dirty="0"/>
              <a:t>码分复用</a:t>
            </a:r>
          </a:p>
          <a:p>
            <a:pPr lvl="1"/>
            <a:r>
              <a:rPr lang="zh-CN" altLang="en-US" b="1" dirty="0"/>
              <a:t>动态媒体接入控制，又称为</a:t>
            </a:r>
            <a:r>
              <a:rPr lang="zh-CN" altLang="en-US" b="1" dirty="0">
                <a:solidFill>
                  <a:srgbClr val="C00000"/>
                </a:solidFill>
              </a:rPr>
              <a:t>多点接入</a:t>
            </a:r>
            <a:r>
              <a:rPr lang="en-US" altLang="zh-CN" b="1" dirty="0"/>
              <a:t>(multiple access)</a:t>
            </a:r>
            <a:endParaRPr lang="zh-CN" altLang="en-US" b="1" dirty="0"/>
          </a:p>
          <a:p>
            <a:pPr lvl="2"/>
            <a:r>
              <a:rPr lang="zh-CN" altLang="en-US" b="1" dirty="0"/>
              <a:t>随机接入：所有的用户可随机地发送信息；需要有解决碰撞的机制。</a:t>
            </a:r>
          </a:p>
          <a:p>
            <a:pPr lvl="2"/>
            <a:r>
              <a:rPr lang="zh-CN" altLang="en-US" b="1" dirty="0"/>
              <a:t>受控接入：用户不能随机地发送信息而必须服从一定的控制。 </a:t>
            </a:r>
          </a:p>
        </p:txBody>
      </p:sp>
      <p:sp>
        <p:nvSpPr>
          <p:cNvPr id="51202" name="Rectangle 2"/>
          <p:cNvSpPr>
            <a:spLocks noGrp="1" noChangeArrowheads="1"/>
          </p:cNvSpPr>
          <p:nvPr>
            <p:ph type="title"/>
          </p:nvPr>
        </p:nvSpPr>
        <p:spPr/>
        <p:txBody>
          <a:bodyPr/>
          <a:lstStyle/>
          <a:p>
            <a:r>
              <a:rPr lang="en-US" altLang="zh-CN" dirty="0"/>
              <a:t>3.3.1 </a:t>
            </a:r>
            <a:r>
              <a:rPr lang="zh-CN" altLang="en-US" dirty="0"/>
              <a:t>局域网的数据链路层</a:t>
            </a:r>
            <a:endParaRPr lang="zh-CN" altLang="en-US" sz="4000" dirty="0">
              <a:solidFill>
                <a:srgbClr val="FFFFFF"/>
              </a:solidFill>
            </a:endParaRPr>
          </a:p>
        </p:txBody>
      </p:sp>
      <p:sp>
        <p:nvSpPr>
          <p:cNvPr id="3" name="爆炸形 1 2"/>
          <p:cNvSpPr/>
          <p:nvPr/>
        </p:nvSpPr>
        <p:spPr>
          <a:xfrm>
            <a:off x="6599262" y="1845618"/>
            <a:ext cx="2088232" cy="15841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代价较高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03">
                                            <p:txEl>
                                              <p:pRg st="6" end="6"/>
                                            </p:txEl>
                                          </p:spTgt>
                                        </p:tgtEl>
                                        <p:attrNameLst>
                                          <p:attrName>style.visibility</p:attrName>
                                        </p:attrNameLst>
                                      </p:cBhvr>
                                      <p:to>
                                        <p:strVal val="visible"/>
                                      </p:to>
                                    </p:set>
                                    <p:animEffect transition="in" filter="fade">
                                      <p:cBhvr>
                                        <p:cTn id="14" dur="1000"/>
                                        <p:tgtEl>
                                          <p:spTgt spid="51203">
                                            <p:txEl>
                                              <p:pRg st="6" end="6"/>
                                            </p:txEl>
                                          </p:spTgt>
                                        </p:tgtEl>
                                      </p:cBhvr>
                                    </p:animEffect>
                                    <p:anim calcmode="lin" valueType="num">
                                      <p:cBhvr>
                                        <p:cTn id="15" dur="10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51203">
                                            <p:txEl>
                                              <p:pRg st="6" end="6"/>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animEffect transition="in" filter="fade">
                                      <p:cBhvr>
                                        <p:cTn id="19" dur="1000"/>
                                        <p:tgtEl>
                                          <p:spTgt spid="51203">
                                            <p:txEl>
                                              <p:pRg st="7" end="7"/>
                                            </p:txEl>
                                          </p:spTgt>
                                        </p:tgtEl>
                                      </p:cBhvr>
                                    </p:animEffect>
                                    <p:anim calcmode="lin" valueType="num">
                                      <p:cBhvr>
                                        <p:cTn id="20" dur="1000" fill="hold"/>
                                        <p:tgtEl>
                                          <p:spTgt spid="5120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51203">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1203">
                                            <p:txEl>
                                              <p:pRg st="8" end="8"/>
                                            </p:txEl>
                                          </p:spTgt>
                                        </p:tgtEl>
                                        <p:attrNameLst>
                                          <p:attrName>style.visibility</p:attrName>
                                        </p:attrNameLst>
                                      </p:cBhvr>
                                      <p:to>
                                        <p:strVal val="visible"/>
                                      </p:to>
                                    </p:set>
                                    <p:animEffect transition="in" filter="fade">
                                      <p:cBhvr>
                                        <p:cTn id="24" dur="1000"/>
                                        <p:tgtEl>
                                          <p:spTgt spid="51203">
                                            <p:txEl>
                                              <p:pRg st="8" end="8"/>
                                            </p:txEl>
                                          </p:spTgt>
                                        </p:tgtEl>
                                      </p:cBhvr>
                                    </p:animEffect>
                                    <p:anim calcmode="lin" valueType="num">
                                      <p:cBhvr>
                                        <p:cTn id="25" dur="1000" fill="hold"/>
                                        <p:tgtEl>
                                          <p:spTgt spid="5120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120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3"/>
          <p:cNvSpPr>
            <a:spLocks noChangeShapeType="1"/>
          </p:cNvSpPr>
          <p:nvPr/>
        </p:nvSpPr>
        <p:spPr bwMode="auto">
          <a:xfrm flipH="1" flipV="1">
            <a:off x="10446507" y="3441425"/>
            <a:ext cx="897350" cy="6351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1" name="Line 4"/>
          <p:cNvSpPr>
            <a:spLocks noChangeShapeType="1"/>
          </p:cNvSpPr>
          <p:nvPr/>
        </p:nvSpPr>
        <p:spPr bwMode="auto">
          <a:xfrm flipH="1" flipV="1">
            <a:off x="8990430" y="3136555"/>
            <a:ext cx="846556" cy="21595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2" name="Line 5"/>
          <p:cNvSpPr>
            <a:spLocks noChangeShapeType="1"/>
          </p:cNvSpPr>
          <p:nvPr/>
        </p:nvSpPr>
        <p:spPr bwMode="auto">
          <a:xfrm flipV="1">
            <a:off x="7805250" y="3123852"/>
            <a:ext cx="1015868" cy="15243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3" name="Line 6"/>
          <p:cNvSpPr>
            <a:spLocks noChangeShapeType="1"/>
          </p:cNvSpPr>
          <p:nvPr/>
        </p:nvSpPr>
        <p:spPr bwMode="auto">
          <a:xfrm flipV="1">
            <a:off x="6383036" y="3200070"/>
            <a:ext cx="1219041" cy="7621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4" name="Line 7"/>
          <p:cNvSpPr>
            <a:spLocks noChangeShapeType="1"/>
          </p:cNvSpPr>
          <p:nvPr/>
        </p:nvSpPr>
        <p:spPr bwMode="auto">
          <a:xfrm>
            <a:off x="4960821" y="3276287"/>
            <a:ext cx="1219041"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5" name="Line 8"/>
          <p:cNvSpPr>
            <a:spLocks noChangeShapeType="1"/>
          </p:cNvSpPr>
          <p:nvPr/>
        </p:nvSpPr>
        <p:spPr bwMode="auto">
          <a:xfrm>
            <a:off x="3437019" y="3047634"/>
            <a:ext cx="1219041" cy="22865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6" name="Freeform 9"/>
          <p:cNvSpPr/>
          <p:nvPr/>
        </p:nvSpPr>
        <p:spPr bwMode="auto">
          <a:xfrm>
            <a:off x="1032799" y="3085743"/>
            <a:ext cx="2336496" cy="508118"/>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b="1"/>
          </a:p>
        </p:txBody>
      </p:sp>
      <p:grpSp>
        <p:nvGrpSpPr>
          <p:cNvPr id="12297" name="Group 10"/>
          <p:cNvGrpSpPr/>
          <p:nvPr/>
        </p:nvGrpSpPr>
        <p:grpSpPr bwMode="auto">
          <a:xfrm>
            <a:off x="1506871" y="2895199"/>
            <a:ext cx="1504755" cy="781231"/>
            <a:chOff x="1680" y="240"/>
            <a:chExt cx="2529" cy="1270"/>
          </a:xfrm>
        </p:grpSpPr>
        <p:sp>
          <p:nvSpPr>
            <p:cNvPr id="12856" name="Oval 1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7" name="Oval 1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8" name="Oval 1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9" name="Oval 1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0" name="Oval 1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1" name="Oval 1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2" name="Oval 1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3" name="Oval 1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4" name="Oval 1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grpSp>
        <p:nvGrpSpPr>
          <p:cNvPr id="12298" name="Group 20"/>
          <p:cNvGrpSpPr/>
          <p:nvPr/>
        </p:nvGrpSpPr>
        <p:grpSpPr bwMode="auto">
          <a:xfrm>
            <a:off x="4046540" y="2895199"/>
            <a:ext cx="1504755" cy="781231"/>
            <a:chOff x="1680" y="240"/>
            <a:chExt cx="2529" cy="1270"/>
          </a:xfrm>
        </p:grpSpPr>
        <p:sp>
          <p:nvSpPr>
            <p:cNvPr id="12847" name="Oval 2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8" name="Oval 2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9" name="Oval 2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0" name="Oval 2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1" name="Oval 2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2" name="Oval 2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3" name="Oval 2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4" name="Oval 2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5" name="Oval 2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sp>
        <p:nvSpPr>
          <p:cNvPr id="12299" name="Text Box 30"/>
          <p:cNvSpPr txBox="1">
            <a:spLocks noChangeArrowheads="1"/>
          </p:cNvSpPr>
          <p:nvPr/>
        </p:nvSpPr>
        <p:spPr bwMode="auto">
          <a:xfrm>
            <a:off x="4300507"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局域网</a:t>
            </a:r>
          </a:p>
        </p:txBody>
      </p:sp>
      <p:pic>
        <p:nvPicPr>
          <p:cNvPr id="12300"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354" y="2926957"/>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1"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89" y="312385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2"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4441" y="3187367"/>
            <a:ext cx="711107"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7945" y="297459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304" name="Group 35"/>
          <p:cNvGrpSpPr/>
          <p:nvPr/>
        </p:nvGrpSpPr>
        <p:grpSpPr bwMode="auto">
          <a:xfrm>
            <a:off x="6890970" y="2895199"/>
            <a:ext cx="1504755" cy="781231"/>
            <a:chOff x="1680" y="240"/>
            <a:chExt cx="2529" cy="1270"/>
          </a:xfrm>
        </p:grpSpPr>
        <p:sp>
          <p:nvSpPr>
            <p:cNvPr id="12838" name="Oval 3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39" name="Oval 3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0" name="Oval 3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1" name="Oval 3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2" name="Oval 4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3" name="Oval 4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4" name="Oval 4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5" name="Oval 4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6" name="Oval 4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sp>
        <p:nvSpPr>
          <p:cNvPr id="12305" name="Text Box 45"/>
          <p:cNvSpPr txBox="1">
            <a:spLocks noChangeArrowheads="1"/>
          </p:cNvSpPr>
          <p:nvPr/>
        </p:nvSpPr>
        <p:spPr bwMode="auto">
          <a:xfrm>
            <a:off x="7111074"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广域网</a:t>
            </a:r>
          </a:p>
        </p:txBody>
      </p:sp>
      <p:sp>
        <p:nvSpPr>
          <p:cNvPr id="12306" name="Text Box 46"/>
          <p:cNvSpPr txBox="1">
            <a:spLocks noChangeArrowheads="1"/>
          </p:cNvSpPr>
          <p:nvPr/>
        </p:nvSpPr>
        <p:spPr bwMode="auto">
          <a:xfrm>
            <a:off x="425395" y="2709714"/>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主机</a:t>
            </a:r>
            <a:r>
              <a:rPr kumimoji="1" lang="zh-CN" altLang="en-US" sz="17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H</a:t>
            </a:r>
            <a:r>
              <a:rPr kumimoji="1" lang="en-US" altLang="zh-CN" sz="2100" baseline="-25000" dirty="0">
                <a:solidFill>
                  <a:srgbClr val="333399"/>
                </a:solidFill>
                <a:latin typeface="Arial" panose="020B0604020202020204" pitchFamily="34" charset="0"/>
              </a:rPr>
              <a:t>1</a:t>
            </a:r>
          </a:p>
        </p:txBody>
      </p:sp>
      <p:sp>
        <p:nvSpPr>
          <p:cNvPr id="12307" name="Text Box 47"/>
          <p:cNvSpPr txBox="1">
            <a:spLocks noChangeArrowheads="1"/>
          </p:cNvSpPr>
          <p:nvPr/>
        </p:nvSpPr>
        <p:spPr bwMode="auto">
          <a:xfrm>
            <a:off x="10698358" y="2781722"/>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主机</a:t>
            </a:r>
            <a:r>
              <a:rPr kumimoji="1" lang="zh-CN" altLang="en-US" sz="17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H</a:t>
            </a:r>
            <a:r>
              <a:rPr kumimoji="1" lang="en-US" altLang="zh-CN" sz="2100" baseline="-25000" dirty="0">
                <a:solidFill>
                  <a:srgbClr val="333399"/>
                </a:solidFill>
                <a:latin typeface="Arial" panose="020B0604020202020204" pitchFamily="34" charset="0"/>
              </a:rPr>
              <a:t>2</a:t>
            </a:r>
          </a:p>
        </p:txBody>
      </p:sp>
      <p:sp>
        <p:nvSpPr>
          <p:cNvPr id="12308" name="Text Box 48"/>
          <p:cNvSpPr txBox="1">
            <a:spLocks noChangeArrowheads="1"/>
          </p:cNvSpPr>
          <p:nvPr/>
        </p:nvSpPr>
        <p:spPr bwMode="auto">
          <a:xfrm>
            <a:off x="2730145" y="2493690"/>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路由器</a:t>
            </a:r>
            <a:r>
              <a:rPr kumimoji="1" lang="zh-CN" altLang="en-US" sz="11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1</a:t>
            </a:r>
          </a:p>
        </p:txBody>
      </p:sp>
      <p:sp>
        <p:nvSpPr>
          <p:cNvPr id="12309" name="Text Box 49"/>
          <p:cNvSpPr txBox="1">
            <a:spLocks noChangeArrowheads="1"/>
          </p:cNvSpPr>
          <p:nvPr/>
        </p:nvSpPr>
        <p:spPr bwMode="auto">
          <a:xfrm>
            <a:off x="5608437" y="2709714"/>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路由器</a:t>
            </a:r>
            <a:r>
              <a:rPr kumimoji="1" lang="zh-CN" altLang="en-US" sz="11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2</a:t>
            </a:r>
          </a:p>
        </p:txBody>
      </p:sp>
      <p:sp>
        <p:nvSpPr>
          <p:cNvPr id="12310" name="Text Box 50"/>
          <p:cNvSpPr txBox="1">
            <a:spLocks noChangeArrowheads="1"/>
          </p:cNvSpPr>
          <p:nvPr/>
        </p:nvSpPr>
        <p:spPr bwMode="auto">
          <a:xfrm>
            <a:off x="8201017" y="2565698"/>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路由器</a:t>
            </a:r>
            <a:r>
              <a:rPr kumimoji="1" lang="zh-CN" altLang="en-US" sz="11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3</a:t>
            </a:r>
          </a:p>
        </p:txBody>
      </p:sp>
      <p:sp>
        <p:nvSpPr>
          <p:cNvPr id="12311" name="Text Box 51"/>
          <p:cNvSpPr txBox="1">
            <a:spLocks noChangeArrowheads="1"/>
          </p:cNvSpPr>
          <p:nvPr/>
        </p:nvSpPr>
        <p:spPr bwMode="auto">
          <a:xfrm>
            <a:off x="1710044" y="3096858"/>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电话网</a:t>
            </a:r>
          </a:p>
        </p:txBody>
      </p:sp>
      <p:grpSp>
        <p:nvGrpSpPr>
          <p:cNvPr id="12312" name="Group 52"/>
          <p:cNvGrpSpPr/>
          <p:nvPr/>
        </p:nvGrpSpPr>
        <p:grpSpPr bwMode="auto">
          <a:xfrm>
            <a:off x="491003" y="3123852"/>
            <a:ext cx="886769" cy="546226"/>
            <a:chOff x="624" y="2968"/>
            <a:chExt cx="1331" cy="920"/>
          </a:xfrm>
        </p:grpSpPr>
        <p:sp>
          <p:nvSpPr>
            <p:cNvPr id="12386" name="Freeform 53"/>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87" name="Freeform 54"/>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ln>
          </p:spPr>
          <p:txBody>
            <a:bodyPr/>
            <a:lstStyle/>
            <a:p>
              <a:endParaRPr lang="zh-CN" altLang="en-US" b="1"/>
            </a:p>
          </p:txBody>
        </p:sp>
        <p:sp>
          <p:nvSpPr>
            <p:cNvPr id="12388" name="Freeform 55"/>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ln>
          </p:spPr>
          <p:txBody>
            <a:bodyPr/>
            <a:lstStyle/>
            <a:p>
              <a:endParaRPr lang="zh-CN" altLang="en-US" b="1"/>
            </a:p>
          </p:txBody>
        </p:sp>
        <p:sp>
          <p:nvSpPr>
            <p:cNvPr id="12389" name="Freeform 56"/>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ln>
          </p:spPr>
          <p:txBody>
            <a:bodyPr/>
            <a:lstStyle/>
            <a:p>
              <a:endParaRPr lang="zh-CN" altLang="en-US" b="1"/>
            </a:p>
          </p:txBody>
        </p:sp>
        <p:sp>
          <p:nvSpPr>
            <p:cNvPr id="12390" name="Freeform 57"/>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ln>
          </p:spPr>
          <p:txBody>
            <a:bodyPr/>
            <a:lstStyle/>
            <a:p>
              <a:endParaRPr lang="zh-CN" altLang="en-US" b="1"/>
            </a:p>
          </p:txBody>
        </p:sp>
        <p:sp>
          <p:nvSpPr>
            <p:cNvPr id="12391" name="Freeform 58"/>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2" name="Freeform 59"/>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3" name="Freeform 60"/>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4" name="Freeform 61"/>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5" name="Freeform 62"/>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6" name="Freeform 63"/>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7" name="Freeform 64"/>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398" name="Group 65"/>
            <p:cNvGrpSpPr/>
            <p:nvPr/>
          </p:nvGrpSpPr>
          <p:grpSpPr bwMode="auto">
            <a:xfrm>
              <a:off x="700" y="3526"/>
              <a:ext cx="515" cy="270"/>
              <a:chOff x="700" y="3526"/>
              <a:chExt cx="515" cy="270"/>
            </a:xfrm>
          </p:grpSpPr>
          <p:grpSp>
            <p:nvGrpSpPr>
              <p:cNvPr id="12424" name="Group 66"/>
              <p:cNvGrpSpPr/>
              <p:nvPr/>
            </p:nvGrpSpPr>
            <p:grpSpPr bwMode="auto">
              <a:xfrm>
                <a:off x="737" y="3534"/>
                <a:ext cx="49" cy="23"/>
                <a:chOff x="737" y="3534"/>
                <a:chExt cx="49" cy="23"/>
              </a:xfrm>
            </p:grpSpPr>
            <p:sp>
              <p:nvSpPr>
                <p:cNvPr id="12835" name="Freeform 67"/>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6" name="Freeform 68"/>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7" name="Freeform 69"/>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25" name="Group 70"/>
              <p:cNvGrpSpPr/>
              <p:nvPr/>
            </p:nvGrpSpPr>
            <p:grpSpPr bwMode="auto">
              <a:xfrm>
                <a:off x="748" y="3547"/>
                <a:ext cx="50" cy="23"/>
                <a:chOff x="748" y="3547"/>
                <a:chExt cx="50" cy="23"/>
              </a:xfrm>
            </p:grpSpPr>
            <p:sp>
              <p:nvSpPr>
                <p:cNvPr id="12832" name="Freeform 71"/>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3" name="Freeform 72"/>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4" name="Freeform 73"/>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426" name="Freeform 74"/>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27" name="Freeform 75"/>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28" name="Freeform 76"/>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29" name="Freeform 77"/>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430" name="Group 78"/>
              <p:cNvGrpSpPr/>
              <p:nvPr/>
            </p:nvGrpSpPr>
            <p:grpSpPr bwMode="auto">
              <a:xfrm>
                <a:off x="872" y="3547"/>
                <a:ext cx="50" cy="23"/>
                <a:chOff x="872" y="3547"/>
                <a:chExt cx="50" cy="23"/>
              </a:xfrm>
            </p:grpSpPr>
            <p:sp>
              <p:nvSpPr>
                <p:cNvPr id="12829" name="Freeform 79"/>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0" name="Freeform 80"/>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1" name="Freeform 81"/>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1" name="Group 82"/>
              <p:cNvGrpSpPr/>
              <p:nvPr/>
            </p:nvGrpSpPr>
            <p:grpSpPr bwMode="auto">
              <a:xfrm>
                <a:off x="885" y="3559"/>
                <a:ext cx="50" cy="23"/>
                <a:chOff x="885" y="3559"/>
                <a:chExt cx="50" cy="23"/>
              </a:xfrm>
            </p:grpSpPr>
            <p:sp>
              <p:nvSpPr>
                <p:cNvPr id="12826" name="Freeform 83"/>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7" name="Freeform 84"/>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8" name="Freeform 85"/>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2" name="Group 86"/>
              <p:cNvGrpSpPr/>
              <p:nvPr/>
            </p:nvGrpSpPr>
            <p:grpSpPr bwMode="auto">
              <a:xfrm>
                <a:off x="898" y="3571"/>
                <a:ext cx="49" cy="23"/>
                <a:chOff x="898" y="3571"/>
                <a:chExt cx="49" cy="23"/>
              </a:xfrm>
            </p:grpSpPr>
            <p:sp>
              <p:nvSpPr>
                <p:cNvPr id="12823" name="Freeform 87"/>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4" name="Freeform 88"/>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5" name="Freeform 89"/>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3" name="Group 90"/>
              <p:cNvGrpSpPr/>
              <p:nvPr/>
            </p:nvGrpSpPr>
            <p:grpSpPr bwMode="auto">
              <a:xfrm>
                <a:off x="911" y="3585"/>
                <a:ext cx="49" cy="23"/>
                <a:chOff x="911" y="3585"/>
                <a:chExt cx="49" cy="23"/>
              </a:xfrm>
            </p:grpSpPr>
            <p:sp>
              <p:nvSpPr>
                <p:cNvPr id="12820" name="Freeform 91"/>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1" name="Freeform 92"/>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2" name="Freeform 93"/>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4" name="Group 94"/>
              <p:cNvGrpSpPr/>
              <p:nvPr/>
            </p:nvGrpSpPr>
            <p:grpSpPr bwMode="auto">
              <a:xfrm>
                <a:off x="923" y="3600"/>
                <a:ext cx="99" cy="73"/>
                <a:chOff x="923" y="3600"/>
                <a:chExt cx="99" cy="73"/>
              </a:xfrm>
            </p:grpSpPr>
            <p:grpSp>
              <p:nvGrpSpPr>
                <p:cNvPr id="12800" name="Group 95"/>
                <p:cNvGrpSpPr/>
                <p:nvPr/>
              </p:nvGrpSpPr>
              <p:grpSpPr bwMode="auto">
                <a:xfrm>
                  <a:off x="923" y="3600"/>
                  <a:ext cx="49" cy="23"/>
                  <a:chOff x="923" y="3600"/>
                  <a:chExt cx="49" cy="23"/>
                </a:xfrm>
              </p:grpSpPr>
              <p:sp>
                <p:nvSpPr>
                  <p:cNvPr id="12817" name="Freeform 96"/>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8" name="Freeform 97"/>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9" name="Freeform 98"/>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801" name="Group 99"/>
                <p:cNvGrpSpPr/>
                <p:nvPr/>
              </p:nvGrpSpPr>
              <p:grpSpPr bwMode="auto">
                <a:xfrm>
                  <a:off x="935" y="3612"/>
                  <a:ext cx="48" cy="23"/>
                  <a:chOff x="935" y="3612"/>
                  <a:chExt cx="48" cy="23"/>
                </a:xfrm>
              </p:grpSpPr>
              <p:sp>
                <p:nvSpPr>
                  <p:cNvPr id="12814" name="Freeform 100"/>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5" name="Freeform 101"/>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6" name="Freeform 102"/>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802" name="Group 103"/>
                <p:cNvGrpSpPr/>
                <p:nvPr/>
              </p:nvGrpSpPr>
              <p:grpSpPr bwMode="auto">
                <a:xfrm>
                  <a:off x="947" y="3625"/>
                  <a:ext cx="50" cy="22"/>
                  <a:chOff x="947" y="3625"/>
                  <a:chExt cx="50" cy="22"/>
                </a:xfrm>
              </p:grpSpPr>
              <p:sp>
                <p:nvSpPr>
                  <p:cNvPr id="12811" name="Freeform 104"/>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2" name="Freeform 105"/>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3" name="Freeform 106"/>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803" name="Group 107"/>
                <p:cNvGrpSpPr/>
                <p:nvPr/>
              </p:nvGrpSpPr>
              <p:grpSpPr bwMode="auto">
                <a:xfrm>
                  <a:off x="960" y="3637"/>
                  <a:ext cx="50" cy="23"/>
                  <a:chOff x="960" y="3637"/>
                  <a:chExt cx="50" cy="23"/>
                </a:xfrm>
              </p:grpSpPr>
              <p:sp>
                <p:nvSpPr>
                  <p:cNvPr id="12808" name="Freeform 108"/>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09" name="Freeform 109"/>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0" name="Freeform 110"/>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804" name="Group 111"/>
                <p:cNvGrpSpPr/>
                <p:nvPr/>
              </p:nvGrpSpPr>
              <p:grpSpPr bwMode="auto">
                <a:xfrm>
                  <a:off x="973" y="3650"/>
                  <a:ext cx="49" cy="23"/>
                  <a:chOff x="973" y="3650"/>
                  <a:chExt cx="49" cy="23"/>
                </a:xfrm>
              </p:grpSpPr>
              <p:sp>
                <p:nvSpPr>
                  <p:cNvPr id="12805" name="Freeform 112"/>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06" name="Freeform 113"/>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07" name="Freeform 114"/>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35" name="Group 115"/>
              <p:cNvGrpSpPr/>
              <p:nvPr/>
            </p:nvGrpSpPr>
            <p:grpSpPr bwMode="auto">
              <a:xfrm>
                <a:off x="985" y="3665"/>
                <a:ext cx="100" cy="73"/>
                <a:chOff x="985" y="3665"/>
                <a:chExt cx="100" cy="73"/>
              </a:xfrm>
            </p:grpSpPr>
            <p:grpSp>
              <p:nvGrpSpPr>
                <p:cNvPr id="12780" name="Group 116"/>
                <p:cNvGrpSpPr/>
                <p:nvPr/>
              </p:nvGrpSpPr>
              <p:grpSpPr bwMode="auto">
                <a:xfrm>
                  <a:off x="985" y="3665"/>
                  <a:ext cx="50" cy="23"/>
                  <a:chOff x="985" y="3665"/>
                  <a:chExt cx="50" cy="23"/>
                </a:xfrm>
              </p:grpSpPr>
              <p:sp>
                <p:nvSpPr>
                  <p:cNvPr id="12797" name="Freeform 117"/>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8" name="Freeform 118"/>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9" name="Freeform 119"/>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81" name="Group 120"/>
                <p:cNvGrpSpPr/>
                <p:nvPr/>
              </p:nvGrpSpPr>
              <p:grpSpPr bwMode="auto">
                <a:xfrm>
                  <a:off x="997" y="3677"/>
                  <a:ext cx="49" cy="23"/>
                  <a:chOff x="997" y="3677"/>
                  <a:chExt cx="49" cy="23"/>
                </a:xfrm>
              </p:grpSpPr>
              <p:sp>
                <p:nvSpPr>
                  <p:cNvPr id="12794" name="Freeform 121"/>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5" name="Freeform 122"/>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6" name="Freeform 123"/>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82" name="Group 124"/>
                <p:cNvGrpSpPr/>
                <p:nvPr/>
              </p:nvGrpSpPr>
              <p:grpSpPr bwMode="auto">
                <a:xfrm>
                  <a:off x="1010" y="3690"/>
                  <a:ext cx="48" cy="23"/>
                  <a:chOff x="1010" y="3690"/>
                  <a:chExt cx="48" cy="23"/>
                </a:xfrm>
              </p:grpSpPr>
              <p:sp>
                <p:nvSpPr>
                  <p:cNvPr id="12791" name="Freeform 125"/>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2" name="Freeform 126"/>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3" name="Freeform 127"/>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83" name="Group 128"/>
                <p:cNvGrpSpPr/>
                <p:nvPr/>
              </p:nvGrpSpPr>
              <p:grpSpPr bwMode="auto">
                <a:xfrm>
                  <a:off x="1023" y="3703"/>
                  <a:ext cx="49" cy="22"/>
                  <a:chOff x="1023" y="3703"/>
                  <a:chExt cx="49" cy="22"/>
                </a:xfrm>
              </p:grpSpPr>
              <p:sp>
                <p:nvSpPr>
                  <p:cNvPr id="12788" name="Freeform 129"/>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89" name="Freeform 130"/>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0" name="Freeform 131"/>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84" name="Group 132"/>
                <p:cNvGrpSpPr/>
                <p:nvPr/>
              </p:nvGrpSpPr>
              <p:grpSpPr bwMode="auto">
                <a:xfrm>
                  <a:off x="1036" y="3716"/>
                  <a:ext cx="49" cy="22"/>
                  <a:chOff x="1036" y="3716"/>
                  <a:chExt cx="49" cy="22"/>
                </a:xfrm>
              </p:grpSpPr>
              <p:sp>
                <p:nvSpPr>
                  <p:cNvPr id="12785" name="Freeform 133"/>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86" name="Freeform 134"/>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87" name="Freeform 135"/>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36" name="Group 136"/>
              <p:cNvGrpSpPr/>
              <p:nvPr/>
            </p:nvGrpSpPr>
            <p:grpSpPr bwMode="auto">
              <a:xfrm>
                <a:off x="1046" y="3727"/>
                <a:ext cx="49" cy="23"/>
                <a:chOff x="1046" y="3727"/>
                <a:chExt cx="49" cy="23"/>
              </a:xfrm>
            </p:grpSpPr>
            <p:sp>
              <p:nvSpPr>
                <p:cNvPr id="12777" name="Freeform 137"/>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8" name="Freeform 138"/>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9" name="Freeform 139"/>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7" name="Group 140"/>
              <p:cNvGrpSpPr/>
              <p:nvPr/>
            </p:nvGrpSpPr>
            <p:grpSpPr bwMode="auto">
              <a:xfrm>
                <a:off x="1058" y="3739"/>
                <a:ext cx="50" cy="23"/>
                <a:chOff x="1058" y="3739"/>
                <a:chExt cx="50" cy="23"/>
              </a:xfrm>
            </p:grpSpPr>
            <p:sp>
              <p:nvSpPr>
                <p:cNvPr id="12774" name="Freeform 141"/>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5" name="Freeform 142"/>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6" name="Freeform 143"/>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8" name="Group 144"/>
              <p:cNvGrpSpPr/>
              <p:nvPr/>
            </p:nvGrpSpPr>
            <p:grpSpPr bwMode="auto">
              <a:xfrm>
                <a:off x="1072" y="3753"/>
                <a:ext cx="48" cy="22"/>
                <a:chOff x="1072" y="3753"/>
                <a:chExt cx="48" cy="22"/>
              </a:xfrm>
            </p:grpSpPr>
            <p:sp>
              <p:nvSpPr>
                <p:cNvPr id="12771" name="Freeform 145"/>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2" name="Freeform 146"/>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3" name="Freeform 147"/>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439" name="Freeform 148"/>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40" name="Freeform 149"/>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41" name="Freeform 150"/>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442" name="Group 151"/>
              <p:cNvGrpSpPr/>
              <p:nvPr/>
            </p:nvGrpSpPr>
            <p:grpSpPr bwMode="auto">
              <a:xfrm>
                <a:off x="832" y="3547"/>
                <a:ext cx="49" cy="23"/>
                <a:chOff x="832" y="3547"/>
                <a:chExt cx="49" cy="23"/>
              </a:xfrm>
            </p:grpSpPr>
            <p:sp>
              <p:nvSpPr>
                <p:cNvPr id="12768" name="Freeform 152"/>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9" name="Freeform 153"/>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0" name="Freeform 154"/>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3" name="Group 155"/>
              <p:cNvGrpSpPr/>
              <p:nvPr/>
            </p:nvGrpSpPr>
            <p:grpSpPr bwMode="auto">
              <a:xfrm>
                <a:off x="844" y="3560"/>
                <a:ext cx="49" cy="22"/>
                <a:chOff x="844" y="3560"/>
                <a:chExt cx="49" cy="22"/>
              </a:xfrm>
            </p:grpSpPr>
            <p:sp>
              <p:nvSpPr>
                <p:cNvPr id="12765" name="Freeform 156"/>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6" name="Freeform 157"/>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7" name="Freeform 158"/>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4" name="Group 159"/>
              <p:cNvGrpSpPr/>
              <p:nvPr/>
            </p:nvGrpSpPr>
            <p:grpSpPr bwMode="auto">
              <a:xfrm>
                <a:off x="857" y="3572"/>
                <a:ext cx="50" cy="23"/>
                <a:chOff x="857" y="3572"/>
                <a:chExt cx="50" cy="23"/>
              </a:xfrm>
            </p:grpSpPr>
            <p:sp>
              <p:nvSpPr>
                <p:cNvPr id="12762" name="Freeform 160"/>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3" name="Freeform 161"/>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4" name="Freeform 162"/>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5" name="Group 163"/>
              <p:cNvGrpSpPr/>
              <p:nvPr/>
            </p:nvGrpSpPr>
            <p:grpSpPr bwMode="auto">
              <a:xfrm>
                <a:off x="870" y="3585"/>
                <a:ext cx="48" cy="23"/>
                <a:chOff x="870" y="3585"/>
                <a:chExt cx="48" cy="23"/>
              </a:xfrm>
            </p:grpSpPr>
            <p:sp>
              <p:nvSpPr>
                <p:cNvPr id="12759" name="Freeform 164"/>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0" name="Freeform 165"/>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1" name="Freeform 166"/>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6" name="Group 167"/>
              <p:cNvGrpSpPr/>
              <p:nvPr/>
            </p:nvGrpSpPr>
            <p:grpSpPr bwMode="auto">
              <a:xfrm>
                <a:off x="882" y="3600"/>
                <a:ext cx="100" cy="73"/>
                <a:chOff x="882" y="3600"/>
                <a:chExt cx="100" cy="73"/>
              </a:xfrm>
            </p:grpSpPr>
            <p:grpSp>
              <p:nvGrpSpPr>
                <p:cNvPr id="12739" name="Group 168"/>
                <p:cNvGrpSpPr/>
                <p:nvPr/>
              </p:nvGrpSpPr>
              <p:grpSpPr bwMode="auto">
                <a:xfrm>
                  <a:off x="882" y="3600"/>
                  <a:ext cx="49" cy="23"/>
                  <a:chOff x="882" y="3600"/>
                  <a:chExt cx="49" cy="23"/>
                </a:xfrm>
              </p:grpSpPr>
              <p:sp>
                <p:nvSpPr>
                  <p:cNvPr id="12756" name="Freeform 169"/>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7" name="Freeform 170"/>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8" name="Freeform 171"/>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40" name="Group 172"/>
                <p:cNvGrpSpPr/>
                <p:nvPr/>
              </p:nvGrpSpPr>
              <p:grpSpPr bwMode="auto">
                <a:xfrm>
                  <a:off x="894" y="3612"/>
                  <a:ext cx="49" cy="23"/>
                  <a:chOff x="894" y="3612"/>
                  <a:chExt cx="49" cy="23"/>
                </a:xfrm>
              </p:grpSpPr>
              <p:sp>
                <p:nvSpPr>
                  <p:cNvPr id="12753" name="Freeform 173"/>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4" name="Freeform 174"/>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5" name="Freeform 175"/>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41" name="Group 176"/>
                <p:cNvGrpSpPr/>
                <p:nvPr/>
              </p:nvGrpSpPr>
              <p:grpSpPr bwMode="auto">
                <a:xfrm>
                  <a:off x="907" y="3625"/>
                  <a:ext cx="49" cy="23"/>
                  <a:chOff x="907" y="3625"/>
                  <a:chExt cx="49" cy="23"/>
                </a:xfrm>
              </p:grpSpPr>
              <p:sp>
                <p:nvSpPr>
                  <p:cNvPr id="12750" name="Freeform 177"/>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1" name="Freeform 178"/>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2" name="Freeform 179"/>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42" name="Group 180"/>
                <p:cNvGrpSpPr/>
                <p:nvPr/>
              </p:nvGrpSpPr>
              <p:grpSpPr bwMode="auto">
                <a:xfrm>
                  <a:off x="919" y="3638"/>
                  <a:ext cx="49" cy="22"/>
                  <a:chOff x="919" y="3638"/>
                  <a:chExt cx="49" cy="22"/>
                </a:xfrm>
              </p:grpSpPr>
              <p:sp>
                <p:nvSpPr>
                  <p:cNvPr id="12747" name="Freeform 181"/>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48" name="Freeform 182"/>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49" name="Freeform 183"/>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43" name="Group 184"/>
                <p:cNvGrpSpPr/>
                <p:nvPr/>
              </p:nvGrpSpPr>
              <p:grpSpPr bwMode="auto">
                <a:xfrm>
                  <a:off x="932" y="3651"/>
                  <a:ext cx="50" cy="22"/>
                  <a:chOff x="932" y="3651"/>
                  <a:chExt cx="50" cy="22"/>
                </a:xfrm>
              </p:grpSpPr>
              <p:sp>
                <p:nvSpPr>
                  <p:cNvPr id="12744" name="Freeform 185"/>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45" name="Freeform 186"/>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46" name="Freeform 187"/>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47" name="Group 188"/>
              <p:cNvGrpSpPr/>
              <p:nvPr/>
            </p:nvGrpSpPr>
            <p:grpSpPr bwMode="auto">
              <a:xfrm>
                <a:off x="944" y="3665"/>
                <a:ext cx="99" cy="74"/>
                <a:chOff x="944" y="3665"/>
                <a:chExt cx="99" cy="74"/>
              </a:xfrm>
            </p:grpSpPr>
            <p:grpSp>
              <p:nvGrpSpPr>
                <p:cNvPr id="12719" name="Group 189"/>
                <p:cNvGrpSpPr/>
                <p:nvPr/>
              </p:nvGrpSpPr>
              <p:grpSpPr bwMode="auto">
                <a:xfrm>
                  <a:off x="944" y="3665"/>
                  <a:ext cx="49" cy="23"/>
                  <a:chOff x="944" y="3665"/>
                  <a:chExt cx="49" cy="23"/>
                </a:xfrm>
              </p:grpSpPr>
              <p:sp>
                <p:nvSpPr>
                  <p:cNvPr id="12736" name="Freeform 190"/>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7" name="Freeform 191"/>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8" name="Freeform 192"/>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20" name="Group 193"/>
                <p:cNvGrpSpPr/>
                <p:nvPr/>
              </p:nvGrpSpPr>
              <p:grpSpPr bwMode="auto">
                <a:xfrm>
                  <a:off x="957" y="3678"/>
                  <a:ext cx="48" cy="23"/>
                  <a:chOff x="957" y="3678"/>
                  <a:chExt cx="48" cy="23"/>
                </a:xfrm>
              </p:grpSpPr>
              <p:sp>
                <p:nvSpPr>
                  <p:cNvPr id="12733" name="Freeform 194"/>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4" name="Freeform 195"/>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5" name="Freeform 196"/>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21" name="Group 197"/>
                <p:cNvGrpSpPr/>
                <p:nvPr/>
              </p:nvGrpSpPr>
              <p:grpSpPr bwMode="auto">
                <a:xfrm>
                  <a:off x="969" y="3690"/>
                  <a:ext cx="49" cy="23"/>
                  <a:chOff x="969" y="3690"/>
                  <a:chExt cx="49" cy="23"/>
                </a:xfrm>
              </p:grpSpPr>
              <p:sp>
                <p:nvSpPr>
                  <p:cNvPr id="12730" name="Freeform 198"/>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1" name="Freeform 199"/>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2" name="Freeform 200"/>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22" name="Group 201"/>
                <p:cNvGrpSpPr/>
                <p:nvPr/>
              </p:nvGrpSpPr>
              <p:grpSpPr bwMode="auto">
                <a:xfrm>
                  <a:off x="982" y="3703"/>
                  <a:ext cx="49" cy="23"/>
                  <a:chOff x="982" y="3703"/>
                  <a:chExt cx="49" cy="23"/>
                </a:xfrm>
              </p:grpSpPr>
              <p:sp>
                <p:nvSpPr>
                  <p:cNvPr id="12727" name="Freeform 202"/>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28" name="Freeform 203"/>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29" name="Freeform 204"/>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23" name="Group 205"/>
                <p:cNvGrpSpPr/>
                <p:nvPr/>
              </p:nvGrpSpPr>
              <p:grpSpPr bwMode="auto">
                <a:xfrm>
                  <a:off x="995" y="3716"/>
                  <a:ext cx="48" cy="23"/>
                  <a:chOff x="995" y="3716"/>
                  <a:chExt cx="48" cy="23"/>
                </a:xfrm>
              </p:grpSpPr>
              <p:sp>
                <p:nvSpPr>
                  <p:cNvPr id="12724" name="Freeform 206"/>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25" name="Freeform 207"/>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26" name="Freeform 208"/>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48" name="Group 209"/>
              <p:cNvGrpSpPr/>
              <p:nvPr/>
            </p:nvGrpSpPr>
            <p:grpSpPr bwMode="auto">
              <a:xfrm>
                <a:off x="1005" y="3727"/>
                <a:ext cx="49" cy="23"/>
                <a:chOff x="1005" y="3727"/>
                <a:chExt cx="49" cy="23"/>
              </a:xfrm>
            </p:grpSpPr>
            <p:sp>
              <p:nvSpPr>
                <p:cNvPr id="12716" name="Freeform 210"/>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7" name="Freeform 211"/>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8" name="Freeform 212"/>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9" name="Group 213"/>
              <p:cNvGrpSpPr/>
              <p:nvPr/>
            </p:nvGrpSpPr>
            <p:grpSpPr bwMode="auto">
              <a:xfrm>
                <a:off x="1018" y="3740"/>
                <a:ext cx="49" cy="22"/>
                <a:chOff x="1018" y="3740"/>
                <a:chExt cx="49" cy="22"/>
              </a:xfrm>
            </p:grpSpPr>
            <p:sp>
              <p:nvSpPr>
                <p:cNvPr id="12713" name="Freeform 214"/>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4" name="Freeform 215"/>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5" name="Freeform 216"/>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0" name="Group 217"/>
              <p:cNvGrpSpPr/>
              <p:nvPr/>
            </p:nvGrpSpPr>
            <p:grpSpPr bwMode="auto">
              <a:xfrm>
                <a:off x="1030" y="3753"/>
                <a:ext cx="49" cy="23"/>
                <a:chOff x="1030" y="3753"/>
                <a:chExt cx="49" cy="23"/>
              </a:xfrm>
            </p:grpSpPr>
            <p:sp>
              <p:nvSpPr>
                <p:cNvPr id="12710" name="Freeform 218"/>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1" name="Freeform 219"/>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2" name="Freeform 220"/>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451" name="Freeform 221"/>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52" name="Freeform 222"/>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53" name="Freeform 223"/>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454" name="Group 224"/>
              <p:cNvGrpSpPr/>
              <p:nvPr/>
            </p:nvGrpSpPr>
            <p:grpSpPr bwMode="auto">
              <a:xfrm>
                <a:off x="790" y="3547"/>
                <a:ext cx="49" cy="23"/>
                <a:chOff x="790" y="3547"/>
                <a:chExt cx="49" cy="23"/>
              </a:xfrm>
            </p:grpSpPr>
            <p:sp>
              <p:nvSpPr>
                <p:cNvPr id="12707" name="Freeform 225"/>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8" name="Freeform 226"/>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9" name="Freeform 227"/>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5" name="Group 228"/>
              <p:cNvGrpSpPr/>
              <p:nvPr/>
            </p:nvGrpSpPr>
            <p:grpSpPr bwMode="auto">
              <a:xfrm>
                <a:off x="803" y="3560"/>
                <a:ext cx="49" cy="22"/>
                <a:chOff x="803" y="3560"/>
                <a:chExt cx="49" cy="22"/>
              </a:xfrm>
            </p:grpSpPr>
            <p:sp>
              <p:nvSpPr>
                <p:cNvPr id="12704" name="Freeform 229"/>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5" name="Freeform 230"/>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6" name="Freeform 231"/>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6" name="Group 232"/>
              <p:cNvGrpSpPr/>
              <p:nvPr/>
            </p:nvGrpSpPr>
            <p:grpSpPr bwMode="auto">
              <a:xfrm>
                <a:off x="815" y="3572"/>
                <a:ext cx="50" cy="23"/>
                <a:chOff x="815" y="3572"/>
                <a:chExt cx="50" cy="23"/>
              </a:xfrm>
            </p:grpSpPr>
            <p:sp>
              <p:nvSpPr>
                <p:cNvPr id="12701" name="Freeform 233"/>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2" name="Freeform 234"/>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3" name="Freeform 235"/>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7" name="Group 236"/>
              <p:cNvGrpSpPr/>
              <p:nvPr/>
            </p:nvGrpSpPr>
            <p:grpSpPr bwMode="auto">
              <a:xfrm>
                <a:off x="828" y="3585"/>
                <a:ext cx="49" cy="23"/>
                <a:chOff x="828" y="3585"/>
                <a:chExt cx="49" cy="23"/>
              </a:xfrm>
            </p:grpSpPr>
            <p:sp>
              <p:nvSpPr>
                <p:cNvPr id="12698" name="Freeform 237"/>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9" name="Freeform 238"/>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0" name="Freeform 239"/>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8" name="Group 240"/>
              <p:cNvGrpSpPr/>
              <p:nvPr/>
            </p:nvGrpSpPr>
            <p:grpSpPr bwMode="auto">
              <a:xfrm>
                <a:off x="840" y="3600"/>
                <a:ext cx="100" cy="73"/>
                <a:chOff x="840" y="3600"/>
                <a:chExt cx="100" cy="73"/>
              </a:xfrm>
            </p:grpSpPr>
            <p:grpSp>
              <p:nvGrpSpPr>
                <p:cNvPr id="12678" name="Group 241"/>
                <p:cNvGrpSpPr/>
                <p:nvPr/>
              </p:nvGrpSpPr>
              <p:grpSpPr bwMode="auto">
                <a:xfrm>
                  <a:off x="840" y="3600"/>
                  <a:ext cx="49" cy="23"/>
                  <a:chOff x="840" y="3600"/>
                  <a:chExt cx="49" cy="23"/>
                </a:xfrm>
              </p:grpSpPr>
              <p:sp>
                <p:nvSpPr>
                  <p:cNvPr id="12695" name="Freeform 242"/>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6" name="Freeform 243"/>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7" name="Freeform 244"/>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79" name="Group 245"/>
                <p:cNvGrpSpPr/>
                <p:nvPr/>
              </p:nvGrpSpPr>
              <p:grpSpPr bwMode="auto">
                <a:xfrm>
                  <a:off x="853" y="3612"/>
                  <a:ext cx="48" cy="23"/>
                  <a:chOff x="853" y="3612"/>
                  <a:chExt cx="48" cy="23"/>
                </a:xfrm>
              </p:grpSpPr>
              <p:sp>
                <p:nvSpPr>
                  <p:cNvPr id="12692" name="Freeform 246"/>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3" name="Freeform 247"/>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4" name="Freeform 248"/>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80" name="Group 249"/>
                <p:cNvGrpSpPr/>
                <p:nvPr/>
              </p:nvGrpSpPr>
              <p:grpSpPr bwMode="auto">
                <a:xfrm>
                  <a:off x="865" y="3625"/>
                  <a:ext cx="49" cy="23"/>
                  <a:chOff x="865" y="3625"/>
                  <a:chExt cx="49" cy="23"/>
                </a:xfrm>
              </p:grpSpPr>
              <p:sp>
                <p:nvSpPr>
                  <p:cNvPr id="12689" name="Freeform 250"/>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0" name="Freeform 251"/>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1" name="Freeform 252"/>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81" name="Group 253"/>
                <p:cNvGrpSpPr/>
                <p:nvPr/>
              </p:nvGrpSpPr>
              <p:grpSpPr bwMode="auto">
                <a:xfrm>
                  <a:off x="878" y="3638"/>
                  <a:ext cx="49" cy="22"/>
                  <a:chOff x="878" y="3638"/>
                  <a:chExt cx="49" cy="22"/>
                </a:xfrm>
              </p:grpSpPr>
              <p:sp>
                <p:nvSpPr>
                  <p:cNvPr id="12686" name="Freeform 254"/>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87" name="Freeform 255"/>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88" name="Freeform 256"/>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82" name="Group 257"/>
                <p:cNvGrpSpPr/>
                <p:nvPr/>
              </p:nvGrpSpPr>
              <p:grpSpPr bwMode="auto">
                <a:xfrm>
                  <a:off x="890" y="3651"/>
                  <a:ext cx="50" cy="22"/>
                  <a:chOff x="890" y="3651"/>
                  <a:chExt cx="50" cy="22"/>
                </a:xfrm>
              </p:grpSpPr>
              <p:sp>
                <p:nvSpPr>
                  <p:cNvPr id="12683" name="Freeform 258"/>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84" name="Freeform 259"/>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85" name="Freeform 260"/>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59" name="Group 261"/>
              <p:cNvGrpSpPr/>
              <p:nvPr/>
            </p:nvGrpSpPr>
            <p:grpSpPr bwMode="auto">
              <a:xfrm>
                <a:off x="903" y="3665"/>
                <a:ext cx="99" cy="74"/>
                <a:chOff x="903" y="3665"/>
                <a:chExt cx="99" cy="74"/>
              </a:xfrm>
            </p:grpSpPr>
            <p:grpSp>
              <p:nvGrpSpPr>
                <p:cNvPr id="12658" name="Group 262"/>
                <p:cNvGrpSpPr/>
                <p:nvPr/>
              </p:nvGrpSpPr>
              <p:grpSpPr bwMode="auto">
                <a:xfrm>
                  <a:off x="903" y="3665"/>
                  <a:ext cx="49" cy="23"/>
                  <a:chOff x="903" y="3665"/>
                  <a:chExt cx="49" cy="23"/>
                </a:xfrm>
              </p:grpSpPr>
              <p:sp>
                <p:nvSpPr>
                  <p:cNvPr id="12675" name="Freeform 263"/>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6" name="Freeform 264"/>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7" name="Freeform 265"/>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59" name="Group 266"/>
                <p:cNvGrpSpPr/>
                <p:nvPr/>
              </p:nvGrpSpPr>
              <p:grpSpPr bwMode="auto">
                <a:xfrm>
                  <a:off x="914" y="3678"/>
                  <a:ext cx="49" cy="23"/>
                  <a:chOff x="914" y="3678"/>
                  <a:chExt cx="49" cy="23"/>
                </a:xfrm>
              </p:grpSpPr>
              <p:sp>
                <p:nvSpPr>
                  <p:cNvPr id="12672" name="Freeform 267"/>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3" name="Freeform 268"/>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4" name="Freeform 269"/>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60" name="Group 270"/>
                <p:cNvGrpSpPr/>
                <p:nvPr/>
              </p:nvGrpSpPr>
              <p:grpSpPr bwMode="auto">
                <a:xfrm>
                  <a:off x="928" y="3690"/>
                  <a:ext cx="48" cy="23"/>
                  <a:chOff x="928" y="3690"/>
                  <a:chExt cx="48" cy="23"/>
                </a:xfrm>
              </p:grpSpPr>
              <p:sp>
                <p:nvSpPr>
                  <p:cNvPr id="12669" name="Freeform 271"/>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0" name="Freeform 272"/>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1" name="Freeform 273"/>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61" name="Group 274"/>
                <p:cNvGrpSpPr/>
                <p:nvPr/>
              </p:nvGrpSpPr>
              <p:grpSpPr bwMode="auto">
                <a:xfrm>
                  <a:off x="940" y="3703"/>
                  <a:ext cx="49" cy="23"/>
                  <a:chOff x="940" y="3703"/>
                  <a:chExt cx="49" cy="23"/>
                </a:xfrm>
              </p:grpSpPr>
              <p:sp>
                <p:nvSpPr>
                  <p:cNvPr id="12666" name="Freeform 275"/>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67" name="Freeform 276"/>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68" name="Freeform 277"/>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62" name="Group 278"/>
                <p:cNvGrpSpPr/>
                <p:nvPr/>
              </p:nvGrpSpPr>
              <p:grpSpPr bwMode="auto">
                <a:xfrm>
                  <a:off x="953" y="3716"/>
                  <a:ext cx="49" cy="23"/>
                  <a:chOff x="953" y="3716"/>
                  <a:chExt cx="49" cy="23"/>
                </a:xfrm>
              </p:grpSpPr>
              <p:sp>
                <p:nvSpPr>
                  <p:cNvPr id="12663" name="Freeform 279"/>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64" name="Freeform 280"/>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65" name="Freeform 281"/>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60" name="Group 282"/>
              <p:cNvGrpSpPr/>
              <p:nvPr/>
            </p:nvGrpSpPr>
            <p:grpSpPr bwMode="auto">
              <a:xfrm>
                <a:off x="963" y="3727"/>
                <a:ext cx="49" cy="23"/>
                <a:chOff x="963" y="3727"/>
                <a:chExt cx="49" cy="23"/>
              </a:xfrm>
            </p:grpSpPr>
            <p:sp>
              <p:nvSpPr>
                <p:cNvPr id="12655" name="Freeform 283"/>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6" name="Freeform 284"/>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7" name="Freeform 285"/>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1" name="Group 286"/>
              <p:cNvGrpSpPr/>
              <p:nvPr/>
            </p:nvGrpSpPr>
            <p:grpSpPr bwMode="auto">
              <a:xfrm>
                <a:off x="976" y="3740"/>
                <a:ext cx="50" cy="22"/>
                <a:chOff x="976" y="3740"/>
                <a:chExt cx="50" cy="22"/>
              </a:xfrm>
            </p:grpSpPr>
            <p:sp>
              <p:nvSpPr>
                <p:cNvPr id="12652" name="Freeform 287"/>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3" name="Freeform 288"/>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4" name="Freeform 289"/>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2" name="Group 290"/>
              <p:cNvGrpSpPr/>
              <p:nvPr/>
            </p:nvGrpSpPr>
            <p:grpSpPr bwMode="auto">
              <a:xfrm>
                <a:off x="761" y="3560"/>
                <a:ext cx="50" cy="22"/>
                <a:chOff x="761" y="3560"/>
                <a:chExt cx="50" cy="22"/>
              </a:xfrm>
            </p:grpSpPr>
            <p:sp>
              <p:nvSpPr>
                <p:cNvPr id="12649" name="Freeform 291"/>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0" name="Freeform 292"/>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1" name="Freeform 293"/>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3" name="Group 294"/>
              <p:cNvGrpSpPr/>
              <p:nvPr/>
            </p:nvGrpSpPr>
            <p:grpSpPr bwMode="auto">
              <a:xfrm>
                <a:off x="774" y="3572"/>
                <a:ext cx="49" cy="23"/>
                <a:chOff x="774" y="3572"/>
                <a:chExt cx="49" cy="23"/>
              </a:xfrm>
            </p:grpSpPr>
            <p:sp>
              <p:nvSpPr>
                <p:cNvPr id="12646" name="Freeform 295"/>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7" name="Freeform 296"/>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8" name="Freeform 297"/>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4" name="Group 298"/>
              <p:cNvGrpSpPr/>
              <p:nvPr/>
            </p:nvGrpSpPr>
            <p:grpSpPr bwMode="auto">
              <a:xfrm>
                <a:off x="787" y="3585"/>
                <a:ext cx="49" cy="23"/>
                <a:chOff x="787" y="3585"/>
                <a:chExt cx="49" cy="23"/>
              </a:xfrm>
            </p:grpSpPr>
            <p:sp>
              <p:nvSpPr>
                <p:cNvPr id="12643" name="Freeform 299"/>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4" name="Freeform 300"/>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5" name="Freeform 301"/>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5" name="Group 302"/>
              <p:cNvGrpSpPr/>
              <p:nvPr/>
            </p:nvGrpSpPr>
            <p:grpSpPr bwMode="auto">
              <a:xfrm>
                <a:off x="799" y="3600"/>
                <a:ext cx="99" cy="73"/>
                <a:chOff x="799" y="3600"/>
                <a:chExt cx="99" cy="73"/>
              </a:xfrm>
            </p:grpSpPr>
            <p:grpSp>
              <p:nvGrpSpPr>
                <p:cNvPr id="12623" name="Group 303"/>
                <p:cNvGrpSpPr/>
                <p:nvPr/>
              </p:nvGrpSpPr>
              <p:grpSpPr bwMode="auto">
                <a:xfrm>
                  <a:off x="799" y="3600"/>
                  <a:ext cx="48" cy="23"/>
                  <a:chOff x="799" y="3600"/>
                  <a:chExt cx="48" cy="23"/>
                </a:xfrm>
              </p:grpSpPr>
              <p:sp>
                <p:nvSpPr>
                  <p:cNvPr id="12640" name="Freeform 304"/>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1" name="Freeform 305"/>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2" name="Freeform 306"/>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24" name="Group 307"/>
                <p:cNvGrpSpPr/>
                <p:nvPr/>
              </p:nvGrpSpPr>
              <p:grpSpPr bwMode="auto">
                <a:xfrm>
                  <a:off x="811" y="3612"/>
                  <a:ext cx="48" cy="23"/>
                  <a:chOff x="811" y="3612"/>
                  <a:chExt cx="48" cy="23"/>
                </a:xfrm>
              </p:grpSpPr>
              <p:sp>
                <p:nvSpPr>
                  <p:cNvPr id="12637" name="Freeform 308"/>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8" name="Freeform 309"/>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9" name="Freeform 310"/>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25" name="Group 311"/>
                <p:cNvGrpSpPr/>
                <p:nvPr/>
              </p:nvGrpSpPr>
              <p:grpSpPr bwMode="auto">
                <a:xfrm>
                  <a:off x="823" y="3625"/>
                  <a:ext cx="49" cy="23"/>
                  <a:chOff x="823" y="3625"/>
                  <a:chExt cx="49" cy="23"/>
                </a:xfrm>
              </p:grpSpPr>
              <p:sp>
                <p:nvSpPr>
                  <p:cNvPr id="12634" name="Freeform 312"/>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5" name="Freeform 313"/>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6" name="Freeform 314"/>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26" name="Group 315"/>
                <p:cNvGrpSpPr/>
                <p:nvPr/>
              </p:nvGrpSpPr>
              <p:grpSpPr bwMode="auto">
                <a:xfrm>
                  <a:off x="836" y="3638"/>
                  <a:ext cx="50" cy="22"/>
                  <a:chOff x="836" y="3638"/>
                  <a:chExt cx="50" cy="22"/>
                </a:xfrm>
              </p:grpSpPr>
              <p:sp>
                <p:nvSpPr>
                  <p:cNvPr id="12631" name="Freeform 316"/>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2" name="Freeform 317"/>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3" name="Freeform 318"/>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27" name="Group 319"/>
                <p:cNvGrpSpPr/>
                <p:nvPr/>
              </p:nvGrpSpPr>
              <p:grpSpPr bwMode="auto">
                <a:xfrm>
                  <a:off x="849" y="3651"/>
                  <a:ext cx="49" cy="22"/>
                  <a:chOff x="849" y="3651"/>
                  <a:chExt cx="49" cy="22"/>
                </a:xfrm>
              </p:grpSpPr>
              <p:sp>
                <p:nvSpPr>
                  <p:cNvPr id="12628" name="Freeform 320"/>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29" name="Freeform 321"/>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0" name="Freeform 322"/>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66" name="Group 323"/>
              <p:cNvGrpSpPr/>
              <p:nvPr/>
            </p:nvGrpSpPr>
            <p:grpSpPr bwMode="auto">
              <a:xfrm>
                <a:off x="861" y="3665"/>
                <a:ext cx="99" cy="74"/>
                <a:chOff x="861" y="3665"/>
                <a:chExt cx="99" cy="74"/>
              </a:xfrm>
            </p:grpSpPr>
            <p:grpSp>
              <p:nvGrpSpPr>
                <p:cNvPr id="12603" name="Group 324"/>
                <p:cNvGrpSpPr/>
                <p:nvPr/>
              </p:nvGrpSpPr>
              <p:grpSpPr bwMode="auto">
                <a:xfrm>
                  <a:off x="861" y="3665"/>
                  <a:ext cx="50" cy="23"/>
                  <a:chOff x="861" y="3665"/>
                  <a:chExt cx="50" cy="23"/>
                </a:xfrm>
              </p:grpSpPr>
              <p:sp>
                <p:nvSpPr>
                  <p:cNvPr id="12620" name="Freeform 325"/>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21" name="Freeform 326"/>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22" name="Freeform 327"/>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04" name="Group 328"/>
                <p:cNvGrpSpPr/>
                <p:nvPr/>
              </p:nvGrpSpPr>
              <p:grpSpPr bwMode="auto">
                <a:xfrm>
                  <a:off x="873" y="3678"/>
                  <a:ext cx="49" cy="23"/>
                  <a:chOff x="873" y="3678"/>
                  <a:chExt cx="49" cy="23"/>
                </a:xfrm>
              </p:grpSpPr>
              <p:sp>
                <p:nvSpPr>
                  <p:cNvPr id="12617" name="Freeform 329"/>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8" name="Freeform 330"/>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9" name="Freeform 331"/>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05" name="Group 332"/>
                <p:cNvGrpSpPr/>
                <p:nvPr/>
              </p:nvGrpSpPr>
              <p:grpSpPr bwMode="auto">
                <a:xfrm>
                  <a:off x="886" y="3690"/>
                  <a:ext cx="49" cy="23"/>
                  <a:chOff x="886" y="3690"/>
                  <a:chExt cx="49" cy="23"/>
                </a:xfrm>
              </p:grpSpPr>
              <p:sp>
                <p:nvSpPr>
                  <p:cNvPr id="12614" name="Freeform 333"/>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5" name="Freeform 334"/>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6" name="Freeform 335"/>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06" name="Group 336"/>
                <p:cNvGrpSpPr/>
                <p:nvPr/>
              </p:nvGrpSpPr>
              <p:grpSpPr bwMode="auto">
                <a:xfrm>
                  <a:off x="899" y="3703"/>
                  <a:ext cx="48" cy="23"/>
                  <a:chOff x="899" y="3703"/>
                  <a:chExt cx="48" cy="23"/>
                </a:xfrm>
              </p:grpSpPr>
              <p:sp>
                <p:nvSpPr>
                  <p:cNvPr id="12611" name="Freeform 337"/>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2" name="Freeform 338"/>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3" name="Freeform 339"/>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07" name="Group 340"/>
                <p:cNvGrpSpPr/>
                <p:nvPr/>
              </p:nvGrpSpPr>
              <p:grpSpPr bwMode="auto">
                <a:xfrm>
                  <a:off x="912" y="3716"/>
                  <a:ext cx="48" cy="23"/>
                  <a:chOff x="912" y="3716"/>
                  <a:chExt cx="48" cy="23"/>
                </a:xfrm>
              </p:grpSpPr>
              <p:sp>
                <p:nvSpPr>
                  <p:cNvPr id="12608" name="Freeform 341"/>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09" name="Freeform 342"/>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0" name="Freeform 343"/>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67" name="Group 344"/>
              <p:cNvGrpSpPr/>
              <p:nvPr/>
            </p:nvGrpSpPr>
            <p:grpSpPr bwMode="auto">
              <a:xfrm>
                <a:off x="922" y="3727"/>
                <a:ext cx="49" cy="23"/>
                <a:chOff x="922" y="3727"/>
                <a:chExt cx="49" cy="23"/>
              </a:xfrm>
            </p:grpSpPr>
            <p:sp>
              <p:nvSpPr>
                <p:cNvPr id="12600" name="Freeform 345"/>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01" name="Freeform 346"/>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02" name="Freeform 347"/>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8" name="Group 348"/>
              <p:cNvGrpSpPr/>
              <p:nvPr/>
            </p:nvGrpSpPr>
            <p:grpSpPr bwMode="auto">
              <a:xfrm>
                <a:off x="895" y="3526"/>
                <a:ext cx="44" cy="23"/>
                <a:chOff x="895" y="3526"/>
                <a:chExt cx="44" cy="23"/>
              </a:xfrm>
            </p:grpSpPr>
            <p:sp>
              <p:nvSpPr>
                <p:cNvPr id="12597" name="Freeform 349"/>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8" name="Freeform 350"/>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9" name="Freeform 351"/>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9" name="Group 352"/>
              <p:cNvGrpSpPr/>
              <p:nvPr/>
            </p:nvGrpSpPr>
            <p:grpSpPr bwMode="auto">
              <a:xfrm>
                <a:off x="907" y="3540"/>
                <a:ext cx="45" cy="22"/>
                <a:chOff x="907" y="3540"/>
                <a:chExt cx="45" cy="22"/>
              </a:xfrm>
            </p:grpSpPr>
            <p:sp>
              <p:nvSpPr>
                <p:cNvPr id="12594" name="Freeform 353"/>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5" name="Freeform 354"/>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6" name="Freeform 355"/>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0" name="Group 356"/>
              <p:cNvGrpSpPr/>
              <p:nvPr/>
            </p:nvGrpSpPr>
            <p:grpSpPr bwMode="auto">
              <a:xfrm>
                <a:off x="920" y="3553"/>
                <a:ext cx="45" cy="23"/>
                <a:chOff x="920" y="3553"/>
                <a:chExt cx="45" cy="23"/>
              </a:xfrm>
            </p:grpSpPr>
            <p:sp>
              <p:nvSpPr>
                <p:cNvPr id="12591" name="Freeform 357"/>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2" name="Freeform 358"/>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3" name="Freeform 359"/>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1" name="Group 360"/>
              <p:cNvGrpSpPr/>
              <p:nvPr/>
            </p:nvGrpSpPr>
            <p:grpSpPr bwMode="auto">
              <a:xfrm>
                <a:off x="934" y="3566"/>
                <a:ext cx="44" cy="23"/>
                <a:chOff x="934" y="3566"/>
                <a:chExt cx="44" cy="23"/>
              </a:xfrm>
            </p:grpSpPr>
            <p:sp>
              <p:nvSpPr>
                <p:cNvPr id="12588" name="Freeform 361"/>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9" name="Freeform 362"/>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0" name="Freeform 363"/>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2" name="Group 364"/>
              <p:cNvGrpSpPr/>
              <p:nvPr/>
            </p:nvGrpSpPr>
            <p:grpSpPr bwMode="auto">
              <a:xfrm>
                <a:off x="949" y="3579"/>
                <a:ext cx="83" cy="63"/>
                <a:chOff x="949" y="3579"/>
                <a:chExt cx="83" cy="63"/>
              </a:xfrm>
            </p:grpSpPr>
            <p:grpSp>
              <p:nvGrpSpPr>
                <p:cNvPr id="12572" name="Group 365"/>
                <p:cNvGrpSpPr/>
                <p:nvPr/>
              </p:nvGrpSpPr>
              <p:grpSpPr bwMode="auto">
                <a:xfrm>
                  <a:off x="949" y="3579"/>
                  <a:ext cx="44" cy="23"/>
                  <a:chOff x="949" y="3579"/>
                  <a:chExt cx="44" cy="23"/>
                </a:xfrm>
              </p:grpSpPr>
              <p:sp>
                <p:nvSpPr>
                  <p:cNvPr id="12585" name="Freeform 366"/>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6" name="Freeform 367"/>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7" name="Freeform 368"/>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73" name="Group 369"/>
                <p:cNvGrpSpPr/>
                <p:nvPr/>
              </p:nvGrpSpPr>
              <p:grpSpPr bwMode="auto">
                <a:xfrm>
                  <a:off x="961" y="3592"/>
                  <a:ext cx="45" cy="23"/>
                  <a:chOff x="961" y="3592"/>
                  <a:chExt cx="45" cy="23"/>
                </a:xfrm>
              </p:grpSpPr>
              <p:sp>
                <p:nvSpPr>
                  <p:cNvPr id="12582" name="Freeform 370"/>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3" name="Freeform 371"/>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4" name="Freeform 372"/>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74" name="Group 373"/>
                <p:cNvGrpSpPr/>
                <p:nvPr/>
              </p:nvGrpSpPr>
              <p:grpSpPr bwMode="auto">
                <a:xfrm>
                  <a:off x="974" y="3606"/>
                  <a:ext cx="44" cy="23"/>
                  <a:chOff x="974" y="3606"/>
                  <a:chExt cx="44" cy="23"/>
                </a:xfrm>
              </p:grpSpPr>
              <p:sp>
                <p:nvSpPr>
                  <p:cNvPr id="12579" name="Freeform 374"/>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0" name="Freeform 375"/>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1" name="Freeform 376"/>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75" name="Group 377"/>
                <p:cNvGrpSpPr/>
                <p:nvPr/>
              </p:nvGrpSpPr>
              <p:grpSpPr bwMode="auto">
                <a:xfrm>
                  <a:off x="987" y="3619"/>
                  <a:ext cx="45" cy="23"/>
                  <a:chOff x="987" y="3619"/>
                  <a:chExt cx="45" cy="23"/>
                </a:xfrm>
              </p:grpSpPr>
              <p:sp>
                <p:nvSpPr>
                  <p:cNvPr id="12576" name="Freeform 378"/>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77" name="Freeform 379"/>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78" name="Freeform 380"/>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73" name="Group 381"/>
              <p:cNvGrpSpPr/>
              <p:nvPr/>
            </p:nvGrpSpPr>
            <p:grpSpPr bwMode="auto">
              <a:xfrm>
                <a:off x="1002" y="3632"/>
                <a:ext cx="83" cy="63"/>
                <a:chOff x="1002" y="3632"/>
                <a:chExt cx="83" cy="63"/>
              </a:xfrm>
            </p:grpSpPr>
            <p:grpSp>
              <p:nvGrpSpPr>
                <p:cNvPr id="12556" name="Group 382"/>
                <p:cNvGrpSpPr/>
                <p:nvPr/>
              </p:nvGrpSpPr>
              <p:grpSpPr bwMode="auto">
                <a:xfrm>
                  <a:off x="1002" y="3632"/>
                  <a:ext cx="44" cy="22"/>
                  <a:chOff x="1002" y="3632"/>
                  <a:chExt cx="44" cy="22"/>
                </a:xfrm>
              </p:grpSpPr>
              <p:sp>
                <p:nvSpPr>
                  <p:cNvPr id="12569" name="Freeform 383"/>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70" name="Freeform 384"/>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71" name="Freeform 385"/>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57" name="Group 386"/>
                <p:cNvGrpSpPr/>
                <p:nvPr/>
              </p:nvGrpSpPr>
              <p:grpSpPr bwMode="auto">
                <a:xfrm>
                  <a:off x="1014" y="3645"/>
                  <a:ext cx="44" cy="23"/>
                  <a:chOff x="1014" y="3645"/>
                  <a:chExt cx="44" cy="23"/>
                </a:xfrm>
              </p:grpSpPr>
              <p:sp>
                <p:nvSpPr>
                  <p:cNvPr id="12566" name="Freeform 387"/>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7" name="Freeform 388"/>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8" name="Freeform 389"/>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58" name="Group 390"/>
                <p:cNvGrpSpPr/>
                <p:nvPr/>
              </p:nvGrpSpPr>
              <p:grpSpPr bwMode="auto">
                <a:xfrm>
                  <a:off x="1027" y="3659"/>
                  <a:ext cx="45" cy="23"/>
                  <a:chOff x="1027" y="3659"/>
                  <a:chExt cx="45" cy="23"/>
                </a:xfrm>
              </p:grpSpPr>
              <p:sp>
                <p:nvSpPr>
                  <p:cNvPr id="12563" name="Freeform 391"/>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4" name="Freeform 392"/>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5" name="Freeform 393"/>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59" name="Group 394"/>
                <p:cNvGrpSpPr/>
                <p:nvPr/>
              </p:nvGrpSpPr>
              <p:grpSpPr bwMode="auto">
                <a:xfrm>
                  <a:off x="1040" y="3672"/>
                  <a:ext cx="45" cy="23"/>
                  <a:chOff x="1040" y="3672"/>
                  <a:chExt cx="45" cy="23"/>
                </a:xfrm>
              </p:grpSpPr>
              <p:sp>
                <p:nvSpPr>
                  <p:cNvPr id="12560" name="Freeform 395"/>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1" name="Freeform 396"/>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2" name="Freeform 397"/>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74" name="Group 398"/>
              <p:cNvGrpSpPr/>
              <p:nvPr/>
            </p:nvGrpSpPr>
            <p:grpSpPr bwMode="auto">
              <a:xfrm>
                <a:off x="1054" y="3685"/>
                <a:ext cx="45" cy="23"/>
                <a:chOff x="1054" y="3685"/>
                <a:chExt cx="45" cy="23"/>
              </a:xfrm>
            </p:grpSpPr>
            <p:sp>
              <p:nvSpPr>
                <p:cNvPr id="12553" name="Freeform 399"/>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54" name="Freeform 400"/>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55" name="Freeform 401"/>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5" name="Group 402"/>
              <p:cNvGrpSpPr/>
              <p:nvPr/>
            </p:nvGrpSpPr>
            <p:grpSpPr bwMode="auto">
              <a:xfrm>
                <a:off x="1067" y="3698"/>
                <a:ext cx="45" cy="23"/>
                <a:chOff x="1067" y="3698"/>
                <a:chExt cx="45" cy="23"/>
              </a:xfrm>
            </p:grpSpPr>
            <p:sp>
              <p:nvSpPr>
                <p:cNvPr id="12550" name="Freeform 403"/>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51" name="Freeform 404"/>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52" name="Freeform 405"/>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6" name="Group 406"/>
              <p:cNvGrpSpPr/>
              <p:nvPr/>
            </p:nvGrpSpPr>
            <p:grpSpPr bwMode="auto">
              <a:xfrm>
                <a:off x="1079" y="3712"/>
                <a:ext cx="44" cy="23"/>
                <a:chOff x="1079" y="3712"/>
                <a:chExt cx="44" cy="23"/>
              </a:xfrm>
            </p:grpSpPr>
            <p:sp>
              <p:nvSpPr>
                <p:cNvPr id="12547" name="Freeform 407"/>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8" name="Freeform 408"/>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9" name="Freeform 409"/>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7" name="Group 410"/>
              <p:cNvGrpSpPr/>
              <p:nvPr/>
            </p:nvGrpSpPr>
            <p:grpSpPr bwMode="auto">
              <a:xfrm>
                <a:off x="1093" y="3725"/>
                <a:ext cx="45" cy="23"/>
                <a:chOff x="1093" y="3725"/>
                <a:chExt cx="45" cy="23"/>
              </a:xfrm>
            </p:grpSpPr>
            <p:sp>
              <p:nvSpPr>
                <p:cNvPr id="12544" name="Freeform 411"/>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5" name="Freeform 412"/>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6" name="Freeform 413"/>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8" name="Group 414"/>
              <p:cNvGrpSpPr/>
              <p:nvPr/>
            </p:nvGrpSpPr>
            <p:grpSpPr bwMode="auto">
              <a:xfrm>
                <a:off x="1108" y="3739"/>
                <a:ext cx="44" cy="23"/>
                <a:chOff x="1108" y="3739"/>
                <a:chExt cx="44" cy="23"/>
              </a:xfrm>
            </p:grpSpPr>
            <p:sp>
              <p:nvSpPr>
                <p:cNvPr id="12541" name="Freeform 415"/>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2" name="Freeform 416"/>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3" name="Freeform 417"/>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9" name="Group 418"/>
              <p:cNvGrpSpPr/>
              <p:nvPr/>
            </p:nvGrpSpPr>
            <p:grpSpPr bwMode="auto">
              <a:xfrm>
                <a:off x="1121" y="3753"/>
                <a:ext cx="45" cy="23"/>
                <a:chOff x="1121" y="3753"/>
                <a:chExt cx="45" cy="23"/>
              </a:xfrm>
            </p:grpSpPr>
            <p:sp>
              <p:nvSpPr>
                <p:cNvPr id="12538" name="Freeform 419"/>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9" name="Freeform 420"/>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0" name="Freeform 421"/>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80" name="Group 422"/>
              <p:cNvGrpSpPr/>
              <p:nvPr/>
            </p:nvGrpSpPr>
            <p:grpSpPr bwMode="auto">
              <a:xfrm>
                <a:off x="1133" y="3767"/>
                <a:ext cx="44" cy="23"/>
                <a:chOff x="1133" y="3767"/>
                <a:chExt cx="44" cy="23"/>
              </a:xfrm>
            </p:grpSpPr>
            <p:sp>
              <p:nvSpPr>
                <p:cNvPr id="12535" name="Freeform 423"/>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6" name="Freeform 424"/>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7" name="Freeform 425"/>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481" name="Freeform 426"/>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2" name="Freeform 427"/>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3" name="Freeform 428"/>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4" name="Freeform 429"/>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5" name="Freeform 430"/>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6" name="Freeform 431"/>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7" name="Freeform 432"/>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8" name="Freeform 433"/>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9" name="Freeform 434"/>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90" name="Freeform 435"/>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91" name="Freeform 436"/>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492" name="Group 437"/>
              <p:cNvGrpSpPr/>
              <p:nvPr/>
            </p:nvGrpSpPr>
            <p:grpSpPr bwMode="auto">
              <a:xfrm>
                <a:off x="700" y="3535"/>
                <a:ext cx="49" cy="24"/>
                <a:chOff x="700" y="3535"/>
                <a:chExt cx="49" cy="24"/>
              </a:xfrm>
            </p:grpSpPr>
            <p:sp>
              <p:nvSpPr>
                <p:cNvPr id="12532" name="Freeform 438"/>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3" name="Freeform 439"/>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4" name="Freeform 440"/>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3" name="Group 441"/>
              <p:cNvGrpSpPr/>
              <p:nvPr/>
            </p:nvGrpSpPr>
            <p:grpSpPr bwMode="auto">
              <a:xfrm>
                <a:off x="714" y="3551"/>
                <a:ext cx="49" cy="22"/>
                <a:chOff x="714" y="3551"/>
                <a:chExt cx="49" cy="22"/>
              </a:xfrm>
            </p:grpSpPr>
            <p:sp>
              <p:nvSpPr>
                <p:cNvPr id="12529" name="Freeform 442"/>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0" name="Freeform 443"/>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1" name="Freeform 444"/>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4" name="Group 445"/>
              <p:cNvGrpSpPr/>
              <p:nvPr/>
            </p:nvGrpSpPr>
            <p:grpSpPr bwMode="auto">
              <a:xfrm>
                <a:off x="728" y="3564"/>
                <a:ext cx="48" cy="23"/>
                <a:chOff x="728" y="3564"/>
                <a:chExt cx="48" cy="23"/>
              </a:xfrm>
            </p:grpSpPr>
            <p:sp>
              <p:nvSpPr>
                <p:cNvPr id="12526" name="Freeform 446"/>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7" name="Freeform 447"/>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8" name="Freeform 448"/>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5" name="Group 449"/>
              <p:cNvGrpSpPr/>
              <p:nvPr/>
            </p:nvGrpSpPr>
            <p:grpSpPr bwMode="auto">
              <a:xfrm>
                <a:off x="742" y="3582"/>
                <a:ext cx="49" cy="23"/>
                <a:chOff x="742" y="3582"/>
                <a:chExt cx="49" cy="23"/>
              </a:xfrm>
            </p:grpSpPr>
            <p:sp>
              <p:nvSpPr>
                <p:cNvPr id="12523" name="Freeform 450"/>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4" name="Freeform 451"/>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5" name="Freeform 452"/>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6" name="Group 453"/>
              <p:cNvGrpSpPr/>
              <p:nvPr/>
            </p:nvGrpSpPr>
            <p:grpSpPr bwMode="auto">
              <a:xfrm>
                <a:off x="752" y="3597"/>
                <a:ext cx="133" cy="106"/>
                <a:chOff x="752" y="3597"/>
                <a:chExt cx="133" cy="106"/>
              </a:xfrm>
            </p:grpSpPr>
            <p:sp>
              <p:nvSpPr>
                <p:cNvPr id="12520" name="Freeform 454"/>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1" name="Freeform 455"/>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2" name="Freeform 456"/>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7" name="Group 457"/>
              <p:cNvGrpSpPr/>
              <p:nvPr/>
            </p:nvGrpSpPr>
            <p:grpSpPr bwMode="auto">
              <a:xfrm>
                <a:off x="844" y="3694"/>
                <a:ext cx="48" cy="23"/>
                <a:chOff x="844" y="3694"/>
                <a:chExt cx="48" cy="23"/>
              </a:xfrm>
            </p:grpSpPr>
            <p:sp>
              <p:nvSpPr>
                <p:cNvPr id="12517" name="Freeform 458"/>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8" name="Freeform 459"/>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9" name="Freeform 460"/>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8" name="Group 461"/>
              <p:cNvGrpSpPr/>
              <p:nvPr/>
            </p:nvGrpSpPr>
            <p:grpSpPr bwMode="auto">
              <a:xfrm>
                <a:off x="857" y="3710"/>
                <a:ext cx="49" cy="22"/>
                <a:chOff x="857" y="3710"/>
                <a:chExt cx="49" cy="22"/>
              </a:xfrm>
            </p:grpSpPr>
            <p:sp>
              <p:nvSpPr>
                <p:cNvPr id="12514" name="Freeform 462"/>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5" name="Freeform 463"/>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6" name="Freeform 464"/>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9" name="Group 465"/>
              <p:cNvGrpSpPr/>
              <p:nvPr/>
            </p:nvGrpSpPr>
            <p:grpSpPr bwMode="auto">
              <a:xfrm>
                <a:off x="1086" y="3766"/>
                <a:ext cx="49" cy="23"/>
                <a:chOff x="1086" y="3766"/>
                <a:chExt cx="49" cy="23"/>
              </a:xfrm>
            </p:grpSpPr>
            <p:sp>
              <p:nvSpPr>
                <p:cNvPr id="12511" name="Freeform 466"/>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2" name="Freeform 467"/>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3" name="Freeform 468"/>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00" name="Group 469"/>
              <p:cNvGrpSpPr/>
              <p:nvPr/>
            </p:nvGrpSpPr>
            <p:grpSpPr bwMode="auto">
              <a:xfrm>
                <a:off x="934" y="3740"/>
                <a:ext cx="48" cy="23"/>
                <a:chOff x="934" y="3740"/>
                <a:chExt cx="48" cy="23"/>
              </a:xfrm>
            </p:grpSpPr>
            <p:sp>
              <p:nvSpPr>
                <p:cNvPr id="12508" name="Freeform 470"/>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9" name="Freeform 471"/>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0" name="Freeform 472"/>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01" name="Group 473"/>
              <p:cNvGrpSpPr/>
              <p:nvPr/>
            </p:nvGrpSpPr>
            <p:grpSpPr bwMode="auto">
              <a:xfrm>
                <a:off x="943" y="3754"/>
                <a:ext cx="49" cy="23"/>
                <a:chOff x="943" y="3754"/>
                <a:chExt cx="49" cy="23"/>
              </a:xfrm>
            </p:grpSpPr>
            <p:sp>
              <p:nvSpPr>
                <p:cNvPr id="12505" name="Freeform 474"/>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6" name="Freeform 475"/>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7" name="Freeform 476"/>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502" name="Freeform 477"/>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3" name="Freeform 478"/>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4" name="Freeform 479"/>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399" name="Group 480"/>
            <p:cNvGrpSpPr/>
            <p:nvPr/>
          </p:nvGrpSpPr>
          <p:grpSpPr bwMode="auto">
            <a:xfrm>
              <a:off x="920" y="3821"/>
              <a:ext cx="413" cy="50"/>
              <a:chOff x="920" y="3821"/>
              <a:chExt cx="413" cy="50"/>
            </a:xfrm>
          </p:grpSpPr>
          <p:sp>
            <p:nvSpPr>
              <p:cNvPr id="12420" name="Freeform 481"/>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ln>
            </p:spPr>
            <p:txBody>
              <a:bodyPr/>
              <a:lstStyle/>
              <a:p>
                <a:endParaRPr lang="zh-CN" altLang="en-US" b="1"/>
              </a:p>
            </p:txBody>
          </p:sp>
          <p:sp>
            <p:nvSpPr>
              <p:cNvPr id="12421" name="Freeform 482"/>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22" name="Rectangle 4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p>
            </p:txBody>
          </p:sp>
          <p:sp>
            <p:nvSpPr>
              <p:cNvPr id="12423"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pPr eaLnBrk="1" hangingPunct="1"/>
                <a:endParaRPr lang="zh-CN" altLang="en-US" b="1"/>
              </a:p>
            </p:txBody>
          </p:sp>
        </p:grpSp>
        <p:grpSp>
          <p:nvGrpSpPr>
            <p:cNvPr id="12400" name="Group 485"/>
            <p:cNvGrpSpPr/>
            <p:nvPr/>
          </p:nvGrpSpPr>
          <p:grpSpPr bwMode="auto">
            <a:xfrm>
              <a:off x="1227" y="3477"/>
              <a:ext cx="508" cy="321"/>
              <a:chOff x="1227" y="3477"/>
              <a:chExt cx="508" cy="321"/>
            </a:xfrm>
          </p:grpSpPr>
          <p:sp>
            <p:nvSpPr>
              <p:cNvPr id="12401" name="Freeform 486"/>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ln>
            </p:spPr>
            <p:txBody>
              <a:bodyPr/>
              <a:lstStyle/>
              <a:p>
                <a:endParaRPr lang="zh-CN" altLang="en-US" b="1"/>
              </a:p>
            </p:txBody>
          </p:sp>
          <p:sp>
            <p:nvSpPr>
              <p:cNvPr id="12402" name="Freeform 487"/>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03" name="Freeform 488"/>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ln>
            </p:spPr>
            <p:txBody>
              <a:bodyPr/>
              <a:lstStyle/>
              <a:p>
                <a:endParaRPr lang="zh-CN" altLang="en-US" b="1"/>
              </a:p>
            </p:txBody>
          </p:sp>
          <p:sp>
            <p:nvSpPr>
              <p:cNvPr id="12404" name="Line 489"/>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405" name="Freeform 490"/>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ln>
            </p:spPr>
            <p:txBody>
              <a:bodyPr/>
              <a:lstStyle/>
              <a:p>
                <a:endParaRPr lang="zh-CN" altLang="en-US" b="1"/>
              </a:p>
            </p:txBody>
          </p:sp>
          <p:sp>
            <p:nvSpPr>
              <p:cNvPr id="12406" name="Freeform 491"/>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07" name="Freeform 492"/>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ln>
            </p:spPr>
            <p:txBody>
              <a:bodyPr/>
              <a:lstStyle/>
              <a:p>
                <a:endParaRPr lang="zh-CN" altLang="en-US" b="1"/>
              </a:p>
            </p:txBody>
          </p:sp>
          <p:sp>
            <p:nvSpPr>
              <p:cNvPr id="12408" name="Freeform 493"/>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ln>
            </p:spPr>
            <p:txBody>
              <a:bodyPr/>
              <a:lstStyle/>
              <a:p>
                <a:endParaRPr lang="zh-CN" altLang="en-US" b="1"/>
              </a:p>
            </p:txBody>
          </p:sp>
          <p:sp>
            <p:nvSpPr>
              <p:cNvPr id="12409" name="Freeform 494"/>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10" name="Freeform 495"/>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11" name="Freeform 496"/>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12" name="Freeform 497"/>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13" name="Freeform 498"/>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ln>
            </p:spPr>
            <p:txBody>
              <a:bodyPr/>
              <a:lstStyle/>
              <a:p>
                <a:endParaRPr lang="zh-CN" altLang="en-US" b="1"/>
              </a:p>
            </p:txBody>
          </p:sp>
          <p:sp>
            <p:nvSpPr>
              <p:cNvPr id="12414" name="Freeform 499"/>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ln>
            </p:spPr>
            <p:txBody>
              <a:bodyPr/>
              <a:lstStyle/>
              <a:p>
                <a:endParaRPr lang="zh-CN" altLang="en-US" b="1"/>
              </a:p>
            </p:txBody>
          </p:sp>
          <p:sp>
            <p:nvSpPr>
              <p:cNvPr id="12415" name="Oval 5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416" name="Oval 5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417" name="Freeform 502"/>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18" name="Oval 5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419" name="Oval 5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grpSp>
      <p:grpSp>
        <p:nvGrpSpPr>
          <p:cNvPr id="12313" name="Group 505"/>
          <p:cNvGrpSpPr/>
          <p:nvPr/>
        </p:nvGrpSpPr>
        <p:grpSpPr bwMode="auto">
          <a:xfrm>
            <a:off x="9329053" y="2971417"/>
            <a:ext cx="1504755" cy="781231"/>
            <a:chOff x="1680" y="240"/>
            <a:chExt cx="2529" cy="1270"/>
          </a:xfrm>
        </p:grpSpPr>
        <p:sp>
          <p:nvSpPr>
            <p:cNvPr id="12377" name="Oval 50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78" name="Oval 50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79" name="Oval 50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0" name="Oval 50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1" name="Oval 51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2" name="Oval 51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3" name="Oval 51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4" name="Oval 51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5" name="Oval 51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sp>
        <p:nvSpPr>
          <p:cNvPr id="12314" name="Text Box 515"/>
          <p:cNvSpPr txBox="1">
            <a:spLocks noChangeArrowheads="1"/>
          </p:cNvSpPr>
          <p:nvPr/>
        </p:nvSpPr>
        <p:spPr bwMode="auto">
          <a:xfrm>
            <a:off x="9633813" y="3160373"/>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局域网</a:t>
            </a:r>
          </a:p>
        </p:txBody>
      </p:sp>
      <p:sp>
        <p:nvSpPr>
          <p:cNvPr id="230916" name="Line 516"/>
          <p:cNvSpPr>
            <a:spLocks noChangeShapeType="1"/>
          </p:cNvSpPr>
          <p:nvPr/>
        </p:nvSpPr>
        <p:spPr bwMode="auto">
          <a:xfrm flipV="1">
            <a:off x="1386237" y="3038107"/>
            <a:ext cx="1631737" cy="360445"/>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0917" name="Line 517"/>
          <p:cNvSpPr>
            <a:spLocks noChangeShapeType="1"/>
          </p:cNvSpPr>
          <p:nvPr/>
        </p:nvSpPr>
        <p:spPr bwMode="auto">
          <a:xfrm flipV="1">
            <a:off x="6626422" y="3050811"/>
            <a:ext cx="1875123" cy="115914"/>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0918" name="Line 518"/>
          <p:cNvSpPr>
            <a:spLocks noChangeShapeType="1"/>
          </p:cNvSpPr>
          <p:nvPr/>
        </p:nvSpPr>
        <p:spPr bwMode="auto">
          <a:xfrm>
            <a:off x="9301540" y="3096858"/>
            <a:ext cx="2116391" cy="261999"/>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0919" name="Line 519"/>
          <p:cNvSpPr>
            <a:spLocks noChangeShapeType="1"/>
          </p:cNvSpPr>
          <p:nvPr/>
        </p:nvSpPr>
        <p:spPr bwMode="auto">
          <a:xfrm>
            <a:off x="3875113" y="3007938"/>
            <a:ext cx="2057132" cy="142908"/>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0920" name="Text Box 520"/>
          <p:cNvSpPr txBox="1">
            <a:spLocks noChangeArrowheads="1"/>
          </p:cNvSpPr>
          <p:nvPr/>
        </p:nvSpPr>
        <p:spPr bwMode="auto">
          <a:xfrm>
            <a:off x="3312153" y="1557586"/>
            <a:ext cx="4974333" cy="66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3600" dirty="0">
                <a:solidFill>
                  <a:srgbClr val="333399"/>
                </a:solidFill>
                <a:latin typeface="Arial" panose="020B0604020202020204" pitchFamily="34" charset="0"/>
              </a:rPr>
              <a:t>主机 </a:t>
            </a:r>
            <a:r>
              <a:rPr kumimoji="1" lang="en-US" altLang="zh-CN" sz="3600" dirty="0">
                <a:solidFill>
                  <a:srgbClr val="333399"/>
                </a:solidFill>
                <a:latin typeface="Arial" panose="020B0604020202020204" pitchFamily="34" charset="0"/>
              </a:rPr>
              <a:t>H</a:t>
            </a:r>
            <a:r>
              <a:rPr kumimoji="1" lang="en-US" altLang="zh-CN" sz="3600" baseline="-25000" dirty="0">
                <a:solidFill>
                  <a:srgbClr val="333399"/>
                </a:solidFill>
                <a:latin typeface="Arial" panose="020B0604020202020204" pitchFamily="34" charset="0"/>
              </a:rPr>
              <a:t>1</a:t>
            </a:r>
            <a:r>
              <a:rPr kumimoji="1" lang="en-US" altLang="zh-CN" sz="3600" dirty="0">
                <a:solidFill>
                  <a:srgbClr val="333399"/>
                </a:solidFill>
                <a:latin typeface="Arial" panose="020B0604020202020204" pitchFamily="34" charset="0"/>
              </a:rPr>
              <a:t> </a:t>
            </a:r>
            <a:r>
              <a:rPr kumimoji="1" lang="zh-CN" altLang="en-US" sz="3600" dirty="0">
                <a:solidFill>
                  <a:srgbClr val="333399"/>
                </a:solidFill>
                <a:latin typeface="Arial" panose="020B0604020202020204" pitchFamily="34" charset="0"/>
              </a:rPr>
              <a:t>向 </a:t>
            </a:r>
            <a:r>
              <a:rPr kumimoji="1" lang="en-US" altLang="zh-CN" sz="3600" dirty="0">
                <a:solidFill>
                  <a:srgbClr val="333399"/>
                </a:solidFill>
                <a:latin typeface="Arial" panose="020B0604020202020204" pitchFamily="34" charset="0"/>
              </a:rPr>
              <a:t>H</a:t>
            </a:r>
            <a:r>
              <a:rPr kumimoji="1" lang="en-US" altLang="zh-CN" sz="3600" baseline="-25000" dirty="0">
                <a:solidFill>
                  <a:srgbClr val="333399"/>
                </a:solidFill>
                <a:latin typeface="Arial" panose="020B0604020202020204" pitchFamily="34" charset="0"/>
              </a:rPr>
              <a:t>2</a:t>
            </a:r>
            <a:r>
              <a:rPr kumimoji="1" lang="en-US" altLang="zh-CN" sz="3600" dirty="0">
                <a:solidFill>
                  <a:srgbClr val="333399"/>
                </a:solidFill>
                <a:latin typeface="Arial" panose="020B0604020202020204" pitchFamily="34" charset="0"/>
              </a:rPr>
              <a:t> </a:t>
            </a:r>
            <a:r>
              <a:rPr kumimoji="1" lang="zh-CN" altLang="en-US" sz="3600" dirty="0">
                <a:solidFill>
                  <a:srgbClr val="333399"/>
                </a:solidFill>
                <a:latin typeface="Arial" panose="020B0604020202020204" pitchFamily="34" charset="0"/>
              </a:rPr>
              <a:t>发送数据</a:t>
            </a:r>
            <a:endParaRPr kumimoji="1" lang="zh-CN" altLang="en-US" sz="3600" baseline="-25000" dirty="0">
              <a:solidFill>
                <a:srgbClr val="333399"/>
              </a:solidFill>
              <a:latin typeface="Arial" panose="020B0604020202020204" pitchFamily="34" charset="0"/>
            </a:endParaRPr>
          </a:p>
        </p:txBody>
      </p:sp>
      <p:grpSp>
        <p:nvGrpSpPr>
          <p:cNvPr id="2" name="Group 521"/>
          <p:cNvGrpSpPr/>
          <p:nvPr/>
        </p:nvGrpSpPr>
        <p:grpSpPr bwMode="auto">
          <a:xfrm>
            <a:off x="359787" y="3933850"/>
            <a:ext cx="11610522" cy="2483425"/>
            <a:chOff x="170" y="2365"/>
            <a:chExt cx="5486" cy="1564"/>
          </a:xfrm>
        </p:grpSpPr>
        <p:sp>
          <p:nvSpPr>
            <p:cNvPr id="12325" name="AutoShape 522"/>
            <p:cNvSpPr>
              <a:spLocks noChangeArrowheads="1"/>
            </p:cNvSpPr>
            <p:nvPr/>
          </p:nvSpPr>
          <p:spPr bwMode="auto">
            <a:xfrm>
              <a:off x="309" y="2633"/>
              <a:ext cx="564" cy="1144"/>
            </a:xfrm>
            <a:prstGeom prst="cube">
              <a:avLst>
                <a:gd name="adj" fmla="val 9250"/>
              </a:avLst>
            </a:prstGeom>
            <a:solidFill>
              <a:srgbClr val="FFFF66"/>
            </a:solidFill>
            <a:ln w="19050">
              <a:solidFill>
                <a:schemeClr val="tx1"/>
              </a:solidFill>
              <a:miter lim="800000"/>
            </a:ln>
          </p:spPr>
          <p:txBody>
            <a:bodyPr wrap="none" anchor="ctr"/>
            <a:lstStyle/>
            <a:p>
              <a:pPr eaLnBrk="1" hangingPunct="1"/>
              <a:endParaRPr lang="zh-CN" altLang="en-US" b="1"/>
            </a:p>
          </p:txBody>
        </p:sp>
        <p:sp>
          <p:nvSpPr>
            <p:cNvPr id="12326" name="Freeform 523"/>
            <p:cNvSpPr/>
            <p:nvPr/>
          </p:nvSpPr>
          <p:spPr bwMode="auto">
            <a:xfrm>
              <a:off x="306"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27" name="Freeform 524"/>
            <p:cNvSpPr/>
            <p:nvPr/>
          </p:nvSpPr>
          <p:spPr bwMode="auto">
            <a:xfrm>
              <a:off x="306"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28" name="Freeform 525"/>
            <p:cNvSpPr/>
            <p:nvPr/>
          </p:nvSpPr>
          <p:spPr bwMode="auto">
            <a:xfrm>
              <a:off x="306"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29" name="Freeform 526"/>
            <p:cNvSpPr/>
            <p:nvPr/>
          </p:nvSpPr>
          <p:spPr bwMode="auto">
            <a:xfrm>
              <a:off x="306"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30" name="Rectangle 527"/>
            <p:cNvSpPr>
              <a:spLocks noChangeArrowheads="1"/>
            </p:cNvSpPr>
            <p:nvPr/>
          </p:nvSpPr>
          <p:spPr bwMode="auto">
            <a:xfrm>
              <a:off x="170" y="3363"/>
              <a:ext cx="4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31" name="Text Box 528"/>
            <p:cNvSpPr txBox="1">
              <a:spLocks noChangeArrowheads="1"/>
            </p:cNvSpPr>
            <p:nvPr/>
          </p:nvSpPr>
          <p:spPr bwMode="auto">
            <a:xfrm>
              <a:off x="306"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链路层</a:t>
              </a:r>
            </a:p>
          </p:txBody>
        </p:sp>
        <p:sp>
          <p:nvSpPr>
            <p:cNvPr id="12332" name="Text Box 529"/>
            <p:cNvSpPr txBox="1">
              <a:spLocks noChangeArrowheads="1"/>
            </p:cNvSpPr>
            <p:nvPr/>
          </p:nvSpPr>
          <p:spPr bwMode="auto">
            <a:xfrm>
              <a:off x="308"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应用层</a:t>
              </a:r>
            </a:p>
          </p:txBody>
        </p:sp>
        <p:sp>
          <p:nvSpPr>
            <p:cNvPr id="12333" name="Text Box 530"/>
            <p:cNvSpPr txBox="1">
              <a:spLocks noChangeArrowheads="1"/>
            </p:cNvSpPr>
            <p:nvPr/>
          </p:nvSpPr>
          <p:spPr bwMode="auto">
            <a:xfrm>
              <a:off x="306"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运输层</a:t>
              </a:r>
            </a:p>
          </p:txBody>
        </p:sp>
        <p:sp>
          <p:nvSpPr>
            <p:cNvPr id="12334" name="Text Box 531"/>
            <p:cNvSpPr txBox="1">
              <a:spLocks noChangeArrowheads="1"/>
            </p:cNvSpPr>
            <p:nvPr/>
          </p:nvSpPr>
          <p:spPr bwMode="auto">
            <a:xfrm>
              <a:off x="306"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网络层</a:t>
              </a:r>
            </a:p>
          </p:txBody>
        </p:sp>
        <p:sp>
          <p:nvSpPr>
            <p:cNvPr id="12335" name="Text Box 532"/>
            <p:cNvSpPr txBox="1">
              <a:spLocks noChangeArrowheads="1"/>
            </p:cNvSpPr>
            <p:nvPr/>
          </p:nvSpPr>
          <p:spPr bwMode="auto">
            <a:xfrm>
              <a:off x="306"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物理层</a:t>
              </a:r>
            </a:p>
          </p:txBody>
        </p:sp>
        <p:sp>
          <p:nvSpPr>
            <p:cNvPr id="12336" name="AutoShape 533"/>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p:spPr>
          <p:txBody>
            <a:bodyPr wrap="none" anchor="ctr"/>
            <a:lstStyle/>
            <a:p>
              <a:pPr eaLnBrk="1" hangingPunct="1"/>
              <a:endParaRPr lang="zh-CN" altLang="en-US" b="1"/>
            </a:p>
          </p:txBody>
        </p:sp>
        <p:sp>
          <p:nvSpPr>
            <p:cNvPr id="12337" name="Freeform 534"/>
            <p:cNvSpPr/>
            <p:nvPr/>
          </p:nvSpPr>
          <p:spPr bwMode="auto">
            <a:xfrm>
              <a:off x="5092"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38" name="Freeform 535"/>
            <p:cNvSpPr/>
            <p:nvPr/>
          </p:nvSpPr>
          <p:spPr bwMode="auto">
            <a:xfrm>
              <a:off x="5092"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39" name="Freeform 536"/>
            <p:cNvSpPr/>
            <p:nvPr/>
          </p:nvSpPr>
          <p:spPr bwMode="auto">
            <a:xfrm>
              <a:off x="5092"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40" name="Freeform 537"/>
            <p:cNvSpPr/>
            <p:nvPr/>
          </p:nvSpPr>
          <p:spPr bwMode="auto">
            <a:xfrm>
              <a:off x="5092"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41" name="Rectangle 538"/>
            <p:cNvSpPr>
              <a:spLocks noChangeArrowheads="1"/>
            </p:cNvSpPr>
            <p:nvPr/>
          </p:nvSpPr>
          <p:spPr bwMode="auto">
            <a:xfrm>
              <a:off x="5104" y="3362"/>
              <a:ext cx="4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42" name="Text Box 539"/>
            <p:cNvSpPr txBox="1">
              <a:spLocks noChangeArrowheads="1"/>
            </p:cNvSpPr>
            <p:nvPr/>
          </p:nvSpPr>
          <p:spPr bwMode="auto">
            <a:xfrm>
              <a:off x="5057" y="3339"/>
              <a:ext cx="54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链路层</a:t>
              </a:r>
            </a:p>
          </p:txBody>
        </p:sp>
        <p:sp>
          <p:nvSpPr>
            <p:cNvPr id="12343" name="Text Box 540"/>
            <p:cNvSpPr txBox="1">
              <a:spLocks noChangeArrowheads="1"/>
            </p:cNvSpPr>
            <p:nvPr/>
          </p:nvSpPr>
          <p:spPr bwMode="auto">
            <a:xfrm>
              <a:off x="5059"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应用层</a:t>
              </a:r>
            </a:p>
          </p:txBody>
        </p:sp>
        <p:sp>
          <p:nvSpPr>
            <p:cNvPr id="12344" name="Text Box 541"/>
            <p:cNvSpPr txBox="1">
              <a:spLocks noChangeArrowheads="1"/>
            </p:cNvSpPr>
            <p:nvPr/>
          </p:nvSpPr>
          <p:spPr bwMode="auto">
            <a:xfrm>
              <a:off x="5057"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运输层</a:t>
              </a:r>
            </a:p>
          </p:txBody>
        </p:sp>
        <p:sp>
          <p:nvSpPr>
            <p:cNvPr id="12345" name="Text Box 542"/>
            <p:cNvSpPr txBox="1">
              <a:spLocks noChangeArrowheads="1"/>
            </p:cNvSpPr>
            <p:nvPr/>
          </p:nvSpPr>
          <p:spPr bwMode="auto">
            <a:xfrm>
              <a:off x="5057"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网络层</a:t>
              </a:r>
            </a:p>
          </p:txBody>
        </p:sp>
        <p:sp>
          <p:nvSpPr>
            <p:cNvPr id="12346" name="Text Box 543"/>
            <p:cNvSpPr txBox="1">
              <a:spLocks noChangeArrowheads="1"/>
            </p:cNvSpPr>
            <p:nvPr/>
          </p:nvSpPr>
          <p:spPr bwMode="auto">
            <a:xfrm>
              <a:off x="5057"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物理层</a:t>
              </a:r>
            </a:p>
          </p:txBody>
        </p:sp>
        <p:sp>
          <p:nvSpPr>
            <p:cNvPr id="12347" name="AutoShape 544"/>
            <p:cNvSpPr>
              <a:spLocks noChangeArrowheads="1"/>
            </p:cNvSpPr>
            <p:nvPr/>
          </p:nvSpPr>
          <p:spPr bwMode="auto">
            <a:xfrm>
              <a:off x="1499" y="3081"/>
              <a:ext cx="564" cy="696"/>
            </a:xfrm>
            <a:prstGeom prst="cube">
              <a:avLst>
                <a:gd name="adj" fmla="val 9250"/>
              </a:avLst>
            </a:prstGeom>
            <a:solidFill>
              <a:srgbClr val="CCECFF"/>
            </a:solidFill>
            <a:ln w="19050">
              <a:solidFill>
                <a:schemeClr val="tx1"/>
              </a:solidFill>
              <a:miter lim="800000"/>
            </a:ln>
          </p:spPr>
          <p:txBody>
            <a:bodyPr wrap="none" anchor="ctr"/>
            <a:lstStyle/>
            <a:p>
              <a:pPr eaLnBrk="1" hangingPunct="1"/>
              <a:endParaRPr lang="zh-CN" altLang="en-US" b="1"/>
            </a:p>
          </p:txBody>
        </p:sp>
        <p:sp>
          <p:nvSpPr>
            <p:cNvPr id="12348" name="Freeform 545"/>
            <p:cNvSpPr/>
            <p:nvPr/>
          </p:nvSpPr>
          <p:spPr bwMode="auto">
            <a:xfrm>
              <a:off x="1499"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49" name="Rectangle 546"/>
            <p:cNvSpPr>
              <a:spLocks noChangeArrowheads="1"/>
            </p:cNvSpPr>
            <p:nvPr/>
          </p:nvSpPr>
          <p:spPr bwMode="auto">
            <a:xfrm>
              <a:off x="1408" y="3353"/>
              <a:ext cx="4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50" name="Freeform 547"/>
            <p:cNvSpPr/>
            <p:nvPr/>
          </p:nvSpPr>
          <p:spPr bwMode="auto">
            <a:xfrm>
              <a:off x="1499"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51" name="Text Box 548"/>
            <p:cNvSpPr txBox="1">
              <a:spLocks noChangeArrowheads="1"/>
            </p:cNvSpPr>
            <p:nvPr/>
          </p:nvSpPr>
          <p:spPr bwMode="auto">
            <a:xfrm>
              <a:off x="1495"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链路层</a:t>
              </a:r>
            </a:p>
          </p:txBody>
        </p:sp>
        <p:sp>
          <p:nvSpPr>
            <p:cNvPr id="12352" name="Text Box 549"/>
            <p:cNvSpPr txBox="1">
              <a:spLocks noChangeArrowheads="1"/>
            </p:cNvSpPr>
            <p:nvPr/>
          </p:nvSpPr>
          <p:spPr bwMode="auto">
            <a:xfrm>
              <a:off x="1495"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网络层</a:t>
              </a:r>
            </a:p>
          </p:txBody>
        </p:sp>
        <p:sp>
          <p:nvSpPr>
            <p:cNvPr id="12353" name="Text Box 550"/>
            <p:cNvSpPr txBox="1">
              <a:spLocks noChangeArrowheads="1"/>
            </p:cNvSpPr>
            <p:nvPr/>
          </p:nvSpPr>
          <p:spPr bwMode="auto">
            <a:xfrm>
              <a:off x="1495"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物理层</a:t>
              </a:r>
            </a:p>
          </p:txBody>
        </p:sp>
        <p:sp>
          <p:nvSpPr>
            <p:cNvPr id="12354" name="AutoShape 551"/>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p:spPr>
          <p:txBody>
            <a:bodyPr wrap="none" anchor="ctr"/>
            <a:lstStyle/>
            <a:p>
              <a:pPr eaLnBrk="1" hangingPunct="1"/>
              <a:endParaRPr lang="zh-CN" altLang="en-US" b="1"/>
            </a:p>
          </p:txBody>
        </p:sp>
        <p:sp>
          <p:nvSpPr>
            <p:cNvPr id="12355" name="Freeform 552"/>
            <p:cNvSpPr/>
            <p:nvPr/>
          </p:nvSpPr>
          <p:spPr bwMode="auto">
            <a:xfrm>
              <a:off x="2710"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56" name="Rectangle 553"/>
            <p:cNvSpPr>
              <a:spLocks noChangeArrowheads="1"/>
            </p:cNvSpPr>
            <p:nvPr/>
          </p:nvSpPr>
          <p:spPr bwMode="auto">
            <a:xfrm>
              <a:off x="2722" y="3353"/>
              <a:ext cx="49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57" name="Freeform 554"/>
            <p:cNvSpPr/>
            <p:nvPr/>
          </p:nvSpPr>
          <p:spPr bwMode="auto">
            <a:xfrm>
              <a:off x="2710"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58" name="Text Box 555"/>
            <p:cNvSpPr txBox="1">
              <a:spLocks noChangeArrowheads="1"/>
            </p:cNvSpPr>
            <p:nvPr/>
          </p:nvSpPr>
          <p:spPr bwMode="auto">
            <a:xfrm>
              <a:off x="2699"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链路层</a:t>
              </a:r>
            </a:p>
          </p:txBody>
        </p:sp>
        <p:sp>
          <p:nvSpPr>
            <p:cNvPr id="12359" name="Text Box 556"/>
            <p:cNvSpPr txBox="1">
              <a:spLocks noChangeArrowheads="1"/>
            </p:cNvSpPr>
            <p:nvPr/>
          </p:nvSpPr>
          <p:spPr bwMode="auto">
            <a:xfrm>
              <a:off x="2699"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网络层</a:t>
              </a:r>
            </a:p>
          </p:txBody>
        </p:sp>
        <p:sp>
          <p:nvSpPr>
            <p:cNvPr id="12360" name="Text Box 557"/>
            <p:cNvSpPr txBox="1">
              <a:spLocks noChangeArrowheads="1"/>
            </p:cNvSpPr>
            <p:nvPr/>
          </p:nvSpPr>
          <p:spPr bwMode="auto">
            <a:xfrm>
              <a:off x="2699"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物理层</a:t>
              </a:r>
            </a:p>
          </p:txBody>
        </p:sp>
        <p:sp>
          <p:nvSpPr>
            <p:cNvPr id="12361" name="AutoShape 558"/>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p:spPr>
          <p:txBody>
            <a:bodyPr wrap="none" anchor="ctr"/>
            <a:lstStyle/>
            <a:p>
              <a:pPr eaLnBrk="1" hangingPunct="1"/>
              <a:endParaRPr lang="zh-CN" altLang="en-US" b="1"/>
            </a:p>
          </p:txBody>
        </p:sp>
        <p:sp>
          <p:nvSpPr>
            <p:cNvPr id="12362" name="Freeform 559"/>
            <p:cNvSpPr/>
            <p:nvPr/>
          </p:nvSpPr>
          <p:spPr bwMode="auto">
            <a:xfrm>
              <a:off x="3901"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63" name="Rectangle 560"/>
            <p:cNvSpPr>
              <a:spLocks noChangeArrowheads="1"/>
            </p:cNvSpPr>
            <p:nvPr/>
          </p:nvSpPr>
          <p:spPr bwMode="auto">
            <a:xfrm>
              <a:off x="3910" y="3353"/>
              <a:ext cx="4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64" name="Freeform 561"/>
            <p:cNvSpPr/>
            <p:nvPr/>
          </p:nvSpPr>
          <p:spPr bwMode="auto">
            <a:xfrm>
              <a:off x="3901"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65" name="Text Box 562"/>
            <p:cNvSpPr txBox="1">
              <a:spLocks noChangeArrowheads="1"/>
            </p:cNvSpPr>
            <p:nvPr/>
          </p:nvSpPr>
          <p:spPr bwMode="auto">
            <a:xfrm>
              <a:off x="3878"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链路层</a:t>
              </a:r>
            </a:p>
          </p:txBody>
        </p:sp>
        <p:sp>
          <p:nvSpPr>
            <p:cNvPr id="12366" name="Text Box 563"/>
            <p:cNvSpPr txBox="1">
              <a:spLocks noChangeArrowheads="1"/>
            </p:cNvSpPr>
            <p:nvPr/>
          </p:nvSpPr>
          <p:spPr bwMode="auto">
            <a:xfrm>
              <a:off x="3878"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网络层</a:t>
              </a:r>
            </a:p>
          </p:txBody>
        </p:sp>
        <p:sp>
          <p:nvSpPr>
            <p:cNvPr id="12367" name="Text Box 564"/>
            <p:cNvSpPr txBox="1">
              <a:spLocks noChangeArrowheads="1"/>
            </p:cNvSpPr>
            <p:nvPr/>
          </p:nvSpPr>
          <p:spPr bwMode="auto">
            <a:xfrm>
              <a:off x="3878"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物理层</a:t>
              </a:r>
            </a:p>
          </p:txBody>
        </p:sp>
        <p:sp>
          <p:nvSpPr>
            <p:cNvPr id="12368" name="Freeform 565"/>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69" name="Freeform 566"/>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70" name="Freeform 567"/>
            <p:cNvSpPr/>
            <p:nvPr/>
          </p:nvSpPr>
          <p:spPr bwMode="auto">
            <a:xfrm>
              <a:off x="1896" y="3769"/>
              <a:ext cx="920" cy="160"/>
            </a:xfrm>
            <a:custGeom>
              <a:avLst/>
              <a:gdLst>
                <a:gd name="T0" fmla="*/ 0 w 1072"/>
                <a:gd name="T1" fmla="*/ 0 h 152"/>
                <a:gd name="T2" fmla="*/ 0 w 1072"/>
                <a:gd name="T3" fmla="*/ 636 h 152"/>
                <a:gd name="T4" fmla="*/ 15 w 1072"/>
                <a:gd name="T5" fmla="*/ 636 h 152"/>
                <a:gd name="T6" fmla="*/ 15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71" name="Freeform 568"/>
            <p:cNvSpPr/>
            <p:nvPr/>
          </p:nvSpPr>
          <p:spPr bwMode="auto">
            <a:xfrm>
              <a:off x="3112" y="3777"/>
              <a:ext cx="928" cy="152"/>
            </a:xfrm>
            <a:custGeom>
              <a:avLst/>
              <a:gdLst>
                <a:gd name="T0" fmla="*/ 0 w 1072"/>
                <a:gd name="T1" fmla="*/ 0 h 152"/>
                <a:gd name="T2" fmla="*/ 0 w 1072"/>
                <a:gd name="T3" fmla="*/ 152 h 152"/>
                <a:gd name="T4" fmla="*/ 19 w 1072"/>
                <a:gd name="T5" fmla="*/ 152 h 152"/>
                <a:gd name="T6" fmla="*/ 19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72" name="Text Box 569"/>
            <p:cNvSpPr txBox="1">
              <a:spLocks noChangeArrowheads="1"/>
            </p:cNvSpPr>
            <p:nvPr/>
          </p:nvSpPr>
          <p:spPr bwMode="auto">
            <a:xfrm>
              <a:off x="1667" y="2819"/>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1</a:t>
              </a:r>
            </a:p>
          </p:txBody>
        </p:sp>
        <p:sp>
          <p:nvSpPr>
            <p:cNvPr id="12373" name="Text Box 570"/>
            <p:cNvSpPr txBox="1">
              <a:spLocks noChangeArrowheads="1"/>
            </p:cNvSpPr>
            <p:nvPr/>
          </p:nvSpPr>
          <p:spPr bwMode="auto">
            <a:xfrm>
              <a:off x="2872" y="2819"/>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2</a:t>
              </a:r>
            </a:p>
          </p:txBody>
        </p:sp>
        <p:sp>
          <p:nvSpPr>
            <p:cNvPr id="12374" name="Text Box 571"/>
            <p:cNvSpPr txBox="1">
              <a:spLocks noChangeArrowheads="1"/>
            </p:cNvSpPr>
            <p:nvPr/>
          </p:nvSpPr>
          <p:spPr bwMode="auto">
            <a:xfrm>
              <a:off x="4067" y="2819"/>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3</a:t>
              </a:r>
            </a:p>
          </p:txBody>
        </p:sp>
        <p:sp>
          <p:nvSpPr>
            <p:cNvPr id="12375" name="Text Box 572"/>
            <p:cNvSpPr txBox="1">
              <a:spLocks noChangeArrowheads="1"/>
            </p:cNvSpPr>
            <p:nvPr/>
          </p:nvSpPr>
          <p:spPr bwMode="auto">
            <a:xfrm>
              <a:off x="476" y="236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H</a:t>
              </a:r>
              <a:r>
                <a:rPr kumimoji="1" lang="en-US" altLang="zh-CN" sz="2100" baseline="-25000" dirty="0">
                  <a:solidFill>
                    <a:srgbClr val="333399"/>
                  </a:solidFill>
                  <a:latin typeface="Arial" panose="020B0604020202020204" pitchFamily="34" charset="0"/>
                </a:rPr>
                <a:t>1</a:t>
              </a:r>
            </a:p>
          </p:txBody>
        </p:sp>
        <p:sp>
          <p:nvSpPr>
            <p:cNvPr id="12376" name="Text Box 573"/>
            <p:cNvSpPr txBox="1">
              <a:spLocks noChangeArrowheads="1"/>
            </p:cNvSpPr>
            <p:nvPr/>
          </p:nvSpPr>
          <p:spPr bwMode="auto">
            <a:xfrm>
              <a:off x="5272" y="236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H</a:t>
              </a:r>
              <a:r>
                <a:rPr kumimoji="1" lang="en-US" altLang="zh-CN" sz="2100" baseline="-25000" dirty="0">
                  <a:solidFill>
                    <a:srgbClr val="333399"/>
                  </a:solidFill>
                  <a:latin typeface="Arial" panose="020B0604020202020204" pitchFamily="34" charset="0"/>
                </a:rPr>
                <a:t>2</a:t>
              </a:r>
            </a:p>
          </p:txBody>
        </p:sp>
      </p:grpSp>
      <p:sp>
        <p:nvSpPr>
          <p:cNvPr id="230974" name="Text Box 574"/>
          <p:cNvSpPr txBox="1">
            <a:spLocks noChangeArrowheads="1"/>
          </p:cNvSpPr>
          <p:nvPr/>
        </p:nvSpPr>
        <p:spPr bwMode="auto">
          <a:xfrm>
            <a:off x="3312153" y="4005969"/>
            <a:ext cx="6221469" cy="66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3600" dirty="0">
                <a:solidFill>
                  <a:srgbClr val="333399"/>
                </a:solidFill>
                <a:latin typeface="Tahoma" panose="020B0604030504040204" pitchFamily="34" charset="0"/>
              </a:rPr>
              <a:t>从协议层次上来看数据的流动</a:t>
            </a:r>
          </a:p>
        </p:txBody>
      </p:sp>
      <p:sp>
        <p:nvSpPr>
          <p:cNvPr id="230975" name="Freeform 575"/>
          <p:cNvSpPr/>
          <p:nvPr/>
        </p:nvSpPr>
        <p:spPr bwMode="auto">
          <a:xfrm>
            <a:off x="1633854" y="4508658"/>
            <a:ext cx="9303655" cy="1872095"/>
          </a:xfrm>
          <a:custGeom>
            <a:avLst/>
            <a:gdLst>
              <a:gd name="T0" fmla="*/ 2147483646 w 4396"/>
              <a:gd name="T1" fmla="*/ 2147483646 h 1179"/>
              <a:gd name="T2" fmla="*/ 2147483646 w 4396"/>
              <a:gd name="T3" fmla="*/ 2147483646 h 1179"/>
              <a:gd name="T4" fmla="*/ 2147483646 w 4396"/>
              <a:gd name="T5" fmla="*/ 2147483646 h 1179"/>
              <a:gd name="T6" fmla="*/ 2147483646 w 4396"/>
              <a:gd name="T7" fmla="*/ 2147483646 h 1179"/>
              <a:gd name="T8" fmla="*/ 2147483646 w 4396"/>
              <a:gd name="T9" fmla="*/ 2147483646 h 1179"/>
              <a:gd name="T10" fmla="*/ 2147483646 w 4396"/>
              <a:gd name="T11" fmla="*/ 2147483646 h 1179"/>
              <a:gd name="T12" fmla="*/ 2147483646 w 4396"/>
              <a:gd name="T13" fmla="*/ 2147483646 h 1179"/>
              <a:gd name="T14" fmla="*/ 2147483646 w 4396"/>
              <a:gd name="T15" fmla="*/ 2147483646 h 1179"/>
              <a:gd name="T16" fmla="*/ 2147483646 w 4396"/>
              <a:gd name="T17" fmla="*/ 2147483646 h 1179"/>
              <a:gd name="T18" fmla="*/ 2147483646 w 4396"/>
              <a:gd name="T19" fmla="*/ 2147483646 h 1179"/>
              <a:gd name="T20" fmla="*/ 2147483646 w 4396"/>
              <a:gd name="T21" fmla="*/ 2147483646 h 1179"/>
              <a:gd name="T22" fmla="*/ 2147483646 w 4396"/>
              <a:gd name="T23" fmla="*/ 2147483646 h 1179"/>
              <a:gd name="T24" fmla="*/ 2147483646 w 4396"/>
              <a:gd name="T25" fmla="*/ 2147483646 h 1179"/>
              <a:gd name="T26" fmla="*/ 2147483646 w 4396"/>
              <a:gd name="T27" fmla="*/ 2147483646 h 1179"/>
              <a:gd name="T28" fmla="*/ 2147483646 w 4396"/>
              <a:gd name="T29" fmla="*/ 2147483646 h 1179"/>
              <a:gd name="T30" fmla="*/ 2147483646 w 4396"/>
              <a:gd name="T31" fmla="*/ 2147483646 h 1179"/>
              <a:gd name="T32" fmla="*/ 2147483646 w 4396"/>
              <a:gd name="T33" fmla="*/ 2147483646 h 1179"/>
              <a:gd name="T34" fmla="*/ 2147483646 w 4396"/>
              <a:gd name="T35" fmla="*/ 2147483646 h 1179"/>
              <a:gd name="T36" fmla="*/ 2147483646 w 4396"/>
              <a:gd name="T37" fmla="*/ 2147483646 h 1179"/>
              <a:gd name="T38" fmla="*/ 2147483646 w 4396"/>
              <a:gd name="T39" fmla="*/ 2147483646 h 1179"/>
              <a:gd name="T40" fmla="*/ 2147483646 w 4396"/>
              <a:gd name="T41" fmla="*/ 2147483646 h 1179"/>
              <a:gd name="T42" fmla="*/ 2147483646 w 4396"/>
              <a:gd name="T43" fmla="*/ 2147483646 h 1179"/>
              <a:gd name="T44" fmla="*/ 2147483646 w 4396"/>
              <a:gd name="T45" fmla="*/ 2147483646 h 1179"/>
              <a:gd name="T46" fmla="*/ 2147483646 w 4396"/>
              <a:gd name="T47" fmla="*/ 2147483646 h 1179"/>
              <a:gd name="T48" fmla="*/ 2147483646 w 4396"/>
              <a:gd name="T49" fmla="*/ 2147483646 h 1179"/>
              <a:gd name="T50" fmla="*/ 2147483646 w 4396"/>
              <a:gd name="T51" fmla="*/ 2147483646 h 1179"/>
              <a:gd name="T52" fmla="*/ 2147483646 w 4396"/>
              <a:gd name="T53" fmla="*/ 2147483646 h 1179"/>
              <a:gd name="T54" fmla="*/ 2147483646 w 4396"/>
              <a:gd name="T55" fmla="*/ 2147483646 h 1179"/>
              <a:gd name="T56" fmla="*/ 2147483646 w 4396"/>
              <a:gd name="T57" fmla="*/ 2147483646 h 1179"/>
              <a:gd name="T58" fmla="*/ 2147483646 w 4396"/>
              <a:gd name="T59" fmla="*/ 2147483646 h 1179"/>
              <a:gd name="T60" fmla="*/ 2147483646 w 4396"/>
              <a:gd name="T61" fmla="*/ 2147483646 h 1179"/>
              <a:gd name="T62" fmla="*/ 2147483646 w 4396"/>
              <a:gd name="T63" fmla="*/ 2147483646 h 1179"/>
              <a:gd name="T64" fmla="*/ 2147483646 w 4396"/>
              <a:gd name="T65" fmla="*/ 2147483646 h 1179"/>
              <a:gd name="T66" fmla="*/ 2147483646 w 4396"/>
              <a:gd name="T67" fmla="*/ 2147483646 h 1179"/>
              <a:gd name="T68" fmla="*/ 2147483646 w 4396"/>
              <a:gd name="T69" fmla="*/ 2147483646 h 1179"/>
              <a:gd name="T70" fmla="*/ 2147483646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5" name="标题 4"/>
          <p:cNvSpPr>
            <a:spLocks noGrp="1"/>
          </p:cNvSpPr>
          <p:nvPr>
            <p:ph type="title"/>
          </p:nvPr>
        </p:nvSpPr>
        <p:spPr/>
        <p:txBody>
          <a:bodyPr/>
          <a:lstStyle/>
          <a:p>
            <a:r>
              <a:rPr lang="zh-CN" altLang="en-US" dirty="0"/>
              <a:t>从不同角度看数据的流动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920"/>
                                        </p:tgtEl>
                                        <p:attrNameLst>
                                          <p:attrName>style.visibility</p:attrName>
                                        </p:attrNameLst>
                                      </p:cBhvr>
                                      <p:to>
                                        <p:strVal val="visible"/>
                                      </p:to>
                                    </p:set>
                                  </p:childTnLst>
                                </p:cTn>
                              </p:par>
                              <p:par>
                                <p:cTn id="7" presetID="35" presetClass="emph" presetSubtype="0" repeatCount="3000" fill="hold" grpId="1" nodeType="withEffect">
                                  <p:stCondLst>
                                    <p:cond delay="0"/>
                                  </p:stCondLst>
                                  <p:childTnLst>
                                    <p:anim calcmode="discrete" valueType="str">
                                      <p:cBhvr>
                                        <p:cTn id="8" dur="1000" fill="hold"/>
                                        <p:tgtEl>
                                          <p:spTgt spid="230920"/>
                                        </p:tgtEl>
                                        <p:attrNameLst>
                                          <p:attrName>style.visibility</p:attrName>
                                        </p:attrNameLst>
                                      </p:cBhvr>
                                      <p:tavLst>
                                        <p:tav tm="0">
                                          <p:val>
                                            <p:strVal val="hidden"/>
                                          </p:val>
                                        </p:tav>
                                        <p:tav tm="50000">
                                          <p:val>
                                            <p:strVal val="visible"/>
                                          </p:val>
                                        </p:tav>
                                      </p:tavLst>
                                    </p:anim>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230916"/>
                                        </p:tgtEl>
                                        <p:attrNameLst>
                                          <p:attrName>style.visibility</p:attrName>
                                        </p:attrNameLst>
                                      </p:cBhvr>
                                      <p:to>
                                        <p:strVal val="visible"/>
                                      </p:to>
                                    </p:set>
                                    <p:animEffect transition="in" filter="wipe(left)">
                                      <p:cBhvr>
                                        <p:cTn id="12" dur="500"/>
                                        <p:tgtEl>
                                          <p:spTgt spid="230916"/>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230919"/>
                                        </p:tgtEl>
                                        <p:attrNameLst>
                                          <p:attrName>style.visibility</p:attrName>
                                        </p:attrNameLst>
                                      </p:cBhvr>
                                      <p:to>
                                        <p:strVal val="visible"/>
                                      </p:to>
                                    </p:set>
                                    <p:animEffect transition="in" filter="wipe(left)">
                                      <p:cBhvr>
                                        <p:cTn id="16" dur="500"/>
                                        <p:tgtEl>
                                          <p:spTgt spid="230919"/>
                                        </p:tgtEl>
                                      </p:cBhvr>
                                    </p:animEffect>
                                  </p:childTnLst>
                                </p:cTn>
                              </p:par>
                            </p:childTnLst>
                          </p:cTn>
                        </p:par>
                        <p:par>
                          <p:cTn id="17" fill="hold">
                            <p:stCondLst>
                              <p:cond delay="1500"/>
                            </p:stCondLst>
                            <p:childTnLst>
                              <p:par>
                                <p:cTn id="18" presetID="22" presetClass="entr" presetSubtype="8" fill="hold" grpId="0" nodeType="afterEffect">
                                  <p:stCondLst>
                                    <p:cond delay="500"/>
                                  </p:stCondLst>
                                  <p:childTnLst>
                                    <p:set>
                                      <p:cBhvr>
                                        <p:cTn id="19" dur="1" fill="hold">
                                          <p:stCondLst>
                                            <p:cond delay="0"/>
                                          </p:stCondLst>
                                        </p:cTn>
                                        <p:tgtEl>
                                          <p:spTgt spid="230917"/>
                                        </p:tgtEl>
                                        <p:attrNameLst>
                                          <p:attrName>style.visibility</p:attrName>
                                        </p:attrNameLst>
                                      </p:cBhvr>
                                      <p:to>
                                        <p:strVal val="visible"/>
                                      </p:to>
                                    </p:set>
                                    <p:animEffect transition="in" filter="wipe(left)">
                                      <p:cBhvr>
                                        <p:cTn id="20" dur="500"/>
                                        <p:tgtEl>
                                          <p:spTgt spid="230917"/>
                                        </p:tgtEl>
                                      </p:cBhvr>
                                    </p:animEffect>
                                  </p:childTnLst>
                                </p:cTn>
                              </p:par>
                            </p:childTnLst>
                          </p:cTn>
                        </p:par>
                        <p:par>
                          <p:cTn id="21" fill="hold">
                            <p:stCondLst>
                              <p:cond delay="2500"/>
                            </p:stCondLst>
                            <p:childTnLst>
                              <p:par>
                                <p:cTn id="22" presetID="22" presetClass="entr" presetSubtype="8" fill="hold" grpId="0" nodeType="afterEffect">
                                  <p:stCondLst>
                                    <p:cond delay="500"/>
                                  </p:stCondLst>
                                  <p:childTnLst>
                                    <p:set>
                                      <p:cBhvr>
                                        <p:cTn id="23" dur="1" fill="hold">
                                          <p:stCondLst>
                                            <p:cond delay="0"/>
                                          </p:stCondLst>
                                        </p:cTn>
                                        <p:tgtEl>
                                          <p:spTgt spid="230918"/>
                                        </p:tgtEl>
                                        <p:attrNameLst>
                                          <p:attrName>style.visibility</p:attrName>
                                        </p:attrNameLst>
                                      </p:cBhvr>
                                      <p:to>
                                        <p:strVal val="visible"/>
                                      </p:to>
                                    </p:set>
                                    <p:animEffect transition="in" filter="wipe(left)">
                                      <p:cBhvr>
                                        <p:cTn id="24" dur="500"/>
                                        <p:tgtEl>
                                          <p:spTgt spid="2309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0974"/>
                                        </p:tgtEl>
                                        <p:attrNameLst>
                                          <p:attrName>style.visibility</p:attrName>
                                        </p:attrNameLst>
                                      </p:cBhvr>
                                      <p:to>
                                        <p:strVal val="visible"/>
                                      </p:to>
                                    </p:set>
                                  </p:childTnLst>
                                </p:cTn>
                              </p:par>
                              <p:par>
                                <p:cTn id="33" presetID="35" presetClass="emph" presetSubtype="0" repeatCount="3000" fill="hold" grpId="1" nodeType="withEffect">
                                  <p:stCondLst>
                                    <p:cond delay="0"/>
                                  </p:stCondLst>
                                  <p:childTnLst>
                                    <p:anim calcmode="discrete" valueType="str">
                                      <p:cBhvr>
                                        <p:cTn id="34" dur="1000" fill="hold"/>
                                        <p:tgtEl>
                                          <p:spTgt spid="230974"/>
                                        </p:tgtEl>
                                        <p:attrNameLst>
                                          <p:attrName>style.visibility</p:attrName>
                                        </p:attrNameLst>
                                      </p:cBhvr>
                                      <p:tavLst>
                                        <p:tav tm="0">
                                          <p:val>
                                            <p:strVal val="hidden"/>
                                          </p:val>
                                        </p:tav>
                                        <p:tav tm="50000">
                                          <p:val>
                                            <p:strVal val="visible"/>
                                          </p:val>
                                        </p:tav>
                                      </p:tavLst>
                                    </p:anim>
                                  </p:childTnLst>
                                </p:cTn>
                              </p:par>
                            </p:childTnLst>
                          </p:cTn>
                        </p:par>
                        <p:par>
                          <p:cTn id="35" fill="hold">
                            <p:stCondLst>
                              <p:cond delay="0"/>
                            </p:stCondLst>
                            <p:childTnLst>
                              <p:par>
                                <p:cTn id="36" presetID="22" presetClass="entr" presetSubtype="8" fill="hold" grpId="0" nodeType="afterEffect">
                                  <p:stCondLst>
                                    <p:cond delay="0"/>
                                  </p:stCondLst>
                                  <p:childTnLst>
                                    <p:set>
                                      <p:cBhvr>
                                        <p:cTn id="37" dur="1" fill="hold">
                                          <p:stCondLst>
                                            <p:cond delay="0"/>
                                          </p:stCondLst>
                                        </p:cTn>
                                        <p:tgtEl>
                                          <p:spTgt spid="230975"/>
                                        </p:tgtEl>
                                        <p:attrNameLst>
                                          <p:attrName>style.visibility</p:attrName>
                                        </p:attrNameLst>
                                      </p:cBhvr>
                                      <p:to>
                                        <p:strVal val="visible"/>
                                      </p:to>
                                    </p:set>
                                    <p:animEffect transition="in" filter="wipe(left)">
                                      <p:cBhvr>
                                        <p:cTn id="38" dur="2000"/>
                                        <p:tgtEl>
                                          <p:spTgt spid="23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916" grpId="0" animBg="1"/>
      <p:bldP spid="230917" grpId="0" animBg="1"/>
      <p:bldP spid="230918" grpId="0" animBg="1"/>
      <p:bldP spid="230919" grpId="0" animBg="1"/>
      <p:bldP spid="230920" grpId="0"/>
      <p:bldP spid="230920" grpId="1"/>
      <p:bldP spid="230974" grpId="0"/>
      <p:bldP spid="230974" grpId="1"/>
      <p:bldP spid="23097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
        <p:nvSpPr>
          <p:cNvPr id="278532" name="Rectangle 4"/>
          <p:cNvSpPr>
            <a:spLocks noChangeArrowheads="1"/>
          </p:cNvSpPr>
          <p:nvPr/>
        </p:nvSpPr>
        <p:spPr bwMode="auto">
          <a:xfrm>
            <a:off x="429152" y="1253552"/>
            <a:ext cx="10849098" cy="31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342900" indent="12700">
              <a:lnSpc>
                <a:spcPct val="150000"/>
              </a:lnSpc>
              <a:buClr>
                <a:srgbClr val="1C1C1C"/>
              </a:buClr>
              <a:buFont typeface="Wingdings" panose="05000000000000000000" pitchFamily="2" charset="2"/>
              <a:buChar char="Ø"/>
            </a:pPr>
            <a:r>
              <a:rPr lang="zh-CN" altLang="en-US" sz="3200" b="1" dirty="0">
                <a:solidFill>
                  <a:srgbClr val="4D4D4D"/>
                </a:solidFill>
                <a:latin typeface="微软雅黑" panose="020B0503020204020204" pitchFamily="34" charset="-122"/>
                <a:ea typeface="微软雅黑" panose="020B0503020204020204" pitchFamily="34" charset="-122"/>
              </a:rPr>
              <a:t>现在</a:t>
            </a:r>
            <a:r>
              <a:rPr lang="zh-CN" altLang="en-US" sz="3200" b="1" dirty="0">
                <a:solidFill>
                  <a:srgbClr val="C00000"/>
                </a:solidFill>
                <a:latin typeface="微软雅黑" panose="020B0503020204020204" pitchFamily="34" charset="-122"/>
                <a:ea typeface="微软雅黑" panose="020B0503020204020204" pitchFamily="34" charset="-122"/>
              </a:rPr>
              <a:t>以太网</a:t>
            </a:r>
            <a:r>
              <a:rPr lang="zh-CN" altLang="en-US" sz="3200" b="1" dirty="0">
                <a:solidFill>
                  <a:srgbClr val="4D4D4D"/>
                </a:solidFill>
                <a:latin typeface="微软雅黑" panose="020B0503020204020204" pitchFamily="34" charset="-122"/>
                <a:ea typeface="微软雅黑" panose="020B0503020204020204" pitchFamily="34" charset="-122"/>
              </a:rPr>
              <a:t>已成为了局域网的代名词。以太网采用的是</a:t>
            </a:r>
            <a:r>
              <a:rPr lang="zh-CN" altLang="en-US" sz="3200" b="1" dirty="0">
                <a:solidFill>
                  <a:srgbClr val="C00000"/>
                </a:solidFill>
                <a:latin typeface="微软雅黑" panose="020B0503020204020204" pitchFamily="34" charset="-122"/>
                <a:ea typeface="微软雅黑" panose="020B0503020204020204" pitchFamily="34" charset="-122"/>
              </a:rPr>
              <a:t>随机接入</a:t>
            </a:r>
            <a:r>
              <a:rPr lang="zh-CN" altLang="en-US" sz="3200" b="1" dirty="0">
                <a:solidFill>
                  <a:srgbClr val="4D4D4D"/>
                </a:solidFill>
                <a:latin typeface="微软雅黑" panose="020B0503020204020204" pitchFamily="34" charset="-122"/>
                <a:ea typeface="微软雅黑" panose="020B0503020204020204" pitchFamily="34" charset="-122"/>
              </a:rPr>
              <a:t>的方式。</a:t>
            </a:r>
            <a:endParaRPr lang="en-US" altLang="zh-CN" sz="3200" b="1" dirty="0">
              <a:solidFill>
                <a:srgbClr val="4D4D4D"/>
              </a:solidFill>
              <a:latin typeface="微软雅黑" panose="020B0503020204020204" pitchFamily="34" charset="-122"/>
              <a:ea typeface="微软雅黑" panose="020B0503020204020204" pitchFamily="34" charset="-122"/>
            </a:endParaRPr>
          </a:p>
          <a:p>
            <a:pPr marL="342900" indent="12700">
              <a:lnSpc>
                <a:spcPct val="150000"/>
              </a:lnSpc>
              <a:buClr>
                <a:srgbClr val="1C1C1C"/>
              </a:buClr>
              <a:buFont typeface="Wingdings" panose="05000000000000000000" pitchFamily="2" charset="2"/>
              <a:buChar char="Ø"/>
            </a:pPr>
            <a:r>
              <a:rPr lang="zh-CN" altLang="en-US" sz="3200" b="1" dirty="0">
                <a:solidFill>
                  <a:srgbClr val="4D4D4D"/>
                </a:solidFill>
                <a:latin typeface="微软雅黑" panose="020B0503020204020204" pitchFamily="34" charset="-122"/>
                <a:ea typeface="微软雅黑" panose="020B0503020204020204" pitchFamily="34" charset="-122"/>
              </a:rPr>
              <a:t>最初的以太网是将许多计算机都连接到一根</a:t>
            </a:r>
            <a:r>
              <a:rPr lang="zh-CN" altLang="en-US" sz="3200" b="1" dirty="0">
                <a:solidFill>
                  <a:srgbClr val="C00000"/>
                </a:solidFill>
                <a:latin typeface="微软雅黑" panose="020B0503020204020204" pitchFamily="34" charset="-122"/>
                <a:ea typeface="微软雅黑" panose="020B0503020204020204" pitchFamily="34" charset="-122"/>
              </a:rPr>
              <a:t>总线</a:t>
            </a:r>
            <a:r>
              <a:rPr lang="zh-CN" altLang="en-US" sz="3200" b="1" dirty="0">
                <a:solidFill>
                  <a:srgbClr val="4D4D4D"/>
                </a:solidFill>
                <a:latin typeface="微软雅黑" panose="020B0503020204020204" pitchFamily="34" charset="-122"/>
                <a:ea typeface="微软雅黑" panose="020B0503020204020204" pitchFamily="34" charset="-122"/>
              </a:rPr>
              <a:t>上。</a:t>
            </a:r>
          </a:p>
        </p:txBody>
      </p:sp>
      <p:grpSp>
        <p:nvGrpSpPr>
          <p:cNvPr id="52228" name="Group 5"/>
          <p:cNvGrpSpPr/>
          <p:nvPr/>
        </p:nvGrpSpPr>
        <p:grpSpPr bwMode="auto">
          <a:xfrm>
            <a:off x="5781981" y="4117894"/>
            <a:ext cx="628569" cy="1406851"/>
            <a:chOff x="1177" y="1994"/>
            <a:chExt cx="258" cy="714"/>
          </a:xfrm>
        </p:grpSpPr>
        <p:sp>
          <p:nvSpPr>
            <p:cNvPr id="52272" name="Line 6"/>
            <p:cNvSpPr>
              <a:spLocks noChangeShapeType="1"/>
            </p:cNvSpPr>
            <p:nvPr/>
          </p:nvSpPr>
          <p:spPr bwMode="auto">
            <a:xfrm rot="16200000" flipV="1">
              <a:off x="1043" y="2261"/>
              <a:ext cx="537" cy="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pic>
          <p:nvPicPr>
            <p:cNvPr id="52273"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29" name="Line 8"/>
          <p:cNvSpPr>
            <a:spLocks noChangeShapeType="1"/>
          </p:cNvSpPr>
          <p:nvPr/>
        </p:nvSpPr>
        <p:spPr bwMode="auto">
          <a:xfrm flipV="1">
            <a:off x="857139" y="4106779"/>
            <a:ext cx="10421110" cy="0"/>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2230" name="Rectangle 9"/>
          <p:cNvSpPr>
            <a:spLocks noChangeArrowheads="1"/>
          </p:cNvSpPr>
          <p:nvPr/>
        </p:nvSpPr>
        <p:spPr bwMode="auto">
          <a:xfrm>
            <a:off x="11121637" y="4040089"/>
            <a:ext cx="156613" cy="125441"/>
          </a:xfrm>
          <a:prstGeom prst="rect">
            <a:avLst/>
          </a:prstGeom>
          <a:solidFill>
            <a:srgbClr val="333399"/>
          </a:solidFill>
          <a:ln w="12700">
            <a:solidFill>
              <a:srgbClr val="333399"/>
            </a:solidFill>
            <a:miter lim="800000"/>
          </a:ln>
        </p:spPr>
        <p:txBody>
          <a:bodyPr wrap="none" lIns="108850" tIns="54425" rIns="108850" bIns="54425" anchor="ctr"/>
          <a:lstStyle/>
          <a:p>
            <a:pPr eaLnBrk="1" hangingPunct="1"/>
            <a:endParaRPr lang="zh-CN" altLang="en-US" b="1"/>
          </a:p>
        </p:txBody>
      </p:sp>
      <p:sp>
        <p:nvSpPr>
          <p:cNvPr id="52231" name="Rectangle 10"/>
          <p:cNvSpPr>
            <a:spLocks noChangeArrowheads="1"/>
          </p:cNvSpPr>
          <p:nvPr/>
        </p:nvSpPr>
        <p:spPr bwMode="auto">
          <a:xfrm>
            <a:off x="719574" y="4040089"/>
            <a:ext cx="156613" cy="125441"/>
          </a:xfrm>
          <a:prstGeom prst="rect">
            <a:avLst/>
          </a:prstGeom>
          <a:solidFill>
            <a:srgbClr val="333399"/>
          </a:solidFill>
          <a:ln w="12700">
            <a:solidFill>
              <a:srgbClr val="333399"/>
            </a:solidFill>
            <a:miter lim="800000"/>
          </a:ln>
        </p:spPr>
        <p:txBody>
          <a:bodyPr wrap="none" lIns="108850" tIns="54425" rIns="108850" bIns="54425" anchor="ctr"/>
          <a:lstStyle/>
          <a:p>
            <a:pPr eaLnBrk="1" hangingPunct="1"/>
            <a:endParaRPr lang="zh-CN" altLang="en-US" b="1"/>
          </a:p>
        </p:txBody>
      </p:sp>
      <p:sp>
        <p:nvSpPr>
          <p:cNvPr id="52232" name="Line 11"/>
          <p:cNvSpPr>
            <a:spLocks noChangeShapeType="1"/>
          </p:cNvSpPr>
          <p:nvPr/>
        </p:nvSpPr>
        <p:spPr bwMode="auto">
          <a:xfrm>
            <a:off x="10512115" y="3838097"/>
            <a:ext cx="658197" cy="23976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52233" name="Group 12"/>
          <p:cNvGrpSpPr/>
          <p:nvPr/>
        </p:nvGrpSpPr>
        <p:grpSpPr bwMode="auto">
          <a:xfrm>
            <a:off x="1853959" y="4117894"/>
            <a:ext cx="628569" cy="1406851"/>
            <a:chOff x="1177" y="1994"/>
            <a:chExt cx="258" cy="714"/>
          </a:xfrm>
        </p:grpSpPr>
        <p:sp>
          <p:nvSpPr>
            <p:cNvPr id="52270" name="Line 13"/>
            <p:cNvSpPr>
              <a:spLocks noChangeShapeType="1"/>
            </p:cNvSpPr>
            <p:nvPr/>
          </p:nvSpPr>
          <p:spPr bwMode="auto">
            <a:xfrm rot="16200000" flipV="1">
              <a:off x="1043" y="2261"/>
              <a:ext cx="537" cy="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pic>
          <p:nvPicPr>
            <p:cNvPr id="52271"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4" name="Freeform 15"/>
          <p:cNvSpPr/>
          <p:nvPr/>
        </p:nvSpPr>
        <p:spPr bwMode="auto">
          <a:xfrm>
            <a:off x="4135429" y="4119482"/>
            <a:ext cx="4233" cy="1027350"/>
          </a:xfrm>
          <a:custGeom>
            <a:avLst/>
            <a:gdLst>
              <a:gd name="T0" fmla="*/ 0 w 2"/>
              <a:gd name="T1" fmla="*/ 2147483646 h 521"/>
              <a:gd name="T2" fmla="*/ 2147483646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a:solidFill>
              <a:srgbClr val="333399"/>
            </a:solidFill>
            <a:round/>
          </a:ln>
        </p:spPr>
        <p:txBody>
          <a:bodyPr wrap="none" lIns="108850" tIns="54425" rIns="108850" bIns="54425" anchor="ctr"/>
          <a:lstStyle/>
          <a:p>
            <a:endParaRPr lang="zh-CN" altLang="en-US" b="1"/>
          </a:p>
        </p:txBody>
      </p:sp>
      <p:pic>
        <p:nvPicPr>
          <p:cNvPr id="52235"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7970" y="5011864"/>
            <a:ext cx="628569" cy="51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36" name="Group 17"/>
          <p:cNvGrpSpPr/>
          <p:nvPr/>
        </p:nvGrpSpPr>
        <p:grpSpPr bwMode="auto">
          <a:xfrm>
            <a:off x="7745992" y="4117894"/>
            <a:ext cx="628569" cy="1406851"/>
            <a:chOff x="1177" y="1994"/>
            <a:chExt cx="258" cy="714"/>
          </a:xfrm>
        </p:grpSpPr>
        <p:sp>
          <p:nvSpPr>
            <p:cNvPr id="52268" name="Line 18"/>
            <p:cNvSpPr>
              <a:spLocks noChangeShapeType="1"/>
            </p:cNvSpPr>
            <p:nvPr/>
          </p:nvSpPr>
          <p:spPr bwMode="auto">
            <a:xfrm rot="16200000" flipV="1">
              <a:off x="1043" y="2261"/>
              <a:ext cx="537" cy="4"/>
            </a:xfrm>
            <a:prstGeom prst="line">
              <a:avLst/>
            </a:prstGeom>
            <a:noFill/>
            <a:ln w="38100">
              <a:solidFill>
                <a:srgbClr val="333399"/>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pic>
          <p:nvPicPr>
            <p:cNvPr id="5226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7" name="Freeform 20"/>
          <p:cNvSpPr/>
          <p:nvPr/>
        </p:nvSpPr>
        <p:spPr bwMode="auto">
          <a:xfrm>
            <a:off x="10029579" y="4119482"/>
            <a:ext cx="4233" cy="1043229"/>
          </a:xfrm>
          <a:custGeom>
            <a:avLst/>
            <a:gdLst>
              <a:gd name="T0" fmla="*/ 0 w 2"/>
              <a:gd name="T1" fmla="*/ 2147483646 h 529"/>
              <a:gd name="T2" fmla="*/ 2147483646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a:solidFill>
              <a:srgbClr val="333399"/>
            </a:solidFill>
            <a:round/>
          </a:ln>
        </p:spPr>
        <p:txBody>
          <a:bodyPr wrap="none" lIns="108850" tIns="54425" rIns="108850" bIns="54425" anchor="ctr"/>
          <a:lstStyle/>
          <a:p>
            <a:endParaRPr lang="zh-CN" altLang="en-US" b="1"/>
          </a:p>
        </p:txBody>
      </p:sp>
      <p:pic>
        <p:nvPicPr>
          <p:cNvPr id="52238"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2120" y="5011864"/>
            <a:ext cx="628568" cy="51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50" name="Text Box 22"/>
          <p:cNvSpPr txBox="1">
            <a:spLocks noChangeArrowheads="1"/>
          </p:cNvSpPr>
          <p:nvPr/>
        </p:nvSpPr>
        <p:spPr bwMode="auto">
          <a:xfrm>
            <a:off x="3418428" y="5843907"/>
            <a:ext cx="1450932"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kumimoji="1" lang="en-US" altLang="zh-CN" sz="2400" dirty="0">
                <a:solidFill>
                  <a:srgbClr val="333399"/>
                </a:solidFill>
                <a:latin typeface="Arial" panose="020B0604020202020204" pitchFamily="34" charset="0"/>
              </a:rPr>
              <a:t>B</a:t>
            </a:r>
            <a:r>
              <a:rPr kumimoji="1" lang="zh-CN" altLang="en-US" sz="2400" dirty="0">
                <a:solidFill>
                  <a:srgbClr val="333399"/>
                </a:solidFill>
                <a:latin typeface="Arial" panose="020B0604020202020204" pitchFamily="34" charset="0"/>
              </a:rPr>
              <a:t>向</a:t>
            </a:r>
            <a:r>
              <a:rPr kumimoji="1" lang="zh-CN" altLang="en-US" sz="1400" dirty="0">
                <a:solidFill>
                  <a:srgbClr val="333399"/>
                </a:solidFill>
                <a:latin typeface="Arial" panose="020B0604020202020204" pitchFamily="34" charset="0"/>
              </a:rPr>
              <a:t> </a:t>
            </a:r>
            <a:r>
              <a:rPr kumimoji="1" lang="en-US" altLang="zh-CN" sz="2400" dirty="0">
                <a:solidFill>
                  <a:srgbClr val="333399"/>
                </a:solidFill>
                <a:latin typeface="Arial" panose="020B0604020202020204" pitchFamily="34" charset="0"/>
              </a:rPr>
              <a:t>D</a:t>
            </a:r>
          </a:p>
          <a:p>
            <a:pPr algn="ctr" eaLnBrk="1" hangingPunct="1"/>
            <a:r>
              <a:rPr kumimoji="1" lang="zh-CN" altLang="en-US" sz="2400" dirty="0">
                <a:solidFill>
                  <a:srgbClr val="333399"/>
                </a:solidFill>
                <a:latin typeface="Arial" panose="020B0604020202020204" pitchFamily="34" charset="0"/>
              </a:rPr>
              <a:t>发送数据</a:t>
            </a:r>
          </a:p>
        </p:txBody>
      </p:sp>
      <p:sp>
        <p:nvSpPr>
          <p:cNvPr id="52240" name="Text Box 23"/>
          <p:cNvSpPr txBox="1">
            <a:spLocks noChangeArrowheads="1"/>
          </p:cNvSpPr>
          <p:nvPr/>
        </p:nvSpPr>
        <p:spPr bwMode="auto">
          <a:xfrm>
            <a:off x="5868586" y="5518393"/>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dirty="0">
                <a:solidFill>
                  <a:srgbClr val="111111"/>
                </a:solidFill>
                <a:latin typeface="Arial" panose="020B0604020202020204" pitchFamily="34" charset="0"/>
              </a:rPr>
              <a:t>C</a:t>
            </a:r>
          </a:p>
        </p:txBody>
      </p:sp>
      <p:sp>
        <p:nvSpPr>
          <p:cNvPr id="52241" name="Text Box 24"/>
          <p:cNvSpPr txBox="1">
            <a:spLocks noChangeArrowheads="1"/>
          </p:cNvSpPr>
          <p:nvPr/>
        </p:nvSpPr>
        <p:spPr bwMode="auto">
          <a:xfrm>
            <a:off x="7843866" y="5504103"/>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dirty="0">
                <a:solidFill>
                  <a:srgbClr val="111111"/>
                </a:solidFill>
                <a:latin typeface="Arial" panose="020B0604020202020204" pitchFamily="34" charset="0"/>
              </a:rPr>
              <a:t>D</a:t>
            </a:r>
          </a:p>
        </p:txBody>
      </p:sp>
      <p:sp>
        <p:nvSpPr>
          <p:cNvPr id="52242" name="Text Box 25"/>
          <p:cNvSpPr txBox="1">
            <a:spLocks noChangeArrowheads="1"/>
          </p:cNvSpPr>
          <p:nvPr/>
        </p:nvSpPr>
        <p:spPr bwMode="auto">
          <a:xfrm>
            <a:off x="1956844" y="5504103"/>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dirty="0">
                <a:solidFill>
                  <a:srgbClr val="111111"/>
                </a:solidFill>
                <a:latin typeface="Arial" panose="020B0604020202020204" pitchFamily="34" charset="0"/>
              </a:rPr>
              <a:t>A</a:t>
            </a:r>
          </a:p>
        </p:txBody>
      </p:sp>
      <p:sp>
        <p:nvSpPr>
          <p:cNvPr id="52243" name="Text Box 26"/>
          <p:cNvSpPr txBox="1">
            <a:spLocks noChangeArrowheads="1"/>
          </p:cNvSpPr>
          <p:nvPr/>
        </p:nvSpPr>
        <p:spPr bwMode="auto">
          <a:xfrm>
            <a:off x="9761700" y="5500927"/>
            <a:ext cx="50997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dirty="0">
                <a:solidFill>
                  <a:srgbClr val="333399"/>
                </a:solidFill>
                <a:latin typeface="Arial" panose="020B0604020202020204" pitchFamily="34" charset="0"/>
              </a:rPr>
              <a:t> </a:t>
            </a:r>
            <a:r>
              <a:rPr kumimoji="1" lang="en-US" altLang="zh-CN" sz="2400" dirty="0">
                <a:solidFill>
                  <a:srgbClr val="111111"/>
                </a:solidFill>
                <a:latin typeface="Arial" panose="020B0604020202020204" pitchFamily="34" charset="0"/>
              </a:rPr>
              <a:t>E</a:t>
            </a:r>
          </a:p>
        </p:txBody>
      </p:sp>
      <p:sp>
        <p:nvSpPr>
          <p:cNvPr id="52244" name="Line 27"/>
          <p:cNvSpPr>
            <a:spLocks noChangeShapeType="1"/>
          </p:cNvSpPr>
          <p:nvPr/>
        </p:nvSpPr>
        <p:spPr bwMode="auto">
          <a:xfrm flipH="1">
            <a:off x="857139" y="3789834"/>
            <a:ext cx="725921" cy="28105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2245" name="Text Box 28"/>
          <p:cNvSpPr txBox="1">
            <a:spLocks noChangeArrowheads="1"/>
          </p:cNvSpPr>
          <p:nvPr/>
        </p:nvSpPr>
        <p:spPr bwMode="auto">
          <a:xfrm>
            <a:off x="1513079" y="3501802"/>
            <a:ext cx="760646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dirty="0">
                <a:solidFill>
                  <a:srgbClr val="333399"/>
                </a:solidFill>
                <a:latin typeface="Arial" panose="020B0604020202020204" pitchFamily="34" charset="0"/>
              </a:rPr>
              <a:t>匹配电阻（用来吸收总线上传播的信号以防反射干扰）</a:t>
            </a:r>
          </a:p>
        </p:txBody>
      </p:sp>
      <p:sp>
        <p:nvSpPr>
          <p:cNvPr id="52246" name="Text Box 29"/>
          <p:cNvSpPr txBox="1">
            <a:spLocks noChangeArrowheads="1"/>
          </p:cNvSpPr>
          <p:nvPr/>
        </p:nvSpPr>
        <p:spPr bwMode="auto">
          <a:xfrm>
            <a:off x="9121646" y="3501802"/>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333399"/>
                </a:solidFill>
                <a:latin typeface="Arial" panose="020B0604020202020204" pitchFamily="34" charset="0"/>
              </a:rPr>
              <a:t>匹配电阻</a:t>
            </a:r>
          </a:p>
        </p:txBody>
      </p:sp>
      <p:sp>
        <p:nvSpPr>
          <p:cNvPr id="278558" name="Freeform 30"/>
          <p:cNvSpPr/>
          <p:nvPr/>
        </p:nvSpPr>
        <p:spPr bwMode="auto">
          <a:xfrm>
            <a:off x="4021143" y="4206814"/>
            <a:ext cx="2110043" cy="916200"/>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278559" name="Freeform 31"/>
          <p:cNvSpPr/>
          <p:nvPr/>
        </p:nvSpPr>
        <p:spPr bwMode="auto">
          <a:xfrm>
            <a:off x="4078287" y="4219517"/>
            <a:ext cx="4110032" cy="998769"/>
          </a:xfrm>
          <a:custGeom>
            <a:avLst/>
            <a:gdLst>
              <a:gd name="T0" fmla="*/ 2147483646 w 1895"/>
              <a:gd name="T1" fmla="*/ 2147483646 h 629"/>
              <a:gd name="T2" fmla="*/ 2147483646 w 1895"/>
              <a:gd name="T3" fmla="*/ 2147483646 h 629"/>
              <a:gd name="T4" fmla="*/ 2147483646 w 1895"/>
              <a:gd name="T5" fmla="*/ 2147483646 h 629"/>
              <a:gd name="T6" fmla="*/ 2147483646 w 1895"/>
              <a:gd name="T7" fmla="*/ 2147483646 h 629"/>
              <a:gd name="T8" fmla="*/ 2147483646 w 1895"/>
              <a:gd name="T9" fmla="*/ 2147483646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278560" name="Freeform 32"/>
          <p:cNvSpPr/>
          <p:nvPr/>
        </p:nvSpPr>
        <p:spPr bwMode="auto">
          <a:xfrm>
            <a:off x="4078286" y="4222693"/>
            <a:ext cx="5908964" cy="962248"/>
          </a:xfrm>
          <a:custGeom>
            <a:avLst/>
            <a:gdLst>
              <a:gd name="T0" fmla="*/ 2147483646 w 2601"/>
              <a:gd name="T1" fmla="*/ 2147483646 h 606"/>
              <a:gd name="T2" fmla="*/ 2147483646 w 2601"/>
              <a:gd name="T3" fmla="*/ 2147483646 h 606"/>
              <a:gd name="T4" fmla="*/ 2147483646 w 2601"/>
              <a:gd name="T5" fmla="*/ 2147483646 h 606"/>
              <a:gd name="T6" fmla="*/ 2147483646 w 2601"/>
              <a:gd name="T7" fmla="*/ 2147483646 h 606"/>
              <a:gd name="T8" fmla="*/ 2147483646 w 2601"/>
              <a:gd name="T9" fmla="*/ 2147483646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278561" name="Freeform 33"/>
          <p:cNvSpPr/>
          <p:nvPr/>
        </p:nvSpPr>
        <p:spPr bwMode="auto">
          <a:xfrm>
            <a:off x="4078287" y="4186173"/>
            <a:ext cx="6876154" cy="846333"/>
          </a:xfrm>
          <a:custGeom>
            <a:avLst/>
            <a:gdLst>
              <a:gd name="T0" fmla="*/ 2147483646 w 3249"/>
              <a:gd name="T1" fmla="*/ 2147483646 h 533"/>
              <a:gd name="T2" fmla="*/ 2147483646 w 3249"/>
              <a:gd name="T3" fmla="*/ 2147483646 h 533"/>
              <a:gd name="T4" fmla="*/ 2147483646 w 3249"/>
              <a:gd name="T5" fmla="*/ 2147483646 h 533"/>
              <a:gd name="T6" fmla="*/ 2147483646 w 3249"/>
              <a:gd name="T7" fmla="*/ 2147483646 h 533"/>
              <a:gd name="T8" fmla="*/ 2147483646 w 3249"/>
              <a:gd name="T9" fmla="*/ 2147483646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278562" name="Freeform 34"/>
          <p:cNvSpPr/>
          <p:nvPr/>
        </p:nvSpPr>
        <p:spPr bwMode="auto">
          <a:xfrm>
            <a:off x="719573" y="4186173"/>
            <a:ext cx="3479347" cy="846333"/>
          </a:xfrm>
          <a:custGeom>
            <a:avLst/>
            <a:gdLst>
              <a:gd name="T0" fmla="*/ 2147483646 w 1644"/>
              <a:gd name="T1" fmla="*/ 2147483646 h 533"/>
              <a:gd name="T2" fmla="*/ 2147483646 w 1644"/>
              <a:gd name="T3" fmla="*/ 2147483646 h 533"/>
              <a:gd name="T4" fmla="*/ 2147483646 w 1644"/>
              <a:gd name="T5" fmla="*/ 2147483646 h 533"/>
              <a:gd name="T6" fmla="*/ 2147483646 w 1644"/>
              <a:gd name="T7" fmla="*/ 2147483646 h 533"/>
              <a:gd name="T8" fmla="*/ 0 w 1644"/>
              <a:gd name="T9" fmla="*/ 2147483646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278563" name="Freeform 35"/>
          <p:cNvSpPr/>
          <p:nvPr/>
        </p:nvSpPr>
        <p:spPr bwMode="auto">
          <a:xfrm flipH="1">
            <a:off x="1968244" y="4186173"/>
            <a:ext cx="2110043" cy="916199"/>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grpSp>
        <p:nvGrpSpPr>
          <p:cNvPr id="5" name="Group 36"/>
          <p:cNvGrpSpPr/>
          <p:nvPr/>
        </p:nvGrpSpPr>
        <p:grpSpPr bwMode="auto">
          <a:xfrm>
            <a:off x="9680373" y="5127778"/>
            <a:ext cx="332274" cy="268350"/>
            <a:chOff x="1474" y="3430"/>
            <a:chExt cx="136" cy="136"/>
          </a:xfrm>
        </p:grpSpPr>
        <p:sp>
          <p:nvSpPr>
            <p:cNvPr id="52266" name="Line 37"/>
            <p:cNvSpPr>
              <a:spLocks noChangeShapeType="1"/>
            </p:cNvSpPr>
            <p:nvPr/>
          </p:nvSpPr>
          <p:spPr bwMode="auto">
            <a:xfrm>
              <a:off x="1474" y="3430"/>
              <a:ext cx="136" cy="136"/>
            </a:xfrm>
            <a:prstGeom prst="line">
              <a:avLst/>
            </a:prstGeom>
            <a:noFill/>
            <a:ln w="7620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2267" name="Line 38"/>
            <p:cNvSpPr>
              <a:spLocks noChangeShapeType="1"/>
            </p:cNvSpPr>
            <p:nvPr/>
          </p:nvSpPr>
          <p:spPr bwMode="auto">
            <a:xfrm flipH="1">
              <a:off x="1474" y="3430"/>
              <a:ext cx="136" cy="136"/>
            </a:xfrm>
            <a:prstGeom prst="line">
              <a:avLst/>
            </a:prstGeom>
            <a:noFill/>
            <a:ln w="7620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278567" name="AutoShape 39"/>
          <p:cNvSpPr>
            <a:spLocks noChangeArrowheads="1"/>
          </p:cNvSpPr>
          <p:nvPr/>
        </p:nvSpPr>
        <p:spPr bwMode="auto">
          <a:xfrm>
            <a:off x="9436989" y="5897895"/>
            <a:ext cx="1170364" cy="377912"/>
          </a:xfrm>
          <a:prstGeom prst="roundRect">
            <a:avLst>
              <a:gd name="adj" fmla="val 16667"/>
            </a:avLst>
          </a:prstGeom>
          <a:solidFill>
            <a:srgbClr val="FFFF66"/>
          </a:solidFill>
          <a:ln w="9525">
            <a:solidFill>
              <a:schemeClr val="tx1"/>
            </a:solidFill>
            <a:round/>
          </a:ln>
        </p:spPr>
        <p:txBody>
          <a:bodyPr wrap="none" lIns="108850" tIns="54425" rIns="108850" bIns="54425" anchor="ctr"/>
          <a:lstStyle/>
          <a:p>
            <a:pPr algn="ctr" eaLnBrk="1" hangingPunct="1"/>
            <a:r>
              <a:rPr lang="zh-CN" altLang="en-US" sz="2400" b="1">
                <a:solidFill>
                  <a:srgbClr val="333399"/>
                </a:solidFill>
                <a:latin typeface="Tahoma" panose="020B0604030504040204" pitchFamily="34" charset="0"/>
                <a:ea typeface="黑体" pitchFamily="2" charset="-122"/>
              </a:rPr>
              <a:t>不接受</a:t>
            </a:r>
          </a:p>
        </p:txBody>
      </p:sp>
      <p:grpSp>
        <p:nvGrpSpPr>
          <p:cNvPr id="6" name="Group 40"/>
          <p:cNvGrpSpPr/>
          <p:nvPr/>
        </p:nvGrpSpPr>
        <p:grpSpPr bwMode="auto">
          <a:xfrm>
            <a:off x="5762934" y="5127778"/>
            <a:ext cx="332273" cy="268350"/>
            <a:chOff x="1474" y="3430"/>
            <a:chExt cx="136" cy="136"/>
          </a:xfrm>
        </p:grpSpPr>
        <p:sp>
          <p:nvSpPr>
            <p:cNvPr id="52264" name="Line 41"/>
            <p:cNvSpPr>
              <a:spLocks noChangeShapeType="1"/>
            </p:cNvSpPr>
            <p:nvPr/>
          </p:nvSpPr>
          <p:spPr bwMode="auto">
            <a:xfrm>
              <a:off x="1474" y="3430"/>
              <a:ext cx="136" cy="136"/>
            </a:xfrm>
            <a:prstGeom prst="line">
              <a:avLst/>
            </a:prstGeom>
            <a:noFill/>
            <a:ln w="7620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2265" name="Line 42"/>
            <p:cNvSpPr>
              <a:spLocks noChangeShapeType="1"/>
            </p:cNvSpPr>
            <p:nvPr/>
          </p:nvSpPr>
          <p:spPr bwMode="auto">
            <a:xfrm flipH="1">
              <a:off x="1474" y="3430"/>
              <a:ext cx="136" cy="136"/>
            </a:xfrm>
            <a:prstGeom prst="line">
              <a:avLst/>
            </a:prstGeom>
            <a:noFill/>
            <a:ln w="7620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278571" name="AutoShape 43"/>
          <p:cNvSpPr>
            <a:spLocks noChangeArrowheads="1"/>
          </p:cNvSpPr>
          <p:nvPr/>
        </p:nvSpPr>
        <p:spPr bwMode="auto">
          <a:xfrm>
            <a:off x="5519548" y="5897895"/>
            <a:ext cx="1170365" cy="377912"/>
          </a:xfrm>
          <a:prstGeom prst="roundRect">
            <a:avLst>
              <a:gd name="adj" fmla="val 16667"/>
            </a:avLst>
          </a:prstGeom>
          <a:solidFill>
            <a:srgbClr val="FFFF66"/>
          </a:solidFill>
          <a:ln w="9525">
            <a:solidFill>
              <a:schemeClr val="tx1"/>
            </a:solidFill>
            <a:round/>
          </a:ln>
        </p:spPr>
        <p:txBody>
          <a:bodyPr wrap="none" lIns="108850" tIns="54425" rIns="108850" bIns="54425" anchor="ctr"/>
          <a:lstStyle/>
          <a:p>
            <a:pPr algn="ctr" eaLnBrk="1" hangingPunct="1"/>
            <a:r>
              <a:rPr lang="zh-CN" altLang="en-US" sz="2400" b="1">
                <a:solidFill>
                  <a:srgbClr val="333399"/>
                </a:solidFill>
                <a:latin typeface="Tahoma" panose="020B0604030504040204" pitchFamily="34" charset="0"/>
                <a:ea typeface="黑体" pitchFamily="2" charset="-122"/>
              </a:rPr>
              <a:t>不接受</a:t>
            </a:r>
          </a:p>
        </p:txBody>
      </p:sp>
      <p:grpSp>
        <p:nvGrpSpPr>
          <p:cNvPr id="7" name="Group 44"/>
          <p:cNvGrpSpPr/>
          <p:nvPr/>
        </p:nvGrpSpPr>
        <p:grpSpPr bwMode="auto">
          <a:xfrm>
            <a:off x="1826447" y="5127778"/>
            <a:ext cx="332273" cy="268350"/>
            <a:chOff x="1474" y="3430"/>
            <a:chExt cx="136" cy="136"/>
          </a:xfrm>
        </p:grpSpPr>
        <p:sp>
          <p:nvSpPr>
            <p:cNvPr id="52262" name="Line 45"/>
            <p:cNvSpPr>
              <a:spLocks noChangeShapeType="1"/>
            </p:cNvSpPr>
            <p:nvPr/>
          </p:nvSpPr>
          <p:spPr bwMode="auto">
            <a:xfrm>
              <a:off x="1474" y="3430"/>
              <a:ext cx="136" cy="136"/>
            </a:xfrm>
            <a:prstGeom prst="line">
              <a:avLst/>
            </a:prstGeom>
            <a:noFill/>
            <a:ln w="7620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52263" name="Line 46"/>
            <p:cNvSpPr>
              <a:spLocks noChangeShapeType="1"/>
            </p:cNvSpPr>
            <p:nvPr/>
          </p:nvSpPr>
          <p:spPr bwMode="auto">
            <a:xfrm flipH="1">
              <a:off x="1474" y="3430"/>
              <a:ext cx="136" cy="136"/>
            </a:xfrm>
            <a:prstGeom prst="line">
              <a:avLst/>
            </a:prstGeom>
            <a:noFill/>
            <a:ln w="76200">
              <a:solidFill>
                <a:schemeClr val="tx2"/>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278575" name="AutoShape 47"/>
          <p:cNvSpPr>
            <a:spLocks noChangeArrowheads="1"/>
          </p:cNvSpPr>
          <p:nvPr/>
        </p:nvSpPr>
        <p:spPr bwMode="auto">
          <a:xfrm>
            <a:off x="1583061" y="5897895"/>
            <a:ext cx="1170365" cy="377912"/>
          </a:xfrm>
          <a:prstGeom prst="roundRect">
            <a:avLst>
              <a:gd name="adj" fmla="val 16667"/>
            </a:avLst>
          </a:prstGeom>
          <a:solidFill>
            <a:srgbClr val="FFFF66"/>
          </a:solidFill>
          <a:ln w="9525">
            <a:solidFill>
              <a:schemeClr val="tx1"/>
            </a:solidFill>
            <a:round/>
          </a:ln>
        </p:spPr>
        <p:txBody>
          <a:bodyPr wrap="none" lIns="108850" tIns="54425" rIns="108850" bIns="54425" anchor="ctr"/>
          <a:lstStyle/>
          <a:p>
            <a:pPr algn="ctr" eaLnBrk="1" hangingPunct="1"/>
            <a:r>
              <a:rPr lang="zh-CN" altLang="en-US" sz="2400" b="1">
                <a:solidFill>
                  <a:srgbClr val="333399"/>
                </a:solidFill>
                <a:latin typeface="Tahoma" panose="020B0604030504040204" pitchFamily="34" charset="0"/>
                <a:ea typeface="黑体" pitchFamily="2" charset="-122"/>
              </a:rPr>
              <a:t>不接受</a:t>
            </a:r>
          </a:p>
        </p:txBody>
      </p:sp>
      <p:sp>
        <p:nvSpPr>
          <p:cNvPr id="278576" name="Text Box 48"/>
          <p:cNvSpPr txBox="1">
            <a:spLocks noChangeArrowheads="1"/>
          </p:cNvSpPr>
          <p:nvPr/>
        </p:nvSpPr>
        <p:spPr bwMode="auto">
          <a:xfrm>
            <a:off x="7631707" y="5915360"/>
            <a:ext cx="835379" cy="479245"/>
          </a:xfrm>
          <a:prstGeom prst="rect">
            <a:avLst/>
          </a:prstGeom>
          <a:solidFill>
            <a:srgbClr val="FFCCFF"/>
          </a:solidFill>
          <a:ln w="9525">
            <a:solidFill>
              <a:schemeClr val="tx2"/>
            </a:solidFill>
            <a:miter lim="800000"/>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400">
                <a:solidFill>
                  <a:srgbClr val="333399"/>
                </a:solidFill>
                <a:latin typeface="Arial" panose="020B0604020202020204" pitchFamily="34" charset="0"/>
              </a:rPr>
              <a:t>接受</a:t>
            </a:r>
          </a:p>
        </p:txBody>
      </p:sp>
      <p:sp>
        <p:nvSpPr>
          <p:cNvPr id="52260" name="Text Box 49"/>
          <p:cNvSpPr txBox="1">
            <a:spLocks noChangeArrowheads="1"/>
          </p:cNvSpPr>
          <p:nvPr/>
        </p:nvSpPr>
        <p:spPr bwMode="auto">
          <a:xfrm>
            <a:off x="3901060" y="5504103"/>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dirty="0">
                <a:solidFill>
                  <a:srgbClr val="111111"/>
                </a:solidFill>
                <a:latin typeface="Arial" panose="020B0604020202020204" pitchFamily="34" charset="0"/>
              </a:rPr>
              <a:t>B</a:t>
            </a:r>
          </a:p>
        </p:txBody>
      </p:sp>
      <p:sp>
        <p:nvSpPr>
          <p:cNvPr id="278578" name="Text Box 50"/>
          <p:cNvSpPr txBox="1">
            <a:spLocks noChangeArrowheads="1"/>
          </p:cNvSpPr>
          <p:nvPr/>
        </p:nvSpPr>
        <p:spPr bwMode="auto">
          <a:xfrm>
            <a:off x="5130971" y="4475164"/>
            <a:ext cx="2074501" cy="848577"/>
          </a:xfrm>
          <a:prstGeom prst="rect">
            <a:avLst/>
          </a:prstGeom>
          <a:solidFill>
            <a:srgbClr val="FFFF99"/>
          </a:solidFill>
          <a:ln w="9525">
            <a:solidFill>
              <a:srgbClr val="333399"/>
            </a:solidFill>
            <a:miter lim="800000"/>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zh-CN" altLang="en-US" sz="2400">
                <a:solidFill>
                  <a:srgbClr val="333399"/>
                </a:solidFill>
                <a:latin typeface="Arial" panose="020B0604020202020204" pitchFamily="34" charset="0"/>
              </a:rPr>
              <a:t>只有 </a:t>
            </a:r>
            <a:r>
              <a:rPr lang="en-US" altLang="zh-CN" sz="2400">
                <a:solidFill>
                  <a:srgbClr val="333399"/>
                </a:solidFill>
                <a:latin typeface="Arial" panose="020B0604020202020204" pitchFamily="34" charset="0"/>
              </a:rPr>
              <a:t>D </a:t>
            </a:r>
            <a:r>
              <a:rPr lang="zh-CN" altLang="en-US" sz="2400">
                <a:solidFill>
                  <a:srgbClr val="333399"/>
                </a:solidFill>
                <a:latin typeface="Arial" panose="020B0604020202020204" pitchFamily="34" charset="0"/>
              </a:rPr>
              <a:t>接受</a:t>
            </a:r>
          </a:p>
          <a:p>
            <a:pPr algn="ctr" eaLnBrk="1" hangingPunct="1"/>
            <a:r>
              <a:rPr lang="en-US" altLang="zh-CN" sz="2400">
                <a:solidFill>
                  <a:srgbClr val="333399"/>
                </a:solidFill>
                <a:latin typeface="Arial" panose="020B0604020202020204" pitchFamily="34" charset="0"/>
              </a:rPr>
              <a:t>B </a:t>
            </a:r>
            <a:r>
              <a:rPr lang="zh-CN" altLang="en-US" sz="2400">
                <a:solidFill>
                  <a:srgbClr val="333399"/>
                </a:solidFill>
                <a:latin typeface="Arial" panose="020B0604020202020204" pitchFamily="34" charset="0"/>
              </a:rPr>
              <a:t>发送的数据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5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0"/>
                                  </p:stCondLst>
                                  <p:childTnLst>
                                    <p:anim calcmode="discrete" valueType="str">
                                      <p:cBhvr>
                                        <p:cTn id="9" dur="500" fill="hold"/>
                                        <p:tgtEl>
                                          <p:spTgt spid="278550"/>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278562"/>
                                        </p:tgtEl>
                                        <p:attrNameLst>
                                          <p:attrName>style.visibility</p:attrName>
                                        </p:attrNameLst>
                                      </p:cBhvr>
                                      <p:to>
                                        <p:strVal val="visible"/>
                                      </p:to>
                                    </p:set>
                                    <p:animEffect transition="in" filter="wipe(right)">
                                      <p:cBhvr>
                                        <p:cTn id="13" dur="2000"/>
                                        <p:tgtEl>
                                          <p:spTgt spid="27856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78563"/>
                                        </p:tgtEl>
                                        <p:attrNameLst>
                                          <p:attrName>style.visibility</p:attrName>
                                        </p:attrNameLst>
                                      </p:cBhvr>
                                      <p:to>
                                        <p:strVal val="visible"/>
                                      </p:to>
                                    </p:set>
                                    <p:animEffect transition="in" filter="wipe(right)">
                                      <p:cBhvr>
                                        <p:cTn id="16" dur="2000"/>
                                        <p:tgtEl>
                                          <p:spTgt spid="27856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78561"/>
                                        </p:tgtEl>
                                        <p:attrNameLst>
                                          <p:attrName>style.visibility</p:attrName>
                                        </p:attrNameLst>
                                      </p:cBhvr>
                                      <p:to>
                                        <p:strVal val="visible"/>
                                      </p:to>
                                    </p:set>
                                    <p:animEffect transition="in" filter="wipe(left)">
                                      <p:cBhvr>
                                        <p:cTn id="19" dur="2000"/>
                                        <p:tgtEl>
                                          <p:spTgt spid="27856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8560"/>
                                        </p:tgtEl>
                                        <p:attrNameLst>
                                          <p:attrName>style.visibility</p:attrName>
                                        </p:attrNameLst>
                                      </p:cBhvr>
                                      <p:to>
                                        <p:strVal val="visible"/>
                                      </p:to>
                                    </p:set>
                                    <p:animEffect transition="in" filter="wipe(left)">
                                      <p:cBhvr>
                                        <p:cTn id="22" dur="2000"/>
                                        <p:tgtEl>
                                          <p:spTgt spid="27856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8559"/>
                                        </p:tgtEl>
                                        <p:attrNameLst>
                                          <p:attrName>style.visibility</p:attrName>
                                        </p:attrNameLst>
                                      </p:cBhvr>
                                      <p:to>
                                        <p:strVal val="visible"/>
                                      </p:to>
                                    </p:set>
                                    <p:animEffect transition="in" filter="wipe(left)">
                                      <p:cBhvr>
                                        <p:cTn id="25" dur="2000"/>
                                        <p:tgtEl>
                                          <p:spTgt spid="27855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8558"/>
                                        </p:tgtEl>
                                        <p:attrNameLst>
                                          <p:attrName>style.visibility</p:attrName>
                                        </p:attrNameLst>
                                      </p:cBhvr>
                                      <p:to>
                                        <p:strVal val="visible"/>
                                      </p:to>
                                    </p:set>
                                    <p:animEffect transition="in" filter="wipe(left)">
                                      <p:cBhvr>
                                        <p:cTn id="28" dur="2000"/>
                                        <p:tgtEl>
                                          <p:spTgt spid="278558"/>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2785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7857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857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856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par>
                          <p:cTn id="44" fill="hold">
                            <p:stCondLst>
                              <p:cond delay="2500"/>
                            </p:stCondLst>
                            <p:childTnLst>
                              <p:par>
                                <p:cTn id="45" presetID="35" presetClass="emph" presetSubtype="0" repeatCount="5000" fill="hold" grpId="1" nodeType="afterEffect">
                                  <p:stCondLst>
                                    <p:cond delay="0"/>
                                  </p:stCondLst>
                                  <p:childTnLst>
                                    <p:anim calcmode="discrete" valueType="str">
                                      <p:cBhvr>
                                        <p:cTn id="46" dur="500" fill="hold"/>
                                        <p:tgtEl>
                                          <p:spTgt spid="278575"/>
                                        </p:tgtEl>
                                        <p:attrNameLst>
                                          <p:attrName>style.visibility</p:attrName>
                                        </p:attrNameLst>
                                      </p:cBhvr>
                                      <p:tavLst>
                                        <p:tav tm="0">
                                          <p:val>
                                            <p:strVal val="hidden"/>
                                          </p:val>
                                        </p:tav>
                                        <p:tav tm="50000">
                                          <p:val>
                                            <p:strVal val="visible"/>
                                          </p:val>
                                        </p:tav>
                                      </p:tavLst>
                                    </p:anim>
                                  </p:childTnLst>
                                </p:cTn>
                              </p:par>
                              <p:par>
                                <p:cTn id="47" presetID="35" presetClass="emph" presetSubtype="0" repeatCount="5000" fill="hold" grpId="1" nodeType="withEffect">
                                  <p:stCondLst>
                                    <p:cond delay="0"/>
                                  </p:stCondLst>
                                  <p:childTnLst>
                                    <p:anim calcmode="discrete" valueType="str">
                                      <p:cBhvr>
                                        <p:cTn id="48" dur="500" fill="hold"/>
                                        <p:tgtEl>
                                          <p:spTgt spid="278571"/>
                                        </p:tgtEl>
                                        <p:attrNameLst>
                                          <p:attrName>style.visibility</p:attrName>
                                        </p:attrNameLst>
                                      </p:cBhvr>
                                      <p:tavLst>
                                        <p:tav tm="0">
                                          <p:val>
                                            <p:strVal val="hidden"/>
                                          </p:val>
                                        </p:tav>
                                        <p:tav tm="50000">
                                          <p:val>
                                            <p:strVal val="visible"/>
                                          </p:val>
                                        </p:tav>
                                      </p:tavLst>
                                    </p:anim>
                                  </p:childTnLst>
                                </p:cTn>
                              </p:par>
                              <p:par>
                                <p:cTn id="49" presetID="35" presetClass="emph" presetSubtype="0" repeatCount="5000" fill="hold" grpId="1" nodeType="withEffect">
                                  <p:stCondLst>
                                    <p:cond delay="0"/>
                                  </p:stCondLst>
                                  <p:childTnLst>
                                    <p:anim calcmode="discrete" valueType="str">
                                      <p:cBhvr>
                                        <p:cTn id="50" dur="500" fill="hold"/>
                                        <p:tgtEl>
                                          <p:spTgt spid="27857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278567"/>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nodeType="withEffect">
                                  <p:stCondLst>
                                    <p:cond delay="0"/>
                                  </p:stCondLst>
                                  <p:childTnLst>
                                    <p:anim calcmode="discrete" valueType="str">
                                      <p:cBhvr>
                                        <p:cTn id="54" dur="500" fill="hold"/>
                                        <p:tgtEl>
                                          <p:spTgt spid="5"/>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nodeType="withEffect">
                                  <p:stCondLst>
                                    <p:cond delay="0"/>
                                  </p:stCondLst>
                                  <p:childTnLst>
                                    <p:anim calcmode="discrete" valueType="str">
                                      <p:cBhvr>
                                        <p:cTn id="56" dur="500" fill="hold"/>
                                        <p:tgtEl>
                                          <p:spTgt spid="6"/>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7"/>
                                        </p:tgtEl>
                                        <p:attrNameLst>
                                          <p:attrName>style.visibility</p:attrName>
                                        </p:attrNameLst>
                                      </p:cBhvr>
                                      <p:tavLst>
                                        <p:tav tm="0">
                                          <p:val>
                                            <p:strVal val="hidden"/>
                                          </p:val>
                                        </p:tav>
                                        <p:tav tm="50000">
                                          <p:val>
                                            <p:strVal val="visible"/>
                                          </p:val>
                                        </p:tav>
                                      </p:tavLst>
                                    </p:anim>
                                  </p:childTnLst>
                                </p:cTn>
                              </p:par>
                            </p:childTnLst>
                          </p:cTn>
                        </p:par>
                        <p:par>
                          <p:cTn id="59" fill="hold">
                            <p:stCondLst>
                              <p:cond delay="3000"/>
                            </p:stCondLst>
                            <p:childTnLst>
                              <p:par>
                                <p:cTn id="60" presetID="10" presetClass="exit" presetSubtype="0" fill="hold" grpId="1" nodeType="afterEffect">
                                  <p:stCondLst>
                                    <p:cond delay="0"/>
                                  </p:stCondLst>
                                  <p:childTnLst>
                                    <p:animEffect transition="out" filter="fade">
                                      <p:cBhvr>
                                        <p:cTn id="61" dur="2000"/>
                                        <p:tgtEl>
                                          <p:spTgt spid="278558"/>
                                        </p:tgtEl>
                                      </p:cBhvr>
                                    </p:animEffect>
                                    <p:set>
                                      <p:cBhvr>
                                        <p:cTn id="62" dur="1" fill="hold">
                                          <p:stCondLst>
                                            <p:cond delay="1999"/>
                                          </p:stCondLst>
                                        </p:cTn>
                                        <p:tgtEl>
                                          <p:spTgt spid="278558"/>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278560"/>
                                        </p:tgtEl>
                                      </p:cBhvr>
                                    </p:animEffect>
                                    <p:set>
                                      <p:cBhvr>
                                        <p:cTn id="65" dur="1" fill="hold">
                                          <p:stCondLst>
                                            <p:cond delay="1999"/>
                                          </p:stCondLst>
                                        </p:cTn>
                                        <p:tgtEl>
                                          <p:spTgt spid="278560"/>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278561"/>
                                        </p:tgtEl>
                                      </p:cBhvr>
                                    </p:animEffect>
                                    <p:set>
                                      <p:cBhvr>
                                        <p:cTn id="68" dur="1" fill="hold">
                                          <p:stCondLst>
                                            <p:cond delay="1999"/>
                                          </p:stCondLst>
                                        </p:cTn>
                                        <p:tgtEl>
                                          <p:spTgt spid="278561"/>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278563"/>
                                        </p:tgtEl>
                                      </p:cBhvr>
                                    </p:animEffect>
                                    <p:set>
                                      <p:cBhvr>
                                        <p:cTn id="71" dur="1" fill="hold">
                                          <p:stCondLst>
                                            <p:cond delay="1999"/>
                                          </p:stCondLst>
                                        </p:cTn>
                                        <p:tgtEl>
                                          <p:spTgt spid="278563"/>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278562"/>
                                        </p:tgtEl>
                                      </p:cBhvr>
                                    </p:animEffect>
                                    <p:set>
                                      <p:cBhvr>
                                        <p:cTn id="74" dur="1" fill="hold">
                                          <p:stCondLst>
                                            <p:cond delay="1999"/>
                                          </p:stCondLst>
                                        </p:cTn>
                                        <p:tgtEl>
                                          <p:spTgt spid="27856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000"/>
                                        <p:tgtEl>
                                          <p:spTgt spid="7"/>
                                        </p:tgtEl>
                                      </p:cBhvr>
                                    </p:animEffect>
                                    <p:set>
                                      <p:cBhvr>
                                        <p:cTn id="77" dur="1" fill="hold">
                                          <p:stCondLst>
                                            <p:cond delay="1999"/>
                                          </p:stCondLst>
                                        </p:cTn>
                                        <p:tgtEl>
                                          <p:spTgt spid="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6"/>
                                        </p:tgtEl>
                                      </p:cBhvr>
                                    </p:animEffect>
                                    <p:set>
                                      <p:cBhvr>
                                        <p:cTn id="80" dur="1" fill="hold">
                                          <p:stCondLst>
                                            <p:cond delay="1999"/>
                                          </p:stCondLst>
                                        </p:cTn>
                                        <p:tgtEl>
                                          <p:spTgt spid="6"/>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5"/>
                                        </p:tgtEl>
                                      </p:cBhvr>
                                    </p:animEffect>
                                    <p:set>
                                      <p:cBhvr>
                                        <p:cTn id="83" dur="1" fill="hold">
                                          <p:stCondLst>
                                            <p:cond delay="1999"/>
                                          </p:stCondLst>
                                        </p:cTn>
                                        <p:tgtEl>
                                          <p:spTgt spid="5"/>
                                        </p:tgtEl>
                                        <p:attrNameLst>
                                          <p:attrName>style.visibility</p:attrName>
                                        </p:attrNameLst>
                                      </p:cBhvr>
                                      <p:to>
                                        <p:strVal val="hidden"/>
                                      </p:to>
                                    </p:set>
                                  </p:childTnLst>
                                </p:cTn>
                              </p:par>
                            </p:childTnLst>
                          </p:cTn>
                        </p:par>
                        <p:par>
                          <p:cTn id="84" fill="hold">
                            <p:stCondLst>
                              <p:cond delay="5000"/>
                            </p:stCondLst>
                            <p:childTnLst>
                              <p:par>
                                <p:cTn id="85" presetID="1" presetClass="entr" presetSubtype="0" fill="hold" grpId="1" nodeType="afterEffect">
                                  <p:stCondLst>
                                    <p:cond delay="0"/>
                                  </p:stCondLst>
                                  <p:childTnLst>
                                    <p:set>
                                      <p:cBhvr>
                                        <p:cTn id="86" dur="1" fill="hold">
                                          <p:stCondLst>
                                            <p:cond delay="0"/>
                                          </p:stCondLst>
                                        </p:cTn>
                                        <p:tgtEl>
                                          <p:spTgt spid="278578"/>
                                        </p:tgtEl>
                                        <p:attrNameLst>
                                          <p:attrName>style.visibility</p:attrName>
                                        </p:attrNameLst>
                                      </p:cBhvr>
                                      <p:to>
                                        <p:strVal val="visible"/>
                                      </p:to>
                                    </p:set>
                                  </p:childTnLst>
                                </p:cTn>
                              </p:par>
                            </p:childTnLst>
                          </p:cTn>
                        </p:par>
                        <p:par>
                          <p:cTn id="87" fill="hold">
                            <p:stCondLst>
                              <p:cond delay="5000"/>
                            </p:stCondLst>
                            <p:childTnLst>
                              <p:par>
                                <p:cTn id="88" presetID="35" presetClass="emph" presetSubtype="0" repeatCount="3000" fill="hold" grpId="0" nodeType="afterEffect">
                                  <p:stCondLst>
                                    <p:cond delay="0"/>
                                  </p:stCondLst>
                                  <p:childTnLst>
                                    <p:anim calcmode="discrete" valueType="str">
                                      <p:cBhvr>
                                        <p:cTn id="89" dur="1000" fill="hold"/>
                                        <p:tgtEl>
                                          <p:spTgt spid="27857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50" grpId="0"/>
      <p:bldP spid="278550" grpId="1"/>
      <p:bldP spid="278558" grpId="0" animBg="1"/>
      <p:bldP spid="278558" grpId="1" animBg="1"/>
      <p:bldP spid="278559" grpId="0" animBg="1"/>
      <p:bldP spid="278560" grpId="0" animBg="1"/>
      <p:bldP spid="278560" grpId="1" animBg="1"/>
      <p:bldP spid="278561" grpId="0" animBg="1"/>
      <p:bldP spid="278561" grpId="1" animBg="1"/>
      <p:bldP spid="278562" grpId="0" animBg="1"/>
      <p:bldP spid="278562" grpId="1" animBg="1"/>
      <p:bldP spid="278563" grpId="0" animBg="1"/>
      <p:bldP spid="278563" grpId="1" animBg="1"/>
      <p:bldP spid="278567" grpId="0" animBg="1"/>
      <p:bldP spid="278567" grpId="1" animBg="1"/>
      <p:bldP spid="278571" grpId="0" animBg="1"/>
      <p:bldP spid="278571" grpId="1" animBg="1"/>
      <p:bldP spid="278575" grpId="0" animBg="1"/>
      <p:bldP spid="278575" grpId="1" animBg="1"/>
      <p:bldP spid="278576" grpId="0" animBg="1"/>
      <p:bldP spid="278576" grpId="1" animBg="1"/>
      <p:bldP spid="278578" grpId="0" animBg="1"/>
      <p:bldP spid="27857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pPr>
              <a:lnSpc>
                <a:spcPct val="140000"/>
              </a:lnSpc>
            </a:pPr>
            <a:r>
              <a:rPr lang="zh-CN" altLang="en-US" b="1" kern="1200" dirty="0"/>
              <a:t>总线上的每一台计算机都能检测到计算机 </a:t>
            </a:r>
            <a:r>
              <a:rPr lang="en-US" altLang="zh-CN" b="1" kern="1200" dirty="0"/>
              <a:t>B </a:t>
            </a:r>
            <a:r>
              <a:rPr lang="zh-CN" altLang="en-US" b="1" kern="1200" dirty="0"/>
              <a:t>发送的数据。 </a:t>
            </a:r>
          </a:p>
          <a:p>
            <a:pPr>
              <a:lnSpc>
                <a:spcPct val="140000"/>
              </a:lnSpc>
            </a:pPr>
            <a:r>
              <a:rPr lang="zh-CN" altLang="en-US" sz="3200" b="1" kern="1200" dirty="0">
                <a:solidFill>
                  <a:srgbClr val="4D4D4D"/>
                </a:solidFill>
              </a:rPr>
              <a:t>每一台计算机的网卡都有一个全球唯一的</a:t>
            </a:r>
            <a:r>
              <a:rPr lang="zh-CN" altLang="en-US" sz="3200" b="1" kern="1200" dirty="0">
                <a:solidFill>
                  <a:srgbClr val="C00000"/>
                </a:solidFill>
              </a:rPr>
              <a:t>硬件地址</a:t>
            </a:r>
            <a:r>
              <a:rPr lang="zh-CN" altLang="en-US" sz="3200" b="1" kern="1200" dirty="0">
                <a:solidFill>
                  <a:srgbClr val="4D4D4D"/>
                </a:solidFill>
              </a:rPr>
              <a:t>。计算机 </a:t>
            </a:r>
            <a:r>
              <a:rPr lang="en-US" altLang="zh-CN" sz="3200" b="1" kern="1200" dirty="0">
                <a:solidFill>
                  <a:srgbClr val="4D4D4D"/>
                </a:solidFill>
              </a:rPr>
              <a:t>B </a:t>
            </a:r>
            <a:r>
              <a:rPr lang="zh-CN" altLang="en-US" sz="3200" b="1" kern="1200" dirty="0">
                <a:solidFill>
                  <a:srgbClr val="4D4D4D"/>
                </a:solidFill>
              </a:rPr>
              <a:t>在发送数据帧时，在帧的</a:t>
            </a:r>
            <a:r>
              <a:rPr lang="zh-CN" altLang="en-US" sz="3200" b="1" kern="1200" dirty="0">
                <a:solidFill>
                  <a:srgbClr val="C00000"/>
                </a:solidFill>
              </a:rPr>
              <a:t>首部</a:t>
            </a:r>
            <a:r>
              <a:rPr lang="zh-CN" altLang="en-US" sz="3200" b="1" kern="1200" dirty="0">
                <a:solidFill>
                  <a:srgbClr val="4D4D4D"/>
                </a:solidFill>
              </a:rPr>
              <a:t>写明计算机 </a:t>
            </a:r>
            <a:r>
              <a:rPr lang="en-US" altLang="zh-CN" sz="3200" b="1" kern="1200" dirty="0">
                <a:solidFill>
                  <a:srgbClr val="4D4D4D"/>
                </a:solidFill>
              </a:rPr>
              <a:t>D </a:t>
            </a:r>
            <a:r>
              <a:rPr lang="zh-CN" altLang="en-US" sz="3200" b="1" kern="1200" dirty="0">
                <a:solidFill>
                  <a:srgbClr val="4D4D4D"/>
                </a:solidFill>
              </a:rPr>
              <a:t>的硬件地址。</a:t>
            </a:r>
            <a:endParaRPr lang="en-US" altLang="zh-CN" sz="3200" b="1" kern="1200" dirty="0">
              <a:solidFill>
                <a:srgbClr val="4D4D4D"/>
              </a:solidFill>
            </a:endParaRPr>
          </a:p>
          <a:p>
            <a:pPr>
              <a:lnSpc>
                <a:spcPct val="140000"/>
              </a:lnSpc>
            </a:pPr>
            <a:r>
              <a:rPr lang="zh-CN" altLang="en-US" sz="3200" b="1" kern="1200" dirty="0">
                <a:solidFill>
                  <a:srgbClr val="4D4D4D"/>
                </a:solidFill>
              </a:rPr>
              <a:t>只有</a:t>
            </a:r>
            <a:r>
              <a:rPr lang="zh-CN" altLang="en-US" b="1" kern="1200" dirty="0"/>
              <a:t>计算机</a:t>
            </a:r>
            <a:r>
              <a:rPr lang="zh-CN" altLang="en-US" sz="3200" b="1" kern="1200" dirty="0">
                <a:solidFill>
                  <a:srgbClr val="4D4D4D"/>
                </a:solidFill>
              </a:rPr>
              <a:t>的硬件地址与数据帧首部的</a:t>
            </a:r>
            <a:r>
              <a:rPr lang="zh-CN" altLang="en-US" sz="3200" b="1" kern="1200" dirty="0">
                <a:solidFill>
                  <a:srgbClr val="C00000"/>
                </a:solidFill>
              </a:rPr>
              <a:t>目的地址</a:t>
            </a:r>
            <a:r>
              <a:rPr lang="zh-CN" altLang="en-US" sz="3200" b="1" kern="1200" dirty="0">
                <a:solidFill>
                  <a:srgbClr val="4D4D4D"/>
                </a:solidFill>
              </a:rPr>
              <a:t>一致时才会接收这个帧，因此只有计算机 </a:t>
            </a:r>
            <a:r>
              <a:rPr lang="en-US" altLang="zh-CN" sz="3200" b="1" kern="1200" dirty="0">
                <a:solidFill>
                  <a:srgbClr val="4D4D4D"/>
                </a:solidFill>
              </a:rPr>
              <a:t>D </a:t>
            </a:r>
            <a:r>
              <a:rPr lang="zh-CN" altLang="en-US" sz="3200" b="1" kern="1200" dirty="0">
                <a:solidFill>
                  <a:srgbClr val="4D4D4D"/>
                </a:solidFill>
              </a:rPr>
              <a:t>接收这个数据帧。 </a:t>
            </a:r>
          </a:p>
          <a:p>
            <a:pPr>
              <a:lnSpc>
                <a:spcPct val="140000"/>
              </a:lnSpc>
            </a:pPr>
            <a:r>
              <a:rPr lang="zh-CN" altLang="en-US" sz="3200" b="1" kern="1200" dirty="0">
                <a:solidFill>
                  <a:srgbClr val="4D4D4D"/>
                </a:solidFill>
              </a:rPr>
              <a:t>其他所有的计算机（</a:t>
            </a:r>
            <a:r>
              <a:rPr lang="en-US" altLang="zh-CN" sz="3200" b="1" kern="1200" dirty="0">
                <a:solidFill>
                  <a:srgbClr val="4D4D4D"/>
                </a:solidFill>
              </a:rPr>
              <a:t>A</a:t>
            </a:r>
            <a:r>
              <a:rPr lang="zh-CN" altLang="en-US" sz="3200" b="1" kern="1200" dirty="0">
                <a:solidFill>
                  <a:srgbClr val="4D4D4D"/>
                </a:solidFill>
              </a:rPr>
              <a:t>、</a:t>
            </a:r>
            <a:r>
              <a:rPr lang="en-US" altLang="zh-CN" sz="3200" b="1" kern="1200" dirty="0">
                <a:solidFill>
                  <a:srgbClr val="4D4D4D"/>
                </a:solidFill>
              </a:rPr>
              <a:t>C </a:t>
            </a:r>
            <a:r>
              <a:rPr lang="zh-CN" altLang="en-US" sz="3200" b="1" kern="1200" dirty="0">
                <a:solidFill>
                  <a:srgbClr val="4D4D4D"/>
                </a:solidFill>
              </a:rPr>
              <a:t>和 </a:t>
            </a:r>
            <a:r>
              <a:rPr lang="en-US" altLang="zh-CN" sz="3200" b="1" kern="1200" dirty="0">
                <a:solidFill>
                  <a:srgbClr val="4D4D4D"/>
                </a:solidFill>
              </a:rPr>
              <a:t>E</a:t>
            </a:r>
            <a:r>
              <a:rPr lang="zh-CN" altLang="en-US" sz="3200" b="1" kern="1200" dirty="0">
                <a:solidFill>
                  <a:srgbClr val="4D4D4D"/>
                </a:solidFill>
              </a:rPr>
              <a:t>）检测到不是发送给它们的数据帧就丢弃。</a:t>
            </a:r>
          </a:p>
        </p:txBody>
      </p:sp>
      <p:sp>
        <p:nvSpPr>
          <p:cNvPr id="53250" name="Rectangle 2"/>
          <p:cNvSpPr>
            <a:spLocks noGrp="1" noChangeArrowheads="1"/>
          </p:cNvSpPr>
          <p:nvPr>
            <p:ph type="title"/>
          </p:nvPr>
        </p:nvSpPr>
        <p:spPr/>
        <p:txBody>
          <a:bodyPr/>
          <a:lstStyle/>
          <a:p>
            <a:r>
              <a:rPr lang="en-US" altLang="zh-CN" dirty="0"/>
              <a:t>3.3.2 CSMA/CD</a:t>
            </a:r>
            <a:r>
              <a:rPr lang="zh-CN" altLang="en-US" dirty="0"/>
              <a:t>协议</a:t>
            </a:r>
            <a:endParaRPr lang="en-US" altLang="zh-CN"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fade">
                                      <p:cBhvr>
                                        <p:cTn id="7" dur="5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fade">
                                      <p:cBhvr>
                                        <p:cTn id="12" dur="5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fade">
                                      <p:cBhvr>
                                        <p:cTn id="17"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42800" y="1267199"/>
            <a:ext cx="11485054" cy="4896000"/>
          </a:xfrm>
        </p:spPr>
        <p:txBody>
          <a:bodyPr/>
          <a:lstStyle/>
          <a:p>
            <a:r>
              <a:rPr lang="zh-CN" altLang="en-US" sz="3200" b="1" kern="1200" dirty="0">
                <a:solidFill>
                  <a:srgbClr val="4D4D4D"/>
                </a:solidFill>
                <a:latin typeface="微软雅黑" panose="020B0503020204020204" pitchFamily="34" charset="-122"/>
                <a:ea typeface="微软雅黑" panose="020B0503020204020204" pitchFamily="34" charset="-122"/>
              </a:rPr>
              <a:t>以太网提供的服务是不可靠的交付，即尽最大努力的交付。</a:t>
            </a:r>
          </a:p>
          <a:p>
            <a:r>
              <a:rPr lang="zh-CN" altLang="en-US" sz="3200" b="1" kern="1200" dirty="0">
                <a:solidFill>
                  <a:srgbClr val="4D4D4D"/>
                </a:solidFill>
                <a:latin typeface="微软雅黑" panose="020B0503020204020204" pitchFamily="34" charset="-122"/>
                <a:ea typeface="微软雅黑" panose="020B0503020204020204" pitchFamily="34" charset="-122"/>
              </a:rPr>
              <a:t>当目的主机收到有</a:t>
            </a:r>
            <a:r>
              <a:rPr lang="zh-CN" altLang="en-US" sz="3200" b="1" kern="1200" dirty="0">
                <a:solidFill>
                  <a:srgbClr val="C00000"/>
                </a:solidFill>
                <a:latin typeface="微软雅黑" panose="020B0503020204020204" pitchFamily="34" charset="-122"/>
                <a:ea typeface="微软雅黑" panose="020B0503020204020204" pitchFamily="34" charset="-122"/>
              </a:rPr>
              <a:t>比特差错</a:t>
            </a:r>
            <a:r>
              <a:rPr lang="zh-CN" altLang="en-US" sz="3200" b="1" kern="1200" dirty="0">
                <a:solidFill>
                  <a:srgbClr val="4D4D4D"/>
                </a:solidFill>
                <a:latin typeface="微软雅黑" panose="020B0503020204020204" pitchFamily="34" charset="-122"/>
                <a:ea typeface="微软雅黑" panose="020B0503020204020204" pitchFamily="34" charset="-122"/>
              </a:rPr>
              <a:t>的数据帧时，就把帧丢弃，其他什么也不做，是否需要重传则由高层协议来决定。</a:t>
            </a:r>
          </a:p>
        </p:txBody>
      </p:sp>
      <p:sp>
        <p:nvSpPr>
          <p:cNvPr id="67586" name="Rectangle 2"/>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以太网发送的数据信号使用</a:t>
            </a:r>
            <a:r>
              <a:rPr lang="zh-CN" altLang="en-US" b="1" dirty="0">
                <a:solidFill>
                  <a:srgbClr val="C00000"/>
                </a:solidFill>
              </a:rPr>
              <a:t>曼彻斯特编码</a:t>
            </a:r>
            <a:r>
              <a:rPr lang="zh-CN" altLang="en-US" b="1" dirty="0"/>
              <a:t>。使用曼彻斯特编码，即使信号中出现一长串的连 </a:t>
            </a:r>
            <a:r>
              <a:rPr lang="en-US" altLang="zh-CN" b="1" dirty="0"/>
              <a:t>1 </a:t>
            </a:r>
            <a:r>
              <a:rPr lang="zh-CN" altLang="en-US" b="1" dirty="0"/>
              <a:t>或连 </a:t>
            </a:r>
            <a:r>
              <a:rPr lang="en-US" altLang="zh-CN" b="1" dirty="0"/>
              <a:t>0</a:t>
            </a:r>
            <a:r>
              <a:rPr lang="zh-CN" altLang="en-US" b="1" dirty="0"/>
              <a:t>，接收端也能从收到的比特流中提取比特同步信号。</a:t>
            </a:r>
            <a:br>
              <a:rPr lang="zh-CN" altLang="en-US" b="1" dirty="0"/>
            </a:br>
            <a:endParaRPr lang="zh-CN" altLang="en-US" b="1" dirty="0"/>
          </a:p>
        </p:txBody>
      </p:sp>
      <p:sp>
        <p:nvSpPr>
          <p:cNvPr id="68610" name="Rectangle 2"/>
          <p:cNvSpPr>
            <a:spLocks noGrp="1" noChangeArrowheads="1"/>
          </p:cNvSpPr>
          <p:nvPr>
            <p:ph type="title"/>
          </p:nvPr>
        </p:nvSpPr>
        <p:spPr/>
        <p:txBody>
          <a:bodyPr/>
          <a:lstStyle/>
          <a:p>
            <a:r>
              <a:rPr lang="en-US" altLang="zh-CN" dirty="0"/>
              <a:t>3.3.2 CSMA/CD</a:t>
            </a:r>
            <a:r>
              <a:rPr lang="zh-CN" altLang="en-US" dirty="0"/>
              <a:t>协议</a:t>
            </a:r>
            <a:endParaRPr lang="en-US" altLang="zh-CN" sz="4000" dirty="0">
              <a:solidFill>
                <a:srgbClr val="FFFFFF"/>
              </a:solidFill>
            </a:endParaRPr>
          </a:p>
        </p:txBody>
      </p:sp>
      <p:sp>
        <p:nvSpPr>
          <p:cNvPr id="68611" name="Rectangle 4"/>
          <p:cNvSpPr>
            <a:spLocks noChangeArrowheads="1"/>
          </p:cNvSpPr>
          <p:nvPr/>
        </p:nvSpPr>
        <p:spPr bwMode="auto">
          <a:xfrm>
            <a:off x="358601" y="4753803"/>
            <a:ext cx="20641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dirty="0">
                <a:solidFill>
                  <a:srgbClr val="4D4D4D"/>
                </a:solidFill>
                <a:latin typeface="微软雅黑" panose="020B0503020204020204" pitchFamily="34" charset="-122"/>
                <a:ea typeface="微软雅黑" panose="020B0503020204020204" pitchFamily="34" charset="-122"/>
              </a:rPr>
              <a:t>曼彻斯特编码</a:t>
            </a:r>
          </a:p>
        </p:txBody>
      </p:sp>
      <p:sp>
        <p:nvSpPr>
          <p:cNvPr id="68612" name="Rectangle 5"/>
          <p:cNvSpPr>
            <a:spLocks noChangeArrowheads="1"/>
          </p:cNvSpPr>
          <p:nvPr/>
        </p:nvSpPr>
        <p:spPr bwMode="auto">
          <a:xfrm>
            <a:off x="908939" y="3889707"/>
            <a:ext cx="122582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dirty="0">
                <a:solidFill>
                  <a:schemeClr val="folHlink"/>
                </a:solidFill>
                <a:latin typeface="微软雅黑" panose="020B0503020204020204" pitchFamily="34" charset="-122"/>
                <a:ea typeface="微软雅黑" panose="020B0503020204020204" pitchFamily="34" charset="-122"/>
              </a:rPr>
              <a:t> </a:t>
            </a:r>
            <a:r>
              <a:rPr kumimoji="1" lang="zh-CN" altLang="en-US" sz="2400" b="1" dirty="0">
                <a:solidFill>
                  <a:srgbClr val="4D4D4D"/>
                </a:solidFill>
                <a:latin typeface="微软雅黑" panose="020B0503020204020204" pitchFamily="34" charset="-122"/>
                <a:ea typeface="微软雅黑" panose="020B0503020204020204" pitchFamily="34" charset="-122"/>
              </a:rPr>
              <a:t>比特流</a:t>
            </a:r>
          </a:p>
        </p:txBody>
      </p:sp>
      <p:sp>
        <p:nvSpPr>
          <p:cNvPr id="68613" name="Rectangle 6"/>
          <p:cNvSpPr>
            <a:spLocks noChangeArrowheads="1"/>
          </p:cNvSpPr>
          <p:nvPr/>
        </p:nvSpPr>
        <p:spPr bwMode="auto">
          <a:xfrm>
            <a:off x="10215821" y="3824051"/>
            <a:ext cx="950259"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4" name="Rectangle 7"/>
          <p:cNvSpPr>
            <a:spLocks noChangeArrowheads="1"/>
          </p:cNvSpPr>
          <p:nvPr/>
        </p:nvSpPr>
        <p:spPr bwMode="auto">
          <a:xfrm>
            <a:off x="4533311" y="3824051"/>
            <a:ext cx="929096"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5" name="Rectangle 8"/>
          <p:cNvSpPr>
            <a:spLocks noChangeArrowheads="1"/>
          </p:cNvSpPr>
          <p:nvPr/>
        </p:nvSpPr>
        <p:spPr bwMode="auto">
          <a:xfrm>
            <a:off x="6446528" y="3817699"/>
            <a:ext cx="920631"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6" name="Rectangle 9"/>
          <p:cNvSpPr>
            <a:spLocks noChangeArrowheads="1"/>
          </p:cNvSpPr>
          <p:nvPr/>
        </p:nvSpPr>
        <p:spPr bwMode="auto">
          <a:xfrm>
            <a:off x="8344931" y="3817699"/>
            <a:ext cx="918514"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7" name="Rectangle 10"/>
          <p:cNvSpPr>
            <a:spLocks noChangeArrowheads="1"/>
          </p:cNvSpPr>
          <p:nvPr/>
        </p:nvSpPr>
        <p:spPr bwMode="auto">
          <a:xfrm>
            <a:off x="2662421" y="3817699"/>
            <a:ext cx="952376"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8" name="Rectangle 11"/>
          <p:cNvSpPr>
            <a:spLocks noChangeArrowheads="1"/>
          </p:cNvSpPr>
          <p:nvPr/>
        </p:nvSpPr>
        <p:spPr bwMode="auto">
          <a:xfrm>
            <a:off x="2901573" y="3895505"/>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dirty="0">
                <a:solidFill>
                  <a:srgbClr val="111111"/>
                </a:solidFill>
                <a:ea typeface="黑体" pitchFamily="2" charset="-122"/>
              </a:rPr>
              <a:t>1</a:t>
            </a:r>
          </a:p>
        </p:txBody>
      </p:sp>
      <p:sp>
        <p:nvSpPr>
          <p:cNvPr id="68619" name="Rectangle 12"/>
          <p:cNvSpPr>
            <a:spLocks noChangeArrowheads="1"/>
          </p:cNvSpPr>
          <p:nvPr/>
        </p:nvSpPr>
        <p:spPr bwMode="auto">
          <a:xfrm>
            <a:off x="11384069" y="3895505"/>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111111"/>
                </a:solidFill>
                <a:ea typeface="黑体" pitchFamily="2" charset="-122"/>
              </a:rPr>
              <a:t>1</a:t>
            </a:r>
          </a:p>
        </p:txBody>
      </p:sp>
      <p:sp>
        <p:nvSpPr>
          <p:cNvPr id="68620" name="Rectangle 13"/>
          <p:cNvSpPr>
            <a:spLocks noChangeArrowheads="1"/>
          </p:cNvSpPr>
          <p:nvPr/>
        </p:nvSpPr>
        <p:spPr bwMode="auto">
          <a:xfrm>
            <a:off x="6696262" y="3895505"/>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111111"/>
                </a:solidFill>
                <a:ea typeface="黑体" pitchFamily="2" charset="-122"/>
              </a:rPr>
              <a:t>1</a:t>
            </a:r>
          </a:p>
        </p:txBody>
      </p:sp>
      <p:sp>
        <p:nvSpPr>
          <p:cNvPr id="68621" name="Rectangle 14"/>
          <p:cNvSpPr>
            <a:spLocks noChangeArrowheads="1"/>
          </p:cNvSpPr>
          <p:nvPr/>
        </p:nvSpPr>
        <p:spPr bwMode="auto">
          <a:xfrm>
            <a:off x="10438041" y="3895505"/>
            <a:ext cx="397882"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717" tIns="52913" rIns="107717" bIns="52913">
            <a:spAutoFit/>
          </a:bodyPr>
          <a:lstStyle/>
          <a:p>
            <a:pPr defTabSz="906780"/>
            <a:r>
              <a:rPr kumimoji="1" lang="en-US" altLang="zh-CN" sz="2400" b="1">
                <a:solidFill>
                  <a:srgbClr val="111111"/>
                </a:solidFill>
                <a:ea typeface="黑体" pitchFamily="2" charset="-122"/>
              </a:rPr>
              <a:t>1</a:t>
            </a:r>
          </a:p>
        </p:txBody>
      </p:sp>
      <p:sp>
        <p:nvSpPr>
          <p:cNvPr id="68622" name="Rectangle 15"/>
          <p:cNvSpPr>
            <a:spLocks noChangeArrowheads="1"/>
          </p:cNvSpPr>
          <p:nvPr/>
        </p:nvSpPr>
        <p:spPr bwMode="auto">
          <a:xfrm>
            <a:off x="9500480" y="3895505"/>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111111"/>
                </a:solidFill>
                <a:ea typeface="黑体" pitchFamily="2" charset="-122"/>
              </a:rPr>
              <a:t>1</a:t>
            </a:r>
          </a:p>
        </p:txBody>
      </p:sp>
      <p:sp>
        <p:nvSpPr>
          <p:cNvPr id="68623" name="Rectangle 16"/>
          <p:cNvSpPr>
            <a:spLocks noChangeArrowheads="1"/>
          </p:cNvSpPr>
          <p:nvPr/>
        </p:nvSpPr>
        <p:spPr bwMode="auto">
          <a:xfrm>
            <a:off x="3866647" y="3895505"/>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111111"/>
                </a:solidFill>
                <a:ea typeface="黑体" pitchFamily="2" charset="-122"/>
              </a:rPr>
              <a:t>0</a:t>
            </a:r>
          </a:p>
        </p:txBody>
      </p:sp>
      <p:sp>
        <p:nvSpPr>
          <p:cNvPr id="68624" name="Rectangle 17"/>
          <p:cNvSpPr>
            <a:spLocks noChangeArrowheads="1"/>
          </p:cNvSpPr>
          <p:nvPr/>
        </p:nvSpPr>
        <p:spPr bwMode="auto">
          <a:xfrm>
            <a:off x="4833838" y="3895505"/>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111111"/>
                </a:solidFill>
                <a:ea typeface="黑体" pitchFamily="2" charset="-122"/>
              </a:rPr>
              <a:t>0</a:t>
            </a:r>
          </a:p>
        </p:txBody>
      </p:sp>
      <p:sp>
        <p:nvSpPr>
          <p:cNvPr id="68625" name="Rectangle 18"/>
          <p:cNvSpPr>
            <a:spLocks noChangeArrowheads="1"/>
          </p:cNvSpPr>
          <p:nvPr/>
        </p:nvSpPr>
        <p:spPr bwMode="auto">
          <a:xfrm>
            <a:off x="5756585" y="3895505"/>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111111"/>
                </a:solidFill>
                <a:ea typeface="黑体" pitchFamily="2" charset="-122"/>
              </a:rPr>
              <a:t>0</a:t>
            </a:r>
          </a:p>
        </p:txBody>
      </p:sp>
      <p:sp>
        <p:nvSpPr>
          <p:cNvPr id="68626" name="Rectangle 19"/>
          <p:cNvSpPr>
            <a:spLocks noChangeArrowheads="1"/>
          </p:cNvSpPr>
          <p:nvPr/>
        </p:nvSpPr>
        <p:spPr bwMode="auto">
          <a:xfrm>
            <a:off x="7640173" y="3895505"/>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111111"/>
                </a:solidFill>
                <a:ea typeface="黑体" pitchFamily="2" charset="-122"/>
              </a:rPr>
              <a:t>0</a:t>
            </a:r>
          </a:p>
        </p:txBody>
      </p:sp>
      <p:sp>
        <p:nvSpPr>
          <p:cNvPr id="68627" name="Rectangle 20"/>
          <p:cNvSpPr>
            <a:spLocks noChangeArrowheads="1"/>
          </p:cNvSpPr>
          <p:nvPr/>
        </p:nvSpPr>
        <p:spPr bwMode="auto">
          <a:xfrm>
            <a:off x="8560803" y="3895505"/>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111111"/>
                </a:solidFill>
                <a:ea typeface="黑体" pitchFamily="2" charset="-122"/>
              </a:rPr>
              <a:t>0</a:t>
            </a:r>
          </a:p>
        </p:txBody>
      </p:sp>
      <p:sp>
        <p:nvSpPr>
          <p:cNvPr id="68629" name="Freeform 28"/>
          <p:cNvSpPr/>
          <p:nvPr/>
        </p:nvSpPr>
        <p:spPr bwMode="auto">
          <a:xfrm>
            <a:off x="2626443" y="4821357"/>
            <a:ext cx="9314237" cy="336629"/>
          </a:xfrm>
          <a:custGeom>
            <a:avLst/>
            <a:gdLst>
              <a:gd name="T0" fmla="*/ 0 w 4401"/>
              <a:gd name="T1" fmla="*/ 0 h 245"/>
              <a:gd name="T2" fmla="*/ 2147483646 w 4401"/>
              <a:gd name="T3" fmla="*/ 0 h 245"/>
              <a:gd name="T4" fmla="*/ 2147483646 w 4401"/>
              <a:gd name="T5" fmla="*/ 2147483646 h 245"/>
              <a:gd name="T6" fmla="*/ 2147483646 w 4401"/>
              <a:gd name="T7" fmla="*/ 2147483646 h 245"/>
              <a:gd name="T8" fmla="*/ 2147483646 w 4401"/>
              <a:gd name="T9" fmla="*/ 0 h 245"/>
              <a:gd name="T10" fmla="*/ 2147483646 w 4401"/>
              <a:gd name="T11" fmla="*/ 0 h 245"/>
              <a:gd name="T12" fmla="*/ 2147483646 w 4401"/>
              <a:gd name="T13" fmla="*/ 2147483646 h 245"/>
              <a:gd name="T14" fmla="*/ 2147483646 w 4401"/>
              <a:gd name="T15" fmla="*/ 2147483646 h 245"/>
              <a:gd name="T16" fmla="*/ 2147483646 w 4401"/>
              <a:gd name="T17" fmla="*/ 0 h 245"/>
              <a:gd name="T18" fmla="*/ 2147483646 w 4401"/>
              <a:gd name="T19" fmla="*/ 0 h 245"/>
              <a:gd name="T20" fmla="*/ 2147483646 w 4401"/>
              <a:gd name="T21" fmla="*/ 2147483646 h 245"/>
              <a:gd name="T22" fmla="*/ 2147483646 w 4401"/>
              <a:gd name="T23" fmla="*/ 2147483646 h 245"/>
              <a:gd name="T24" fmla="*/ 2147483646 w 4401"/>
              <a:gd name="T25" fmla="*/ 0 h 245"/>
              <a:gd name="T26" fmla="*/ 2147483646 w 4401"/>
              <a:gd name="T27" fmla="*/ 0 h 245"/>
              <a:gd name="T28" fmla="*/ 2147483646 w 4401"/>
              <a:gd name="T29" fmla="*/ 2147483646 h 245"/>
              <a:gd name="T30" fmla="*/ 2147483646 w 4401"/>
              <a:gd name="T31" fmla="*/ 2147483646 h 245"/>
              <a:gd name="T32" fmla="*/ 2147483646 w 4401"/>
              <a:gd name="T33" fmla="*/ 2147483646 h 245"/>
              <a:gd name="T34" fmla="*/ 2147483646 w 4401"/>
              <a:gd name="T35" fmla="*/ 0 h 245"/>
              <a:gd name="T36" fmla="*/ 2147483646 w 4401"/>
              <a:gd name="T37" fmla="*/ 2147483646 h 245"/>
              <a:gd name="T38" fmla="*/ 2147483646 w 4401"/>
              <a:gd name="T39" fmla="*/ 2147483646 h 245"/>
              <a:gd name="T40" fmla="*/ 2147483646 w 4401"/>
              <a:gd name="T41" fmla="*/ 0 h 245"/>
              <a:gd name="T42" fmla="*/ 2147483646 w 4401"/>
              <a:gd name="T43" fmla="*/ 0 h 245"/>
              <a:gd name="T44" fmla="*/ 2147483646 w 4401"/>
              <a:gd name="T45" fmla="*/ 2147483646 h 245"/>
              <a:gd name="T46" fmla="*/ 2147483646 w 4401"/>
              <a:gd name="T47" fmla="*/ 2147483646 h 245"/>
              <a:gd name="T48" fmla="*/ 2147483646 w 4401"/>
              <a:gd name="T49" fmla="*/ 0 h 245"/>
              <a:gd name="T50" fmla="*/ 2147483646 w 4401"/>
              <a:gd name="T51" fmla="*/ 0 h 245"/>
              <a:gd name="T52" fmla="*/ 2147483646 w 4401"/>
              <a:gd name="T53" fmla="*/ 2147483646 h 245"/>
              <a:gd name="T54" fmla="*/ 2147483646 w 4401"/>
              <a:gd name="T55" fmla="*/ 2147483646 h 245"/>
              <a:gd name="T56" fmla="*/ 2147483646 w 4401"/>
              <a:gd name="T57" fmla="*/ 0 h 245"/>
              <a:gd name="T58" fmla="*/ 2147483646 w 4401"/>
              <a:gd name="T59" fmla="*/ 0 h 245"/>
              <a:gd name="T60" fmla="*/ 2147483646 w 4401"/>
              <a:gd name="T61" fmla="*/ 2147483646 h 245"/>
              <a:gd name="T62" fmla="*/ 2147483646 w 4401"/>
              <a:gd name="T63" fmla="*/ 2147483646 h 2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401"/>
              <a:gd name="T97" fmla="*/ 0 h 245"/>
              <a:gd name="T98" fmla="*/ 4401 w 4401"/>
              <a:gd name="T99" fmla="*/ 245 h 2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38100" cap="rnd">
            <a:solidFill>
              <a:srgbClr val="111111"/>
            </a:solidFill>
            <a:rou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68631" name="Line 30"/>
          <p:cNvSpPr>
            <a:spLocks noChangeShapeType="1"/>
          </p:cNvSpPr>
          <p:nvPr/>
        </p:nvSpPr>
        <p:spPr bwMode="auto">
          <a:xfrm flipH="1" flipV="1">
            <a:off x="2649722" y="3865336"/>
            <a:ext cx="0" cy="167678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2" name="Line 31"/>
          <p:cNvSpPr>
            <a:spLocks noChangeShapeType="1"/>
          </p:cNvSpPr>
          <p:nvPr/>
        </p:nvSpPr>
        <p:spPr bwMode="auto">
          <a:xfrm flipV="1">
            <a:off x="3601041" y="3849456"/>
            <a:ext cx="0" cy="169266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3" name="Line 32"/>
          <p:cNvSpPr>
            <a:spLocks noChangeShapeType="1"/>
          </p:cNvSpPr>
          <p:nvPr/>
        </p:nvSpPr>
        <p:spPr bwMode="auto">
          <a:xfrm flipH="1" flipV="1">
            <a:off x="4533311" y="3849456"/>
            <a:ext cx="0" cy="169266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4" name="Line 33"/>
          <p:cNvSpPr>
            <a:spLocks noChangeShapeType="1"/>
          </p:cNvSpPr>
          <p:nvPr/>
        </p:nvSpPr>
        <p:spPr bwMode="auto">
          <a:xfrm flipV="1">
            <a:off x="5447134" y="3865334"/>
            <a:ext cx="0" cy="167678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5" name="Line 34"/>
          <p:cNvSpPr>
            <a:spLocks noChangeShapeType="1"/>
          </p:cNvSpPr>
          <p:nvPr/>
        </p:nvSpPr>
        <p:spPr bwMode="auto">
          <a:xfrm flipV="1">
            <a:off x="6427481" y="3865335"/>
            <a:ext cx="0" cy="167043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6" name="Line 35"/>
          <p:cNvSpPr>
            <a:spLocks noChangeShapeType="1"/>
          </p:cNvSpPr>
          <p:nvPr/>
        </p:nvSpPr>
        <p:spPr bwMode="auto">
          <a:xfrm flipV="1">
            <a:off x="7372300" y="3865334"/>
            <a:ext cx="0" cy="167678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7" name="Line 36"/>
          <p:cNvSpPr>
            <a:spLocks noChangeShapeType="1"/>
          </p:cNvSpPr>
          <p:nvPr/>
        </p:nvSpPr>
        <p:spPr bwMode="auto">
          <a:xfrm flipV="1">
            <a:off x="8330116" y="3865335"/>
            <a:ext cx="0" cy="167043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8" name="Line 37"/>
          <p:cNvSpPr>
            <a:spLocks noChangeShapeType="1"/>
          </p:cNvSpPr>
          <p:nvPr/>
        </p:nvSpPr>
        <p:spPr bwMode="auto">
          <a:xfrm flipV="1">
            <a:off x="9268734" y="3865336"/>
            <a:ext cx="0" cy="1670436"/>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9" name="Line 38"/>
          <p:cNvSpPr>
            <a:spLocks noChangeShapeType="1"/>
          </p:cNvSpPr>
          <p:nvPr/>
        </p:nvSpPr>
        <p:spPr bwMode="auto">
          <a:xfrm flipV="1">
            <a:off x="10215821" y="3865333"/>
            <a:ext cx="4233" cy="167679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40" name="Line 39"/>
          <p:cNvSpPr>
            <a:spLocks noChangeShapeType="1"/>
          </p:cNvSpPr>
          <p:nvPr/>
        </p:nvSpPr>
        <p:spPr bwMode="auto">
          <a:xfrm flipV="1">
            <a:off x="11166080" y="3866924"/>
            <a:ext cx="0" cy="16688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42800" y="1267199"/>
            <a:ext cx="11413046" cy="4896000"/>
          </a:xfrm>
        </p:spPr>
        <p:txBody>
          <a:bodyPr/>
          <a:lstStyle/>
          <a:p>
            <a:r>
              <a:rPr lang="zh-CN" altLang="en-US" b="1" kern="1200" dirty="0"/>
              <a:t>当多台计算机</a:t>
            </a:r>
            <a:r>
              <a:rPr lang="zh-CN" altLang="en-US" b="1" kern="1200" dirty="0">
                <a:solidFill>
                  <a:srgbClr val="C00000"/>
                </a:solidFill>
              </a:rPr>
              <a:t>同时</a:t>
            </a:r>
            <a:r>
              <a:rPr lang="zh-CN" altLang="en-US" b="1" kern="1200" dirty="0"/>
              <a:t>发送数据时，会产生碰撞，导致发送失败。以太网使用 </a:t>
            </a:r>
            <a:r>
              <a:rPr lang="en-US" altLang="zh-CN" b="1" kern="1200" dirty="0">
                <a:solidFill>
                  <a:srgbClr val="C00000"/>
                </a:solidFill>
              </a:rPr>
              <a:t>CSMA/CD</a:t>
            </a:r>
            <a:r>
              <a:rPr lang="en-US" altLang="zh-CN" b="1" kern="1200" dirty="0"/>
              <a:t> </a:t>
            </a:r>
            <a:r>
              <a:rPr lang="zh-CN" altLang="en-US" b="1" kern="1200" dirty="0"/>
              <a:t>协议来解决这一问题。</a:t>
            </a:r>
          </a:p>
          <a:p>
            <a:r>
              <a:rPr lang="en-US" altLang="zh-CN" sz="3200" b="1" kern="1200" dirty="0">
                <a:solidFill>
                  <a:srgbClr val="4D4D4D"/>
                </a:solidFill>
              </a:rPr>
              <a:t>CSMA/CD (Carrier Sense Multiple Access with Collision Detection) </a:t>
            </a:r>
            <a:r>
              <a:rPr lang="zh-CN" altLang="en-US" sz="3200" b="1" kern="1200" dirty="0">
                <a:solidFill>
                  <a:srgbClr val="4D4D4D"/>
                </a:solidFill>
              </a:rPr>
              <a:t>意思是</a:t>
            </a:r>
            <a:r>
              <a:rPr lang="zh-CN" altLang="en-US" sz="3200" b="1" kern="1200" dirty="0">
                <a:solidFill>
                  <a:srgbClr val="C00000"/>
                </a:solidFill>
              </a:rPr>
              <a:t>载波监听多点接入</a:t>
            </a:r>
            <a:r>
              <a:rPr lang="en-US" altLang="zh-CN" sz="3200" b="1" kern="1200" dirty="0">
                <a:solidFill>
                  <a:srgbClr val="C00000"/>
                </a:solidFill>
              </a:rPr>
              <a:t>/</a:t>
            </a:r>
            <a:r>
              <a:rPr lang="zh-CN" altLang="en-US" sz="3200" b="1" kern="1200" dirty="0">
                <a:solidFill>
                  <a:srgbClr val="C00000"/>
                </a:solidFill>
              </a:rPr>
              <a:t>碰撞检测</a:t>
            </a:r>
            <a:r>
              <a:rPr lang="zh-CN" altLang="en-US" sz="3200" b="1" kern="1200" dirty="0">
                <a:solidFill>
                  <a:srgbClr val="4D4D4D"/>
                </a:solidFill>
              </a:rPr>
              <a:t>。</a:t>
            </a:r>
          </a:p>
          <a:p>
            <a:pPr lvl="1"/>
            <a:r>
              <a:rPr lang="zh-CN" altLang="en-US" sz="2800" b="1" kern="1200" dirty="0">
                <a:solidFill>
                  <a:srgbClr val="C00000"/>
                </a:solidFill>
              </a:rPr>
              <a:t>多点接入</a:t>
            </a:r>
            <a:r>
              <a:rPr lang="zh-CN" altLang="en-US" sz="2800" b="1" kern="1200" dirty="0">
                <a:solidFill>
                  <a:srgbClr val="4D4D4D"/>
                </a:solidFill>
              </a:rPr>
              <a:t>：许多计算机以多点接入的方式连接在一根总线上。</a:t>
            </a:r>
          </a:p>
          <a:p>
            <a:pPr lvl="1"/>
            <a:r>
              <a:rPr lang="zh-CN" altLang="en-US" sz="2800" b="1" kern="1200" dirty="0">
                <a:solidFill>
                  <a:srgbClr val="C00000"/>
                </a:solidFill>
              </a:rPr>
              <a:t>载波监听</a:t>
            </a:r>
            <a:r>
              <a:rPr lang="zh-CN" altLang="en-US" sz="2800" b="1" kern="1200" dirty="0">
                <a:solidFill>
                  <a:srgbClr val="4D4D4D"/>
                </a:solidFill>
              </a:rPr>
              <a:t>：</a:t>
            </a:r>
            <a:r>
              <a:rPr lang="zh-CN" altLang="en-US" b="1" kern="1200" dirty="0"/>
              <a:t>每一台计算机在发送数据之前要先检测一下总线上是否有其他计算机在发送数据。如果有，则暂时先不发送数据，等到信道空闲时再发送。 </a:t>
            </a:r>
          </a:p>
          <a:p>
            <a:pPr lvl="1"/>
            <a:endParaRPr lang="zh-CN" altLang="en-US" sz="2800" b="1" kern="1200" dirty="0">
              <a:solidFill>
                <a:srgbClr val="4D4D4D"/>
              </a:solidFill>
            </a:endParaRPr>
          </a:p>
        </p:txBody>
      </p:sp>
      <p:sp>
        <p:nvSpPr>
          <p:cNvPr id="54274" name="Rectangle 2"/>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 calcmode="lin" valueType="num">
                                      <p:cBhvr additive="base">
                                        <p:cTn id="7"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anim calcmode="lin" valueType="num">
                                      <p:cBhvr additive="base">
                                        <p:cTn id="13"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pPr lvl="1"/>
            <a:r>
              <a:rPr lang="zh-CN" altLang="en-US" sz="2800" b="1" kern="1200" dirty="0">
                <a:solidFill>
                  <a:srgbClr val="C00000"/>
                </a:solidFill>
              </a:rPr>
              <a:t>碰撞检测</a:t>
            </a:r>
            <a:r>
              <a:rPr lang="zh-CN" altLang="en-US" sz="2800" b="1" kern="1200" dirty="0">
                <a:solidFill>
                  <a:srgbClr val="4D4D4D"/>
                </a:solidFill>
              </a:rPr>
              <a:t>：计算机边发送数据边检测信道上的信号电压的变化情况，以</a:t>
            </a:r>
            <a:r>
              <a:rPr lang="zh-CN" altLang="en-US" b="1" kern="1200" dirty="0"/>
              <a:t>便判断是否与其他计算机发生碰撞。</a:t>
            </a:r>
            <a:endParaRPr lang="zh-CN" altLang="en-US" sz="2800" b="1" kern="1200" dirty="0">
              <a:solidFill>
                <a:srgbClr val="4D4D4D"/>
              </a:solidFill>
            </a:endParaRPr>
          </a:p>
          <a:p>
            <a:pPr lvl="2"/>
            <a:r>
              <a:rPr lang="zh-CN" altLang="en-US" sz="2400" b="1" dirty="0">
                <a:solidFill>
                  <a:srgbClr val="4D4D4D"/>
                </a:solidFill>
                <a:cs typeface="+mn-cs"/>
              </a:rPr>
              <a:t>当</a:t>
            </a:r>
            <a:r>
              <a:rPr lang="zh-CN" altLang="en-US" b="1" dirty="0">
                <a:cs typeface="+mn-cs"/>
              </a:rPr>
              <a:t>多</a:t>
            </a:r>
            <a:r>
              <a:rPr lang="zh-CN" altLang="en-US" sz="2400" b="1" dirty="0">
                <a:solidFill>
                  <a:srgbClr val="4D4D4D"/>
                </a:solidFill>
                <a:cs typeface="+mn-cs"/>
              </a:rPr>
              <a:t>台计算机同时在总线上发送数据时，总线上的信号电压变化幅度将会增大（互相叠加）。</a:t>
            </a:r>
          </a:p>
          <a:p>
            <a:pPr lvl="2"/>
            <a:r>
              <a:rPr lang="zh-CN" altLang="en-US" sz="2400" b="1" dirty="0">
                <a:solidFill>
                  <a:srgbClr val="4D4D4D"/>
                </a:solidFill>
                <a:cs typeface="+mn-cs"/>
              </a:rPr>
              <a:t>当计算机检测到信号电压变化幅度超过一定的门限值时，就认为总线上至少有两</a:t>
            </a:r>
            <a:r>
              <a:rPr lang="zh-CN" altLang="en-US" b="1" dirty="0">
                <a:cs typeface="+mn-cs"/>
              </a:rPr>
              <a:t>台计算机</a:t>
            </a:r>
            <a:r>
              <a:rPr lang="zh-CN" altLang="en-US" sz="2400" b="1" dirty="0">
                <a:solidFill>
                  <a:srgbClr val="4D4D4D"/>
                </a:solidFill>
                <a:cs typeface="+mn-cs"/>
              </a:rPr>
              <a:t>同时在发送数据，</a:t>
            </a:r>
            <a:r>
              <a:rPr lang="zh-CN" altLang="en-US" b="1" dirty="0">
                <a:cs typeface="+mn-cs"/>
              </a:rPr>
              <a:t>即</a:t>
            </a:r>
            <a:r>
              <a:rPr lang="zh-CN" altLang="en-US" sz="2400" b="1" dirty="0">
                <a:solidFill>
                  <a:srgbClr val="4D4D4D"/>
                </a:solidFill>
                <a:cs typeface="+mn-cs"/>
              </a:rPr>
              <a:t>产生了碰撞。</a:t>
            </a:r>
          </a:p>
          <a:p>
            <a:pPr lvl="2"/>
            <a:r>
              <a:rPr lang="zh-CN" altLang="en-US" sz="2400" b="1" dirty="0">
                <a:solidFill>
                  <a:srgbClr val="4D4D4D"/>
                </a:solidFill>
                <a:cs typeface="+mn-cs"/>
              </a:rPr>
              <a:t>所谓“碰撞”就是发生了冲突。因此“碰撞检测”也称为“冲突检测”。</a:t>
            </a:r>
            <a:endParaRPr lang="en-US" altLang="zh-CN" sz="2400" b="1" dirty="0">
              <a:solidFill>
                <a:srgbClr val="4D4D4D"/>
              </a:solidFill>
              <a:cs typeface="+mn-cs"/>
            </a:endParaRPr>
          </a:p>
          <a:p>
            <a:pPr lvl="2"/>
            <a:r>
              <a:rPr lang="zh-CN" altLang="en-US" b="1" dirty="0">
                <a:cs typeface="+mn-cs"/>
              </a:rPr>
              <a:t>任何一台正在发送数据的计算机，一旦发现总线上出现了碰撞，就要立即停止发送以免浪费网络资源，然后等待一段随机时间后再次发送。</a:t>
            </a:r>
          </a:p>
          <a:p>
            <a:pPr lvl="2"/>
            <a:endParaRPr lang="zh-CN" altLang="en-US" sz="2400" b="1" dirty="0">
              <a:solidFill>
                <a:srgbClr val="4D4D4D"/>
              </a:solidFill>
              <a:cs typeface="+mn-cs"/>
            </a:endParaRPr>
          </a:p>
        </p:txBody>
      </p:sp>
      <p:sp>
        <p:nvSpPr>
          <p:cNvPr id="55298" name="Rectangle 2"/>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r>
              <a:rPr lang="zh-CN" altLang="en-US" sz="3200" b="1" kern="1200" dirty="0">
                <a:solidFill>
                  <a:srgbClr val="4D4D4D"/>
                </a:solidFill>
              </a:rPr>
              <a:t>既然每一台计算机在发送数据之前已经监听到信道为空闲，那么为什么还会出现碰撞呢？</a:t>
            </a:r>
            <a:endParaRPr lang="en-US" altLang="zh-CN" sz="3200" b="1" kern="1200" dirty="0">
              <a:solidFill>
                <a:srgbClr val="4D4D4D"/>
              </a:solidFill>
            </a:endParaRPr>
          </a:p>
          <a:p>
            <a:r>
              <a:rPr lang="zh-CN" altLang="en-US" b="1" kern="1200" dirty="0"/>
              <a:t>因为电磁波在总线上的传播速率是有限的，当某台计算机监听到总线空闲而发送数据时，可能已经有其他计算机在发送数据了，只是因为</a:t>
            </a:r>
            <a:r>
              <a:rPr lang="zh-CN" altLang="en-US" b="1" kern="1200" dirty="0">
                <a:solidFill>
                  <a:srgbClr val="C00000"/>
                </a:solidFill>
              </a:rPr>
              <a:t>传播时延</a:t>
            </a:r>
            <a:r>
              <a:rPr lang="zh-CN" altLang="en-US" b="1" kern="1200" dirty="0"/>
              <a:t>还没有到达该计算机那里。</a:t>
            </a:r>
            <a:endParaRPr lang="en-US" altLang="zh-CN" sz="3200" b="1" kern="1200" dirty="0">
              <a:solidFill>
                <a:srgbClr val="4D4D4D"/>
              </a:solidFill>
            </a:endParaRPr>
          </a:p>
        </p:txBody>
      </p:sp>
      <p:sp>
        <p:nvSpPr>
          <p:cNvPr id="56322" name="Rectangle 2"/>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3.3.2 CSMA/CD</a:t>
            </a:r>
            <a:r>
              <a:rPr lang="zh-CN" altLang="en-US" dirty="0"/>
              <a:t>协议</a:t>
            </a:r>
          </a:p>
        </p:txBody>
      </p:sp>
      <p:sp>
        <p:nvSpPr>
          <p:cNvPr id="57346" name="Line 2"/>
          <p:cNvSpPr>
            <a:spLocks noChangeShapeType="1"/>
          </p:cNvSpPr>
          <p:nvPr/>
        </p:nvSpPr>
        <p:spPr bwMode="auto">
          <a:xfrm>
            <a:off x="2543902" y="2882530"/>
            <a:ext cx="6213724" cy="0"/>
          </a:xfrm>
          <a:prstGeom prst="line">
            <a:avLst/>
          </a:prstGeom>
          <a:noFill/>
          <a:ln w="38100" cmpd="dbl">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7347" name="Line 3"/>
          <p:cNvSpPr>
            <a:spLocks noChangeShapeType="1"/>
          </p:cNvSpPr>
          <p:nvPr/>
        </p:nvSpPr>
        <p:spPr bwMode="auto">
          <a:xfrm>
            <a:off x="2535436" y="2593538"/>
            <a:ext cx="6230656"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7348" name="Rectangle 4"/>
          <p:cNvSpPr>
            <a:spLocks noChangeArrowheads="1"/>
          </p:cNvSpPr>
          <p:nvPr/>
        </p:nvSpPr>
        <p:spPr bwMode="auto">
          <a:xfrm>
            <a:off x="5026430" y="2383939"/>
            <a:ext cx="919653" cy="4761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333399"/>
                </a:solidFill>
                <a:ea typeface="黑体" pitchFamily="2" charset="-122"/>
              </a:rPr>
              <a:t>1 km</a:t>
            </a:r>
          </a:p>
        </p:txBody>
      </p:sp>
      <p:sp>
        <p:nvSpPr>
          <p:cNvPr id="57349" name="Line 5"/>
          <p:cNvSpPr>
            <a:spLocks noChangeShapeType="1"/>
          </p:cNvSpPr>
          <p:nvPr/>
        </p:nvSpPr>
        <p:spPr bwMode="auto">
          <a:xfrm>
            <a:off x="2529088" y="2887294"/>
            <a:ext cx="0" cy="180858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284678" name="Line 6"/>
          <p:cNvSpPr>
            <a:spLocks noChangeShapeType="1"/>
          </p:cNvSpPr>
          <p:nvPr/>
        </p:nvSpPr>
        <p:spPr bwMode="auto">
          <a:xfrm>
            <a:off x="2535437" y="2887294"/>
            <a:ext cx="6196793" cy="868563"/>
          </a:xfrm>
          <a:prstGeom prst="line">
            <a:avLst/>
          </a:prstGeom>
          <a:noFill/>
          <a:ln w="76200">
            <a:solidFill>
              <a:schemeClr val="accent1"/>
            </a:solidFill>
            <a:round/>
            <a:tailEnd type="triangle" w="med" len="lg"/>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7351" name="Rectangle 7"/>
          <p:cNvSpPr>
            <a:spLocks noChangeArrowheads="1"/>
          </p:cNvSpPr>
          <p:nvPr/>
        </p:nvSpPr>
        <p:spPr bwMode="auto">
          <a:xfrm>
            <a:off x="2063482" y="2385528"/>
            <a:ext cx="523712" cy="6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3200" b="1" dirty="0">
                <a:solidFill>
                  <a:srgbClr val="111111"/>
                </a:solidFill>
                <a:ea typeface="黑体" pitchFamily="2" charset="-122"/>
              </a:rPr>
              <a:t>A</a:t>
            </a:r>
          </a:p>
        </p:txBody>
      </p:sp>
      <p:sp>
        <p:nvSpPr>
          <p:cNvPr id="57352" name="Rectangle 8"/>
          <p:cNvSpPr>
            <a:spLocks noChangeArrowheads="1"/>
          </p:cNvSpPr>
          <p:nvPr/>
        </p:nvSpPr>
        <p:spPr bwMode="auto">
          <a:xfrm>
            <a:off x="8706834" y="2385528"/>
            <a:ext cx="523712" cy="6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3200" b="1" dirty="0">
                <a:solidFill>
                  <a:srgbClr val="111111"/>
                </a:solidFill>
                <a:ea typeface="黑体" pitchFamily="2" charset="-122"/>
              </a:rPr>
              <a:t>B</a:t>
            </a:r>
          </a:p>
        </p:txBody>
      </p:sp>
      <p:sp>
        <p:nvSpPr>
          <p:cNvPr id="57353" name="Line 9"/>
          <p:cNvSpPr>
            <a:spLocks noChangeShapeType="1"/>
          </p:cNvSpPr>
          <p:nvPr/>
        </p:nvSpPr>
        <p:spPr bwMode="auto">
          <a:xfrm flipH="1">
            <a:off x="2372475" y="3230273"/>
            <a:ext cx="8466" cy="1090865"/>
          </a:xfrm>
          <a:prstGeom prst="line">
            <a:avLst/>
          </a:prstGeom>
          <a:noFill/>
          <a:ln w="12700">
            <a:solidFill>
              <a:srgbClr val="333399"/>
            </a:solidFill>
            <a:rou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7354" name="Rectangle 10"/>
          <p:cNvSpPr>
            <a:spLocks noChangeArrowheads="1"/>
          </p:cNvSpPr>
          <p:nvPr/>
        </p:nvSpPr>
        <p:spPr bwMode="auto">
          <a:xfrm>
            <a:off x="2080414" y="3562137"/>
            <a:ext cx="32013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i="1">
                <a:solidFill>
                  <a:srgbClr val="333399"/>
                </a:solidFill>
                <a:ea typeface="黑体" pitchFamily="2" charset="-122"/>
              </a:rPr>
              <a:t>t</a:t>
            </a:r>
          </a:p>
        </p:txBody>
      </p:sp>
      <p:sp>
        <p:nvSpPr>
          <p:cNvPr id="57355" name="Line 11"/>
          <p:cNvSpPr>
            <a:spLocks noChangeShapeType="1"/>
          </p:cNvSpPr>
          <p:nvPr/>
        </p:nvSpPr>
        <p:spPr bwMode="auto">
          <a:xfrm>
            <a:off x="8757627" y="2876178"/>
            <a:ext cx="0" cy="1484657"/>
          </a:xfrm>
          <a:prstGeom prst="line">
            <a:avLst/>
          </a:prstGeom>
          <a:noFill/>
          <a:ln w="12700">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284684" name="Line 12"/>
          <p:cNvSpPr>
            <a:spLocks noChangeShapeType="1"/>
          </p:cNvSpPr>
          <p:nvPr/>
        </p:nvSpPr>
        <p:spPr bwMode="auto">
          <a:xfrm flipH="1">
            <a:off x="2529089" y="3590719"/>
            <a:ext cx="6226423" cy="879679"/>
          </a:xfrm>
          <a:prstGeom prst="line">
            <a:avLst/>
          </a:prstGeom>
          <a:noFill/>
          <a:ln w="76200">
            <a:solidFill>
              <a:srgbClr val="996600"/>
            </a:solidFill>
            <a:rou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2" name="Group 13"/>
          <p:cNvGrpSpPr/>
          <p:nvPr/>
        </p:nvGrpSpPr>
        <p:grpSpPr bwMode="auto">
          <a:xfrm>
            <a:off x="7119540" y="2882529"/>
            <a:ext cx="1286766" cy="793934"/>
            <a:chOff x="3364" y="411"/>
            <a:chExt cx="608" cy="500"/>
          </a:xfrm>
        </p:grpSpPr>
        <p:sp>
          <p:nvSpPr>
            <p:cNvPr id="57381" name="Line 14"/>
            <p:cNvSpPr>
              <a:spLocks noChangeShapeType="1"/>
            </p:cNvSpPr>
            <p:nvPr/>
          </p:nvSpPr>
          <p:spPr bwMode="auto">
            <a:xfrm>
              <a:off x="3755" y="728"/>
              <a:ext cx="112" cy="183"/>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7382"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906780"/>
              <a:r>
                <a:rPr kumimoji="1" lang="zh-CN" altLang="en-US" sz="2400" b="1">
                  <a:solidFill>
                    <a:srgbClr val="333399"/>
                  </a:solidFill>
                  <a:ea typeface="黑体" pitchFamily="2" charset="-122"/>
                </a:rPr>
                <a:t>碰撞</a:t>
              </a:r>
            </a:p>
          </p:txBody>
        </p:sp>
      </p:grpSp>
      <p:grpSp>
        <p:nvGrpSpPr>
          <p:cNvPr id="3" name="Group 16"/>
          <p:cNvGrpSpPr/>
          <p:nvPr/>
        </p:nvGrpSpPr>
        <p:grpSpPr bwMode="auto">
          <a:xfrm>
            <a:off x="334390" y="3427169"/>
            <a:ext cx="5280397" cy="1279821"/>
            <a:chOff x="158" y="754"/>
            <a:chExt cx="2495" cy="806"/>
          </a:xfrm>
        </p:grpSpPr>
        <p:sp>
          <p:nvSpPr>
            <p:cNvPr id="57376" name="Text Box 17"/>
            <p:cNvSpPr txBox="1">
              <a:spLocks noChangeArrowheads="1"/>
            </p:cNvSpPr>
            <p:nvPr/>
          </p:nvSpPr>
          <p:spPr bwMode="auto">
            <a:xfrm>
              <a:off x="158" y="1269"/>
              <a:ext cx="6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i="1">
                  <a:solidFill>
                    <a:srgbClr val="333399"/>
                  </a:solidFill>
                  <a:latin typeface="Arial" panose="020B0604020202020204" pitchFamily="34" charset="0"/>
                </a:rPr>
                <a:t>t</a:t>
              </a:r>
              <a:r>
                <a:rPr kumimoji="1" lang="en-US" altLang="zh-CN" sz="2400">
                  <a:solidFill>
                    <a:srgbClr val="333399"/>
                  </a:solidFill>
                  <a:latin typeface="Arial" panose="020B0604020202020204" pitchFamily="34" charset="0"/>
                </a:rPr>
                <a:t> = 2</a:t>
              </a:r>
              <a:r>
                <a:rPr kumimoji="1" lang="en-US" altLang="zh-CN" sz="2400">
                  <a:solidFill>
                    <a:srgbClr val="333399"/>
                  </a:solidFill>
                  <a:latin typeface="Arial" panose="020B0604020202020204" pitchFamily="34" charset="0"/>
                  <a:sym typeface="Symbol" pitchFamily="18" charset="2"/>
                </a:rPr>
                <a:t></a:t>
              </a:r>
              <a:r>
                <a:rPr kumimoji="1" lang="en-US" altLang="zh-CN" sz="2400">
                  <a:solidFill>
                    <a:srgbClr val="333399"/>
                  </a:solidFill>
                  <a:latin typeface="Arial" panose="020B0604020202020204" pitchFamily="34" charset="0"/>
                </a:rPr>
                <a:t> </a:t>
              </a:r>
              <a:r>
                <a:rPr kumimoji="1" lang="en-US" altLang="zh-CN" sz="2400">
                  <a:solidFill>
                    <a:srgbClr val="333399"/>
                  </a:solidFill>
                  <a:latin typeface="Arial" panose="020B0604020202020204" pitchFamily="34" charset="0"/>
                  <a:sym typeface="Symbol" pitchFamily="18" charset="2"/>
                </a:rPr>
                <a:t> </a:t>
              </a:r>
            </a:p>
          </p:txBody>
        </p:sp>
        <p:sp>
          <p:nvSpPr>
            <p:cNvPr id="57377" name="Line 18"/>
            <p:cNvSpPr>
              <a:spLocks noChangeShapeType="1"/>
            </p:cNvSpPr>
            <p:nvPr/>
          </p:nvSpPr>
          <p:spPr bwMode="auto">
            <a:xfrm>
              <a:off x="913" y="1417"/>
              <a:ext cx="260" cy="0"/>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nvGrpSpPr>
            <p:cNvPr id="57378" name="Group 19"/>
            <p:cNvGrpSpPr/>
            <p:nvPr/>
          </p:nvGrpSpPr>
          <p:grpSpPr bwMode="auto">
            <a:xfrm>
              <a:off x="1247" y="754"/>
              <a:ext cx="1406" cy="291"/>
              <a:chOff x="1247" y="754"/>
              <a:chExt cx="1406" cy="291"/>
            </a:xfrm>
          </p:grpSpPr>
          <p:sp>
            <p:nvSpPr>
              <p:cNvPr id="57379" name="AutoShape 20"/>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p:spPr>
            <p:txBody>
              <a:bodyPr/>
              <a:lstStyle/>
              <a:p>
                <a:pPr algn="ctr" defTabSz="906780"/>
                <a:endParaRPr kumimoji="1" lang="zh-CN" altLang="en-US" sz="2400" b="1">
                  <a:solidFill>
                    <a:srgbClr val="333399"/>
                  </a:solidFill>
                  <a:ea typeface="黑体" pitchFamily="2" charset="-122"/>
                </a:endParaRPr>
              </a:p>
            </p:txBody>
          </p:sp>
          <p:sp>
            <p:nvSpPr>
              <p:cNvPr id="57380" name="Text Box 21"/>
              <p:cNvSpPr txBox="1">
                <a:spLocks noChangeArrowheads="1"/>
              </p:cNvSpPr>
              <p:nvPr/>
            </p:nvSpPr>
            <p:spPr bwMode="auto">
              <a:xfrm>
                <a:off x="1247" y="754"/>
                <a:ext cx="1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a:solidFill>
                      <a:srgbClr val="333399"/>
                    </a:solidFill>
                    <a:latin typeface="Arial" panose="020B0604020202020204" pitchFamily="34" charset="0"/>
                  </a:rPr>
                  <a:t>A </a:t>
                </a:r>
                <a:r>
                  <a:rPr kumimoji="1" lang="zh-CN" altLang="en-US" sz="2400">
                    <a:solidFill>
                      <a:srgbClr val="333399"/>
                    </a:solidFill>
                    <a:latin typeface="Arial" panose="020B0604020202020204" pitchFamily="34" charset="0"/>
                  </a:rPr>
                  <a:t>检测到发生碰撞</a:t>
                </a:r>
              </a:p>
            </p:txBody>
          </p:sp>
        </p:grpSp>
      </p:grpSp>
      <p:grpSp>
        <p:nvGrpSpPr>
          <p:cNvPr id="5" name="Group 22"/>
          <p:cNvGrpSpPr/>
          <p:nvPr/>
        </p:nvGrpSpPr>
        <p:grpSpPr bwMode="auto">
          <a:xfrm>
            <a:off x="8819003" y="2763440"/>
            <a:ext cx="2459247" cy="1035290"/>
            <a:chOff x="4167" y="336"/>
            <a:chExt cx="1162" cy="652"/>
          </a:xfrm>
        </p:grpSpPr>
        <p:grpSp>
          <p:nvGrpSpPr>
            <p:cNvPr id="57370" name="Group 23"/>
            <p:cNvGrpSpPr/>
            <p:nvPr/>
          </p:nvGrpSpPr>
          <p:grpSpPr bwMode="auto">
            <a:xfrm>
              <a:off x="4167" y="697"/>
              <a:ext cx="948" cy="291"/>
              <a:chOff x="4167" y="697"/>
              <a:chExt cx="948" cy="291"/>
            </a:xfrm>
          </p:grpSpPr>
          <p:sp>
            <p:nvSpPr>
              <p:cNvPr id="57374" name="Line 24"/>
              <p:cNvSpPr>
                <a:spLocks noChangeShapeType="1"/>
              </p:cNvSpPr>
              <p:nvPr/>
            </p:nvSpPr>
            <p:spPr bwMode="auto">
              <a:xfrm flipH="1">
                <a:off x="4167" y="847"/>
                <a:ext cx="261" cy="0"/>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57375" name="Text Box 25"/>
              <p:cNvSpPr txBox="1">
                <a:spLocks noChangeArrowheads="1"/>
              </p:cNvSpPr>
              <p:nvPr/>
            </p:nvSpPr>
            <p:spPr bwMode="auto">
              <a:xfrm>
                <a:off x="4411" y="697"/>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zh-CN" altLang="en-US" sz="2400" i="1">
                    <a:solidFill>
                      <a:srgbClr val="333399"/>
                    </a:solidFill>
                    <a:latin typeface="Arial" panose="020B0604020202020204" pitchFamily="34" charset="0"/>
                  </a:rPr>
                  <a:t>  </a:t>
                </a:r>
                <a:r>
                  <a:rPr kumimoji="1" lang="en-US" altLang="zh-CN" sz="2400" i="1">
                    <a:solidFill>
                      <a:srgbClr val="333399"/>
                    </a:solidFill>
                    <a:latin typeface="Arial" panose="020B0604020202020204" pitchFamily="34" charset="0"/>
                  </a:rPr>
                  <a:t>t</a:t>
                </a:r>
                <a:r>
                  <a:rPr kumimoji="1" lang="en-US" altLang="zh-CN" sz="2400">
                    <a:solidFill>
                      <a:srgbClr val="333399"/>
                    </a:solidFill>
                    <a:latin typeface="Arial" panose="020B0604020202020204" pitchFamily="34" charset="0"/>
                  </a:rPr>
                  <a:t> = </a:t>
                </a:r>
                <a:r>
                  <a:rPr kumimoji="1" lang="en-US" altLang="zh-CN" sz="2400">
                    <a:solidFill>
                      <a:srgbClr val="333399"/>
                    </a:solidFill>
                    <a:latin typeface="Tahoma" panose="020B0604030504040204" pitchFamily="34" charset="0"/>
                    <a:ea typeface="宋体" pitchFamily="2" charset="-122"/>
                    <a:sym typeface="Symbol" pitchFamily="18" charset="2"/>
                  </a:rPr>
                  <a:t></a:t>
                </a:r>
                <a:r>
                  <a:rPr kumimoji="1" lang="en-US" altLang="zh-CN" sz="2400">
                    <a:solidFill>
                      <a:srgbClr val="333399"/>
                    </a:solidFill>
                    <a:latin typeface="Arial" panose="020B0604020202020204" pitchFamily="34" charset="0"/>
                  </a:rPr>
                  <a:t> </a:t>
                </a:r>
                <a:r>
                  <a:rPr kumimoji="1" lang="en-US" altLang="zh-CN" sz="2400">
                    <a:solidFill>
                      <a:srgbClr val="333399"/>
                    </a:solidFill>
                    <a:latin typeface="Arial" panose="020B0604020202020204" pitchFamily="34" charset="0"/>
                    <a:sym typeface="Symbol" pitchFamily="18" charset="2"/>
                  </a:rPr>
                  <a:t> </a:t>
                </a:r>
                <a:r>
                  <a:rPr kumimoji="1" lang="en-US" altLang="zh-CN" sz="2400" baseline="30000">
                    <a:solidFill>
                      <a:srgbClr val="333399"/>
                    </a:solidFill>
                    <a:latin typeface="Arial" panose="020B0604020202020204" pitchFamily="34" charset="0"/>
                  </a:rPr>
                  <a:t> </a:t>
                </a:r>
              </a:p>
            </p:txBody>
          </p:sp>
        </p:grpSp>
        <p:grpSp>
          <p:nvGrpSpPr>
            <p:cNvPr id="57371" name="Group 26"/>
            <p:cNvGrpSpPr/>
            <p:nvPr/>
          </p:nvGrpSpPr>
          <p:grpSpPr bwMode="auto">
            <a:xfrm>
              <a:off x="4286" y="336"/>
              <a:ext cx="1043" cy="291"/>
              <a:chOff x="4286" y="336"/>
              <a:chExt cx="1043" cy="291"/>
            </a:xfrm>
          </p:grpSpPr>
          <p:sp>
            <p:nvSpPr>
              <p:cNvPr id="57372"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p:spPr>
            <p:txBody>
              <a:bodyPr/>
              <a:lstStyle/>
              <a:p>
                <a:pPr algn="ctr" defTabSz="906780"/>
                <a:endParaRPr kumimoji="1" lang="zh-CN" altLang="en-US" sz="2400" b="1">
                  <a:solidFill>
                    <a:srgbClr val="333399"/>
                  </a:solidFill>
                  <a:ea typeface="黑体" pitchFamily="2" charset="-122"/>
                </a:endParaRPr>
              </a:p>
            </p:txBody>
          </p:sp>
          <p:sp>
            <p:nvSpPr>
              <p:cNvPr id="57373" name="Text Box 28"/>
              <p:cNvSpPr txBox="1">
                <a:spLocks noChangeArrowheads="1"/>
              </p:cNvSpPr>
              <p:nvPr/>
            </p:nvSpPr>
            <p:spPr bwMode="auto">
              <a:xfrm>
                <a:off x="4286" y="336"/>
                <a:ext cx="8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zh-CN" altLang="en-US" sz="2400">
                    <a:solidFill>
                      <a:srgbClr val="333399"/>
                    </a:solidFill>
                    <a:latin typeface="Arial" panose="020B0604020202020204" pitchFamily="34" charset="0"/>
                  </a:rPr>
                  <a:t>  </a:t>
                </a:r>
                <a:r>
                  <a:rPr kumimoji="1" lang="en-US" altLang="zh-CN" sz="2400">
                    <a:solidFill>
                      <a:srgbClr val="333399"/>
                    </a:solidFill>
                    <a:latin typeface="Arial" panose="020B0604020202020204" pitchFamily="34" charset="0"/>
                  </a:rPr>
                  <a:t>B </a:t>
                </a:r>
                <a:r>
                  <a:rPr kumimoji="1" lang="zh-CN" altLang="en-US" sz="2400">
                    <a:solidFill>
                      <a:srgbClr val="333399"/>
                    </a:solidFill>
                    <a:latin typeface="Arial" panose="020B0604020202020204" pitchFamily="34" charset="0"/>
                  </a:rPr>
                  <a:t>发送数据</a:t>
                </a:r>
              </a:p>
            </p:txBody>
          </p:sp>
        </p:grpSp>
      </p:grpSp>
      <p:grpSp>
        <p:nvGrpSpPr>
          <p:cNvPr id="8" name="Group 29"/>
          <p:cNvGrpSpPr/>
          <p:nvPr/>
        </p:nvGrpSpPr>
        <p:grpSpPr bwMode="auto">
          <a:xfrm>
            <a:off x="5422196" y="3603422"/>
            <a:ext cx="4852886" cy="1057520"/>
            <a:chOff x="2562" y="865"/>
            <a:chExt cx="2293" cy="666"/>
          </a:xfrm>
        </p:grpSpPr>
        <p:grpSp>
          <p:nvGrpSpPr>
            <p:cNvPr id="57365" name="Group 30"/>
            <p:cNvGrpSpPr/>
            <p:nvPr/>
          </p:nvGrpSpPr>
          <p:grpSpPr bwMode="auto">
            <a:xfrm>
              <a:off x="2562" y="1240"/>
              <a:ext cx="1546" cy="291"/>
              <a:chOff x="2562" y="1240"/>
              <a:chExt cx="1546" cy="291"/>
            </a:xfrm>
          </p:grpSpPr>
          <p:sp>
            <p:nvSpPr>
              <p:cNvPr id="57368"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p:spPr>
            <p:txBody>
              <a:bodyPr/>
              <a:lstStyle/>
              <a:p>
                <a:pPr algn="ctr" defTabSz="906780"/>
                <a:endParaRPr kumimoji="1" lang="zh-CN" altLang="en-US" sz="2400" b="1">
                  <a:solidFill>
                    <a:srgbClr val="333399"/>
                  </a:solidFill>
                  <a:ea typeface="黑体" pitchFamily="2" charset="-122"/>
                </a:endParaRPr>
              </a:p>
            </p:txBody>
          </p:sp>
          <p:sp>
            <p:nvSpPr>
              <p:cNvPr id="57369" name="Text Box 32"/>
              <p:cNvSpPr txBox="1">
                <a:spLocks noChangeArrowheads="1"/>
              </p:cNvSpPr>
              <p:nvPr/>
            </p:nvSpPr>
            <p:spPr bwMode="auto">
              <a:xfrm>
                <a:off x="2562" y="1240"/>
                <a:ext cx="1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a:solidFill>
                      <a:srgbClr val="333399"/>
                    </a:solidFill>
                    <a:latin typeface="Arial" panose="020B0604020202020204" pitchFamily="34" charset="0"/>
                  </a:rPr>
                  <a:t>B </a:t>
                </a:r>
                <a:r>
                  <a:rPr kumimoji="1" lang="zh-CN" altLang="en-US" sz="2400">
                    <a:solidFill>
                      <a:srgbClr val="333399"/>
                    </a:solidFill>
                    <a:latin typeface="Arial" panose="020B0604020202020204" pitchFamily="34" charset="0"/>
                  </a:rPr>
                  <a:t>检测到发生碰撞</a:t>
                </a:r>
              </a:p>
            </p:txBody>
          </p:sp>
        </p:grpSp>
        <p:sp>
          <p:nvSpPr>
            <p:cNvPr id="57366" name="Line 33"/>
            <p:cNvSpPr>
              <a:spLocks noChangeShapeType="1"/>
            </p:cNvSpPr>
            <p:nvPr/>
          </p:nvSpPr>
          <p:spPr bwMode="auto">
            <a:xfrm flipH="1">
              <a:off x="4167" y="964"/>
              <a:ext cx="261" cy="0"/>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57367" name="Text Box 34"/>
            <p:cNvSpPr txBox="1">
              <a:spLocks noChangeArrowheads="1"/>
            </p:cNvSpPr>
            <p:nvPr/>
          </p:nvSpPr>
          <p:spPr bwMode="auto">
            <a:xfrm>
              <a:off x="4410" y="865"/>
              <a:ext cx="4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zh-CN" altLang="en-US" sz="2400" i="1">
                  <a:solidFill>
                    <a:srgbClr val="333399"/>
                  </a:solidFill>
                  <a:latin typeface="Arial" panose="020B0604020202020204" pitchFamily="34" charset="0"/>
                </a:rPr>
                <a:t>  </a:t>
              </a:r>
              <a:r>
                <a:rPr kumimoji="1" lang="en-US" altLang="zh-CN" sz="2400" i="1">
                  <a:solidFill>
                    <a:srgbClr val="333399"/>
                  </a:solidFill>
                  <a:latin typeface="Arial" panose="020B0604020202020204" pitchFamily="34" charset="0"/>
                </a:rPr>
                <a:t>t</a:t>
              </a:r>
              <a:r>
                <a:rPr kumimoji="1" lang="en-US" altLang="zh-CN" sz="2400">
                  <a:solidFill>
                    <a:srgbClr val="333399"/>
                  </a:solidFill>
                  <a:latin typeface="Arial" panose="020B0604020202020204" pitchFamily="34" charset="0"/>
                </a:rPr>
                <a:t> = </a:t>
              </a:r>
              <a:r>
                <a:rPr kumimoji="1" lang="en-US" altLang="zh-CN" sz="2400">
                  <a:solidFill>
                    <a:srgbClr val="333399"/>
                  </a:solidFill>
                  <a:latin typeface="Tahoma" panose="020B0604030504040204" pitchFamily="34" charset="0"/>
                  <a:ea typeface="宋体" pitchFamily="2" charset="-122"/>
                  <a:sym typeface="Symbol" pitchFamily="18" charset="2"/>
                </a:rPr>
                <a:t></a:t>
              </a:r>
            </a:p>
          </p:txBody>
        </p:sp>
      </p:grpSp>
      <p:sp>
        <p:nvSpPr>
          <p:cNvPr id="57361" name="Text Box 35"/>
          <p:cNvSpPr txBox="1">
            <a:spLocks noChangeArrowheads="1"/>
          </p:cNvSpPr>
          <p:nvPr/>
        </p:nvSpPr>
        <p:spPr bwMode="auto">
          <a:xfrm>
            <a:off x="1039149" y="2677696"/>
            <a:ext cx="843395"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i="1">
                <a:solidFill>
                  <a:srgbClr val="333399"/>
                </a:solidFill>
                <a:latin typeface="Arial" panose="020B0604020202020204" pitchFamily="34" charset="0"/>
              </a:rPr>
              <a:t>t</a:t>
            </a:r>
            <a:r>
              <a:rPr kumimoji="1" lang="en-US" altLang="zh-CN" sz="2400">
                <a:solidFill>
                  <a:srgbClr val="333399"/>
                </a:solidFill>
                <a:latin typeface="Arial" panose="020B0604020202020204" pitchFamily="34" charset="0"/>
              </a:rPr>
              <a:t> = 0</a:t>
            </a:r>
            <a:endParaRPr kumimoji="1" lang="en-US" altLang="zh-CN" sz="2400" baseline="30000">
              <a:solidFill>
                <a:srgbClr val="333399"/>
              </a:solidFill>
              <a:latin typeface="Arial" panose="020B0604020202020204" pitchFamily="34" charset="0"/>
            </a:endParaRPr>
          </a:p>
        </p:txBody>
      </p:sp>
      <p:sp>
        <p:nvSpPr>
          <p:cNvPr id="57362" name="Line 36"/>
          <p:cNvSpPr>
            <a:spLocks noChangeShapeType="1"/>
          </p:cNvSpPr>
          <p:nvPr/>
        </p:nvSpPr>
        <p:spPr bwMode="auto">
          <a:xfrm>
            <a:off x="1932266" y="2882530"/>
            <a:ext cx="550262" cy="0"/>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57363" name="Text Box 37"/>
          <p:cNvSpPr txBox="1">
            <a:spLocks noChangeArrowheads="1"/>
          </p:cNvSpPr>
          <p:nvPr/>
        </p:nvSpPr>
        <p:spPr bwMode="auto">
          <a:xfrm>
            <a:off x="9010607" y="4011505"/>
            <a:ext cx="2717305"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zh-CN" altLang="en-US" sz="2900">
                <a:solidFill>
                  <a:srgbClr val="333399"/>
                </a:solidFill>
                <a:latin typeface="Arial" panose="020B0604020202020204" pitchFamily="34" charset="0"/>
              </a:rPr>
              <a:t>单程端到端</a:t>
            </a:r>
          </a:p>
          <a:p>
            <a:pPr algn="ctr" eaLnBrk="1" hangingPunct="1"/>
            <a:r>
              <a:rPr lang="zh-CN" altLang="en-US" sz="2900">
                <a:solidFill>
                  <a:srgbClr val="333399"/>
                </a:solidFill>
                <a:latin typeface="Arial" panose="020B0604020202020204" pitchFamily="34" charset="0"/>
              </a:rPr>
              <a:t>传播时延记为</a:t>
            </a:r>
            <a:r>
              <a:rPr lang="zh-CN" altLang="en-US" sz="2900" i="1">
                <a:solidFill>
                  <a:srgbClr val="333399"/>
                </a:solidFill>
                <a:latin typeface="Arial" panose="020B0604020202020204" pitchFamily="34" charset="0"/>
                <a:sym typeface="Symbol" pitchFamily="18" charset="2"/>
              </a:rPr>
              <a:t></a:t>
            </a:r>
            <a:r>
              <a:rPr lang="zh-CN" altLang="en-US" sz="2900">
                <a:solidFill>
                  <a:srgbClr val="333399"/>
                </a:solidFill>
                <a:latin typeface="Arial" panose="020B0604020202020204" pitchFamily="34" charset="0"/>
              </a:rPr>
              <a:t> </a:t>
            </a:r>
          </a:p>
        </p:txBody>
      </p:sp>
      <p:sp>
        <p:nvSpPr>
          <p:cNvPr id="39" name="Rectangle 3"/>
          <p:cNvSpPr>
            <a:spLocks noGrp="1" noChangeArrowheads="1"/>
          </p:cNvSpPr>
          <p:nvPr>
            <p:ph idx="1"/>
          </p:nvPr>
        </p:nvSpPr>
        <p:spPr>
          <a:xfrm>
            <a:off x="442800" y="1267199"/>
            <a:ext cx="11304000" cy="4896000"/>
          </a:xfrm>
        </p:spPr>
        <p:txBody>
          <a:bodyPr/>
          <a:lstStyle/>
          <a:p>
            <a:r>
              <a:rPr lang="zh-CN" altLang="en-US" b="1" kern="1200" dirty="0"/>
              <a:t>传播时延对载波监听的影响 </a:t>
            </a:r>
            <a:endParaRPr lang="zh-CN" altLang="en-US" sz="3200" b="1" kern="1200" dirty="0">
              <a:solidFill>
                <a:srgbClr val="4D4D4D"/>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8"/>
                                        </p:tgtEl>
                                        <p:attrNameLst>
                                          <p:attrName>style.visibility</p:attrName>
                                        </p:attrNameLst>
                                      </p:cBhvr>
                                      <p:to>
                                        <p:strVal val="visible"/>
                                      </p:to>
                                    </p:set>
                                    <p:animEffect transition="in" filter="wipe(left)">
                                      <p:cBhvr>
                                        <p:cTn id="7" dur="5000"/>
                                        <p:tgtEl>
                                          <p:spTgt spid="284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284684"/>
                                        </p:tgtEl>
                                        <p:attrNameLst>
                                          <p:attrName>style.visibility</p:attrName>
                                        </p:attrNameLst>
                                      </p:cBhvr>
                                      <p:to>
                                        <p:strVal val="visible"/>
                                      </p:to>
                                    </p:set>
                                    <p:animEffect transition="in" filter="wipe(right)">
                                      <p:cBhvr>
                                        <p:cTn id="10" dur="5000"/>
                                        <p:tgtEl>
                                          <p:spTgt spid="284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85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8" grpId="0" animBg="1"/>
      <p:bldP spid="28468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7068746" y="5430508"/>
            <a:ext cx="1525919" cy="142908"/>
          </a:xfrm>
          <a:prstGeom prst="rect">
            <a:avLst/>
          </a:prstGeom>
          <a:solidFill>
            <a:srgbClr val="996600"/>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286723" name="Rectangle 3"/>
          <p:cNvSpPr>
            <a:spLocks noChangeArrowheads="1"/>
          </p:cNvSpPr>
          <p:nvPr/>
        </p:nvSpPr>
        <p:spPr bwMode="auto">
          <a:xfrm>
            <a:off x="2747077" y="5214558"/>
            <a:ext cx="5847589" cy="142908"/>
          </a:xfrm>
          <a:prstGeom prst="rect">
            <a:avLst/>
          </a:prstGeom>
          <a:solidFill>
            <a:schemeClr val="accent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59396" name="Line 4"/>
          <p:cNvSpPr>
            <a:spLocks noChangeShapeType="1"/>
          </p:cNvSpPr>
          <p:nvPr/>
        </p:nvSpPr>
        <p:spPr bwMode="auto">
          <a:xfrm>
            <a:off x="2543902" y="652614"/>
            <a:ext cx="6213724" cy="0"/>
          </a:xfrm>
          <a:prstGeom prst="line">
            <a:avLst/>
          </a:prstGeom>
          <a:noFill/>
          <a:ln w="38100" cmpd="dbl">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9397" name="Line 5"/>
          <p:cNvSpPr>
            <a:spLocks noChangeShapeType="1"/>
          </p:cNvSpPr>
          <p:nvPr/>
        </p:nvSpPr>
        <p:spPr bwMode="auto">
          <a:xfrm>
            <a:off x="2543902" y="333452"/>
            <a:ext cx="6230656"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9398" name="Rectangle 6"/>
          <p:cNvSpPr>
            <a:spLocks noChangeArrowheads="1"/>
          </p:cNvSpPr>
          <p:nvPr/>
        </p:nvSpPr>
        <p:spPr bwMode="auto">
          <a:xfrm>
            <a:off x="5026430" y="154024"/>
            <a:ext cx="919653" cy="4761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333399"/>
                </a:solidFill>
                <a:ea typeface="黑体" pitchFamily="2" charset="-122"/>
              </a:rPr>
              <a:t>1 km</a:t>
            </a:r>
          </a:p>
        </p:txBody>
      </p:sp>
      <p:sp>
        <p:nvSpPr>
          <p:cNvPr id="59399" name="Line 7"/>
          <p:cNvSpPr>
            <a:spLocks noChangeShapeType="1"/>
          </p:cNvSpPr>
          <p:nvPr/>
        </p:nvSpPr>
        <p:spPr bwMode="auto">
          <a:xfrm>
            <a:off x="2529088" y="657378"/>
            <a:ext cx="0" cy="180858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9400" name="Line 8"/>
          <p:cNvSpPr>
            <a:spLocks noChangeShapeType="1"/>
          </p:cNvSpPr>
          <p:nvPr/>
        </p:nvSpPr>
        <p:spPr bwMode="auto">
          <a:xfrm>
            <a:off x="2535437" y="657378"/>
            <a:ext cx="6196793" cy="868564"/>
          </a:xfrm>
          <a:prstGeom prst="line">
            <a:avLst/>
          </a:prstGeom>
          <a:noFill/>
          <a:ln w="76200">
            <a:solidFill>
              <a:schemeClr val="accent1"/>
            </a:solidFill>
            <a:round/>
            <a:tailEnd type="triangle" w="med" len="lg"/>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9401" name="Rectangle 9"/>
          <p:cNvSpPr>
            <a:spLocks noChangeArrowheads="1"/>
          </p:cNvSpPr>
          <p:nvPr/>
        </p:nvSpPr>
        <p:spPr bwMode="auto">
          <a:xfrm>
            <a:off x="2105678" y="156671"/>
            <a:ext cx="514094" cy="59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3200" b="1" dirty="0">
                <a:solidFill>
                  <a:srgbClr val="111111"/>
                </a:solidFill>
                <a:ea typeface="黑体" pitchFamily="2" charset="-122"/>
              </a:rPr>
              <a:t>A</a:t>
            </a:r>
          </a:p>
        </p:txBody>
      </p:sp>
      <p:sp>
        <p:nvSpPr>
          <p:cNvPr id="59402" name="Rectangle 10"/>
          <p:cNvSpPr>
            <a:spLocks noChangeArrowheads="1"/>
          </p:cNvSpPr>
          <p:nvPr/>
        </p:nvSpPr>
        <p:spPr bwMode="auto">
          <a:xfrm>
            <a:off x="8679186" y="160859"/>
            <a:ext cx="514094" cy="59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3200" b="1" dirty="0">
                <a:solidFill>
                  <a:srgbClr val="111111"/>
                </a:solidFill>
                <a:ea typeface="黑体" pitchFamily="2" charset="-122"/>
              </a:rPr>
              <a:t>B</a:t>
            </a:r>
          </a:p>
        </p:txBody>
      </p:sp>
      <p:sp>
        <p:nvSpPr>
          <p:cNvPr id="59403" name="Line 11"/>
          <p:cNvSpPr>
            <a:spLocks noChangeShapeType="1"/>
          </p:cNvSpPr>
          <p:nvPr/>
        </p:nvSpPr>
        <p:spPr bwMode="auto">
          <a:xfrm flipH="1">
            <a:off x="2372475" y="1000357"/>
            <a:ext cx="8466" cy="1090866"/>
          </a:xfrm>
          <a:prstGeom prst="line">
            <a:avLst/>
          </a:prstGeom>
          <a:noFill/>
          <a:ln w="12700">
            <a:solidFill>
              <a:srgbClr val="333399"/>
            </a:solidFill>
            <a:rou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9404" name="Rectangle 12"/>
          <p:cNvSpPr>
            <a:spLocks noChangeArrowheads="1"/>
          </p:cNvSpPr>
          <p:nvPr/>
        </p:nvSpPr>
        <p:spPr bwMode="auto">
          <a:xfrm>
            <a:off x="2080413" y="1332221"/>
            <a:ext cx="32013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i="1" dirty="0">
                <a:solidFill>
                  <a:srgbClr val="333399"/>
                </a:solidFill>
                <a:ea typeface="黑体" pitchFamily="2" charset="-122"/>
              </a:rPr>
              <a:t>t</a:t>
            </a:r>
          </a:p>
        </p:txBody>
      </p:sp>
      <p:sp>
        <p:nvSpPr>
          <p:cNvPr id="59405" name="Line 13"/>
          <p:cNvSpPr>
            <a:spLocks noChangeShapeType="1"/>
          </p:cNvSpPr>
          <p:nvPr/>
        </p:nvSpPr>
        <p:spPr bwMode="auto">
          <a:xfrm>
            <a:off x="8757627" y="646262"/>
            <a:ext cx="0" cy="1484656"/>
          </a:xfrm>
          <a:prstGeom prst="line">
            <a:avLst/>
          </a:prstGeom>
          <a:noFill/>
          <a:ln w="12700">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59406" name="Line 14"/>
          <p:cNvSpPr>
            <a:spLocks noChangeShapeType="1"/>
          </p:cNvSpPr>
          <p:nvPr/>
        </p:nvSpPr>
        <p:spPr bwMode="auto">
          <a:xfrm flipH="1">
            <a:off x="2529089" y="1360803"/>
            <a:ext cx="6226423" cy="879679"/>
          </a:xfrm>
          <a:prstGeom prst="line">
            <a:avLst/>
          </a:prstGeom>
          <a:noFill/>
          <a:ln w="76200">
            <a:solidFill>
              <a:srgbClr val="996600"/>
            </a:solidFill>
            <a:rou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59407" name="Group 15"/>
          <p:cNvGrpSpPr/>
          <p:nvPr/>
        </p:nvGrpSpPr>
        <p:grpSpPr bwMode="auto">
          <a:xfrm>
            <a:off x="7119540" y="652614"/>
            <a:ext cx="1286766" cy="793934"/>
            <a:chOff x="3364" y="411"/>
            <a:chExt cx="608" cy="500"/>
          </a:xfrm>
        </p:grpSpPr>
        <p:sp>
          <p:nvSpPr>
            <p:cNvPr id="59467" name="Line 16"/>
            <p:cNvSpPr>
              <a:spLocks noChangeShapeType="1"/>
            </p:cNvSpPr>
            <p:nvPr/>
          </p:nvSpPr>
          <p:spPr bwMode="auto">
            <a:xfrm>
              <a:off x="3755" y="728"/>
              <a:ext cx="112" cy="183"/>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9468"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906780"/>
              <a:r>
                <a:rPr kumimoji="1" lang="zh-CN" altLang="en-US" sz="2400" b="1">
                  <a:solidFill>
                    <a:srgbClr val="333399"/>
                  </a:solidFill>
                  <a:ea typeface="黑体" pitchFamily="2" charset="-122"/>
                </a:rPr>
                <a:t>碰撞</a:t>
              </a:r>
            </a:p>
          </p:txBody>
        </p:sp>
      </p:grpSp>
      <p:sp>
        <p:nvSpPr>
          <p:cNvPr id="286738" name="Text Box 18"/>
          <p:cNvSpPr txBox="1">
            <a:spLocks noChangeArrowheads="1"/>
          </p:cNvSpPr>
          <p:nvPr/>
        </p:nvSpPr>
        <p:spPr bwMode="auto">
          <a:xfrm>
            <a:off x="9168207" y="3275772"/>
            <a:ext cx="2693260" cy="110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pPr>
              <a:lnSpc>
                <a:spcPct val="90000"/>
              </a:lnSpc>
            </a:pPr>
            <a:r>
              <a:rPr kumimoji="1" lang="en-US" altLang="zh-CN" sz="2400" i="1" dirty="0">
                <a:solidFill>
                  <a:srgbClr val="333399"/>
                </a:solidFill>
                <a:latin typeface="Arial" panose="020B0604020202020204" pitchFamily="34" charset="0"/>
              </a:rPr>
              <a:t>t</a:t>
            </a:r>
            <a:r>
              <a:rPr kumimoji="1" lang="en-US" altLang="zh-CN" sz="2400" dirty="0">
                <a:solidFill>
                  <a:srgbClr val="333399"/>
                </a:solidFill>
                <a:latin typeface="Arial" panose="020B0604020202020204" pitchFamily="34" charset="0"/>
              </a:rPr>
              <a:t> = </a:t>
            </a:r>
            <a:r>
              <a:rPr kumimoji="1" lang="en-US" altLang="zh-CN" sz="2400" dirty="0">
                <a:solidFill>
                  <a:srgbClr val="333399"/>
                </a:solidFill>
                <a:latin typeface="Tahoma" panose="020B0604030504040204" pitchFamily="34" charset="0"/>
                <a:ea typeface="宋体" pitchFamily="2" charset="-122"/>
                <a:sym typeface="Symbol" pitchFamily="18" charset="2"/>
              </a:rPr>
              <a:t></a:t>
            </a:r>
            <a:r>
              <a:rPr kumimoji="1" lang="en-US" altLang="zh-CN" sz="2400" dirty="0">
                <a:solidFill>
                  <a:srgbClr val="333399"/>
                </a:solidFill>
                <a:latin typeface="Arial" panose="020B0604020202020204" pitchFamily="34" charset="0"/>
              </a:rPr>
              <a:t> </a:t>
            </a:r>
            <a:r>
              <a:rPr kumimoji="1" lang="en-US" altLang="zh-CN" sz="2400" dirty="0">
                <a:solidFill>
                  <a:srgbClr val="333399"/>
                </a:solidFill>
                <a:latin typeface="Arial" panose="020B0604020202020204" pitchFamily="34" charset="0"/>
                <a:sym typeface="Symbol" pitchFamily="18" charset="2"/>
              </a:rPr>
              <a:t> </a:t>
            </a:r>
            <a:endParaRPr kumimoji="1" lang="en-US" altLang="zh-CN" sz="2400" dirty="0">
              <a:solidFill>
                <a:srgbClr val="333399"/>
              </a:solidFill>
              <a:latin typeface="Arial" panose="020B0604020202020204" pitchFamily="34" charset="0"/>
            </a:endParaRPr>
          </a:p>
          <a:p>
            <a:pPr>
              <a:lnSpc>
                <a:spcPct val="90000"/>
              </a:lnSpc>
            </a:pPr>
            <a:r>
              <a:rPr kumimoji="1" lang="en-US" altLang="zh-CN" sz="2400" dirty="0">
                <a:solidFill>
                  <a:srgbClr val="333399"/>
                </a:solidFill>
                <a:latin typeface="Arial" panose="020B0604020202020204" pitchFamily="34" charset="0"/>
              </a:rPr>
              <a:t>B </a:t>
            </a:r>
            <a:r>
              <a:rPr kumimoji="1" lang="zh-CN" altLang="en-US" sz="2400" dirty="0">
                <a:solidFill>
                  <a:srgbClr val="333399"/>
                </a:solidFill>
                <a:latin typeface="Arial" panose="020B0604020202020204" pitchFamily="34" charset="0"/>
              </a:rPr>
              <a:t>检测到信道空闲</a:t>
            </a:r>
          </a:p>
          <a:p>
            <a:pPr>
              <a:lnSpc>
                <a:spcPct val="90000"/>
              </a:lnSpc>
            </a:pPr>
            <a:r>
              <a:rPr kumimoji="1" lang="zh-CN" altLang="en-US" sz="2400" dirty="0">
                <a:solidFill>
                  <a:srgbClr val="333399"/>
                </a:solidFill>
                <a:latin typeface="Arial" panose="020B0604020202020204" pitchFamily="34" charset="0"/>
              </a:rPr>
              <a:t>发送数据</a:t>
            </a:r>
          </a:p>
        </p:txBody>
      </p:sp>
      <p:sp>
        <p:nvSpPr>
          <p:cNvPr id="286739" name="Text Box 19"/>
          <p:cNvSpPr txBox="1">
            <a:spLocks noChangeArrowheads="1"/>
          </p:cNvSpPr>
          <p:nvPr/>
        </p:nvSpPr>
        <p:spPr bwMode="auto">
          <a:xfrm>
            <a:off x="9168206" y="4247546"/>
            <a:ext cx="1547112" cy="77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pPr>
              <a:lnSpc>
                <a:spcPct val="90000"/>
              </a:lnSpc>
            </a:pPr>
            <a:r>
              <a:rPr kumimoji="1" lang="en-US" altLang="zh-CN" sz="2400" i="1" dirty="0">
                <a:solidFill>
                  <a:srgbClr val="333399"/>
                </a:solidFill>
                <a:latin typeface="Arial" panose="020B0604020202020204" pitchFamily="34" charset="0"/>
              </a:rPr>
              <a:t>t</a:t>
            </a:r>
            <a:r>
              <a:rPr kumimoji="1" lang="en-US" altLang="zh-CN" sz="2400" dirty="0">
                <a:solidFill>
                  <a:srgbClr val="333399"/>
                </a:solidFill>
                <a:latin typeface="Arial" panose="020B0604020202020204" pitchFamily="34" charset="0"/>
              </a:rPr>
              <a:t> = </a:t>
            </a:r>
            <a:r>
              <a:rPr kumimoji="1" lang="en-US" altLang="zh-CN" sz="2400" dirty="0">
                <a:solidFill>
                  <a:srgbClr val="333399"/>
                </a:solidFill>
                <a:latin typeface="Tahoma" panose="020B0604030504040204" pitchFamily="34" charset="0"/>
                <a:ea typeface="宋体" pitchFamily="2" charset="-122"/>
                <a:sym typeface="Symbol" pitchFamily="18" charset="2"/>
              </a:rPr>
              <a:t></a:t>
            </a:r>
            <a:r>
              <a:rPr kumimoji="1" lang="en-US" altLang="zh-CN" sz="2400" dirty="0">
                <a:solidFill>
                  <a:schemeClr val="tx1"/>
                </a:solidFill>
                <a:latin typeface="Tahoma" panose="020B0604030504040204" pitchFamily="34" charset="0"/>
                <a:ea typeface="宋体" pitchFamily="2" charset="-122"/>
              </a:rPr>
              <a:t> </a:t>
            </a:r>
            <a:r>
              <a:rPr kumimoji="1" lang="en-US" altLang="zh-CN" sz="2400" dirty="0">
                <a:solidFill>
                  <a:srgbClr val="333399"/>
                </a:solidFill>
                <a:latin typeface="Arial" panose="020B0604020202020204" pitchFamily="34" charset="0"/>
                <a:sym typeface="Symbol" pitchFamily="18" charset="2"/>
              </a:rPr>
              <a:t> /2</a:t>
            </a:r>
            <a:endParaRPr kumimoji="1" lang="en-US" altLang="zh-CN" sz="2400" baseline="30000" dirty="0">
              <a:solidFill>
                <a:srgbClr val="333399"/>
              </a:solidFill>
              <a:latin typeface="Arial" panose="020B0604020202020204" pitchFamily="34" charset="0"/>
            </a:endParaRPr>
          </a:p>
          <a:p>
            <a:pPr>
              <a:lnSpc>
                <a:spcPct val="90000"/>
              </a:lnSpc>
            </a:pPr>
            <a:r>
              <a:rPr kumimoji="1" lang="zh-CN" altLang="en-US" sz="2400" dirty="0">
                <a:solidFill>
                  <a:srgbClr val="333399"/>
                </a:solidFill>
                <a:latin typeface="Arial" panose="020B0604020202020204" pitchFamily="34" charset="0"/>
              </a:rPr>
              <a:t>发生碰撞</a:t>
            </a:r>
          </a:p>
        </p:txBody>
      </p:sp>
      <p:grpSp>
        <p:nvGrpSpPr>
          <p:cNvPr id="59410" name="Group 20"/>
          <p:cNvGrpSpPr/>
          <p:nvPr/>
        </p:nvGrpSpPr>
        <p:grpSpPr bwMode="auto">
          <a:xfrm>
            <a:off x="334390" y="1197252"/>
            <a:ext cx="5280397" cy="1279822"/>
            <a:chOff x="158" y="754"/>
            <a:chExt cx="2495" cy="806"/>
          </a:xfrm>
        </p:grpSpPr>
        <p:sp>
          <p:nvSpPr>
            <p:cNvPr id="59462" name="Text Box 21"/>
            <p:cNvSpPr txBox="1">
              <a:spLocks noChangeArrowheads="1"/>
            </p:cNvSpPr>
            <p:nvPr/>
          </p:nvSpPr>
          <p:spPr bwMode="auto">
            <a:xfrm>
              <a:off x="158" y="1269"/>
              <a:ext cx="6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i="1" dirty="0">
                  <a:solidFill>
                    <a:srgbClr val="333399"/>
                  </a:solidFill>
                  <a:latin typeface="Arial" panose="020B0604020202020204" pitchFamily="34" charset="0"/>
                </a:rPr>
                <a:t>t</a:t>
              </a:r>
              <a:r>
                <a:rPr kumimoji="1" lang="en-US" altLang="zh-CN" sz="2400" dirty="0">
                  <a:solidFill>
                    <a:srgbClr val="333399"/>
                  </a:solidFill>
                  <a:latin typeface="Arial" panose="020B0604020202020204" pitchFamily="34" charset="0"/>
                </a:rPr>
                <a:t> = 2</a:t>
              </a:r>
              <a:r>
                <a:rPr kumimoji="1" lang="en-US" altLang="zh-CN" sz="2400" dirty="0">
                  <a:solidFill>
                    <a:srgbClr val="333399"/>
                  </a:solidFill>
                  <a:latin typeface="Arial" panose="020B0604020202020204" pitchFamily="34" charset="0"/>
                  <a:sym typeface="Symbol" pitchFamily="18" charset="2"/>
                </a:rPr>
                <a:t></a:t>
              </a:r>
              <a:r>
                <a:rPr kumimoji="1" lang="en-US" altLang="zh-CN" sz="2400" dirty="0">
                  <a:solidFill>
                    <a:srgbClr val="333399"/>
                  </a:solidFill>
                  <a:latin typeface="Arial" panose="020B0604020202020204" pitchFamily="34" charset="0"/>
                </a:rPr>
                <a:t> </a:t>
              </a:r>
              <a:r>
                <a:rPr kumimoji="1" lang="en-US" altLang="zh-CN" sz="2400" dirty="0">
                  <a:solidFill>
                    <a:srgbClr val="333399"/>
                  </a:solidFill>
                  <a:latin typeface="Arial" panose="020B0604020202020204" pitchFamily="34" charset="0"/>
                  <a:sym typeface="Symbol" pitchFamily="18" charset="2"/>
                </a:rPr>
                <a:t> </a:t>
              </a:r>
            </a:p>
          </p:txBody>
        </p:sp>
        <p:sp>
          <p:nvSpPr>
            <p:cNvPr id="59463" name="Line 22"/>
            <p:cNvSpPr>
              <a:spLocks noChangeShapeType="1"/>
            </p:cNvSpPr>
            <p:nvPr/>
          </p:nvSpPr>
          <p:spPr bwMode="auto">
            <a:xfrm>
              <a:off x="913" y="1417"/>
              <a:ext cx="260" cy="0"/>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nvGrpSpPr>
            <p:cNvPr id="59464" name="Group 23"/>
            <p:cNvGrpSpPr/>
            <p:nvPr/>
          </p:nvGrpSpPr>
          <p:grpSpPr bwMode="auto">
            <a:xfrm>
              <a:off x="1247" y="754"/>
              <a:ext cx="1406" cy="291"/>
              <a:chOff x="1247" y="754"/>
              <a:chExt cx="1406" cy="291"/>
            </a:xfrm>
          </p:grpSpPr>
          <p:sp>
            <p:nvSpPr>
              <p:cNvPr id="59465"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p:spPr>
            <p:txBody>
              <a:bodyPr/>
              <a:lstStyle/>
              <a:p>
                <a:pPr algn="ctr" defTabSz="906780"/>
                <a:endParaRPr kumimoji="1" lang="zh-CN" altLang="en-US" sz="2400" b="1">
                  <a:solidFill>
                    <a:srgbClr val="333399"/>
                  </a:solidFill>
                  <a:ea typeface="黑体" pitchFamily="2" charset="-122"/>
                </a:endParaRPr>
              </a:p>
            </p:txBody>
          </p:sp>
          <p:sp>
            <p:nvSpPr>
              <p:cNvPr id="59466" name="Text Box 25"/>
              <p:cNvSpPr txBox="1">
                <a:spLocks noChangeArrowheads="1"/>
              </p:cNvSpPr>
              <p:nvPr/>
            </p:nvSpPr>
            <p:spPr bwMode="auto">
              <a:xfrm>
                <a:off x="1247" y="754"/>
                <a:ext cx="1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a:solidFill>
                      <a:srgbClr val="333399"/>
                    </a:solidFill>
                    <a:latin typeface="Arial" panose="020B0604020202020204" pitchFamily="34" charset="0"/>
                  </a:rPr>
                  <a:t>A </a:t>
                </a:r>
                <a:r>
                  <a:rPr kumimoji="1" lang="zh-CN" altLang="en-US" sz="2400">
                    <a:solidFill>
                      <a:srgbClr val="333399"/>
                    </a:solidFill>
                    <a:latin typeface="Arial" panose="020B0604020202020204" pitchFamily="34" charset="0"/>
                  </a:rPr>
                  <a:t>检测到发生碰撞</a:t>
                </a:r>
              </a:p>
            </p:txBody>
          </p:sp>
        </p:grpSp>
      </p:grpSp>
      <p:grpSp>
        <p:nvGrpSpPr>
          <p:cNvPr id="59411" name="Group 26"/>
          <p:cNvGrpSpPr/>
          <p:nvPr/>
        </p:nvGrpSpPr>
        <p:grpSpPr bwMode="auto">
          <a:xfrm>
            <a:off x="8819003" y="533524"/>
            <a:ext cx="2459247" cy="1035291"/>
            <a:chOff x="4167" y="336"/>
            <a:chExt cx="1162" cy="652"/>
          </a:xfrm>
        </p:grpSpPr>
        <p:grpSp>
          <p:nvGrpSpPr>
            <p:cNvPr id="59456" name="Group 27"/>
            <p:cNvGrpSpPr/>
            <p:nvPr/>
          </p:nvGrpSpPr>
          <p:grpSpPr bwMode="auto">
            <a:xfrm>
              <a:off x="4167" y="697"/>
              <a:ext cx="948" cy="291"/>
              <a:chOff x="4167" y="697"/>
              <a:chExt cx="948" cy="291"/>
            </a:xfrm>
          </p:grpSpPr>
          <p:sp>
            <p:nvSpPr>
              <p:cNvPr id="59460"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59461" name="Text Box 29"/>
              <p:cNvSpPr txBox="1">
                <a:spLocks noChangeArrowheads="1"/>
              </p:cNvSpPr>
              <p:nvPr/>
            </p:nvSpPr>
            <p:spPr bwMode="auto">
              <a:xfrm>
                <a:off x="4411" y="697"/>
                <a:ext cx="7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zh-CN" altLang="en-US" sz="2400" i="1">
                    <a:solidFill>
                      <a:srgbClr val="333399"/>
                    </a:solidFill>
                    <a:latin typeface="Arial" panose="020B0604020202020204" pitchFamily="34" charset="0"/>
                  </a:rPr>
                  <a:t>  </a:t>
                </a:r>
                <a:r>
                  <a:rPr kumimoji="1" lang="en-US" altLang="zh-CN" sz="2400" i="1">
                    <a:solidFill>
                      <a:srgbClr val="333399"/>
                    </a:solidFill>
                    <a:latin typeface="Arial" panose="020B0604020202020204" pitchFamily="34" charset="0"/>
                  </a:rPr>
                  <a:t>t</a:t>
                </a:r>
                <a:r>
                  <a:rPr kumimoji="1" lang="en-US" altLang="zh-CN" sz="2400">
                    <a:solidFill>
                      <a:srgbClr val="333399"/>
                    </a:solidFill>
                    <a:latin typeface="Arial" panose="020B0604020202020204" pitchFamily="34" charset="0"/>
                  </a:rPr>
                  <a:t> = </a:t>
                </a:r>
                <a:r>
                  <a:rPr kumimoji="1" lang="en-US" altLang="zh-CN" sz="2400">
                    <a:solidFill>
                      <a:srgbClr val="333399"/>
                    </a:solidFill>
                    <a:latin typeface="Tahoma" panose="020B0604030504040204" pitchFamily="34" charset="0"/>
                    <a:ea typeface="宋体" pitchFamily="2" charset="-122"/>
                    <a:sym typeface="Symbol" pitchFamily="18" charset="2"/>
                  </a:rPr>
                  <a:t></a:t>
                </a:r>
                <a:r>
                  <a:rPr kumimoji="1" lang="en-US" altLang="zh-CN" sz="2400">
                    <a:solidFill>
                      <a:srgbClr val="333399"/>
                    </a:solidFill>
                    <a:latin typeface="Arial" panose="020B0604020202020204" pitchFamily="34" charset="0"/>
                  </a:rPr>
                  <a:t> </a:t>
                </a:r>
                <a:r>
                  <a:rPr kumimoji="1" lang="en-US" altLang="zh-CN" sz="2400">
                    <a:solidFill>
                      <a:srgbClr val="333399"/>
                    </a:solidFill>
                    <a:latin typeface="Arial" panose="020B0604020202020204" pitchFamily="34" charset="0"/>
                    <a:sym typeface="Symbol" pitchFamily="18" charset="2"/>
                  </a:rPr>
                  <a:t> </a:t>
                </a:r>
                <a:r>
                  <a:rPr kumimoji="1" lang="en-US" altLang="zh-CN" sz="2400" baseline="30000">
                    <a:solidFill>
                      <a:srgbClr val="333399"/>
                    </a:solidFill>
                    <a:latin typeface="Arial" panose="020B0604020202020204" pitchFamily="34" charset="0"/>
                  </a:rPr>
                  <a:t> </a:t>
                </a:r>
              </a:p>
            </p:txBody>
          </p:sp>
        </p:grpSp>
        <p:grpSp>
          <p:nvGrpSpPr>
            <p:cNvPr id="59457" name="Group 30"/>
            <p:cNvGrpSpPr/>
            <p:nvPr/>
          </p:nvGrpSpPr>
          <p:grpSpPr bwMode="auto">
            <a:xfrm>
              <a:off x="4286" y="336"/>
              <a:ext cx="1043" cy="291"/>
              <a:chOff x="4286" y="336"/>
              <a:chExt cx="1043" cy="291"/>
            </a:xfrm>
          </p:grpSpPr>
          <p:sp>
            <p:nvSpPr>
              <p:cNvPr id="59458"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p:spPr>
            <p:txBody>
              <a:bodyPr/>
              <a:lstStyle/>
              <a:p>
                <a:pPr algn="ctr" defTabSz="906780"/>
                <a:endParaRPr kumimoji="1" lang="zh-CN" altLang="en-US" sz="2400" b="1">
                  <a:solidFill>
                    <a:srgbClr val="333399"/>
                  </a:solidFill>
                  <a:ea typeface="黑体" pitchFamily="2" charset="-122"/>
                </a:endParaRPr>
              </a:p>
            </p:txBody>
          </p:sp>
          <p:sp>
            <p:nvSpPr>
              <p:cNvPr id="59459" name="Text Box 32"/>
              <p:cNvSpPr txBox="1">
                <a:spLocks noChangeArrowheads="1"/>
              </p:cNvSpPr>
              <p:nvPr/>
            </p:nvSpPr>
            <p:spPr bwMode="auto">
              <a:xfrm>
                <a:off x="4286" y="336"/>
                <a:ext cx="8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zh-CN" altLang="en-US" sz="2400">
                    <a:solidFill>
                      <a:srgbClr val="333399"/>
                    </a:solidFill>
                    <a:latin typeface="Arial" panose="020B0604020202020204" pitchFamily="34" charset="0"/>
                  </a:rPr>
                  <a:t>  </a:t>
                </a:r>
                <a:r>
                  <a:rPr kumimoji="1" lang="en-US" altLang="zh-CN" sz="2400">
                    <a:solidFill>
                      <a:srgbClr val="333399"/>
                    </a:solidFill>
                    <a:latin typeface="Arial" panose="020B0604020202020204" pitchFamily="34" charset="0"/>
                  </a:rPr>
                  <a:t>B </a:t>
                </a:r>
                <a:r>
                  <a:rPr kumimoji="1" lang="zh-CN" altLang="en-US" sz="2400">
                    <a:solidFill>
                      <a:srgbClr val="333399"/>
                    </a:solidFill>
                    <a:latin typeface="Arial" panose="020B0604020202020204" pitchFamily="34" charset="0"/>
                  </a:rPr>
                  <a:t>发送数据</a:t>
                </a:r>
              </a:p>
            </p:txBody>
          </p:sp>
        </p:grpSp>
      </p:grpSp>
      <p:grpSp>
        <p:nvGrpSpPr>
          <p:cNvPr id="59412" name="Group 33"/>
          <p:cNvGrpSpPr/>
          <p:nvPr/>
        </p:nvGrpSpPr>
        <p:grpSpPr bwMode="auto">
          <a:xfrm>
            <a:off x="5422196" y="1373506"/>
            <a:ext cx="4852886" cy="1057520"/>
            <a:chOff x="2562" y="865"/>
            <a:chExt cx="2293" cy="666"/>
          </a:xfrm>
        </p:grpSpPr>
        <p:grpSp>
          <p:nvGrpSpPr>
            <p:cNvPr id="59451" name="Group 34"/>
            <p:cNvGrpSpPr/>
            <p:nvPr/>
          </p:nvGrpSpPr>
          <p:grpSpPr bwMode="auto">
            <a:xfrm>
              <a:off x="2562" y="1240"/>
              <a:ext cx="1546" cy="291"/>
              <a:chOff x="2562" y="1240"/>
              <a:chExt cx="1546" cy="291"/>
            </a:xfrm>
          </p:grpSpPr>
          <p:sp>
            <p:nvSpPr>
              <p:cNvPr id="59454"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p:spPr>
            <p:txBody>
              <a:bodyPr/>
              <a:lstStyle/>
              <a:p>
                <a:pPr algn="ctr" defTabSz="906780"/>
                <a:endParaRPr kumimoji="1" lang="zh-CN" altLang="en-US" sz="2400" b="1">
                  <a:solidFill>
                    <a:srgbClr val="333399"/>
                  </a:solidFill>
                  <a:ea typeface="黑体" pitchFamily="2" charset="-122"/>
                </a:endParaRPr>
              </a:p>
            </p:txBody>
          </p:sp>
          <p:sp>
            <p:nvSpPr>
              <p:cNvPr id="59455" name="Text Box 36"/>
              <p:cNvSpPr txBox="1">
                <a:spLocks noChangeArrowheads="1"/>
              </p:cNvSpPr>
              <p:nvPr/>
            </p:nvSpPr>
            <p:spPr bwMode="auto">
              <a:xfrm>
                <a:off x="2562" y="1240"/>
                <a:ext cx="1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a:solidFill>
                      <a:srgbClr val="333399"/>
                    </a:solidFill>
                    <a:latin typeface="Arial" panose="020B0604020202020204" pitchFamily="34" charset="0"/>
                  </a:rPr>
                  <a:t>B </a:t>
                </a:r>
                <a:r>
                  <a:rPr kumimoji="1" lang="zh-CN" altLang="en-US" sz="2400">
                    <a:solidFill>
                      <a:srgbClr val="333399"/>
                    </a:solidFill>
                    <a:latin typeface="Arial" panose="020B0604020202020204" pitchFamily="34" charset="0"/>
                  </a:rPr>
                  <a:t>检测到发生碰撞</a:t>
                </a:r>
              </a:p>
            </p:txBody>
          </p:sp>
        </p:grpSp>
        <p:sp>
          <p:nvSpPr>
            <p:cNvPr id="59452"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59453" name="Text Box 38"/>
            <p:cNvSpPr txBox="1">
              <a:spLocks noChangeArrowheads="1"/>
            </p:cNvSpPr>
            <p:nvPr/>
          </p:nvSpPr>
          <p:spPr bwMode="auto">
            <a:xfrm>
              <a:off x="4410" y="865"/>
              <a:ext cx="4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zh-CN" altLang="en-US" sz="2400" i="1">
                  <a:solidFill>
                    <a:srgbClr val="333399"/>
                  </a:solidFill>
                  <a:latin typeface="Arial" panose="020B0604020202020204" pitchFamily="34" charset="0"/>
                </a:rPr>
                <a:t>  </a:t>
              </a:r>
              <a:r>
                <a:rPr kumimoji="1" lang="en-US" altLang="zh-CN" sz="2400" i="1">
                  <a:solidFill>
                    <a:srgbClr val="333399"/>
                  </a:solidFill>
                  <a:latin typeface="Arial" panose="020B0604020202020204" pitchFamily="34" charset="0"/>
                </a:rPr>
                <a:t>t</a:t>
              </a:r>
              <a:r>
                <a:rPr kumimoji="1" lang="en-US" altLang="zh-CN" sz="2400">
                  <a:solidFill>
                    <a:srgbClr val="333399"/>
                  </a:solidFill>
                  <a:latin typeface="Arial" panose="020B0604020202020204" pitchFamily="34" charset="0"/>
                </a:rPr>
                <a:t> = </a:t>
              </a:r>
              <a:r>
                <a:rPr kumimoji="1" lang="en-US" altLang="zh-CN" sz="2400">
                  <a:solidFill>
                    <a:srgbClr val="333399"/>
                  </a:solidFill>
                  <a:latin typeface="Tahoma" panose="020B0604030504040204" pitchFamily="34" charset="0"/>
                  <a:ea typeface="宋体" pitchFamily="2" charset="-122"/>
                  <a:sym typeface="Symbol" pitchFamily="18" charset="2"/>
                </a:rPr>
                <a:t></a:t>
              </a:r>
            </a:p>
          </p:txBody>
        </p:sp>
      </p:grpSp>
      <p:sp>
        <p:nvSpPr>
          <p:cNvPr id="286759" name="Rectangle 39"/>
          <p:cNvSpPr>
            <a:spLocks noChangeArrowheads="1"/>
          </p:cNvSpPr>
          <p:nvPr/>
        </p:nvSpPr>
        <p:spPr bwMode="auto">
          <a:xfrm>
            <a:off x="2256073" y="4365049"/>
            <a:ext cx="533331" cy="504942"/>
          </a:xfrm>
          <a:prstGeom prst="rect">
            <a:avLst/>
          </a:prstGeom>
          <a:solidFill>
            <a:srgbClr val="FFFF99"/>
          </a:solidFill>
          <a:ln w="12700">
            <a:solidFill>
              <a:schemeClr val="tx1"/>
            </a:solidFill>
            <a:miter lim="800000"/>
          </a:ln>
        </p:spPr>
        <p:txBody>
          <a:bodyPr wrap="none" lIns="108850" tIns="54425" rIns="108850" bIns="54425" anchor="ctr"/>
          <a:lstStyle/>
          <a:p>
            <a:pPr algn="ctr" defTabSz="906780"/>
            <a:r>
              <a:rPr kumimoji="1" lang="en-US" altLang="zh-CN" sz="2400" b="1">
                <a:solidFill>
                  <a:srgbClr val="333399"/>
                </a:solidFill>
                <a:ea typeface="黑体" pitchFamily="2" charset="-122"/>
              </a:rPr>
              <a:t>A</a:t>
            </a:r>
          </a:p>
        </p:txBody>
      </p:sp>
      <p:sp>
        <p:nvSpPr>
          <p:cNvPr id="286760" name="Rectangle 40"/>
          <p:cNvSpPr>
            <a:spLocks noChangeArrowheads="1"/>
          </p:cNvSpPr>
          <p:nvPr/>
        </p:nvSpPr>
        <p:spPr bwMode="auto">
          <a:xfrm>
            <a:off x="8537522" y="5143104"/>
            <a:ext cx="533331" cy="501766"/>
          </a:xfrm>
          <a:prstGeom prst="rect">
            <a:avLst/>
          </a:prstGeom>
          <a:solidFill>
            <a:srgbClr val="FFFF99"/>
          </a:solidFill>
          <a:ln w="12700">
            <a:solidFill>
              <a:schemeClr val="tx1"/>
            </a:solidFill>
            <a:miter lim="800000"/>
          </a:ln>
        </p:spPr>
        <p:txBody>
          <a:bodyPr wrap="none" lIns="108850" tIns="54425" rIns="108850" bIns="54425" anchor="ctr"/>
          <a:lstStyle/>
          <a:p>
            <a:pPr algn="ctr" defTabSz="906780"/>
            <a:r>
              <a:rPr kumimoji="1" lang="en-US" altLang="zh-CN" sz="2400" b="1">
                <a:solidFill>
                  <a:srgbClr val="333399"/>
                </a:solidFill>
                <a:ea typeface="黑体" pitchFamily="2" charset="-122"/>
              </a:rPr>
              <a:t>B</a:t>
            </a:r>
          </a:p>
        </p:txBody>
      </p:sp>
      <p:grpSp>
        <p:nvGrpSpPr>
          <p:cNvPr id="10" name="Group 41"/>
          <p:cNvGrpSpPr/>
          <p:nvPr/>
        </p:nvGrpSpPr>
        <p:grpSpPr bwMode="auto">
          <a:xfrm>
            <a:off x="2789404" y="4438091"/>
            <a:ext cx="5466639" cy="142908"/>
            <a:chOff x="1318" y="2795"/>
            <a:chExt cx="2583" cy="90"/>
          </a:xfrm>
        </p:grpSpPr>
        <p:sp>
          <p:nvSpPr>
            <p:cNvPr id="59449" name="Rectangle 42"/>
            <p:cNvSpPr>
              <a:spLocks noChangeArrowheads="1"/>
            </p:cNvSpPr>
            <p:nvPr/>
          </p:nvSpPr>
          <p:spPr bwMode="auto">
            <a:xfrm>
              <a:off x="1318" y="2795"/>
              <a:ext cx="2462" cy="90"/>
            </a:xfrm>
            <a:prstGeom prst="rect">
              <a:avLst/>
            </a:prstGeom>
            <a:solidFill>
              <a:schemeClr val="accent1"/>
            </a:solidFill>
            <a:ln w="12700">
              <a:solidFill>
                <a:schemeClr val="tx1"/>
              </a:solidFill>
              <a:miter lim="800000"/>
            </a:ln>
          </p:spPr>
          <p:txBody>
            <a:bodyPr wrap="none" anchor="ctr"/>
            <a:lstStyle/>
            <a:p>
              <a:pPr eaLnBrk="1" hangingPunct="1"/>
              <a:endParaRPr lang="zh-CN" altLang="en-US" b="1"/>
            </a:p>
          </p:txBody>
        </p:sp>
        <p:sp>
          <p:nvSpPr>
            <p:cNvPr id="59450" name="Line 43"/>
            <p:cNvSpPr>
              <a:spLocks noChangeShapeType="1"/>
            </p:cNvSpPr>
            <p:nvPr/>
          </p:nvSpPr>
          <p:spPr bwMode="auto">
            <a:xfrm>
              <a:off x="3780" y="2841"/>
              <a:ext cx="121" cy="0"/>
            </a:xfrm>
            <a:prstGeom prst="line">
              <a:avLst/>
            </a:prstGeom>
            <a:noFill/>
            <a:ln w="1270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11" name="Group 44"/>
          <p:cNvGrpSpPr/>
          <p:nvPr/>
        </p:nvGrpSpPr>
        <p:grpSpPr bwMode="auto">
          <a:xfrm>
            <a:off x="7745991" y="4652452"/>
            <a:ext cx="848674" cy="146084"/>
            <a:chOff x="3660" y="2930"/>
            <a:chExt cx="401" cy="92"/>
          </a:xfrm>
        </p:grpSpPr>
        <p:sp>
          <p:nvSpPr>
            <p:cNvPr id="59447"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p:spPr>
          <p:txBody>
            <a:bodyPr wrap="none" anchor="ctr"/>
            <a:lstStyle/>
            <a:p>
              <a:pPr eaLnBrk="1" hangingPunct="1"/>
              <a:endParaRPr lang="zh-CN" altLang="en-US" b="1"/>
            </a:p>
          </p:txBody>
        </p:sp>
        <p:sp>
          <p:nvSpPr>
            <p:cNvPr id="59448"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sp>
        <p:nvSpPr>
          <p:cNvPr id="286767" name="Line 47"/>
          <p:cNvSpPr>
            <a:spLocks noChangeShapeType="1"/>
          </p:cNvSpPr>
          <p:nvPr/>
        </p:nvSpPr>
        <p:spPr bwMode="auto">
          <a:xfrm>
            <a:off x="8459216" y="5286012"/>
            <a:ext cx="253967" cy="0"/>
          </a:xfrm>
          <a:prstGeom prst="line">
            <a:avLst/>
          </a:prstGeom>
          <a:noFill/>
          <a:ln w="12700">
            <a:solidFill>
              <a:srgbClr val="333399"/>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grpSp>
        <p:nvGrpSpPr>
          <p:cNvPr id="12" name="Group 48"/>
          <p:cNvGrpSpPr/>
          <p:nvPr/>
        </p:nvGrpSpPr>
        <p:grpSpPr bwMode="auto">
          <a:xfrm>
            <a:off x="2256073" y="5905280"/>
            <a:ext cx="6814779" cy="503354"/>
            <a:chOff x="1066" y="3719"/>
            <a:chExt cx="3220" cy="317"/>
          </a:xfrm>
        </p:grpSpPr>
        <p:sp>
          <p:nvSpPr>
            <p:cNvPr id="59442"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p:spPr>
          <p:txBody>
            <a:bodyPr wrap="none" anchor="ctr"/>
            <a:lstStyle/>
            <a:p>
              <a:pPr eaLnBrk="1" hangingPunct="1"/>
              <a:endParaRPr lang="zh-CN" altLang="en-US" b="1"/>
            </a:p>
          </p:txBody>
        </p:sp>
        <p:sp>
          <p:nvSpPr>
            <p:cNvPr id="59443" name="Rectangle 50"/>
            <p:cNvSpPr>
              <a:spLocks noChangeArrowheads="1"/>
            </p:cNvSpPr>
            <p:nvPr/>
          </p:nvSpPr>
          <p:spPr bwMode="auto">
            <a:xfrm>
              <a:off x="1298" y="3765"/>
              <a:ext cx="2763" cy="90"/>
            </a:xfrm>
            <a:prstGeom prst="rect">
              <a:avLst/>
            </a:prstGeom>
            <a:solidFill>
              <a:schemeClr val="accent1"/>
            </a:solidFill>
            <a:ln w="12700">
              <a:solidFill>
                <a:schemeClr val="tx1"/>
              </a:solidFill>
              <a:miter lim="800000"/>
            </a:ln>
          </p:spPr>
          <p:txBody>
            <a:bodyPr wrap="none" anchor="ctr"/>
            <a:lstStyle/>
            <a:p>
              <a:pPr eaLnBrk="1" hangingPunct="1"/>
              <a:endParaRPr lang="zh-CN" altLang="en-US" b="1"/>
            </a:p>
          </p:txBody>
        </p:sp>
        <p:sp>
          <p:nvSpPr>
            <p:cNvPr id="59444"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p:spPr>
          <p:txBody>
            <a:bodyPr wrap="none" anchor="ctr"/>
            <a:lstStyle/>
            <a:p>
              <a:pPr algn="ctr" defTabSz="906780"/>
              <a:r>
                <a:rPr kumimoji="1" lang="en-US" altLang="zh-CN" sz="2400" b="1">
                  <a:solidFill>
                    <a:srgbClr val="333399"/>
                  </a:solidFill>
                  <a:ea typeface="黑体" pitchFamily="2" charset="-122"/>
                </a:rPr>
                <a:t>A</a:t>
              </a:r>
            </a:p>
          </p:txBody>
        </p:sp>
        <p:sp>
          <p:nvSpPr>
            <p:cNvPr id="59445"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p:spPr>
          <p:txBody>
            <a:bodyPr wrap="none" anchor="ctr"/>
            <a:lstStyle/>
            <a:p>
              <a:pPr algn="ctr" defTabSz="906780"/>
              <a:r>
                <a:rPr kumimoji="1" lang="en-US" altLang="zh-CN" sz="2400" b="1">
                  <a:solidFill>
                    <a:srgbClr val="333399"/>
                  </a:solidFill>
                  <a:ea typeface="黑体" pitchFamily="2" charset="-122"/>
                </a:rPr>
                <a:t>B</a:t>
              </a:r>
            </a:p>
          </p:txBody>
        </p:sp>
        <p:sp>
          <p:nvSpPr>
            <p:cNvPr id="59446"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sp>
        <p:nvSpPr>
          <p:cNvPr id="286774" name="Rectangle 54"/>
          <p:cNvSpPr>
            <a:spLocks noChangeArrowheads="1"/>
          </p:cNvSpPr>
          <p:nvPr/>
        </p:nvSpPr>
        <p:spPr bwMode="auto">
          <a:xfrm>
            <a:off x="8425354" y="3818822"/>
            <a:ext cx="169311" cy="146084"/>
          </a:xfrm>
          <a:prstGeom prst="rect">
            <a:avLst/>
          </a:prstGeom>
          <a:solidFill>
            <a:srgbClr val="996600"/>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286775" name="Rectangle 55"/>
          <p:cNvSpPr>
            <a:spLocks noChangeArrowheads="1"/>
          </p:cNvSpPr>
          <p:nvPr/>
        </p:nvSpPr>
        <p:spPr bwMode="auto">
          <a:xfrm>
            <a:off x="2789404" y="3602872"/>
            <a:ext cx="4533310" cy="144495"/>
          </a:xfrm>
          <a:prstGeom prst="rect">
            <a:avLst/>
          </a:prstGeom>
          <a:solidFill>
            <a:schemeClr val="accent1"/>
          </a:solidFill>
          <a:ln w="12700">
            <a:solidFill>
              <a:srgbClr val="333399"/>
            </a:solidFill>
            <a:miter lim="800000"/>
          </a:ln>
        </p:spPr>
        <p:txBody>
          <a:bodyPr wrap="none" lIns="108850" tIns="54425" rIns="108850" bIns="54425" anchor="ctr"/>
          <a:lstStyle/>
          <a:p>
            <a:pPr eaLnBrk="1" hangingPunct="1"/>
            <a:endParaRPr lang="zh-CN" altLang="en-US" b="1"/>
          </a:p>
        </p:txBody>
      </p:sp>
      <p:sp>
        <p:nvSpPr>
          <p:cNvPr id="286776" name="Rectangle 56"/>
          <p:cNvSpPr>
            <a:spLocks noChangeArrowheads="1"/>
          </p:cNvSpPr>
          <p:nvPr/>
        </p:nvSpPr>
        <p:spPr bwMode="auto">
          <a:xfrm>
            <a:off x="2256073" y="3531418"/>
            <a:ext cx="533331" cy="504942"/>
          </a:xfrm>
          <a:prstGeom prst="rect">
            <a:avLst/>
          </a:prstGeom>
          <a:solidFill>
            <a:srgbClr val="FFFF99"/>
          </a:solidFill>
          <a:ln w="12700">
            <a:solidFill>
              <a:schemeClr val="tx1"/>
            </a:solidFill>
            <a:miter lim="800000"/>
          </a:ln>
        </p:spPr>
        <p:txBody>
          <a:bodyPr wrap="none" lIns="108850" tIns="54425" rIns="108850" bIns="54425" anchor="ctr"/>
          <a:lstStyle/>
          <a:p>
            <a:pPr algn="ctr" defTabSz="906780"/>
            <a:r>
              <a:rPr kumimoji="1" lang="en-US" altLang="zh-CN" sz="2400" b="1">
                <a:solidFill>
                  <a:srgbClr val="333399"/>
                </a:solidFill>
                <a:ea typeface="黑体" pitchFamily="2" charset="-122"/>
              </a:rPr>
              <a:t>A</a:t>
            </a:r>
          </a:p>
        </p:txBody>
      </p:sp>
      <p:sp>
        <p:nvSpPr>
          <p:cNvPr id="286777" name="Rectangle 57"/>
          <p:cNvSpPr>
            <a:spLocks noChangeArrowheads="1"/>
          </p:cNvSpPr>
          <p:nvPr/>
        </p:nvSpPr>
        <p:spPr bwMode="auto">
          <a:xfrm>
            <a:off x="8537522" y="3531418"/>
            <a:ext cx="533331" cy="504942"/>
          </a:xfrm>
          <a:prstGeom prst="rect">
            <a:avLst/>
          </a:prstGeom>
          <a:solidFill>
            <a:srgbClr val="FFFF99"/>
          </a:solidFill>
          <a:ln w="12700">
            <a:solidFill>
              <a:schemeClr val="tx1"/>
            </a:solidFill>
            <a:miter lim="800000"/>
          </a:ln>
        </p:spPr>
        <p:txBody>
          <a:bodyPr wrap="none" lIns="108850" tIns="54425" rIns="108850" bIns="54425" anchor="ctr"/>
          <a:lstStyle/>
          <a:p>
            <a:pPr algn="ctr" defTabSz="906780"/>
            <a:r>
              <a:rPr kumimoji="1" lang="en-US" altLang="zh-CN" sz="2400" b="1">
                <a:solidFill>
                  <a:srgbClr val="333399"/>
                </a:solidFill>
                <a:ea typeface="黑体" pitchFamily="2" charset="-122"/>
              </a:rPr>
              <a:t>B</a:t>
            </a:r>
          </a:p>
        </p:txBody>
      </p:sp>
      <p:sp>
        <p:nvSpPr>
          <p:cNvPr id="286778" name="Line 58"/>
          <p:cNvSpPr>
            <a:spLocks noChangeShapeType="1"/>
          </p:cNvSpPr>
          <p:nvPr/>
        </p:nvSpPr>
        <p:spPr bwMode="auto">
          <a:xfrm>
            <a:off x="7322713" y="3675914"/>
            <a:ext cx="253967" cy="0"/>
          </a:xfrm>
          <a:prstGeom prst="line">
            <a:avLst/>
          </a:prstGeom>
          <a:noFill/>
          <a:ln w="12700">
            <a:solidFill>
              <a:srgbClr val="333399"/>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86779" name="Line 59"/>
          <p:cNvSpPr>
            <a:spLocks noChangeShapeType="1"/>
          </p:cNvSpPr>
          <p:nvPr/>
        </p:nvSpPr>
        <p:spPr bwMode="auto">
          <a:xfrm flipH="1">
            <a:off x="8171387" y="3890276"/>
            <a:ext cx="253967" cy="0"/>
          </a:xfrm>
          <a:prstGeom prst="line">
            <a:avLst/>
          </a:prstGeom>
          <a:noFill/>
          <a:ln w="12700">
            <a:solidFill>
              <a:srgbClr val="333399"/>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86780" name="Text Box 60"/>
          <p:cNvSpPr txBox="1">
            <a:spLocks noChangeArrowheads="1"/>
          </p:cNvSpPr>
          <p:nvPr/>
        </p:nvSpPr>
        <p:spPr bwMode="auto">
          <a:xfrm>
            <a:off x="473709" y="2375450"/>
            <a:ext cx="1602833" cy="149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pPr algn="ctr">
              <a:lnSpc>
                <a:spcPct val="90000"/>
              </a:lnSpc>
            </a:pPr>
            <a:r>
              <a:rPr kumimoji="1" lang="zh-CN" altLang="en-US" sz="2400" i="1">
                <a:solidFill>
                  <a:srgbClr val="333399"/>
                </a:solidFill>
                <a:latin typeface="Arial" panose="020B0604020202020204" pitchFamily="34" charset="0"/>
              </a:rPr>
              <a:t> </a:t>
            </a:r>
            <a:r>
              <a:rPr kumimoji="1" lang="en-US" altLang="zh-CN" sz="2400" i="1">
                <a:solidFill>
                  <a:srgbClr val="333399"/>
                </a:solidFill>
                <a:latin typeface="Arial" panose="020B0604020202020204" pitchFamily="34" charset="0"/>
              </a:rPr>
              <a:t>t</a:t>
            </a:r>
            <a:r>
              <a:rPr kumimoji="1" lang="en-US" altLang="zh-CN" sz="2400">
                <a:solidFill>
                  <a:srgbClr val="333399"/>
                </a:solidFill>
                <a:latin typeface="Arial" panose="020B0604020202020204" pitchFamily="34" charset="0"/>
              </a:rPr>
              <a:t> = 0</a:t>
            </a:r>
            <a:endParaRPr kumimoji="1" lang="en-US" altLang="zh-CN" sz="2400" baseline="30000">
              <a:solidFill>
                <a:srgbClr val="333399"/>
              </a:solidFill>
              <a:latin typeface="Arial" panose="020B0604020202020204" pitchFamily="34" charset="0"/>
            </a:endParaRPr>
          </a:p>
          <a:p>
            <a:pPr algn="ctr">
              <a:lnSpc>
                <a:spcPct val="95000"/>
              </a:lnSpc>
            </a:pPr>
            <a:r>
              <a:rPr kumimoji="1" lang="en-US" altLang="zh-CN" sz="2400">
                <a:solidFill>
                  <a:srgbClr val="333399"/>
                </a:solidFill>
                <a:latin typeface="Arial" panose="020B0604020202020204" pitchFamily="34" charset="0"/>
              </a:rPr>
              <a:t>  A </a:t>
            </a:r>
            <a:r>
              <a:rPr kumimoji="1" lang="zh-CN" altLang="en-US" sz="2400">
                <a:solidFill>
                  <a:srgbClr val="333399"/>
                </a:solidFill>
                <a:latin typeface="Arial" panose="020B0604020202020204" pitchFamily="34" charset="0"/>
              </a:rPr>
              <a:t>检测到</a:t>
            </a:r>
          </a:p>
          <a:p>
            <a:pPr algn="ctr">
              <a:lnSpc>
                <a:spcPct val="95000"/>
              </a:lnSpc>
            </a:pPr>
            <a:r>
              <a:rPr kumimoji="1" lang="zh-CN" altLang="en-US" sz="2400">
                <a:solidFill>
                  <a:srgbClr val="333399"/>
                </a:solidFill>
                <a:latin typeface="Arial" panose="020B0604020202020204" pitchFamily="34" charset="0"/>
              </a:rPr>
              <a:t>信道空闲</a:t>
            </a:r>
          </a:p>
          <a:p>
            <a:pPr algn="ctr">
              <a:lnSpc>
                <a:spcPct val="95000"/>
              </a:lnSpc>
            </a:pPr>
            <a:r>
              <a:rPr kumimoji="1" lang="zh-CN" altLang="en-US" sz="2400">
                <a:solidFill>
                  <a:srgbClr val="333399"/>
                </a:solidFill>
                <a:latin typeface="Arial" panose="020B0604020202020204" pitchFamily="34" charset="0"/>
              </a:rPr>
              <a:t>发送数据</a:t>
            </a:r>
          </a:p>
        </p:txBody>
      </p:sp>
      <p:grpSp>
        <p:nvGrpSpPr>
          <p:cNvPr id="13" name="Group 61"/>
          <p:cNvGrpSpPr/>
          <p:nvPr/>
        </p:nvGrpSpPr>
        <p:grpSpPr bwMode="auto">
          <a:xfrm>
            <a:off x="2660305" y="2808939"/>
            <a:ext cx="594705" cy="142908"/>
            <a:chOff x="1176" y="1872"/>
            <a:chExt cx="336" cy="96"/>
          </a:xfrm>
        </p:grpSpPr>
        <p:sp>
          <p:nvSpPr>
            <p:cNvPr id="59440" name="Rectangle 62"/>
            <p:cNvSpPr>
              <a:spLocks noChangeArrowheads="1"/>
            </p:cNvSpPr>
            <p:nvPr/>
          </p:nvSpPr>
          <p:spPr bwMode="auto">
            <a:xfrm>
              <a:off x="1176" y="1872"/>
              <a:ext cx="192" cy="96"/>
            </a:xfrm>
            <a:prstGeom prst="rect">
              <a:avLst/>
            </a:prstGeom>
            <a:solidFill>
              <a:schemeClr val="accent1"/>
            </a:solidFill>
            <a:ln w="12700">
              <a:solidFill>
                <a:schemeClr val="tx1"/>
              </a:solidFill>
              <a:miter lim="800000"/>
            </a:ln>
          </p:spPr>
          <p:txBody>
            <a:bodyPr wrap="none" anchor="ctr"/>
            <a:lstStyle/>
            <a:p>
              <a:pPr eaLnBrk="1" hangingPunct="1"/>
              <a:endParaRPr lang="zh-CN" altLang="en-US" b="1"/>
            </a:p>
          </p:txBody>
        </p:sp>
        <p:sp>
          <p:nvSpPr>
            <p:cNvPr id="59441" name="Line 63"/>
            <p:cNvSpPr>
              <a:spLocks noChangeShapeType="1"/>
            </p:cNvSpPr>
            <p:nvPr/>
          </p:nvSpPr>
          <p:spPr bwMode="auto">
            <a:xfrm>
              <a:off x="1368" y="1926"/>
              <a:ext cx="144" cy="0"/>
            </a:xfrm>
            <a:prstGeom prst="line">
              <a:avLst/>
            </a:prstGeom>
            <a:noFill/>
            <a:ln w="12700">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sp>
        <p:nvSpPr>
          <p:cNvPr id="286784" name="Rectangle 64"/>
          <p:cNvSpPr>
            <a:spLocks noChangeArrowheads="1"/>
          </p:cNvSpPr>
          <p:nvPr/>
        </p:nvSpPr>
        <p:spPr bwMode="auto">
          <a:xfrm>
            <a:off x="2256073" y="2737483"/>
            <a:ext cx="533331" cy="503355"/>
          </a:xfrm>
          <a:prstGeom prst="rect">
            <a:avLst/>
          </a:prstGeom>
          <a:solidFill>
            <a:srgbClr val="FFFF99"/>
          </a:solidFill>
          <a:ln w="12700">
            <a:solidFill>
              <a:schemeClr val="tx1"/>
            </a:solidFill>
            <a:miter lim="800000"/>
          </a:ln>
        </p:spPr>
        <p:txBody>
          <a:bodyPr wrap="none" lIns="108850" tIns="54425" rIns="108850" bIns="54425" anchor="ctr"/>
          <a:lstStyle/>
          <a:p>
            <a:pPr algn="ctr" defTabSz="906780"/>
            <a:r>
              <a:rPr kumimoji="1" lang="en-US" altLang="zh-CN" sz="2400" b="1">
                <a:solidFill>
                  <a:srgbClr val="333399"/>
                </a:solidFill>
                <a:ea typeface="黑体" pitchFamily="2" charset="-122"/>
              </a:rPr>
              <a:t>A</a:t>
            </a:r>
          </a:p>
        </p:txBody>
      </p:sp>
      <p:sp>
        <p:nvSpPr>
          <p:cNvPr id="286785" name="Rectangle 65"/>
          <p:cNvSpPr>
            <a:spLocks noChangeArrowheads="1"/>
          </p:cNvSpPr>
          <p:nvPr/>
        </p:nvSpPr>
        <p:spPr bwMode="auto">
          <a:xfrm>
            <a:off x="8537522" y="2737483"/>
            <a:ext cx="533331" cy="503355"/>
          </a:xfrm>
          <a:prstGeom prst="rect">
            <a:avLst/>
          </a:prstGeom>
          <a:solidFill>
            <a:srgbClr val="FFFF99"/>
          </a:solidFill>
          <a:ln w="12700">
            <a:solidFill>
              <a:schemeClr val="tx1"/>
            </a:solidFill>
            <a:miter lim="800000"/>
          </a:ln>
        </p:spPr>
        <p:txBody>
          <a:bodyPr wrap="none" lIns="108850" tIns="54425" rIns="108850" bIns="54425" anchor="ctr"/>
          <a:lstStyle/>
          <a:p>
            <a:pPr algn="ctr" defTabSz="906780"/>
            <a:r>
              <a:rPr kumimoji="1" lang="en-US" altLang="zh-CN" sz="2400" b="1">
                <a:solidFill>
                  <a:srgbClr val="333399"/>
                </a:solidFill>
                <a:ea typeface="黑体" pitchFamily="2" charset="-122"/>
              </a:rPr>
              <a:t>B</a:t>
            </a:r>
          </a:p>
        </p:txBody>
      </p:sp>
      <p:sp>
        <p:nvSpPr>
          <p:cNvPr id="59429" name="Text Box 66"/>
          <p:cNvSpPr txBox="1">
            <a:spLocks noChangeArrowheads="1"/>
          </p:cNvSpPr>
          <p:nvPr/>
        </p:nvSpPr>
        <p:spPr bwMode="auto">
          <a:xfrm>
            <a:off x="1039149" y="447779"/>
            <a:ext cx="843395"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i="1" dirty="0">
                <a:solidFill>
                  <a:srgbClr val="333399"/>
                </a:solidFill>
                <a:latin typeface="Arial" panose="020B0604020202020204" pitchFamily="34" charset="0"/>
              </a:rPr>
              <a:t>t</a:t>
            </a:r>
            <a:r>
              <a:rPr kumimoji="1" lang="en-US" altLang="zh-CN" sz="2400" dirty="0">
                <a:solidFill>
                  <a:srgbClr val="333399"/>
                </a:solidFill>
                <a:latin typeface="Arial" panose="020B0604020202020204" pitchFamily="34" charset="0"/>
              </a:rPr>
              <a:t> = 0</a:t>
            </a:r>
            <a:endParaRPr kumimoji="1" lang="en-US" altLang="zh-CN" sz="2400" baseline="30000" dirty="0">
              <a:solidFill>
                <a:srgbClr val="333399"/>
              </a:solidFill>
              <a:latin typeface="Arial" panose="020B0604020202020204" pitchFamily="34" charset="0"/>
            </a:endParaRPr>
          </a:p>
        </p:txBody>
      </p:sp>
      <p:sp>
        <p:nvSpPr>
          <p:cNvPr id="59430" name="Line 67"/>
          <p:cNvSpPr>
            <a:spLocks noChangeShapeType="1"/>
          </p:cNvSpPr>
          <p:nvPr/>
        </p:nvSpPr>
        <p:spPr bwMode="auto">
          <a:xfrm>
            <a:off x="1932266" y="652614"/>
            <a:ext cx="550262" cy="0"/>
          </a:xfrm>
          <a:prstGeom prst="line">
            <a:avLst/>
          </a:prstGeom>
          <a:noFill/>
          <a:ln w="28575">
            <a:solidFill>
              <a:srgbClr val="333399"/>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grpSp>
        <p:nvGrpSpPr>
          <p:cNvPr id="14" name="Group 68"/>
          <p:cNvGrpSpPr/>
          <p:nvPr/>
        </p:nvGrpSpPr>
        <p:grpSpPr bwMode="auto">
          <a:xfrm>
            <a:off x="5999970" y="4922392"/>
            <a:ext cx="5826424" cy="1089278"/>
            <a:chOff x="2835" y="3100"/>
            <a:chExt cx="2753" cy="686"/>
          </a:xfrm>
        </p:grpSpPr>
        <p:sp>
          <p:nvSpPr>
            <p:cNvPr id="59438" name="Text Box 69"/>
            <p:cNvSpPr txBox="1">
              <a:spLocks noChangeArrowheads="1"/>
            </p:cNvSpPr>
            <p:nvPr/>
          </p:nvSpPr>
          <p:spPr bwMode="auto">
            <a:xfrm>
              <a:off x="4332" y="3100"/>
              <a:ext cx="125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pPr>
                <a:lnSpc>
                  <a:spcPct val="90000"/>
                </a:lnSpc>
              </a:pPr>
              <a:r>
                <a:rPr kumimoji="1" lang="en-US" altLang="zh-CN" sz="2400" i="1">
                  <a:solidFill>
                    <a:srgbClr val="333399"/>
                  </a:solidFill>
                  <a:latin typeface="Arial" panose="020B0604020202020204" pitchFamily="34" charset="0"/>
                </a:rPr>
                <a:t>t</a:t>
              </a:r>
              <a:r>
                <a:rPr kumimoji="1" lang="en-US" altLang="zh-CN" sz="2400">
                  <a:solidFill>
                    <a:srgbClr val="333399"/>
                  </a:solidFill>
                  <a:latin typeface="Arial" panose="020B0604020202020204" pitchFamily="34" charset="0"/>
                </a:rPr>
                <a:t> = </a:t>
              </a:r>
              <a:r>
                <a:rPr kumimoji="1" lang="en-US" altLang="zh-CN" sz="2400">
                  <a:solidFill>
                    <a:srgbClr val="333399"/>
                  </a:solidFill>
                  <a:latin typeface="Tahoma" panose="020B0604030504040204" pitchFamily="34" charset="0"/>
                  <a:ea typeface="宋体" pitchFamily="2" charset="-122"/>
                  <a:sym typeface="Symbol" pitchFamily="18" charset="2"/>
                </a:rPr>
                <a:t></a:t>
              </a:r>
              <a:endParaRPr kumimoji="1" lang="en-US" altLang="zh-CN" sz="2400" baseline="30000">
                <a:solidFill>
                  <a:srgbClr val="333399"/>
                </a:solidFill>
                <a:latin typeface="Arial" panose="020B0604020202020204" pitchFamily="34" charset="0"/>
              </a:endParaRPr>
            </a:p>
            <a:p>
              <a:pPr>
                <a:lnSpc>
                  <a:spcPct val="90000"/>
                </a:lnSpc>
              </a:pPr>
              <a:r>
                <a:rPr kumimoji="1" lang="en-US" altLang="zh-CN" sz="2400">
                  <a:solidFill>
                    <a:srgbClr val="333399"/>
                  </a:solidFill>
                  <a:latin typeface="Arial" panose="020B0604020202020204" pitchFamily="34" charset="0"/>
                </a:rPr>
                <a:t>B </a:t>
              </a:r>
              <a:r>
                <a:rPr kumimoji="1" lang="zh-CN" altLang="en-US" sz="2400">
                  <a:solidFill>
                    <a:srgbClr val="333399"/>
                  </a:solidFill>
                  <a:latin typeface="Arial" panose="020B0604020202020204" pitchFamily="34" charset="0"/>
                </a:rPr>
                <a:t>检测到发生碰撞</a:t>
              </a:r>
            </a:p>
            <a:p>
              <a:pPr>
                <a:lnSpc>
                  <a:spcPct val="90000"/>
                </a:lnSpc>
              </a:pPr>
              <a:r>
                <a:rPr kumimoji="1" lang="zh-CN" altLang="en-US" sz="2400">
                  <a:solidFill>
                    <a:srgbClr val="333399"/>
                  </a:solidFill>
                  <a:latin typeface="Arial" panose="020B0604020202020204" pitchFamily="34" charset="0"/>
                </a:rPr>
                <a:t>停止发送</a:t>
              </a:r>
            </a:p>
          </p:txBody>
        </p:sp>
        <p:sp>
          <p:nvSpPr>
            <p:cNvPr id="59439" name="Text Box 70"/>
            <p:cNvSpPr txBox="1">
              <a:spLocks noChangeArrowheads="1"/>
            </p:cNvSpPr>
            <p:nvPr/>
          </p:nvSpPr>
          <p:spPr bwMode="auto">
            <a:xfrm>
              <a:off x="2835" y="3339"/>
              <a:ext cx="4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en-US" altLang="zh-CN" sz="2400">
                  <a:solidFill>
                    <a:schemeClr val="hlink"/>
                  </a:solidFill>
                  <a:latin typeface="Tahoma" panose="020B0604030504040204" pitchFamily="34" charset="0"/>
                  <a:ea typeface="宋体" pitchFamily="2" charset="-122"/>
                </a:rPr>
                <a:t>STOP</a:t>
              </a:r>
            </a:p>
          </p:txBody>
        </p:sp>
      </p:grpSp>
      <p:grpSp>
        <p:nvGrpSpPr>
          <p:cNvPr id="15" name="Group 71"/>
          <p:cNvGrpSpPr/>
          <p:nvPr/>
        </p:nvGrpSpPr>
        <p:grpSpPr bwMode="auto">
          <a:xfrm>
            <a:off x="431744" y="5446390"/>
            <a:ext cx="3316386" cy="1421143"/>
            <a:chOff x="204" y="3430"/>
            <a:chExt cx="1567" cy="895"/>
          </a:xfrm>
        </p:grpSpPr>
        <p:sp>
          <p:nvSpPr>
            <p:cNvPr id="59436" name="Text Box 72"/>
            <p:cNvSpPr txBox="1">
              <a:spLocks noChangeArrowheads="1"/>
            </p:cNvSpPr>
            <p:nvPr/>
          </p:nvSpPr>
          <p:spPr bwMode="auto">
            <a:xfrm>
              <a:off x="204" y="3430"/>
              <a:ext cx="677"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pPr>
                <a:lnSpc>
                  <a:spcPct val="90000"/>
                </a:lnSpc>
              </a:pPr>
              <a:r>
                <a:rPr kumimoji="1" lang="en-US" altLang="zh-CN" sz="2400" i="1" dirty="0">
                  <a:solidFill>
                    <a:srgbClr val="333399"/>
                  </a:solidFill>
                  <a:latin typeface="Arial" panose="020B0604020202020204" pitchFamily="34" charset="0"/>
                </a:rPr>
                <a:t>t</a:t>
              </a:r>
              <a:r>
                <a:rPr kumimoji="1" lang="en-US" altLang="zh-CN" sz="2400" dirty="0">
                  <a:solidFill>
                    <a:srgbClr val="333399"/>
                  </a:solidFill>
                  <a:latin typeface="Arial" panose="020B0604020202020204" pitchFamily="34" charset="0"/>
                </a:rPr>
                <a:t> = 2</a:t>
              </a:r>
              <a:r>
                <a:rPr kumimoji="1" lang="en-US" altLang="zh-CN" sz="2400" dirty="0">
                  <a:solidFill>
                    <a:srgbClr val="333399"/>
                  </a:solidFill>
                  <a:latin typeface="Tahoma" panose="020B0604030504040204" pitchFamily="34" charset="0"/>
                  <a:ea typeface="宋体" pitchFamily="2" charset="-122"/>
                  <a:sym typeface="Symbol" pitchFamily="18" charset="2"/>
                </a:rPr>
                <a:t></a:t>
              </a:r>
              <a:r>
                <a:rPr kumimoji="1" lang="en-US" altLang="zh-CN" sz="2400" dirty="0">
                  <a:solidFill>
                    <a:srgbClr val="333399"/>
                  </a:solidFill>
                  <a:latin typeface="Arial" panose="020B0604020202020204" pitchFamily="34" charset="0"/>
                </a:rPr>
                <a:t> </a:t>
              </a:r>
              <a:r>
                <a:rPr kumimoji="1" lang="en-US" altLang="zh-CN" sz="2400" dirty="0">
                  <a:solidFill>
                    <a:srgbClr val="333399"/>
                  </a:solidFill>
                  <a:latin typeface="Arial" panose="020B0604020202020204" pitchFamily="34" charset="0"/>
                  <a:sym typeface="Symbol" pitchFamily="18" charset="2"/>
                </a:rPr>
                <a:t> </a:t>
              </a:r>
              <a:endParaRPr kumimoji="1" lang="en-US" altLang="zh-CN" sz="2400" baseline="30000" dirty="0">
                <a:solidFill>
                  <a:srgbClr val="333399"/>
                </a:solidFill>
                <a:latin typeface="Arial" panose="020B0604020202020204" pitchFamily="34" charset="0"/>
              </a:endParaRPr>
            </a:p>
            <a:p>
              <a:pPr>
                <a:lnSpc>
                  <a:spcPct val="90000"/>
                </a:lnSpc>
              </a:pPr>
              <a:r>
                <a:rPr kumimoji="1" lang="en-US" altLang="zh-CN" sz="2400" dirty="0">
                  <a:solidFill>
                    <a:srgbClr val="333399"/>
                  </a:solidFill>
                  <a:latin typeface="Arial" panose="020B0604020202020204" pitchFamily="34" charset="0"/>
                </a:rPr>
                <a:t>A </a:t>
              </a:r>
              <a:r>
                <a:rPr kumimoji="1" lang="zh-CN" altLang="en-US" sz="2400" dirty="0">
                  <a:solidFill>
                    <a:srgbClr val="333399"/>
                  </a:solidFill>
                  <a:latin typeface="Arial" panose="020B0604020202020204" pitchFamily="34" charset="0"/>
                </a:rPr>
                <a:t>检测到</a:t>
              </a:r>
            </a:p>
            <a:p>
              <a:pPr>
                <a:lnSpc>
                  <a:spcPct val="90000"/>
                </a:lnSpc>
              </a:pPr>
              <a:r>
                <a:rPr kumimoji="1" lang="zh-CN" altLang="en-US" sz="2400" dirty="0">
                  <a:solidFill>
                    <a:srgbClr val="333399"/>
                  </a:solidFill>
                  <a:latin typeface="Arial" panose="020B0604020202020204" pitchFamily="34" charset="0"/>
                </a:rPr>
                <a:t>发生碰撞</a:t>
              </a:r>
              <a:endParaRPr kumimoji="1" lang="en-US" altLang="zh-CN" sz="2400" dirty="0">
                <a:solidFill>
                  <a:srgbClr val="333399"/>
                </a:solidFill>
                <a:latin typeface="Arial" panose="020B0604020202020204" pitchFamily="34" charset="0"/>
              </a:endParaRPr>
            </a:p>
            <a:p>
              <a:pPr>
                <a:lnSpc>
                  <a:spcPct val="90000"/>
                </a:lnSpc>
              </a:pPr>
              <a:r>
                <a:rPr kumimoji="1" lang="zh-CN" altLang="en-US" sz="2400" dirty="0">
                  <a:solidFill>
                    <a:srgbClr val="333399"/>
                  </a:solidFill>
                  <a:latin typeface="Arial" panose="020B0604020202020204" pitchFamily="34" charset="0"/>
                </a:rPr>
                <a:t>停止发送</a:t>
              </a:r>
            </a:p>
          </p:txBody>
        </p:sp>
        <p:sp>
          <p:nvSpPr>
            <p:cNvPr id="59437" name="Text Box 73"/>
            <p:cNvSpPr txBox="1">
              <a:spLocks noChangeArrowheads="1"/>
            </p:cNvSpPr>
            <p:nvPr/>
          </p:nvSpPr>
          <p:spPr bwMode="auto">
            <a:xfrm>
              <a:off x="1294" y="3520"/>
              <a:ext cx="4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en-US" altLang="zh-CN" sz="2400" dirty="0">
                  <a:solidFill>
                    <a:schemeClr val="hlink"/>
                  </a:solidFill>
                  <a:latin typeface="Tahoma" panose="020B0604030504040204" pitchFamily="34" charset="0"/>
                  <a:ea typeface="宋体" pitchFamily="2" charset="-122"/>
                </a:rPr>
                <a:t>STOP</a:t>
              </a:r>
            </a:p>
          </p:txBody>
        </p:sp>
      </p:grpSp>
      <p:sp>
        <p:nvSpPr>
          <p:cNvPr id="286794" name="Rectangle 74"/>
          <p:cNvSpPr>
            <a:spLocks noChangeArrowheads="1"/>
          </p:cNvSpPr>
          <p:nvPr/>
        </p:nvSpPr>
        <p:spPr bwMode="auto">
          <a:xfrm>
            <a:off x="2256073" y="5143104"/>
            <a:ext cx="533331" cy="501766"/>
          </a:xfrm>
          <a:prstGeom prst="rect">
            <a:avLst/>
          </a:prstGeom>
          <a:solidFill>
            <a:srgbClr val="FFFF99"/>
          </a:solidFill>
          <a:ln w="12700">
            <a:solidFill>
              <a:schemeClr val="tx1"/>
            </a:solidFill>
            <a:miter lim="800000"/>
          </a:ln>
        </p:spPr>
        <p:txBody>
          <a:bodyPr wrap="none" lIns="108850" tIns="54425" rIns="108850" bIns="54425" anchor="ctr"/>
          <a:lstStyle/>
          <a:p>
            <a:pPr algn="ctr" defTabSz="906780"/>
            <a:r>
              <a:rPr kumimoji="1" lang="en-US" altLang="zh-CN" sz="2400" b="1">
                <a:solidFill>
                  <a:srgbClr val="333399"/>
                </a:solidFill>
                <a:ea typeface="黑体" pitchFamily="2" charset="-122"/>
              </a:rPr>
              <a:t>A</a:t>
            </a:r>
          </a:p>
        </p:txBody>
      </p:sp>
      <p:sp>
        <p:nvSpPr>
          <p:cNvPr id="286795" name="Rectangle 75"/>
          <p:cNvSpPr>
            <a:spLocks noChangeArrowheads="1"/>
          </p:cNvSpPr>
          <p:nvPr/>
        </p:nvSpPr>
        <p:spPr bwMode="auto">
          <a:xfrm>
            <a:off x="8537522" y="4365049"/>
            <a:ext cx="533331" cy="504942"/>
          </a:xfrm>
          <a:prstGeom prst="rect">
            <a:avLst/>
          </a:prstGeom>
          <a:solidFill>
            <a:srgbClr val="FFFF99"/>
          </a:solidFill>
          <a:ln w="12700">
            <a:solidFill>
              <a:schemeClr val="tx1"/>
            </a:solidFill>
            <a:miter lim="800000"/>
          </a:ln>
        </p:spPr>
        <p:txBody>
          <a:bodyPr wrap="none" lIns="108850" tIns="54425" rIns="108850" bIns="54425" anchor="ctr"/>
          <a:lstStyle/>
          <a:p>
            <a:pPr algn="ctr" defTabSz="906780"/>
            <a:r>
              <a:rPr kumimoji="1" lang="en-US" altLang="zh-CN" sz="2400" b="1">
                <a:solidFill>
                  <a:srgbClr val="333399"/>
                </a:solidFill>
                <a:ea typeface="黑体" pitchFamily="2" charset="-122"/>
              </a:rPr>
              <a:t>B</a:t>
            </a:r>
          </a:p>
        </p:txBody>
      </p:sp>
      <p:sp>
        <p:nvSpPr>
          <p:cNvPr id="59435" name="Text Box 76"/>
          <p:cNvSpPr txBox="1">
            <a:spLocks noChangeArrowheads="1"/>
          </p:cNvSpPr>
          <p:nvPr/>
        </p:nvSpPr>
        <p:spPr bwMode="auto">
          <a:xfrm>
            <a:off x="9010607" y="1781588"/>
            <a:ext cx="2717305"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zh-CN" altLang="en-US" sz="2900">
                <a:solidFill>
                  <a:srgbClr val="333399"/>
                </a:solidFill>
                <a:latin typeface="Arial" panose="020B0604020202020204" pitchFamily="34" charset="0"/>
              </a:rPr>
              <a:t>单程端到端</a:t>
            </a:r>
          </a:p>
          <a:p>
            <a:pPr algn="ctr" eaLnBrk="1" hangingPunct="1"/>
            <a:r>
              <a:rPr lang="zh-CN" altLang="en-US" sz="2900">
                <a:solidFill>
                  <a:srgbClr val="333399"/>
                </a:solidFill>
                <a:latin typeface="Arial" panose="020B0604020202020204" pitchFamily="34" charset="0"/>
              </a:rPr>
              <a:t>传播时延记为</a:t>
            </a:r>
            <a:r>
              <a:rPr lang="zh-CN" altLang="en-US" sz="2900" i="1">
                <a:solidFill>
                  <a:srgbClr val="333399"/>
                </a:solidFill>
                <a:latin typeface="Arial" panose="020B0604020202020204" pitchFamily="34" charset="0"/>
                <a:sym typeface="Symbol" pitchFamily="18" charset="2"/>
              </a:rPr>
              <a:t></a:t>
            </a:r>
            <a:r>
              <a:rPr lang="zh-CN" altLang="en-US" sz="2900">
                <a:solidFill>
                  <a:srgbClr val="333399"/>
                </a:solidFill>
                <a:latin typeface="Arial" panose="020B0604020202020204"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85"/>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286780"/>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38"/>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286738"/>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286774"/>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286774"/>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286779"/>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6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795"/>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000"/>
                                        <p:tgtEl>
                                          <p:spTgt spid="10"/>
                                        </p:tgtEl>
                                      </p:cBhvr>
                                    </p:animEffect>
                                  </p:childTnLst>
                                </p:cTn>
                              </p:par>
                              <p:par>
                                <p:cTn id="51" presetID="22" presetClass="entr" presetSubtype="2" fill="hold" nodeType="withEffect">
                                  <p:stCondLst>
                                    <p:cond delay="550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1000"/>
                                        <p:tgtEl>
                                          <p:spTgt spid="11"/>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286739"/>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286739"/>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6794"/>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86760"/>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8672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8672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86767"/>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animBg="1"/>
      <p:bldP spid="286738" grpId="0"/>
      <p:bldP spid="286738" grpId="1"/>
      <p:bldP spid="286739" grpId="0"/>
      <p:bldP spid="286739" grpId="1"/>
      <p:bldP spid="286759" grpId="0" animBg="1"/>
      <p:bldP spid="286760" grpId="0" animBg="1"/>
      <p:bldP spid="286767" grpId="0" animBg="1"/>
      <p:bldP spid="286774" grpId="0" animBg="1"/>
      <p:bldP spid="286774" grpId="1" animBg="1"/>
      <p:bldP spid="286774" grpId="2" animBg="1"/>
      <p:bldP spid="286775" grpId="0" animBg="1"/>
      <p:bldP spid="286776" grpId="0" animBg="1"/>
      <p:bldP spid="286777" grpId="0" animBg="1"/>
      <p:bldP spid="286778" grpId="0" animBg="1"/>
      <p:bldP spid="286779" grpId="0" animBg="1"/>
      <p:bldP spid="286779" grpId="1" animBg="1"/>
      <p:bldP spid="286780" grpId="0"/>
      <p:bldP spid="286780" grpId="1"/>
      <p:bldP spid="286784" grpId="0" animBg="1"/>
      <p:bldP spid="286785" grpId="0" animBg="1"/>
      <p:bldP spid="286794" grpId="0" animBg="1"/>
      <p:bldP spid="28679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r>
              <a:rPr lang="zh-CN" altLang="en-US" sz="3200" b="1" kern="1200" dirty="0">
                <a:solidFill>
                  <a:srgbClr val="4D4D4D"/>
                </a:solidFill>
                <a:latin typeface="微软雅黑" panose="020B0503020204020204" pitchFamily="34" charset="-122"/>
                <a:ea typeface="微软雅黑" panose="020B0503020204020204" pitchFamily="34" charset="-122"/>
              </a:rPr>
              <a:t>使用 </a:t>
            </a:r>
            <a:r>
              <a:rPr lang="en-US" altLang="zh-CN" sz="3200" b="1" kern="1200" dirty="0">
                <a:solidFill>
                  <a:srgbClr val="4D4D4D"/>
                </a:solidFill>
                <a:latin typeface="微软雅黑" panose="020B0503020204020204" pitchFamily="34" charset="-122"/>
                <a:ea typeface="微软雅黑" panose="020B0503020204020204" pitchFamily="34" charset="-122"/>
              </a:rPr>
              <a:t>CSMA/CD </a:t>
            </a:r>
            <a:r>
              <a:rPr lang="zh-CN" altLang="en-US" sz="3200" b="1" kern="1200" dirty="0">
                <a:solidFill>
                  <a:srgbClr val="4D4D4D"/>
                </a:solidFill>
                <a:latin typeface="微软雅黑" panose="020B0503020204020204" pitchFamily="34" charset="-122"/>
                <a:ea typeface="微软雅黑" panose="020B0503020204020204" pitchFamily="34" charset="-122"/>
              </a:rPr>
              <a:t>协议的以太网不能进行全双工通信而只能进行双向交替通信（半双工通信）。</a:t>
            </a:r>
          </a:p>
          <a:p>
            <a:r>
              <a:rPr lang="zh-CN" altLang="en-US" sz="3200" b="1" kern="1200" dirty="0">
                <a:solidFill>
                  <a:srgbClr val="4D4D4D"/>
                </a:solidFill>
                <a:latin typeface="微软雅黑" panose="020B0503020204020204" pitchFamily="34" charset="-122"/>
                <a:ea typeface="微软雅黑" panose="020B0503020204020204" pitchFamily="34" charset="-122"/>
              </a:rPr>
              <a:t>每台计算机在发送数据之后的一小段时间内，存在着遭遇碰撞的可能性。 </a:t>
            </a:r>
          </a:p>
        </p:txBody>
      </p:sp>
      <p:sp>
        <p:nvSpPr>
          <p:cNvPr id="61442" name="Rectangle 2"/>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3"/>
          <p:cNvSpPr>
            <a:spLocks noChangeShapeType="1"/>
          </p:cNvSpPr>
          <p:nvPr/>
        </p:nvSpPr>
        <p:spPr bwMode="auto">
          <a:xfrm flipH="1" flipV="1">
            <a:off x="10446507" y="3441425"/>
            <a:ext cx="897350" cy="6351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1" name="Line 4"/>
          <p:cNvSpPr>
            <a:spLocks noChangeShapeType="1"/>
          </p:cNvSpPr>
          <p:nvPr/>
        </p:nvSpPr>
        <p:spPr bwMode="auto">
          <a:xfrm flipH="1" flipV="1">
            <a:off x="8990430" y="3136555"/>
            <a:ext cx="846556" cy="21595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2" name="Line 5"/>
          <p:cNvSpPr>
            <a:spLocks noChangeShapeType="1"/>
          </p:cNvSpPr>
          <p:nvPr/>
        </p:nvSpPr>
        <p:spPr bwMode="auto">
          <a:xfrm flipV="1">
            <a:off x="7805250" y="3123852"/>
            <a:ext cx="1015868" cy="15243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3" name="Line 6"/>
          <p:cNvSpPr>
            <a:spLocks noChangeShapeType="1"/>
          </p:cNvSpPr>
          <p:nvPr/>
        </p:nvSpPr>
        <p:spPr bwMode="auto">
          <a:xfrm flipV="1">
            <a:off x="6383036" y="3200070"/>
            <a:ext cx="1219041" cy="7621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4" name="Line 7"/>
          <p:cNvSpPr>
            <a:spLocks noChangeShapeType="1"/>
          </p:cNvSpPr>
          <p:nvPr/>
        </p:nvSpPr>
        <p:spPr bwMode="auto">
          <a:xfrm>
            <a:off x="4960821" y="3276287"/>
            <a:ext cx="1219041"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5" name="Line 8"/>
          <p:cNvSpPr>
            <a:spLocks noChangeShapeType="1"/>
          </p:cNvSpPr>
          <p:nvPr/>
        </p:nvSpPr>
        <p:spPr bwMode="auto">
          <a:xfrm>
            <a:off x="3437019" y="3047634"/>
            <a:ext cx="1219041" cy="22865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2296" name="Freeform 9"/>
          <p:cNvSpPr/>
          <p:nvPr/>
        </p:nvSpPr>
        <p:spPr bwMode="auto">
          <a:xfrm>
            <a:off x="1032799" y="3085743"/>
            <a:ext cx="2336496" cy="508118"/>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b="1"/>
          </a:p>
        </p:txBody>
      </p:sp>
      <p:grpSp>
        <p:nvGrpSpPr>
          <p:cNvPr id="12297" name="Group 10"/>
          <p:cNvGrpSpPr/>
          <p:nvPr/>
        </p:nvGrpSpPr>
        <p:grpSpPr bwMode="auto">
          <a:xfrm>
            <a:off x="1506871" y="2895199"/>
            <a:ext cx="1504755" cy="781231"/>
            <a:chOff x="1680" y="240"/>
            <a:chExt cx="2529" cy="1270"/>
          </a:xfrm>
        </p:grpSpPr>
        <p:sp>
          <p:nvSpPr>
            <p:cNvPr id="12856" name="Oval 1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7" name="Oval 1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8" name="Oval 1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9" name="Oval 1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0" name="Oval 1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1" name="Oval 1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2" name="Oval 1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3" name="Oval 1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64" name="Oval 1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grpSp>
        <p:nvGrpSpPr>
          <p:cNvPr id="12298" name="Group 20"/>
          <p:cNvGrpSpPr/>
          <p:nvPr/>
        </p:nvGrpSpPr>
        <p:grpSpPr bwMode="auto">
          <a:xfrm>
            <a:off x="4046540" y="2895199"/>
            <a:ext cx="1504755" cy="781231"/>
            <a:chOff x="1680" y="240"/>
            <a:chExt cx="2529" cy="1270"/>
          </a:xfrm>
        </p:grpSpPr>
        <p:sp>
          <p:nvSpPr>
            <p:cNvPr id="12847" name="Oval 2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8" name="Oval 2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9" name="Oval 2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0" name="Oval 2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1" name="Oval 2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2" name="Oval 2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3" name="Oval 2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4" name="Oval 2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55" name="Oval 2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sp>
        <p:nvSpPr>
          <p:cNvPr id="12299" name="Text Box 30"/>
          <p:cNvSpPr txBox="1">
            <a:spLocks noChangeArrowheads="1"/>
          </p:cNvSpPr>
          <p:nvPr/>
        </p:nvSpPr>
        <p:spPr bwMode="auto">
          <a:xfrm>
            <a:off x="4300507"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局域网</a:t>
            </a:r>
          </a:p>
        </p:txBody>
      </p:sp>
      <p:pic>
        <p:nvPicPr>
          <p:cNvPr id="12300"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354" y="2926957"/>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1"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89" y="312385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2"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4441" y="3187367"/>
            <a:ext cx="711107"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7945" y="297459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304" name="Group 35"/>
          <p:cNvGrpSpPr/>
          <p:nvPr/>
        </p:nvGrpSpPr>
        <p:grpSpPr bwMode="auto">
          <a:xfrm>
            <a:off x="6890970" y="2895199"/>
            <a:ext cx="1504755" cy="781231"/>
            <a:chOff x="1680" y="240"/>
            <a:chExt cx="2529" cy="1270"/>
          </a:xfrm>
        </p:grpSpPr>
        <p:sp>
          <p:nvSpPr>
            <p:cNvPr id="12838" name="Oval 3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39" name="Oval 3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0" name="Oval 3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1" name="Oval 3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2" name="Oval 4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3" name="Oval 4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4" name="Oval 4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5" name="Oval 4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846" name="Oval 4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sp>
        <p:nvSpPr>
          <p:cNvPr id="12305" name="Text Box 45"/>
          <p:cNvSpPr txBox="1">
            <a:spLocks noChangeArrowheads="1"/>
          </p:cNvSpPr>
          <p:nvPr/>
        </p:nvSpPr>
        <p:spPr bwMode="auto">
          <a:xfrm>
            <a:off x="7111074"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广域网</a:t>
            </a:r>
          </a:p>
        </p:txBody>
      </p:sp>
      <p:sp>
        <p:nvSpPr>
          <p:cNvPr id="12306" name="Text Box 46"/>
          <p:cNvSpPr txBox="1">
            <a:spLocks noChangeArrowheads="1"/>
          </p:cNvSpPr>
          <p:nvPr/>
        </p:nvSpPr>
        <p:spPr bwMode="auto">
          <a:xfrm>
            <a:off x="425395" y="2709714"/>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主机</a:t>
            </a:r>
            <a:r>
              <a:rPr kumimoji="1" lang="zh-CN" altLang="en-US" sz="17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H</a:t>
            </a:r>
            <a:r>
              <a:rPr kumimoji="1" lang="en-US" altLang="zh-CN" sz="2100" baseline="-25000" dirty="0">
                <a:solidFill>
                  <a:srgbClr val="333399"/>
                </a:solidFill>
                <a:latin typeface="Arial" panose="020B0604020202020204" pitchFamily="34" charset="0"/>
              </a:rPr>
              <a:t>1</a:t>
            </a:r>
          </a:p>
        </p:txBody>
      </p:sp>
      <p:sp>
        <p:nvSpPr>
          <p:cNvPr id="12307" name="Text Box 47"/>
          <p:cNvSpPr txBox="1">
            <a:spLocks noChangeArrowheads="1"/>
          </p:cNvSpPr>
          <p:nvPr/>
        </p:nvSpPr>
        <p:spPr bwMode="auto">
          <a:xfrm>
            <a:off x="10698358" y="2781722"/>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主机</a:t>
            </a:r>
            <a:r>
              <a:rPr kumimoji="1" lang="zh-CN" altLang="en-US" sz="17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H</a:t>
            </a:r>
            <a:r>
              <a:rPr kumimoji="1" lang="en-US" altLang="zh-CN" sz="2100" baseline="-25000" dirty="0">
                <a:solidFill>
                  <a:srgbClr val="333399"/>
                </a:solidFill>
                <a:latin typeface="Arial" panose="020B0604020202020204" pitchFamily="34" charset="0"/>
              </a:rPr>
              <a:t>2</a:t>
            </a:r>
          </a:p>
        </p:txBody>
      </p:sp>
      <p:sp>
        <p:nvSpPr>
          <p:cNvPr id="12308" name="Text Box 48"/>
          <p:cNvSpPr txBox="1">
            <a:spLocks noChangeArrowheads="1"/>
          </p:cNvSpPr>
          <p:nvPr/>
        </p:nvSpPr>
        <p:spPr bwMode="auto">
          <a:xfrm>
            <a:off x="2730145" y="2493690"/>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路由器</a:t>
            </a:r>
            <a:r>
              <a:rPr kumimoji="1" lang="zh-CN" altLang="en-US" sz="11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1</a:t>
            </a:r>
          </a:p>
        </p:txBody>
      </p:sp>
      <p:sp>
        <p:nvSpPr>
          <p:cNvPr id="12309" name="Text Box 49"/>
          <p:cNvSpPr txBox="1">
            <a:spLocks noChangeArrowheads="1"/>
          </p:cNvSpPr>
          <p:nvPr/>
        </p:nvSpPr>
        <p:spPr bwMode="auto">
          <a:xfrm>
            <a:off x="5608437" y="2709714"/>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路由器</a:t>
            </a:r>
            <a:r>
              <a:rPr kumimoji="1" lang="zh-CN" altLang="en-US" sz="11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2</a:t>
            </a:r>
          </a:p>
        </p:txBody>
      </p:sp>
      <p:sp>
        <p:nvSpPr>
          <p:cNvPr id="12310" name="Text Box 50"/>
          <p:cNvSpPr txBox="1">
            <a:spLocks noChangeArrowheads="1"/>
          </p:cNvSpPr>
          <p:nvPr/>
        </p:nvSpPr>
        <p:spPr bwMode="auto">
          <a:xfrm>
            <a:off x="8201017" y="2565698"/>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latin typeface="Arial" panose="020B0604020202020204" pitchFamily="34" charset="0"/>
              </a:rPr>
              <a:t>路由器</a:t>
            </a:r>
            <a:r>
              <a:rPr kumimoji="1" lang="zh-CN" altLang="en-US" sz="1100" dirty="0">
                <a:solidFill>
                  <a:srgbClr val="333399"/>
                </a:solidFill>
                <a:latin typeface="Arial" panose="020B0604020202020204" pitchFamily="34" charset="0"/>
              </a:rPr>
              <a:t> </a:t>
            </a:r>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3</a:t>
            </a:r>
          </a:p>
        </p:txBody>
      </p:sp>
      <p:sp>
        <p:nvSpPr>
          <p:cNvPr id="12311" name="Text Box 51"/>
          <p:cNvSpPr txBox="1">
            <a:spLocks noChangeArrowheads="1"/>
          </p:cNvSpPr>
          <p:nvPr/>
        </p:nvSpPr>
        <p:spPr bwMode="auto">
          <a:xfrm>
            <a:off x="1710044" y="3096858"/>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电话网</a:t>
            </a:r>
          </a:p>
        </p:txBody>
      </p:sp>
      <p:grpSp>
        <p:nvGrpSpPr>
          <p:cNvPr id="12312" name="Group 52"/>
          <p:cNvGrpSpPr/>
          <p:nvPr/>
        </p:nvGrpSpPr>
        <p:grpSpPr bwMode="auto">
          <a:xfrm>
            <a:off x="491003" y="3123852"/>
            <a:ext cx="886769" cy="546226"/>
            <a:chOff x="624" y="2968"/>
            <a:chExt cx="1331" cy="920"/>
          </a:xfrm>
        </p:grpSpPr>
        <p:sp>
          <p:nvSpPr>
            <p:cNvPr id="12386" name="Freeform 53"/>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87" name="Freeform 54"/>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ln>
          </p:spPr>
          <p:txBody>
            <a:bodyPr/>
            <a:lstStyle/>
            <a:p>
              <a:endParaRPr lang="zh-CN" altLang="en-US" b="1"/>
            </a:p>
          </p:txBody>
        </p:sp>
        <p:sp>
          <p:nvSpPr>
            <p:cNvPr id="12388" name="Freeform 55"/>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ln>
          </p:spPr>
          <p:txBody>
            <a:bodyPr/>
            <a:lstStyle/>
            <a:p>
              <a:endParaRPr lang="zh-CN" altLang="en-US" b="1"/>
            </a:p>
          </p:txBody>
        </p:sp>
        <p:sp>
          <p:nvSpPr>
            <p:cNvPr id="12389" name="Freeform 56"/>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ln>
          </p:spPr>
          <p:txBody>
            <a:bodyPr/>
            <a:lstStyle/>
            <a:p>
              <a:endParaRPr lang="zh-CN" altLang="en-US" b="1"/>
            </a:p>
          </p:txBody>
        </p:sp>
        <p:sp>
          <p:nvSpPr>
            <p:cNvPr id="12390" name="Freeform 57"/>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ln>
          </p:spPr>
          <p:txBody>
            <a:bodyPr/>
            <a:lstStyle/>
            <a:p>
              <a:endParaRPr lang="zh-CN" altLang="en-US" b="1"/>
            </a:p>
          </p:txBody>
        </p:sp>
        <p:sp>
          <p:nvSpPr>
            <p:cNvPr id="12391" name="Freeform 58"/>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2" name="Freeform 59"/>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3" name="Freeform 60"/>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4" name="Freeform 61"/>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5" name="Freeform 62"/>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6" name="Freeform 63"/>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397" name="Freeform 64"/>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398" name="Group 65"/>
            <p:cNvGrpSpPr/>
            <p:nvPr/>
          </p:nvGrpSpPr>
          <p:grpSpPr bwMode="auto">
            <a:xfrm>
              <a:off x="700" y="3526"/>
              <a:ext cx="515" cy="270"/>
              <a:chOff x="700" y="3526"/>
              <a:chExt cx="515" cy="270"/>
            </a:xfrm>
          </p:grpSpPr>
          <p:grpSp>
            <p:nvGrpSpPr>
              <p:cNvPr id="12424" name="Group 66"/>
              <p:cNvGrpSpPr/>
              <p:nvPr/>
            </p:nvGrpSpPr>
            <p:grpSpPr bwMode="auto">
              <a:xfrm>
                <a:off x="737" y="3534"/>
                <a:ext cx="49" cy="23"/>
                <a:chOff x="737" y="3534"/>
                <a:chExt cx="49" cy="23"/>
              </a:xfrm>
            </p:grpSpPr>
            <p:sp>
              <p:nvSpPr>
                <p:cNvPr id="12835" name="Freeform 67"/>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6" name="Freeform 68"/>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7" name="Freeform 69"/>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25" name="Group 70"/>
              <p:cNvGrpSpPr/>
              <p:nvPr/>
            </p:nvGrpSpPr>
            <p:grpSpPr bwMode="auto">
              <a:xfrm>
                <a:off x="748" y="3547"/>
                <a:ext cx="50" cy="23"/>
                <a:chOff x="748" y="3547"/>
                <a:chExt cx="50" cy="23"/>
              </a:xfrm>
            </p:grpSpPr>
            <p:sp>
              <p:nvSpPr>
                <p:cNvPr id="12832" name="Freeform 71"/>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3" name="Freeform 72"/>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4" name="Freeform 73"/>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426" name="Freeform 74"/>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27" name="Freeform 75"/>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28" name="Freeform 76"/>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29" name="Freeform 77"/>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430" name="Group 78"/>
              <p:cNvGrpSpPr/>
              <p:nvPr/>
            </p:nvGrpSpPr>
            <p:grpSpPr bwMode="auto">
              <a:xfrm>
                <a:off x="872" y="3547"/>
                <a:ext cx="50" cy="23"/>
                <a:chOff x="872" y="3547"/>
                <a:chExt cx="50" cy="23"/>
              </a:xfrm>
            </p:grpSpPr>
            <p:sp>
              <p:nvSpPr>
                <p:cNvPr id="12829" name="Freeform 79"/>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0" name="Freeform 80"/>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31" name="Freeform 81"/>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1" name="Group 82"/>
              <p:cNvGrpSpPr/>
              <p:nvPr/>
            </p:nvGrpSpPr>
            <p:grpSpPr bwMode="auto">
              <a:xfrm>
                <a:off x="885" y="3559"/>
                <a:ext cx="50" cy="23"/>
                <a:chOff x="885" y="3559"/>
                <a:chExt cx="50" cy="23"/>
              </a:xfrm>
            </p:grpSpPr>
            <p:sp>
              <p:nvSpPr>
                <p:cNvPr id="12826" name="Freeform 83"/>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7" name="Freeform 84"/>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8" name="Freeform 85"/>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2" name="Group 86"/>
              <p:cNvGrpSpPr/>
              <p:nvPr/>
            </p:nvGrpSpPr>
            <p:grpSpPr bwMode="auto">
              <a:xfrm>
                <a:off x="898" y="3571"/>
                <a:ext cx="49" cy="23"/>
                <a:chOff x="898" y="3571"/>
                <a:chExt cx="49" cy="23"/>
              </a:xfrm>
            </p:grpSpPr>
            <p:sp>
              <p:nvSpPr>
                <p:cNvPr id="12823" name="Freeform 87"/>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4" name="Freeform 88"/>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5" name="Freeform 89"/>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3" name="Group 90"/>
              <p:cNvGrpSpPr/>
              <p:nvPr/>
            </p:nvGrpSpPr>
            <p:grpSpPr bwMode="auto">
              <a:xfrm>
                <a:off x="911" y="3585"/>
                <a:ext cx="49" cy="23"/>
                <a:chOff x="911" y="3585"/>
                <a:chExt cx="49" cy="23"/>
              </a:xfrm>
            </p:grpSpPr>
            <p:sp>
              <p:nvSpPr>
                <p:cNvPr id="12820" name="Freeform 91"/>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1" name="Freeform 92"/>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22" name="Freeform 93"/>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4" name="Group 94"/>
              <p:cNvGrpSpPr/>
              <p:nvPr/>
            </p:nvGrpSpPr>
            <p:grpSpPr bwMode="auto">
              <a:xfrm>
                <a:off x="923" y="3600"/>
                <a:ext cx="99" cy="73"/>
                <a:chOff x="923" y="3600"/>
                <a:chExt cx="99" cy="73"/>
              </a:xfrm>
            </p:grpSpPr>
            <p:grpSp>
              <p:nvGrpSpPr>
                <p:cNvPr id="12800" name="Group 95"/>
                <p:cNvGrpSpPr/>
                <p:nvPr/>
              </p:nvGrpSpPr>
              <p:grpSpPr bwMode="auto">
                <a:xfrm>
                  <a:off x="923" y="3600"/>
                  <a:ext cx="49" cy="23"/>
                  <a:chOff x="923" y="3600"/>
                  <a:chExt cx="49" cy="23"/>
                </a:xfrm>
              </p:grpSpPr>
              <p:sp>
                <p:nvSpPr>
                  <p:cNvPr id="12817" name="Freeform 96"/>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8" name="Freeform 97"/>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9" name="Freeform 98"/>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801" name="Group 99"/>
                <p:cNvGrpSpPr/>
                <p:nvPr/>
              </p:nvGrpSpPr>
              <p:grpSpPr bwMode="auto">
                <a:xfrm>
                  <a:off x="935" y="3612"/>
                  <a:ext cx="48" cy="23"/>
                  <a:chOff x="935" y="3612"/>
                  <a:chExt cx="48" cy="23"/>
                </a:xfrm>
              </p:grpSpPr>
              <p:sp>
                <p:nvSpPr>
                  <p:cNvPr id="12814" name="Freeform 100"/>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5" name="Freeform 101"/>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6" name="Freeform 102"/>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802" name="Group 103"/>
                <p:cNvGrpSpPr/>
                <p:nvPr/>
              </p:nvGrpSpPr>
              <p:grpSpPr bwMode="auto">
                <a:xfrm>
                  <a:off x="947" y="3625"/>
                  <a:ext cx="50" cy="22"/>
                  <a:chOff x="947" y="3625"/>
                  <a:chExt cx="50" cy="22"/>
                </a:xfrm>
              </p:grpSpPr>
              <p:sp>
                <p:nvSpPr>
                  <p:cNvPr id="12811" name="Freeform 104"/>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2" name="Freeform 105"/>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3" name="Freeform 106"/>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803" name="Group 107"/>
                <p:cNvGrpSpPr/>
                <p:nvPr/>
              </p:nvGrpSpPr>
              <p:grpSpPr bwMode="auto">
                <a:xfrm>
                  <a:off x="960" y="3637"/>
                  <a:ext cx="50" cy="23"/>
                  <a:chOff x="960" y="3637"/>
                  <a:chExt cx="50" cy="23"/>
                </a:xfrm>
              </p:grpSpPr>
              <p:sp>
                <p:nvSpPr>
                  <p:cNvPr id="12808" name="Freeform 108"/>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09" name="Freeform 109"/>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10" name="Freeform 110"/>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804" name="Group 111"/>
                <p:cNvGrpSpPr/>
                <p:nvPr/>
              </p:nvGrpSpPr>
              <p:grpSpPr bwMode="auto">
                <a:xfrm>
                  <a:off x="973" y="3650"/>
                  <a:ext cx="49" cy="23"/>
                  <a:chOff x="973" y="3650"/>
                  <a:chExt cx="49" cy="23"/>
                </a:xfrm>
              </p:grpSpPr>
              <p:sp>
                <p:nvSpPr>
                  <p:cNvPr id="12805" name="Freeform 112"/>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06" name="Freeform 113"/>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807" name="Freeform 114"/>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35" name="Group 115"/>
              <p:cNvGrpSpPr/>
              <p:nvPr/>
            </p:nvGrpSpPr>
            <p:grpSpPr bwMode="auto">
              <a:xfrm>
                <a:off x="985" y="3665"/>
                <a:ext cx="100" cy="73"/>
                <a:chOff x="985" y="3665"/>
                <a:chExt cx="100" cy="73"/>
              </a:xfrm>
            </p:grpSpPr>
            <p:grpSp>
              <p:nvGrpSpPr>
                <p:cNvPr id="12780" name="Group 116"/>
                <p:cNvGrpSpPr/>
                <p:nvPr/>
              </p:nvGrpSpPr>
              <p:grpSpPr bwMode="auto">
                <a:xfrm>
                  <a:off x="985" y="3665"/>
                  <a:ext cx="50" cy="23"/>
                  <a:chOff x="985" y="3665"/>
                  <a:chExt cx="50" cy="23"/>
                </a:xfrm>
              </p:grpSpPr>
              <p:sp>
                <p:nvSpPr>
                  <p:cNvPr id="12797" name="Freeform 117"/>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8" name="Freeform 118"/>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9" name="Freeform 119"/>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81" name="Group 120"/>
                <p:cNvGrpSpPr/>
                <p:nvPr/>
              </p:nvGrpSpPr>
              <p:grpSpPr bwMode="auto">
                <a:xfrm>
                  <a:off x="997" y="3677"/>
                  <a:ext cx="49" cy="23"/>
                  <a:chOff x="997" y="3677"/>
                  <a:chExt cx="49" cy="23"/>
                </a:xfrm>
              </p:grpSpPr>
              <p:sp>
                <p:nvSpPr>
                  <p:cNvPr id="12794" name="Freeform 121"/>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5" name="Freeform 122"/>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6" name="Freeform 123"/>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82" name="Group 124"/>
                <p:cNvGrpSpPr/>
                <p:nvPr/>
              </p:nvGrpSpPr>
              <p:grpSpPr bwMode="auto">
                <a:xfrm>
                  <a:off x="1010" y="3690"/>
                  <a:ext cx="48" cy="23"/>
                  <a:chOff x="1010" y="3690"/>
                  <a:chExt cx="48" cy="23"/>
                </a:xfrm>
              </p:grpSpPr>
              <p:sp>
                <p:nvSpPr>
                  <p:cNvPr id="12791" name="Freeform 125"/>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2" name="Freeform 126"/>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3" name="Freeform 127"/>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83" name="Group 128"/>
                <p:cNvGrpSpPr/>
                <p:nvPr/>
              </p:nvGrpSpPr>
              <p:grpSpPr bwMode="auto">
                <a:xfrm>
                  <a:off x="1023" y="3703"/>
                  <a:ext cx="49" cy="22"/>
                  <a:chOff x="1023" y="3703"/>
                  <a:chExt cx="49" cy="22"/>
                </a:xfrm>
              </p:grpSpPr>
              <p:sp>
                <p:nvSpPr>
                  <p:cNvPr id="12788" name="Freeform 129"/>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89" name="Freeform 130"/>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90" name="Freeform 131"/>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84" name="Group 132"/>
                <p:cNvGrpSpPr/>
                <p:nvPr/>
              </p:nvGrpSpPr>
              <p:grpSpPr bwMode="auto">
                <a:xfrm>
                  <a:off x="1036" y="3716"/>
                  <a:ext cx="49" cy="22"/>
                  <a:chOff x="1036" y="3716"/>
                  <a:chExt cx="49" cy="22"/>
                </a:xfrm>
              </p:grpSpPr>
              <p:sp>
                <p:nvSpPr>
                  <p:cNvPr id="12785" name="Freeform 133"/>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86" name="Freeform 134"/>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87" name="Freeform 135"/>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36" name="Group 136"/>
              <p:cNvGrpSpPr/>
              <p:nvPr/>
            </p:nvGrpSpPr>
            <p:grpSpPr bwMode="auto">
              <a:xfrm>
                <a:off x="1046" y="3727"/>
                <a:ext cx="49" cy="23"/>
                <a:chOff x="1046" y="3727"/>
                <a:chExt cx="49" cy="23"/>
              </a:xfrm>
            </p:grpSpPr>
            <p:sp>
              <p:nvSpPr>
                <p:cNvPr id="12777" name="Freeform 137"/>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8" name="Freeform 138"/>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9" name="Freeform 139"/>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7" name="Group 140"/>
              <p:cNvGrpSpPr/>
              <p:nvPr/>
            </p:nvGrpSpPr>
            <p:grpSpPr bwMode="auto">
              <a:xfrm>
                <a:off x="1058" y="3739"/>
                <a:ext cx="50" cy="23"/>
                <a:chOff x="1058" y="3739"/>
                <a:chExt cx="50" cy="23"/>
              </a:xfrm>
            </p:grpSpPr>
            <p:sp>
              <p:nvSpPr>
                <p:cNvPr id="12774" name="Freeform 141"/>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5" name="Freeform 142"/>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6" name="Freeform 143"/>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38" name="Group 144"/>
              <p:cNvGrpSpPr/>
              <p:nvPr/>
            </p:nvGrpSpPr>
            <p:grpSpPr bwMode="auto">
              <a:xfrm>
                <a:off x="1072" y="3753"/>
                <a:ext cx="48" cy="22"/>
                <a:chOff x="1072" y="3753"/>
                <a:chExt cx="48" cy="22"/>
              </a:xfrm>
            </p:grpSpPr>
            <p:sp>
              <p:nvSpPr>
                <p:cNvPr id="12771" name="Freeform 145"/>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2" name="Freeform 146"/>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3" name="Freeform 147"/>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439" name="Freeform 148"/>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40" name="Freeform 149"/>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41" name="Freeform 150"/>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442" name="Group 151"/>
              <p:cNvGrpSpPr/>
              <p:nvPr/>
            </p:nvGrpSpPr>
            <p:grpSpPr bwMode="auto">
              <a:xfrm>
                <a:off x="832" y="3547"/>
                <a:ext cx="49" cy="23"/>
                <a:chOff x="832" y="3547"/>
                <a:chExt cx="49" cy="23"/>
              </a:xfrm>
            </p:grpSpPr>
            <p:sp>
              <p:nvSpPr>
                <p:cNvPr id="12768" name="Freeform 152"/>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9" name="Freeform 153"/>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70" name="Freeform 154"/>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3" name="Group 155"/>
              <p:cNvGrpSpPr/>
              <p:nvPr/>
            </p:nvGrpSpPr>
            <p:grpSpPr bwMode="auto">
              <a:xfrm>
                <a:off x="844" y="3560"/>
                <a:ext cx="49" cy="22"/>
                <a:chOff x="844" y="3560"/>
                <a:chExt cx="49" cy="22"/>
              </a:xfrm>
            </p:grpSpPr>
            <p:sp>
              <p:nvSpPr>
                <p:cNvPr id="12765" name="Freeform 156"/>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6" name="Freeform 157"/>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7" name="Freeform 158"/>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4" name="Group 159"/>
              <p:cNvGrpSpPr/>
              <p:nvPr/>
            </p:nvGrpSpPr>
            <p:grpSpPr bwMode="auto">
              <a:xfrm>
                <a:off x="857" y="3572"/>
                <a:ext cx="50" cy="23"/>
                <a:chOff x="857" y="3572"/>
                <a:chExt cx="50" cy="23"/>
              </a:xfrm>
            </p:grpSpPr>
            <p:sp>
              <p:nvSpPr>
                <p:cNvPr id="12762" name="Freeform 160"/>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3" name="Freeform 161"/>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4" name="Freeform 162"/>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5" name="Group 163"/>
              <p:cNvGrpSpPr/>
              <p:nvPr/>
            </p:nvGrpSpPr>
            <p:grpSpPr bwMode="auto">
              <a:xfrm>
                <a:off x="870" y="3585"/>
                <a:ext cx="48" cy="23"/>
                <a:chOff x="870" y="3585"/>
                <a:chExt cx="48" cy="23"/>
              </a:xfrm>
            </p:grpSpPr>
            <p:sp>
              <p:nvSpPr>
                <p:cNvPr id="12759" name="Freeform 164"/>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0" name="Freeform 165"/>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61" name="Freeform 166"/>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6" name="Group 167"/>
              <p:cNvGrpSpPr/>
              <p:nvPr/>
            </p:nvGrpSpPr>
            <p:grpSpPr bwMode="auto">
              <a:xfrm>
                <a:off x="882" y="3600"/>
                <a:ext cx="100" cy="73"/>
                <a:chOff x="882" y="3600"/>
                <a:chExt cx="100" cy="73"/>
              </a:xfrm>
            </p:grpSpPr>
            <p:grpSp>
              <p:nvGrpSpPr>
                <p:cNvPr id="12739" name="Group 168"/>
                <p:cNvGrpSpPr/>
                <p:nvPr/>
              </p:nvGrpSpPr>
              <p:grpSpPr bwMode="auto">
                <a:xfrm>
                  <a:off x="882" y="3600"/>
                  <a:ext cx="49" cy="23"/>
                  <a:chOff x="882" y="3600"/>
                  <a:chExt cx="49" cy="23"/>
                </a:xfrm>
              </p:grpSpPr>
              <p:sp>
                <p:nvSpPr>
                  <p:cNvPr id="12756" name="Freeform 169"/>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7" name="Freeform 170"/>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8" name="Freeform 171"/>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40" name="Group 172"/>
                <p:cNvGrpSpPr/>
                <p:nvPr/>
              </p:nvGrpSpPr>
              <p:grpSpPr bwMode="auto">
                <a:xfrm>
                  <a:off x="894" y="3612"/>
                  <a:ext cx="49" cy="23"/>
                  <a:chOff x="894" y="3612"/>
                  <a:chExt cx="49" cy="23"/>
                </a:xfrm>
              </p:grpSpPr>
              <p:sp>
                <p:nvSpPr>
                  <p:cNvPr id="12753" name="Freeform 173"/>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4" name="Freeform 174"/>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5" name="Freeform 175"/>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41" name="Group 176"/>
                <p:cNvGrpSpPr/>
                <p:nvPr/>
              </p:nvGrpSpPr>
              <p:grpSpPr bwMode="auto">
                <a:xfrm>
                  <a:off x="907" y="3625"/>
                  <a:ext cx="49" cy="23"/>
                  <a:chOff x="907" y="3625"/>
                  <a:chExt cx="49" cy="23"/>
                </a:xfrm>
              </p:grpSpPr>
              <p:sp>
                <p:nvSpPr>
                  <p:cNvPr id="12750" name="Freeform 177"/>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1" name="Freeform 178"/>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52" name="Freeform 179"/>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42" name="Group 180"/>
                <p:cNvGrpSpPr/>
                <p:nvPr/>
              </p:nvGrpSpPr>
              <p:grpSpPr bwMode="auto">
                <a:xfrm>
                  <a:off x="919" y="3638"/>
                  <a:ext cx="49" cy="22"/>
                  <a:chOff x="919" y="3638"/>
                  <a:chExt cx="49" cy="22"/>
                </a:xfrm>
              </p:grpSpPr>
              <p:sp>
                <p:nvSpPr>
                  <p:cNvPr id="12747" name="Freeform 181"/>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48" name="Freeform 182"/>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49" name="Freeform 183"/>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43" name="Group 184"/>
                <p:cNvGrpSpPr/>
                <p:nvPr/>
              </p:nvGrpSpPr>
              <p:grpSpPr bwMode="auto">
                <a:xfrm>
                  <a:off x="932" y="3651"/>
                  <a:ext cx="50" cy="22"/>
                  <a:chOff x="932" y="3651"/>
                  <a:chExt cx="50" cy="22"/>
                </a:xfrm>
              </p:grpSpPr>
              <p:sp>
                <p:nvSpPr>
                  <p:cNvPr id="12744" name="Freeform 185"/>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45" name="Freeform 186"/>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46" name="Freeform 187"/>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47" name="Group 188"/>
              <p:cNvGrpSpPr/>
              <p:nvPr/>
            </p:nvGrpSpPr>
            <p:grpSpPr bwMode="auto">
              <a:xfrm>
                <a:off x="944" y="3665"/>
                <a:ext cx="99" cy="74"/>
                <a:chOff x="944" y="3665"/>
                <a:chExt cx="99" cy="74"/>
              </a:xfrm>
            </p:grpSpPr>
            <p:grpSp>
              <p:nvGrpSpPr>
                <p:cNvPr id="12719" name="Group 189"/>
                <p:cNvGrpSpPr/>
                <p:nvPr/>
              </p:nvGrpSpPr>
              <p:grpSpPr bwMode="auto">
                <a:xfrm>
                  <a:off x="944" y="3665"/>
                  <a:ext cx="49" cy="23"/>
                  <a:chOff x="944" y="3665"/>
                  <a:chExt cx="49" cy="23"/>
                </a:xfrm>
              </p:grpSpPr>
              <p:sp>
                <p:nvSpPr>
                  <p:cNvPr id="12736" name="Freeform 190"/>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7" name="Freeform 191"/>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8" name="Freeform 192"/>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20" name="Group 193"/>
                <p:cNvGrpSpPr/>
                <p:nvPr/>
              </p:nvGrpSpPr>
              <p:grpSpPr bwMode="auto">
                <a:xfrm>
                  <a:off x="957" y="3678"/>
                  <a:ext cx="48" cy="23"/>
                  <a:chOff x="957" y="3678"/>
                  <a:chExt cx="48" cy="23"/>
                </a:xfrm>
              </p:grpSpPr>
              <p:sp>
                <p:nvSpPr>
                  <p:cNvPr id="12733" name="Freeform 194"/>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4" name="Freeform 195"/>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5" name="Freeform 196"/>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21" name="Group 197"/>
                <p:cNvGrpSpPr/>
                <p:nvPr/>
              </p:nvGrpSpPr>
              <p:grpSpPr bwMode="auto">
                <a:xfrm>
                  <a:off x="969" y="3690"/>
                  <a:ext cx="49" cy="23"/>
                  <a:chOff x="969" y="3690"/>
                  <a:chExt cx="49" cy="23"/>
                </a:xfrm>
              </p:grpSpPr>
              <p:sp>
                <p:nvSpPr>
                  <p:cNvPr id="12730" name="Freeform 198"/>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1" name="Freeform 199"/>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32" name="Freeform 200"/>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22" name="Group 201"/>
                <p:cNvGrpSpPr/>
                <p:nvPr/>
              </p:nvGrpSpPr>
              <p:grpSpPr bwMode="auto">
                <a:xfrm>
                  <a:off x="982" y="3703"/>
                  <a:ext cx="49" cy="23"/>
                  <a:chOff x="982" y="3703"/>
                  <a:chExt cx="49" cy="23"/>
                </a:xfrm>
              </p:grpSpPr>
              <p:sp>
                <p:nvSpPr>
                  <p:cNvPr id="12727" name="Freeform 202"/>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28" name="Freeform 203"/>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29" name="Freeform 204"/>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723" name="Group 205"/>
                <p:cNvGrpSpPr/>
                <p:nvPr/>
              </p:nvGrpSpPr>
              <p:grpSpPr bwMode="auto">
                <a:xfrm>
                  <a:off x="995" y="3716"/>
                  <a:ext cx="48" cy="23"/>
                  <a:chOff x="995" y="3716"/>
                  <a:chExt cx="48" cy="23"/>
                </a:xfrm>
              </p:grpSpPr>
              <p:sp>
                <p:nvSpPr>
                  <p:cNvPr id="12724" name="Freeform 206"/>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25" name="Freeform 207"/>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26" name="Freeform 208"/>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48" name="Group 209"/>
              <p:cNvGrpSpPr/>
              <p:nvPr/>
            </p:nvGrpSpPr>
            <p:grpSpPr bwMode="auto">
              <a:xfrm>
                <a:off x="1005" y="3727"/>
                <a:ext cx="49" cy="23"/>
                <a:chOff x="1005" y="3727"/>
                <a:chExt cx="49" cy="23"/>
              </a:xfrm>
            </p:grpSpPr>
            <p:sp>
              <p:nvSpPr>
                <p:cNvPr id="12716" name="Freeform 210"/>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7" name="Freeform 211"/>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8" name="Freeform 212"/>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49" name="Group 213"/>
              <p:cNvGrpSpPr/>
              <p:nvPr/>
            </p:nvGrpSpPr>
            <p:grpSpPr bwMode="auto">
              <a:xfrm>
                <a:off x="1018" y="3740"/>
                <a:ext cx="49" cy="22"/>
                <a:chOff x="1018" y="3740"/>
                <a:chExt cx="49" cy="22"/>
              </a:xfrm>
            </p:grpSpPr>
            <p:sp>
              <p:nvSpPr>
                <p:cNvPr id="12713" name="Freeform 214"/>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4" name="Freeform 215"/>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5" name="Freeform 216"/>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0" name="Group 217"/>
              <p:cNvGrpSpPr/>
              <p:nvPr/>
            </p:nvGrpSpPr>
            <p:grpSpPr bwMode="auto">
              <a:xfrm>
                <a:off x="1030" y="3753"/>
                <a:ext cx="49" cy="23"/>
                <a:chOff x="1030" y="3753"/>
                <a:chExt cx="49" cy="23"/>
              </a:xfrm>
            </p:grpSpPr>
            <p:sp>
              <p:nvSpPr>
                <p:cNvPr id="12710" name="Freeform 218"/>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1" name="Freeform 219"/>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12" name="Freeform 220"/>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451" name="Freeform 221"/>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52" name="Freeform 222"/>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53" name="Freeform 223"/>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454" name="Group 224"/>
              <p:cNvGrpSpPr/>
              <p:nvPr/>
            </p:nvGrpSpPr>
            <p:grpSpPr bwMode="auto">
              <a:xfrm>
                <a:off x="790" y="3547"/>
                <a:ext cx="49" cy="23"/>
                <a:chOff x="790" y="3547"/>
                <a:chExt cx="49" cy="23"/>
              </a:xfrm>
            </p:grpSpPr>
            <p:sp>
              <p:nvSpPr>
                <p:cNvPr id="12707" name="Freeform 225"/>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8" name="Freeform 226"/>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9" name="Freeform 227"/>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5" name="Group 228"/>
              <p:cNvGrpSpPr/>
              <p:nvPr/>
            </p:nvGrpSpPr>
            <p:grpSpPr bwMode="auto">
              <a:xfrm>
                <a:off x="803" y="3560"/>
                <a:ext cx="49" cy="22"/>
                <a:chOff x="803" y="3560"/>
                <a:chExt cx="49" cy="22"/>
              </a:xfrm>
            </p:grpSpPr>
            <p:sp>
              <p:nvSpPr>
                <p:cNvPr id="12704" name="Freeform 229"/>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5" name="Freeform 230"/>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6" name="Freeform 231"/>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6" name="Group 232"/>
              <p:cNvGrpSpPr/>
              <p:nvPr/>
            </p:nvGrpSpPr>
            <p:grpSpPr bwMode="auto">
              <a:xfrm>
                <a:off x="815" y="3572"/>
                <a:ext cx="50" cy="23"/>
                <a:chOff x="815" y="3572"/>
                <a:chExt cx="50" cy="23"/>
              </a:xfrm>
            </p:grpSpPr>
            <p:sp>
              <p:nvSpPr>
                <p:cNvPr id="12701" name="Freeform 233"/>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2" name="Freeform 234"/>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3" name="Freeform 235"/>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7" name="Group 236"/>
              <p:cNvGrpSpPr/>
              <p:nvPr/>
            </p:nvGrpSpPr>
            <p:grpSpPr bwMode="auto">
              <a:xfrm>
                <a:off x="828" y="3585"/>
                <a:ext cx="49" cy="23"/>
                <a:chOff x="828" y="3585"/>
                <a:chExt cx="49" cy="23"/>
              </a:xfrm>
            </p:grpSpPr>
            <p:sp>
              <p:nvSpPr>
                <p:cNvPr id="12698" name="Freeform 237"/>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9" name="Freeform 238"/>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700" name="Freeform 239"/>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58" name="Group 240"/>
              <p:cNvGrpSpPr/>
              <p:nvPr/>
            </p:nvGrpSpPr>
            <p:grpSpPr bwMode="auto">
              <a:xfrm>
                <a:off x="840" y="3600"/>
                <a:ext cx="100" cy="73"/>
                <a:chOff x="840" y="3600"/>
                <a:chExt cx="100" cy="73"/>
              </a:xfrm>
            </p:grpSpPr>
            <p:grpSp>
              <p:nvGrpSpPr>
                <p:cNvPr id="12678" name="Group 241"/>
                <p:cNvGrpSpPr/>
                <p:nvPr/>
              </p:nvGrpSpPr>
              <p:grpSpPr bwMode="auto">
                <a:xfrm>
                  <a:off x="840" y="3600"/>
                  <a:ext cx="49" cy="23"/>
                  <a:chOff x="840" y="3600"/>
                  <a:chExt cx="49" cy="23"/>
                </a:xfrm>
              </p:grpSpPr>
              <p:sp>
                <p:nvSpPr>
                  <p:cNvPr id="12695" name="Freeform 242"/>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6" name="Freeform 243"/>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7" name="Freeform 244"/>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79" name="Group 245"/>
                <p:cNvGrpSpPr/>
                <p:nvPr/>
              </p:nvGrpSpPr>
              <p:grpSpPr bwMode="auto">
                <a:xfrm>
                  <a:off x="853" y="3612"/>
                  <a:ext cx="48" cy="23"/>
                  <a:chOff x="853" y="3612"/>
                  <a:chExt cx="48" cy="23"/>
                </a:xfrm>
              </p:grpSpPr>
              <p:sp>
                <p:nvSpPr>
                  <p:cNvPr id="12692" name="Freeform 246"/>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3" name="Freeform 247"/>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4" name="Freeform 248"/>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80" name="Group 249"/>
                <p:cNvGrpSpPr/>
                <p:nvPr/>
              </p:nvGrpSpPr>
              <p:grpSpPr bwMode="auto">
                <a:xfrm>
                  <a:off x="865" y="3625"/>
                  <a:ext cx="49" cy="23"/>
                  <a:chOff x="865" y="3625"/>
                  <a:chExt cx="49" cy="23"/>
                </a:xfrm>
              </p:grpSpPr>
              <p:sp>
                <p:nvSpPr>
                  <p:cNvPr id="12689" name="Freeform 250"/>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0" name="Freeform 251"/>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91" name="Freeform 252"/>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81" name="Group 253"/>
                <p:cNvGrpSpPr/>
                <p:nvPr/>
              </p:nvGrpSpPr>
              <p:grpSpPr bwMode="auto">
                <a:xfrm>
                  <a:off x="878" y="3638"/>
                  <a:ext cx="49" cy="22"/>
                  <a:chOff x="878" y="3638"/>
                  <a:chExt cx="49" cy="22"/>
                </a:xfrm>
              </p:grpSpPr>
              <p:sp>
                <p:nvSpPr>
                  <p:cNvPr id="12686" name="Freeform 254"/>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87" name="Freeform 255"/>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88" name="Freeform 256"/>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82" name="Group 257"/>
                <p:cNvGrpSpPr/>
                <p:nvPr/>
              </p:nvGrpSpPr>
              <p:grpSpPr bwMode="auto">
                <a:xfrm>
                  <a:off x="890" y="3651"/>
                  <a:ext cx="50" cy="22"/>
                  <a:chOff x="890" y="3651"/>
                  <a:chExt cx="50" cy="22"/>
                </a:xfrm>
              </p:grpSpPr>
              <p:sp>
                <p:nvSpPr>
                  <p:cNvPr id="12683" name="Freeform 258"/>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84" name="Freeform 259"/>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85" name="Freeform 260"/>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59" name="Group 261"/>
              <p:cNvGrpSpPr/>
              <p:nvPr/>
            </p:nvGrpSpPr>
            <p:grpSpPr bwMode="auto">
              <a:xfrm>
                <a:off x="903" y="3665"/>
                <a:ext cx="99" cy="74"/>
                <a:chOff x="903" y="3665"/>
                <a:chExt cx="99" cy="74"/>
              </a:xfrm>
            </p:grpSpPr>
            <p:grpSp>
              <p:nvGrpSpPr>
                <p:cNvPr id="12658" name="Group 262"/>
                <p:cNvGrpSpPr/>
                <p:nvPr/>
              </p:nvGrpSpPr>
              <p:grpSpPr bwMode="auto">
                <a:xfrm>
                  <a:off x="903" y="3665"/>
                  <a:ext cx="49" cy="23"/>
                  <a:chOff x="903" y="3665"/>
                  <a:chExt cx="49" cy="23"/>
                </a:xfrm>
              </p:grpSpPr>
              <p:sp>
                <p:nvSpPr>
                  <p:cNvPr id="12675" name="Freeform 263"/>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6" name="Freeform 264"/>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7" name="Freeform 265"/>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59" name="Group 266"/>
                <p:cNvGrpSpPr/>
                <p:nvPr/>
              </p:nvGrpSpPr>
              <p:grpSpPr bwMode="auto">
                <a:xfrm>
                  <a:off x="914" y="3678"/>
                  <a:ext cx="49" cy="23"/>
                  <a:chOff x="914" y="3678"/>
                  <a:chExt cx="49" cy="23"/>
                </a:xfrm>
              </p:grpSpPr>
              <p:sp>
                <p:nvSpPr>
                  <p:cNvPr id="12672" name="Freeform 267"/>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3" name="Freeform 268"/>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4" name="Freeform 269"/>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60" name="Group 270"/>
                <p:cNvGrpSpPr/>
                <p:nvPr/>
              </p:nvGrpSpPr>
              <p:grpSpPr bwMode="auto">
                <a:xfrm>
                  <a:off x="928" y="3690"/>
                  <a:ext cx="48" cy="23"/>
                  <a:chOff x="928" y="3690"/>
                  <a:chExt cx="48" cy="23"/>
                </a:xfrm>
              </p:grpSpPr>
              <p:sp>
                <p:nvSpPr>
                  <p:cNvPr id="12669" name="Freeform 271"/>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0" name="Freeform 272"/>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71" name="Freeform 273"/>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61" name="Group 274"/>
                <p:cNvGrpSpPr/>
                <p:nvPr/>
              </p:nvGrpSpPr>
              <p:grpSpPr bwMode="auto">
                <a:xfrm>
                  <a:off x="940" y="3703"/>
                  <a:ext cx="49" cy="23"/>
                  <a:chOff x="940" y="3703"/>
                  <a:chExt cx="49" cy="23"/>
                </a:xfrm>
              </p:grpSpPr>
              <p:sp>
                <p:nvSpPr>
                  <p:cNvPr id="12666" name="Freeform 275"/>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67" name="Freeform 276"/>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68" name="Freeform 277"/>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62" name="Group 278"/>
                <p:cNvGrpSpPr/>
                <p:nvPr/>
              </p:nvGrpSpPr>
              <p:grpSpPr bwMode="auto">
                <a:xfrm>
                  <a:off x="953" y="3716"/>
                  <a:ext cx="49" cy="23"/>
                  <a:chOff x="953" y="3716"/>
                  <a:chExt cx="49" cy="23"/>
                </a:xfrm>
              </p:grpSpPr>
              <p:sp>
                <p:nvSpPr>
                  <p:cNvPr id="12663" name="Freeform 279"/>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64" name="Freeform 280"/>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65" name="Freeform 281"/>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60" name="Group 282"/>
              <p:cNvGrpSpPr/>
              <p:nvPr/>
            </p:nvGrpSpPr>
            <p:grpSpPr bwMode="auto">
              <a:xfrm>
                <a:off x="963" y="3727"/>
                <a:ext cx="49" cy="23"/>
                <a:chOff x="963" y="3727"/>
                <a:chExt cx="49" cy="23"/>
              </a:xfrm>
            </p:grpSpPr>
            <p:sp>
              <p:nvSpPr>
                <p:cNvPr id="12655" name="Freeform 283"/>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6" name="Freeform 284"/>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7" name="Freeform 285"/>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1" name="Group 286"/>
              <p:cNvGrpSpPr/>
              <p:nvPr/>
            </p:nvGrpSpPr>
            <p:grpSpPr bwMode="auto">
              <a:xfrm>
                <a:off x="976" y="3740"/>
                <a:ext cx="50" cy="22"/>
                <a:chOff x="976" y="3740"/>
                <a:chExt cx="50" cy="22"/>
              </a:xfrm>
            </p:grpSpPr>
            <p:sp>
              <p:nvSpPr>
                <p:cNvPr id="12652" name="Freeform 287"/>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3" name="Freeform 288"/>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4" name="Freeform 289"/>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2" name="Group 290"/>
              <p:cNvGrpSpPr/>
              <p:nvPr/>
            </p:nvGrpSpPr>
            <p:grpSpPr bwMode="auto">
              <a:xfrm>
                <a:off x="761" y="3560"/>
                <a:ext cx="50" cy="22"/>
                <a:chOff x="761" y="3560"/>
                <a:chExt cx="50" cy="22"/>
              </a:xfrm>
            </p:grpSpPr>
            <p:sp>
              <p:nvSpPr>
                <p:cNvPr id="12649" name="Freeform 291"/>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0" name="Freeform 292"/>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51" name="Freeform 293"/>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3" name="Group 294"/>
              <p:cNvGrpSpPr/>
              <p:nvPr/>
            </p:nvGrpSpPr>
            <p:grpSpPr bwMode="auto">
              <a:xfrm>
                <a:off x="774" y="3572"/>
                <a:ext cx="49" cy="23"/>
                <a:chOff x="774" y="3572"/>
                <a:chExt cx="49" cy="23"/>
              </a:xfrm>
            </p:grpSpPr>
            <p:sp>
              <p:nvSpPr>
                <p:cNvPr id="12646" name="Freeform 295"/>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7" name="Freeform 296"/>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8" name="Freeform 297"/>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4" name="Group 298"/>
              <p:cNvGrpSpPr/>
              <p:nvPr/>
            </p:nvGrpSpPr>
            <p:grpSpPr bwMode="auto">
              <a:xfrm>
                <a:off x="787" y="3585"/>
                <a:ext cx="49" cy="23"/>
                <a:chOff x="787" y="3585"/>
                <a:chExt cx="49" cy="23"/>
              </a:xfrm>
            </p:grpSpPr>
            <p:sp>
              <p:nvSpPr>
                <p:cNvPr id="12643" name="Freeform 299"/>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4" name="Freeform 300"/>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5" name="Freeform 301"/>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5" name="Group 302"/>
              <p:cNvGrpSpPr/>
              <p:nvPr/>
            </p:nvGrpSpPr>
            <p:grpSpPr bwMode="auto">
              <a:xfrm>
                <a:off x="799" y="3600"/>
                <a:ext cx="99" cy="73"/>
                <a:chOff x="799" y="3600"/>
                <a:chExt cx="99" cy="73"/>
              </a:xfrm>
            </p:grpSpPr>
            <p:grpSp>
              <p:nvGrpSpPr>
                <p:cNvPr id="12623" name="Group 303"/>
                <p:cNvGrpSpPr/>
                <p:nvPr/>
              </p:nvGrpSpPr>
              <p:grpSpPr bwMode="auto">
                <a:xfrm>
                  <a:off x="799" y="3600"/>
                  <a:ext cx="48" cy="23"/>
                  <a:chOff x="799" y="3600"/>
                  <a:chExt cx="48" cy="23"/>
                </a:xfrm>
              </p:grpSpPr>
              <p:sp>
                <p:nvSpPr>
                  <p:cNvPr id="12640" name="Freeform 304"/>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1" name="Freeform 305"/>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42" name="Freeform 306"/>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24" name="Group 307"/>
                <p:cNvGrpSpPr/>
                <p:nvPr/>
              </p:nvGrpSpPr>
              <p:grpSpPr bwMode="auto">
                <a:xfrm>
                  <a:off x="811" y="3612"/>
                  <a:ext cx="48" cy="23"/>
                  <a:chOff x="811" y="3612"/>
                  <a:chExt cx="48" cy="23"/>
                </a:xfrm>
              </p:grpSpPr>
              <p:sp>
                <p:nvSpPr>
                  <p:cNvPr id="12637" name="Freeform 308"/>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8" name="Freeform 309"/>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9" name="Freeform 310"/>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25" name="Group 311"/>
                <p:cNvGrpSpPr/>
                <p:nvPr/>
              </p:nvGrpSpPr>
              <p:grpSpPr bwMode="auto">
                <a:xfrm>
                  <a:off x="823" y="3625"/>
                  <a:ext cx="49" cy="23"/>
                  <a:chOff x="823" y="3625"/>
                  <a:chExt cx="49" cy="23"/>
                </a:xfrm>
              </p:grpSpPr>
              <p:sp>
                <p:nvSpPr>
                  <p:cNvPr id="12634" name="Freeform 312"/>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5" name="Freeform 313"/>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6" name="Freeform 314"/>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26" name="Group 315"/>
                <p:cNvGrpSpPr/>
                <p:nvPr/>
              </p:nvGrpSpPr>
              <p:grpSpPr bwMode="auto">
                <a:xfrm>
                  <a:off x="836" y="3638"/>
                  <a:ext cx="50" cy="22"/>
                  <a:chOff x="836" y="3638"/>
                  <a:chExt cx="50" cy="22"/>
                </a:xfrm>
              </p:grpSpPr>
              <p:sp>
                <p:nvSpPr>
                  <p:cNvPr id="12631" name="Freeform 316"/>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2" name="Freeform 317"/>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3" name="Freeform 318"/>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27" name="Group 319"/>
                <p:cNvGrpSpPr/>
                <p:nvPr/>
              </p:nvGrpSpPr>
              <p:grpSpPr bwMode="auto">
                <a:xfrm>
                  <a:off x="849" y="3651"/>
                  <a:ext cx="49" cy="22"/>
                  <a:chOff x="849" y="3651"/>
                  <a:chExt cx="49" cy="22"/>
                </a:xfrm>
              </p:grpSpPr>
              <p:sp>
                <p:nvSpPr>
                  <p:cNvPr id="12628" name="Freeform 320"/>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29" name="Freeform 321"/>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30" name="Freeform 322"/>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66" name="Group 323"/>
              <p:cNvGrpSpPr/>
              <p:nvPr/>
            </p:nvGrpSpPr>
            <p:grpSpPr bwMode="auto">
              <a:xfrm>
                <a:off x="861" y="3665"/>
                <a:ext cx="99" cy="74"/>
                <a:chOff x="861" y="3665"/>
                <a:chExt cx="99" cy="74"/>
              </a:xfrm>
            </p:grpSpPr>
            <p:grpSp>
              <p:nvGrpSpPr>
                <p:cNvPr id="12603" name="Group 324"/>
                <p:cNvGrpSpPr/>
                <p:nvPr/>
              </p:nvGrpSpPr>
              <p:grpSpPr bwMode="auto">
                <a:xfrm>
                  <a:off x="861" y="3665"/>
                  <a:ext cx="50" cy="23"/>
                  <a:chOff x="861" y="3665"/>
                  <a:chExt cx="50" cy="23"/>
                </a:xfrm>
              </p:grpSpPr>
              <p:sp>
                <p:nvSpPr>
                  <p:cNvPr id="12620" name="Freeform 325"/>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21" name="Freeform 326"/>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22" name="Freeform 327"/>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04" name="Group 328"/>
                <p:cNvGrpSpPr/>
                <p:nvPr/>
              </p:nvGrpSpPr>
              <p:grpSpPr bwMode="auto">
                <a:xfrm>
                  <a:off x="873" y="3678"/>
                  <a:ext cx="49" cy="23"/>
                  <a:chOff x="873" y="3678"/>
                  <a:chExt cx="49" cy="23"/>
                </a:xfrm>
              </p:grpSpPr>
              <p:sp>
                <p:nvSpPr>
                  <p:cNvPr id="12617" name="Freeform 329"/>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8" name="Freeform 330"/>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9" name="Freeform 331"/>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05" name="Group 332"/>
                <p:cNvGrpSpPr/>
                <p:nvPr/>
              </p:nvGrpSpPr>
              <p:grpSpPr bwMode="auto">
                <a:xfrm>
                  <a:off x="886" y="3690"/>
                  <a:ext cx="49" cy="23"/>
                  <a:chOff x="886" y="3690"/>
                  <a:chExt cx="49" cy="23"/>
                </a:xfrm>
              </p:grpSpPr>
              <p:sp>
                <p:nvSpPr>
                  <p:cNvPr id="12614" name="Freeform 333"/>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5" name="Freeform 334"/>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6" name="Freeform 335"/>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06" name="Group 336"/>
                <p:cNvGrpSpPr/>
                <p:nvPr/>
              </p:nvGrpSpPr>
              <p:grpSpPr bwMode="auto">
                <a:xfrm>
                  <a:off x="899" y="3703"/>
                  <a:ext cx="48" cy="23"/>
                  <a:chOff x="899" y="3703"/>
                  <a:chExt cx="48" cy="23"/>
                </a:xfrm>
              </p:grpSpPr>
              <p:sp>
                <p:nvSpPr>
                  <p:cNvPr id="12611" name="Freeform 337"/>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2" name="Freeform 338"/>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3" name="Freeform 339"/>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607" name="Group 340"/>
                <p:cNvGrpSpPr/>
                <p:nvPr/>
              </p:nvGrpSpPr>
              <p:grpSpPr bwMode="auto">
                <a:xfrm>
                  <a:off x="912" y="3716"/>
                  <a:ext cx="48" cy="23"/>
                  <a:chOff x="912" y="3716"/>
                  <a:chExt cx="48" cy="23"/>
                </a:xfrm>
              </p:grpSpPr>
              <p:sp>
                <p:nvSpPr>
                  <p:cNvPr id="12608" name="Freeform 341"/>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09" name="Freeform 342"/>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10" name="Freeform 343"/>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67" name="Group 344"/>
              <p:cNvGrpSpPr/>
              <p:nvPr/>
            </p:nvGrpSpPr>
            <p:grpSpPr bwMode="auto">
              <a:xfrm>
                <a:off x="922" y="3727"/>
                <a:ext cx="49" cy="23"/>
                <a:chOff x="922" y="3727"/>
                <a:chExt cx="49" cy="23"/>
              </a:xfrm>
            </p:grpSpPr>
            <p:sp>
              <p:nvSpPr>
                <p:cNvPr id="12600" name="Freeform 345"/>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01" name="Freeform 346"/>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602" name="Freeform 347"/>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8" name="Group 348"/>
              <p:cNvGrpSpPr/>
              <p:nvPr/>
            </p:nvGrpSpPr>
            <p:grpSpPr bwMode="auto">
              <a:xfrm>
                <a:off x="895" y="3526"/>
                <a:ext cx="44" cy="23"/>
                <a:chOff x="895" y="3526"/>
                <a:chExt cx="44" cy="23"/>
              </a:xfrm>
            </p:grpSpPr>
            <p:sp>
              <p:nvSpPr>
                <p:cNvPr id="12597" name="Freeform 349"/>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8" name="Freeform 350"/>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9" name="Freeform 351"/>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69" name="Group 352"/>
              <p:cNvGrpSpPr/>
              <p:nvPr/>
            </p:nvGrpSpPr>
            <p:grpSpPr bwMode="auto">
              <a:xfrm>
                <a:off x="907" y="3540"/>
                <a:ext cx="45" cy="22"/>
                <a:chOff x="907" y="3540"/>
                <a:chExt cx="45" cy="22"/>
              </a:xfrm>
            </p:grpSpPr>
            <p:sp>
              <p:nvSpPr>
                <p:cNvPr id="12594" name="Freeform 353"/>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5" name="Freeform 354"/>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6" name="Freeform 355"/>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0" name="Group 356"/>
              <p:cNvGrpSpPr/>
              <p:nvPr/>
            </p:nvGrpSpPr>
            <p:grpSpPr bwMode="auto">
              <a:xfrm>
                <a:off x="920" y="3553"/>
                <a:ext cx="45" cy="23"/>
                <a:chOff x="920" y="3553"/>
                <a:chExt cx="45" cy="23"/>
              </a:xfrm>
            </p:grpSpPr>
            <p:sp>
              <p:nvSpPr>
                <p:cNvPr id="12591" name="Freeform 357"/>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2" name="Freeform 358"/>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3" name="Freeform 359"/>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1" name="Group 360"/>
              <p:cNvGrpSpPr/>
              <p:nvPr/>
            </p:nvGrpSpPr>
            <p:grpSpPr bwMode="auto">
              <a:xfrm>
                <a:off x="934" y="3566"/>
                <a:ext cx="44" cy="23"/>
                <a:chOff x="934" y="3566"/>
                <a:chExt cx="44" cy="23"/>
              </a:xfrm>
            </p:grpSpPr>
            <p:sp>
              <p:nvSpPr>
                <p:cNvPr id="12588" name="Freeform 361"/>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9" name="Freeform 362"/>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90" name="Freeform 363"/>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2" name="Group 364"/>
              <p:cNvGrpSpPr/>
              <p:nvPr/>
            </p:nvGrpSpPr>
            <p:grpSpPr bwMode="auto">
              <a:xfrm>
                <a:off x="949" y="3579"/>
                <a:ext cx="83" cy="63"/>
                <a:chOff x="949" y="3579"/>
                <a:chExt cx="83" cy="63"/>
              </a:xfrm>
            </p:grpSpPr>
            <p:grpSp>
              <p:nvGrpSpPr>
                <p:cNvPr id="12572" name="Group 365"/>
                <p:cNvGrpSpPr/>
                <p:nvPr/>
              </p:nvGrpSpPr>
              <p:grpSpPr bwMode="auto">
                <a:xfrm>
                  <a:off x="949" y="3579"/>
                  <a:ext cx="44" cy="23"/>
                  <a:chOff x="949" y="3579"/>
                  <a:chExt cx="44" cy="23"/>
                </a:xfrm>
              </p:grpSpPr>
              <p:sp>
                <p:nvSpPr>
                  <p:cNvPr id="12585" name="Freeform 366"/>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6" name="Freeform 367"/>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7" name="Freeform 368"/>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73" name="Group 369"/>
                <p:cNvGrpSpPr/>
                <p:nvPr/>
              </p:nvGrpSpPr>
              <p:grpSpPr bwMode="auto">
                <a:xfrm>
                  <a:off x="961" y="3592"/>
                  <a:ext cx="45" cy="23"/>
                  <a:chOff x="961" y="3592"/>
                  <a:chExt cx="45" cy="23"/>
                </a:xfrm>
              </p:grpSpPr>
              <p:sp>
                <p:nvSpPr>
                  <p:cNvPr id="12582" name="Freeform 370"/>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3" name="Freeform 371"/>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4" name="Freeform 372"/>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74" name="Group 373"/>
                <p:cNvGrpSpPr/>
                <p:nvPr/>
              </p:nvGrpSpPr>
              <p:grpSpPr bwMode="auto">
                <a:xfrm>
                  <a:off x="974" y="3606"/>
                  <a:ext cx="44" cy="23"/>
                  <a:chOff x="974" y="3606"/>
                  <a:chExt cx="44" cy="23"/>
                </a:xfrm>
              </p:grpSpPr>
              <p:sp>
                <p:nvSpPr>
                  <p:cNvPr id="12579" name="Freeform 374"/>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0" name="Freeform 375"/>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81" name="Freeform 376"/>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75" name="Group 377"/>
                <p:cNvGrpSpPr/>
                <p:nvPr/>
              </p:nvGrpSpPr>
              <p:grpSpPr bwMode="auto">
                <a:xfrm>
                  <a:off x="987" y="3619"/>
                  <a:ext cx="45" cy="23"/>
                  <a:chOff x="987" y="3619"/>
                  <a:chExt cx="45" cy="23"/>
                </a:xfrm>
              </p:grpSpPr>
              <p:sp>
                <p:nvSpPr>
                  <p:cNvPr id="12576" name="Freeform 378"/>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77" name="Freeform 379"/>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78" name="Freeform 380"/>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73" name="Group 381"/>
              <p:cNvGrpSpPr/>
              <p:nvPr/>
            </p:nvGrpSpPr>
            <p:grpSpPr bwMode="auto">
              <a:xfrm>
                <a:off x="1002" y="3632"/>
                <a:ext cx="83" cy="63"/>
                <a:chOff x="1002" y="3632"/>
                <a:chExt cx="83" cy="63"/>
              </a:xfrm>
            </p:grpSpPr>
            <p:grpSp>
              <p:nvGrpSpPr>
                <p:cNvPr id="12556" name="Group 382"/>
                <p:cNvGrpSpPr/>
                <p:nvPr/>
              </p:nvGrpSpPr>
              <p:grpSpPr bwMode="auto">
                <a:xfrm>
                  <a:off x="1002" y="3632"/>
                  <a:ext cx="44" cy="22"/>
                  <a:chOff x="1002" y="3632"/>
                  <a:chExt cx="44" cy="22"/>
                </a:xfrm>
              </p:grpSpPr>
              <p:sp>
                <p:nvSpPr>
                  <p:cNvPr id="12569" name="Freeform 383"/>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70" name="Freeform 384"/>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71" name="Freeform 385"/>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57" name="Group 386"/>
                <p:cNvGrpSpPr/>
                <p:nvPr/>
              </p:nvGrpSpPr>
              <p:grpSpPr bwMode="auto">
                <a:xfrm>
                  <a:off x="1014" y="3645"/>
                  <a:ext cx="44" cy="23"/>
                  <a:chOff x="1014" y="3645"/>
                  <a:chExt cx="44" cy="23"/>
                </a:xfrm>
              </p:grpSpPr>
              <p:sp>
                <p:nvSpPr>
                  <p:cNvPr id="12566" name="Freeform 387"/>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7" name="Freeform 388"/>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8" name="Freeform 389"/>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58" name="Group 390"/>
                <p:cNvGrpSpPr/>
                <p:nvPr/>
              </p:nvGrpSpPr>
              <p:grpSpPr bwMode="auto">
                <a:xfrm>
                  <a:off x="1027" y="3659"/>
                  <a:ext cx="45" cy="23"/>
                  <a:chOff x="1027" y="3659"/>
                  <a:chExt cx="45" cy="23"/>
                </a:xfrm>
              </p:grpSpPr>
              <p:sp>
                <p:nvSpPr>
                  <p:cNvPr id="12563" name="Freeform 391"/>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4" name="Freeform 392"/>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5" name="Freeform 393"/>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59" name="Group 394"/>
                <p:cNvGrpSpPr/>
                <p:nvPr/>
              </p:nvGrpSpPr>
              <p:grpSpPr bwMode="auto">
                <a:xfrm>
                  <a:off x="1040" y="3672"/>
                  <a:ext cx="45" cy="23"/>
                  <a:chOff x="1040" y="3672"/>
                  <a:chExt cx="45" cy="23"/>
                </a:xfrm>
              </p:grpSpPr>
              <p:sp>
                <p:nvSpPr>
                  <p:cNvPr id="12560" name="Freeform 395"/>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1" name="Freeform 396"/>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62" name="Freeform 397"/>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grpSp>
            <p:nvGrpSpPr>
              <p:cNvPr id="12474" name="Group 398"/>
              <p:cNvGrpSpPr/>
              <p:nvPr/>
            </p:nvGrpSpPr>
            <p:grpSpPr bwMode="auto">
              <a:xfrm>
                <a:off x="1054" y="3685"/>
                <a:ext cx="45" cy="23"/>
                <a:chOff x="1054" y="3685"/>
                <a:chExt cx="45" cy="23"/>
              </a:xfrm>
            </p:grpSpPr>
            <p:sp>
              <p:nvSpPr>
                <p:cNvPr id="12553" name="Freeform 399"/>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54" name="Freeform 400"/>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55" name="Freeform 401"/>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5" name="Group 402"/>
              <p:cNvGrpSpPr/>
              <p:nvPr/>
            </p:nvGrpSpPr>
            <p:grpSpPr bwMode="auto">
              <a:xfrm>
                <a:off x="1067" y="3698"/>
                <a:ext cx="45" cy="23"/>
                <a:chOff x="1067" y="3698"/>
                <a:chExt cx="45" cy="23"/>
              </a:xfrm>
            </p:grpSpPr>
            <p:sp>
              <p:nvSpPr>
                <p:cNvPr id="12550" name="Freeform 403"/>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51" name="Freeform 404"/>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52" name="Freeform 405"/>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6" name="Group 406"/>
              <p:cNvGrpSpPr/>
              <p:nvPr/>
            </p:nvGrpSpPr>
            <p:grpSpPr bwMode="auto">
              <a:xfrm>
                <a:off x="1079" y="3712"/>
                <a:ext cx="44" cy="23"/>
                <a:chOff x="1079" y="3712"/>
                <a:chExt cx="44" cy="23"/>
              </a:xfrm>
            </p:grpSpPr>
            <p:sp>
              <p:nvSpPr>
                <p:cNvPr id="12547" name="Freeform 407"/>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8" name="Freeform 408"/>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9" name="Freeform 409"/>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7" name="Group 410"/>
              <p:cNvGrpSpPr/>
              <p:nvPr/>
            </p:nvGrpSpPr>
            <p:grpSpPr bwMode="auto">
              <a:xfrm>
                <a:off x="1093" y="3725"/>
                <a:ext cx="45" cy="23"/>
                <a:chOff x="1093" y="3725"/>
                <a:chExt cx="45" cy="23"/>
              </a:xfrm>
            </p:grpSpPr>
            <p:sp>
              <p:nvSpPr>
                <p:cNvPr id="12544" name="Freeform 411"/>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5" name="Freeform 412"/>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6" name="Freeform 413"/>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8" name="Group 414"/>
              <p:cNvGrpSpPr/>
              <p:nvPr/>
            </p:nvGrpSpPr>
            <p:grpSpPr bwMode="auto">
              <a:xfrm>
                <a:off x="1108" y="3739"/>
                <a:ext cx="44" cy="23"/>
                <a:chOff x="1108" y="3739"/>
                <a:chExt cx="44" cy="23"/>
              </a:xfrm>
            </p:grpSpPr>
            <p:sp>
              <p:nvSpPr>
                <p:cNvPr id="12541" name="Freeform 415"/>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2" name="Freeform 416"/>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3" name="Freeform 417"/>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79" name="Group 418"/>
              <p:cNvGrpSpPr/>
              <p:nvPr/>
            </p:nvGrpSpPr>
            <p:grpSpPr bwMode="auto">
              <a:xfrm>
                <a:off x="1121" y="3753"/>
                <a:ext cx="45" cy="23"/>
                <a:chOff x="1121" y="3753"/>
                <a:chExt cx="45" cy="23"/>
              </a:xfrm>
            </p:grpSpPr>
            <p:sp>
              <p:nvSpPr>
                <p:cNvPr id="12538" name="Freeform 419"/>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9" name="Freeform 420"/>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40" name="Freeform 421"/>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80" name="Group 422"/>
              <p:cNvGrpSpPr/>
              <p:nvPr/>
            </p:nvGrpSpPr>
            <p:grpSpPr bwMode="auto">
              <a:xfrm>
                <a:off x="1133" y="3767"/>
                <a:ext cx="44" cy="23"/>
                <a:chOff x="1133" y="3767"/>
                <a:chExt cx="44" cy="23"/>
              </a:xfrm>
            </p:grpSpPr>
            <p:sp>
              <p:nvSpPr>
                <p:cNvPr id="12535" name="Freeform 423"/>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6" name="Freeform 424"/>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7" name="Freeform 425"/>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481" name="Freeform 426"/>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2" name="Freeform 427"/>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3" name="Freeform 428"/>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4" name="Freeform 429"/>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5" name="Freeform 430"/>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6" name="Freeform 431"/>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7" name="Freeform 432"/>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8" name="Freeform 433"/>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89" name="Freeform 434"/>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90" name="Freeform 435"/>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91" name="Freeform 436"/>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nvGrpSpPr>
              <p:cNvPr id="12492" name="Group 437"/>
              <p:cNvGrpSpPr/>
              <p:nvPr/>
            </p:nvGrpSpPr>
            <p:grpSpPr bwMode="auto">
              <a:xfrm>
                <a:off x="700" y="3535"/>
                <a:ext cx="49" cy="24"/>
                <a:chOff x="700" y="3535"/>
                <a:chExt cx="49" cy="24"/>
              </a:xfrm>
            </p:grpSpPr>
            <p:sp>
              <p:nvSpPr>
                <p:cNvPr id="12532" name="Freeform 438"/>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3" name="Freeform 439"/>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4" name="Freeform 440"/>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3" name="Group 441"/>
              <p:cNvGrpSpPr/>
              <p:nvPr/>
            </p:nvGrpSpPr>
            <p:grpSpPr bwMode="auto">
              <a:xfrm>
                <a:off x="714" y="3551"/>
                <a:ext cx="49" cy="22"/>
                <a:chOff x="714" y="3551"/>
                <a:chExt cx="49" cy="22"/>
              </a:xfrm>
            </p:grpSpPr>
            <p:sp>
              <p:nvSpPr>
                <p:cNvPr id="12529" name="Freeform 442"/>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0" name="Freeform 443"/>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31" name="Freeform 444"/>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4" name="Group 445"/>
              <p:cNvGrpSpPr/>
              <p:nvPr/>
            </p:nvGrpSpPr>
            <p:grpSpPr bwMode="auto">
              <a:xfrm>
                <a:off x="728" y="3564"/>
                <a:ext cx="48" cy="23"/>
                <a:chOff x="728" y="3564"/>
                <a:chExt cx="48" cy="23"/>
              </a:xfrm>
            </p:grpSpPr>
            <p:sp>
              <p:nvSpPr>
                <p:cNvPr id="12526" name="Freeform 446"/>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7" name="Freeform 447"/>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8" name="Freeform 448"/>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5" name="Group 449"/>
              <p:cNvGrpSpPr/>
              <p:nvPr/>
            </p:nvGrpSpPr>
            <p:grpSpPr bwMode="auto">
              <a:xfrm>
                <a:off x="742" y="3582"/>
                <a:ext cx="49" cy="23"/>
                <a:chOff x="742" y="3582"/>
                <a:chExt cx="49" cy="23"/>
              </a:xfrm>
            </p:grpSpPr>
            <p:sp>
              <p:nvSpPr>
                <p:cNvPr id="12523" name="Freeform 450"/>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4" name="Freeform 451"/>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5" name="Freeform 452"/>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6" name="Group 453"/>
              <p:cNvGrpSpPr/>
              <p:nvPr/>
            </p:nvGrpSpPr>
            <p:grpSpPr bwMode="auto">
              <a:xfrm>
                <a:off x="752" y="3597"/>
                <a:ext cx="133" cy="106"/>
                <a:chOff x="752" y="3597"/>
                <a:chExt cx="133" cy="106"/>
              </a:xfrm>
            </p:grpSpPr>
            <p:sp>
              <p:nvSpPr>
                <p:cNvPr id="12520" name="Freeform 454"/>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1" name="Freeform 455"/>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22" name="Freeform 456"/>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7" name="Group 457"/>
              <p:cNvGrpSpPr/>
              <p:nvPr/>
            </p:nvGrpSpPr>
            <p:grpSpPr bwMode="auto">
              <a:xfrm>
                <a:off x="844" y="3694"/>
                <a:ext cx="48" cy="23"/>
                <a:chOff x="844" y="3694"/>
                <a:chExt cx="48" cy="23"/>
              </a:xfrm>
            </p:grpSpPr>
            <p:sp>
              <p:nvSpPr>
                <p:cNvPr id="12517" name="Freeform 458"/>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8" name="Freeform 459"/>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9" name="Freeform 460"/>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8" name="Group 461"/>
              <p:cNvGrpSpPr/>
              <p:nvPr/>
            </p:nvGrpSpPr>
            <p:grpSpPr bwMode="auto">
              <a:xfrm>
                <a:off x="857" y="3710"/>
                <a:ext cx="49" cy="22"/>
                <a:chOff x="857" y="3710"/>
                <a:chExt cx="49" cy="22"/>
              </a:xfrm>
            </p:grpSpPr>
            <p:sp>
              <p:nvSpPr>
                <p:cNvPr id="12514" name="Freeform 462"/>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5" name="Freeform 463"/>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6" name="Freeform 464"/>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499" name="Group 465"/>
              <p:cNvGrpSpPr/>
              <p:nvPr/>
            </p:nvGrpSpPr>
            <p:grpSpPr bwMode="auto">
              <a:xfrm>
                <a:off x="1086" y="3766"/>
                <a:ext cx="49" cy="23"/>
                <a:chOff x="1086" y="3766"/>
                <a:chExt cx="49" cy="23"/>
              </a:xfrm>
            </p:grpSpPr>
            <p:sp>
              <p:nvSpPr>
                <p:cNvPr id="12511" name="Freeform 466"/>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2" name="Freeform 467"/>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3" name="Freeform 468"/>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00" name="Group 469"/>
              <p:cNvGrpSpPr/>
              <p:nvPr/>
            </p:nvGrpSpPr>
            <p:grpSpPr bwMode="auto">
              <a:xfrm>
                <a:off x="934" y="3740"/>
                <a:ext cx="48" cy="23"/>
                <a:chOff x="934" y="3740"/>
                <a:chExt cx="48" cy="23"/>
              </a:xfrm>
            </p:grpSpPr>
            <p:sp>
              <p:nvSpPr>
                <p:cNvPr id="12508" name="Freeform 470"/>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9" name="Freeform 471"/>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10" name="Freeform 472"/>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501" name="Group 473"/>
              <p:cNvGrpSpPr/>
              <p:nvPr/>
            </p:nvGrpSpPr>
            <p:grpSpPr bwMode="auto">
              <a:xfrm>
                <a:off x="943" y="3754"/>
                <a:ext cx="49" cy="23"/>
                <a:chOff x="943" y="3754"/>
                <a:chExt cx="49" cy="23"/>
              </a:xfrm>
            </p:grpSpPr>
            <p:sp>
              <p:nvSpPr>
                <p:cNvPr id="12505" name="Freeform 474"/>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6" name="Freeform 475"/>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7" name="Freeform 476"/>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sp>
            <p:nvSpPr>
              <p:cNvPr id="12502" name="Freeform 477"/>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3" name="Freeform 478"/>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504" name="Freeform 479"/>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grpSp>
        <p:grpSp>
          <p:nvGrpSpPr>
            <p:cNvPr id="12399" name="Group 480"/>
            <p:cNvGrpSpPr/>
            <p:nvPr/>
          </p:nvGrpSpPr>
          <p:grpSpPr bwMode="auto">
            <a:xfrm>
              <a:off x="920" y="3821"/>
              <a:ext cx="413" cy="50"/>
              <a:chOff x="920" y="3821"/>
              <a:chExt cx="413" cy="50"/>
            </a:xfrm>
          </p:grpSpPr>
          <p:sp>
            <p:nvSpPr>
              <p:cNvPr id="12420" name="Freeform 481"/>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ln>
            </p:spPr>
            <p:txBody>
              <a:bodyPr/>
              <a:lstStyle/>
              <a:p>
                <a:endParaRPr lang="zh-CN" altLang="en-US" b="1"/>
              </a:p>
            </p:txBody>
          </p:sp>
          <p:sp>
            <p:nvSpPr>
              <p:cNvPr id="12421" name="Freeform 482"/>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22" name="Rectangle 4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p>
            </p:txBody>
          </p:sp>
          <p:sp>
            <p:nvSpPr>
              <p:cNvPr id="12423"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pPr eaLnBrk="1" hangingPunct="1"/>
                <a:endParaRPr lang="zh-CN" altLang="en-US" b="1"/>
              </a:p>
            </p:txBody>
          </p:sp>
        </p:grpSp>
        <p:grpSp>
          <p:nvGrpSpPr>
            <p:cNvPr id="12400" name="Group 485"/>
            <p:cNvGrpSpPr/>
            <p:nvPr/>
          </p:nvGrpSpPr>
          <p:grpSpPr bwMode="auto">
            <a:xfrm>
              <a:off x="1227" y="3477"/>
              <a:ext cx="508" cy="321"/>
              <a:chOff x="1227" y="3477"/>
              <a:chExt cx="508" cy="321"/>
            </a:xfrm>
          </p:grpSpPr>
          <p:sp>
            <p:nvSpPr>
              <p:cNvPr id="12401" name="Freeform 486"/>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ln>
            </p:spPr>
            <p:txBody>
              <a:bodyPr/>
              <a:lstStyle/>
              <a:p>
                <a:endParaRPr lang="zh-CN" altLang="en-US" b="1"/>
              </a:p>
            </p:txBody>
          </p:sp>
          <p:sp>
            <p:nvSpPr>
              <p:cNvPr id="12402" name="Freeform 487"/>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03" name="Freeform 488"/>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ln>
            </p:spPr>
            <p:txBody>
              <a:bodyPr/>
              <a:lstStyle/>
              <a:p>
                <a:endParaRPr lang="zh-CN" altLang="en-US" b="1"/>
              </a:p>
            </p:txBody>
          </p:sp>
          <p:sp>
            <p:nvSpPr>
              <p:cNvPr id="12404" name="Line 489"/>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405" name="Freeform 490"/>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ln>
            </p:spPr>
            <p:txBody>
              <a:bodyPr/>
              <a:lstStyle/>
              <a:p>
                <a:endParaRPr lang="zh-CN" altLang="en-US" b="1"/>
              </a:p>
            </p:txBody>
          </p:sp>
          <p:sp>
            <p:nvSpPr>
              <p:cNvPr id="12406" name="Freeform 491"/>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07" name="Freeform 492"/>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ln>
            </p:spPr>
            <p:txBody>
              <a:bodyPr/>
              <a:lstStyle/>
              <a:p>
                <a:endParaRPr lang="zh-CN" altLang="en-US" b="1"/>
              </a:p>
            </p:txBody>
          </p:sp>
          <p:sp>
            <p:nvSpPr>
              <p:cNvPr id="12408" name="Freeform 493"/>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ln>
            </p:spPr>
            <p:txBody>
              <a:bodyPr/>
              <a:lstStyle/>
              <a:p>
                <a:endParaRPr lang="zh-CN" altLang="en-US" b="1"/>
              </a:p>
            </p:txBody>
          </p:sp>
          <p:sp>
            <p:nvSpPr>
              <p:cNvPr id="12409" name="Freeform 494"/>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10" name="Freeform 495"/>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11" name="Freeform 496"/>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12" name="Freeform 497"/>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ln>
            </p:spPr>
            <p:txBody>
              <a:bodyPr/>
              <a:lstStyle/>
              <a:p>
                <a:endParaRPr lang="zh-CN" altLang="en-US" b="1"/>
              </a:p>
            </p:txBody>
          </p:sp>
          <p:sp>
            <p:nvSpPr>
              <p:cNvPr id="12413" name="Freeform 498"/>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ln>
            </p:spPr>
            <p:txBody>
              <a:bodyPr/>
              <a:lstStyle/>
              <a:p>
                <a:endParaRPr lang="zh-CN" altLang="en-US" b="1"/>
              </a:p>
            </p:txBody>
          </p:sp>
          <p:sp>
            <p:nvSpPr>
              <p:cNvPr id="12414" name="Freeform 499"/>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ln>
            </p:spPr>
            <p:txBody>
              <a:bodyPr/>
              <a:lstStyle/>
              <a:p>
                <a:endParaRPr lang="zh-CN" altLang="en-US" b="1"/>
              </a:p>
            </p:txBody>
          </p:sp>
          <p:sp>
            <p:nvSpPr>
              <p:cNvPr id="12415" name="Oval 5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416" name="Oval 5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417" name="Freeform 502"/>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p>
            </p:txBody>
          </p:sp>
          <p:sp>
            <p:nvSpPr>
              <p:cNvPr id="12418" name="Oval 5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419" name="Oval 5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grpSp>
      <p:grpSp>
        <p:nvGrpSpPr>
          <p:cNvPr id="12313" name="Group 505"/>
          <p:cNvGrpSpPr/>
          <p:nvPr/>
        </p:nvGrpSpPr>
        <p:grpSpPr bwMode="auto">
          <a:xfrm>
            <a:off x="9329053" y="2971417"/>
            <a:ext cx="1504755" cy="781231"/>
            <a:chOff x="1680" y="240"/>
            <a:chExt cx="2529" cy="1270"/>
          </a:xfrm>
        </p:grpSpPr>
        <p:sp>
          <p:nvSpPr>
            <p:cNvPr id="12377" name="Oval 50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78" name="Oval 50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79" name="Oval 50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0" name="Oval 50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1" name="Oval 51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2" name="Oval 51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3" name="Oval 51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4" name="Oval 51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sp>
          <p:nvSpPr>
            <p:cNvPr id="12385" name="Oval 51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p>
          </p:txBody>
        </p:sp>
      </p:grpSp>
      <p:sp>
        <p:nvSpPr>
          <p:cNvPr id="12314" name="Text Box 515"/>
          <p:cNvSpPr txBox="1">
            <a:spLocks noChangeArrowheads="1"/>
          </p:cNvSpPr>
          <p:nvPr/>
        </p:nvSpPr>
        <p:spPr bwMode="auto">
          <a:xfrm>
            <a:off x="9633813" y="3160373"/>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局域网</a:t>
            </a:r>
          </a:p>
        </p:txBody>
      </p:sp>
      <p:sp>
        <p:nvSpPr>
          <p:cNvPr id="230916" name="Line 516"/>
          <p:cNvSpPr>
            <a:spLocks noChangeShapeType="1"/>
          </p:cNvSpPr>
          <p:nvPr/>
        </p:nvSpPr>
        <p:spPr bwMode="auto">
          <a:xfrm flipV="1">
            <a:off x="1386237" y="3038107"/>
            <a:ext cx="1631737" cy="360445"/>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0917" name="Line 517"/>
          <p:cNvSpPr>
            <a:spLocks noChangeShapeType="1"/>
          </p:cNvSpPr>
          <p:nvPr/>
        </p:nvSpPr>
        <p:spPr bwMode="auto">
          <a:xfrm flipV="1">
            <a:off x="6626422" y="3050811"/>
            <a:ext cx="1875123" cy="115914"/>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0918" name="Line 518"/>
          <p:cNvSpPr>
            <a:spLocks noChangeShapeType="1"/>
          </p:cNvSpPr>
          <p:nvPr/>
        </p:nvSpPr>
        <p:spPr bwMode="auto">
          <a:xfrm>
            <a:off x="9301540" y="3096858"/>
            <a:ext cx="2116391" cy="261999"/>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0919" name="Line 519"/>
          <p:cNvSpPr>
            <a:spLocks noChangeShapeType="1"/>
          </p:cNvSpPr>
          <p:nvPr/>
        </p:nvSpPr>
        <p:spPr bwMode="auto">
          <a:xfrm>
            <a:off x="3875113" y="3007938"/>
            <a:ext cx="2057132" cy="142908"/>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230920" name="Text Box 520"/>
          <p:cNvSpPr txBox="1">
            <a:spLocks noChangeArrowheads="1"/>
          </p:cNvSpPr>
          <p:nvPr/>
        </p:nvSpPr>
        <p:spPr bwMode="auto">
          <a:xfrm>
            <a:off x="3312153" y="1557586"/>
            <a:ext cx="4974333" cy="66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3600" dirty="0">
                <a:solidFill>
                  <a:srgbClr val="333399"/>
                </a:solidFill>
                <a:latin typeface="Arial" panose="020B0604020202020204" pitchFamily="34" charset="0"/>
              </a:rPr>
              <a:t>主机 </a:t>
            </a:r>
            <a:r>
              <a:rPr kumimoji="1" lang="en-US" altLang="zh-CN" sz="3600" dirty="0">
                <a:solidFill>
                  <a:srgbClr val="333399"/>
                </a:solidFill>
                <a:latin typeface="Arial" panose="020B0604020202020204" pitchFamily="34" charset="0"/>
              </a:rPr>
              <a:t>H</a:t>
            </a:r>
            <a:r>
              <a:rPr kumimoji="1" lang="en-US" altLang="zh-CN" sz="3600" baseline="-25000" dirty="0">
                <a:solidFill>
                  <a:srgbClr val="333399"/>
                </a:solidFill>
                <a:latin typeface="Arial" panose="020B0604020202020204" pitchFamily="34" charset="0"/>
              </a:rPr>
              <a:t>1</a:t>
            </a:r>
            <a:r>
              <a:rPr kumimoji="1" lang="en-US" altLang="zh-CN" sz="3600" dirty="0">
                <a:solidFill>
                  <a:srgbClr val="333399"/>
                </a:solidFill>
                <a:latin typeface="Arial" panose="020B0604020202020204" pitchFamily="34" charset="0"/>
              </a:rPr>
              <a:t> </a:t>
            </a:r>
            <a:r>
              <a:rPr kumimoji="1" lang="zh-CN" altLang="en-US" sz="3600" dirty="0">
                <a:solidFill>
                  <a:srgbClr val="333399"/>
                </a:solidFill>
                <a:latin typeface="Arial" panose="020B0604020202020204" pitchFamily="34" charset="0"/>
              </a:rPr>
              <a:t>向 </a:t>
            </a:r>
            <a:r>
              <a:rPr kumimoji="1" lang="en-US" altLang="zh-CN" sz="3600" dirty="0">
                <a:solidFill>
                  <a:srgbClr val="333399"/>
                </a:solidFill>
                <a:latin typeface="Arial" panose="020B0604020202020204" pitchFamily="34" charset="0"/>
              </a:rPr>
              <a:t>H</a:t>
            </a:r>
            <a:r>
              <a:rPr kumimoji="1" lang="en-US" altLang="zh-CN" sz="3600" baseline="-25000" dirty="0">
                <a:solidFill>
                  <a:srgbClr val="333399"/>
                </a:solidFill>
                <a:latin typeface="Arial" panose="020B0604020202020204" pitchFamily="34" charset="0"/>
              </a:rPr>
              <a:t>2</a:t>
            </a:r>
            <a:r>
              <a:rPr kumimoji="1" lang="en-US" altLang="zh-CN" sz="3600" dirty="0">
                <a:solidFill>
                  <a:srgbClr val="333399"/>
                </a:solidFill>
                <a:latin typeface="Arial" panose="020B0604020202020204" pitchFamily="34" charset="0"/>
              </a:rPr>
              <a:t> </a:t>
            </a:r>
            <a:r>
              <a:rPr kumimoji="1" lang="zh-CN" altLang="en-US" sz="3600" dirty="0">
                <a:solidFill>
                  <a:srgbClr val="333399"/>
                </a:solidFill>
                <a:latin typeface="Arial" panose="020B0604020202020204" pitchFamily="34" charset="0"/>
              </a:rPr>
              <a:t>发送数据</a:t>
            </a:r>
            <a:endParaRPr kumimoji="1" lang="zh-CN" altLang="en-US" sz="3600" baseline="-25000" dirty="0">
              <a:solidFill>
                <a:srgbClr val="333399"/>
              </a:solidFill>
              <a:latin typeface="Arial" panose="020B0604020202020204" pitchFamily="34" charset="0"/>
            </a:endParaRPr>
          </a:p>
        </p:txBody>
      </p:sp>
      <p:grpSp>
        <p:nvGrpSpPr>
          <p:cNvPr id="2" name="Group 521"/>
          <p:cNvGrpSpPr/>
          <p:nvPr/>
        </p:nvGrpSpPr>
        <p:grpSpPr bwMode="auto">
          <a:xfrm>
            <a:off x="359787" y="3933850"/>
            <a:ext cx="11610522" cy="2483425"/>
            <a:chOff x="170" y="2365"/>
            <a:chExt cx="5486" cy="1564"/>
          </a:xfrm>
        </p:grpSpPr>
        <p:sp>
          <p:nvSpPr>
            <p:cNvPr id="12325" name="AutoShape 522"/>
            <p:cNvSpPr>
              <a:spLocks noChangeArrowheads="1"/>
            </p:cNvSpPr>
            <p:nvPr/>
          </p:nvSpPr>
          <p:spPr bwMode="auto">
            <a:xfrm>
              <a:off x="309" y="2633"/>
              <a:ext cx="564" cy="1144"/>
            </a:xfrm>
            <a:prstGeom prst="cube">
              <a:avLst>
                <a:gd name="adj" fmla="val 9250"/>
              </a:avLst>
            </a:prstGeom>
            <a:solidFill>
              <a:srgbClr val="FFFF66"/>
            </a:solidFill>
            <a:ln w="19050">
              <a:solidFill>
                <a:schemeClr val="tx1"/>
              </a:solidFill>
              <a:miter lim="800000"/>
            </a:ln>
          </p:spPr>
          <p:txBody>
            <a:bodyPr wrap="none" anchor="ctr"/>
            <a:lstStyle/>
            <a:p>
              <a:pPr eaLnBrk="1" hangingPunct="1"/>
              <a:endParaRPr lang="zh-CN" altLang="en-US" b="1"/>
            </a:p>
          </p:txBody>
        </p:sp>
        <p:sp>
          <p:nvSpPr>
            <p:cNvPr id="12326" name="Freeform 523"/>
            <p:cNvSpPr/>
            <p:nvPr/>
          </p:nvSpPr>
          <p:spPr bwMode="auto">
            <a:xfrm>
              <a:off x="306"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27" name="Freeform 524"/>
            <p:cNvSpPr/>
            <p:nvPr/>
          </p:nvSpPr>
          <p:spPr bwMode="auto">
            <a:xfrm>
              <a:off x="306"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28" name="Freeform 525"/>
            <p:cNvSpPr/>
            <p:nvPr/>
          </p:nvSpPr>
          <p:spPr bwMode="auto">
            <a:xfrm>
              <a:off x="306"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29" name="Freeform 526"/>
            <p:cNvSpPr/>
            <p:nvPr/>
          </p:nvSpPr>
          <p:spPr bwMode="auto">
            <a:xfrm>
              <a:off x="306"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30" name="Rectangle 527"/>
            <p:cNvSpPr>
              <a:spLocks noChangeArrowheads="1"/>
            </p:cNvSpPr>
            <p:nvPr/>
          </p:nvSpPr>
          <p:spPr bwMode="auto">
            <a:xfrm>
              <a:off x="170" y="3363"/>
              <a:ext cx="4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31" name="Text Box 528"/>
            <p:cNvSpPr txBox="1">
              <a:spLocks noChangeArrowheads="1"/>
            </p:cNvSpPr>
            <p:nvPr/>
          </p:nvSpPr>
          <p:spPr bwMode="auto">
            <a:xfrm>
              <a:off x="306"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链路层</a:t>
              </a:r>
            </a:p>
          </p:txBody>
        </p:sp>
        <p:sp>
          <p:nvSpPr>
            <p:cNvPr id="12332" name="Text Box 529"/>
            <p:cNvSpPr txBox="1">
              <a:spLocks noChangeArrowheads="1"/>
            </p:cNvSpPr>
            <p:nvPr/>
          </p:nvSpPr>
          <p:spPr bwMode="auto">
            <a:xfrm>
              <a:off x="308"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应用层</a:t>
              </a:r>
            </a:p>
          </p:txBody>
        </p:sp>
        <p:sp>
          <p:nvSpPr>
            <p:cNvPr id="12333" name="Text Box 530"/>
            <p:cNvSpPr txBox="1">
              <a:spLocks noChangeArrowheads="1"/>
            </p:cNvSpPr>
            <p:nvPr/>
          </p:nvSpPr>
          <p:spPr bwMode="auto">
            <a:xfrm>
              <a:off x="306"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运输层</a:t>
              </a:r>
            </a:p>
          </p:txBody>
        </p:sp>
        <p:sp>
          <p:nvSpPr>
            <p:cNvPr id="12334" name="Text Box 531"/>
            <p:cNvSpPr txBox="1">
              <a:spLocks noChangeArrowheads="1"/>
            </p:cNvSpPr>
            <p:nvPr/>
          </p:nvSpPr>
          <p:spPr bwMode="auto">
            <a:xfrm>
              <a:off x="306"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网络层</a:t>
              </a:r>
            </a:p>
          </p:txBody>
        </p:sp>
        <p:sp>
          <p:nvSpPr>
            <p:cNvPr id="12335" name="Text Box 532"/>
            <p:cNvSpPr txBox="1">
              <a:spLocks noChangeArrowheads="1"/>
            </p:cNvSpPr>
            <p:nvPr/>
          </p:nvSpPr>
          <p:spPr bwMode="auto">
            <a:xfrm>
              <a:off x="306"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物理层</a:t>
              </a:r>
            </a:p>
          </p:txBody>
        </p:sp>
        <p:sp>
          <p:nvSpPr>
            <p:cNvPr id="12336" name="AutoShape 533"/>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p:spPr>
          <p:txBody>
            <a:bodyPr wrap="none" anchor="ctr"/>
            <a:lstStyle/>
            <a:p>
              <a:pPr eaLnBrk="1" hangingPunct="1"/>
              <a:endParaRPr lang="zh-CN" altLang="en-US" b="1"/>
            </a:p>
          </p:txBody>
        </p:sp>
        <p:sp>
          <p:nvSpPr>
            <p:cNvPr id="12337" name="Freeform 534"/>
            <p:cNvSpPr/>
            <p:nvPr/>
          </p:nvSpPr>
          <p:spPr bwMode="auto">
            <a:xfrm>
              <a:off x="5092"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38" name="Freeform 535"/>
            <p:cNvSpPr/>
            <p:nvPr/>
          </p:nvSpPr>
          <p:spPr bwMode="auto">
            <a:xfrm>
              <a:off x="5092"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39" name="Freeform 536"/>
            <p:cNvSpPr/>
            <p:nvPr/>
          </p:nvSpPr>
          <p:spPr bwMode="auto">
            <a:xfrm>
              <a:off x="5092"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40" name="Freeform 537"/>
            <p:cNvSpPr/>
            <p:nvPr/>
          </p:nvSpPr>
          <p:spPr bwMode="auto">
            <a:xfrm>
              <a:off x="5092"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41" name="Rectangle 538"/>
            <p:cNvSpPr>
              <a:spLocks noChangeArrowheads="1"/>
            </p:cNvSpPr>
            <p:nvPr/>
          </p:nvSpPr>
          <p:spPr bwMode="auto">
            <a:xfrm>
              <a:off x="5104" y="3362"/>
              <a:ext cx="4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42" name="Text Box 539"/>
            <p:cNvSpPr txBox="1">
              <a:spLocks noChangeArrowheads="1"/>
            </p:cNvSpPr>
            <p:nvPr/>
          </p:nvSpPr>
          <p:spPr bwMode="auto">
            <a:xfrm>
              <a:off x="5057" y="3339"/>
              <a:ext cx="54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链路层</a:t>
              </a:r>
            </a:p>
          </p:txBody>
        </p:sp>
        <p:sp>
          <p:nvSpPr>
            <p:cNvPr id="12343" name="Text Box 540"/>
            <p:cNvSpPr txBox="1">
              <a:spLocks noChangeArrowheads="1"/>
            </p:cNvSpPr>
            <p:nvPr/>
          </p:nvSpPr>
          <p:spPr bwMode="auto">
            <a:xfrm>
              <a:off x="5059"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应用层</a:t>
              </a:r>
            </a:p>
          </p:txBody>
        </p:sp>
        <p:sp>
          <p:nvSpPr>
            <p:cNvPr id="12344" name="Text Box 541"/>
            <p:cNvSpPr txBox="1">
              <a:spLocks noChangeArrowheads="1"/>
            </p:cNvSpPr>
            <p:nvPr/>
          </p:nvSpPr>
          <p:spPr bwMode="auto">
            <a:xfrm>
              <a:off x="5057"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运输层</a:t>
              </a:r>
            </a:p>
          </p:txBody>
        </p:sp>
        <p:sp>
          <p:nvSpPr>
            <p:cNvPr id="12345" name="Text Box 542"/>
            <p:cNvSpPr txBox="1">
              <a:spLocks noChangeArrowheads="1"/>
            </p:cNvSpPr>
            <p:nvPr/>
          </p:nvSpPr>
          <p:spPr bwMode="auto">
            <a:xfrm>
              <a:off x="5057"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网络层</a:t>
              </a:r>
            </a:p>
          </p:txBody>
        </p:sp>
        <p:sp>
          <p:nvSpPr>
            <p:cNvPr id="12346" name="Text Box 543"/>
            <p:cNvSpPr txBox="1">
              <a:spLocks noChangeArrowheads="1"/>
            </p:cNvSpPr>
            <p:nvPr/>
          </p:nvSpPr>
          <p:spPr bwMode="auto">
            <a:xfrm>
              <a:off x="5057"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物理层</a:t>
              </a:r>
            </a:p>
          </p:txBody>
        </p:sp>
        <p:sp>
          <p:nvSpPr>
            <p:cNvPr id="12347" name="AutoShape 544"/>
            <p:cNvSpPr>
              <a:spLocks noChangeArrowheads="1"/>
            </p:cNvSpPr>
            <p:nvPr/>
          </p:nvSpPr>
          <p:spPr bwMode="auto">
            <a:xfrm>
              <a:off x="1499" y="3081"/>
              <a:ext cx="564" cy="696"/>
            </a:xfrm>
            <a:prstGeom prst="cube">
              <a:avLst>
                <a:gd name="adj" fmla="val 9250"/>
              </a:avLst>
            </a:prstGeom>
            <a:solidFill>
              <a:srgbClr val="CCECFF"/>
            </a:solidFill>
            <a:ln w="19050">
              <a:solidFill>
                <a:schemeClr val="tx1"/>
              </a:solidFill>
              <a:miter lim="800000"/>
            </a:ln>
          </p:spPr>
          <p:txBody>
            <a:bodyPr wrap="none" anchor="ctr"/>
            <a:lstStyle/>
            <a:p>
              <a:pPr eaLnBrk="1" hangingPunct="1"/>
              <a:endParaRPr lang="zh-CN" altLang="en-US" b="1"/>
            </a:p>
          </p:txBody>
        </p:sp>
        <p:sp>
          <p:nvSpPr>
            <p:cNvPr id="12348" name="Freeform 545"/>
            <p:cNvSpPr/>
            <p:nvPr/>
          </p:nvSpPr>
          <p:spPr bwMode="auto">
            <a:xfrm>
              <a:off x="1499"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49" name="Rectangle 546"/>
            <p:cNvSpPr>
              <a:spLocks noChangeArrowheads="1"/>
            </p:cNvSpPr>
            <p:nvPr/>
          </p:nvSpPr>
          <p:spPr bwMode="auto">
            <a:xfrm>
              <a:off x="1408" y="3353"/>
              <a:ext cx="4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50" name="Freeform 547"/>
            <p:cNvSpPr/>
            <p:nvPr/>
          </p:nvSpPr>
          <p:spPr bwMode="auto">
            <a:xfrm>
              <a:off x="1499"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51" name="Text Box 548"/>
            <p:cNvSpPr txBox="1">
              <a:spLocks noChangeArrowheads="1"/>
            </p:cNvSpPr>
            <p:nvPr/>
          </p:nvSpPr>
          <p:spPr bwMode="auto">
            <a:xfrm>
              <a:off x="1495"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链路层</a:t>
              </a:r>
            </a:p>
          </p:txBody>
        </p:sp>
        <p:sp>
          <p:nvSpPr>
            <p:cNvPr id="12352" name="Text Box 549"/>
            <p:cNvSpPr txBox="1">
              <a:spLocks noChangeArrowheads="1"/>
            </p:cNvSpPr>
            <p:nvPr/>
          </p:nvSpPr>
          <p:spPr bwMode="auto">
            <a:xfrm>
              <a:off x="1495"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网络层</a:t>
              </a:r>
            </a:p>
          </p:txBody>
        </p:sp>
        <p:sp>
          <p:nvSpPr>
            <p:cNvPr id="12353" name="Text Box 550"/>
            <p:cNvSpPr txBox="1">
              <a:spLocks noChangeArrowheads="1"/>
            </p:cNvSpPr>
            <p:nvPr/>
          </p:nvSpPr>
          <p:spPr bwMode="auto">
            <a:xfrm>
              <a:off x="1495"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dirty="0">
                  <a:solidFill>
                    <a:srgbClr val="333399"/>
                  </a:solidFill>
                </a:rPr>
                <a:t>物理层</a:t>
              </a:r>
            </a:p>
          </p:txBody>
        </p:sp>
        <p:sp>
          <p:nvSpPr>
            <p:cNvPr id="12354" name="AutoShape 551"/>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p:spPr>
          <p:txBody>
            <a:bodyPr wrap="none" anchor="ctr"/>
            <a:lstStyle/>
            <a:p>
              <a:pPr eaLnBrk="1" hangingPunct="1"/>
              <a:endParaRPr lang="zh-CN" altLang="en-US" b="1"/>
            </a:p>
          </p:txBody>
        </p:sp>
        <p:sp>
          <p:nvSpPr>
            <p:cNvPr id="12355" name="Freeform 552"/>
            <p:cNvSpPr/>
            <p:nvPr/>
          </p:nvSpPr>
          <p:spPr bwMode="auto">
            <a:xfrm>
              <a:off x="2710"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56" name="Rectangle 553"/>
            <p:cNvSpPr>
              <a:spLocks noChangeArrowheads="1"/>
            </p:cNvSpPr>
            <p:nvPr/>
          </p:nvSpPr>
          <p:spPr bwMode="auto">
            <a:xfrm>
              <a:off x="2722" y="3353"/>
              <a:ext cx="49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57" name="Freeform 554"/>
            <p:cNvSpPr/>
            <p:nvPr/>
          </p:nvSpPr>
          <p:spPr bwMode="auto">
            <a:xfrm>
              <a:off x="2710"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58" name="Text Box 555"/>
            <p:cNvSpPr txBox="1">
              <a:spLocks noChangeArrowheads="1"/>
            </p:cNvSpPr>
            <p:nvPr/>
          </p:nvSpPr>
          <p:spPr bwMode="auto">
            <a:xfrm>
              <a:off x="2699"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链路层</a:t>
              </a:r>
            </a:p>
          </p:txBody>
        </p:sp>
        <p:sp>
          <p:nvSpPr>
            <p:cNvPr id="12359" name="Text Box 556"/>
            <p:cNvSpPr txBox="1">
              <a:spLocks noChangeArrowheads="1"/>
            </p:cNvSpPr>
            <p:nvPr/>
          </p:nvSpPr>
          <p:spPr bwMode="auto">
            <a:xfrm>
              <a:off x="2699"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网络层</a:t>
              </a:r>
            </a:p>
          </p:txBody>
        </p:sp>
        <p:sp>
          <p:nvSpPr>
            <p:cNvPr id="12360" name="Text Box 557"/>
            <p:cNvSpPr txBox="1">
              <a:spLocks noChangeArrowheads="1"/>
            </p:cNvSpPr>
            <p:nvPr/>
          </p:nvSpPr>
          <p:spPr bwMode="auto">
            <a:xfrm>
              <a:off x="2699"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物理层</a:t>
              </a:r>
            </a:p>
          </p:txBody>
        </p:sp>
        <p:sp>
          <p:nvSpPr>
            <p:cNvPr id="12361" name="AutoShape 558"/>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p:spPr>
          <p:txBody>
            <a:bodyPr wrap="none" anchor="ctr"/>
            <a:lstStyle/>
            <a:p>
              <a:pPr eaLnBrk="1" hangingPunct="1"/>
              <a:endParaRPr lang="zh-CN" altLang="en-US" b="1"/>
            </a:p>
          </p:txBody>
        </p:sp>
        <p:sp>
          <p:nvSpPr>
            <p:cNvPr id="12362" name="Freeform 559"/>
            <p:cNvSpPr/>
            <p:nvPr/>
          </p:nvSpPr>
          <p:spPr bwMode="auto">
            <a:xfrm>
              <a:off x="3901"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63" name="Rectangle 560"/>
            <p:cNvSpPr>
              <a:spLocks noChangeArrowheads="1"/>
            </p:cNvSpPr>
            <p:nvPr/>
          </p:nvSpPr>
          <p:spPr bwMode="auto">
            <a:xfrm>
              <a:off x="3910" y="3353"/>
              <a:ext cx="4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b="1"/>
            </a:p>
          </p:txBody>
        </p:sp>
        <p:sp>
          <p:nvSpPr>
            <p:cNvPr id="12364" name="Freeform 561"/>
            <p:cNvSpPr/>
            <p:nvPr/>
          </p:nvSpPr>
          <p:spPr bwMode="auto">
            <a:xfrm>
              <a:off x="3901"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2365" name="Text Box 562"/>
            <p:cNvSpPr txBox="1">
              <a:spLocks noChangeArrowheads="1"/>
            </p:cNvSpPr>
            <p:nvPr/>
          </p:nvSpPr>
          <p:spPr bwMode="auto">
            <a:xfrm>
              <a:off x="3878"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链路层</a:t>
              </a:r>
            </a:p>
          </p:txBody>
        </p:sp>
        <p:sp>
          <p:nvSpPr>
            <p:cNvPr id="12366" name="Text Box 563"/>
            <p:cNvSpPr txBox="1">
              <a:spLocks noChangeArrowheads="1"/>
            </p:cNvSpPr>
            <p:nvPr/>
          </p:nvSpPr>
          <p:spPr bwMode="auto">
            <a:xfrm>
              <a:off x="3878"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网络层</a:t>
              </a:r>
            </a:p>
          </p:txBody>
        </p:sp>
        <p:sp>
          <p:nvSpPr>
            <p:cNvPr id="12367" name="Text Box 564"/>
            <p:cNvSpPr txBox="1">
              <a:spLocks noChangeArrowheads="1"/>
            </p:cNvSpPr>
            <p:nvPr/>
          </p:nvSpPr>
          <p:spPr bwMode="auto">
            <a:xfrm>
              <a:off x="3878"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100">
                  <a:solidFill>
                    <a:srgbClr val="333399"/>
                  </a:solidFill>
                </a:rPr>
                <a:t>物理层</a:t>
              </a:r>
            </a:p>
          </p:txBody>
        </p:sp>
        <p:sp>
          <p:nvSpPr>
            <p:cNvPr id="12368" name="Freeform 565"/>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69" name="Freeform 566"/>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70" name="Freeform 567"/>
            <p:cNvSpPr/>
            <p:nvPr/>
          </p:nvSpPr>
          <p:spPr bwMode="auto">
            <a:xfrm>
              <a:off x="1896" y="3769"/>
              <a:ext cx="920" cy="160"/>
            </a:xfrm>
            <a:custGeom>
              <a:avLst/>
              <a:gdLst>
                <a:gd name="T0" fmla="*/ 0 w 1072"/>
                <a:gd name="T1" fmla="*/ 0 h 152"/>
                <a:gd name="T2" fmla="*/ 0 w 1072"/>
                <a:gd name="T3" fmla="*/ 636 h 152"/>
                <a:gd name="T4" fmla="*/ 15 w 1072"/>
                <a:gd name="T5" fmla="*/ 636 h 152"/>
                <a:gd name="T6" fmla="*/ 15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71" name="Freeform 568"/>
            <p:cNvSpPr/>
            <p:nvPr/>
          </p:nvSpPr>
          <p:spPr bwMode="auto">
            <a:xfrm>
              <a:off x="3112" y="3777"/>
              <a:ext cx="928" cy="152"/>
            </a:xfrm>
            <a:custGeom>
              <a:avLst/>
              <a:gdLst>
                <a:gd name="T0" fmla="*/ 0 w 1072"/>
                <a:gd name="T1" fmla="*/ 0 h 152"/>
                <a:gd name="T2" fmla="*/ 0 w 1072"/>
                <a:gd name="T3" fmla="*/ 152 h 152"/>
                <a:gd name="T4" fmla="*/ 19 w 1072"/>
                <a:gd name="T5" fmla="*/ 152 h 152"/>
                <a:gd name="T6" fmla="*/ 19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72" name="Text Box 569"/>
            <p:cNvSpPr txBox="1">
              <a:spLocks noChangeArrowheads="1"/>
            </p:cNvSpPr>
            <p:nvPr/>
          </p:nvSpPr>
          <p:spPr bwMode="auto">
            <a:xfrm>
              <a:off x="1667" y="2819"/>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1</a:t>
              </a:r>
            </a:p>
          </p:txBody>
        </p:sp>
        <p:sp>
          <p:nvSpPr>
            <p:cNvPr id="12373" name="Text Box 570"/>
            <p:cNvSpPr txBox="1">
              <a:spLocks noChangeArrowheads="1"/>
            </p:cNvSpPr>
            <p:nvPr/>
          </p:nvSpPr>
          <p:spPr bwMode="auto">
            <a:xfrm>
              <a:off x="2872" y="2819"/>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2</a:t>
              </a:r>
            </a:p>
          </p:txBody>
        </p:sp>
        <p:sp>
          <p:nvSpPr>
            <p:cNvPr id="12374" name="Text Box 571"/>
            <p:cNvSpPr txBox="1">
              <a:spLocks noChangeArrowheads="1"/>
            </p:cNvSpPr>
            <p:nvPr/>
          </p:nvSpPr>
          <p:spPr bwMode="auto">
            <a:xfrm>
              <a:off x="4067" y="2819"/>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R</a:t>
              </a:r>
              <a:r>
                <a:rPr kumimoji="1" lang="en-US" altLang="zh-CN" sz="2100" baseline="-25000" dirty="0">
                  <a:solidFill>
                    <a:srgbClr val="333399"/>
                  </a:solidFill>
                  <a:latin typeface="Arial" panose="020B0604020202020204" pitchFamily="34" charset="0"/>
                </a:rPr>
                <a:t>3</a:t>
              </a:r>
            </a:p>
          </p:txBody>
        </p:sp>
        <p:sp>
          <p:nvSpPr>
            <p:cNvPr id="12375" name="Text Box 572"/>
            <p:cNvSpPr txBox="1">
              <a:spLocks noChangeArrowheads="1"/>
            </p:cNvSpPr>
            <p:nvPr/>
          </p:nvSpPr>
          <p:spPr bwMode="auto">
            <a:xfrm>
              <a:off x="476" y="236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H</a:t>
              </a:r>
              <a:r>
                <a:rPr kumimoji="1" lang="en-US" altLang="zh-CN" sz="2100" baseline="-25000" dirty="0">
                  <a:solidFill>
                    <a:srgbClr val="333399"/>
                  </a:solidFill>
                  <a:latin typeface="Arial" panose="020B0604020202020204" pitchFamily="34" charset="0"/>
                </a:rPr>
                <a:t>1</a:t>
              </a:r>
            </a:p>
          </p:txBody>
        </p:sp>
        <p:sp>
          <p:nvSpPr>
            <p:cNvPr id="12376" name="Text Box 573"/>
            <p:cNvSpPr txBox="1">
              <a:spLocks noChangeArrowheads="1"/>
            </p:cNvSpPr>
            <p:nvPr/>
          </p:nvSpPr>
          <p:spPr bwMode="auto">
            <a:xfrm>
              <a:off x="5272" y="236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100" dirty="0">
                  <a:solidFill>
                    <a:srgbClr val="333399"/>
                  </a:solidFill>
                  <a:latin typeface="Arial" panose="020B0604020202020204" pitchFamily="34" charset="0"/>
                </a:rPr>
                <a:t>H</a:t>
              </a:r>
              <a:r>
                <a:rPr kumimoji="1" lang="en-US" altLang="zh-CN" sz="2100" baseline="-25000" dirty="0">
                  <a:solidFill>
                    <a:srgbClr val="333399"/>
                  </a:solidFill>
                  <a:latin typeface="Arial" panose="020B0604020202020204" pitchFamily="34" charset="0"/>
                </a:rPr>
                <a:t>2</a:t>
              </a:r>
            </a:p>
          </p:txBody>
        </p:sp>
      </p:grpSp>
      <p:sp>
        <p:nvSpPr>
          <p:cNvPr id="230974" name="Text Box 574"/>
          <p:cNvSpPr txBox="1">
            <a:spLocks noChangeArrowheads="1"/>
          </p:cNvSpPr>
          <p:nvPr/>
        </p:nvSpPr>
        <p:spPr bwMode="auto">
          <a:xfrm>
            <a:off x="3084480" y="4005969"/>
            <a:ext cx="6683134" cy="66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3600" dirty="0">
                <a:solidFill>
                  <a:srgbClr val="333399"/>
                </a:solidFill>
                <a:latin typeface="Tahoma" panose="020B0604030504040204" pitchFamily="34" charset="0"/>
              </a:rPr>
              <a:t>只考虑数据在数据链路层的流动</a:t>
            </a:r>
          </a:p>
        </p:txBody>
      </p:sp>
      <p:sp>
        <p:nvSpPr>
          <p:cNvPr id="576" name="Line 566"/>
          <p:cNvSpPr>
            <a:spLocks noChangeShapeType="1"/>
          </p:cNvSpPr>
          <p:nvPr/>
        </p:nvSpPr>
        <p:spPr bwMode="auto">
          <a:xfrm>
            <a:off x="1659251" y="5658054"/>
            <a:ext cx="1625388" cy="0"/>
          </a:xfrm>
          <a:prstGeom prst="line">
            <a:avLst/>
          </a:prstGeom>
          <a:noFill/>
          <a:ln w="76200">
            <a:solidFill>
              <a:srgbClr val="00CC99"/>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577" name="Line 567"/>
          <p:cNvSpPr>
            <a:spLocks noChangeShapeType="1"/>
          </p:cNvSpPr>
          <p:nvPr/>
        </p:nvSpPr>
        <p:spPr bwMode="auto">
          <a:xfrm>
            <a:off x="4249714" y="5658054"/>
            <a:ext cx="1625388" cy="0"/>
          </a:xfrm>
          <a:prstGeom prst="line">
            <a:avLst/>
          </a:prstGeom>
          <a:noFill/>
          <a:ln w="76200">
            <a:solidFill>
              <a:srgbClr val="00CC99"/>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578" name="Line 568"/>
          <p:cNvSpPr>
            <a:spLocks noChangeShapeType="1"/>
          </p:cNvSpPr>
          <p:nvPr/>
        </p:nvSpPr>
        <p:spPr bwMode="auto">
          <a:xfrm>
            <a:off x="6789383" y="5658054"/>
            <a:ext cx="1625388" cy="0"/>
          </a:xfrm>
          <a:prstGeom prst="line">
            <a:avLst/>
          </a:prstGeom>
          <a:noFill/>
          <a:ln w="76200">
            <a:solidFill>
              <a:srgbClr val="00CC99"/>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579" name="Line 569"/>
          <p:cNvSpPr>
            <a:spLocks noChangeShapeType="1"/>
          </p:cNvSpPr>
          <p:nvPr/>
        </p:nvSpPr>
        <p:spPr bwMode="auto">
          <a:xfrm>
            <a:off x="9329052" y="5658054"/>
            <a:ext cx="1625388" cy="0"/>
          </a:xfrm>
          <a:prstGeom prst="line">
            <a:avLst/>
          </a:prstGeom>
          <a:noFill/>
          <a:ln w="76200">
            <a:solidFill>
              <a:srgbClr val="00CC99"/>
            </a:solidFill>
            <a:rou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5" name="标题 4"/>
          <p:cNvSpPr>
            <a:spLocks noGrp="1"/>
          </p:cNvSpPr>
          <p:nvPr>
            <p:ph type="title"/>
          </p:nvPr>
        </p:nvSpPr>
        <p:spPr/>
        <p:txBody>
          <a:bodyPr/>
          <a:lstStyle/>
          <a:p>
            <a:r>
              <a:rPr lang="zh-CN" altLang="en-US" dirty="0"/>
              <a:t>从不同角度看数据的流动</a:t>
            </a:r>
          </a:p>
        </p:txBody>
      </p:sp>
      <p:sp>
        <p:nvSpPr>
          <p:cNvPr id="580" name="Rectangle 581"/>
          <p:cNvSpPr>
            <a:spLocks noChangeArrowheads="1"/>
          </p:cNvSpPr>
          <p:nvPr/>
        </p:nvSpPr>
        <p:spPr bwMode="auto">
          <a:xfrm>
            <a:off x="655898" y="5487350"/>
            <a:ext cx="11198010" cy="353530"/>
          </a:xfrm>
          <a:prstGeom prst="rect">
            <a:avLst/>
          </a:prstGeom>
          <a:solidFill>
            <a:srgbClr val="C0C0C0">
              <a:alpha val="39999"/>
            </a:srgbClr>
          </a:solidFill>
          <a:ln w="9525">
            <a:solidFill>
              <a:srgbClr val="5F5F5F"/>
            </a:solidFill>
            <a:prstDash val="dash"/>
            <a:miter lim="800000"/>
          </a:ln>
        </p:spPr>
        <p:txBody>
          <a:bodyPr wrap="none" lIns="108850" tIns="54425" rIns="108850" bIns="54425" anchor="ctr"/>
          <a:lstStyle/>
          <a:p>
            <a:pPr eaLnBrk="1" hangingPunct="1"/>
            <a:endParaRPr lang="zh-CN" altLang="en-US" b="1"/>
          </a:p>
        </p:txBody>
      </p:sp>
      <p:sp>
        <p:nvSpPr>
          <p:cNvPr id="586" name="矩形 585"/>
          <p:cNvSpPr/>
          <p:nvPr/>
        </p:nvSpPr>
        <p:spPr>
          <a:xfrm>
            <a:off x="3271990" y="3701663"/>
            <a:ext cx="6135584" cy="400110"/>
          </a:xfrm>
          <a:prstGeom prst="rect">
            <a:avLst/>
          </a:prstGeom>
          <a:solidFill>
            <a:srgbClr val="008000"/>
          </a:solidFill>
          <a:ln>
            <a:solidFill>
              <a:srgbClr val="0070C0"/>
            </a:solidFill>
          </a:ln>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注意：</a:t>
            </a:r>
            <a:r>
              <a:rPr lang="zh-CN" altLang="zh-CN" sz="2000" b="1" dirty="0">
                <a:solidFill>
                  <a:schemeClr val="bg1"/>
                </a:solidFill>
                <a:latin typeface="微软雅黑" panose="020B0503020204020204" pitchFamily="34" charset="-122"/>
                <a:ea typeface="微软雅黑" panose="020B0503020204020204" pitchFamily="34" charset="-122"/>
              </a:rPr>
              <a:t>不同的链路层可能采用不同的数据链路层协议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0974"/>
                                        </p:tgtEl>
                                        <p:attrNameLst>
                                          <p:attrName>style.visibility</p:attrName>
                                        </p:attrNameLst>
                                      </p:cBhvr>
                                      <p:to>
                                        <p:strVal val="visible"/>
                                      </p:to>
                                    </p:set>
                                  </p:childTnLst>
                                </p:cTn>
                              </p:par>
                              <p:par>
                                <p:cTn id="7" presetID="35" presetClass="emph" presetSubtype="0" repeatCount="3000" fill="hold" grpId="1" nodeType="withEffect">
                                  <p:stCondLst>
                                    <p:cond delay="0"/>
                                  </p:stCondLst>
                                  <p:childTnLst>
                                    <p:anim calcmode="discrete" valueType="str">
                                      <p:cBhvr>
                                        <p:cTn id="8" dur="1000" fill="hold"/>
                                        <p:tgtEl>
                                          <p:spTgt spid="230974"/>
                                        </p:tgtEl>
                                        <p:attrNameLst>
                                          <p:attrName>style.visibility</p:attrName>
                                        </p:attrNameLst>
                                      </p:cBhvr>
                                      <p:tavLst>
                                        <p:tav tm="0">
                                          <p:val>
                                            <p:strVal val="hidden"/>
                                          </p:val>
                                        </p:tav>
                                        <p:tav tm="50000">
                                          <p:val>
                                            <p:strVal val="visible"/>
                                          </p:val>
                                        </p:tav>
                                      </p:tavLst>
                                    </p:anim>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580"/>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grpId="0" nodeType="afterEffect">
                                  <p:stCondLst>
                                    <p:cond delay="500"/>
                                  </p:stCondLst>
                                  <p:childTnLst>
                                    <p:set>
                                      <p:cBhvr>
                                        <p:cTn id="14" dur="1" fill="hold">
                                          <p:stCondLst>
                                            <p:cond delay="0"/>
                                          </p:stCondLst>
                                        </p:cTn>
                                        <p:tgtEl>
                                          <p:spTgt spid="576"/>
                                        </p:tgtEl>
                                        <p:attrNameLst>
                                          <p:attrName>style.visibility</p:attrName>
                                        </p:attrNameLst>
                                      </p:cBhvr>
                                      <p:to>
                                        <p:strVal val="visible"/>
                                      </p:to>
                                    </p:set>
                                    <p:animEffect transition="in" filter="wipe(left)">
                                      <p:cBhvr>
                                        <p:cTn id="15" dur="500"/>
                                        <p:tgtEl>
                                          <p:spTgt spid="576"/>
                                        </p:tgtEl>
                                      </p:cBhvr>
                                    </p:animEffect>
                                  </p:childTnLst>
                                </p:cTn>
                              </p:par>
                            </p:childTnLst>
                          </p:cTn>
                        </p:par>
                        <p:par>
                          <p:cTn id="16" fill="hold">
                            <p:stCondLst>
                              <p:cond delay="1000"/>
                            </p:stCondLst>
                            <p:childTnLst>
                              <p:par>
                                <p:cTn id="17" presetID="22" presetClass="entr" presetSubtype="8" fill="hold" grpId="0" nodeType="afterEffect">
                                  <p:stCondLst>
                                    <p:cond delay="500"/>
                                  </p:stCondLst>
                                  <p:childTnLst>
                                    <p:set>
                                      <p:cBhvr>
                                        <p:cTn id="18" dur="1" fill="hold">
                                          <p:stCondLst>
                                            <p:cond delay="0"/>
                                          </p:stCondLst>
                                        </p:cTn>
                                        <p:tgtEl>
                                          <p:spTgt spid="577"/>
                                        </p:tgtEl>
                                        <p:attrNameLst>
                                          <p:attrName>style.visibility</p:attrName>
                                        </p:attrNameLst>
                                      </p:cBhvr>
                                      <p:to>
                                        <p:strVal val="visible"/>
                                      </p:to>
                                    </p:set>
                                    <p:animEffect transition="in" filter="wipe(left)">
                                      <p:cBhvr>
                                        <p:cTn id="19" dur="500"/>
                                        <p:tgtEl>
                                          <p:spTgt spid="577"/>
                                        </p:tgtEl>
                                      </p:cBhvr>
                                    </p:animEffect>
                                  </p:childTnLst>
                                </p:cTn>
                              </p:par>
                            </p:childTnLst>
                          </p:cTn>
                        </p:par>
                        <p:par>
                          <p:cTn id="20" fill="hold">
                            <p:stCondLst>
                              <p:cond delay="2000"/>
                            </p:stCondLst>
                            <p:childTnLst>
                              <p:par>
                                <p:cTn id="21" presetID="22" presetClass="entr" presetSubtype="8" fill="hold" grpId="0" nodeType="afterEffect">
                                  <p:stCondLst>
                                    <p:cond delay="500"/>
                                  </p:stCondLst>
                                  <p:childTnLst>
                                    <p:set>
                                      <p:cBhvr>
                                        <p:cTn id="22" dur="1" fill="hold">
                                          <p:stCondLst>
                                            <p:cond delay="0"/>
                                          </p:stCondLst>
                                        </p:cTn>
                                        <p:tgtEl>
                                          <p:spTgt spid="578"/>
                                        </p:tgtEl>
                                        <p:attrNameLst>
                                          <p:attrName>style.visibility</p:attrName>
                                        </p:attrNameLst>
                                      </p:cBhvr>
                                      <p:to>
                                        <p:strVal val="visible"/>
                                      </p:to>
                                    </p:set>
                                    <p:animEffect transition="in" filter="wipe(left)">
                                      <p:cBhvr>
                                        <p:cTn id="23" dur="500"/>
                                        <p:tgtEl>
                                          <p:spTgt spid="578"/>
                                        </p:tgtEl>
                                      </p:cBhvr>
                                    </p:animEffect>
                                  </p:childTnLst>
                                </p:cTn>
                              </p:par>
                            </p:childTnLst>
                          </p:cTn>
                        </p:par>
                        <p:par>
                          <p:cTn id="24" fill="hold">
                            <p:stCondLst>
                              <p:cond delay="3000"/>
                            </p:stCondLst>
                            <p:childTnLst>
                              <p:par>
                                <p:cTn id="25" presetID="22" presetClass="entr" presetSubtype="8" fill="hold" grpId="0" nodeType="afterEffect">
                                  <p:stCondLst>
                                    <p:cond delay="500"/>
                                  </p:stCondLst>
                                  <p:childTnLst>
                                    <p:set>
                                      <p:cBhvr>
                                        <p:cTn id="26" dur="1" fill="hold">
                                          <p:stCondLst>
                                            <p:cond delay="0"/>
                                          </p:stCondLst>
                                        </p:cTn>
                                        <p:tgtEl>
                                          <p:spTgt spid="579"/>
                                        </p:tgtEl>
                                        <p:attrNameLst>
                                          <p:attrName>style.visibility</p:attrName>
                                        </p:attrNameLst>
                                      </p:cBhvr>
                                      <p:to>
                                        <p:strVal val="visible"/>
                                      </p:to>
                                    </p:set>
                                    <p:animEffect transition="in" filter="wipe(left)">
                                      <p:cBhvr>
                                        <p:cTn id="27" dur="500"/>
                                        <p:tgtEl>
                                          <p:spTgt spid="57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974" grpId="0"/>
      <p:bldP spid="230974" grpId="1"/>
      <p:bldP spid="576" grpId="0" animBg="1"/>
      <p:bldP spid="577" grpId="0" animBg="1"/>
      <p:bldP spid="578" grpId="0" animBg="1"/>
      <p:bldP spid="579" grpId="0" animBg="1"/>
      <p:bldP spid="580" grpId="0" animBg="1"/>
      <p:bldP spid="58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42800" y="1267199"/>
            <a:ext cx="11269030" cy="4896000"/>
          </a:xfrm>
        </p:spPr>
        <p:txBody>
          <a:bodyPr/>
          <a:lstStyle/>
          <a:p>
            <a:r>
              <a:rPr lang="zh-CN" altLang="en-US" sz="3200" b="1" kern="1200" dirty="0">
                <a:solidFill>
                  <a:srgbClr val="4D4D4D"/>
                </a:solidFill>
              </a:rPr>
              <a:t>一台计算机在发送数据帧后</a:t>
            </a:r>
            <a:r>
              <a:rPr lang="zh-CN" altLang="en-US" sz="3200" b="1" kern="1200" dirty="0">
                <a:solidFill>
                  <a:srgbClr val="C00000"/>
                </a:solidFill>
              </a:rPr>
              <a:t>最多</a:t>
            </a:r>
            <a:r>
              <a:rPr lang="zh-CN" altLang="en-US" sz="3200" b="1" kern="1200" dirty="0">
                <a:solidFill>
                  <a:srgbClr val="4D4D4D"/>
                </a:solidFill>
              </a:rPr>
              <a:t>经过时间 </a:t>
            </a:r>
            <a:r>
              <a:rPr lang="en-US" altLang="zh-CN" sz="3200" b="1" kern="1200" dirty="0">
                <a:solidFill>
                  <a:srgbClr val="4D4D4D"/>
                </a:solidFill>
              </a:rPr>
              <a:t>2</a:t>
            </a:r>
            <a:r>
              <a:rPr lang="en-US" altLang="zh-CN" sz="3200" b="1" kern="1200" dirty="0">
                <a:solidFill>
                  <a:srgbClr val="4D4D4D"/>
                </a:solidFill>
                <a:sym typeface="Symbol" pitchFamily="18" charset="2"/>
              </a:rPr>
              <a:t> </a:t>
            </a:r>
            <a:r>
              <a:rPr lang="zh-CN" altLang="en-US" sz="3200" b="1" kern="1200" dirty="0">
                <a:solidFill>
                  <a:srgbClr val="4D4D4D"/>
                </a:solidFill>
              </a:rPr>
              <a:t>就可知道自己所发送的数据帧是否遭受了碰撞。</a:t>
            </a:r>
            <a:endParaRPr lang="en-US" altLang="zh-CN" sz="3200" b="1" kern="1200" dirty="0">
              <a:solidFill>
                <a:srgbClr val="4D4D4D"/>
              </a:solidFill>
            </a:endParaRPr>
          </a:p>
          <a:p>
            <a:r>
              <a:rPr lang="en-US" altLang="zh-CN" b="1" dirty="0"/>
              <a:t>2</a:t>
            </a:r>
            <a:r>
              <a:rPr lang="en-US" altLang="zh-CN" b="1" dirty="0">
                <a:sym typeface="Symbol" pitchFamily="18" charset="2"/>
              </a:rPr>
              <a:t> </a:t>
            </a:r>
            <a:r>
              <a:rPr lang="zh-CN" altLang="en-US" b="1" dirty="0"/>
              <a:t>称为</a:t>
            </a:r>
            <a:r>
              <a:rPr lang="zh-CN" altLang="en-US" b="1" dirty="0">
                <a:solidFill>
                  <a:srgbClr val="C00000"/>
                </a:solidFill>
              </a:rPr>
              <a:t>争用期</a:t>
            </a:r>
            <a:r>
              <a:rPr lang="zh-CN" altLang="en-US" b="1" dirty="0"/>
              <a:t>或</a:t>
            </a:r>
            <a:r>
              <a:rPr lang="zh-CN" altLang="en-US" b="1" dirty="0">
                <a:solidFill>
                  <a:srgbClr val="C00000"/>
                </a:solidFill>
              </a:rPr>
              <a:t>碰撞窗口</a:t>
            </a:r>
            <a:r>
              <a:rPr lang="zh-CN" altLang="en-US" b="1" dirty="0"/>
              <a:t>。以太网规定具体的争用期时间为 </a:t>
            </a:r>
            <a:r>
              <a:rPr lang="en-US" altLang="zh-CN" b="1" dirty="0"/>
              <a:t>51.2 </a:t>
            </a:r>
            <a:r>
              <a:rPr lang="en-US" altLang="zh-CN" b="1" dirty="0">
                <a:sym typeface="Symbol" pitchFamily="18" charset="2"/>
              </a:rPr>
              <a:t></a:t>
            </a:r>
            <a:r>
              <a:rPr lang="en-US" altLang="zh-CN" b="1" dirty="0"/>
              <a:t>s</a:t>
            </a:r>
            <a:r>
              <a:rPr lang="zh-CN" altLang="en-US" b="1" dirty="0"/>
              <a:t>。</a:t>
            </a:r>
          </a:p>
          <a:p>
            <a:r>
              <a:rPr lang="zh-CN" altLang="en-US" sz="3200" b="1" kern="1200" dirty="0">
                <a:solidFill>
                  <a:srgbClr val="4D4D4D"/>
                </a:solidFill>
              </a:rPr>
              <a:t>一台计算机在发送数据后，经过争用期这段时间还没有检测到碰撞，才能肯定这次发送不会发生碰撞。</a:t>
            </a:r>
          </a:p>
        </p:txBody>
      </p:sp>
      <p:sp>
        <p:nvSpPr>
          <p:cNvPr id="62466" name="Rectangle 2"/>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fade">
                                      <p:cBhvr>
                                        <p:cTn id="7" dur="1000"/>
                                        <p:tgtEl>
                                          <p:spTgt spid="62467">
                                            <p:txEl>
                                              <p:pRg st="1" end="1"/>
                                            </p:txEl>
                                          </p:spTgt>
                                        </p:tgtEl>
                                      </p:cBhvr>
                                    </p:animEffect>
                                    <p:anim calcmode="lin" valueType="num">
                                      <p:cBhvr>
                                        <p:cTn id="8" dur="10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24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2467">
                                            <p:txEl>
                                              <p:pRg st="2" end="2"/>
                                            </p:txEl>
                                          </p:spTgt>
                                        </p:tgtEl>
                                        <p:attrNameLst>
                                          <p:attrName>style.visibility</p:attrName>
                                        </p:attrNameLst>
                                      </p:cBhvr>
                                      <p:to>
                                        <p:strVal val="visible"/>
                                      </p:to>
                                    </p:set>
                                    <p:animEffect transition="in" filter="fade">
                                      <p:cBhvr>
                                        <p:cTn id="14" dur="1000"/>
                                        <p:tgtEl>
                                          <p:spTgt spid="62467">
                                            <p:txEl>
                                              <p:pRg st="2" end="2"/>
                                            </p:txEl>
                                          </p:spTgt>
                                        </p:tgtEl>
                                      </p:cBhvr>
                                    </p:animEffect>
                                    <p:anim calcmode="lin" valueType="num">
                                      <p:cBhvr>
                                        <p:cTn id="15"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246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noFill/>
        </p:spPr>
        <p:txBody>
          <a:bodyPr/>
          <a:lstStyle/>
          <a:p>
            <a:r>
              <a:rPr lang="zh-CN" altLang="en-US" sz="3200" b="1" kern="1200" dirty="0">
                <a:solidFill>
                  <a:srgbClr val="4D4D4D"/>
                </a:solidFill>
              </a:rPr>
              <a:t>发生碰撞的计算机在停止发送数据后，等待信道空闲后</a:t>
            </a:r>
            <a:r>
              <a:rPr lang="zh-CN" altLang="en-US" sz="3200" b="1" kern="1200" dirty="0">
                <a:solidFill>
                  <a:srgbClr val="C00000"/>
                </a:solidFill>
              </a:rPr>
              <a:t>不是立即发送</a:t>
            </a:r>
            <a:r>
              <a:rPr lang="zh-CN" altLang="en-US" sz="3200" b="1" kern="1200" dirty="0">
                <a:solidFill>
                  <a:srgbClr val="4D4D4D"/>
                </a:solidFill>
              </a:rPr>
              <a:t>而是要推迟（即退避）一个随机的时间才能再发送数据。具体的</a:t>
            </a:r>
            <a:r>
              <a:rPr lang="zh-CN" altLang="en-US" sz="3200" b="1" kern="1200" dirty="0">
                <a:solidFill>
                  <a:srgbClr val="C00000"/>
                </a:solidFill>
              </a:rPr>
              <a:t>截断二进制指数退避</a:t>
            </a:r>
            <a:r>
              <a:rPr lang="zh-CN" altLang="en-US" sz="3200" b="1" kern="1200" dirty="0"/>
              <a:t>算法</a:t>
            </a:r>
            <a:r>
              <a:rPr lang="zh-CN" altLang="en-US" sz="3200" b="1" kern="1200" dirty="0">
                <a:solidFill>
                  <a:srgbClr val="4D4D4D"/>
                </a:solidFill>
              </a:rPr>
              <a:t>如下：</a:t>
            </a:r>
          </a:p>
          <a:p>
            <a:pPr lvl="1"/>
            <a:r>
              <a:rPr lang="zh-CN" altLang="en-US" b="1" dirty="0">
                <a:cs typeface="+mn-cs"/>
              </a:rPr>
              <a:t>规</a:t>
            </a:r>
            <a:r>
              <a:rPr lang="zh-CN" altLang="en-US" sz="2800" b="1" dirty="0">
                <a:solidFill>
                  <a:srgbClr val="4D4D4D"/>
                </a:solidFill>
                <a:cs typeface="+mn-cs"/>
              </a:rPr>
              <a:t>定基本退避时间为争用期 </a:t>
            </a:r>
            <a:r>
              <a:rPr lang="en-US" altLang="zh-CN" sz="2800" b="1" dirty="0">
                <a:solidFill>
                  <a:srgbClr val="4D4D4D"/>
                </a:solidFill>
                <a:cs typeface="+mn-cs"/>
              </a:rPr>
              <a:t>2</a:t>
            </a:r>
            <a:r>
              <a:rPr lang="en-US" altLang="zh-CN" sz="2800" b="1" dirty="0">
                <a:solidFill>
                  <a:srgbClr val="4D4D4D"/>
                </a:solidFill>
                <a:cs typeface="+mn-cs"/>
                <a:sym typeface="Symbol" pitchFamily="18" charset="2"/>
              </a:rPr>
              <a:t></a:t>
            </a:r>
            <a:r>
              <a:rPr lang="zh-CN" altLang="en-US" b="1" dirty="0">
                <a:cs typeface="+mn-cs"/>
                <a:sym typeface="Symbol" pitchFamily="18" charset="2"/>
              </a:rPr>
              <a:t>；</a:t>
            </a:r>
            <a:endParaRPr lang="zh-CN" altLang="en-US" sz="2800" b="1" dirty="0">
              <a:solidFill>
                <a:srgbClr val="4D4D4D"/>
              </a:solidFill>
              <a:cs typeface="+mn-cs"/>
            </a:endParaRPr>
          </a:p>
          <a:p>
            <a:pPr lvl="1"/>
            <a:r>
              <a:rPr lang="zh-CN" altLang="en-US" sz="2800" b="1" dirty="0">
                <a:solidFill>
                  <a:srgbClr val="4D4D4D"/>
                </a:solidFill>
                <a:cs typeface="+mn-cs"/>
              </a:rPr>
              <a:t>定义参数 </a:t>
            </a:r>
            <a:r>
              <a:rPr lang="en-US" altLang="zh-CN" sz="2800" b="1" dirty="0">
                <a:solidFill>
                  <a:srgbClr val="4D4D4D"/>
                </a:solidFill>
                <a:cs typeface="+mn-cs"/>
              </a:rPr>
              <a:t>k</a:t>
            </a:r>
            <a:r>
              <a:rPr lang="zh-CN" altLang="en-US" sz="2800" b="1" dirty="0">
                <a:solidFill>
                  <a:srgbClr val="4D4D4D"/>
                </a:solidFill>
                <a:cs typeface="+mn-cs"/>
              </a:rPr>
              <a:t>，</a:t>
            </a:r>
            <a:r>
              <a:rPr lang="en-US" altLang="zh-CN" sz="2800" b="1" dirty="0">
                <a:solidFill>
                  <a:srgbClr val="4D4D4D"/>
                </a:solidFill>
                <a:cs typeface="+mn-cs"/>
              </a:rPr>
              <a:t>k = Min[</a:t>
            </a:r>
            <a:r>
              <a:rPr lang="zh-CN" altLang="en-US" sz="2800" b="1" dirty="0">
                <a:solidFill>
                  <a:srgbClr val="4D4D4D"/>
                </a:solidFill>
                <a:cs typeface="+mn-cs"/>
              </a:rPr>
              <a:t>重传次数</a:t>
            </a:r>
            <a:r>
              <a:rPr lang="en-US" altLang="zh-CN" sz="2800" b="1" dirty="0">
                <a:solidFill>
                  <a:srgbClr val="4D4D4D"/>
                </a:solidFill>
                <a:cs typeface="+mn-cs"/>
              </a:rPr>
              <a:t>, 10]</a:t>
            </a:r>
            <a:r>
              <a:rPr lang="zh-CN" altLang="en-US" sz="2800" b="1" dirty="0">
                <a:solidFill>
                  <a:srgbClr val="4D4D4D"/>
                </a:solidFill>
                <a:cs typeface="+mn-cs"/>
              </a:rPr>
              <a:t>；</a:t>
            </a:r>
            <a:endParaRPr lang="en-US" altLang="zh-CN" sz="2800" b="1" dirty="0">
              <a:solidFill>
                <a:srgbClr val="4D4D4D"/>
              </a:solidFill>
              <a:cs typeface="+mn-cs"/>
            </a:endParaRPr>
          </a:p>
          <a:p>
            <a:pPr lvl="1"/>
            <a:r>
              <a:rPr lang="zh-CN" altLang="en-US" sz="2800" b="1" dirty="0">
                <a:solidFill>
                  <a:srgbClr val="4D4D4D"/>
                </a:solidFill>
                <a:cs typeface="+mn-cs"/>
              </a:rPr>
              <a:t>从整数集合</a:t>
            </a:r>
            <a:r>
              <a:rPr lang="en-US" altLang="zh-CN" sz="2800" b="1" dirty="0">
                <a:solidFill>
                  <a:srgbClr val="4D4D4D"/>
                </a:solidFill>
                <a:cs typeface="+mn-cs"/>
              </a:rPr>
              <a:t>[0, 1, …, (2</a:t>
            </a:r>
            <a:r>
              <a:rPr lang="en-US" altLang="zh-CN" sz="2800" b="1" baseline="50000" dirty="0">
                <a:solidFill>
                  <a:srgbClr val="4D4D4D"/>
                </a:solidFill>
                <a:cs typeface="+mn-cs"/>
              </a:rPr>
              <a:t>k</a:t>
            </a:r>
            <a:r>
              <a:rPr lang="en-US" altLang="zh-CN" sz="2800" b="1" dirty="0">
                <a:solidFill>
                  <a:srgbClr val="4D4D4D"/>
                </a:solidFill>
                <a:cs typeface="+mn-cs"/>
              </a:rPr>
              <a:t> </a:t>
            </a:r>
            <a:r>
              <a:rPr lang="en-US" altLang="zh-CN" sz="2800" b="1" dirty="0">
                <a:solidFill>
                  <a:srgbClr val="4D4D4D"/>
                </a:solidFill>
                <a:cs typeface="+mn-cs"/>
                <a:sym typeface="Symbol" pitchFamily="18" charset="2"/>
              </a:rPr>
              <a:t></a:t>
            </a:r>
            <a:r>
              <a:rPr lang="en-US" altLang="zh-CN" sz="2800" b="1" dirty="0">
                <a:solidFill>
                  <a:srgbClr val="4D4D4D"/>
                </a:solidFill>
                <a:cs typeface="+mn-cs"/>
              </a:rPr>
              <a:t>1)]</a:t>
            </a:r>
            <a:r>
              <a:rPr lang="zh-CN" altLang="en-US" sz="2800" b="1" dirty="0">
                <a:solidFill>
                  <a:srgbClr val="4D4D4D"/>
                </a:solidFill>
                <a:cs typeface="+mn-cs"/>
              </a:rPr>
              <a:t>中随机地取出一个数，记为 </a:t>
            </a:r>
            <a:r>
              <a:rPr lang="en-US" altLang="zh-CN" sz="2800" b="1" dirty="0">
                <a:solidFill>
                  <a:srgbClr val="4D4D4D"/>
                </a:solidFill>
                <a:cs typeface="+mn-cs"/>
              </a:rPr>
              <a:t>r</a:t>
            </a:r>
            <a:r>
              <a:rPr lang="zh-CN" altLang="en-US" sz="2800" b="1" dirty="0">
                <a:solidFill>
                  <a:srgbClr val="4D4D4D"/>
                </a:solidFill>
                <a:cs typeface="+mn-cs"/>
              </a:rPr>
              <a:t>。重传应推后的时间就是 </a:t>
            </a:r>
            <a:r>
              <a:rPr lang="en-US" altLang="zh-CN" sz="2800" b="1" dirty="0">
                <a:solidFill>
                  <a:srgbClr val="4D4D4D"/>
                </a:solidFill>
                <a:cs typeface="+mn-cs"/>
              </a:rPr>
              <a:t>r </a:t>
            </a:r>
            <a:r>
              <a:rPr lang="zh-CN" altLang="en-US" sz="2800" b="1" dirty="0">
                <a:solidFill>
                  <a:srgbClr val="4D4D4D"/>
                </a:solidFill>
                <a:cs typeface="+mn-cs"/>
              </a:rPr>
              <a:t>倍的基本退避时间。</a:t>
            </a:r>
          </a:p>
          <a:p>
            <a:pPr lvl="1"/>
            <a:r>
              <a:rPr lang="zh-CN" altLang="en-US" sz="2800" b="1" dirty="0">
                <a:solidFill>
                  <a:srgbClr val="4D4D4D"/>
                </a:solidFill>
                <a:cs typeface="+mn-cs"/>
              </a:rPr>
              <a:t>当重传达 </a:t>
            </a:r>
            <a:r>
              <a:rPr lang="en-US" altLang="zh-CN" sz="2800" b="1" dirty="0">
                <a:solidFill>
                  <a:srgbClr val="4D4D4D"/>
                </a:solidFill>
                <a:cs typeface="+mn-cs"/>
              </a:rPr>
              <a:t>16 </a:t>
            </a:r>
            <a:r>
              <a:rPr lang="zh-CN" altLang="en-US" sz="2800" b="1" dirty="0">
                <a:solidFill>
                  <a:srgbClr val="4D4D4D"/>
                </a:solidFill>
                <a:cs typeface="+mn-cs"/>
              </a:rPr>
              <a:t>次仍不能成功时则丢弃该帧，并向高层报告。</a:t>
            </a:r>
            <a:endParaRPr lang="en-US" altLang="zh-CN" sz="2800" b="1" dirty="0">
              <a:solidFill>
                <a:srgbClr val="4D4D4D"/>
              </a:solidFill>
              <a:cs typeface="+mn-cs"/>
            </a:endParaRPr>
          </a:p>
        </p:txBody>
      </p:sp>
      <p:sp>
        <p:nvSpPr>
          <p:cNvPr id="63490" name="Rectangle 2"/>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zh-CN" altLang="en-US" sz="3200" b="1" kern="1200" dirty="0">
                <a:solidFill>
                  <a:srgbClr val="4D4D4D"/>
                </a:solidFill>
              </a:rPr>
              <a:t>最短有效帧长 </a:t>
            </a:r>
          </a:p>
          <a:p>
            <a:pPr lvl="1">
              <a:lnSpc>
                <a:spcPct val="120000"/>
              </a:lnSpc>
            </a:pPr>
            <a:r>
              <a:rPr lang="zh-CN" altLang="en-US" sz="2800" b="1" dirty="0">
                <a:solidFill>
                  <a:srgbClr val="4D4D4D"/>
                </a:solidFill>
                <a:cs typeface="+mn-cs"/>
              </a:rPr>
              <a:t>如果一个帧太短，发送方很快就能发送完毕而检测不到碰撞，但这个帧却有可能在到达目的主机的途中与其他主机发送的帧发生碰撞。由于不再监听信道，发送方无法知道这个帧发生了碰撞。</a:t>
            </a:r>
            <a:endParaRPr lang="en-US" altLang="zh-CN" sz="2800" b="1" dirty="0">
              <a:solidFill>
                <a:srgbClr val="4D4D4D"/>
              </a:solidFill>
              <a:cs typeface="+mn-cs"/>
            </a:endParaRPr>
          </a:p>
          <a:p>
            <a:pPr lvl="1">
              <a:lnSpc>
                <a:spcPct val="120000"/>
              </a:lnSpc>
            </a:pPr>
            <a:r>
              <a:rPr lang="zh-CN" altLang="en-US" b="1" dirty="0"/>
              <a:t>对于 </a:t>
            </a:r>
            <a:r>
              <a:rPr lang="en-US" altLang="zh-CN" b="1" dirty="0"/>
              <a:t>10 Mbit/s </a:t>
            </a:r>
            <a:r>
              <a:rPr lang="zh-CN" altLang="en-US" b="1" dirty="0"/>
              <a:t>的传统以太网，在争用期内可发送 </a:t>
            </a:r>
            <a:r>
              <a:rPr lang="en-US" altLang="zh-CN" b="1" dirty="0"/>
              <a:t>512 bit</a:t>
            </a:r>
            <a:r>
              <a:rPr lang="zh-CN" altLang="en-US" b="1" dirty="0"/>
              <a:t>，即 </a:t>
            </a:r>
            <a:r>
              <a:rPr lang="en-US" altLang="zh-CN" b="1" dirty="0"/>
              <a:t>64 </a:t>
            </a:r>
            <a:r>
              <a:rPr lang="zh-CN" altLang="en-US" b="1" dirty="0"/>
              <a:t>字节。若前 </a:t>
            </a:r>
            <a:r>
              <a:rPr lang="en-US" altLang="zh-CN" b="1" dirty="0"/>
              <a:t>64 </a:t>
            </a:r>
            <a:r>
              <a:rPr lang="zh-CN" altLang="en-US" b="1" dirty="0"/>
              <a:t>字节未发生碰撞，则后续发送的数据就一定不会发生碰撞。</a:t>
            </a:r>
            <a:endParaRPr lang="zh-CN" altLang="en-US" sz="3200" b="1" kern="1200" dirty="0"/>
          </a:p>
          <a:p>
            <a:pPr lvl="1">
              <a:lnSpc>
                <a:spcPct val="120000"/>
              </a:lnSpc>
            </a:pPr>
            <a:r>
              <a:rPr lang="zh-CN" altLang="en-US" b="1" dirty="0"/>
              <a:t>以太网规定</a:t>
            </a:r>
            <a:r>
              <a:rPr lang="zh-CN" altLang="en-US" b="1" dirty="0">
                <a:solidFill>
                  <a:srgbClr val="C00000"/>
                </a:solidFill>
              </a:rPr>
              <a:t>最短有效帧长为 </a:t>
            </a:r>
            <a:r>
              <a:rPr lang="en-US" altLang="zh-CN" b="1" dirty="0">
                <a:solidFill>
                  <a:srgbClr val="C00000"/>
                </a:solidFill>
              </a:rPr>
              <a:t>64 </a:t>
            </a:r>
            <a:r>
              <a:rPr lang="zh-CN" altLang="en-US" b="1" dirty="0">
                <a:solidFill>
                  <a:srgbClr val="C00000"/>
                </a:solidFill>
              </a:rPr>
              <a:t>字节</a:t>
            </a:r>
            <a:r>
              <a:rPr lang="zh-CN" altLang="en-US" b="1" dirty="0"/>
              <a:t>，凡长度小于 </a:t>
            </a:r>
            <a:r>
              <a:rPr lang="en-US" altLang="zh-CN" b="1" dirty="0"/>
              <a:t>64 </a:t>
            </a:r>
            <a:r>
              <a:rPr lang="zh-CN" altLang="en-US" b="1" dirty="0"/>
              <a:t>字节的帧都是无效帧。如果要发送</a:t>
            </a:r>
            <a:r>
              <a:rPr lang="en-US" altLang="zh-CN" b="1" dirty="0"/>
              <a:t>de</a:t>
            </a:r>
            <a:r>
              <a:rPr lang="zh-CN" altLang="en-US" b="1" dirty="0"/>
              <a:t>数据非常少，则必须加入一些填充字节，使帧长不小于 </a:t>
            </a:r>
            <a:r>
              <a:rPr lang="en-US" altLang="zh-CN" b="1" dirty="0"/>
              <a:t>64 </a:t>
            </a:r>
            <a:r>
              <a:rPr lang="zh-CN" altLang="en-US" b="1" dirty="0"/>
              <a:t>字节。</a:t>
            </a:r>
          </a:p>
        </p:txBody>
      </p:sp>
      <p:sp>
        <p:nvSpPr>
          <p:cNvPr id="62466" name="Rectangle 2"/>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anim calcmode="lin" valueType="num">
                                      <p:cBhvr additive="base">
                                        <p:cTn id="7"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anim calcmode="lin" valueType="num">
                                      <p:cBhvr additive="base">
                                        <p:cTn id="13"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idx="1"/>
          </p:nvPr>
        </p:nvSpPr>
        <p:spPr/>
        <p:txBody>
          <a:bodyPr/>
          <a:lstStyle/>
          <a:p>
            <a:r>
              <a:rPr lang="zh-CN" altLang="en-US" sz="3200" b="1" kern="1200" dirty="0">
                <a:solidFill>
                  <a:srgbClr val="4D4D4D"/>
                </a:solidFill>
              </a:rPr>
              <a:t>以太网还规定</a:t>
            </a:r>
            <a:r>
              <a:rPr lang="zh-CN" altLang="en-US" sz="3200" b="1" kern="1200" dirty="0">
                <a:solidFill>
                  <a:srgbClr val="C00000"/>
                </a:solidFill>
              </a:rPr>
              <a:t>帧间最小间隔</a:t>
            </a:r>
            <a:r>
              <a:rPr lang="zh-CN" altLang="en-US" sz="3200" b="1" kern="1200" dirty="0">
                <a:solidFill>
                  <a:srgbClr val="4D4D4D"/>
                </a:solidFill>
              </a:rPr>
              <a:t>为 </a:t>
            </a:r>
            <a:r>
              <a:rPr lang="en-US" altLang="zh-CN" sz="3200" b="1" kern="1200" dirty="0">
                <a:solidFill>
                  <a:srgbClr val="4D4D4D"/>
                </a:solidFill>
              </a:rPr>
              <a:t>9.6 </a:t>
            </a:r>
            <a:r>
              <a:rPr lang="en-US" altLang="zh-CN" sz="3200" b="1" kern="1200" dirty="0">
                <a:solidFill>
                  <a:srgbClr val="4D4D4D"/>
                </a:solidFill>
                <a:sym typeface="Symbol" pitchFamily="18" charset="2"/>
              </a:rPr>
              <a:t></a:t>
            </a:r>
            <a:r>
              <a:rPr lang="en-US" altLang="zh-CN" sz="3200" b="1" kern="1200" dirty="0">
                <a:solidFill>
                  <a:srgbClr val="4D4D4D"/>
                </a:solidFill>
              </a:rPr>
              <a:t>s</a:t>
            </a:r>
            <a:r>
              <a:rPr lang="zh-CN" altLang="en-US" sz="3200" b="1" kern="1200" dirty="0">
                <a:solidFill>
                  <a:srgbClr val="4D4D4D"/>
                </a:solidFill>
              </a:rPr>
              <a:t>。一台计算机在检测到总线开始空闲后，还要等待 </a:t>
            </a:r>
            <a:r>
              <a:rPr lang="en-US" altLang="zh-CN" sz="3200" b="1" kern="1200" dirty="0">
                <a:solidFill>
                  <a:srgbClr val="4D4D4D"/>
                </a:solidFill>
              </a:rPr>
              <a:t>9.6 </a:t>
            </a:r>
            <a:r>
              <a:rPr lang="en-US" altLang="zh-CN" sz="3200" b="1" kern="1200" dirty="0">
                <a:solidFill>
                  <a:srgbClr val="4D4D4D"/>
                </a:solidFill>
                <a:sym typeface="Symbol" pitchFamily="18" charset="2"/>
              </a:rPr>
              <a:t></a:t>
            </a:r>
            <a:r>
              <a:rPr lang="en-US" altLang="zh-CN" sz="3200" b="1" kern="1200" dirty="0">
                <a:solidFill>
                  <a:srgbClr val="4D4D4D"/>
                </a:solidFill>
              </a:rPr>
              <a:t>s </a:t>
            </a:r>
            <a:r>
              <a:rPr lang="zh-CN" altLang="en-US" sz="3200" b="1" kern="1200" dirty="0">
                <a:solidFill>
                  <a:srgbClr val="4D4D4D"/>
                </a:solidFill>
              </a:rPr>
              <a:t>才能再次发送数据。</a:t>
            </a:r>
          </a:p>
          <a:p>
            <a:r>
              <a:rPr lang="zh-CN" altLang="en-US" sz="3200" b="1" kern="1200" dirty="0">
                <a:solidFill>
                  <a:srgbClr val="4D4D4D"/>
                </a:solidFill>
              </a:rPr>
              <a:t>这样做是为了使刚刚收到数据帧的计算机的接收缓存来得及清理</a:t>
            </a:r>
            <a:r>
              <a:rPr lang="zh-CN" altLang="en-US" b="1" kern="1200" dirty="0"/>
              <a:t>，为接收下一帧做好</a:t>
            </a:r>
            <a:r>
              <a:rPr lang="zh-CN" altLang="en-US" sz="3200" b="1" kern="1200" dirty="0">
                <a:solidFill>
                  <a:srgbClr val="4D4D4D"/>
                </a:solidFill>
              </a:rPr>
              <a:t>准备。</a:t>
            </a:r>
            <a:endParaRPr lang="en-US" altLang="zh-CN" sz="3200" b="1" kern="1200" dirty="0">
              <a:solidFill>
                <a:srgbClr val="4D4D4D"/>
              </a:solidFill>
            </a:endParaRPr>
          </a:p>
        </p:txBody>
      </p:sp>
      <p:sp>
        <p:nvSpPr>
          <p:cNvPr id="100354" name="Rectangle 3"/>
          <p:cNvSpPr>
            <a:spLocks noGrp="1" noChangeArrowheads="1"/>
          </p:cNvSpPr>
          <p:nvPr>
            <p:ph type="title"/>
          </p:nvPr>
        </p:nvSpPr>
        <p:spPr/>
        <p:txBody>
          <a:bodyPr/>
          <a:lstStyle/>
          <a:p>
            <a:r>
              <a:rPr lang="en-US" altLang="zh-CN" dirty="0"/>
              <a:t>3.3.2 CSMA/CD</a:t>
            </a:r>
            <a:r>
              <a:rPr lang="zh-CN" altLang="en-US" dirty="0"/>
              <a:t>协议</a:t>
            </a:r>
            <a:endParaRPr lang="zh-CN" altLang="en-US" sz="4000" dirty="0">
              <a:solidFill>
                <a:srgbClr val="FFFFFF"/>
              </a:solidFill>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r>
              <a:rPr lang="zh-CN" altLang="en-US" sz="2800" b="1" kern="1200" dirty="0">
                <a:solidFill>
                  <a:srgbClr val="4D4D4D"/>
                </a:solidFill>
                <a:latin typeface="微软雅黑" panose="020B0503020204020204" pitchFamily="34" charset="-122"/>
                <a:ea typeface="微软雅黑" panose="020B0503020204020204" pitchFamily="34" charset="-122"/>
              </a:rPr>
              <a:t>传统以太网（</a:t>
            </a:r>
            <a:r>
              <a:rPr lang="en-US" altLang="zh-CN" sz="2800" b="1" kern="1200" dirty="0">
                <a:solidFill>
                  <a:srgbClr val="4D4D4D"/>
                </a:solidFill>
                <a:latin typeface="微软雅黑" panose="020B0503020204020204" pitchFamily="34" charset="-122"/>
                <a:ea typeface="微软雅黑" panose="020B0503020204020204" pitchFamily="34" charset="-122"/>
              </a:rPr>
              <a:t>10 Mbit/s</a:t>
            </a:r>
            <a:r>
              <a:rPr lang="zh-CN" altLang="en-US" sz="2800" b="1" kern="1200" dirty="0">
                <a:solidFill>
                  <a:srgbClr val="4D4D4D"/>
                </a:solidFill>
                <a:latin typeface="微软雅黑" panose="020B0503020204020204" pitchFamily="34" charset="-122"/>
                <a:ea typeface="微软雅黑" panose="020B0503020204020204" pitchFamily="34" charset="-122"/>
              </a:rPr>
              <a:t>）使用的传输媒体一直在变，从</a:t>
            </a:r>
            <a:r>
              <a:rPr lang="zh-CN" altLang="en-US" sz="2800" b="1" kern="1200" dirty="0">
                <a:solidFill>
                  <a:srgbClr val="C00000"/>
                </a:solidFill>
                <a:latin typeface="微软雅黑" panose="020B0503020204020204" pitchFamily="34" charset="-122"/>
                <a:ea typeface="微软雅黑" panose="020B0503020204020204" pitchFamily="34" charset="-122"/>
              </a:rPr>
              <a:t>粗同轴电缆</a:t>
            </a:r>
            <a:r>
              <a:rPr lang="zh-CN" altLang="en-US" sz="2800" b="1" kern="1200" dirty="0">
                <a:solidFill>
                  <a:srgbClr val="4D4D4D"/>
                </a:solidFill>
                <a:latin typeface="微软雅黑" panose="020B0503020204020204" pitchFamily="34" charset="-122"/>
                <a:ea typeface="微软雅黑" panose="020B0503020204020204" pitchFamily="34" charset="-122"/>
              </a:rPr>
              <a:t>到</a:t>
            </a:r>
            <a:r>
              <a:rPr lang="zh-CN" altLang="en-US" sz="2800" b="1" kern="1200" dirty="0">
                <a:solidFill>
                  <a:srgbClr val="C00000"/>
                </a:solidFill>
                <a:latin typeface="微软雅黑" panose="020B0503020204020204" pitchFamily="34" charset="-122"/>
                <a:ea typeface="微软雅黑" panose="020B0503020204020204" pitchFamily="34" charset="-122"/>
              </a:rPr>
              <a:t>细同轴电缆</a:t>
            </a:r>
            <a:r>
              <a:rPr lang="zh-CN" altLang="en-US" sz="2800" b="1" kern="1200" dirty="0">
                <a:solidFill>
                  <a:srgbClr val="4D4D4D"/>
                </a:solidFill>
                <a:latin typeface="微软雅黑" panose="020B0503020204020204" pitchFamily="34" charset="-122"/>
                <a:ea typeface="微软雅黑" panose="020B0503020204020204" pitchFamily="34" charset="-122"/>
              </a:rPr>
              <a:t>再到现在流行的</a:t>
            </a:r>
            <a:r>
              <a:rPr lang="zh-CN" altLang="en-US" sz="2800" b="1" kern="1200" dirty="0">
                <a:solidFill>
                  <a:srgbClr val="C00000"/>
                </a:solidFill>
                <a:latin typeface="微软雅黑" panose="020B0503020204020204" pitchFamily="34" charset="-122"/>
                <a:ea typeface="微软雅黑" panose="020B0503020204020204" pitchFamily="34" charset="-122"/>
              </a:rPr>
              <a:t>双绞线</a:t>
            </a:r>
            <a:r>
              <a:rPr lang="zh-CN" altLang="en-US" sz="2800" b="1" kern="1200" dirty="0">
                <a:solidFill>
                  <a:srgbClr val="4D4D4D"/>
                </a:solidFill>
                <a:latin typeface="微软雅黑" panose="020B0503020204020204" pitchFamily="34" charset="-122"/>
                <a:ea typeface="微软雅黑" panose="020B0503020204020204" pitchFamily="34" charset="-122"/>
              </a:rPr>
              <a:t>。</a:t>
            </a:r>
          </a:p>
          <a:p>
            <a:r>
              <a:rPr lang="zh-CN" altLang="en-US" sz="2800" b="1" kern="1200" dirty="0">
                <a:solidFill>
                  <a:srgbClr val="4D4D4D"/>
                </a:solidFill>
                <a:latin typeface="微软雅黑" panose="020B0503020204020204" pitchFamily="34" charset="-122"/>
                <a:ea typeface="微软雅黑" panose="020B0503020204020204" pitchFamily="34" charset="-122"/>
              </a:rPr>
              <a:t>使用双绞线的以太网往往采用星形拓扑，在星形的中心使用一种可靠性非常高的设备，叫做</a:t>
            </a:r>
            <a:r>
              <a:rPr lang="zh-CN" altLang="en-US" sz="2800" b="1" kern="1200" dirty="0">
                <a:solidFill>
                  <a:srgbClr val="C00000"/>
                </a:solidFill>
                <a:latin typeface="微软雅黑" panose="020B0503020204020204" pitchFamily="34" charset="-122"/>
                <a:ea typeface="微软雅黑" panose="020B0503020204020204" pitchFamily="34" charset="-122"/>
              </a:rPr>
              <a:t>集线器</a:t>
            </a:r>
            <a:r>
              <a:rPr lang="en-US" altLang="zh-CN" sz="2800" b="1" kern="1200" dirty="0">
                <a:solidFill>
                  <a:srgbClr val="4D4D4D"/>
                </a:solidFill>
                <a:latin typeface="微软雅黑" panose="020B0503020204020204" pitchFamily="34" charset="-122"/>
                <a:ea typeface="微软雅黑" panose="020B0503020204020204" pitchFamily="34" charset="-122"/>
              </a:rPr>
              <a:t>(hub)</a:t>
            </a:r>
            <a:r>
              <a:rPr lang="zh-CN" altLang="en-US" sz="2800" b="1" kern="1200" dirty="0">
                <a:solidFill>
                  <a:srgbClr val="4D4D4D"/>
                </a:solidFill>
                <a:latin typeface="微软雅黑" panose="020B0503020204020204" pitchFamily="34" charset="-122"/>
                <a:ea typeface="微软雅黑" panose="020B0503020204020204" pitchFamily="34" charset="-122"/>
              </a:rPr>
              <a:t>。</a:t>
            </a:r>
          </a:p>
        </p:txBody>
      </p:sp>
      <p:sp>
        <p:nvSpPr>
          <p:cNvPr id="71682" name="Rectangle 2"/>
          <p:cNvSpPr>
            <a:spLocks noGrp="1" noChangeArrowheads="1"/>
          </p:cNvSpPr>
          <p:nvPr>
            <p:ph type="title"/>
          </p:nvPr>
        </p:nvSpPr>
        <p:spPr/>
        <p:txBody>
          <a:bodyPr/>
          <a:lstStyle/>
          <a:p>
            <a:r>
              <a:rPr lang="en-US" altLang="zh-CN" sz="4000" dirty="0">
                <a:solidFill>
                  <a:srgbClr val="FFFFFF"/>
                </a:solidFill>
              </a:rPr>
              <a:t>3.3.3 </a:t>
            </a:r>
            <a:r>
              <a:rPr lang="zh-CN" altLang="en-US" sz="4000" dirty="0">
                <a:solidFill>
                  <a:srgbClr val="FFFFFF"/>
                </a:solidFill>
              </a:rPr>
              <a:t>使用集线器的星形拓扑</a:t>
            </a:r>
          </a:p>
        </p:txBody>
      </p:sp>
      <p:sp>
        <p:nvSpPr>
          <p:cNvPr id="71684" name="Text Box 4"/>
          <p:cNvSpPr txBox="1">
            <a:spLocks noChangeArrowheads="1"/>
          </p:cNvSpPr>
          <p:nvPr/>
        </p:nvSpPr>
        <p:spPr bwMode="auto">
          <a:xfrm>
            <a:off x="4751299" y="4316838"/>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2900" dirty="0">
                <a:solidFill>
                  <a:srgbClr val="4D4D4D"/>
                </a:solidFill>
                <a:latin typeface="Arial" panose="020B0604020202020204" pitchFamily="34" charset="0"/>
              </a:rPr>
              <a:t>集线器</a:t>
            </a:r>
          </a:p>
        </p:txBody>
      </p:sp>
      <p:sp>
        <p:nvSpPr>
          <p:cNvPr id="71685" name="Line 5"/>
          <p:cNvSpPr>
            <a:spLocks noChangeShapeType="1"/>
          </p:cNvSpPr>
          <p:nvPr/>
        </p:nvSpPr>
        <p:spPr bwMode="auto">
          <a:xfrm flipV="1">
            <a:off x="3286894" y="5155232"/>
            <a:ext cx="1788212" cy="38744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71686" name="Line 6"/>
          <p:cNvSpPr>
            <a:spLocks noChangeShapeType="1"/>
          </p:cNvSpPr>
          <p:nvPr/>
        </p:nvSpPr>
        <p:spPr bwMode="auto">
          <a:xfrm>
            <a:off x="3934965" y="4594932"/>
            <a:ext cx="1313685" cy="433271"/>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71687" name="Line 7"/>
          <p:cNvSpPr>
            <a:spLocks noChangeShapeType="1"/>
          </p:cNvSpPr>
          <p:nvPr/>
        </p:nvSpPr>
        <p:spPr bwMode="auto">
          <a:xfrm flipV="1">
            <a:off x="5075107" y="5283849"/>
            <a:ext cx="520632" cy="1022587"/>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71688" name="Line 8"/>
          <p:cNvSpPr>
            <a:spLocks noChangeShapeType="1"/>
          </p:cNvSpPr>
          <p:nvPr/>
        </p:nvSpPr>
        <p:spPr bwMode="auto">
          <a:xfrm flipH="1">
            <a:off x="5767166" y="4316838"/>
            <a:ext cx="677245" cy="838394"/>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71689" name="Line 9"/>
          <p:cNvSpPr>
            <a:spLocks noChangeShapeType="1"/>
          </p:cNvSpPr>
          <p:nvPr/>
        </p:nvSpPr>
        <p:spPr bwMode="auto">
          <a:xfrm>
            <a:off x="5938594" y="5283851"/>
            <a:ext cx="1834108" cy="76046"/>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pic>
        <p:nvPicPr>
          <p:cNvPr id="7169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2367" y="4888470"/>
            <a:ext cx="1486112" cy="65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691"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6720" y="4129999"/>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6" name="Text Box 16"/>
          <p:cNvSpPr txBox="1">
            <a:spLocks noChangeArrowheads="1"/>
          </p:cNvSpPr>
          <p:nvPr/>
        </p:nvSpPr>
        <p:spPr bwMode="auto">
          <a:xfrm>
            <a:off x="6134336" y="6014424"/>
            <a:ext cx="207930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2900" dirty="0">
                <a:solidFill>
                  <a:srgbClr val="4D4D4D"/>
                </a:solidFill>
                <a:latin typeface="Arial" panose="020B0604020202020204" pitchFamily="34" charset="0"/>
              </a:rPr>
              <a:t>两对双绞线</a:t>
            </a:r>
          </a:p>
        </p:txBody>
      </p:sp>
      <p:sp>
        <p:nvSpPr>
          <p:cNvPr id="71697" name="Line 17"/>
          <p:cNvSpPr>
            <a:spLocks noChangeShapeType="1"/>
          </p:cNvSpPr>
          <p:nvPr/>
        </p:nvSpPr>
        <p:spPr bwMode="auto">
          <a:xfrm flipH="1" flipV="1">
            <a:off x="6618655" y="5318870"/>
            <a:ext cx="454323" cy="695554"/>
          </a:xfrm>
          <a:prstGeom prst="line">
            <a:avLst/>
          </a:prstGeom>
          <a:noFill/>
          <a:ln w="19050">
            <a:solidFill>
              <a:schemeClr val="tx2"/>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71698" name="Text Box 18"/>
          <p:cNvSpPr txBox="1">
            <a:spLocks noChangeArrowheads="1"/>
          </p:cNvSpPr>
          <p:nvPr/>
        </p:nvSpPr>
        <p:spPr bwMode="auto">
          <a:xfrm>
            <a:off x="6715763" y="3665693"/>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2900" dirty="0">
                <a:solidFill>
                  <a:srgbClr val="4D4D4D"/>
                </a:solidFill>
                <a:latin typeface="Arial" panose="020B0604020202020204" pitchFamily="34" charset="0"/>
              </a:rPr>
              <a:t>站点</a:t>
            </a:r>
          </a:p>
        </p:txBody>
      </p:sp>
      <p:sp>
        <p:nvSpPr>
          <p:cNvPr id="71699" name="Text Box 19"/>
          <p:cNvSpPr txBox="1">
            <a:spLocks noChangeArrowheads="1"/>
          </p:cNvSpPr>
          <p:nvPr/>
        </p:nvSpPr>
        <p:spPr bwMode="auto">
          <a:xfrm>
            <a:off x="6487182" y="4316837"/>
            <a:ext cx="2082515"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en-US" altLang="zh-CN" sz="2900" dirty="0">
                <a:solidFill>
                  <a:srgbClr val="4D4D4D"/>
                </a:solidFill>
                <a:latin typeface="Arial" panose="020B0604020202020204" pitchFamily="34" charset="0"/>
              </a:rPr>
              <a:t>RJ-45 </a:t>
            </a:r>
            <a:r>
              <a:rPr lang="zh-CN" altLang="en-US" sz="2900" dirty="0">
                <a:solidFill>
                  <a:srgbClr val="4D4D4D"/>
                </a:solidFill>
                <a:latin typeface="Arial" panose="020B0604020202020204" pitchFamily="34" charset="0"/>
              </a:rPr>
              <a:t>插头</a:t>
            </a:r>
          </a:p>
        </p:txBody>
      </p:sp>
      <p:sp>
        <p:nvSpPr>
          <p:cNvPr id="71700" name="Line 20"/>
          <p:cNvSpPr>
            <a:spLocks noChangeShapeType="1"/>
          </p:cNvSpPr>
          <p:nvPr/>
        </p:nvSpPr>
        <p:spPr bwMode="auto">
          <a:xfrm>
            <a:off x="7066558" y="4829549"/>
            <a:ext cx="738620" cy="530348"/>
          </a:xfrm>
          <a:prstGeom prst="line">
            <a:avLst/>
          </a:prstGeom>
          <a:noFill/>
          <a:ln w="19050">
            <a:solidFill>
              <a:schemeClr val="tx2"/>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71701" name="Line 21"/>
          <p:cNvSpPr>
            <a:spLocks noChangeShapeType="1"/>
          </p:cNvSpPr>
          <p:nvPr/>
        </p:nvSpPr>
        <p:spPr bwMode="auto">
          <a:xfrm flipH="1">
            <a:off x="6002085" y="4811567"/>
            <a:ext cx="884651" cy="464778"/>
          </a:xfrm>
          <a:prstGeom prst="line">
            <a:avLst/>
          </a:prstGeom>
          <a:noFill/>
          <a:ln w="19050">
            <a:solidFill>
              <a:schemeClr val="tx2"/>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pic>
        <p:nvPicPr>
          <p:cNvPr id="24"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197" y="3770689"/>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8690" y="5283851"/>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4891" y="6014424"/>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1765" y="4983554"/>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lstStyle/>
          <a:p>
            <a:r>
              <a:rPr lang="zh-CN" altLang="en-US" sz="3200" b="1" kern="1200" dirty="0">
                <a:solidFill>
                  <a:srgbClr val="4D4D4D"/>
                </a:solidFill>
              </a:rPr>
              <a:t>这种使用双绞线的星形以太网又叫 </a:t>
            </a:r>
            <a:r>
              <a:rPr lang="en-US" altLang="zh-CN" sz="3200" b="1" kern="1200" dirty="0">
                <a:solidFill>
                  <a:srgbClr val="4D4D4D"/>
                </a:solidFill>
              </a:rPr>
              <a:t>10BASE-T </a:t>
            </a:r>
            <a:r>
              <a:rPr lang="zh-CN" altLang="en-US" b="1" kern="1200" dirty="0"/>
              <a:t>以太网。“</a:t>
            </a:r>
            <a:r>
              <a:rPr lang="en-US" altLang="zh-CN" b="1" kern="1200" dirty="0"/>
              <a:t>10”</a:t>
            </a:r>
            <a:r>
              <a:rPr lang="zh-CN" altLang="en-US" b="1" kern="1200" dirty="0"/>
              <a:t>代表 </a:t>
            </a:r>
            <a:r>
              <a:rPr lang="en-US" altLang="zh-CN" b="1" kern="1200" dirty="0"/>
              <a:t>10 Mbit/s </a:t>
            </a:r>
            <a:r>
              <a:rPr lang="zh-CN" altLang="en-US" b="1" kern="1200" dirty="0"/>
              <a:t>的数据率，</a:t>
            </a:r>
            <a:r>
              <a:rPr lang="en-US" altLang="zh-CN" b="1" kern="1200" dirty="0"/>
              <a:t>BASE </a:t>
            </a:r>
            <a:r>
              <a:rPr lang="zh-CN" altLang="en-US" b="1" kern="1200" dirty="0"/>
              <a:t>表示连接线上的信号是基带信号，</a:t>
            </a:r>
            <a:r>
              <a:rPr lang="en-US" altLang="zh-CN" b="1" kern="1200" dirty="0"/>
              <a:t>T </a:t>
            </a:r>
            <a:r>
              <a:rPr lang="zh-CN" altLang="en-US" b="1" kern="1200" dirty="0"/>
              <a:t>代表双绞线。</a:t>
            </a:r>
            <a:endParaRPr lang="en-US" altLang="zh-CN" b="1" kern="1200" dirty="0"/>
          </a:p>
          <a:p>
            <a:r>
              <a:rPr lang="en-US" altLang="zh-CN" b="1" kern="1200" dirty="0"/>
              <a:t>10BASE-T </a:t>
            </a:r>
            <a:r>
              <a:rPr lang="zh-CN" altLang="en-US" b="1" kern="1200" dirty="0"/>
              <a:t>以太网</a:t>
            </a:r>
            <a:r>
              <a:rPr lang="zh-CN" altLang="en-US" sz="3200" b="1" kern="1200" dirty="0">
                <a:solidFill>
                  <a:srgbClr val="4D4D4D"/>
                </a:solidFill>
              </a:rPr>
              <a:t>的通信距离稍短，每个站到集线器的距离不超过 </a:t>
            </a:r>
            <a:r>
              <a:rPr lang="en-US" altLang="zh-CN" sz="3200" b="1" kern="1200" dirty="0">
                <a:solidFill>
                  <a:srgbClr val="C00000"/>
                </a:solidFill>
              </a:rPr>
              <a:t>100 m</a:t>
            </a:r>
            <a:r>
              <a:rPr lang="zh-CN" altLang="en-US" sz="3200" b="1" kern="1200" dirty="0">
                <a:solidFill>
                  <a:srgbClr val="4D4D4D"/>
                </a:solidFill>
              </a:rPr>
              <a:t>。</a:t>
            </a:r>
          </a:p>
          <a:p>
            <a:r>
              <a:rPr lang="en-US" altLang="zh-CN" sz="3200" b="1" kern="1200" dirty="0">
                <a:solidFill>
                  <a:srgbClr val="4D4D4D"/>
                </a:solidFill>
              </a:rPr>
              <a:t>10BASE-T </a:t>
            </a:r>
            <a:r>
              <a:rPr lang="zh-CN" altLang="en-US" sz="3200" b="1" kern="1200" dirty="0">
                <a:solidFill>
                  <a:srgbClr val="4D4D4D"/>
                </a:solidFill>
              </a:rPr>
              <a:t>以太网是局域网发展史上的一个非常重要的里程碑，它</a:t>
            </a:r>
            <a:r>
              <a:rPr lang="zh-CN" altLang="en-US" b="1" kern="1200" dirty="0"/>
              <a:t>奠定了以太网</a:t>
            </a:r>
            <a:r>
              <a:rPr lang="zh-CN" altLang="en-US" sz="3200" b="1" kern="1200" dirty="0">
                <a:solidFill>
                  <a:srgbClr val="4D4D4D"/>
                </a:solidFill>
              </a:rPr>
              <a:t>在局域网中的统治地位。</a:t>
            </a:r>
            <a:endParaRPr lang="zh-CN" altLang="en-US" b="1" dirty="0"/>
          </a:p>
          <a:p>
            <a:endParaRPr lang="zh-CN" altLang="en-US" b="1" dirty="0"/>
          </a:p>
        </p:txBody>
      </p:sp>
      <p:sp>
        <p:nvSpPr>
          <p:cNvPr id="74754" name="Rectangle 2"/>
          <p:cNvSpPr>
            <a:spLocks noGrp="1" noChangeArrowheads="1"/>
          </p:cNvSpPr>
          <p:nvPr>
            <p:ph type="title"/>
          </p:nvPr>
        </p:nvSpPr>
        <p:spPr/>
        <p:txBody>
          <a:bodyPr/>
          <a:lstStyle/>
          <a:p>
            <a:r>
              <a:rPr lang="en-US" altLang="zh-CN" dirty="0"/>
              <a:t>3.3.3 </a:t>
            </a:r>
            <a:r>
              <a:rPr lang="zh-CN" altLang="en-US" dirty="0"/>
              <a:t>使用集线器的星形拓扑</a:t>
            </a:r>
            <a:endParaRPr lang="en-US" altLang="zh-CN" sz="4000" dirty="0">
              <a:solidFill>
                <a:srgbClr val="FFFFFF"/>
              </a:solidFill>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p:txBody>
          <a:bodyPr/>
          <a:lstStyle/>
          <a:p>
            <a:pPr>
              <a:lnSpc>
                <a:spcPct val="140000"/>
              </a:lnSpc>
            </a:pPr>
            <a:r>
              <a:rPr lang="zh-CN" altLang="en-US" sz="2400" b="1" dirty="0"/>
              <a:t>集线器使用电子器件来模拟实际电缆线的工作。使用集线器的以太网在物理上是一个星形网，但在逻辑上仍是一个总线网，各主机使用的还是 </a:t>
            </a:r>
            <a:r>
              <a:rPr lang="en-US" altLang="zh-CN" sz="2400" b="1" dirty="0"/>
              <a:t>CSMA/CD </a:t>
            </a:r>
            <a:r>
              <a:rPr lang="zh-CN" altLang="en-US" sz="2400" b="1" dirty="0"/>
              <a:t>协议，并共享逻辑上的总线。 </a:t>
            </a:r>
          </a:p>
          <a:p>
            <a:pPr>
              <a:lnSpc>
                <a:spcPct val="140000"/>
              </a:lnSpc>
            </a:pPr>
            <a:r>
              <a:rPr lang="zh-CN" altLang="en-US" sz="2400" b="1" dirty="0"/>
              <a:t>集线器工作在</a:t>
            </a:r>
            <a:r>
              <a:rPr lang="zh-CN" altLang="en-US" sz="2400" b="1" dirty="0">
                <a:solidFill>
                  <a:srgbClr val="C00000"/>
                </a:solidFill>
              </a:rPr>
              <a:t>物理层</a:t>
            </a:r>
            <a:r>
              <a:rPr lang="zh-CN" altLang="en-US" sz="2400" b="1" dirty="0"/>
              <a:t>，它的每个接口仅简单地转发比特，不进行碰撞检测。</a:t>
            </a:r>
          </a:p>
        </p:txBody>
      </p:sp>
      <p:sp>
        <p:nvSpPr>
          <p:cNvPr id="72706" name="Rectangle 2"/>
          <p:cNvSpPr>
            <a:spLocks noGrp="1" noChangeArrowheads="1"/>
          </p:cNvSpPr>
          <p:nvPr>
            <p:ph type="title"/>
          </p:nvPr>
        </p:nvSpPr>
        <p:spPr/>
        <p:txBody>
          <a:bodyPr/>
          <a:lstStyle/>
          <a:p>
            <a:r>
              <a:rPr lang="en-US" altLang="zh-CN" dirty="0"/>
              <a:t>3.3.3 </a:t>
            </a:r>
            <a:r>
              <a:rPr lang="zh-CN" altLang="en-US" dirty="0"/>
              <a:t>使用集线器的星形拓扑</a:t>
            </a:r>
            <a:endParaRPr lang="zh-CN" altLang="en-US" sz="4000" dirty="0">
              <a:solidFill>
                <a:srgbClr val="FFFFFF"/>
              </a:solidFill>
            </a:endParaRPr>
          </a:p>
        </p:txBody>
      </p:sp>
      <p:grpSp>
        <p:nvGrpSpPr>
          <p:cNvPr id="72708" name="Group 4"/>
          <p:cNvGrpSpPr/>
          <p:nvPr/>
        </p:nvGrpSpPr>
        <p:grpSpPr bwMode="auto">
          <a:xfrm rot="-3098467">
            <a:off x="2618302" y="5234187"/>
            <a:ext cx="1127386" cy="120634"/>
            <a:chOff x="1548" y="1476"/>
            <a:chExt cx="1338" cy="120"/>
          </a:xfrm>
        </p:grpSpPr>
        <p:sp>
          <p:nvSpPr>
            <p:cNvPr id="72763" name="Freeform 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72764" name="Freeform 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pSp>
        <p:nvGrpSpPr>
          <p:cNvPr id="72709" name="Group 7"/>
          <p:cNvGrpSpPr/>
          <p:nvPr/>
        </p:nvGrpSpPr>
        <p:grpSpPr bwMode="auto">
          <a:xfrm rot="-3098467">
            <a:off x="3155865" y="5234187"/>
            <a:ext cx="1127386" cy="120634"/>
            <a:chOff x="1548" y="1476"/>
            <a:chExt cx="1338" cy="120"/>
          </a:xfrm>
        </p:grpSpPr>
        <p:sp>
          <p:nvSpPr>
            <p:cNvPr id="72761" name="Freeform 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72762" name="Freeform 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pSp>
        <p:nvGrpSpPr>
          <p:cNvPr id="72710" name="Group 10"/>
          <p:cNvGrpSpPr/>
          <p:nvPr/>
        </p:nvGrpSpPr>
        <p:grpSpPr bwMode="auto">
          <a:xfrm rot="3701259" flipH="1">
            <a:off x="7875704" y="5228100"/>
            <a:ext cx="1001945" cy="118518"/>
            <a:chOff x="1548" y="1476"/>
            <a:chExt cx="1338" cy="120"/>
          </a:xfrm>
        </p:grpSpPr>
        <p:sp>
          <p:nvSpPr>
            <p:cNvPr id="72759" name="Freeform 11"/>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72760" name="Freeform 12"/>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pSp>
        <p:nvGrpSpPr>
          <p:cNvPr id="72711" name="Group 13"/>
          <p:cNvGrpSpPr/>
          <p:nvPr/>
        </p:nvGrpSpPr>
        <p:grpSpPr bwMode="auto">
          <a:xfrm rot="3701259" flipH="1">
            <a:off x="8505332" y="5247684"/>
            <a:ext cx="1001944" cy="120634"/>
            <a:chOff x="1548" y="1476"/>
            <a:chExt cx="1338" cy="120"/>
          </a:xfrm>
        </p:grpSpPr>
        <p:sp>
          <p:nvSpPr>
            <p:cNvPr id="72757" name="Freeform 1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72758" name="Freeform 1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sp>
        <p:nvSpPr>
          <p:cNvPr id="72712" name="Rectangle 16"/>
          <p:cNvSpPr>
            <a:spLocks noChangeArrowheads="1"/>
          </p:cNvSpPr>
          <p:nvPr/>
        </p:nvSpPr>
        <p:spPr bwMode="auto">
          <a:xfrm>
            <a:off x="2423269" y="3501802"/>
            <a:ext cx="7345993" cy="1344923"/>
          </a:xfrm>
          <a:prstGeom prst="rect">
            <a:avLst/>
          </a:prstGeom>
          <a:solidFill>
            <a:srgbClr val="FFCCFF"/>
          </a:solidFill>
          <a:ln w="25400">
            <a:solidFill>
              <a:schemeClr val="tx1"/>
            </a:solidFill>
            <a:miter lim="800000"/>
          </a:ln>
          <a:effectLst>
            <a:outerShdw dist="28398" dir="3806097" algn="ctr" rotWithShape="0">
              <a:schemeClr val="bg2"/>
            </a:outerShdw>
          </a:effectLst>
        </p:spPr>
        <p:txBody>
          <a:bodyPr wrap="none" lIns="108850" tIns="54425" rIns="108850" bIns="54425" anchor="ctr"/>
          <a:lstStyle/>
          <a:p>
            <a:pPr eaLnBrk="1" hangingPunct="1"/>
            <a:endParaRPr lang="zh-CN" altLang="en-US" b="1"/>
          </a:p>
        </p:txBody>
      </p:sp>
      <p:sp>
        <p:nvSpPr>
          <p:cNvPr id="72713" name="AutoShape 17"/>
          <p:cNvSpPr>
            <a:spLocks noChangeArrowheads="1"/>
          </p:cNvSpPr>
          <p:nvPr/>
        </p:nvSpPr>
        <p:spPr bwMode="auto">
          <a:xfrm>
            <a:off x="3411623" y="4478340"/>
            <a:ext cx="590474" cy="350919"/>
          </a:xfrm>
          <a:prstGeom prst="triangle">
            <a:avLst>
              <a:gd name="adj" fmla="val 49995"/>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14" name="AutoShape 18"/>
          <p:cNvSpPr>
            <a:spLocks noChangeArrowheads="1"/>
          </p:cNvSpPr>
          <p:nvPr/>
        </p:nvSpPr>
        <p:spPr bwMode="auto">
          <a:xfrm>
            <a:off x="7646523" y="4481516"/>
            <a:ext cx="594705" cy="352507"/>
          </a:xfrm>
          <a:prstGeom prst="triangle">
            <a:avLst>
              <a:gd name="adj" fmla="val 49995"/>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15" name="AutoShape 19"/>
          <p:cNvSpPr>
            <a:spLocks noChangeArrowheads="1"/>
          </p:cNvSpPr>
          <p:nvPr/>
        </p:nvSpPr>
        <p:spPr bwMode="auto">
          <a:xfrm>
            <a:off x="5424312" y="4478340"/>
            <a:ext cx="594705" cy="350919"/>
          </a:xfrm>
          <a:prstGeom prst="triangle">
            <a:avLst>
              <a:gd name="adj" fmla="val 49995"/>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16" name="AutoShape 20"/>
          <p:cNvSpPr>
            <a:spLocks noChangeArrowheads="1"/>
          </p:cNvSpPr>
          <p:nvPr/>
        </p:nvSpPr>
        <p:spPr bwMode="auto">
          <a:xfrm rot="10800000" flipH="1">
            <a:off x="8247577" y="4481516"/>
            <a:ext cx="590472" cy="352507"/>
          </a:xfrm>
          <a:prstGeom prst="triangle">
            <a:avLst>
              <a:gd name="adj" fmla="val 49995"/>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17" name="AutoShape 21"/>
          <p:cNvSpPr>
            <a:spLocks noChangeArrowheads="1"/>
          </p:cNvSpPr>
          <p:nvPr/>
        </p:nvSpPr>
        <p:spPr bwMode="auto">
          <a:xfrm rot="10800000" flipH="1">
            <a:off x="3993631" y="4478340"/>
            <a:ext cx="592590" cy="350919"/>
          </a:xfrm>
          <a:prstGeom prst="triangle">
            <a:avLst>
              <a:gd name="adj" fmla="val 49995"/>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18" name="AutoShape 22"/>
          <p:cNvSpPr>
            <a:spLocks noChangeArrowheads="1"/>
          </p:cNvSpPr>
          <p:nvPr/>
        </p:nvSpPr>
        <p:spPr bwMode="auto">
          <a:xfrm rot="10800000" flipH="1">
            <a:off x="6033833" y="4495807"/>
            <a:ext cx="594705" cy="349331"/>
          </a:xfrm>
          <a:prstGeom prst="triangle">
            <a:avLst>
              <a:gd name="adj" fmla="val 49995"/>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19" name="Freeform 23"/>
          <p:cNvSpPr/>
          <p:nvPr/>
        </p:nvSpPr>
        <p:spPr bwMode="auto">
          <a:xfrm>
            <a:off x="4442306" y="4152828"/>
            <a:ext cx="3513209" cy="325512"/>
          </a:xfrm>
          <a:custGeom>
            <a:avLst/>
            <a:gdLst>
              <a:gd name="T0" fmla="*/ 2147483646 w 1375"/>
              <a:gd name="T1" fmla="*/ 2147483646 h 187"/>
              <a:gd name="T2" fmla="*/ 2147483646 w 1375"/>
              <a:gd name="T3" fmla="*/ 0 h 187"/>
              <a:gd name="T4" fmla="*/ 0 w 1375"/>
              <a:gd name="T5" fmla="*/ 0 h 187"/>
              <a:gd name="T6" fmla="*/ 0 w 1375"/>
              <a:gd name="T7" fmla="*/ 2147483646 h 187"/>
              <a:gd name="T8" fmla="*/ 0 60000 65536"/>
              <a:gd name="T9" fmla="*/ 0 60000 65536"/>
              <a:gd name="T10" fmla="*/ 0 60000 65536"/>
              <a:gd name="T11" fmla="*/ 0 60000 65536"/>
              <a:gd name="T12" fmla="*/ 0 w 1375"/>
              <a:gd name="T13" fmla="*/ 0 h 187"/>
              <a:gd name="T14" fmla="*/ 1375 w 1375"/>
              <a:gd name="T15" fmla="*/ 187 h 187"/>
            </a:gdLst>
            <a:ahLst/>
            <a:cxnLst>
              <a:cxn ang="T8">
                <a:pos x="T0" y="T1"/>
              </a:cxn>
              <a:cxn ang="T9">
                <a:pos x="T2" y="T3"/>
              </a:cxn>
              <a:cxn ang="T10">
                <a:pos x="T4" y="T5"/>
              </a:cxn>
              <a:cxn ang="T11">
                <a:pos x="T6" y="T7"/>
              </a:cxn>
            </a:cxnLst>
            <a:rect l="T12" t="T13" r="T14" b="T15"/>
            <a:pathLst>
              <a:path w="1375" h="187">
                <a:moveTo>
                  <a:pt x="1374" y="186"/>
                </a:moveTo>
                <a:lnTo>
                  <a:pt x="1374" y="0"/>
                </a:lnTo>
                <a:lnTo>
                  <a:pt x="0" y="0"/>
                </a:lnTo>
                <a:lnTo>
                  <a:pt x="0" y="186"/>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72720" name="Freeform 24"/>
          <p:cNvSpPr/>
          <p:nvPr/>
        </p:nvSpPr>
        <p:spPr bwMode="auto">
          <a:xfrm>
            <a:off x="5714257" y="3913058"/>
            <a:ext cx="2706865" cy="585924"/>
          </a:xfrm>
          <a:custGeom>
            <a:avLst/>
            <a:gdLst>
              <a:gd name="T0" fmla="*/ 0 w 1060"/>
              <a:gd name="T1" fmla="*/ 2147483646 h 337"/>
              <a:gd name="T2" fmla="*/ 0 w 1060"/>
              <a:gd name="T3" fmla="*/ 0 h 337"/>
              <a:gd name="T4" fmla="*/ 2147483646 w 1060"/>
              <a:gd name="T5" fmla="*/ 0 h 337"/>
              <a:gd name="T6" fmla="*/ 2147483646 w 1060"/>
              <a:gd name="T7" fmla="*/ 2147483646 h 337"/>
              <a:gd name="T8" fmla="*/ 0 60000 65536"/>
              <a:gd name="T9" fmla="*/ 0 60000 65536"/>
              <a:gd name="T10" fmla="*/ 0 60000 65536"/>
              <a:gd name="T11" fmla="*/ 0 60000 65536"/>
              <a:gd name="T12" fmla="*/ 0 w 1060"/>
              <a:gd name="T13" fmla="*/ 0 h 337"/>
              <a:gd name="T14" fmla="*/ 1060 w 1060"/>
              <a:gd name="T15" fmla="*/ 337 h 337"/>
            </a:gdLst>
            <a:ahLst/>
            <a:cxnLst>
              <a:cxn ang="T8">
                <a:pos x="T0" y="T1"/>
              </a:cxn>
              <a:cxn ang="T9">
                <a:pos x="T2" y="T3"/>
              </a:cxn>
              <a:cxn ang="T10">
                <a:pos x="T4" y="T5"/>
              </a:cxn>
              <a:cxn ang="T11">
                <a:pos x="T6" y="T7"/>
              </a:cxn>
            </a:cxnLst>
            <a:rect l="T12" t="T13" r="T14" b="T15"/>
            <a:pathLst>
              <a:path w="1060" h="337">
                <a:moveTo>
                  <a:pt x="0" y="336"/>
                </a:moveTo>
                <a:lnTo>
                  <a:pt x="0" y="0"/>
                </a:lnTo>
                <a:lnTo>
                  <a:pt x="1059" y="0"/>
                </a:lnTo>
                <a:lnTo>
                  <a:pt x="1059"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72721" name="Freeform 25"/>
          <p:cNvSpPr/>
          <p:nvPr/>
        </p:nvSpPr>
        <p:spPr bwMode="auto">
          <a:xfrm>
            <a:off x="4198921" y="3913059"/>
            <a:ext cx="1519569" cy="576396"/>
          </a:xfrm>
          <a:custGeom>
            <a:avLst/>
            <a:gdLst>
              <a:gd name="T0" fmla="*/ 2147483646 w 595"/>
              <a:gd name="T1" fmla="*/ 0 h 331"/>
              <a:gd name="T2" fmla="*/ 0 w 595"/>
              <a:gd name="T3" fmla="*/ 0 h 331"/>
              <a:gd name="T4" fmla="*/ 0 w 595"/>
              <a:gd name="T5" fmla="*/ 2147483646 h 331"/>
              <a:gd name="T6" fmla="*/ 0 60000 65536"/>
              <a:gd name="T7" fmla="*/ 0 60000 65536"/>
              <a:gd name="T8" fmla="*/ 0 60000 65536"/>
              <a:gd name="T9" fmla="*/ 0 w 595"/>
              <a:gd name="T10" fmla="*/ 0 h 331"/>
              <a:gd name="T11" fmla="*/ 595 w 595"/>
              <a:gd name="T12" fmla="*/ 331 h 331"/>
            </a:gdLst>
            <a:ahLst/>
            <a:cxnLst>
              <a:cxn ang="T6">
                <a:pos x="T0" y="T1"/>
              </a:cxn>
              <a:cxn ang="T7">
                <a:pos x="T2" y="T3"/>
              </a:cxn>
              <a:cxn ang="T8">
                <a:pos x="T4" y="T5"/>
              </a:cxn>
            </a:cxnLst>
            <a:rect l="T9" t="T10" r="T11" b="T12"/>
            <a:pathLst>
              <a:path w="595" h="331">
                <a:moveTo>
                  <a:pt x="594" y="0"/>
                </a:moveTo>
                <a:lnTo>
                  <a:pt x="0" y="0"/>
                </a:lnTo>
                <a:lnTo>
                  <a:pt x="0"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72722" name="Freeform 26"/>
          <p:cNvSpPr/>
          <p:nvPr/>
        </p:nvSpPr>
        <p:spPr bwMode="auto">
          <a:xfrm>
            <a:off x="3707918" y="3705048"/>
            <a:ext cx="4981985" cy="793934"/>
          </a:xfrm>
          <a:custGeom>
            <a:avLst/>
            <a:gdLst>
              <a:gd name="T0" fmla="*/ 0 w 1951"/>
              <a:gd name="T1" fmla="*/ 2147483646 h 457"/>
              <a:gd name="T2" fmla="*/ 0 w 1951"/>
              <a:gd name="T3" fmla="*/ 0 h 457"/>
              <a:gd name="T4" fmla="*/ 2147483646 w 1951"/>
              <a:gd name="T5" fmla="*/ 0 h 457"/>
              <a:gd name="T6" fmla="*/ 2147483646 w 1951"/>
              <a:gd name="T7" fmla="*/ 2147483646 h 457"/>
              <a:gd name="T8" fmla="*/ 2147483646 w 1951"/>
              <a:gd name="T9" fmla="*/ 2147483646 h 457"/>
              <a:gd name="T10" fmla="*/ 0 60000 65536"/>
              <a:gd name="T11" fmla="*/ 0 60000 65536"/>
              <a:gd name="T12" fmla="*/ 0 60000 65536"/>
              <a:gd name="T13" fmla="*/ 0 60000 65536"/>
              <a:gd name="T14" fmla="*/ 0 60000 65536"/>
              <a:gd name="T15" fmla="*/ 0 w 1951"/>
              <a:gd name="T16" fmla="*/ 0 h 457"/>
              <a:gd name="T17" fmla="*/ 1951 w 1951"/>
              <a:gd name="T18" fmla="*/ 457 h 457"/>
            </a:gdLst>
            <a:ahLst/>
            <a:cxnLst>
              <a:cxn ang="T10">
                <a:pos x="T0" y="T1"/>
              </a:cxn>
              <a:cxn ang="T11">
                <a:pos x="T2" y="T3"/>
              </a:cxn>
              <a:cxn ang="T12">
                <a:pos x="T4" y="T5"/>
              </a:cxn>
              <a:cxn ang="T13">
                <a:pos x="T6" y="T7"/>
              </a:cxn>
              <a:cxn ang="T14">
                <a:pos x="T8" y="T9"/>
              </a:cxn>
            </a:cxnLst>
            <a:rect l="T15" t="T16" r="T17" b="T18"/>
            <a:pathLst>
              <a:path w="1951" h="457">
                <a:moveTo>
                  <a:pt x="0" y="456"/>
                </a:moveTo>
                <a:lnTo>
                  <a:pt x="0" y="0"/>
                </a:lnTo>
                <a:lnTo>
                  <a:pt x="1950" y="0"/>
                </a:lnTo>
                <a:lnTo>
                  <a:pt x="1950" y="45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b="1"/>
          </a:p>
        </p:txBody>
      </p:sp>
      <p:sp>
        <p:nvSpPr>
          <p:cNvPr id="72723" name="Line 27"/>
          <p:cNvSpPr>
            <a:spLocks noChangeShapeType="1"/>
          </p:cNvSpPr>
          <p:nvPr/>
        </p:nvSpPr>
        <p:spPr bwMode="auto">
          <a:xfrm>
            <a:off x="6435946" y="4159179"/>
            <a:ext cx="0" cy="341391"/>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2724" name="Line 28"/>
          <p:cNvSpPr>
            <a:spLocks noChangeShapeType="1"/>
          </p:cNvSpPr>
          <p:nvPr/>
        </p:nvSpPr>
        <p:spPr bwMode="auto">
          <a:xfrm>
            <a:off x="6222190" y="3722515"/>
            <a:ext cx="0" cy="787582"/>
          </a:xfrm>
          <a:prstGeom prst="line">
            <a:avLst/>
          </a:prstGeom>
          <a:noFill/>
          <a:ln w="12700">
            <a:solidFill>
              <a:schemeClr val="tx1"/>
            </a:solidFill>
            <a:rou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2725" name="Rectangle 29"/>
          <p:cNvSpPr>
            <a:spLocks noChangeArrowheads="1"/>
          </p:cNvSpPr>
          <p:nvPr/>
        </p:nvSpPr>
        <p:spPr bwMode="auto">
          <a:xfrm>
            <a:off x="1775653" y="3597074"/>
            <a:ext cx="589435" cy="131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lnSpc>
                <a:spcPct val="90000"/>
              </a:lnSpc>
            </a:pPr>
            <a:r>
              <a:rPr kumimoji="1" lang="zh-CN" altLang="en-US" sz="2900" b="1">
                <a:solidFill>
                  <a:srgbClr val="333399"/>
                </a:solidFill>
                <a:latin typeface="Times New Roman" panose="02020603050405020304" pitchFamily="18" charset="0"/>
                <a:ea typeface="黑体" pitchFamily="2" charset="-122"/>
              </a:rPr>
              <a:t>集</a:t>
            </a:r>
          </a:p>
          <a:p>
            <a:pPr defTabSz="906780">
              <a:lnSpc>
                <a:spcPct val="90000"/>
              </a:lnSpc>
            </a:pPr>
            <a:r>
              <a:rPr kumimoji="1" lang="zh-CN" altLang="en-US" sz="2900" b="1">
                <a:solidFill>
                  <a:srgbClr val="333399"/>
                </a:solidFill>
                <a:latin typeface="Times New Roman" panose="02020603050405020304" pitchFamily="18" charset="0"/>
                <a:ea typeface="黑体" pitchFamily="2" charset="-122"/>
              </a:rPr>
              <a:t>线</a:t>
            </a:r>
          </a:p>
          <a:p>
            <a:pPr defTabSz="906780">
              <a:lnSpc>
                <a:spcPct val="90000"/>
              </a:lnSpc>
            </a:pPr>
            <a:r>
              <a:rPr kumimoji="1" lang="zh-CN" altLang="en-US" sz="2900" b="1">
                <a:solidFill>
                  <a:srgbClr val="333399"/>
                </a:solidFill>
                <a:latin typeface="Times New Roman" panose="02020603050405020304" pitchFamily="18" charset="0"/>
                <a:ea typeface="黑体" pitchFamily="2" charset="-122"/>
              </a:rPr>
              <a:t>器</a:t>
            </a:r>
          </a:p>
        </p:txBody>
      </p:sp>
      <p:sp>
        <p:nvSpPr>
          <p:cNvPr id="72726" name="Rectangle 30"/>
          <p:cNvSpPr>
            <a:spLocks noChangeArrowheads="1"/>
          </p:cNvSpPr>
          <p:nvPr/>
        </p:nvSpPr>
        <p:spPr bwMode="auto">
          <a:xfrm>
            <a:off x="5001033" y="5816913"/>
            <a:ext cx="1978825" cy="846333"/>
          </a:xfrm>
          <a:prstGeom prst="rect">
            <a:avLst/>
          </a:prstGeom>
          <a:solidFill>
            <a:srgbClr val="FFFF66"/>
          </a:solidFill>
          <a:ln w="25400">
            <a:solidFill>
              <a:schemeClr val="tx1"/>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p>
        </p:txBody>
      </p:sp>
      <p:sp>
        <p:nvSpPr>
          <p:cNvPr id="72727" name="Rectangle 31"/>
          <p:cNvSpPr>
            <a:spLocks noChangeArrowheads="1"/>
          </p:cNvSpPr>
          <p:nvPr/>
        </p:nvSpPr>
        <p:spPr bwMode="auto">
          <a:xfrm>
            <a:off x="5384100" y="5818500"/>
            <a:ext cx="1265602" cy="398555"/>
          </a:xfrm>
          <a:prstGeom prst="rect">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28" name="Rectangle 32"/>
          <p:cNvSpPr>
            <a:spLocks noChangeArrowheads="1"/>
          </p:cNvSpPr>
          <p:nvPr/>
        </p:nvSpPr>
        <p:spPr bwMode="auto">
          <a:xfrm>
            <a:off x="5472988" y="5740695"/>
            <a:ext cx="83309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a:solidFill>
                  <a:srgbClr val="333399"/>
                </a:solidFill>
                <a:latin typeface="Times New Roman" panose="02020603050405020304" pitchFamily="18" charset="0"/>
                <a:ea typeface="黑体" pitchFamily="2" charset="-122"/>
              </a:rPr>
              <a:t>网卡</a:t>
            </a:r>
          </a:p>
        </p:txBody>
      </p:sp>
      <p:sp>
        <p:nvSpPr>
          <p:cNvPr id="72729" name="Rectangle 33"/>
          <p:cNvSpPr>
            <a:spLocks noChangeArrowheads="1"/>
          </p:cNvSpPr>
          <p:nvPr/>
        </p:nvSpPr>
        <p:spPr bwMode="auto">
          <a:xfrm>
            <a:off x="5307910" y="6183710"/>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dirty="0">
                <a:solidFill>
                  <a:srgbClr val="333399"/>
                </a:solidFill>
                <a:latin typeface="Times New Roman" panose="02020603050405020304" pitchFamily="18" charset="0"/>
                <a:ea typeface="黑体" pitchFamily="2" charset="-122"/>
              </a:rPr>
              <a:t>计算机</a:t>
            </a:r>
          </a:p>
        </p:txBody>
      </p:sp>
      <p:sp>
        <p:nvSpPr>
          <p:cNvPr id="72730" name="Rectangle 34"/>
          <p:cNvSpPr>
            <a:spLocks noChangeArrowheads="1"/>
          </p:cNvSpPr>
          <p:nvPr/>
        </p:nvSpPr>
        <p:spPr bwMode="auto">
          <a:xfrm>
            <a:off x="5523781" y="5724816"/>
            <a:ext cx="962959" cy="82569"/>
          </a:xfrm>
          <a:prstGeom prst="rect">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31" name="Rectangle 35"/>
          <p:cNvSpPr>
            <a:spLocks noChangeArrowheads="1"/>
          </p:cNvSpPr>
          <p:nvPr/>
        </p:nvSpPr>
        <p:spPr bwMode="auto">
          <a:xfrm>
            <a:off x="1934382" y="5816913"/>
            <a:ext cx="1983059" cy="846333"/>
          </a:xfrm>
          <a:prstGeom prst="rect">
            <a:avLst/>
          </a:prstGeom>
          <a:solidFill>
            <a:srgbClr val="FFFF66"/>
          </a:solidFill>
          <a:ln w="25400">
            <a:solidFill>
              <a:schemeClr val="tx1"/>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p>
        </p:txBody>
      </p:sp>
      <p:sp>
        <p:nvSpPr>
          <p:cNvPr id="72732" name="Rectangle 36"/>
          <p:cNvSpPr>
            <a:spLocks noChangeArrowheads="1"/>
          </p:cNvSpPr>
          <p:nvPr/>
        </p:nvSpPr>
        <p:spPr bwMode="auto">
          <a:xfrm>
            <a:off x="2256073" y="5805797"/>
            <a:ext cx="1269835" cy="398555"/>
          </a:xfrm>
          <a:prstGeom prst="rect">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33" name="Rectangle 37"/>
          <p:cNvSpPr>
            <a:spLocks noChangeArrowheads="1"/>
          </p:cNvSpPr>
          <p:nvPr/>
        </p:nvSpPr>
        <p:spPr bwMode="auto">
          <a:xfrm>
            <a:off x="2429618" y="5762925"/>
            <a:ext cx="83309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a:solidFill>
                  <a:srgbClr val="333399"/>
                </a:solidFill>
                <a:latin typeface="Times New Roman" panose="02020603050405020304" pitchFamily="18" charset="0"/>
                <a:ea typeface="黑体" pitchFamily="2" charset="-122"/>
              </a:rPr>
              <a:t>网卡</a:t>
            </a:r>
          </a:p>
        </p:txBody>
      </p:sp>
      <p:sp>
        <p:nvSpPr>
          <p:cNvPr id="72734" name="Rectangle 38"/>
          <p:cNvSpPr>
            <a:spLocks noChangeArrowheads="1"/>
          </p:cNvSpPr>
          <p:nvPr/>
        </p:nvSpPr>
        <p:spPr bwMode="auto">
          <a:xfrm>
            <a:off x="2224329" y="6183710"/>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dirty="0">
                <a:solidFill>
                  <a:srgbClr val="333399"/>
                </a:solidFill>
                <a:latin typeface="Times New Roman" panose="02020603050405020304" pitchFamily="18" charset="0"/>
                <a:ea typeface="黑体" pitchFamily="2" charset="-122"/>
              </a:rPr>
              <a:t>计算机</a:t>
            </a:r>
          </a:p>
        </p:txBody>
      </p:sp>
      <p:sp>
        <p:nvSpPr>
          <p:cNvPr id="72735" name="Rectangle 39"/>
          <p:cNvSpPr>
            <a:spLocks noChangeArrowheads="1"/>
          </p:cNvSpPr>
          <p:nvPr/>
        </p:nvSpPr>
        <p:spPr bwMode="auto">
          <a:xfrm>
            <a:off x="2461364" y="5724816"/>
            <a:ext cx="958725" cy="82569"/>
          </a:xfrm>
          <a:prstGeom prst="rect">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36" name="Rectangle 40"/>
          <p:cNvSpPr>
            <a:spLocks noChangeArrowheads="1"/>
          </p:cNvSpPr>
          <p:nvPr/>
        </p:nvSpPr>
        <p:spPr bwMode="auto">
          <a:xfrm>
            <a:off x="8048637" y="5816913"/>
            <a:ext cx="1983058" cy="846333"/>
          </a:xfrm>
          <a:prstGeom prst="rect">
            <a:avLst/>
          </a:prstGeom>
          <a:solidFill>
            <a:srgbClr val="FFFF66"/>
          </a:solidFill>
          <a:ln w="25400">
            <a:solidFill>
              <a:schemeClr val="tx1"/>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p>
        </p:txBody>
      </p:sp>
      <p:sp>
        <p:nvSpPr>
          <p:cNvPr id="72737" name="Rectangle 41"/>
          <p:cNvSpPr>
            <a:spLocks noChangeArrowheads="1"/>
          </p:cNvSpPr>
          <p:nvPr/>
        </p:nvSpPr>
        <p:spPr bwMode="auto">
          <a:xfrm>
            <a:off x="8421121" y="5818500"/>
            <a:ext cx="1267718" cy="398555"/>
          </a:xfrm>
          <a:prstGeom prst="rect">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38" name="Rectangle 42"/>
          <p:cNvSpPr>
            <a:spLocks noChangeArrowheads="1"/>
          </p:cNvSpPr>
          <p:nvPr/>
        </p:nvSpPr>
        <p:spPr bwMode="auto">
          <a:xfrm>
            <a:off x="8518476" y="5767688"/>
            <a:ext cx="83309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a:solidFill>
                  <a:srgbClr val="333399"/>
                </a:solidFill>
                <a:latin typeface="Times New Roman" panose="02020603050405020304" pitchFamily="18" charset="0"/>
                <a:ea typeface="黑体" pitchFamily="2" charset="-122"/>
              </a:rPr>
              <a:t>网卡</a:t>
            </a:r>
          </a:p>
        </p:txBody>
      </p:sp>
      <p:sp>
        <p:nvSpPr>
          <p:cNvPr id="72739" name="Rectangle 43"/>
          <p:cNvSpPr>
            <a:spLocks noChangeArrowheads="1"/>
          </p:cNvSpPr>
          <p:nvPr/>
        </p:nvSpPr>
        <p:spPr bwMode="auto">
          <a:xfrm>
            <a:off x="8321651" y="6183710"/>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dirty="0">
                <a:solidFill>
                  <a:srgbClr val="333399"/>
                </a:solidFill>
                <a:latin typeface="Times New Roman" panose="02020603050405020304" pitchFamily="18" charset="0"/>
                <a:ea typeface="黑体" pitchFamily="2" charset="-122"/>
              </a:rPr>
              <a:t>计算机</a:t>
            </a:r>
          </a:p>
        </p:txBody>
      </p:sp>
      <p:sp>
        <p:nvSpPr>
          <p:cNvPr id="72740" name="Rectangle 44"/>
          <p:cNvSpPr>
            <a:spLocks noChangeArrowheads="1"/>
          </p:cNvSpPr>
          <p:nvPr/>
        </p:nvSpPr>
        <p:spPr bwMode="auto">
          <a:xfrm>
            <a:off x="8575617" y="5724816"/>
            <a:ext cx="960842" cy="82569"/>
          </a:xfrm>
          <a:prstGeom prst="rect">
            <a:avLst/>
          </a:prstGeom>
          <a:solidFill>
            <a:schemeClr val="bg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72741" name="Oval 45"/>
          <p:cNvSpPr>
            <a:spLocks noChangeArrowheads="1"/>
          </p:cNvSpPr>
          <p:nvPr/>
        </p:nvSpPr>
        <p:spPr bwMode="auto">
          <a:xfrm>
            <a:off x="5648649" y="3868599"/>
            <a:ext cx="116401" cy="79393"/>
          </a:xfrm>
          <a:prstGeom prst="ellipse">
            <a:avLst/>
          </a:prstGeom>
          <a:solidFill>
            <a:schemeClr val="tx1"/>
          </a:solidFill>
          <a:ln w="12700">
            <a:solidFill>
              <a:schemeClr val="tx1"/>
            </a:solidFill>
            <a:round/>
          </a:ln>
        </p:spPr>
        <p:txBody>
          <a:bodyPr wrap="none" lIns="108850" tIns="54425" rIns="108850" bIns="54425" anchor="ctr"/>
          <a:lstStyle/>
          <a:p>
            <a:pPr eaLnBrk="1" hangingPunct="1"/>
            <a:endParaRPr lang="zh-CN" altLang="en-US" b="1"/>
          </a:p>
        </p:txBody>
      </p:sp>
      <p:sp>
        <p:nvSpPr>
          <p:cNvPr id="72742" name="Oval 46"/>
          <p:cNvSpPr>
            <a:spLocks noChangeArrowheads="1"/>
          </p:cNvSpPr>
          <p:nvPr/>
        </p:nvSpPr>
        <p:spPr bwMode="auto">
          <a:xfrm>
            <a:off x="6169281" y="3670116"/>
            <a:ext cx="118518" cy="79393"/>
          </a:xfrm>
          <a:prstGeom prst="ellipse">
            <a:avLst/>
          </a:prstGeom>
          <a:solidFill>
            <a:schemeClr val="tx1"/>
          </a:solidFill>
          <a:ln w="12700">
            <a:solidFill>
              <a:schemeClr val="tx1"/>
            </a:solidFill>
            <a:round/>
          </a:ln>
        </p:spPr>
        <p:txBody>
          <a:bodyPr wrap="none" lIns="108850" tIns="54425" rIns="108850" bIns="54425" anchor="ctr"/>
          <a:lstStyle/>
          <a:p>
            <a:pPr eaLnBrk="1" hangingPunct="1"/>
            <a:endParaRPr lang="zh-CN" altLang="en-US" b="1"/>
          </a:p>
        </p:txBody>
      </p:sp>
      <p:sp>
        <p:nvSpPr>
          <p:cNvPr id="72743" name="Oval 47"/>
          <p:cNvSpPr>
            <a:spLocks noChangeArrowheads="1"/>
          </p:cNvSpPr>
          <p:nvPr/>
        </p:nvSpPr>
        <p:spPr bwMode="auto">
          <a:xfrm>
            <a:off x="6383036" y="4108368"/>
            <a:ext cx="118518" cy="79393"/>
          </a:xfrm>
          <a:prstGeom prst="ellipse">
            <a:avLst/>
          </a:prstGeom>
          <a:solidFill>
            <a:schemeClr val="tx1"/>
          </a:solidFill>
          <a:ln w="12700">
            <a:solidFill>
              <a:schemeClr val="tx1"/>
            </a:solidFill>
            <a:round/>
          </a:ln>
        </p:spPr>
        <p:txBody>
          <a:bodyPr wrap="none" lIns="108850" tIns="54425" rIns="108850" bIns="54425" anchor="ctr"/>
          <a:lstStyle/>
          <a:p>
            <a:pPr eaLnBrk="1" hangingPunct="1"/>
            <a:endParaRPr lang="zh-CN" altLang="en-US" b="1"/>
          </a:p>
        </p:txBody>
      </p:sp>
      <p:sp>
        <p:nvSpPr>
          <p:cNvPr id="72744" name="Line 48"/>
          <p:cNvSpPr>
            <a:spLocks noChangeShapeType="1"/>
          </p:cNvSpPr>
          <p:nvPr/>
        </p:nvSpPr>
        <p:spPr bwMode="auto">
          <a:xfrm flipV="1">
            <a:off x="5576691" y="4894361"/>
            <a:ext cx="0" cy="597038"/>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2745" name="Line 49"/>
          <p:cNvSpPr>
            <a:spLocks noChangeShapeType="1"/>
          </p:cNvSpPr>
          <p:nvPr/>
        </p:nvSpPr>
        <p:spPr bwMode="auto">
          <a:xfrm>
            <a:off x="6175629" y="4905477"/>
            <a:ext cx="0" cy="592274"/>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2746" name="Line 50"/>
          <p:cNvSpPr>
            <a:spLocks noChangeShapeType="1"/>
          </p:cNvSpPr>
          <p:nvPr/>
        </p:nvSpPr>
        <p:spPr bwMode="auto">
          <a:xfrm rot="236364" flipV="1">
            <a:off x="2803099" y="5022033"/>
            <a:ext cx="463380" cy="546380"/>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2747" name="Line 51"/>
          <p:cNvSpPr>
            <a:spLocks noChangeShapeType="1"/>
          </p:cNvSpPr>
          <p:nvPr/>
        </p:nvSpPr>
        <p:spPr bwMode="auto">
          <a:xfrm flipH="1">
            <a:off x="3365195" y="5006761"/>
            <a:ext cx="503567" cy="511632"/>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2748" name="Line 52"/>
          <p:cNvSpPr>
            <a:spLocks noChangeShapeType="1"/>
          </p:cNvSpPr>
          <p:nvPr/>
        </p:nvSpPr>
        <p:spPr bwMode="auto">
          <a:xfrm>
            <a:off x="7997843" y="4916590"/>
            <a:ext cx="423279" cy="667095"/>
          </a:xfrm>
          <a:prstGeom prst="line">
            <a:avLst/>
          </a:prstGeom>
          <a:noFill/>
          <a:ln w="12700">
            <a:solidFill>
              <a:schemeClr val="tx1"/>
            </a:solidFill>
            <a:round/>
            <a:headEnd type="triangle" w="sm" len="med"/>
            <a:tailEnd type="non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2749" name="Line 53"/>
          <p:cNvSpPr>
            <a:spLocks noChangeShapeType="1"/>
          </p:cNvSpPr>
          <p:nvPr/>
        </p:nvSpPr>
        <p:spPr bwMode="auto">
          <a:xfrm>
            <a:off x="8657005" y="4938821"/>
            <a:ext cx="344516" cy="644864"/>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2750" name="Rectangle 54"/>
          <p:cNvSpPr>
            <a:spLocks noChangeArrowheads="1"/>
          </p:cNvSpPr>
          <p:nvPr/>
        </p:nvSpPr>
        <p:spPr bwMode="auto">
          <a:xfrm>
            <a:off x="6543882" y="5015039"/>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a:solidFill>
                  <a:srgbClr val="333399"/>
                </a:solidFill>
                <a:latin typeface="Times New Roman" panose="02020603050405020304" pitchFamily="18" charset="0"/>
                <a:ea typeface="黑体" pitchFamily="2" charset="-122"/>
              </a:rPr>
              <a:t>双绞线</a:t>
            </a:r>
          </a:p>
        </p:txBody>
      </p:sp>
      <p:grpSp>
        <p:nvGrpSpPr>
          <p:cNvPr id="72751" name="Group 55"/>
          <p:cNvGrpSpPr/>
          <p:nvPr/>
        </p:nvGrpSpPr>
        <p:grpSpPr bwMode="auto">
          <a:xfrm rot="5400000" flipH="1">
            <a:off x="5888701" y="5224659"/>
            <a:ext cx="876503" cy="120634"/>
            <a:chOff x="1548" y="1476"/>
            <a:chExt cx="1338" cy="120"/>
          </a:xfrm>
        </p:grpSpPr>
        <p:sp>
          <p:nvSpPr>
            <p:cNvPr id="72755" name="Freeform 56"/>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72756" name="Freeform 57"/>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pSp>
        <p:nvGrpSpPr>
          <p:cNvPr id="72752" name="Group 58"/>
          <p:cNvGrpSpPr/>
          <p:nvPr/>
        </p:nvGrpSpPr>
        <p:grpSpPr bwMode="auto">
          <a:xfrm rot="5400000" flipH="1">
            <a:off x="5277857" y="5236569"/>
            <a:ext cx="874916" cy="120635"/>
            <a:chOff x="1548" y="1476"/>
            <a:chExt cx="1338" cy="120"/>
          </a:xfrm>
        </p:grpSpPr>
        <p:sp>
          <p:nvSpPr>
            <p:cNvPr id="72753" name="Freeform 59"/>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72754" name="Freeform 60"/>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442800" y="1267198"/>
            <a:ext cx="11304000" cy="5186931"/>
          </a:xfrm>
        </p:spPr>
        <p:txBody>
          <a:bodyPr/>
          <a:lstStyle/>
          <a:p>
            <a:r>
              <a:rPr lang="zh-CN" altLang="en-US" b="1" kern="1200" dirty="0"/>
              <a:t>多台计算机在以太网上同时工作就可能会发生碰撞。</a:t>
            </a:r>
          </a:p>
          <a:p>
            <a:r>
              <a:rPr lang="zh-CN" altLang="en-US" b="1" kern="1200" dirty="0"/>
              <a:t>当发生碰撞时，信道资源实际上是被浪费了。因此，当扣除碰撞所造成的信道损失后，以太网总的信道利用率并不能达到 </a:t>
            </a:r>
            <a:r>
              <a:rPr lang="en-US" altLang="zh-CN" b="1" kern="1200" dirty="0"/>
              <a:t>100%</a:t>
            </a:r>
            <a:r>
              <a:rPr lang="zh-CN" altLang="en-US" b="1" kern="1200" dirty="0"/>
              <a:t>。</a:t>
            </a:r>
          </a:p>
          <a:p>
            <a:r>
              <a:rPr lang="zh-CN" altLang="en-US" b="1" kern="1200" dirty="0"/>
              <a:t>若争用</a:t>
            </a:r>
            <a:r>
              <a:rPr lang="zh-CN" altLang="en-US" b="1" kern="1200" dirty="0">
                <a:solidFill>
                  <a:srgbClr val="4D4D4D"/>
                </a:solidFill>
              </a:rPr>
              <a:t>期为 </a:t>
            </a:r>
            <a:r>
              <a:rPr lang="en-US" altLang="zh-CN" b="1" kern="1200" dirty="0">
                <a:solidFill>
                  <a:srgbClr val="4D4D4D"/>
                </a:solidFill>
              </a:rPr>
              <a:t>2</a:t>
            </a:r>
            <a:r>
              <a:rPr lang="en-US" altLang="zh-CN" b="1" kern="1200" dirty="0">
                <a:solidFill>
                  <a:srgbClr val="4D4D4D"/>
                </a:solidFill>
                <a:sym typeface="Symbol" pitchFamily="18" charset="2"/>
              </a:rPr>
              <a:t></a:t>
            </a:r>
            <a:r>
              <a:rPr lang="zh-CN" altLang="en-US" b="1" kern="1200" dirty="0">
                <a:solidFill>
                  <a:srgbClr val="4D4D4D"/>
                </a:solidFill>
              </a:rPr>
              <a:t>，帧的发送时间为 </a:t>
            </a:r>
            <a:r>
              <a:rPr lang="en-US" altLang="zh-CN" b="1" kern="1200" dirty="0">
                <a:solidFill>
                  <a:srgbClr val="4D4D4D"/>
                </a:solidFill>
              </a:rPr>
              <a:t>T</a:t>
            </a:r>
            <a:r>
              <a:rPr lang="en-US" altLang="zh-CN" b="1" kern="1200" baseline="-25000" dirty="0">
                <a:solidFill>
                  <a:srgbClr val="4D4D4D"/>
                </a:solidFill>
              </a:rPr>
              <a:t>0</a:t>
            </a:r>
            <a:r>
              <a:rPr lang="zh-CN" altLang="en-US" b="1" kern="1200" dirty="0"/>
              <a:t>，则成功发送一个帧需要占用信道的时间是 </a:t>
            </a:r>
            <a:r>
              <a:rPr lang="en-US" altLang="zh-CN" b="1" kern="1200" dirty="0"/>
              <a:t>T</a:t>
            </a:r>
            <a:r>
              <a:rPr lang="en-US" altLang="zh-CN" b="1" kern="1200" baseline="-25000" dirty="0"/>
              <a:t>0 </a:t>
            </a:r>
            <a:r>
              <a:rPr lang="en-US" altLang="zh-CN" b="1" kern="1200" dirty="0"/>
              <a:t>+ </a:t>
            </a:r>
            <a:r>
              <a:rPr lang="en-US" altLang="zh-CN" b="1" kern="1200" dirty="0">
                <a:sym typeface="Symbol" pitchFamily="18" charset="2"/>
              </a:rPr>
              <a:t></a:t>
            </a:r>
            <a:r>
              <a:rPr lang="zh-CN" altLang="en-US" b="1" kern="1200" dirty="0">
                <a:sym typeface="Symbol" pitchFamily="18" charset="2"/>
              </a:rPr>
              <a:t>，这是因为发送的最后一个比特还要</a:t>
            </a:r>
            <a:r>
              <a:rPr lang="zh-CN" altLang="en-US" b="1" kern="1200" dirty="0"/>
              <a:t>再经过时间 </a:t>
            </a:r>
            <a:r>
              <a:rPr lang="zh-CN" altLang="en-US" b="1" kern="1200" dirty="0">
                <a:sym typeface="Symbol" pitchFamily="18" charset="2"/>
              </a:rPr>
              <a:t> 才能在</a:t>
            </a:r>
            <a:r>
              <a:rPr lang="zh-CN" altLang="en-US" b="1" kern="1200" dirty="0"/>
              <a:t>信道上传送完。</a:t>
            </a:r>
            <a:endParaRPr lang="zh-CN" altLang="en-US" b="1" kern="1200" dirty="0">
              <a:solidFill>
                <a:srgbClr val="4D4D4D"/>
              </a:solidFill>
            </a:endParaRPr>
          </a:p>
        </p:txBody>
      </p:sp>
      <p:sp>
        <p:nvSpPr>
          <p:cNvPr id="76802" name="Rectangle 2"/>
          <p:cNvSpPr>
            <a:spLocks noGrp="1" noChangeArrowheads="1"/>
          </p:cNvSpPr>
          <p:nvPr>
            <p:ph type="title"/>
          </p:nvPr>
        </p:nvSpPr>
        <p:spPr/>
        <p:txBody>
          <a:bodyPr/>
          <a:lstStyle/>
          <a:p>
            <a:r>
              <a:rPr lang="en-US" altLang="zh-CN" sz="4000" dirty="0">
                <a:solidFill>
                  <a:srgbClr val="FFFFFF"/>
                </a:solidFill>
              </a:rPr>
              <a:t>3.3.4 </a:t>
            </a:r>
            <a:r>
              <a:rPr lang="zh-CN" altLang="en-US" sz="4000" dirty="0">
                <a:solidFill>
                  <a:srgbClr val="FFFFFF"/>
                </a:solidFill>
              </a:rPr>
              <a:t>以太网的信道利用率</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Line 12"/>
          <p:cNvSpPr>
            <a:spLocks noChangeShapeType="1"/>
          </p:cNvSpPr>
          <p:nvPr/>
        </p:nvSpPr>
        <p:spPr bwMode="auto">
          <a:xfrm>
            <a:off x="5132250" y="4453044"/>
            <a:ext cx="135025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28" name="Rectangle 3"/>
          <p:cNvSpPr>
            <a:spLocks noGrp="1" noChangeArrowheads="1"/>
          </p:cNvSpPr>
          <p:nvPr>
            <p:ph idx="1"/>
          </p:nvPr>
        </p:nvSpPr>
        <p:spPr/>
        <p:txBody>
          <a:bodyPr/>
          <a:lstStyle/>
          <a:p>
            <a:r>
              <a:rPr lang="zh-CN" altLang="en-US" sz="3200" b="1" kern="1200" dirty="0">
                <a:solidFill>
                  <a:srgbClr val="4D4D4D"/>
                </a:solidFill>
              </a:rPr>
              <a:t>一个帧经过若干次碰撞最终发送成功所需的时间</a:t>
            </a:r>
            <a:r>
              <a:rPr lang="zh-CN" altLang="en-US" b="1" kern="1200" dirty="0"/>
              <a:t>：</a:t>
            </a:r>
            <a:r>
              <a:rPr lang="zh-CN" altLang="en-US" sz="3200" b="1" kern="1200" dirty="0">
                <a:solidFill>
                  <a:srgbClr val="4D4D4D"/>
                </a:solidFill>
              </a:rPr>
              <a:t> </a:t>
            </a:r>
          </a:p>
          <a:p>
            <a:endParaRPr lang="zh-CN" altLang="en-US" sz="3200" b="1" kern="1200" dirty="0">
              <a:solidFill>
                <a:srgbClr val="4D4D4D"/>
              </a:solidFill>
            </a:endParaRPr>
          </a:p>
        </p:txBody>
      </p:sp>
      <p:sp>
        <p:nvSpPr>
          <p:cNvPr id="77827" name="Rectangle 2"/>
          <p:cNvSpPr>
            <a:spLocks noGrp="1" noChangeArrowheads="1"/>
          </p:cNvSpPr>
          <p:nvPr>
            <p:ph type="title"/>
          </p:nvPr>
        </p:nvSpPr>
        <p:spPr/>
        <p:txBody>
          <a:bodyPr/>
          <a:lstStyle/>
          <a:p>
            <a:r>
              <a:rPr lang="en-US" altLang="zh-CN" dirty="0"/>
              <a:t>3.3.4 </a:t>
            </a:r>
            <a:r>
              <a:rPr lang="zh-CN" altLang="en-US" sz="4000" dirty="0">
                <a:solidFill>
                  <a:srgbClr val="FFFFFF"/>
                </a:solidFill>
              </a:rPr>
              <a:t>以太网的信道利用率</a:t>
            </a:r>
            <a:endParaRPr lang="en-US" altLang="zh-CN" sz="4000" dirty="0">
              <a:solidFill>
                <a:srgbClr val="FFFFFF"/>
              </a:solidFill>
            </a:endParaRPr>
          </a:p>
        </p:txBody>
      </p:sp>
      <p:sp>
        <p:nvSpPr>
          <p:cNvPr id="77829" name="Rectangle 4"/>
          <p:cNvSpPr>
            <a:spLocks noChangeArrowheads="1"/>
          </p:cNvSpPr>
          <p:nvPr/>
        </p:nvSpPr>
        <p:spPr bwMode="auto">
          <a:xfrm>
            <a:off x="719574" y="2277666"/>
            <a:ext cx="10943859" cy="230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305" indent="-408305">
              <a:spcBef>
                <a:spcPct val="20000"/>
              </a:spcBef>
              <a:buFontTx/>
              <a:buChar char="•"/>
            </a:pPr>
            <a:endParaRPr lang="zh-CN" altLang="en-US" b="1">
              <a:ea typeface="黑体" pitchFamily="2" charset="-122"/>
            </a:endParaRPr>
          </a:p>
        </p:txBody>
      </p:sp>
      <p:sp>
        <p:nvSpPr>
          <p:cNvPr id="77830" name="Line 5"/>
          <p:cNvSpPr>
            <a:spLocks noChangeShapeType="1"/>
          </p:cNvSpPr>
          <p:nvPr/>
        </p:nvSpPr>
        <p:spPr bwMode="auto">
          <a:xfrm>
            <a:off x="1081477" y="4934168"/>
            <a:ext cx="1012904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31" name="Rectangle 6"/>
          <p:cNvSpPr>
            <a:spLocks noChangeArrowheads="1"/>
          </p:cNvSpPr>
          <p:nvPr/>
        </p:nvSpPr>
        <p:spPr bwMode="auto">
          <a:xfrm>
            <a:off x="6148118" y="4775381"/>
            <a:ext cx="560843" cy="39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77832" name="Line 7"/>
          <p:cNvSpPr>
            <a:spLocks noChangeShapeType="1"/>
          </p:cNvSpPr>
          <p:nvPr/>
        </p:nvSpPr>
        <p:spPr bwMode="auto">
          <a:xfrm>
            <a:off x="1081477" y="3171635"/>
            <a:ext cx="5401030"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33" name="Line 8"/>
          <p:cNvSpPr>
            <a:spLocks noChangeShapeType="1"/>
          </p:cNvSpPr>
          <p:nvPr/>
        </p:nvSpPr>
        <p:spPr bwMode="auto">
          <a:xfrm>
            <a:off x="6482507" y="3171635"/>
            <a:ext cx="472801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34" name="Line 9"/>
          <p:cNvSpPr>
            <a:spLocks noChangeShapeType="1"/>
          </p:cNvSpPr>
          <p:nvPr/>
        </p:nvSpPr>
        <p:spPr bwMode="auto">
          <a:xfrm>
            <a:off x="10535396" y="4453044"/>
            <a:ext cx="675129"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35" name="Rectangle 10"/>
          <p:cNvSpPr>
            <a:spLocks noChangeArrowheads="1"/>
          </p:cNvSpPr>
          <p:nvPr/>
        </p:nvSpPr>
        <p:spPr bwMode="auto">
          <a:xfrm>
            <a:off x="10776664" y="4353008"/>
            <a:ext cx="222222" cy="2095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77836" name="Line 11"/>
          <p:cNvSpPr>
            <a:spLocks noChangeShapeType="1"/>
          </p:cNvSpPr>
          <p:nvPr/>
        </p:nvSpPr>
        <p:spPr bwMode="auto">
          <a:xfrm>
            <a:off x="6482507" y="4453044"/>
            <a:ext cx="405288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38" name="Line 14"/>
          <p:cNvSpPr>
            <a:spLocks noChangeShapeType="1"/>
          </p:cNvSpPr>
          <p:nvPr/>
        </p:nvSpPr>
        <p:spPr bwMode="auto">
          <a:xfrm>
            <a:off x="2431734" y="4453044"/>
            <a:ext cx="1352373"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40" name="Line 16"/>
          <p:cNvSpPr>
            <a:spLocks noChangeShapeType="1"/>
          </p:cNvSpPr>
          <p:nvPr/>
        </p:nvSpPr>
        <p:spPr bwMode="auto">
          <a:xfrm>
            <a:off x="1081477" y="4453044"/>
            <a:ext cx="135025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41" name="Freeform 17"/>
          <p:cNvSpPr/>
          <p:nvPr/>
        </p:nvSpPr>
        <p:spPr bwMode="auto">
          <a:xfrm>
            <a:off x="6482507" y="3492385"/>
            <a:ext cx="4052888" cy="720892"/>
          </a:xfrm>
          <a:custGeom>
            <a:avLst/>
            <a:gdLst>
              <a:gd name="T0" fmla="*/ 0 w 1728"/>
              <a:gd name="T1" fmla="*/ 2147483646 h 432"/>
              <a:gd name="T2" fmla="*/ 0 w 1728"/>
              <a:gd name="T3" fmla="*/ 0 h 432"/>
              <a:gd name="T4" fmla="*/ 2147483646 w 1728"/>
              <a:gd name="T5" fmla="*/ 0 h 432"/>
              <a:gd name="T6" fmla="*/ 2147483646 w 1728"/>
              <a:gd name="T7" fmla="*/ 2147483646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a:solidFill>
              <a:schemeClr val="tx2"/>
            </a:solidFill>
            <a:round/>
          </a:ln>
        </p:spPr>
        <p:txBody>
          <a:bodyPr wrap="none" lIns="108850" tIns="54425" rIns="108850" bIns="54425" anchor="ctr"/>
          <a:lstStyle/>
          <a:p>
            <a:endParaRPr lang="zh-CN" altLang="en-US" b="1"/>
          </a:p>
        </p:txBody>
      </p:sp>
      <p:sp>
        <p:nvSpPr>
          <p:cNvPr id="77842" name="Text Box 18"/>
          <p:cNvSpPr txBox="1">
            <a:spLocks noChangeArrowheads="1"/>
          </p:cNvSpPr>
          <p:nvPr/>
        </p:nvSpPr>
        <p:spPr bwMode="auto">
          <a:xfrm>
            <a:off x="7384089" y="3619414"/>
            <a:ext cx="2358232"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rgbClr val="333399"/>
                </a:solidFill>
                <a:latin typeface="Times New Roman" panose="02020603050405020304" pitchFamily="18" charset="0"/>
              </a:rPr>
              <a:t>发  送  成  功 </a:t>
            </a:r>
          </a:p>
        </p:txBody>
      </p:sp>
      <p:sp>
        <p:nvSpPr>
          <p:cNvPr id="77843" name="Text Box 19"/>
          <p:cNvSpPr txBox="1">
            <a:spLocks noChangeArrowheads="1"/>
          </p:cNvSpPr>
          <p:nvPr/>
        </p:nvSpPr>
        <p:spPr bwMode="auto">
          <a:xfrm>
            <a:off x="1007402" y="3595595"/>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rgbClr val="333399"/>
                </a:solidFill>
                <a:latin typeface="Times New Roman" panose="02020603050405020304" pitchFamily="18" charset="0"/>
              </a:rPr>
              <a:t>争用期 </a:t>
            </a:r>
          </a:p>
        </p:txBody>
      </p:sp>
      <p:sp>
        <p:nvSpPr>
          <p:cNvPr id="77844" name="Text Box 20"/>
          <p:cNvSpPr txBox="1">
            <a:spLocks noChangeArrowheads="1"/>
          </p:cNvSpPr>
          <p:nvPr/>
        </p:nvSpPr>
        <p:spPr bwMode="auto">
          <a:xfrm>
            <a:off x="2351311" y="3581305"/>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rgbClr val="333399"/>
                </a:solidFill>
                <a:latin typeface="Times New Roman" panose="02020603050405020304" pitchFamily="18" charset="0"/>
              </a:rPr>
              <a:t>争用期 </a:t>
            </a:r>
          </a:p>
        </p:txBody>
      </p:sp>
      <p:sp>
        <p:nvSpPr>
          <p:cNvPr id="77845" name="Text Box 21"/>
          <p:cNvSpPr txBox="1">
            <a:spLocks noChangeArrowheads="1"/>
          </p:cNvSpPr>
          <p:nvPr/>
        </p:nvSpPr>
        <p:spPr bwMode="auto">
          <a:xfrm>
            <a:off x="5104736" y="3595595"/>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rgbClr val="333399"/>
                </a:solidFill>
                <a:latin typeface="Times New Roman" panose="02020603050405020304" pitchFamily="18" charset="0"/>
              </a:rPr>
              <a:t>争用期 </a:t>
            </a:r>
          </a:p>
        </p:txBody>
      </p:sp>
      <p:sp>
        <p:nvSpPr>
          <p:cNvPr id="77846" name="Line 22"/>
          <p:cNvSpPr>
            <a:spLocks noChangeShapeType="1"/>
          </p:cNvSpPr>
          <p:nvPr/>
        </p:nvSpPr>
        <p:spPr bwMode="auto">
          <a:xfrm>
            <a:off x="5132249" y="3492385"/>
            <a:ext cx="0" cy="720892"/>
          </a:xfrm>
          <a:prstGeom prst="line">
            <a:avLst/>
          </a:prstGeom>
          <a:noFill/>
          <a:ln w="28575">
            <a:solidFill>
              <a:schemeClr val="tx2"/>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47" name="Line 23"/>
          <p:cNvSpPr>
            <a:spLocks noChangeShapeType="1"/>
          </p:cNvSpPr>
          <p:nvPr/>
        </p:nvSpPr>
        <p:spPr bwMode="auto">
          <a:xfrm>
            <a:off x="3784107" y="3492385"/>
            <a:ext cx="0" cy="720892"/>
          </a:xfrm>
          <a:prstGeom prst="line">
            <a:avLst/>
          </a:prstGeom>
          <a:noFill/>
          <a:ln w="28575">
            <a:solidFill>
              <a:schemeClr val="tx2"/>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48" name="Line 24"/>
          <p:cNvSpPr>
            <a:spLocks noChangeShapeType="1"/>
          </p:cNvSpPr>
          <p:nvPr/>
        </p:nvSpPr>
        <p:spPr bwMode="auto">
          <a:xfrm>
            <a:off x="2431734" y="3492385"/>
            <a:ext cx="0" cy="720892"/>
          </a:xfrm>
          <a:prstGeom prst="line">
            <a:avLst/>
          </a:prstGeom>
          <a:noFill/>
          <a:ln w="28575">
            <a:solidFill>
              <a:schemeClr val="tx2"/>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49" name="Line 25"/>
          <p:cNvSpPr>
            <a:spLocks noChangeShapeType="1"/>
          </p:cNvSpPr>
          <p:nvPr/>
        </p:nvSpPr>
        <p:spPr bwMode="auto">
          <a:xfrm>
            <a:off x="1081477" y="3492385"/>
            <a:ext cx="0" cy="720892"/>
          </a:xfrm>
          <a:prstGeom prst="line">
            <a:avLst/>
          </a:prstGeom>
          <a:noFill/>
          <a:ln w="28575">
            <a:solidFill>
              <a:schemeClr val="tx2"/>
            </a:solidFill>
            <a:prstDash val="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50" name="Line 26"/>
          <p:cNvSpPr>
            <a:spLocks noChangeShapeType="1"/>
          </p:cNvSpPr>
          <p:nvPr/>
        </p:nvSpPr>
        <p:spPr bwMode="auto">
          <a:xfrm>
            <a:off x="1081477" y="4213277"/>
            <a:ext cx="0" cy="960659"/>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51" name="Line 27"/>
          <p:cNvSpPr>
            <a:spLocks noChangeShapeType="1"/>
          </p:cNvSpPr>
          <p:nvPr/>
        </p:nvSpPr>
        <p:spPr bwMode="auto">
          <a:xfrm>
            <a:off x="3784107" y="4213277"/>
            <a:ext cx="0" cy="40173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52" name="Line 28"/>
          <p:cNvSpPr>
            <a:spLocks noChangeShapeType="1"/>
          </p:cNvSpPr>
          <p:nvPr/>
        </p:nvSpPr>
        <p:spPr bwMode="auto">
          <a:xfrm>
            <a:off x="5132249" y="4213277"/>
            <a:ext cx="0" cy="40173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53" name="Line 29"/>
          <p:cNvSpPr>
            <a:spLocks noChangeShapeType="1"/>
          </p:cNvSpPr>
          <p:nvPr/>
        </p:nvSpPr>
        <p:spPr bwMode="auto">
          <a:xfrm>
            <a:off x="6482507" y="4213277"/>
            <a:ext cx="0" cy="40173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54" name="Line 30"/>
          <p:cNvSpPr>
            <a:spLocks noChangeShapeType="1"/>
          </p:cNvSpPr>
          <p:nvPr/>
        </p:nvSpPr>
        <p:spPr bwMode="auto">
          <a:xfrm>
            <a:off x="10535395" y="4213277"/>
            <a:ext cx="0" cy="40173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55" name="Line 31"/>
          <p:cNvSpPr>
            <a:spLocks noChangeShapeType="1"/>
          </p:cNvSpPr>
          <p:nvPr/>
        </p:nvSpPr>
        <p:spPr bwMode="auto">
          <a:xfrm>
            <a:off x="11210525" y="4213276"/>
            <a:ext cx="0" cy="88126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56" name="Line 32"/>
          <p:cNvSpPr>
            <a:spLocks noChangeShapeType="1"/>
          </p:cNvSpPr>
          <p:nvPr/>
        </p:nvSpPr>
        <p:spPr bwMode="auto">
          <a:xfrm>
            <a:off x="2431734" y="4213277"/>
            <a:ext cx="0" cy="40173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57" name="Rectangle 33"/>
          <p:cNvSpPr>
            <a:spLocks noChangeArrowheads="1"/>
          </p:cNvSpPr>
          <p:nvPr/>
        </p:nvSpPr>
        <p:spPr bwMode="auto">
          <a:xfrm>
            <a:off x="1489940" y="4318843"/>
            <a:ext cx="421163" cy="3302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77858" name="Text Box 34"/>
          <p:cNvSpPr txBox="1">
            <a:spLocks noChangeArrowheads="1"/>
          </p:cNvSpPr>
          <p:nvPr/>
        </p:nvSpPr>
        <p:spPr bwMode="auto">
          <a:xfrm>
            <a:off x="1405285" y="4237093"/>
            <a:ext cx="50997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i="1" dirty="0">
                <a:solidFill>
                  <a:srgbClr val="333399"/>
                </a:solidFill>
                <a:latin typeface="Times New Roman" panose="02020603050405020304" pitchFamily="18" charset="0"/>
              </a:rPr>
              <a:t>2τ</a:t>
            </a:r>
          </a:p>
        </p:txBody>
      </p:sp>
      <p:sp>
        <p:nvSpPr>
          <p:cNvPr id="77859" name="Text Box 36"/>
          <p:cNvSpPr txBox="1">
            <a:spLocks noChangeArrowheads="1"/>
          </p:cNvSpPr>
          <p:nvPr/>
        </p:nvSpPr>
        <p:spPr bwMode="auto">
          <a:xfrm>
            <a:off x="2751309" y="4237093"/>
            <a:ext cx="509970"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i="1" dirty="0">
                <a:solidFill>
                  <a:srgbClr val="333399"/>
                </a:solidFill>
                <a:latin typeface="Times New Roman" panose="02020603050405020304" pitchFamily="18" charset="0"/>
              </a:rPr>
              <a:t>2τ</a:t>
            </a:r>
          </a:p>
        </p:txBody>
      </p:sp>
      <p:sp>
        <p:nvSpPr>
          <p:cNvPr id="77860" name="Text Box 38"/>
          <p:cNvSpPr txBox="1">
            <a:spLocks noChangeArrowheads="1"/>
          </p:cNvSpPr>
          <p:nvPr/>
        </p:nvSpPr>
        <p:spPr bwMode="auto">
          <a:xfrm>
            <a:off x="5470872" y="4237093"/>
            <a:ext cx="509970" cy="479245"/>
          </a:xfrm>
          <a:prstGeom prst="rect">
            <a:avLst/>
          </a:prstGeom>
          <a:solidFill>
            <a:schemeClr val="bg1"/>
          </a:solidFill>
          <a:ln w="9525">
            <a:solidFill>
              <a:srgbClr val="FFFFFF"/>
            </a:solidFill>
            <a:miter lim="800000"/>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i="1">
                <a:solidFill>
                  <a:srgbClr val="333399"/>
                </a:solidFill>
                <a:latin typeface="Times New Roman" panose="02020603050405020304" pitchFamily="18" charset="0"/>
              </a:rPr>
              <a:t>2τ</a:t>
            </a:r>
          </a:p>
        </p:txBody>
      </p:sp>
      <p:sp>
        <p:nvSpPr>
          <p:cNvPr id="77861" name="Rectangle 40"/>
          <p:cNvSpPr>
            <a:spLocks noChangeArrowheads="1"/>
          </p:cNvSpPr>
          <p:nvPr/>
        </p:nvSpPr>
        <p:spPr bwMode="auto">
          <a:xfrm>
            <a:off x="8370327" y="4292669"/>
            <a:ext cx="336506" cy="322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77862" name="Text Box 41"/>
          <p:cNvSpPr txBox="1">
            <a:spLocks noChangeArrowheads="1"/>
          </p:cNvSpPr>
          <p:nvPr/>
        </p:nvSpPr>
        <p:spPr bwMode="auto">
          <a:xfrm>
            <a:off x="8275089" y="4248210"/>
            <a:ext cx="50997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i="1" dirty="0">
                <a:solidFill>
                  <a:srgbClr val="333399"/>
                </a:solidFill>
                <a:latin typeface="Times New Roman" panose="02020603050405020304" pitchFamily="18" charset="0"/>
              </a:rPr>
              <a:t>T</a:t>
            </a:r>
            <a:r>
              <a:rPr kumimoji="1" lang="en-US" altLang="zh-CN" sz="2400" baseline="-25000" dirty="0">
                <a:solidFill>
                  <a:srgbClr val="333399"/>
                </a:solidFill>
                <a:latin typeface="Times New Roman" panose="02020603050405020304" pitchFamily="18" charset="0"/>
              </a:rPr>
              <a:t>0</a:t>
            </a:r>
            <a:endParaRPr kumimoji="1" lang="en-US" altLang="zh-CN" sz="2400" dirty="0">
              <a:solidFill>
                <a:srgbClr val="333399"/>
              </a:solidFill>
              <a:latin typeface="Times New Roman" panose="02020603050405020304" pitchFamily="18" charset="0"/>
            </a:endParaRPr>
          </a:p>
        </p:txBody>
      </p:sp>
      <p:sp>
        <p:nvSpPr>
          <p:cNvPr id="77863" name="Text Box 42"/>
          <p:cNvSpPr txBox="1">
            <a:spLocks noChangeArrowheads="1"/>
          </p:cNvSpPr>
          <p:nvPr/>
        </p:nvSpPr>
        <p:spPr bwMode="auto">
          <a:xfrm>
            <a:off x="10550211" y="4237093"/>
            <a:ext cx="50997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i="1">
                <a:solidFill>
                  <a:schemeClr val="tx2"/>
                </a:solidFill>
                <a:latin typeface="Times New Roman" panose="02020603050405020304" pitchFamily="18" charset="0"/>
              </a:rPr>
              <a:t>  τ</a:t>
            </a:r>
          </a:p>
        </p:txBody>
      </p:sp>
      <p:sp>
        <p:nvSpPr>
          <p:cNvPr id="77864" name="Text Box 43"/>
          <p:cNvSpPr txBox="1">
            <a:spLocks noChangeArrowheads="1"/>
          </p:cNvSpPr>
          <p:nvPr/>
        </p:nvSpPr>
        <p:spPr bwMode="auto">
          <a:xfrm>
            <a:off x="11492004" y="3840127"/>
            <a:ext cx="30478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i="1">
                <a:solidFill>
                  <a:schemeClr val="tx2"/>
                </a:solidFill>
                <a:latin typeface="Times New Roman" panose="02020603050405020304" pitchFamily="18" charset="0"/>
              </a:rPr>
              <a:t>t</a:t>
            </a:r>
          </a:p>
        </p:txBody>
      </p:sp>
      <p:sp>
        <p:nvSpPr>
          <p:cNvPr id="77865" name="Line 44"/>
          <p:cNvSpPr>
            <a:spLocks noChangeShapeType="1"/>
          </p:cNvSpPr>
          <p:nvPr/>
        </p:nvSpPr>
        <p:spPr bwMode="auto">
          <a:xfrm>
            <a:off x="6482507" y="3011260"/>
            <a:ext cx="0" cy="400143"/>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66" name="Line 45"/>
          <p:cNvSpPr>
            <a:spLocks noChangeShapeType="1"/>
          </p:cNvSpPr>
          <p:nvPr/>
        </p:nvSpPr>
        <p:spPr bwMode="auto">
          <a:xfrm>
            <a:off x="11210525" y="3011260"/>
            <a:ext cx="0" cy="120201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67" name="Text Box 46"/>
          <p:cNvSpPr txBox="1">
            <a:spLocks noChangeArrowheads="1"/>
          </p:cNvSpPr>
          <p:nvPr/>
        </p:nvSpPr>
        <p:spPr bwMode="auto">
          <a:xfrm>
            <a:off x="7751390" y="2925515"/>
            <a:ext cx="2544180"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333399"/>
                </a:solidFill>
                <a:latin typeface="Times New Roman" panose="02020603050405020304" pitchFamily="18" charset="0"/>
              </a:rPr>
              <a:t>占用信道时间 </a:t>
            </a:r>
          </a:p>
        </p:txBody>
      </p:sp>
      <p:sp>
        <p:nvSpPr>
          <p:cNvPr id="77868" name="Text Box 47"/>
          <p:cNvSpPr txBox="1">
            <a:spLocks noChangeArrowheads="1"/>
          </p:cNvSpPr>
          <p:nvPr/>
        </p:nvSpPr>
        <p:spPr bwMode="auto">
          <a:xfrm>
            <a:off x="2874059" y="2925515"/>
            <a:ext cx="1800387"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333399"/>
                </a:solidFill>
                <a:latin typeface="Times New Roman" panose="02020603050405020304" pitchFamily="18" charset="0"/>
              </a:rPr>
              <a:t>发生碰撞 </a:t>
            </a:r>
          </a:p>
        </p:txBody>
      </p:sp>
      <p:sp>
        <p:nvSpPr>
          <p:cNvPr id="77869" name="Line 48"/>
          <p:cNvSpPr>
            <a:spLocks noChangeShapeType="1"/>
          </p:cNvSpPr>
          <p:nvPr/>
        </p:nvSpPr>
        <p:spPr bwMode="auto">
          <a:xfrm>
            <a:off x="1081477" y="3011260"/>
            <a:ext cx="0" cy="38108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70" name="Text Box 49"/>
          <p:cNvSpPr txBox="1">
            <a:spLocks noChangeArrowheads="1"/>
          </p:cNvSpPr>
          <p:nvPr/>
        </p:nvSpPr>
        <p:spPr bwMode="auto">
          <a:xfrm>
            <a:off x="3983048" y="4668994"/>
            <a:ext cx="4310689"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zh-CN" sz="2900" dirty="0">
                <a:solidFill>
                  <a:srgbClr val="333399"/>
                </a:solidFill>
                <a:latin typeface="Times New Roman" panose="02020603050405020304" pitchFamily="18" charset="0"/>
              </a:rPr>
              <a:t>发送一帧所需的</a:t>
            </a:r>
            <a:r>
              <a:rPr kumimoji="1" lang="zh-CN" altLang="en-US" sz="2900" dirty="0">
                <a:solidFill>
                  <a:srgbClr val="333399"/>
                </a:solidFill>
                <a:latin typeface="Times New Roman" panose="02020603050405020304" pitchFamily="18" charset="0"/>
              </a:rPr>
              <a:t>平均</a:t>
            </a:r>
            <a:r>
              <a:rPr kumimoji="1" lang="zh-CN" altLang="zh-CN" sz="2900" dirty="0">
                <a:solidFill>
                  <a:srgbClr val="333399"/>
                </a:solidFill>
                <a:latin typeface="Times New Roman" panose="02020603050405020304" pitchFamily="18" charset="0"/>
              </a:rPr>
              <a:t>时间</a:t>
            </a:r>
            <a:endParaRPr kumimoji="1" lang="zh-CN" altLang="en-US" sz="2900" dirty="0">
              <a:solidFill>
                <a:srgbClr val="333399"/>
              </a:solidFill>
              <a:latin typeface="Times New Roman" panose="02020603050405020304" pitchFamily="18" charset="0"/>
            </a:endParaRPr>
          </a:p>
        </p:txBody>
      </p:sp>
      <p:sp>
        <p:nvSpPr>
          <p:cNvPr id="77871" name="Text Box 50"/>
          <p:cNvSpPr txBox="1">
            <a:spLocks noChangeArrowheads="1"/>
          </p:cNvSpPr>
          <p:nvPr/>
        </p:nvSpPr>
        <p:spPr bwMode="auto">
          <a:xfrm>
            <a:off x="4222201" y="3600360"/>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a:solidFill>
                  <a:srgbClr val="333399"/>
                </a:solidFill>
                <a:latin typeface="Times New Roman" panose="02020603050405020304" pitchFamily="18" charset="0"/>
              </a:rPr>
              <a:t>…</a:t>
            </a:r>
          </a:p>
        </p:txBody>
      </p:sp>
      <p:sp>
        <p:nvSpPr>
          <p:cNvPr id="77872" name="Line 51"/>
          <p:cNvSpPr>
            <a:spLocks noChangeShapeType="1"/>
          </p:cNvSpPr>
          <p:nvPr/>
        </p:nvSpPr>
        <p:spPr bwMode="auto">
          <a:xfrm>
            <a:off x="406348" y="4213276"/>
            <a:ext cx="11254968" cy="0"/>
          </a:xfrm>
          <a:prstGeom prst="line">
            <a:avLst/>
          </a:prstGeom>
          <a:noFill/>
          <a:ln w="19050">
            <a:solidFill>
              <a:schemeClr val="tx2"/>
            </a:solidFill>
            <a:rou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77873" name="Text Box 50"/>
          <p:cNvSpPr txBox="1">
            <a:spLocks noChangeArrowheads="1"/>
          </p:cNvSpPr>
          <p:nvPr/>
        </p:nvSpPr>
        <p:spPr bwMode="auto">
          <a:xfrm>
            <a:off x="4175640" y="4294257"/>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en-US" altLang="zh-CN" sz="2400">
                <a:solidFill>
                  <a:srgbClr val="333399"/>
                </a:solidFill>
                <a:latin typeface="Times New Roman" panose="02020603050405020304" pitchFamily="18" charset="0"/>
              </a:rPr>
              <a:t>…</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b="1" dirty="0"/>
              <a:t>要提高以太网的信道利用率，就必须减小 </a:t>
            </a:r>
            <a:r>
              <a:rPr lang="zh-CN" altLang="en-US" sz="2800" b="1" dirty="0">
                <a:sym typeface="Symbol" pitchFamily="18" charset="2"/>
              </a:rPr>
              <a:t> </a:t>
            </a:r>
            <a:r>
              <a:rPr lang="zh-CN" altLang="en-US" sz="2800" b="1" dirty="0"/>
              <a:t>与 </a:t>
            </a:r>
            <a:r>
              <a:rPr lang="en-US" altLang="zh-CN" sz="2800" b="1" dirty="0"/>
              <a:t>T</a:t>
            </a:r>
            <a:r>
              <a:rPr lang="en-US" altLang="zh-CN" sz="2800" b="1" baseline="-25000" dirty="0"/>
              <a:t>0</a:t>
            </a:r>
            <a:r>
              <a:rPr lang="en-US" altLang="zh-CN" sz="2800" b="1" dirty="0"/>
              <a:t> </a:t>
            </a:r>
            <a:r>
              <a:rPr lang="zh-CN" altLang="en-US" sz="2800" b="1" dirty="0"/>
              <a:t>之比。在以太网中定义参数 </a:t>
            </a:r>
            <a:r>
              <a:rPr lang="en-US" altLang="zh-CN" sz="2800" b="1" dirty="0"/>
              <a:t>a </a:t>
            </a:r>
            <a:r>
              <a:rPr lang="zh-CN" altLang="en-US" sz="2800" b="1" dirty="0"/>
              <a:t>为 </a:t>
            </a:r>
            <a:r>
              <a:rPr lang="zh-CN" altLang="en-US" sz="2800" b="1" dirty="0">
                <a:sym typeface="Symbol" pitchFamily="18" charset="2"/>
              </a:rPr>
              <a:t> </a:t>
            </a:r>
            <a:r>
              <a:rPr lang="zh-CN" altLang="en-US" sz="2800" b="1" dirty="0"/>
              <a:t>与 </a:t>
            </a:r>
            <a:r>
              <a:rPr lang="en-US" altLang="zh-CN" sz="2800" b="1" dirty="0"/>
              <a:t>T</a:t>
            </a:r>
            <a:r>
              <a:rPr lang="en-US" altLang="zh-CN" sz="2800" b="1" baseline="-25000" dirty="0"/>
              <a:t>0</a:t>
            </a:r>
            <a:r>
              <a:rPr lang="en-US" altLang="zh-CN" sz="2800" b="1" dirty="0"/>
              <a:t> </a:t>
            </a:r>
            <a:r>
              <a:rPr lang="zh-CN" altLang="en-US" sz="2800" b="1" dirty="0"/>
              <a:t>之比： </a:t>
            </a:r>
          </a:p>
          <a:p>
            <a:endParaRPr lang="zh-CN" altLang="en-US" b="1" dirty="0"/>
          </a:p>
        </p:txBody>
      </p:sp>
      <p:sp>
        <p:nvSpPr>
          <p:cNvPr id="78850" name="Rectangle 2"/>
          <p:cNvSpPr>
            <a:spLocks noGrp="1" noChangeArrowheads="1"/>
          </p:cNvSpPr>
          <p:nvPr>
            <p:ph type="title"/>
          </p:nvPr>
        </p:nvSpPr>
        <p:spPr/>
        <p:txBody>
          <a:bodyPr/>
          <a:lstStyle/>
          <a:p>
            <a:r>
              <a:rPr lang="en-US" altLang="zh-CN" dirty="0"/>
              <a:t>3.3.4 </a:t>
            </a:r>
            <a:r>
              <a:rPr lang="zh-CN" altLang="en-US" sz="4000" dirty="0">
                <a:solidFill>
                  <a:srgbClr val="FFFFFF"/>
                </a:solidFill>
              </a:rPr>
              <a:t>以太网的信道利用率</a:t>
            </a:r>
            <a:endParaRPr lang="en-US" altLang="zh-CN" sz="4000" dirty="0">
              <a:solidFill>
                <a:srgbClr val="FFFFFF"/>
              </a:solidFill>
            </a:endParaRPr>
          </a:p>
        </p:txBody>
      </p:sp>
      <p:graphicFrame>
        <p:nvGraphicFramePr>
          <p:cNvPr id="78852" name="Object 6"/>
          <p:cNvGraphicFramePr>
            <a:graphicFrameLocks noChangeAspect="1"/>
          </p:cNvGraphicFramePr>
          <p:nvPr/>
        </p:nvGraphicFramePr>
        <p:xfrm>
          <a:off x="5089525" y="2403475"/>
          <a:ext cx="1917700" cy="1262063"/>
        </p:xfrm>
        <a:graphic>
          <a:graphicData uri="http://schemas.openxmlformats.org/presentationml/2006/ole">
            <mc:AlternateContent xmlns:mc="http://schemas.openxmlformats.org/markup-compatibility/2006">
              <mc:Choice xmlns:v="urn:schemas-microsoft-com:vml" Requires="v">
                <p:oleObj name="公式" r:id="rId2" imgW="12182475" imgH="10658475" progId="Equation.3">
                  <p:embed/>
                </p:oleObj>
              </mc:Choice>
              <mc:Fallback>
                <p:oleObj name="公式" r:id="rId2" imgW="12182475" imgH="10658475" progId="Equation.3">
                  <p:embed/>
                  <p:pic>
                    <p:nvPicPr>
                      <p:cNvPr id="0" name="图片 81144"/>
                      <p:cNvPicPr>
                        <a:picLocks noChangeAspect="1" noChangeArrowheads="1"/>
                      </p:cNvPicPr>
                      <p:nvPr/>
                    </p:nvPicPr>
                    <p:blipFill>
                      <a:blip r:embed="rId3"/>
                      <a:srcRect/>
                      <a:stretch>
                        <a:fillRect/>
                      </a:stretch>
                    </p:blipFill>
                    <p:spPr bwMode="auto">
                      <a:xfrm>
                        <a:off x="5089525" y="2403475"/>
                        <a:ext cx="19177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Text Box 8"/>
          <p:cNvSpPr txBox="1">
            <a:spLocks noChangeArrowheads="1"/>
          </p:cNvSpPr>
          <p:nvPr/>
        </p:nvSpPr>
        <p:spPr bwMode="auto">
          <a:xfrm>
            <a:off x="472390" y="3506272"/>
            <a:ext cx="11231687" cy="222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lvl1pPr indent="-342900">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marL="342900" indent="12700">
              <a:lnSpc>
                <a:spcPct val="150000"/>
              </a:lnSpc>
              <a:buClr>
                <a:srgbClr val="1C1C1C"/>
              </a:buClr>
              <a:buFont typeface="Wingdings" panose="05000000000000000000" pitchFamily="2" charset="2"/>
              <a:buChar char="Ø"/>
            </a:pPr>
            <a:r>
              <a:rPr lang="en-US" altLang="zh-CN" sz="2800" dirty="0">
                <a:solidFill>
                  <a:srgbClr val="4D4D4D"/>
                </a:solidFill>
                <a:latin typeface="微软雅黑" panose="020B0503020204020204" pitchFamily="34" charset="-122"/>
                <a:ea typeface="微软雅黑" panose="020B0503020204020204" pitchFamily="34" charset="-122"/>
              </a:rPr>
              <a:t>a→0 </a:t>
            </a:r>
            <a:r>
              <a:rPr lang="zh-CN" altLang="en-US" sz="2800" dirty="0">
                <a:solidFill>
                  <a:srgbClr val="4D4D4D"/>
                </a:solidFill>
                <a:latin typeface="微软雅黑" panose="020B0503020204020204" pitchFamily="34" charset="-122"/>
                <a:ea typeface="微软雅黑" panose="020B0503020204020204" pitchFamily="34" charset="-122"/>
              </a:rPr>
              <a:t>表示 </a:t>
            </a:r>
            <a:r>
              <a:rPr lang="zh-CN" altLang="en-US" sz="2800" dirty="0">
                <a:solidFill>
                  <a:srgbClr val="4D4D4D"/>
                </a:solidFill>
                <a:sym typeface="Symbol" pitchFamily="18" charset="2"/>
              </a:rPr>
              <a:t> 非常小，只要</a:t>
            </a:r>
            <a:r>
              <a:rPr lang="zh-CN" altLang="en-US" sz="2800" dirty="0">
                <a:solidFill>
                  <a:srgbClr val="4D4D4D"/>
                </a:solidFill>
                <a:latin typeface="微软雅黑" panose="020B0503020204020204" pitchFamily="34" charset="-122"/>
                <a:ea typeface="微软雅黑" panose="020B0503020204020204" pitchFamily="34" charset="-122"/>
              </a:rPr>
              <a:t>一发生碰撞就立即可以检测出来，并立即停止发送，因而信道利用率很高。</a:t>
            </a:r>
            <a:endParaRPr lang="en-US" altLang="zh-CN" sz="2800" dirty="0">
              <a:solidFill>
                <a:srgbClr val="4D4D4D"/>
              </a:solidFill>
              <a:latin typeface="微软雅黑" panose="020B0503020204020204" pitchFamily="34" charset="-122"/>
              <a:ea typeface="微软雅黑" panose="020B0503020204020204" pitchFamily="34" charset="-122"/>
            </a:endParaRPr>
          </a:p>
          <a:p>
            <a:pPr marL="342900" indent="12700">
              <a:lnSpc>
                <a:spcPct val="150000"/>
              </a:lnSpc>
              <a:buClr>
                <a:srgbClr val="1C1C1C"/>
              </a:buClr>
              <a:buFont typeface="Wingdings" panose="05000000000000000000" pitchFamily="2" charset="2"/>
              <a:buChar char="Ø"/>
            </a:pPr>
            <a:r>
              <a:rPr lang="en-US" altLang="zh-CN" sz="2800" dirty="0">
                <a:solidFill>
                  <a:srgbClr val="4D4D4D"/>
                </a:solidFill>
                <a:latin typeface="微软雅黑" panose="020B0503020204020204" pitchFamily="34" charset="-122"/>
                <a:ea typeface="微软雅黑" panose="020B0503020204020204" pitchFamily="34" charset="-122"/>
              </a:rPr>
              <a:t>a </a:t>
            </a:r>
            <a:r>
              <a:rPr lang="zh-CN" altLang="en-US" sz="2800" dirty="0">
                <a:solidFill>
                  <a:srgbClr val="4D4D4D"/>
                </a:solidFill>
                <a:latin typeface="微软雅黑" panose="020B0503020204020204" pitchFamily="34" charset="-122"/>
                <a:ea typeface="微软雅黑" panose="020B0503020204020204" pitchFamily="34" charset="-122"/>
              </a:rPr>
              <a:t>越大，表明争用期所占的比例越大，每发生一次碰撞浪费的信道资源就越多，信道利用率就越低。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a:xfrm>
            <a:off x="2135560" y="1341562"/>
            <a:ext cx="8280920" cy="4896544"/>
          </a:xfrm>
        </p:spPr>
        <p:txBody>
          <a:bodyPr/>
          <a:lstStyle/>
          <a:p>
            <a:pPr>
              <a:defRPr/>
            </a:pPr>
            <a:r>
              <a:rPr lang="zh-CN" altLang="en-US" sz="3200" b="1" dirty="0"/>
              <a:t>数据链路层概述</a:t>
            </a:r>
            <a:endParaRPr lang="en-US" altLang="zh-CN" sz="3200" b="1" dirty="0"/>
          </a:p>
          <a:p>
            <a:pPr>
              <a:defRPr/>
            </a:pPr>
            <a:r>
              <a:rPr lang="zh-CN" altLang="en-US" b="1" dirty="0">
                <a:solidFill>
                  <a:srgbClr val="C00000"/>
                </a:solidFill>
              </a:rPr>
              <a:t>数据链路层的几个共同问题</a:t>
            </a:r>
            <a:endParaRPr lang="en-US" altLang="zh-CN" b="1" dirty="0">
              <a:solidFill>
                <a:srgbClr val="C00000"/>
              </a:solidFill>
            </a:endParaRPr>
          </a:p>
          <a:p>
            <a:pPr>
              <a:defRPr/>
            </a:pPr>
            <a:r>
              <a:rPr lang="zh-CN" altLang="en-US" b="1" dirty="0">
                <a:solidFill>
                  <a:srgbClr val="4D4D4D"/>
                </a:solidFill>
              </a:rPr>
              <a:t>点对点协议</a:t>
            </a:r>
            <a:r>
              <a:rPr lang="en-US" altLang="zh-CN" b="1" dirty="0">
                <a:solidFill>
                  <a:srgbClr val="4D4D4D"/>
                </a:solidFill>
              </a:rPr>
              <a:t>PPP</a:t>
            </a:r>
          </a:p>
          <a:p>
            <a:pPr>
              <a:defRPr/>
            </a:pPr>
            <a:r>
              <a:rPr lang="zh-CN" altLang="en-US" b="1" dirty="0"/>
              <a:t>使用广播信道的数据链路层</a:t>
            </a:r>
            <a:endParaRPr lang="en-US" altLang="zh-CN" b="1" dirty="0">
              <a:solidFill>
                <a:srgbClr val="4D4D4D"/>
              </a:solidFill>
            </a:endParaRPr>
          </a:p>
          <a:p>
            <a:pPr>
              <a:defRPr/>
            </a:pPr>
            <a:r>
              <a:rPr lang="zh-CN" altLang="en-US" sz="3200" b="1" dirty="0">
                <a:solidFill>
                  <a:srgbClr val="4D4D4D"/>
                </a:solidFill>
              </a:rPr>
              <a:t>扩展的以太网</a:t>
            </a:r>
          </a:p>
          <a:p>
            <a:pPr>
              <a:defRPr/>
            </a:pPr>
            <a:r>
              <a:rPr lang="zh-CN" altLang="en-US" sz="3200" b="1" dirty="0">
                <a:solidFill>
                  <a:srgbClr val="4D4D4D"/>
                </a:solidFill>
              </a:rPr>
              <a:t>高速以太网</a:t>
            </a:r>
          </a:p>
          <a:p>
            <a:endParaRPr lang="en-US" altLang="zh-CN" b="1" dirty="0"/>
          </a:p>
          <a:p>
            <a:endParaRPr lang="zh-CN" altLang="en-US" b="1" dirty="0"/>
          </a:p>
        </p:txBody>
      </p:sp>
      <p:grpSp>
        <p:nvGrpSpPr>
          <p:cNvPr id="23" name="Group 24"/>
          <p:cNvGrpSpPr/>
          <p:nvPr/>
        </p:nvGrpSpPr>
        <p:grpSpPr bwMode="auto">
          <a:xfrm>
            <a:off x="8261126" y="1854200"/>
            <a:ext cx="2514600" cy="3600450"/>
            <a:chOff x="3379" y="1207"/>
            <a:chExt cx="1584" cy="2268"/>
          </a:xfrm>
        </p:grpSpPr>
        <p:sp>
          <p:nvSpPr>
            <p:cNvPr id="24"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41"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442800" y="1267199"/>
            <a:ext cx="11413046" cy="4896000"/>
          </a:xfrm>
        </p:spPr>
        <p:txBody>
          <a:bodyPr/>
          <a:lstStyle/>
          <a:p>
            <a:r>
              <a:rPr lang="en-US" altLang="zh-CN" sz="2800" b="1" dirty="0"/>
              <a:t>a </a:t>
            </a:r>
            <a:r>
              <a:rPr lang="zh-CN" altLang="en-US" sz="2800" b="1" dirty="0"/>
              <a:t>的值应当尽可能小些，这就要求 </a:t>
            </a:r>
            <a:r>
              <a:rPr lang="zh-CN" altLang="en-US" sz="2800" b="1" dirty="0">
                <a:sym typeface="Symbol" pitchFamily="18" charset="2"/>
              </a:rPr>
              <a:t> </a:t>
            </a:r>
            <a:r>
              <a:rPr lang="zh-CN" altLang="en-US" sz="2800" b="1" dirty="0"/>
              <a:t>的数值小些而 </a:t>
            </a:r>
            <a:r>
              <a:rPr lang="en-US" altLang="zh-CN" sz="2800" b="1" dirty="0"/>
              <a:t>T</a:t>
            </a:r>
            <a:r>
              <a:rPr lang="en-US" altLang="zh-CN" sz="2800" b="1" baseline="-25000" dirty="0"/>
              <a:t>0</a:t>
            </a:r>
            <a:r>
              <a:rPr lang="en-US" altLang="zh-CN" sz="2800" b="1" dirty="0"/>
              <a:t> </a:t>
            </a:r>
            <a:r>
              <a:rPr lang="zh-CN" altLang="en-US" sz="2800" b="1" dirty="0"/>
              <a:t>的数值大些：</a:t>
            </a:r>
          </a:p>
          <a:p>
            <a:pPr lvl="1"/>
            <a:r>
              <a:rPr lang="zh-CN" altLang="en-US" sz="2400" b="1" dirty="0"/>
              <a:t>以太网的连线的长度不能太长，否则 </a:t>
            </a:r>
            <a:r>
              <a:rPr lang="zh-CN" altLang="en-US" sz="2400" b="1" dirty="0">
                <a:sym typeface="Symbol" pitchFamily="18" charset="2"/>
              </a:rPr>
              <a:t> </a:t>
            </a:r>
            <a:r>
              <a:rPr lang="zh-CN" altLang="en-US" sz="2400" b="1" dirty="0"/>
              <a:t>的数值会太大。</a:t>
            </a:r>
          </a:p>
          <a:p>
            <a:pPr lvl="1"/>
            <a:r>
              <a:rPr lang="zh-CN" altLang="en-US" sz="2400" b="1" dirty="0"/>
              <a:t>以太网的帧长不能太短，否则 </a:t>
            </a:r>
            <a:r>
              <a:rPr lang="en-US" altLang="zh-CN" sz="2400" b="1" dirty="0"/>
              <a:t>T</a:t>
            </a:r>
            <a:r>
              <a:rPr lang="en-US" altLang="zh-CN" sz="2400" b="1" baseline="-25000" dirty="0"/>
              <a:t>0</a:t>
            </a:r>
            <a:r>
              <a:rPr lang="en-US" altLang="zh-CN" sz="2400" b="1" dirty="0"/>
              <a:t> </a:t>
            </a:r>
            <a:r>
              <a:rPr lang="zh-CN" altLang="en-US" sz="2400" b="1" dirty="0"/>
              <a:t>的值会太小。</a:t>
            </a:r>
          </a:p>
          <a:p>
            <a:r>
              <a:rPr lang="zh-CN" altLang="en-US" sz="2800" b="1" dirty="0"/>
              <a:t>信道利用率的最大值</a:t>
            </a:r>
          </a:p>
          <a:p>
            <a:pPr lvl="1"/>
            <a:r>
              <a:rPr lang="zh-CN" altLang="en-US" sz="2400" b="1" dirty="0"/>
              <a:t>假定以太网上的各主机发送数据都不会产生碰撞，并且总线一旦空闲就有某主机立即发送数据。在这种</a:t>
            </a:r>
            <a:r>
              <a:rPr lang="zh-CN" altLang="en-US" sz="2400" b="1" dirty="0">
                <a:solidFill>
                  <a:srgbClr val="C00000"/>
                </a:solidFill>
              </a:rPr>
              <a:t>理想情况</a:t>
            </a:r>
            <a:r>
              <a:rPr lang="zh-CN" altLang="en-US" sz="2400" b="1" dirty="0"/>
              <a:t>下，发送一帧占用线路的时间是 </a:t>
            </a:r>
            <a:r>
              <a:rPr lang="en-US" altLang="zh-CN" sz="2400" b="1" dirty="0"/>
              <a:t>T</a:t>
            </a:r>
            <a:r>
              <a:rPr lang="en-US" altLang="zh-CN" sz="2400" b="1" baseline="-25000" dirty="0"/>
              <a:t>0</a:t>
            </a:r>
            <a:r>
              <a:rPr lang="en-US" altLang="zh-CN" sz="2400" b="1" dirty="0"/>
              <a:t> + </a:t>
            </a:r>
            <a:r>
              <a:rPr lang="en-US" altLang="zh-CN" sz="2400" b="1" dirty="0">
                <a:sym typeface="Symbol" pitchFamily="18" charset="2"/>
              </a:rPr>
              <a:t></a:t>
            </a:r>
            <a:r>
              <a:rPr lang="zh-CN" altLang="en-US" sz="2400" b="1" dirty="0"/>
              <a:t>，而帧本身的发送时间是 </a:t>
            </a:r>
            <a:r>
              <a:rPr lang="en-US" altLang="zh-CN" sz="2400" b="1" dirty="0"/>
              <a:t>T</a:t>
            </a:r>
            <a:r>
              <a:rPr lang="en-US" altLang="zh-CN" sz="2400" b="1" baseline="-25000" dirty="0"/>
              <a:t>0</a:t>
            </a:r>
            <a:r>
              <a:rPr lang="zh-CN" altLang="en-US" sz="2400" b="1" dirty="0"/>
              <a:t>，于是极限信道利用率 </a:t>
            </a:r>
            <a:r>
              <a:rPr lang="en-US" altLang="zh-CN" sz="2400" b="1" dirty="0" err="1"/>
              <a:t>S</a:t>
            </a:r>
            <a:r>
              <a:rPr lang="en-US" altLang="zh-CN" sz="2400" b="1" baseline="-25000" dirty="0" err="1"/>
              <a:t>max</a:t>
            </a:r>
            <a:r>
              <a:rPr lang="zh-CN" altLang="en-US" sz="2400" b="1" dirty="0"/>
              <a:t>为： </a:t>
            </a:r>
          </a:p>
          <a:p>
            <a:endParaRPr lang="zh-CN" altLang="en-US" b="1" dirty="0"/>
          </a:p>
        </p:txBody>
      </p:sp>
      <p:sp>
        <p:nvSpPr>
          <p:cNvPr id="79874" name="Rectangle 2"/>
          <p:cNvSpPr>
            <a:spLocks noGrp="1" noChangeArrowheads="1"/>
          </p:cNvSpPr>
          <p:nvPr>
            <p:ph type="title"/>
          </p:nvPr>
        </p:nvSpPr>
        <p:spPr/>
        <p:txBody>
          <a:bodyPr/>
          <a:lstStyle/>
          <a:p>
            <a:r>
              <a:rPr lang="en-US" altLang="zh-CN" dirty="0"/>
              <a:t>3.3.4 </a:t>
            </a:r>
            <a:r>
              <a:rPr lang="zh-CN" altLang="en-US" sz="4000" dirty="0">
                <a:solidFill>
                  <a:srgbClr val="FFFFFF"/>
                </a:solidFill>
              </a:rPr>
              <a:t>以太网的信道利用率</a:t>
            </a:r>
          </a:p>
        </p:txBody>
      </p:sp>
      <p:graphicFrame>
        <p:nvGraphicFramePr>
          <p:cNvPr id="79876" name="Object 4"/>
          <p:cNvGraphicFramePr>
            <a:graphicFrameLocks noChangeAspect="1"/>
          </p:cNvGraphicFramePr>
          <p:nvPr/>
        </p:nvGraphicFramePr>
        <p:xfrm>
          <a:off x="3887316" y="5406691"/>
          <a:ext cx="4512146" cy="1119447"/>
        </p:xfrm>
        <a:graphic>
          <a:graphicData uri="http://schemas.openxmlformats.org/presentationml/2006/ole">
            <mc:AlternateContent xmlns:mc="http://schemas.openxmlformats.org/markup-compatibility/2006">
              <mc:Choice xmlns:v="urn:schemas-microsoft-com:vml" Requires="v">
                <p:oleObj name="公式" r:id="rId2" imgW="1282065" imgH="431165" progId="Equation.3">
                  <p:embed/>
                </p:oleObj>
              </mc:Choice>
              <mc:Fallback>
                <p:oleObj name="公式" r:id="rId2" imgW="1282065" imgH="431165" progId="Equation.3">
                  <p:embed/>
                  <p:pic>
                    <p:nvPicPr>
                      <p:cNvPr id="0" name="图片 821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316" y="5406691"/>
                        <a:ext cx="4512146" cy="111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en-US" sz="2800" b="1" dirty="0"/>
              <a:t>在局域网中，</a:t>
            </a:r>
            <a:r>
              <a:rPr lang="zh-CN" altLang="en-US" sz="2800" b="1" dirty="0">
                <a:solidFill>
                  <a:srgbClr val="C00000"/>
                </a:solidFill>
              </a:rPr>
              <a:t>硬件地址</a:t>
            </a:r>
            <a:r>
              <a:rPr lang="zh-CN" altLang="en-US" sz="2800" b="1" dirty="0"/>
              <a:t>又称为</a:t>
            </a:r>
            <a:r>
              <a:rPr lang="zh-CN" altLang="en-US" sz="2800" b="1" dirty="0">
                <a:solidFill>
                  <a:srgbClr val="C00000"/>
                </a:solidFill>
              </a:rPr>
              <a:t>物理地址</a:t>
            </a:r>
            <a:r>
              <a:rPr lang="zh-CN" altLang="en-US" sz="2800" b="1" dirty="0"/>
              <a:t>，或 </a:t>
            </a:r>
            <a:r>
              <a:rPr lang="en-US" altLang="zh-CN" sz="2800" b="1" dirty="0">
                <a:solidFill>
                  <a:srgbClr val="C00000"/>
                </a:solidFill>
              </a:rPr>
              <a:t>MAC </a:t>
            </a:r>
            <a:r>
              <a:rPr lang="zh-CN" altLang="en-US" sz="2800" b="1" dirty="0">
                <a:solidFill>
                  <a:srgbClr val="C00000"/>
                </a:solidFill>
              </a:rPr>
              <a:t>地址</a:t>
            </a:r>
            <a:r>
              <a:rPr lang="zh-CN" altLang="en-US" sz="2800" b="1" dirty="0"/>
              <a:t>，长度为 </a:t>
            </a:r>
            <a:r>
              <a:rPr lang="en-US" altLang="zh-CN" sz="2800" b="1" dirty="0"/>
              <a:t>48 </a:t>
            </a:r>
            <a:r>
              <a:rPr lang="zh-CN" altLang="en-US" sz="2800" b="1" dirty="0"/>
              <a:t>位。以太网中的数据帧又叫 </a:t>
            </a:r>
            <a:r>
              <a:rPr lang="en-US" altLang="zh-CN" sz="2800" b="1" dirty="0">
                <a:solidFill>
                  <a:srgbClr val="C00000"/>
                </a:solidFill>
              </a:rPr>
              <a:t>MAC </a:t>
            </a:r>
            <a:r>
              <a:rPr lang="zh-CN" altLang="en-US" sz="2800" b="1" dirty="0">
                <a:solidFill>
                  <a:srgbClr val="C00000"/>
                </a:solidFill>
              </a:rPr>
              <a:t>帧</a:t>
            </a:r>
            <a:r>
              <a:rPr lang="zh-CN" altLang="en-US" sz="2800" b="1" dirty="0"/>
              <a:t>。</a:t>
            </a:r>
            <a:endParaRPr lang="en-US" altLang="zh-CN" sz="2800" b="1" dirty="0"/>
          </a:p>
          <a:p>
            <a:r>
              <a:rPr lang="zh-CN" altLang="en-US" sz="2800" b="1" dirty="0"/>
              <a:t>适配器从网络上每收到一个 </a:t>
            </a:r>
            <a:r>
              <a:rPr lang="en-US" altLang="zh-CN" sz="2800" b="1" dirty="0"/>
              <a:t>MAC </a:t>
            </a:r>
            <a:r>
              <a:rPr lang="zh-CN" altLang="en-US" sz="2800" b="1" dirty="0"/>
              <a:t>帧就先用硬件检查 </a:t>
            </a:r>
            <a:r>
              <a:rPr lang="en-US" altLang="zh-CN" sz="2800" b="1" dirty="0"/>
              <a:t>MAC </a:t>
            </a:r>
            <a:r>
              <a:rPr lang="zh-CN" altLang="en-US" sz="2800" b="1" dirty="0"/>
              <a:t>帧中的目的地址。如果是</a:t>
            </a:r>
            <a:r>
              <a:rPr lang="zh-CN" altLang="en-US" sz="2800" b="1" dirty="0">
                <a:solidFill>
                  <a:srgbClr val="C00000"/>
                </a:solidFill>
              </a:rPr>
              <a:t>发往本站</a:t>
            </a:r>
            <a:r>
              <a:rPr lang="zh-CN" altLang="en-US" sz="2800" b="1" dirty="0"/>
              <a:t>的帧则收下，然后再进行其他的处理；否则就将此帧丢弃，不再进行其他的处理。</a:t>
            </a:r>
            <a:endParaRPr lang="en-US" altLang="zh-CN" sz="2800" b="1" dirty="0"/>
          </a:p>
          <a:p>
            <a:endParaRPr lang="zh-CN" altLang="en-US" sz="2800" b="1" dirty="0"/>
          </a:p>
          <a:p>
            <a:endParaRPr lang="zh-CN" altLang="en-US" sz="2800" b="1" dirty="0"/>
          </a:p>
          <a:p>
            <a:endParaRPr lang="en-US" altLang="zh-CN" sz="2800" b="1" dirty="0"/>
          </a:p>
          <a:p>
            <a:endParaRPr lang="zh-CN" altLang="en-US" sz="2800" b="1" dirty="0"/>
          </a:p>
        </p:txBody>
      </p:sp>
      <p:sp>
        <p:nvSpPr>
          <p:cNvPr id="81922" name="Rectangle 2"/>
          <p:cNvSpPr>
            <a:spLocks noGrp="1" noChangeArrowheads="1"/>
          </p:cNvSpPr>
          <p:nvPr>
            <p:ph type="title"/>
          </p:nvPr>
        </p:nvSpPr>
        <p:spPr/>
        <p:txBody>
          <a:bodyPr/>
          <a:lstStyle/>
          <a:p>
            <a:r>
              <a:rPr lang="en-US" altLang="zh-CN" sz="4000" dirty="0">
                <a:solidFill>
                  <a:srgbClr val="FFFFFF"/>
                </a:solidFill>
              </a:rPr>
              <a:t>3</a:t>
            </a:r>
            <a:r>
              <a:rPr lang="en-US" altLang="zh-CN" dirty="0"/>
              <a:t>.3.5 </a:t>
            </a:r>
            <a:r>
              <a:rPr lang="zh-CN" altLang="en-US" dirty="0"/>
              <a:t>以太网的</a:t>
            </a:r>
            <a:r>
              <a:rPr lang="zh-CN" altLang="en-US" sz="4000" dirty="0">
                <a:solidFill>
                  <a:srgbClr val="FFFFFF"/>
                </a:solidFill>
              </a:rPr>
              <a:t>硬件地址及帧格式</a:t>
            </a:r>
            <a:endParaRPr lang="en-US" altLang="zh-CN" sz="4000" dirty="0">
              <a:solidFill>
                <a:srgbClr val="FFFFFF"/>
              </a:solidFill>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442800" y="1267199"/>
            <a:ext cx="11269030" cy="4896000"/>
          </a:xfrm>
        </p:spPr>
        <p:txBody>
          <a:bodyPr/>
          <a:lstStyle/>
          <a:p>
            <a:r>
              <a:rPr lang="zh-CN" altLang="en-US" b="1" dirty="0"/>
              <a:t>“发往本站的帧”包括以下三种帧： </a:t>
            </a:r>
          </a:p>
          <a:p>
            <a:pPr lvl="1"/>
            <a:r>
              <a:rPr lang="zh-CN" altLang="en-US" b="1" dirty="0">
                <a:solidFill>
                  <a:srgbClr val="C00000"/>
                </a:solidFill>
              </a:rPr>
              <a:t>单播</a:t>
            </a:r>
            <a:r>
              <a:rPr lang="en-US" altLang="zh-CN" b="1" dirty="0"/>
              <a:t>(unicast)</a:t>
            </a:r>
            <a:r>
              <a:rPr lang="zh-CN" altLang="en-US" b="1" dirty="0"/>
              <a:t>帧（一对一），即帧的目的 </a:t>
            </a:r>
            <a:r>
              <a:rPr lang="en-US" altLang="zh-CN" b="1" dirty="0"/>
              <a:t>MAC </a:t>
            </a:r>
            <a:r>
              <a:rPr lang="zh-CN" altLang="en-US" b="1" dirty="0"/>
              <a:t>地址与本站的硬件地址相同。</a:t>
            </a:r>
          </a:p>
          <a:p>
            <a:pPr lvl="1"/>
            <a:r>
              <a:rPr lang="zh-CN" altLang="en-US" b="1" dirty="0">
                <a:solidFill>
                  <a:srgbClr val="C00000"/>
                </a:solidFill>
              </a:rPr>
              <a:t>广播</a:t>
            </a:r>
            <a:r>
              <a:rPr lang="en-US" altLang="zh-CN" b="1" dirty="0"/>
              <a:t>(broadcast)</a:t>
            </a:r>
            <a:r>
              <a:rPr lang="zh-CN" altLang="en-US" b="1" dirty="0"/>
              <a:t>帧（一对全体），即发送给本局域网上所有站点的帧，此时帧的目的 </a:t>
            </a:r>
            <a:r>
              <a:rPr lang="en-US" altLang="zh-CN" b="1" dirty="0"/>
              <a:t>MAC </a:t>
            </a:r>
            <a:r>
              <a:rPr lang="zh-CN" altLang="en-US" b="1" dirty="0"/>
              <a:t>地址为全 </a:t>
            </a:r>
            <a:r>
              <a:rPr lang="en-US" altLang="zh-CN" b="1" dirty="0"/>
              <a:t>1</a:t>
            </a:r>
            <a:r>
              <a:rPr lang="zh-CN" altLang="en-US" b="1" dirty="0"/>
              <a:t>（</a:t>
            </a:r>
            <a:r>
              <a:rPr lang="en-US" altLang="zh-CN" b="1" dirty="0"/>
              <a:t>0xFFFFFFFFFFFF</a:t>
            </a:r>
            <a:r>
              <a:rPr lang="zh-CN" altLang="en-US" b="1" dirty="0"/>
              <a:t>）。</a:t>
            </a:r>
          </a:p>
          <a:p>
            <a:pPr lvl="1"/>
            <a:r>
              <a:rPr lang="zh-CN" altLang="en-US" b="1" dirty="0">
                <a:solidFill>
                  <a:srgbClr val="C00000"/>
                </a:solidFill>
              </a:rPr>
              <a:t>多播</a:t>
            </a:r>
            <a:r>
              <a:rPr lang="en-US" altLang="zh-CN" b="1" dirty="0"/>
              <a:t>(multicast)</a:t>
            </a:r>
            <a:r>
              <a:rPr lang="zh-CN" altLang="en-US" b="1" dirty="0"/>
              <a:t>帧（一对多），即发送给本局域网上一部分站点（包含本站在内）的帧。</a:t>
            </a:r>
          </a:p>
          <a:p>
            <a:endParaRPr lang="zh-CN" altLang="en-US" b="1" dirty="0"/>
          </a:p>
        </p:txBody>
      </p:sp>
      <p:sp>
        <p:nvSpPr>
          <p:cNvPr id="82946" name="Rectangle 2"/>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sz="4000" dirty="0">
              <a:solidFill>
                <a:srgbClr val="FFFFFF"/>
              </a:solidFill>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2"/>
          <p:cNvSpPr>
            <a:spLocks noChangeShapeType="1"/>
          </p:cNvSpPr>
          <p:nvPr/>
        </p:nvSpPr>
        <p:spPr bwMode="auto">
          <a:xfrm>
            <a:off x="186216" y="4024908"/>
            <a:ext cx="11885654" cy="0"/>
          </a:xfrm>
          <a:prstGeom prst="line">
            <a:avLst/>
          </a:prstGeom>
          <a:noFill/>
          <a:ln w="12700" cmpd="sng">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47" name="Rectangle 3"/>
          <p:cNvSpPr>
            <a:spLocks noGrp="1" noChangeArrowheads="1"/>
          </p:cNvSpPr>
          <p:nvPr>
            <p:ph idx="1"/>
          </p:nvPr>
        </p:nvSpPr>
        <p:spPr>
          <a:xfrm>
            <a:off x="442800" y="1267199"/>
            <a:ext cx="11304000" cy="4896000"/>
          </a:xfrm>
        </p:spPr>
        <p:txBody>
          <a:bodyPr/>
          <a:lstStyle/>
          <a:p>
            <a:r>
              <a:rPr lang="zh-CN" altLang="en-US" b="1" dirty="0"/>
              <a:t>以太网 </a:t>
            </a:r>
            <a:r>
              <a:rPr lang="en-US" altLang="zh-CN" b="1" dirty="0"/>
              <a:t>V2 </a:t>
            </a:r>
            <a:r>
              <a:rPr lang="zh-CN" altLang="en-US" b="1" dirty="0"/>
              <a:t>的 </a:t>
            </a:r>
            <a:r>
              <a:rPr lang="en-US" altLang="zh-CN" sz="3200" b="1" dirty="0">
                <a:solidFill>
                  <a:srgbClr val="4D4D4D"/>
                </a:solidFill>
              </a:rPr>
              <a:t>MAC </a:t>
            </a:r>
            <a:r>
              <a:rPr lang="zh-CN" altLang="en-US" sz="3200" b="1" dirty="0">
                <a:solidFill>
                  <a:srgbClr val="4D4D4D"/>
                </a:solidFill>
              </a:rPr>
              <a:t>帧格式</a:t>
            </a:r>
          </a:p>
        </p:txBody>
      </p:sp>
      <p:sp>
        <p:nvSpPr>
          <p:cNvPr id="84994" name="Rectangle 2"/>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sz="4000" dirty="0">
              <a:solidFill>
                <a:srgbClr val="FFFFFF"/>
              </a:solidFill>
            </a:endParaRPr>
          </a:p>
        </p:txBody>
      </p:sp>
      <p:sp>
        <p:nvSpPr>
          <p:cNvPr id="84995" name="Rectangle 4"/>
          <p:cNvSpPr>
            <a:spLocks noChangeArrowheads="1"/>
          </p:cNvSpPr>
          <p:nvPr/>
        </p:nvSpPr>
        <p:spPr bwMode="auto">
          <a:xfrm>
            <a:off x="2071948" y="4264778"/>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84996" name="Rectangle 5"/>
          <p:cNvSpPr>
            <a:spLocks noChangeArrowheads="1"/>
          </p:cNvSpPr>
          <p:nvPr/>
        </p:nvSpPr>
        <p:spPr bwMode="auto">
          <a:xfrm>
            <a:off x="2063482" y="4264779"/>
            <a:ext cx="8558686" cy="489063"/>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84997" name="Rectangle 6"/>
          <p:cNvSpPr>
            <a:spLocks noChangeArrowheads="1"/>
          </p:cNvSpPr>
          <p:nvPr/>
        </p:nvSpPr>
        <p:spPr bwMode="auto">
          <a:xfrm>
            <a:off x="5331693" y="4284365"/>
            <a:ext cx="232709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dirty="0">
                <a:solidFill>
                  <a:srgbClr val="333399"/>
                </a:solidFill>
                <a:ea typeface="黑体" pitchFamily="2" charset="-122"/>
              </a:rPr>
              <a:t>以太网 </a:t>
            </a:r>
            <a:r>
              <a:rPr kumimoji="1" lang="en-US" altLang="zh-CN" sz="2400" b="1" dirty="0">
                <a:solidFill>
                  <a:srgbClr val="333399"/>
                </a:solidFill>
                <a:ea typeface="黑体" pitchFamily="2" charset="-122"/>
              </a:rPr>
              <a:t>MAC </a:t>
            </a:r>
            <a:r>
              <a:rPr kumimoji="1" lang="zh-CN" altLang="en-US" sz="2400" b="1" dirty="0">
                <a:solidFill>
                  <a:srgbClr val="333399"/>
                </a:solidFill>
                <a:ea typeface="黑体" pitchFamily="2" charset="-122"/>
              </a:rPr>
              <a:t>帧</a:t>
            </a:r>
          </a:p>
        </p:txBody>
      </p:sp>
      <p:sp>
        <p:nvSpPr>
          <p:cNvPr id="84998" name="Rectangle 7"/>
          <p:cNvSpPr>
            <a:spLocks noChangeArrowheads="1"/>
          </p:cNvSpPr>
          <p:nvPr/>
        </p:nvSpPr>
        <p:spPr bwMode="auto">
          <a:xfrm>
            <a:off x="10766083" y="4348936"/>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a:solidFill>
                  <a:srgbClr val="333399"/>
                </a:solidFill>
                <a:ea typeface="黑体" pitchFamily="2" charset="-122"/>
              </a:rPr>
              <a:t>物理层</a:t>
            </a:r>
          </a:p>
        </p:txBody>
      </p:sp>
      <p:sp>
        <p:nvSpPr>
          <p:cNvPr id="84999" name="Rectangle 8"/>
          <p:cNvSpPr>
            <a:spLocks noChangeArrowheads="1"/>
          </p:cNvSpPr>
          <p:nvPr/>
        </p:nvSpPr>
        <p:spPr bwMode="auto">
          <a:xfrm>
            <a:off x="10713173" y="3394627"/>
            <a:ext cx="1229033"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dirty="0">
                <a:solidFill>
                  <a:srgbClr val="333399"/>
                </a:solidFill>
                <a:ea typeface="黑体" pitchFamily="2" charset="-122"/>
              </a:rPr>
              <a:t>MAC</a:t>
            </a:r>
            <a:r>
              <a:rPr kumimoji="1" lang="zh-CN" altLang="en-US" sz="2400" b="1" dirty="0">
                <a:solidFill>
                  <a:srgbClr val="333399"/>
                </a:solidFill>
                <a:ea typeface="黑体" pitchFamily="2" charset="-122"/>
              </a:rPr>
              <a:t>层</a:t>
            </a:r>
          </a:p>
        </p:txBody>
      </p:sp>
      <p:sp>
        <p:nvSpPr>
          <p:cNvPr id="85000" name="Line 9"/>
          <p:cNvSpPr>
            <a:spLocks noChangeShapeType="1"/>
          </p:cNvSpPr>
          <p:nvPr/>
        </p:nvSpPr>
        <p:spPr bwMode="auto">
          <a:xfrm flipH="1">
            <a:off x="2061365" y="3755074"/>
            <a:ext cx="2117" cy="514469"/>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5001" name="Line 10"/>
          <p:cNvSpPr>
            <a:spLocks noChangeShapeType="1"/>
          </p:cNvSpPr>
          <p:nvPr/>
        </p:nvSpPr>
        <p:spPr bwMode="auto">
          <a:xfrm>
            <a:off x="10607353" y="3826527"/>
            <a:ext cx="14815" cy="4319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5002" name="Rectangle 11"/>
          <p:cNvSpPr>
            <a:spLocks noChangeArrowheads="1"/>
          </p:cNvSpPr>
          <p:nvPr/>
        </p:nvSpPr>
        <p:spPr bwMode="auto">
          <a:xfrm>
            <a:off x="260317" y="5258784"/>
            <a:ext cx="5213173" cy="416021"/>
          </a:xfrm>
          <a:prstGeom prst="rect">
            <a:avLst/>
          </a:prstGeom>
          <a:solidFill>
            <a:srgbClr val="FFFF99"/>
          </a:solidFill>
          <a:ln w="9525">
            <a:solidFill>
              <a:schemeClr val="folHlink"/>
            </a:solidFill>
            <a:miter lim="800000"/>
          </a:ln>
        </p:spPr>
        <p:txBody>
          <a:bodyPr wrap="none" lIns="108850" tIns="54425" rIns="108850" bIns="54425" anchor="ctr"/>
          <a:lstStyle/>
          <a:p>
            <a:pPr eaLnBrk="1" hangingPunct="1"/>
            <a:endParaRPr lang="zh-CN" altLang="en-US" b="1"/>
          </a:p>
        </p:txBody>
      </p:sp>
      <p:sp>
        <p:nvSpPr>
          <p:cNvPr id="85003" name="Rectangle 12"/>
          <p:cNvSpPr>
            <a:spLocks noChangeArrowheads="1"/>
          </p:cNvSpPr>
          <p:nvPr/>
        </p:nvSpPr>
        <p:spPr bwMode="auto">
          <a:xfrm>
            <a:off x="251891" y="5301656"/>
            <a:ext cx="5411267"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b="1" dirty="0">
                <a:solidFill>
                  <a:srgbClr val="333399"/>
                </a:solidFill>
                <a:latin typeface="黑体" pitchFamily="2" charset="-122"/>
                <a:ea typeface="黑体" pitchFamily="2" charset="-122"/>
              </a:rPr>
              <a:t>10101010101010          10101010101010101011</a:t>
            </a:r>
          </a:p>
        </p:txBody>
      </p:sp>
      <p:sp>
        <p:nvSpPr>
          <p:cNvPr id="85004" name="Line 13"/>
          <p:cNvSpPr>
            <a:spLocks noChangeShapeType="1"/>
          </p:cNvSpPr>
          <p:nvPr/>
        </p:nvSpPr>
        <p:spPr bwMode="auto">
          <a:xfrm>
            <a:off x="4497332" y="5255608"/>
            <a:ext cx="0" cy="431900"/>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5005" name="Rectangle 14"/>
          <p:cNvSpPr>
            <a:spLocks noChangeArrowheads="1"/>
          </p:cNvSpPr>
          <p:nvPr/>
        </p:nvSpPr>
        <p:spPr bwMode="auto">
          <a:xfrm>
            <a:off x="1779886" y="5712914"/>
            <a:ext cx="1448644"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400" b="1">
                <a:solidFill>
                  <a:srgbClr val="333399"/>
                </a:solidFill>
                <a:ea typeface="黑体" pitchFamily="2" charset="-122"/>
              </a:rPr>
              <a:t>前同步码</a:t>
            </a:r>
          </a:p>
        </p:txBody>
      </p:sp>
      <p:sp>
        <p:nvSpPr>
          <p:cNvPr id="85006" name="Rectangle 15"/>
          <p:cNvSpPr>
            <a:spLocks noChangeArrowheads="1"/>
          </p:cNvSpPr>
          <p:nvPr/>
        </p:nvSpPr>
        <p:spPr bwMode="auto">
          <a:xfrm>
            <a:off x="4463470" y="5684332"/>
            <a:ext cx="1140868" cy="69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lnSpc>
                <a:spcPct val="80000"/>
              </a:lnSpc>
            </a:pPr>
            <a:r>
              <a:rPr kumimoji="1" lang="zh-CN" altLang="en-US" sz="2400" b="1">
                <a:solidFill>
                  <a:srgbClr val="333399"/>
                </a:solidFill>
                <a:ea typeface="黑体" pitchFamily="2" charset="-122"/>
              </a:rPr>
              <a:t>帧开始</a:t>
            </a:r>
          </a:p>
          <a:p>
            <a:pPr defTabSz="906780">
              <a:lnSpc>
                <a:spcPct val="80000"/>
              </a:lnSpc>
            </a:pPr>
            <a:r>
              <a:rPr kumimoji="1" lang="zh-CN" altLang="en-US" sz="2400" b="1">
                <a:solidFill>
                  <a:srgbClr val="333399"/>
                </a:solidFill>
                <a:ea typeface="黑体" pitchFamily="2" charset="-122"/>
              </a:rPr>
              <a:t>定界符</a:t>
            </a:r>
          </a:p>
        </p:txBody>
      </p:sp>
      <p:sp>
        <p:nvSpPr>
          <p:cNvPr id="85007" name="Rectangle 16"/>
          <p:cNvSpPr>
            <a:spLocks noChangeArrowheads="1"/>
          </p:cNvSpPr>
          <p:nvPr/>
        </p:nvSpPr>
        <p:spPr bwMode="auto">
          <a:xfrm>
            <a:off x="1870890" y="4922156"/>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ea typeface="黑体" pitchFamily="2" charset="-122"/>
              </a:rPr>
              <a:t>7 </a:t>
            </a:r>
            <a:r>
              <a:rPr kumimoji="1" lang="zh-CN" altLang="en-US" sz="1900" b="1">
                <a:solidFill>
                  <a:srgbClr val="333399"/>
                </a:solidFill>
                <a:ea typeface="黑体" pitchFamily="2" charset="-122"/>
              </a:rPr>
              <a:t>字节</a:t>
            </a:r>
          </a:p>
        </p:txBody>
      </p:sp>
      <p:sp>
        <p:nvSpPr>
          <p:cNvPr id="85008" name="Rectangle 17"/>
          <p:cNvSpPr>
            <a:spLocks noChangeArrowheads="1"/>
          </p:cNvSpPr>
          <p:nvPr/>
        </p:nvSpPr>
        <p:spPr bwMode="auto">
          <a:xfrm>
            <a:off x="4565057" y="4922156"/>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ea typeface="黑体" pitchFamily="2" charset="-122"/>
              </a:rPr>
              <a:t>1 </a:t>
            </a:r>
            <a:r>
              <a:rPr kumimoji="1" lang="zh-CN" altLang="en-US" sz="1900" b="1">
                <a:solidFill>
                  <a:srgbClr val="333399"/>
                </a:solidFill>
                <a:ea typeface="黑体" pitchFamily="2" charset="-122"/>
              </a:rPr>
              <a:t>字节</a:t>
            </a:r>
          </a:p>
        </p:txBody>
      </p:sp>
      <p:sp>
        <p:nvSpPr>
          <p:cNvPr id="85009" name="Line 18"/>
          <p:cNvSpPr>
            <a:spLocks noChangeShapeType="1"/>
          </p:cNvSpPr>
          <p:nvPr/>
        </p:nvSpPr>
        <p:spPr bwMode="auto">
          <a:xfrm flipV="1">
            <a:off x="277248" y="4763369"/>
            <a:ext cx="389416" cy="492239"/>
          </a:xfrm>
          <a:prstGeom prst="line">
            <a:avLst/>
          </a:prstGeom>
          <a:noFill/>
          <a:ln w="12700">
            <a:solidFill>
              <a:schemeClr val="folHlink"/>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5010" name="Line 19"/>
          <p:cNvSpPr>
            <a:spLocks noChangeShapeType="1"/>
          </p:cNvSpPr>
          <p:nvPr/>
        </p:nvSpPr>
        <p:spPr bwMode="auto">
          <a:xfrm>
            <a:off x="2050784" y="4776072"/>
            <a:ext cx="3371253" cy="478733"/>
          </a:xfrm>
          <a:prstGeom prst="line">
            <a:avLst/>
          </a:prstGeom>
          <a:noFill/>
          <a:ln w="12700">
            <a:solidFill>
              <a:schemeClr val="folHlink"/>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5011" name="Text Box 20"/>
          <p:cNvSpPr txBox="1">
            <a:spLocks noChangeArrowheads="1"/>
          </p:cNvSpPr>
          <p:nvPr/>
        </p:nvSpPr>
        <p:spPr bwMode="auto">
          <a:xfrm>
            <a:off x="2328030" y="5254805"/>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dirty="0">
                <a:solidFill>
                  <a:srgbClr val="333399"/>
                </a:solidFill>
                <a:latin typeface="Arial" panose="020B0604020202020204" pitchFamily="34" charset="0"/>
              </a:rPr>
              <a:t>…</a:t>
            </a:r>
          </a:p>
        </p:txBody>
      </p:sp>
      <p:sp>
        <p:nvSpPr>
          <p:cNvPr id="85012" name="Rectangle 21"/>
          <p:cNvSpPr>
            <a:spLocks noChangeArrowheads="1"/>
          </p:cNvSpPr>
          <p:nvPr/>
        </p:nvSpPr>
        <p:spPr bwMode="auto">
          <a:xfrm>
            <a:off x="704760" y="4267952"/>
            <a:ext cx="1358723" cy="489063"/>
          </a:xfrm>
          <a:prstGeom prst="rect">
            <a:avLst/>
          </a:prstGeom>
          <a:solidFill>
            <a:srgbClr val="FFFF99"/>
          </a:solidFill>
          <a:ln w="9525">
            <a:solidFill>
              <a:schemeClr val="tx2"/>
            </a:solidFill>
            <a:miter lim="800000"/>
          </a:ln>
        </p:spPr>
        <p:txBody>
          <a:bodyPr wrap="none" lIns="108850" tIns="54425" rIns="108850" bIns="54425" anchor="ctr"/>
          <a:lstStyle/>
          <a:p>
            <a:pPr eaLnBrk="1" hangingPunct="1"/>
            <a:endParaRPr lang="zh-CN" altLang="en-US" b="1"/>
          </a:p>
        </p:txBody>
      </p:sp>
      <p:sp>
        <p:nvSpPr>
          <p:cNvPr id="85013" name="Rectangle 22"/>
          <p:cNvSpPr>
            <a:spLocks noChangeArrowheads="1"/>
          </p:cNvSpPr>
          <p:nvPr/>
        </p:nvSpPr>
        <p:spPr bwMode="auto">
          <a:xfrm>
            <a:off x="886769" y="4350524"/>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ea typeface="黑体" pitchFamily="2" charset="-122"/>
              </a:rPr>
              <a:t>8 </a:t>
            </a:r>
            <a:r>
              <a:rPr kumimoji="1" lang="zh-CN" altLang="en-US" sz="1900" b="1">
                <a:solidFill>
                  <a:srgbClr val="333399"/>
                </a:solidFill>
                <a:ea typeface="黑体" pitchFamily="2" charset="-122"/>
              </a:rPr>
              <a:t>字节</a:t>
            </a:r>
          </a:p>
        </p:txBody>
      </p:sp>
      <p:sp>
        <p:nvSpPr>
          <p:cNvPr id="85014" name="AutoShape 23"/>
          <p:cNvSpPr>
            <a:spLocks noChangeArrowheads="1"/>
          </p:cNvSpPr>
          <p:nvPr/>
        </p:nvSpPr>
        <p:spPr bwMode="auto">
          <a:xfrm>
            <a:off x="467774" y="3883691"/>
            <a:ext cx="730888" cy="335041"/>
          </a:xfrm>
          <a:prstGeom prst="wedgeRoundRectCallout">
            <a:avLst>
              <a:gd name="adj1" fmla="val 48000"/>
              <a:gd name="adj2" fmla="val 139880"/>
              <a:gd name="adj3" fmla="val 16667"/>
            </a:avLst>
          </a:prstGeom>
          <a:solidFill>
            <a:schemeClr val="bg1"/>
          </a:solidFill>
          <a:ln w="12700">
            <a:solidFill>
              <a:schemeClr val="tx1"/>
            </a:solidFill>
            <a:miter lim="800000"/>
          </a:ln>
        </p:spPr>
        <p:txBody>
          <a:bodyPr lIns="108850" tIns="54425" rIns="108850" bIns="54425"/>
          <a:lstStyle/>
          <a:p>
            <a:pPr algn="ctr" defTabSz="906780"/>
            <a:endParaRPr kumimoji="1" lang="zh-CN" altLang="en-US" sz="1900" b="1">
              <a:solidFill>
                <a:srgbClr val="333399"/>
              </a:solidFill>
              <a:ea typeface="黑体" pitchFamily="2" charset="-122"/>
            </a:endParaRPr>
          </a:p>
        </p:txBody>
      </p:sp>
      <p:sp>
        <p:nvSpPr>
          <p:cNvPr id="85015" name="Rectangle 24"/>
          <p:cNvSpPr>
            <a:spLocks noChangeArrowheads="1"/>
          </p:cNvSpPr>
          <p:nvPr/>
        </p:nvSpPr>
        <p:spPr bwMode="auto">
          <a:xfrm>
            <a:off x="496223" y="3861842"/>
            <a:ext cx="99047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717" tIns="52913" rIns="107717" bIns="52913">
            <a:spAutoFit/>
          </a:bodyPr>
          <a:lstStyle/>
          <a:p>
            <a:pPr defTabSz="906780"/>
            <a:r>
              <a:rPr kumimoji="1" lang="zh-CN" altLang="en-US" sz="1900" b="1" dirty="0">
                <a:solidFill>
                  <a:srgbClr val="333399"/>
                </a:solidFill>
                <a:ea typeface="黑体" pitchFamily="2" charset="-122"/>
              </a:rPr>
              <a:t>插入</a:t>
            </a:r>
          </a:p>
        </p:txBody>
      </p:sp>
      <p:sp>
        <p:nvSpPr>
          <p:cNvPr id="85016" name="Rectangle 25"/>
          <p:cNvSpPr>
            <a:spLocks noChangeArrowheads="1"/>
          </p:cNvSpPr>
          <p:nvPr/>
        </p:nvSpPr>
        <p:spPr bwMode="auto">
          <a:xfrm>
            <a:off x="10905765" y="2505421"/>
            <a:ext cx="81545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2400" b="1">
                <a:solidFill>
                  <a:srgbClr val="333399"/>
                </a:solidFill>
                <a:ea typeface="黑体" pitchFamily="2" charset="-122"/>
              </a:rPr>
              <a:t>IP</a:t>
            </a:r>
            <a:r>
              <a:rPr kumimoji="1" lang="zh-CN" altLang="en-US" sz="2400" b="1">
                <a:solidFill>
                  <a:srgbClr val="333399"/>
                </a:solidFill>
                <a:ea typeface="黑体" pitchFamily="2" charset="-122"/>
              </a:rPr>
              <a:t>层</a:t>
            </a:r>
          </a:p>
        </p:txBody>
      </p:sp>
      <p:sp>
        <p:nvSpPr>
          <p:cNvPr id="85017" name="Line 26"/>
          <p:cNvSpPr>
            <a:spLocks noChangeShapeType="1"/>
          </p:cNvSpPr>
          <p:nvPr/>
        </p:nvSpPr>
        <p:spPr bwMode="auto">
          <a:xfrm>
            <a:off x="10702591" y="3038945"/>
            <a:ext cx="1094174" cy="0"/>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85018" name="AutoShape 27"/>
          <p:cNvSpPr>
            <a:spLocks noChangeArrowheads="1"/>
          </p:cNvSpPr>
          <p:nvPr/>
        </p:nvSpPr>
        <p:spPr bwMode="auto">
          <a:xfrm rot="16200000" flipH="1">
            <a:off x="6089806" y="3952554"/>
            <a:ext cx="609741" cy="306876"/>
          </a:xfrm>
          <a:prstGeom prst="rightArrow">
            <a:avLst>
              <a:gd name="adj1" fmla="val 50000"/>
              <a:gd name="adj2" fmla="val 132426"/>
            </a:avLst>
          </a:prstGeom>
          <a:solidFill>
            <a:schemeClr val="accent1"/>
          </a:solidFill>
          <a:ln w="12700">
            <a:solidFill>
              <a:schemeClr val="tx1"/>
            </a:solidFill>
            <a:miter lim="800000"/>
          </a:ln>
        </p:spPr>
        <p:txBody>
          <a:bodyPr wrap="none" lIns="108850" tIns="54425" rIns="108850" bIns="54425" anchor="ctr"/>
          <a:lstStyle/>
          <a:p>
            <a:pPr eaLnBrk="1" hangingPunct="1"/>
            <a:endParaRPr lang="zh-CN" altLang="en-US" b="1"/>
          </a:p>
        </p:txBody>
      </p:sp>
      <p:sp>
        <p:nvSpPr>
          <p:cNvPr id="85019" name="Rectangle 28"/>
          <p:cNvSpPr>
            <a:spLocks noChangeArrowheads="1"/>
          </p:cNvSpPr>
          <p:nvPr/>
        </p:nvSpPr>
        <p:spPr bwMode="auto">
          <a:xfrm>
            <a:off x="2061365" y="3323173"/>
            <a:ext cx="8560803" cy="457306"/>
          </a:xfrm>
          <a:prstGeom prst="rect">
            <a:avLst/>
          </a:prstGeom>
          <a:solidFill>
            <a:srgbClr val="FFCCFF"/>
          </a:solidFill>
          <a:ln w="12700" algn="ctr">
            <a:solidFill>
              <a:schemeClr val="folHlink"/>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p>
        </p:txBody>
      </p:sp>
      <p:sp>
        <p:nvSpPr>
          <p:cNvPr id="85020" name="Line 29"/>
          <p:cNvSpPr>
            <a:spLocks noChangeShapeType="1"/>
          </p:cNvSpPr>
          <p:nvPr/>
        </p:nvSpPr>
        <p:spPr bwMode="auto">
          <a:xfrm>
            <a:off x="3307920" y="3323173"/>
            <a:ext cx="0" cy="45730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85021" name="Line 30"/>
          <p:cNvSpPr>
            <a:spLocks noChangeShapeType="1"/>
          </p:cNvSpPr>
          <p:nvPr/>
        </p:nvSpPr>
        <p:spPr bwMode="auto">
          <a:xfrm>
            <a:off x="4526961" y="3323173"/>
            <a:ext cx="0" cy="45730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85022" name="Line 31"/>
          <p:cNvSpPr>
            <a:spLocks noChangeShapeType="1"/>
          </p:cNvSpPr>
          <p:nvPr/>
        </p:nvSpPr>
        <p:spPr bwMode="auto">
          <a:xfrm>
            <a:off x="5746003" y="3323173"/>
            <a:ext cx="0" cy="45730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85023" name="Line 32"/>
          <p:cNvSpPr>
            <a:spLocks noChangeShapeType="1"/>
          </p:cNvSpPr>
          <p:nvPr/>
        </p:nvSpPr>
        <p:spPr bwMode="auto">
          <a:xfrm>
            <a:off x="9911060" y="3323173"/>
            <a:ext cx="0" cy="45730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85024" name="Rectangle 33"/>
          <p:cNvSpPr>
            <a:spLocks noChangeArrowheads="1"/>
          </p:cNvSpPr>
          <p:nvPr/>
        </p:nvSpPr>
        <p:spPr bwMode="auto">
          <a:xfrm>
            <a:off x="2103702" y="3369221"/>
            <a:ext cx="1140868"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b="1" dirty="0">
                <a:solidFill>
                  <a:srgbClr val="333399"/>
                </a:solidFill>
                <a:ea typeface="黑体" pitchFamily="2" charset="-122"/>
              </a:rPr>
              <a:t>目的地址</a:t>
            </a:r>
          </a:p>
        </p:txBody>
      </p:sp>
      <p:sp>
        <p:nvSpPr>
          <p:cNvPr id="85025" name="Rectangle 34"/>
          <p:cNvSpPr>
            <a:spLocks noChangeArrowheads="1"/>
          </p:cNvSpPr>
          <p:nvPr/>
        </p:nvSpPr>
        <p:spPr bwMode="auto">
          <a:xfrm>
            <a:off x="3528987" y="3369221"/>
            <a:ext cx="910035"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b="1" dirty="0">
                <a:solidFill>
                  <a:srgbClr val="333399"/>
                </a:solidFill>
                <a:ea typeface="黑体" pitchFamily="2" charset="-122"/>
              </a:rPr>
              <a:t>源地址</a:t>
            </a:r>
          </a:p>
        </p:txBody>
      </p:sp>
      <p:sp>
        <p:nvSpPr>
          <p:cNvPr id="85026" name="Rectangle 35"/>
          <p:cNvSpPr>
            <a:spLocks noChangeArrowheads="1"/>
          </p:cNvSpPr>
          <p:nvPr/>
        </p:nvSpPr>
        <p:spPr bwMode="auto">
          <a:xfrm>
            <a:off x="4824722" y="3369221"/>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b="1" dirty="0">
                <a:solidFill>
                  <a:srgbClr val="333399"/>
                </a:solidFill>
                <a:ea typeface="黑体" pitchFamily="2" charset="-122"/>
              </a:rPr>
              <a:t>类型</a:t>
            </a:r>
          </a:p>
        </p:txBody>
      </p:sp>
      <p:sp>
        <p:nvSpPr>
          <p:cNvPr id="85027" name="Rectangle 36"/>
          <p:cNvSpPr>
            <a:spLocks noChangeArrowheads="1"/>
          </p:cNvSpPr>
          <p:nvPr/>
        </p:nvSpPr>
        <p:spPr bwMode="auto">
          <a:xfrm>
            <a:off x="7208429" y="3369221"/>
            <a:ext cx="1192164"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b="1">
                <a:solidFill>
                  <a:srgbClr val="333399"/>
                </a:solidFill>
                <a:ea typeface="黑体" pitchFamily="2" charset="-122"/>
              </a:rPr>
              <a:t>数        据</a:t>
            </a:r>
          </a:p>
        </p:txBody>
      </p:sp>
      <p:sp>
        <p:nvSpPr>
          <p:cNvPr id="85028" name="Rectangle 37"/>
          <p:cNvSpPr>
            <a:spLocks noChangeArrowheads="1"/>
          </p:cNvSpPr>
          <p:nvPr/>
        </p:nvSpPr>
        <p:spPr bwMode="auto">
          <a:xfrm>
            <a:off x="9920992" y="3369221"/>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b="1" dirty="0">
                <a:solidFill>
                  <a:srgbClr val="333399"/>
                </a:solidFill>
                <a:ea typeface="黑体" pitchFamily="2" charset="-122"/>
              </a:rPr>
              <a:t>FCS</a:t>
            </a:r>
          </a:p>
        </p:txBody>
      </p:sp>
      <p:sp>
        <p:nvSpPr>
          <p:cNvPr id="85029" name="Rectangle 38"/>
          <p:cNvSpPr>
            <a:spLocks noChangeArrowheads="1"/>
          </p:cNvSpPr>
          <p:nvPr/>
        </p:nvSpPr>
        <p:spPr bwMode="auto">
          <a:xfrm>
            <a:off x="2524856" y="2997746"/>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dirty="0">
                <a:solidFill>
                  <a:srgbClr val="333399"/>
                </a:solidFill>
                <a:ea typeface="黑体" pitchFamily="2" charset="-122"/>
              </a:rPr>
              <a:t>6</a:t>
            </a:r>
          </a:p>
        </p:txBody>
      </p:sp>
      <p:sp>
        <p:nvSpPr>
          <p:cNvPr id="85030" name="Rectangle 39"/>
          <p:cNvSpPr>
            <a:spLocks noChangeArrowheads="1"/>
          </p:cNvSpPr>
          <p:nvPr/>
        </p:nvSpPr>
        <p:spPr bwMode="auto">
          <a:xfrm>
            <a:off x="3830668" y="2997746"/>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dirty="0">
                <a:solidFill>
                  <a:srgbClr val="333399"/>
                </a:solidFill>
                <a:ea typeface="黑体" pitchFamily="2" charset="-122"/>
              </a:rPr>
              <a:t>6</a:t>
            </a:r>
          </a:p>
        </p:txBody>
      </p:sp>
      <p:sp>
        <p:nvSpPr>
          <p:cNvPr id="85031" name="Rectangle 40"/>
          <p:cNvSpPr>
            <a:spLocks noChangeArrowheads="1"/>
          </p:cNvSpPr>
          <p:nvPr/>
        </p:nvSpPr>
        <p:spPr bwMode="auto">
          <a:xfrm>
            <a:off x="5034896" y="2997746"/>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dirty="0">
                <a:solidFill>
                  <a:srgbClr val="333399"/>
                </a:solidFill>
                <a:ea typeface="黑体" pitchFamily="2" charset="-122"/>
              </a:rPr>
              <a:t>2</a:t>
            </a:r>
          </a:p>
        </p:txBody>
      </p:sp>
      <p:sp>
        <p:nvSpPr>
          <p:cNvPr id="85032" name="Rectangle 41"/>
          <p:cNvSpPr>
            <a:spLocks noChangeArrowheads="1"/>
          </p:cNvSpPr>
          <p:nvPr/>
        </p:nvSpPr>
        <p:spPr bwMode="auto">
          <a:xfrm>
            <a:off x="10129048" y="2997746"/>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dirty="0">
                <a:solidFill>
                  <a:srgbClr val="333399"/>
                </a:solidFill>
                <a:ea typeface="黑体" pitchFamily="2" charset="-122"/>
              </a:rPr>
              <a:t>4</a:t>
            </a:r>
          </a:p>
        </p:txBody>
      </p:sp>
      <p:sp>
        <p:nvSpPr>
          <p:cNvPr id="85033" name="Rectangle 42"/>
          <p:cNvSpPr>
            <a:spLocks noChangeArrowheads="1"/>
          </p:cNvSpPr>
          <p:nvPr/>
        </p:nvSpPr>
        <p:spPr bwMode="auto">
          <a:xfrm>
            <a:off x="1394703" y="2997661"/>
            <a:ext cx="70485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ea typeface="黑体" pitchFamily="2" charset="-122"/>
              </a:rPr>
              <a:t>字节</a:t>
            </a:r>
          </a:p>
        </p:txBody>
      </p:sp>
      <p:sp>
        <p:nvSpPr>
          <p:cNvPr id="85034" name="Text Box 43"/>
          <p:cNvSpPr txBox="1">
            <a:spLocks noChangeArrowheads="1"/>
          </p:cNvSpPr>
          <p:nvPr/>
        </p:nvSpPr>
        <p:spPr bwMode="auto">
          <a:xfrm>
            <a:off x="7993611" y="3000836"/>
            <a:ext cx="1138347" cy="35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a:solidFill>
                  <a:srgbClr val="333399"/>
                </a:solidFill>
                <a:latin typeface="Arial" panose="020B0604020202020204" pitchFamily="34" charset="0"/>
              </a:rPr>
              <a:t>46 ~ 1500</a:t>
            </a:r>
          </a:p>
        </p:txBody>
      </p:sp>
      <p:grpSp>
        <p:nvGrpSpPr>
          <p:cNvPr id="2" name="Group 46"/>
          <p:cNvGrpSpPr/>
          <p:nvPr/>
        </p:nvGrpSpPr>
        <p:grpSpPr bwMode="auto">
          <a:xfrm>
            <a:off x="5746003" y="2505421"/>
            <a:ext cx="4165058" cy="990829"/>
            <a:chOff x="2715" y="1872"/>
            <a:chExt cx="1968" cy="624"/>
          </a:xfrm>
        </p:grpSpPr>
        <p:sp>
          <p:nvSpPr>
            <p:cNvPr id="85039" name="AutoShape 47"/>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ln>
          </p:spPr>
          <p:txBody>
            <a:bodyPr wrap="none" anchor="ctr"/>
            <a:lstStyle/>
            <a:p>
              <a:pPr eaLnBrk="1" hangingPunct="1"/>
              <a:endParaRPr lang="zh-CN" altLang="en-US" b="1"/>
            </a:p>
          </p:txBody>
        </p:sp>
        <p:sp>
          <p:nvSpPr>
            <p:cNvPr id="85040" name="Rectangle 48"/>
            <p:cNvSpPr>
              <a:spLocks noChangeArrowheads="1"/>
            </p:cNvSpPr>
            <p:nvPr/>
          </p:nvSpPr>
          <p:spPr bwMode="auto">
            <a:xfrm>
              <a:off x="2715" y="1872"/>
              <a:ext cx="1968" cy="24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defTabSz="90678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a:t>
              </a:r>
            </a:p>
          </p:txBody>
        </p:sp>
      </p:gr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2"/>
          <p:cNvSpPr>
            <a:spLocks noChangeShapeType="1"/>
          </p:cNvSpPr>
          <p:nvPr/>
        </p:nvSpPr>
        <p:spPr bwMode="auto">
          <a:xfrm>
            <a:off x="205266" y="4490943"/>
            <a:ext cx="11885654" cy="0"/>
          </a:xfrm>
          <a:prstGeom prst="line">
            <a:avLst/>
          </a:prstGeom>
          <a:noFill/>
          <a:ln w="12700" cmpd="sng">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6019" name="Rectangle 3"/>
          <p:cNvSpPr>
            <a:spLocks noChangeArrowheads="1"/>
          </p:cNvSpPr>
          <p:nvPr/>
        </p:nvSpPr>
        <p:spPr bwMode="auto">
          <a:xfrm>
            <a:off x="2074039" y="4725947"/>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86020" name="Rectangle 4"/>
          <p:cNvSpPr>
            <a:spLocks noChangeArrowheads="1"/>
          </p:cNvSpPr>
          <p:nvPr/>
        </p:nvSpPr>
        <p:spPr bwMode="auto">
          <a:xfrm>
            <a:off x="2065574" y="4725947"/>
            <a:ext cx="8558686" cy="489063"/>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86021" name="Rectangle 5"/>
          <p:cNvSpPr>
            <a:spLocks noChangeArrowheads="1"/>
          </p:cNvSpPr>
          <p:nvPr/>
        </p:nvSpPr>
        <p:spPr bwMode="auto">
          <a:xfrm>
            <a:off x="5676137" y="4830747"/>
            <a:ext cx="110560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MAC </a:t>
            </a:r>
            <a:r>
              <a:rPr kumimoji="1" lang="zh-CN" altLang="en-US" sz="1900" b="1">
                <a:solidFill>
                  <a:srgbClr val="333399"/>
                </a:solidFill>
                <a:latin typeface="Times New Roman" panose="02020603050405020304" pitchFamily="18" charset="0"/>
              </a:rPr>
              <a:t>帧</a:t>
            </a:r>
          </a:p>
        </p:txBody>
      </p:sp>
      <p:sp>
        <p:nvSpPr>
          <p:cNvPr id="86022" name="Rectangle 6"/>
          <p:cNvSpPr>
            <a:spLocks noChangeArrowheads="1"/>
          </p:cNvSpPr>
          <p:nvPr/>
        </p:nvSpPr>
        <p:spPr bwMode="auto">
          <a:xfrm>
            <a:off x="10992512" y="48101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rPr>
              <a:t>物理层</a:t>
            </a:r>
          </a:p>
        </p:txBody>
      </p:sp>
      <p:sp>
        <p:nvSpPr>
          <p:cNvPr id="86023" name="Rectangle 7"/>
          <p:cNvSpPr>
            <a:spLocks noChangeArrowheads="1"/>
          </p:cNvSpPr>
          <p:nvPr/>
        </p:nvSpPr>
        <p:spPr bwMode="auto">
          <a:xfrm>
            <a:off x="10952302" y="3881202"/>
            <a:ext cx="1105601" cy="399247"/>
          </a:xfrm>
          <a:prstGeom prst="rect">
            <a:avLst/>
          </a:prstGeom>
          <a:noFill/>
          <a:ln>
            <a:noFill/>
          </a:ln>
        </p:spPr>
        <p:txBody>
          <a:bodyPr wrap="none" lIns="107717" tIns="52913" rIns="107717" bIns="52913">
            <a:spAutoFit/>
          </a:bodyPr>
          <a:lstStyle/>
          <a:p>
            <a:pPr defTabSz="906780"/>
            <a:r>
              <a:rPr kumimoji="1" lang="en-US" altLang="zh-CN" sz="1900" b="1" dirty="0">
                <a:solidFill>
                  <a:srgbClr val="333399"/>
                </a:solidFill>
                <a:latin typeface="Times New Roman" panose="02020603050405020304" pitchFamily="18" charset="0"/>
              </a:rPr>
              <a:t>MAC </a:t>
            </a:r>
            <a:r>
              <a:rPr kumimoji="1" lang="zh-CN" altLang="en-US" sz="1900" b="1" dirty="0">
                <a:solidFill>
                  <a:srgbClr val="333399"/>
                </a:solidFill>
                <a:latin typeface="Times New Roman" panose="02020603050405020304" pitchFamily="18" charset="0"/>
              </a:rPr>
              <a:t>层</a:t>
            </a:r>
          </a:p>
        </p:txBody>
      </p:sp>
      <p:sp>
        <p:nvSpPr>
          <p:cNvPr id="86024" name="Line 8"/>
          <p:cNvSpPr>
            <a:spLocks noChangeShapeType="1"/>
          </p:cNvSpPr>
          <p:nvPr/>
        </p:nvSpPr>
        <p:spPr bwMode="auto">
          <a:xfrm flipH="1">
            <a:off x="2063459" y="4216241"/>
            <a:ext cx="2116" cy="514469"/>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6025" name="Line 9"/>
          <p:cNvSpPr>
            <a:spLocks noChangeShapeType="1"/>
          </p:cNvSpPr>
          <p:nvPr/>
        </p:nvSpPr>
        <p:spPr bwMode="auto">
          <a:xfrm>
            <a:off x="10609446" y="4287696"/>
            <a:ext cx="14814" cy="4319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6026" name="Rectangle 10"/>
          <p:cNvSpPr>
            <a:spLocks noChangeArrowheads="1"/>
          </p:cNvSpPr>
          <p:nvPr/>
        </p:nvSpPr>
        <p:spPr bwMode="auto">
          <a:xfrm>
            <a:off x="11132193" y="2966590"/>
            <a:ext cx="75390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层</a:t>
            </a:r>
          </a:p>
        </p:txBody>
      </p:sp>
      <p:sp>
        <p:nvSpPr>
          <p:cNvPr id="86027" name="Line 11"/>
          <p:cNvSpPr>
            <a:spLocks noChangeShapeType="1"/>
          </p:cNvSpPr>
          <p:nvPr/>
        </p:nvSpPr>
        <p:spPr bwMode="auto">
          <a:xfrm flipV="1">
            <a:off x="10929020" y="3500114"/>
            <a:ext cx="1100029" cy="0"/>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86028" name="Group 12"/>
          <p:cNvGrpSpPr/>
          <p:nvPr/>
        </p:nvGrpSpPr>
        <p:grpSpPr bwMode="auto">
          <a:xfrm>
            <a:off x="1396794" y="3458829"/>
            <a:ext cx="9227466" cy="1413202"/>
            <a:chOff x="659" y="2182"/>
            <a:chExt cx="4360" cy="890"/>
          </a:xfrm>
        </p:grpSpPr>
        <p:sp>
          <p:nvSpPr>
            <p:cNvPr id="86034"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grpSp>
          <p:nvGrpSpPr>
            <p:cNvPr id="86035" name="Group 14"/>
            <p:cNvGrpSpPr/>
            <p:nvPr/>
          </p:nvGrpSpPr>
          <p:grpSpPr bwMode="auto">
            <a:xfrm>
              <a:off x="659" y="2182"/>
              <a:ext cx="4360" cy="506"/>
              <a:chOff x="659" y="2182"/>
              <a:chExt cx="4360" cy="506"/>
            </a:xfrm>
          </p:grpSpPr>
          <p:sp>
            <p:nvSpPr>
              <p:cNvPr id="86036"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p>
            </p:txBody>
          </p:sp>
          <p:sp>
            <p:nvSpPr>
              <p:cNvPr id="86037" name="Line 16"/>
              <p:cNvSpPr>
                <a:spLocks noChangeShapeType="1"/>
              </p:cNvSpPr>
              <p:nvPr/>
            </p:nvSpPr>
            <p:spPr bwMode="auto">
              <a:xfrm>
                <a:off x="156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6038" name="Line 17"/>
              <p:cNvSpPr>
                <a:spLocks noChangeShapeType="1"/>
              </p:cNvSpPr>
              <p:nvPr/>
            </p:nvSpPr>
            <p:spPr bwMode="auto">
              <a:xfrm>
                <a:off x="2139"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6039" name="Line 18"/>
              <p:cNvSpPr>
                <a:spLocks noChangeShapeType="1"/>
              </p:cNvSpPr>
              <p:nvPr/>
            </p:nvSpPr>
            <p:spPr bwMode="auto">
              <a:xfrm>
                <a:off x="2715"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6040" name="Line 19"/>
              <p:cNvSpPr>
                <a:spLocks noChangeShapeType="1"/>
              </p:cNvSpPr>
              <p:nvPr/>
            </p:nvSpPr>
            <p:spPr bwMode="auto">
              <a:xfrm>
                <a:off x="468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6041"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目的地址</a:t>
                </a:r>
              </a:p>
            </p:txBody>
          </p:sp>
          <p:sp>
            <p:nvSpPr>
              <p:cNvPr id="86042"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源地址</a:t>
                </a:r>
              </a:p>
            </p:txBody>
          </p:sp>
          <p:sp>
            <p:nvSpPr>
              <p:cNvPr id="86043"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类型</a:t>
                </a:r>
              </a:p>
            </p:txBody>
          </p:sp>
          <p:sp>
            <p:nvSpPr>
              <p:cNvPr id="86044"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数        据</a:t>
                </a:r>
              </a:p>
            </p:txBody>
          </p:sp>
          <p:sp>
            <p:nvSpPr>
              <p:cNvPr id="86045" name="Rectangle 24"/>
              <p:cNvSpPr>
                <a:spLocks noChangeArrowheads="1"/>
              </p:cNvSpPr>
              <p:nvPr/>
            </p:nvSpPr>
            <p:spPr bwMode="auto">
              <a:xfrm>
                <a:off x="4683" y="2445"/>
                <a:ext cx="30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FCS</a:t>
                </a:r>
              </a:p>
            </p:txBody>
          </p:sp>
          <p:sp>
            <p:nvSpPr>
              <p:cNvPr id="86046"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86047"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86048"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2</a:t>
                </a:r>
              </a:p>
            </p:txBody>
          </p:sp>
          <p:sp>
            <p:nvSpPr>
              <p:cNvPr id="86049"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4</a:t>
                </a:r>
              </a:p>
            </p:txBody>
          </p:sp>
          <p:sp>
            <p:nvSpPr>
              <p:cNvPr id="86050"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字节</a:t>
                </a:r>
              </a:p>
            </p:txBody>
          </p:sp>
          <p:sp>
            <p:nvSpPr>
              <p:cNvPr id="86051"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a:solidFill>
                      <a:srgbClr val="333399"/>
                    </a:solidFill>
                    <a:latin typeface="Times New Roman" panose="02020603050405020304" pitchFamily="18" charset="0"/>
                    <a:ea typeface="宋体" pitchFamily="2" charset="-122"/>
                  </a:rPr>
                  <a:t>46 ~ 1500</a:t>
                </a:r>
              </a:p>
            </p:txBody>
          </p:sp>
        </p:grpSp>
      </p:grpSp>
      <p:grpSp>
        <p:nvGrpSpPr>
          <p:cNvPr id="86029" name="Group 31"/>
          <p:cNvGrpSpPr/>
          <p:nvPr/>
        </p:nvGrpSpPr>
        <p:grpSpPr bwMode="auto">
          <a:xfrm>
            <a:off x="5748094" y="2966590"/>
            <a:ext cx="4165058" cy="990829"/>
            <a:chOff x="2715" y="1872"/>
            <a:chExt cx="1968" cy="624"/>
          </a:xfrm>
        </p:grpSpPr>
        <p:sp>
          <p:nvSpPr>
            <p:cNvPr id="86032"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p:spPr>
          <p:txBody>
            <a:bodyPr wrap="none" anchor="ctr"/>
            <a:lstStyle/>
            <a:p>
              <a:pPr eaLnBrk="1" hangingPunct="1"/>
              <a:endParaRPr lang="zh-CN" altLang="en-US" b="1"/>
            </a:p>
          </p:txBody>
        </p:sp>
        <p:sp>
          <p:nvSpPr>
            <p:cNvPr id="86033"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数据报</a:t>
              </a:r>
            </a:p>
          </p:txBody>
        </p:sp>
      </p:grpSp>
      <p:sp>
        <p:nvSpPr>
          <p:cNvPr id="74766" name="Rectangle 34"/>
          <p:cNvSpPr>
            <a:spLocks noGrp="1" noChangeArrowheads="1"/>
          </p:cNvSpPr>
          <p:nvPr>
            <p:ph type="title"/>
          </p:nvPr>
        </p:nvSpPr>
        <p:spPr>
          <a:xfrm>
            <a:off x="609521" y="403909"/>
            <a:ext cx="10971372" cy="562105"/>
          </a:xfrm>
        </p:spPr>
        <p:txBody>
          <a:bodyPr/>
          <a:lstStyle/>
          <a:p>
            <a:pPr algn="l"/>
            <a:r>
              <a:rPr lang="en-US" altLang="zh-CN" dirty="0"/>
              <a:t>3.3.5 </a:t>
            </a:r>
            <a:r>
              <a:rPr lang="zh-CN" altLang="en-US" dirty="0"/>
              <a:t>以太网的硬件地址及帧格式</a:t>
            </a:r>
            <a:endParaRPr lang="zh-CN" altLang="en-US" sz="4000" dirty="0">
              <a:solidFill>
                <a:srgbClr val="FFFFFF"/>
              </a:solidFill>
            </a:endParaRPr>
          </a:p>
        </p:txBody>
      </p:sp>
      <p:sp>
        <p:nvSpPr>
          <p:cNvPr id="86031" name="AutoShape 35"/>
          <p:cNvSpPr>
            <a:spLocks noChangeArrowheads="1"/>
          </p:cNvSpPr>
          <p:nvPr/>
        </p:nvSpPr>
        <p:spPr bwMode="auto">
          <a:xfrm>
            <a:off x="3792549" y="2128196"/>
            <a:ext cx="4512146" cy="504942"/>
          </a:xfrm>
          <a:prstGeom prst="wedgeRoundRectCallout">
            <a:avLst>
              <a:gd name="adj1" fmla="val -75375"/>
              <a:gd name="adj2" fmla="val 306917"/>
              <a:gd name="adj3" fmla="val 16667"/>
            </a:avLst>
          </a:prstGeom>
          <a:solidFill>
            <a:srgbClr val="FFFF99"/>
          </a:solidFill>
          <a:ln w="9525">
            <a:solidFill>
              <a:schemeClr val="tx1"/>
            </a:solidFill>
            <a:miter lim="800000"/>
          </a:ln>
        </p:spPr>
        <p:txBody>
          <a:bodyPr lIns="108850" tIns="54425" rIns="108850" bIns="54425"/>
          <a:lstStyle/>
          <a:p>
            <a:pPr algn="ctr" eaLnBrk="1" hangingPunct="1"/>
            <a:r>
              <a:rPr lang="zh-CN" altLang="en-US" sz="2900" b="1" dirty="0">
                <a:solidFill>
                  <a:srgbClr val="333399"/>
                </a:solidFill>
                <a:ea typeface="黑体" pitchFamily="2" charset="-122"/>
              </a:rPr>
              <a:t>目的地址字段 </a:t>
            </a:r>
            <a:r>
              <a:rPr lang="en-US" altLang="zh-CN" sz="2900" b="1" dirty="0">
                <a:solidFill>
                  <a:srgbClr val="333399"/>
                </a:solidFill>
                <a:ea typeface="黑体" pitchFamily="2" charset="-122"/>
              </a:rPr>
              <a:t>6 </a:t>
            </a:r>
            <a:r>
              <a:rPr lang="zh-CN" altLang="en-US" sz="2900" b="1" dirty="0">
                <a:solidFill>
                  <a:srgbClr val="333399"/>
                </a:solidFill>
                <a:ea typeface="黑体" pitchFamily="2" charset="-122"/>
              </a:rPr>
              <a:t>字节</a:t>
            </a: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Line 2"/>
          <p:cNvSpPr>
            <a:spLocks noChangeShapeType="1"/>
          </p:cNvSpPr>
          <p:nvPr/>
        </p:nvSpPr>
        <p:spPr bwMode="auto">
          <a:xfrm>
            <a:off x="200075" y="4490943"/>
            <a:ext cx="11885653" cy="0"/>
          </a:xfrm>
          <a:prstGeom prst="line">
            <a:avLst/>
          </a:prstGeom>
          <a:noFill/>
          <a:ln w="12700" cmpd="sng">
            <a:solidFill>
              <a:schemeClr val="folHlink"/>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8067" name="Rectangle 3"/>
          <p:cNvSpPr>
            <a:spLocks noChangeArrowheads="1"/>
          </p:cNvSpPr>
          <p:nvPr/>
        </p:nvSpPr>
        <p:spPr bwMode="auto">
          <a:xfrm>
            <a:off x="2068850" y="4725947"/>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88068" name="Rectangle 4"/>
          <p:cNvSpPr>
            <a:spLocks noChangeArrowheads="1"/>
          </p:cNvSpPr>
          <p:nvPr/>
        </p:nvSpPr>
        <p:spPr bwMode="auto">
          <a:xfrm>
            <a:off x="2060384" y="4725947"/>
            <a:ext cx="8558686" cy="48906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88069" name="Rectangle 5"/>
          <p:cNvSpPr>
            <a:spLocks noChangeArrowheads="1"/>
          </p:cNvSpPr>
          <p:nvPr/>
        </p:nvSpPr>
        <p:spPr bwMode="auto">
          <a:xfrm>
            <a:off x="5670948" y="4830747"/>
            <a:ext cx="110560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MAC </a:t>
            </a:r>
            <a:r>
              <a:rPr kumimoji="1" lang="zh-CN" altLang="en-US" sz="1900" b="1">
                <a:solidFill>
                  <a:srgbClr val="333399"/>
                </a:solidFill>
                <a:latin typeface="Times New Roman" panose="02020603050405020304" pitchFamily="18" charset="0"/>
              </a:rPr>
              <a:t>帧</a:t>
            </a:r>
          </a:p>
        </p:txBody>
      </p:sp>
      <p:sp>
        <p:nvSpPr>
          <p:cNvPr id="88070" name="Rectangle 6"/>
          <p:cNvSpPr>
            <a:spLocks noChangeArrowheads="1"/>
          </p:cNvSpPr>
          <p:nvPr/>
        </p:nvSpPr>
        <p:spPr bwMode="auto">
          <a:xfrm>
            <a:off x="10987322" y="48101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rPr>
              <a:t>物理层</a:t>
            </a:r>
          </a:p>
        </p:txBody>
      </p:sp>
      <p:sp>
        <p:nvSpPr>
          <p:cNvPr id="88071" name="Rectangle 7"/>
          <p:cNvSpPr>
            <a:spLocks noChangeArrowheads="1"/>
          </p:cNvSpPr>
          <p:nvPr/>
        </p:nvSpPr>
        <p:spPr bwMode="auto">
          <a:xfrm>
            <a:off x="10947110" y="3881202"/>
            <a:ext cx="1105601" cy="399247"/>
          </a:xfrm>
          <a:prstGeom prst="rect">
            <a:avLst/>
          </a:prstGeom>
          <a:noFill/>
          <a:ln>
            <a:noFill/>
          </a:ln>
        </p:spPr>
        <p:txBody>
          <a:bodyPr wrap="none" lIns="107717" tIns="52913" rIns="107717" bIns="52913">
            <a:spAutoFit/>
          </a:bodyPr>
          <a:lstStyle/>
          <a:p>
            <a:pPr defTabSz="906780"/>
            <a:r>
              <a:rPr kumimoji="1" lang="en-US" altLang="zh-CN" sz="1900" b="1" dirty="0">
                <a:solidFill>
                  <a:srgbClr val="333399"/>
                </a:solidFill>
                <a:latin typeface="Times New Roman" panose="02020603050405020304" pitchFamily="18" charset="0"/>
              </a:rPr>
              <a:t>MAC </a:t>
            </a:r>
            <a:r>
              <a:rPr kumimoji="1" lang="zh-CN" altLang="en-US" sz="1900" b="1" dirty="0">
                <a:solidFill>
                  <a:srgbClr val="333399"/>
                </a:solidFill>
                <a:latin typeface="Times New Roman" panose="02020603050405020304" pitchFamily="18" charset="0"/>
              </a:rPr>
              <a:t>层</a:t>
            </a:r>
          </a:p>
        </p:txBody>
      </p:sp>
      <p:sp>
        <p:nvSpPr>
          <p:cNvPr id="88072" name="Line 8"/>
          <p:cNvSpPr>
            <a:spLocks noChangeShapeType="1"/>
          </p:cNvSpPr>
          <p:nvPr/>
        </p:nvSpPr>
        <p:spPr bwMode="auto">
          <a:xfrm flipH="1">
            <a:off x="2058267" y="4216241"/>
            <a:ext cx="2117" cy="514469"/>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8073" name="Line 9"/>
          <p:cNvSpPr>
            <a:spLocks noChangeShapeType="1"/>
          </p:cNvSpPr>
          <p:nvPr/>
        </p:nvSpPr>
        <p:spPr bwMode="auto">
          <a:xfrm>
            <a:off x="10619070" y="4287696"/>
            <a:ext cx="0" cy="4319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8074" name="Rectangle 10"/>
          <p:cNvSpPr>
            <a:spLocks noChangeArrowheads="1"/>
          </p:cNvSpPr>
          <p:nvPr/>
        </p:nvSpPr>
        <p:spPr bwMode="auto">
          <a:xfrm>
            <a:off x="11127004" y="2966590"/>
            <a:ext cx="75390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层</a:t>
            </a:r>
          </a:p>
        </p:txBody>
      </p:sp>
      <p:sp>
        <p:nvSpPr>
          <p:cNvPr id="88075" name="Line 11"/>
          <p:cNvSpPr>
            <a:spLocks noChangeShapeType="1"/>
          </p:cNvSpPr>
          <p:nvPr/>
        </p:nvSpPr>
        <p:spPr bwMode="auto">
          <a:xfrm flipV="1">
            <a:off x="10923831" y="3500112"/>
            <a:ext cx="1094174" cy="0"/>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88076" name="Group 12"/>
          <p:cNvGrpSpPr/>
          <p:nvPr/>
        </p:nvGrpSpPr>
        <p:grpSpPr bwMode="auto">
          <a:xfrm>
            <a:off x="1391605" y="3458829"/>
            <a:ext cx="9227465" cy="1413202"/>
            <a:chOff x="659" y="2182"/>
            <a:chExt cx="4360" cy="890"/>
          </a:xfrm>
        </p:grpSpPr>
        <p:sp>
          <p:nvSpPr>
            <p:cNvPr id="88082"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grpSp>
          <p:nvGrpSpPr>
            <p:cNvPr id="88083" name="Group 14"/>
            <p:cNvGrpSpPr/>
            <p:nvPr/>
          </p:nvGrpSpPr>
          <p:grpSpPr bwMode="auto">
            <a:xfrm>
              <a:off x="659" y="2182"/>
              <a:ext cx="4360" cy="506"/>
              <a:chOff x="659" y="2182"/>
              <a:chExt cx="4360" cy="506"/>
            </a:xfrm>
          </p:grpSpPr>
          <p:sp>
            <p:nvSpPr>
              <p:cNvPr id="88084"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p>
            </p:txBody>
          </p:sp>
          <p:sp>
            <p:nvSpPr>
              <p:cNvPr id="88085" name="Line 16"/>
              <p:cNvSpPr>
                <a:spLocks noChangeShapeType="1"/>
              </p:cNvSpPr>
              <p:nvPr/>
            </p:nvSpPr>
            <p:spPr bwMode="auto">
              <a:xfrm>
                <a:off x="156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8086" name="Line 17"/>
              <p:cNvSpPr>
                <a:spLocks noChangeShapeType="1"/>
              </p:cNvSpPr>
              <p:nvPr/>
            </p:nvSpPr>
            <p:spPr bwMode="auto">
              <a:xfrm>
                <a:off x="2139"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8087" name="Line 18"/>
              <p:cNvSpPr>
                <a:spLocks noChangeShapeType="1"/>
              </p:cNvSpPr>
              <p:nvPr/>
            </p:nvSpPr>
            <p:spPr bwMode="auto">
              <a:xfrm>
                <a:off x="2715"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8088" name="Line 19"/>
              <p:cNvSpPr>
                <a:spLocks noChangeShapeType="1"/>
              </p:cNvSpPr>
              <p:nvPr/>
            </p:nvSpPr>
            <p:spPr bwMode="auto">
              <a:xfrm>
                <a:off x="468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8089"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目的地址</a:t>
                </a:r>
              </a:p>
            </p:txBody>
          </p:sp>
          <p:sp>
            <p:nvSpPr>
              <p:cNvPr id="88090"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源地址</a:t>
                </a:r>
              </a:p>
            </p:txBody>
          </p:sp>
          <p:sp>
            <p:nvSpPr>
              <p:cNvPr id="88091"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类型</a:t>
                </a:r>
              </a:p>
            </p:txBody>
          </p:sp>
          <p:sp>
            <p:nvSpPr>
              <p:cNvPr id="88092"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数        据</a:t>
                </a:r>
              </a:p>
            </p:txBody>
          </p:sp>
          <p:sp>
            <p:nvSpPr>
              <p:cNvPr id="88093" name="Rectangle 24"/>
              <p:cNvSpPr>
                <a:spLocks noChangeArrowheads="1"/>
              </p:cNvSpPr>
              <p:nvPr/>
            </p:nvSpPr>
            <p:spPr bwMode="auto">
              <a:xfrm>
                <a:off x="4683" y="2445"/>
                <a:ext cx="30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FCS</a:t>
                </a:r>
              </a:p>
            </p:txBody>
          </p:sp>
          <p:sp>
            <p:nvSpPr>
              <p:cNvPr id="88094"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88095"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88096"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2</a:t>
                </a:r>
              </a:p>
            </p:txBody>
          </p:sp>
          <p:sp>
            <p:nvSpPr>
              <p:cNvPr id="88097"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4</a:t>
                </a:r>
              </a:p>
            </p:txBody>
          </p:sp>
          <p:sp>
            <p:nvSpPr>
              <p:cNvPr id="88098"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字节</a:t>
                </a:r>
              </a:p>
            </p:txBody>
          </p:sp>
          <p:sp>
            <p:nvSpPr>
              <p:cNvPr id="88099"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a:solidFill>
                      <a:srgbClr val="333399"/>
                    </a:solidFill>
                    <a:latin typeface="Times New Roman" panose="02020603050405020304" pitchFamily="18" charset="0"/>
                    <a:ea typeface="宋体" pitchFamily="2" charset="-122"/>
                  </a:rPr>
                  <a:t>46 ~ 1500</a:t>
                </a:r>
              </a:p>
            </p:txBody>
          </p:sp>
        </p:grpSp>
      </p:grpSp>
      <p:grpSp>
        <p:nvGrpSpPr>
          <p:cNvPr id="88077" name="Group 31"/>
          <p:cNvGrpSpPr/>
          <p:nvPr/>
        </p:nvGrpSpPr>
        <p:grpSpPr bwMode="auto">
          <a:xfrm>
            <a:off x="5742905" y="2966590"/>
            <a:ext cx="4165058" cy="990829"/>
            <a:chOff x="2715" y="1872"/>
            <a:chExt cx="1968" cy="624"/>
          </a:xfrm>
        </p:grpSpPr>
        <p:sp>
          <p:nvSpPr>
            <p:cNvPr id="8808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sp>
          <p:nvSpPr>
            <p:cNvPr id="88081"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algn="ct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数据报</a:t>
              </a:r>
            </a:p>
          </p:txBody>
        </p:sp>
      </p:grpSp>
      <p:sp>
        <p:nvSpPr>
          <p:cNvPr id="88078" name="Rectangle 34"/>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sz="4000" dirty="0">
              <a:solidFill>
                <a:srgbClr val="FFFFFF"/>
              </a:solidFill>
            </a:endParaRPr>
          </a:p>
        </p:txBody>
      </p:sp>
      <p:sp>
        <p:nvSpPr>
          <p:cNvPr id="88079" name="AutoShape 35"/>
          <p:cNvSpPr>
            <a:spLocks noChangeArrowheads="1"/>
          </p:cNvSpPr>
          <p:nvPr/>
        </p:nvSpPr>
        <p:spPr bwMode="auto">
          <a:xfrm>
            <a:off x="3787359" y="2128196"/>
            <a:ext cx="3936488" cy="504942"/>
          </a:xfrm>
          <a:prstGeom prst="wedgeRoundRectCallout">
            <a:avLst>
              <a:gd name="adj1" fmla="val -43278"/>
              <a:gd name="adj2" fmla="val 314153"/>
              <a:gd name="adj3" fmla="val 16667"/>
            </a:avLst>
          </a:prstGeom>
          <a:solidFill>
            <a:srgbClr val="FFFF99"/>
          </a:solidFill>
          <a:ln w="9525">
            <a:solidFill>
              <a:schemeClr val="tx1"/>
            </a:solidFill>
            <a:miter lim="800000"/>
          </a:ln>
        </p:spPr>
        <p:txBody>
          <a:bodyPr lIns="108850" tIns="54425" rIns="108850" bIns="54425"/>
          <a:lstStyle/>
          <a:p>
            <a:pPr algn="ctr" eaLnBrk="1" hangingPunct="1"/>
            <a:r>
              <a:rPr lang="zh-CN" altLang="en-US" sz="2900" b="1" dirty="0">
                <a:solidFill>
                  <a:srgbClr val="333399"/>
                </a:solidFill>
                <a:ea typeface="黑体" pitchFamily="2" charset="-122"/>
              </a:rPr>
              <a:t>源地址字段 </a:t>
            </a:r>
            <a:r>
              <a:rPr lang="en-US" altLang="zh-CN" sz="2900" b="1" dirty="0">
                <a:solidFill>
                  <a:srgbClr val="333399"/>
                </a:solidFill>
                <a:ea typeface="黑体" pitchFamily="2" charset="-122"/>
              </a:rPr>
              <a:t>6 </a:t>
            </a:r>
            <a:r>
              <a:rPr lang="zh-CN" altLang="en-US" sz="2900" b="1" dirty="0">
                <a:solidFill>
                  <a:srgbClr val="333399"/>
                </a:solidFill>
                <a:ea typeface="黑体" pitchFamily="2" charset="-122"/>
              </a:rPr>
              <a:t>字节</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2"/>
          <p:cNvSpPr>
            <a:spLocks noChangeShapeType="1"/>
          </p:cNvSpPr>
          <p:nvPr/>
        </p:nvSpPr>
        <p:spPr bwMode="auto">
          <a:xfrm>
            <a:off x="203173" y="4496841"/>
            <a:ext cx="11885653" cy="0"/>
          </a:xfrm>
          <a:prstGeom prst="line">
            <a:avLst/>
          </a:prstGeom>
          <a:noFill/>
          <a:ln w="12700" cmpd="sng">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0115"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90116" name="Rectangle 4"/>
          <p:cNvSpPr>
            <a:spLocks noChangeArrowheads="1"/>
          </p:cNvSpPr>
          <p:nvPr/>
        </p:nvSpPr>
        <p:spPr bwMode="auto">
          <a:xfrm>
            <a:off x="2063482" y="4731846"/>
            <a:ext cx="8558686" cy="489063"/>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90117" name="Rectangle 5"/>
          <p:cNvSpPr>
            <a:spLocks noChangeArrowheads="1"/>
          </p:cNvSpPr>
          <p:nvPr/>
        </p:nvSpPr>
        <p:spPr bwMode="auto">
          <a:xfrm>
            <a:off x="5674046" y="4836645"/>
            <a:ext cx="110560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MAC </a:t>
            </a:r>
            <a:r>
              <a:rPr kumimoji="1" lang="zh-CN" altLang="en-US" sz="1900" b="1">
                <a:solidFill>
                  <a:srgbClr val="333399"/>
                </a:solidFill>
                <a:latin typeface="Times New Roman" panose="02020603050405020304" pitchFamily="18" charset="0"/>
              </a:rPr>
              <a:t>帧</a:t>
            </a:r>
          </a:p>
        </p:txBody>
      </p:sp>
      <p:sp>
        <p:nvSpPr>
          <p:cNvPr id="90118"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rPr>
              <a:t>物理层</a:t>
            </a:r>
          </a:p>
        </p:txBody>
      </p:sp>
      <p:sp>
        <p:nvSpPr>
          <p:cNvPr id="90119" name="Rectangle 7"/>
          <p:cNvSpPr>
            <a:spLocks noChangeArrowheads="1"/>
          </p:cNvSpPr>
          <p:nvPr/>
        </p:nvSpPr>
        <p:spPr bwMode="auto">
          <a:xfrm>
            <a:off x="10950208" y="3887100"/>
            <a:ext cx="1105601" cy="399247"/>
          </a:xfrm>
          <a:prstGeom prst="rect">
            <a:avLst/>
          </a:prstGeom>
          <a:noFill/>
          <a:ln>
            <a:noFill/>
          </a:ln>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MAC </a:t>
            </a:r>
            <a:r>
              <a:rPr kumimoji="1" lang="zh-CN" altLang="en-US" sz="1900" b="1">
                <a:solidFill>
                  <a:srgbClr val="333399"/>
                </a:solidFill>
                <a:latin typeface="Times New Roman" panose="02020603050405020304" pitchFamily="18" charset="0"/>
              </a:rPr>
              <a:t>层</a:t>
            </a:r>
          </a:p>
        </p:txBody>
      </p:sp>
      <p:sp>
        <p:nvSpPr>
          <p:cNvPr id="90120" name="Line 8"/>
          <p:cNvSpPr>
            <a:spLocks noChangeShapeType="1"/>
          </p:cNvSpPr>
          <p:nvPr/>
        </p:nvSpPr>
        <p:spPr bwMode="auto">
          <a:xfrm flipH="1">
            <a:off x="2061365" y="4222140"/>
            <a:ext cx="2117" cy="514469"/>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0121" name="Line 9"/>
          <p:cNvSpPr>
            <a:spLocks noChangeShapeType="1"/>
          </p:cNvSpPr>
          <p:nvPr/>
        </p:nvSpPr>
        <p:spPr bwMode="auto">
          <a:xfrm>
            <a:off x="10607353" y="4293594"/>
            <a:ext cx="14815" cy="4319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0122" name="Rectangle 10"/>
          <p:cNvSpPr>
            <a:spLocks noChangeArrowheads="1"/>
          </p:cNvSpPr>
          <p:nvPr/>
        </p:nvSpPr>
        <p:spPr bwMode="auto">
          <a:xfrm>
            <a:off x="11130102" y="2972489"/>
            <a:ext cx="75390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层</a:t>
            </a:r>
          </a:p>
        </p:txBody>
      </p:sp>
      <p:sp>
        <p:nvSpPr>
          <p:cNvPr id="90123" name="Line 11"/>
          <p:cNvSpPr>
            <a:spLocks noChangeShapeType="1"/>
          </p:cNvSpPr>
          <p:nvPr/>
        </p:nvSpPr>
        <p:spPr bwMode="auto">
          <a:xfrm>
            <a:off x="10926929" y="3506012"/>
            <a:ext cx="1094174" cy="0"/>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90124" name="Group 12"/>
          <p:cNvGrpSpPr/>
          <p:nvPr/>
        </p:nvGrpSpPr>
        <p:grpSpPr bwMode="auto">
          <a:xfrm>
            <a:off x="1394703" y="3464728"/>
            <a:ext cx="9227465" cy="1413202"/>
            <a:chOff x="659" y="2182"/>
            <a:chExt cx="4360" cy="890"/>
          </a:xfrm>
        </p:grpSpPr>
        <p:sp>
          <p:nvSpPr>
            <p:cNvPr id="90131"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grpSp>
          <p:nvGrpSpPr>
            <p:cNvPr id="90132" name="Group 14"/>
            <p:cNvGrpSpPr/>
            <p:nvPr/>
          </p:nvGrpSpPr>
          <p:grpSpPr bwMode="auto">
            <a:xfrm>
              <a:off x="659" y="2182"/>
              <a:ext cx="4360" cy="506"/>
              <a:chOff x="659" y="2182"/>
              <a:chExt cx="4360" cy="506"/>
            </a:xfrm>
          </p:grpSpPr>
          <p:sp>
            <p:nvSpPr>
              <p:cNvPr id="90133"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p>
            </p:txBody>
          </p:sp>
          <p:sp>
            <p:nvSpPr>
              <p:cNvPr id="90134" name="Line 16"/>
              <p:cNvSpPr>
                <a:spLocks noChangeShapeType="1"/>
              </p:cNvSpPr>
              <p:nvPr/>
            </p:nvSpPr>
            <p:spPr bwMode="auto">
              <a:xfrm>
                <a:off x="156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0135" name="Line 17"/>
              <p:cNvSpPr>
                <a:spLocks noChangeShapeType="1"/>
              </p:cNvSpPr>
              <p:nvPr/>
            </p:nvSpPr>
            <p:spPr bwMode="auto">
              <a:xfrm>
                <a:off x="2139"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0136" name="Line 18"/>
              <p:cNvSpPr>
                <a:spLocks noChangeShapeType="1"/>
              </p:cNvSpPr>
              <p:nvPr/>
            </p:nvSpPr>
            <p:spPr bwMode="auto">
              <a:xfrm>
                <a:off x="2715"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0137" name="Line 19"/>
              <p:cNvSpPr>
                <a:spLocks noChangeShapeType="1"/>
              </p:cNvSpPr>
              <p:nvPr/>
            </p:nvSpPr>
            <p:spPr bwMode="auto">
              <a:xfrm>
                <a:off x="468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0138"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目的地址</a:t>
                </a:r>
              </a:p>
            </p:txBody>
          </p:sp>
          <p:sp>
            <p:nvSpPr>
              <p:cNvPr id="90139"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源地址</a:t>
                </a:r>
              </a:p>
            </p:txBody>
          </p:sp>
          <p:sp>
            <p:nvSpPr>
              <p:cNvPr id="90140"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类型</a:t>
                </a:r>
              </a:p>
            </p:txBody>
          </p:sp>
          <p:sp>
            <p:nvSpPr>
              <p:cNvPr id="90141"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数        据</a:t>
                </a:r>
              </a:p>
            </p:txBody>
          </p:sp>
          <p:sp>
            <p:nvSpPr>
              <p:cNvPr id="90142" name="Rectangle 24"/>
              <p:cNvSpPr>
                <a:spLocks noChangeArrowheads="1"/>
              </p:cNvSpPr>
              <p:nvPr/>
            </p:nvSpPr>
            <p:spPr bwMode="auto">
              <a:xfrm>
                <a:off x="4683" y="2445"/>
                <a:ext cx="30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FCS</a:t>
                </a:r>
              </a:p>
            </p:txBody>
          </p:sp>
          <p:sp>
            <p:nvSpPr>
              <p:cNvPr id="90143"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0144"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0145"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2</a:t>
                </a:r>
              </a:p>
            </p:txBody>
          </p:sp>
          <p:sp>
            <p:nvSpPr>
              <p:cNvPr id="90146"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4</a:t>
                </a:r>
              </a:p>
            </p:txBody>
          </p:sp>
          <p:sp>
            <p:nvSpPr>
              <p:cNvPr id="90147"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字节</a:t>
                </a:r>
              </a:p>
            </p:txBody>
          </p:sp>
          <p:sp>
            <p:nvSpPr>
              <p:cNvPr id="90148"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a:solidFill>
                      <a:srgbClr val="333399"/>
                    </a:solidFill>
                    <a:latin typeface="Times New Roman" panose="02020603050405020304" pitchFamily="18" charset="0"/>
                    <a:ea typeface="宋体" pitchFamily="2" charset="-122"/>
                  </a:rPr>
                  <a:t>46 ~ 1500</a:t>
                </a:r>
              </a:p>
            </p:txBody>
          </p:sp>
        </p:grpSp>
      </p:grpSp>
      <p:grpSp>
        <p:nvGrpSpPr>
          <p:cNvPr id="90125" name="Group 31"/>
          <p:cNvGrpSpPr/>
          <p:nvPr/>
        </p:nvGrpSpPr>
        <p:grpSpPr bwMode="auto">
          <a:xfrm>
            <a:off x="5746003" y="2972488"/>
            <a:ext cx="4165058" cy="990829"/>
            <a:chOff x="2715" y="1872"/>
            <a:chExt cx="1968" cy="624"/>
          </a:xfrm>
        </p:grpSpPr>
        <p:sp>
          <p:nvSpPr>
            <p:cNvPr id="90129"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sp>
          <p:nvSpPr>
            <p:cNvPr id="90130"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algn="ct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数据报</a:t>
              </a:r>
            </a:p>
          </p:txBody>
        </p:sp>
      </p:grpSp>
      <p:sp>
        <p:nvSpPr>
          <p:cNvPr id="90126" name="Rectangle 34"/>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sz="4000" dirty="0">
              <a:solidFill>
                <a:srgbClr val="FFFFFF"/>
              </a:solidFill>
            </a:endParaRPr>
          </a:p>
        </p:txBody>
      </p:sp>
      <p:sp>
        <p:nvSpPr>
          <p:cNvPr id="90127" name="AutoShape 35"/>
          <p:cNvSpPr>
            <a:spLocks noChangeArrowheads="1"/>
          </p:cNvSpPr>
          <p:nvPr/>
        </p:nvSpPr>
        <p:spPr bwMode="auto">
          <a:xfrm>
            <a:off x="3983049" y="2134094"/>
            <a:ext cx="3646543" cy="504942"/>
          </a:xfrm>
          <a:prstGeom prst="wedgeRoundRectCallout">
            <a:avLst>
              <a:gd name="adj1" fmla="val -23130"/>
              <a:gd name="adj2" fmla="val 310380"/>
              <a:gd name="adj3" fmla="val 16667"/>
            </a:avLst>
          </a:prstGeom>
          <a:solidFill>
            <a:srgbClr val="FFFF99"/>
          </a:solidFill>
          <a:ln w="9525">
            <a:solidFill>
              <a:schemeClr val="tx1"/>
            </a:solidFill>
            <a:miter lim="800000"/>
          </a:ln>
        </p:spPr>
        <p:txBody>
          <a:bodyPr lIns="108850" tIns="54425" rIns="108850" bIns="54425"/>
          <a:lstStyle/>
          <a:p>
            <a:pPr algn="ctr" eaLnBrk="1" hangingPunct="1"/>
            <a:r>
              <a:rPr lang="zh-CN" altLang="en-US" sz="2900" b="1" dirty="0">
                <a:solidFill>
                  <a:srgbClr val="333399"/>
                </a:solidFill>
                <a:ea typeface="黑体" pitchFamily="2" charset="-122"/>
              </a:rPr>
              <a:t>类型字段 </a:t>
            </a:r>
            <a:r>
              <a:rPr lang="en-US" altLang="zh-CN" sz="2900" b="1" dirty="0">
                <a:solidFill>
                  <a:srgbClr val="333399"/>
                </a:solidFill>
                <a:ea typeface="黑体" pitchFamily="2" charset="-122"/>
              </a:rPr>
              <a:t>2 </a:t>
            </a:r>
            <a:r>
              <a:rPr lang="zh-CN" altLang="en-US" sz="2900" b="1" dirty="0">
                <a:solidFill>
                  <a:srgbClr val="333399"/>
                </a:solidFill>
                <a:ea typeface="黑体" pitchFamily="2" charset="-122"/>
              </a:rPr>
              <a:t>字节</a:t>
            </a:r>
          </a:p>
        </p:txBody>
      </p:sp>
      <p:sp>
        <p:nvSpPr>
          <p:cNvPr id="318500" name="Text Box 36"/>
          <p:cNvSpPr txBox="1">
            <a:spLocks noChangeArrowheads="1"/>
          </p:cNvSpPr>
          <p:nvPr/>
        </p:nvSpPr>
        <p:spPr bwMode="auto">
          <a:xfrm>
            <a:off x="1394692" y="1124210"/>
            <a:ext cx="9536479" cy="1002465"/>
          </a:xfrm>
          <a:prstGeom prst="rect">
            <a:avLst/>
          </a:prstGeom>
          <a:solidFill>
            <a:srgbClr val="CCECFF"/>
          </a:solidFill>
          <a:ln w="9525">
            <a:solidFill>
              <a:srgbClr val="333399"/>
            </a:solidFill>
            <a:miter lim="800000"/>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zh-CN" altLang="en-US" sz="2900" dirty="0">
                <a:solidFill>
                  <a:srgbClr val="333399"/>
                </a:solidFill>
                <a:latin typeface="Arial" panose="020B0604020202020204" pitchFamily="34" charset="0"/>
              </a:rPr>
              <a:t>类型字段用来标志</a:t>
            </a:r>
            <a:r>
              <a:rPr lang="zh-CN" altLang="en-US" sz="2900" dirty="0">
                <a:solidFill>
                  <a:srgbClr val="C00000"/>
                </a:solidFill>
                <a:latin typeface="Arial" panose="020B0604020202020204" pitchFamily="34" charset="0"/>
              </a:rPr>
              <a:t>上一层</a:t>
            </a:r>
            <a:r>
              <a:rPr lang="zh-CN" altLang="en-US" sz="2900" dirty="0">
                <a:solidFill>
                  <a:srgbClr val="333399"/>
                </a:solidFill>
                <a:latin typeface="Arial" panose="020B0604020202020204" pitchFamily="34" charset="0"/>
              </a:rPr>
              <a:t>使用的是什么协议，</a:t>
            </a:r>
          </a:p>
          <a:p>
            <a:pPr algn="ctr" eaLnBrk="1" hangingPunct="1"/>
            <a:r>
              <a:rPr lang="zh-CN" altLang="en-US" sz="2900" dirty="0">
                <a:solidFill>
                  <a:srgbClr val="333399"/>
                </a:solidFill>
                <a:latin typeface="Arial" panose="020B0604020202020204" pitchFamily="34" charset="0"/>
              </a:rPr>
              <a:t>以便把收到的 </a:t>
            </a:r>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帧的数据上交给上一层的这个协议。 </a:t>
            </a:r>
          </a:p>
        </p:txBody>
      </p:sp>
      <p:sp>
        <p:nvSpPr>
          <p:cNvPr id="37" name="Text Box 36"/>
          <p:cNvSpPr txBox="1">
            <a:spLocks noChangeArrowheads="1"/>
          </p:cNvSpPr>
          <p:nvPr/>
        </p:nvSpPr>
        <p:spPr bwMode="auto">
          <a:xfrm>
            <a:off x="1232108" y="5446018"/>
            <a:ext cx="9901644" cy="556189"/>
          </a:xfrm>
          <a:prstGeom prst="rect">
            <a:avLst/>
          </a:prstGeom>
          <a:solidFill>
            <a:srgbClr val="CCECFF"/>
          </a:solidFill>
          <a:ln w="9525">
            <a:solidFill>
              <a:srgbClr val="333399"/>
            </a:solidFill>
            <a:miter lim="800000"/>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zh-CN" altLang="en-US" sz="2900" dirty="0">
                <a:solidFill>
                  <a:srgbClr val="333399"/>
                </a:solidFill>
                <a:latin typeface="Arial" panose="020B0604020202020204" pitchFamily="34" charset="0"/>
              </a:rPr>
              <a:t>当类型字段的值是</a:t>
            </a:r>
            <a:r>
              <a:rPr lang="en-US" altLang="zh-CN" sz="2900" dirty="0">
                <a:solidFill>
                  <a:srgbClr val="333399"/>
                </a:solidFill>
                <a:latin typeface="Arial" panose="020B0604020202020204" pitchFamily="34" charset="0"/>
              </a:rPr>
              <a:t>0x0800</a:t>
            </a:r>
            <a:r>
              <a:rPr lang="zh-CN" altLang="en-US" sz="2900" dirty="0">
                <a:solidFill>
                  <a:srgbClr val="333399"/>
                </a:solidFill>
                <a:latin typeface="Arial" panose="020B0604020202020204" pitchFamily="34" charset="0"/>
              </a:rPr>
              <a:t>时，就表示上层协议是 </a:t>
            </a:r>
            <a:r>
              <a:rPr lang="en-US" altLang="zh-CN" sz="2900" dirty="0">
                <a:solidFill>
                  <a:srgbClr val="333399"/>
                </a:solidFill>
                <a:latin typeface="Arial" panose="020B0604020202020204" pitchFamily="34" charset="0"/>
              </a:rPr>
              <a:t>IP </a:t>
            </a:r>
            <a:r>
              <a:rPr lang="zh-CN" altLang="en-US" sz="2900" dirty="0">
                <a:solidFill>
                  <a:srgbClr val="333399"/>
                </a:solidFill>
                <a:latin typeface="Arial" panose="020B0604020202020204" pitchFamily="34" charset="0"/>
              </a:rPr>
              <a:t>协议。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5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00" grpId="0" animBg="1"/>
      <p:bldP spid="3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203173" y="4496841"/>
            <a:ext cx="11885653" cy="0"/>
          </a:xfrm>
          <a:prstGeom prst="line">
            <a:avLst/>
          </a:prstGeom>
          <a:noFill/>
          <a:ln w="12700" cmpd="sng">
            <a:solidFill>
              <a:schemeClr val="folHlink"/>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2163"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92164" name="Rectangle 4"/>
          <p:cNvSpPr>
            <a:spLocks noChangeArrowheads="1"/>
          </p:cNvSpPr>
          <p:nvPr/>
        </p:nvSpPr>
        <p:spPr bwMode="auto">
          <a:xfrm>
            <a:off x="2063482" y="4731846"/>
            <a:ext cx="8558686" cy="48906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92165" name="Rectangle 5"/>
          <p:cNvSpPr>
            <a:spLocks noChangeArrowheads="1"/>
          </p:cNvSpPr>
          <p:nvPr/>
        </p:nvSpPr>
        <p:spPr bwMode="auto">
          <a:xfrm>
            <a:off x="5674046" y="4836645"/>
            <a:ext cx="110560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dirty="0">
                <a:solidFill>
                  <a:srgbClr val="333399"/>
                </a:solidFill>
                <a:latin typeface="Times New Roman" panose="02020603050405020304" pitchFamily="18" charset="0"/>
              </a:rPr>
              <a:t>MAC </a:t>
            </a:r>
            <a:r>
              <a:rPr kumimoji="1" lang="zh-CN" altLang="en-US" sz="1900" b="1" dirty="0">
                <a:solidFill>
                  <a:srgbClr val="333399"/>
                </a:solidFill>
                <a:latin typeface="Times New Roman" panose="02020603050405020304" pitchFamily="18" charset="0"/>
              </a:rPr>
              <a:t>帧</a:t>
            </a:r>
          </a:p>
        </p:txBody>
      </p:sp>
      <p:sp>
        <p:nvSpPr>
          <p:cNvPr id="92166"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rPr>
              <a:t>物理层</a:t>
            </a:r>
          </a:p>
        </p:txBody>
      </p:sp>
      <p:sp>
        <p:nvSpPr>
          <p:cNvPr id="92167" name="Rectangle 7"/>
          <p:cNvSpPr>
            <a:spLocks noChangeArrowheads="1"/>
          </p:cNvSpPr>
          <p:nvPr/>
        </p:nvSpPr>
        <p:spPr bwMode="auto">
          <a:xfrm>
            <a:off x="10950208" y="3887100"/>
            <a:ext cx="1105601" cy="399247"/>
          </a:xfrm>
          <a:prstGeom prst="rect">
            <a:avLst/>
          </a:prstGeom>
          <a:noFill/>
          <a:ln>
            <a:noFill/>
          </a:ln>
        </p:spPr>
        <p:txBody>
          <a:bodyPr wrap="none" lIns="107717" tIns="52913" rIns="107717" bIns="52913">
            <a:spAutoFit/>
          </a:bodyPr>
          <a:lstStyle/>
          <a:p>
            <a:pPr defTabSz="906780"/>
            <a:r>
              <a:rPr kumimoji="1" lang="en-US" altLang="zh-CN" sz="1900" b="1" dirty="0">
                <a:solidFill>
                  <a:srgbClr val="333399"/>
                </a:solidFill>
                <a:latin typeface="Times New Roman" panose="02020603050405020304" pitchFamily="18" charset="0"/>
              </a:rPr>
              <a:t>MAC </a:t>
            </a:r>
            <a:r>
              <a:rPr kumimoji="1" lang="zh-CN" altLang="en-US" sz="1900" b="1" dirty="0">
                <a:solidFill>
                  <a:srgbClr val="333399"/>
                </a:solidFill>
                <a:latin typeface="Times New Roman" panose="02020603050405020304" pitchFamily="18" charset="0"/>
              </a:rPr>
              <a:t>层</a:t>
            </a:r>
          </a:p>
        </p:txBody>
      </p:sp>
      <p:sp>
        <p:nvSpPr>
          <p:cNvPr id="92168" name="Line 8"/>
          <p:cNvSpPr>
            <a:spLocks noChangeShapeType="1"/>
          </p:cNvSpPr>
          <p:nvPr/>
        </p:nvSpPr>
        <p:spPr bwMode="auto">
          <a:xfrm flipH="1">
            <a:off x="2061365" y="4222140"/>
            <a:ext cx="2117" cy="514469"/>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2169" name="Line 9"/>
          <p:cNvSpPr>
            <a:spLocks noChangeShapeType="1"/>
          </p:cNvSpPr>
          <p:nvPr/>
        </p:nvSpPr>
        <p:spPr bwMode="auto">
          <a:xfrm>
            <a:off x="10607353" y="4293594"/>
            <a:ext cx="14815" cy="4319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2170" name="Rectangle 10"/>
          <p:cNvSpPr>
            <a:spLocks noChangeArrowheads="1"/>
          </p:cNvSpPr>
          <p:nvPr/>
        </p:nvSpPr>
        <p:spPr bwMode="auto">
          <a:xfrm>
            <a:off x="11130102" y="2972489"/>
            <a:ext cx="75390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层</a:t>
            </a:r>
          </a:p>
        </p:txBody>
      </p:sp>
      <p:sp>
        <p:nvSpPr>
          <p:cNvPr id="92171" name="Line 11"/>
          <p:cNvSpPr>
            <a:spLocks noChangeShapeType="1"/>
          </p:cNvSpPr>
          <p:nvPr/>
        </p:nvSpPr>
        <p:spPr bwMode="auto">
          <a:xfrm flipV="1">
            <a:off x="10926929" y="3501249"/>
            <a:ext cx="1094174" cy="4763"/>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92172" name="Group 12"/>
          <p:cNvGrpSpPr/>
          <p:nvPr/>
        </p:nvGrpSpPr>
        <p:grpSpPr bwMode="auto">
          <a:xfrm>
            <a:off x="1394703" y="3464728"/>
            <a:ext cx="9227465" cy="1413202"/>
            <a:chOff x="659" y="2182"/>
            <a:chExt cx="4360" cy="890"/>
          </a:xfrm>
        </p:grpSpPr>
        <p:sp>
          <p:nvSpPr>
            <p:cNvPr id="92179"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grpSp>
          <p:nvGrpSpPr>
            <p:cNvPr id="92180" name="Group 14"/>
            <p:cNvGrpSpPr/>
            <p:nvPr/>
          </p:nvGrpSpPr>
          <p:grpSpPr bwMode="auto">
            <a:xfrm>
              <a:off x="659" y="2182"/>
              <a:ext cx="4360" cy="506"/>
              <a:chOff x="659" y="2182"/>
              <a:chExt cx="4360" cy="506"/>
            </a:xfrm>
          </p:grpSpPr>
          <p:sp>
            <p:nvSpPr>
              <p:cNvPr id="92181"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p>
            </p:txBody>
          </p:sp>
          <p:sp>
            <p:nvSpPr>
              <p:cNvPr id="92182" name="Line 16"/>
              <p:cNvSpPr>
                <a:spLocks noChangeShapeType="1"/>
              </p:cNvSpPr>
              <p:nvPr/>
            </p:nvSpPr>
            <p:spPr bwMode="auto">
              <a:xfrm>
                <a:off x="156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2183" name="Line 17"/>
              <p:cNvSpPr>
                <a:spLocks noChangeShapeType="1"/>
              </p:cNvSpPr>
              <p:nvPr/>
            </p:nvSpPr>
            <p:spPr bwMode="auto">
              <a:xfrm>
                <a:off x="2139"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2184" name="Line 18"/>
              <p:cNvSpPr>
                <a:spLocks noChangeShapeType="1"/>
              </p:cNvSpPr>
              <p:nvPr/>
            </p:nvSpPr>
            <p:spPr bwMode="auto">
              <a:xfrm>
                <a:off x="2715"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2185" name="Line 19"/>
              <p:cNvSpPr>
                <a:spLocks noChangeShapeType="1"/>
              </p:cNvSpPr>
              <p:nvPr/>
            </p:nvSpPr>
            <p:spPr bwMode="auto">
              <a:xfrm>
                <a:off x="468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2186"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目的地址</a:t>
                </a:r>
              </a:p>
            </p:txBody>
          </p:sp>
          <p:sp>
            <p:nvSpPr>
              <p:cNvPr id="92187"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源地址</a:t>
                </a:r>
              </a:p>
            </p:txBody>
          </p:sp>
          <p:sp>
            <p:nvSpPr>
              <p:cNvPr id="92188"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类型</a:t>
                </a:r>
              </a:p>
            </p:txBody>
          </p:sp>
          <p:sp>
            <p:nvSpPr>
              <p:cNvPr id="92189"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数        据</a:t>
                </a:r>
              </a:p>
            </p:txBody>
          </p:sp>
          <p:sp>
            <p:nvSpPr>
              <p:cNvPr id="92190" name="Rectangle 24"/>
              <p:cNvSpPr>
                <a:spLocks noChangeArrowheads="1"/>
              </p:cNvSpPr>
              <p:nvPr/>
            </p:nvSpPr>
            <p:spPr bwMode="auto">
              <a:xfrm>
                <a:off x="4683" y="2445"/>
                <a:ext cx="30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FCS</a:t>
                </a:r>
              </a:p>
            </p:txBody>
          </p:sp>
          <p:sp>
            <p:nvSpPr>
              <p:cNvPr id="92191"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2192"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2193"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2</a:t>
                </a:r>
              </a:p>
            </p:txBody>
          </p:sp>
          <p:sp>
            <p:nvSpPr>
              <p:cNvPr id="92194"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4</a:t>
                </a:r>
              </a:p>
            </p:txBody>
          </p:sp>
          <p:sp>
            <p:nvSpPr>
              <p:cNvPr id="92195"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字节</a:t>
                </a:r>
              </a:p>
            </p:txBody>
          </p:sp>
          <p:sp>
            <p:nvSpPr>
              <p:cNvPr id="92196"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a:solidFill>
                      <a:srgbClr val="333399"/>
                    </a:solidFill>
                    <a:latin typeface="Times New Roman" panose="02020603050405020304" pitchFamily="18" charset="0"/>
                    <a:ea typeface="宋体" pitchFamily="2" charset="-122"/>
                  </a:rPr>
                  <a:t>46 ~ 1500</a:t>
                </a:r>
              </a:p>
            </p:txBody>
          </p:sp>
        </p:grpSp>
      </p:grpSp>
      <p:grpSp>
        <p:nvGrpSpPr>
          <p:cNvPr id="92173" name="Group 31"/>
          <p:cNvGrpSpPr/>
          <p:nvPr/>
        </p:nvGrpSpPr>
        <p:grpSpPr bwMode="auto">
          <a:xfrm>
            <a:off x="5746003" y="2972488"/>
            <a:ext cx="4165058" cy="990829"/>
            <a:chOff x="2715" y="1872"/>
            <a:chExt cx="1968" cy="624"/>
          </a:xfrm>
        </p:grpSpPr>
        <p:sp>
          <p:nvSpPr>
            <p:cNvPr id="92177"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sp>
          <p:nvSpPr>
            <p:cNvPr id="92178"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algn="ct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数据报</a:t>
              </a:r>
            </a:p>
          </p:txBody>
        </p:sp>
      </p:grpSp>
      <p:sp>
        <p:nvSpPr>
          <p:cNvPr id="92174" name="Rectangle 34"/>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sz="4000" dirty="0">
              <a:solidFill>
                <a:srgbClr val="FFFFFF"/>
              </a:solidFill>
            </a:endParaRPr>
          </a:p>
        </p:txBody>
      </p:sp>
      <p:sp>
        <p:nvSpPr>
          <p:cNvPr id="92175" name="AutoShape 35"/>
          <p:cNvSpPr>
            <a:spLocks noChangeArrowheads="1"/>
          </p:cNvSpPr>
          <p:nvPr/>
        </p:nvSpPr>
        <p:spPr bwMode="auto">
          <a:xfrm>
            <a:off x="3407390" y="2134094"/>
            <a:ext cx="4895213" cy="504942"/>
          </a:xfrm>
          <a:prstGeom prst="wedgeRoundRectCallout">
            <a:avLst>
              <a:gd name="adj1" fmla="val 12042"/>
              <a:gd name="adj2" fmla="val 310380"/>
              <a:gd name="adj3" fmla="val 16667"/>
            </a:avLst>
          </a:prstGeom>
          <a:solidFill>
            <a:srgbClr val="FFFF99"/>
          </a:solidFill>
          <a:ln w="9525">
            <a:solidFill>
              <a:schemeClr val="tx1"/>
            </a:solidFill>
            <a:miter lim="800000"/>
          </a:ln>
        </p:spPr>
        <p:txBody>
          <a:bodyPr lIns="108850" tIns="54425" rIns="108850" bIns="54425"/>
          <a:lstStyle/>
          <a:p>
            <a:pPr algn="ctr" eaLnBrk="1" hangingPunct="1"/>
            <a:r>
              <a:rPr lang="zh-CN" altLang="en-US" sz="2900" b="1" dirty="0">
                <a:solidFill>
                  <a:srgbClr val="333399"/>
                </a:solidFill>
                <a:ea typeface="黑体" pitchFamily="2" charset="-122"/>
              </a:rPr>
              <a:t>数据字段 </a:t>
            </a:r>
            <a:r>
              <a:rPr kumimoji="1" lang="en-US" altLang="zh-CN" sz="2900" b="1" dirty="0">
                <a:solidFill>
                  <a:srgbClr val="333399"/>
                </a:solidFill>
              </a:rPr>
              <a:t>46 ~ 1500</a:t>
            </a:r>
            <a:r>
              <a:rPr lang="en-US" altLang="zh-CN" sz="2900" b="1" dirty="0">
                <a:solidFill>
                  <a:srgbClr val="333399"/>
                </a:solidFill>
                <a:ea typeface="黑体" pitchFamily="2" charset="-122"/>
              </a:rPr>
              <a:t> </a:t>
            </a:r>
            <a:r>
              <a:rPr lang="zh-CN" altLang="en-US" sz="2900" b="1" dirty="0">
                <a:solidFill>
                  <a:srgbClr val="333399"/>
                </a:solidFill>
                <a:ea typeface="黑体" pitchFamily="2" charset="-122"/>
              </a:rPr>
              <a:t>字节</a:t>
            </a:r>
          </a:p>
        </p:txBody>
      </p:sp>
      <p:sp>
        <p:nvSpPr>
          <p:cNvPr id="320548" name="Text Box 36"/>
          <p:cNvSpPr txBox="1">
            <a:spLocks noChangeArrowheads="1"/>
          </p:cNvSpPr>
          <p:nvPr/>
        </p:nvSpPr>
        <p:spPr bwMode="auto">
          <a:xfrm>
            <a:off x="377011" y="1433445"/>
            <a:ext cx="11580308" cy="556189"/>
          </a:xfrm>
          <a:prstGeom prst="rect">
            <a:avLst/>
          </a:prstGeom>
          <a:solidFill>
            <a:srgbClr val="CCECFF"/>
          </a:solidFill>
          <a:ln w="9525">
            <a:solidFill>
              <a:srgbClr val="333399"/>
            </a:solidFill>
            <a:miter lim="800000"/>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zh-CN" altLang="en-US" sz="2900" dirty="0">
                <a:solidFill>
                  <a:srgbClr val="333399"/>
                </a:solidFill>
              </a:rPr>
              <a:t>最小长度 </a:t>
            </a:r>
            <a:r>
              <a:rPr lang="en-US" altLang="zh-CN" sz="2900" dirty="0">
                <a:solidFill>
                  <a:srgbClr val="333399"/>
                </a:solidFill>
              </a:rPr>
              <a:t>64 </a:t>
            </a:r>
            <a:r>
              <a:rPr lang="zh-CN" altLang="en-US" sz="2900" dirty="0">
                <a:solidFill>
                  <a:srgbClr val="333399"/>
                </a:solidFill>
              </a:rPr>
              <a:t>字节 </a:t>
            </a:r>
            <a:r>
              <a:rPr lang="zh-CN" altLang="en-US" sz="2900" dirty="0">
                <a:solidFill>
                  <a:srgbClr val="333399"/>
                </a:solidFill>
                <a:sym typeface="Symbol" pitchFamily="18" charset="2"/>
              </a:rPr>
              <a:t></a:t>
            </a:r>
            <a:r>
              <a:rPr lang="zh-CN" altLang="en-US" sz="2900" dirty="0">
                <a:solidFill>
                  <a:srgbClr val="333399"/>
                </a:solidFill>
              </a:rPr>
              <a:t> </a:t>
            </a:r>
            <a:r>
              <a:rPr lang="en-US" altLang="zh-CN" sz="2900" dirty="0">
                <a:solidFill>
                  <a:srgbClr val="333399"/>
                </a:solidFill>
              </a:rPr>
              <a:t>18 </a:t>
            </a:r>
            <a:r>
              <a:rPr lang="zh-CN" altLang="en-US" sz="2900" dirty="0">
                <a:solidFill>
                  <a:srgbClr val="333399"/>
                </a:solidFill>
              </a:rPr>
              <a:t>字节的首部和尾部 </a:t>
            </a:r>
            <a:r>
              <a:rPr lang="en-US" altLang="zh-CN" sz="2900" dirty="0">
                <a:solidFill>
                  <a:srgbClr val="333399"/>
                </a:solidFill>
              </a:rPr>
              <a:t>= </a:t>
            </a:r>
            <a:r>
              <a:rPr lang="zh-CN" altLang="en-US" sz="2900" dirty="0">
                <a:solidFill>
                  <a:srgbClr val="333399"/>
                </a:solidFill>
              </a:rPr>
              <a:t>数据字段的最小长度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4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203173" y="4496841"/>
            <a:ext cx="11885653" cy="0"/>
          </a:xfrm>
          <a:prstGeom prst="line">
            <a:avLst/>
          </a:prstGeom>
          <a:noFill/>
          <a:ln w="12700" cmpd="sng">
            <a:solidFill>
              <a:schemeClr val="folHlink"/>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4211"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94212" name="Rectangle 4"/>
          <p:cNvSpPr>
            <a:spLocks noChangeArrowheads="1"/>
          </p:cNvSpPr>
          <p:nvPr/>
        </p:nvSpPr>
        <p:spPr bwMode="auto">
          <a:xfrm>
            <a:off x="2063482" y="4731846"/>
            <a:ext cx="8558686" cy="489063"/>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94213" name="Rectangle 5"/>
          <p:cNvSpPr>
            <a:spLocks noChangeArrowheads="1"/>
          </p:cNvSpPr>
          <p:nvPr/>
        </p:nvSpPr>
        <p:spPr bwMode="auto">
          <a:xfrm>
            <a:off x="5674046" y="4836645"/>
            <a:ext cx="110560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MAC </a:t>
            </a:r>
            <a:r>
              <a:rPr kumimoji="1" lang="zh-CN" altLang="en-US" sz="1900" b="1">
                <a:solidFill>
                  <a:srgbClr val="333399"/>
                </a:solidFill>
                <a:latin typeface="Times New Roman" panose="02020603050405020304" pitchFamily="18" charset="0"/>
              </a:rPr>
              <a:t>帧</a:t>
            </a:r>
          </a:p>
        </p:txBody>
      </p:sp>
      <p:sp>
        <p:nvSpPr>
          <p:cNvPr id="94214"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rPr>
              <a:t>物理层</a:t>
            </a:r>
          </a:p>
        </p:txBody>
      </p:sp>
      <p:sp>
        <p:nvSpPr>
          <p:cNvPr id="94215" name="Rectangle 7"/>
          <p:cNvSpPr>
            <a:spLocks noChangeArrowheads="1"/>
          </p:cNvSpPr>
          <p:nvPr/>
        </p:nvSpPr>
        <p:spPr bwMode="auto">
          <a:xfrm>
            <a:off x="10950208" y="3887100"/>
            <a:ext cx="1105601" cy="399247"/>
          </a:xfrm>
          <a:prstGeom prst="rect">
            <a:avLst/>
          </a:prstGeom>
          <a:noFill/>
          <a:ln>
            <a:noFill/>
          </a:ln>
        </p:spPr>
        <p:txBody>
          <a:bodyPr wrap="none" lIns="107717" tIns="52913" rIns="107717" bIns="52913">
            <a:spAutoFit/>
          </a:bodyPr>
          <a:lstStyle/>
          <a:p>
            <a:pPr defTabSz="906780"/>
            <a:r>
              <a:rPr kumimoji="1" lang="en-US" altLang="zh-CN" sz="1900" b="1" dirty="0">
                <a:solidFill>
                  <a:srgbClr val="333399"/>
                </a:solidFill>
                <a:latin typeface="Times New Roman" panose="02020603050405020304" pitchFamily="18" charset="0"/>
              </a:rPr>
              <a:t>MAC </a:t>
            </a:r>
            <a:r>
              <a:rPr kumimoji="1" lang="zh-CN" altLang="en-US" sz="1900" b="1" dirty="0">
                <a:solidFill>
                  <a:srgbClr val="333399"/>
                </a:solidFill>
                <a:latin typeface="Times New Roman" panose="02020603050405020304" pitchFamily="18" charset="0"/>
              </a:rPr>
              <a:t>层</a:t>
            </a:r>
          </a:p>
        </p:txBody>
      </p:sp>
      <p:sp>
        <p:nvSpPr>
          <p:cNvPr id="94216" name="Line 8"/>
          <p:cNvSpPr>
            <a:spLocks noChangeShapeType="1"/>
          </p:cNvSpPr>
          <p:nvPr/>
        </p:nvSpPr>
        <p:spPr bwMode="auto">
          <a:xfrm flipH="1">
            <a:off x="2061365" y="4222140"/>
            <a:ext cx="2117" cy="514469"/>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4217" name="Line 9"/>
          <p:cNvSpPr>
            <a:spLocks noChangeShapeType="1"/>
          </p:cNvSpPr>
          <p:nvPr/>
        </p:nvSpPr>
        <p:spPr bwMode="auto">
          <a:xfrm>
            <a:off x="10607353" y="4293594"/>
            <a:ext cx="14815" cy="4319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4218" name="Rectangle 10"/>
          <p:cNvSpPr>
            <a:spLocks noChangeArrowheads="1"/>
          </p:cNvSpPr>
          <p:nvPr/>
        </p:nvSpPr>
        <p:spPr bwMode="auto">
          <a:xfrm>
            <a:off x="11130102" y="2972489"/>
            <a:ext cx="75390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层</a:t>
            </a:r>
          </a:p>
        </p:txBody>
      </p:sp>
      <p:sp>
        <p:nvSpPr>
          <p:cNvPr id="94219" name="Line 11"/>
          <p:cNvSpPr>
            <a:spLocks noChangeShapeType="1"/>
          </p:cNvSpPr>
          <p:nvPr/>
        </p:nvSpPr>
        <p:spPr bwMode="auto">
          <a:xfrm>
            <a:off x="10926929" y="3507603"/>
            <a:ext cx="1094174" cy="0"/>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94220" name="Group 12"/>
          <p:cNvGrpSpPr/>
          <p:nvPr/>
        </p:nvGrpSpPr>
        <p:grpSpPr bwMode="auto">
          <a:xfrm>
            <a:off x="1394703" y="3464728"/>
            <a:ext cx="9227465" cy="1413202"/>
            <a:chOff x="659" y="2182"/>
            <a:chExt cx="4360" cy="890"/>
          </a:xfrm>
        </p:grpSpPr>
        <p:sp>
          <p:nvSpPr>
            <p:cNvPr id="94228"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grpSp>
          <p:nvGrpSpPr>
            <p:cNvPr id="94229" name="Group 14"/>
            <p:cNvGrpSpPr/>
            <p:nvPr/>
          </p:nvGrpSpPr>
          <p:grpSpPr bwMode="auto">
            <a:xfrm>
              <a:off x="659" y="2182"/>
              <a:ext cx="4360" cy="506"/>
              <a:chOff x="659" y="2182"/>
              <a:chExt cx="4360" cy="506"/>
            </a:xfrm>
          </p:grpSpPr>
          <p:sp>
            <p:nvSpPr>
              <p:cNvPr id="94230" name="Rectangle 15"/>
              <p:cNvSpPr>
                <a:spLocks noChangeArrowheads="1"/>
              </p:cNvSpPr>
              <p:nvPr/>
            </p:nvSpPr>
            <p:spPr bwMode="auto">
              <a:xfrm>
                <a:off x="974" y="2400"/>
                <a:ext cx="4045" cy="288"/>
              </a:xfrm>
              <a:prstGeom prst="rect">
                <a:avLst/>
              </a:prstGeom>
              <a:solidFill>
                <a:srgbClr val="FFCCFF"/>
              </a:solidFill>
              <a:ln w="19050">
                <a:solidFill>
                  <a:schemeClr val="tx1"/>
                </a:solidFill>
                <a:miter lim="800000"/>
              </a:ln>
              <a:effectLst>
                <a:outerShdw dist="35921" dir="2700000" algn="ctr" rotWithShape="0">
                  <a:schemeClr val="bg2"/>
                </a:outerShdw>
              </a:effectLst>
            </p:spPr>
            <p:txBody>
              <a:bodyPr wrap="none" anchor="ctr"/>
              <a:lstStyle/>
              <a:p>
                <a:pPr eaLnBrk="1" hangingPunct="1"/>
                <a:endParaRPr lang="zh-CN" altLang="en-US" b="1"/>
              </a:p>
            </p:txBody>
          </p:sp>
          <p:sp>
            <p:nvSpPr>
              <p:cNvPr id="94231" name="Line 16"/>
              <p:cNvSpPr>
                <a:spLocks noChangeShapeType="1"/>
              </p:cNvSpPr>
              <p:nvPr/>
            </p:nvSpPr>
            <p:spPr bwMode="auto">
              <a:xfrm>
                <a:off x="156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4232" name="Line 17"/>
              <p:cNvSpPr>
                <a:spLocks noChangeShapeType="1"/>
              </p:cNvSpPr>
              <p:nvPr/>
            </p:nvSpPr>
            <p:spPr bwMode="auto">
              <a:xfrm>
                <a:off x="2139"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4233" name="Line 18"/>
              <p:cNvSpPr>
                <a:spLocks noChangeShapeType="1"/>
              </p:cNvSpPr>
              <p:nvPr/>
            </p:nvSpPr>
            <p:spPr bwMode="auto">
              <a:xfrm>
                <a:off x="2715"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4234" name="Line 19"/>
              <p:cNvSpPr>
                <a:spLocks noChangeShapeType="1"/>
              </p:cNvSpPr>
              <p:nvPr/>
            </p:nvSpPr>
            <p:spPr bwMode="auto">
              <a:xfrm>
                <a:off x="468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4235"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目的地址</a:t>
                </a:r>
              </a:p>
            </p:txBody>
          </p:sp>
          <p:sp>
            <p:nvSpPr>
              <p:cNvPr id="94236"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源地址</a:t>
                </a:r>
              </a:p>
            </p:txBody>
          </p:sp>
          <p:sp>
            <p:nvSpPr>
              <p:cNvPr id="94237"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类型</a:t>
                </a:r>
              </a:p>
            </p:txBody>
          </p:sp>
          <p:sp>
            <p:nvSpPr>
              <p:cNvPr id="94238"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数        据</a:t>
                </a:r>
              </a:p>
            </p:txBody>
          </p:sp>
          <p:sp>
            <p:nvSpPr>
              <p:cNvPr id="94239" name="Rectangle 24"/>
              <p:cNvSpPr>
                <a:spLocks noChangeArrowheads="1"/>
              </p:cNvSpPr>
              <p:nvPr/>
            </p:nvSpPr>
            <p:spPr bwMode="auto">
              <a:xfrm>
                <a:off x="4683" y="2445"/>
                <a:ext cx="30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FCS</a:t>
                </a:r>
              </a:p>
            </p:txBody>
          </p:sp>
          <p:sp>
            <p:nvSpPr>
              <p:cNvPr id="94240"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4241"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4242"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2</a:t>
                </a:r>
              </a:p>
            </p:txBody>
          </p:sp>
          <p:sp>
            <p:nvSpPr>
              <p:cNvPr id="94243"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4</a:t>
                </a:r>
              </a:p>
            </p:txBody>
          </p:sp>
          <p:sp>
            <p:nvSpPr>
              <p:cNvPr id="94244"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字节</a:t>
                </a:r>
              </a:p>
            </p:txBody>
          </p:sp>
          <p:sp>
            <p:nvSpPr>
              <p:cNvPr id="94245"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a:solidFill>
                      <a:srgbClr val="333399"/>
                    </a:solidFill>
                    <a:latin typeface="Times New Roman" panose="02020603050405020304" pitchFamily="18" charset="0"/>
                    <a:ea typeface="宋体" pitchFamily="2" charset="-122"/>
                  </a:rPr>
                  <a:t>46 ~ 1500</a:t>
                </a:r>
              </a:p>
            </p:txBody>
          </p:sp>
        </p:grpSp>
      </p:grpSp>
      <p:grpSp>
        <p:nvGrpSpPr>
          <p:cNvPr id="94221" name="Group 31"/>
          <p:cNvGrpSpPr/>
          <p:nvPr/>
        </p:nvGrpSpPr>
        <p:grpSpPr bwMode="auto">
          <a:xfrm>
            <a:off x="5746003" y="2972488"/>
            <a:ext cx="4165058" cy="990829"/>
            <a:chOff x="2715" y="1872"/>
            <a:chExt cx="1968" cy="624"/>
          </a:xfrm>
        </p:grpSpPr>
        <p:sp>
          <p:nvSpPr>
            <p:cNvPr id="94226"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sp>
          <p:nvSpPr>
            <p:cNvPr id="94227"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数据报</a:t>
              </a:r>
            </a:p>
          </p:txBody>
        </p:sp>
      </p:grpSp>
      <p:sp>
        <p:nvSpPr>
          <p:cNvPr id="94222" name="Rectangle 34"/>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dirty="0">
              <a:solidFill>
                <a:srgbClr val="FFFFFF"/>
              </a:solidFill>
            </a:endParaRPr>
          </a:p>
        </p:txBody>
      </p:sp>
      <p:sp>
        <p:nvSpPr>
          <p:cNvPr id="94223" name="AutoShape 35"/>
          <p:cNvSpPr>
            <a:spLocks noChangeArrowheads="1"/>
          </p:cNvSpPr>
          <p:nvPr/>
        </p:nvSpPr>
        <p:spPr bwMode="auto">
          <a:xfrm>
            <a:off x="7781085" y="2333508"/>
            <a:ext cx="3646541" cy="504942"/>
          </a:xfrm>
          <a:prstGeom prst="wedgeRoundRectCallout">
            <a:avLst>
              <a:gd name="adj1" fmla="val 25031"/>
              <a:gd name="adj2" fmla="val 276425"/>
              <a:gd name="adj3" fmla="val 16667"/>
            </a:avLst>
          </a:prstGeom>
          <a:solidFill>
            <a:srgbClr val="FFFF99"/>
          </a:solidFill>
          <a:ln w="9525">
            <a:solidFill>
              <a:schemeClr val="tx1"/>
            </a:solidFill>
            <a:miter lim="800000"/>
          </a:ln>
        </p:spPr>
        <p:txBody>
          <a:bodyPr lIns="108850" tIns="54425" rIns="108850" bIns="54425"/>
          <a:lstStyle/>
          <a:p>
            <a:pPr algn="ctr" eaLnBrk="1" hangingPunct="1"/>
            <a:r>
              <a:rPr lang="en-US" altLang="zh-CN" sz="2900" b="1" dirty="0">
                <a:solidFill>
                  <a:srgbClr val="333399"/>
                </a:solidFill>
                <a:ea typeface="黑体" pitchFamily="2" charset="-122"/>
              </a:rPr>
              <a:t>FCS </a:t>
            </a:r>
            <a:r>
              <a:rPr lang="zh-CN" altLang="en-US" sz="2900" b="1" dirty="0">
                <a:solidFill>
                  <a:srgbClr val="333399"/>
                </a:solidFill>
                <a:ea typeface="黑体" pitchFamily="2" charset="-122"/>
              </a:rPr>
              <a:t>字段 </a:t>
            </a:r>
            <a:r>
              <a:rPr kumimoji="1" lang="en-US" altLang="zh-CN" sz="2900" b="1" dirty="0">
                <a:solidFill>
                  <a:srgbClr val="333399"/>
                </a:solidFill>
              </a:rPr>
              <a:t>4</a:t>
            </a:r>
            <a:r>
              <a:rPr lang="en-US" altLang="zh-CN" sz="2900" b="1" dirty="0">
                <a:solidFill>
                  <a:srgbClr val="333399"/>
                </a:solidFill>
                <a:ea typeface="黑体" pitchFamily="2" charset="-122"/>
              </a:rPr>
              <a:t> </a:t>
            </a:r>
            <a:r>
              <a:rPr lang="zh-CN" altLang="en-US" sz="2900" b="1" dirty="0">
                <a:solidFill>
                  <a:srgbClr val="333399"/>
                </a:solidFill>
                <a:ea typeface="黑体" pitchFamily="2" charset="-122"/>
              </a:rPr>
              <a:t>字节</a:t>
            </a:r>
          </a:p>
        </p:txBody>
      </p:sp>
      <p:sp>
        <p:nvSpPr>
          <p:cNvPr id="322597" name="Text Box 37"/>
          <p:cNvSpPr txBox="1">
            <a:spLocks noChangeArrowheads="1"/>
          </p:cNvSpPr>
          <p:nvPr/>
        </p:nvSpPr>
        <p:spPr bwMode="auto">
          <a:xfrm>
            <a:off x="478582" y="5302002"/>
            <a:ext cx="11642825" cy="1002465"/>
          </a:xfrm>
          <a:prstGeom prst="rect">
            <a:avLst/>
          </a:prstGeom>
          <a:solidFill>
            <a:srgbClr val="CCECFF"/>
          </a:solidFill>
          <a:ln w="9525">
            <a:solidFill>
              <a:srgbClr val="333399"/>
            </a:solidFill>
            <a:miter lim="800000"/>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zh-CN" altLang="en-US" sz="2900" dirty="0">
                <a:solidFill>
                  <a:srgbClr val="333399"/>
                </a:solidFill>
                <a:latin typeface="Arial" panose="020B0604020202020204" pitchFamily="34" charset="0"/>
              </a:rPr>
              <a:t>若数据字段的长度小于 </a:t>
            </a:r>
            <a:r>
              <a:rPr lang="en-US" altLang="zh-CN" sz="2900" dirty="0">
                <a:solidFill>
                  <a:srgbClr val="333399"/>
                </a:solidFill>
                <a:latin typeface="Arial" panose="020B0604020202020204" pitchFamily="34" charset="0"/>
              </a:rPr>
              <a:t>46 </a:t>
            </a:r>
            <a:r>
              <a:rPr lang="zh-CN" altLang="en-US" sz="2900" dirty="0">
                <a:solidFill>
                  <a:srgbClr val="333399"/>
                </a:solidFill>
                <a:latin typeface="Arial" panose="020B0604020202020204" pitchFamily="34" charset="0"/>
              </a:rPr>
              <a:t>字节，封装成帧时就会在数据字段的后面加</a:t>
            </a:r>
            <a:endParaRPr lang="en-US" altLang="zh-CN" sz="2900" dirty="0">
              <a:solidFill>
                <a:srgbClr val="333399"/>
              </a:solidFill>
              <a:latin typeface="Arial" panose="020B0604020202020204" pitchFamily="34" charset="0"/>
            </a:endParaRPr>
          </a:p>
          <a:p>
            <a:pPr algn="ctr" eaLnBrk="1" hangingPunct="1"/>
            <a:r>
              <a:rPr lang="zh-CN" altLang="en-US" sz="2900" dirty="0">
                <a:solidFill>
                  <a:srgbClr val="333399"/>
                </a:solidFill>
                <a:latin typeface="Arial" panose="020B0604020202020204" pitchFamily="34" charset="0"/>
              </a:rPr>
              <a:t>入整数字节的</a:t>
            </a:r>
            <a:r>
              <a:rPr lang="zh-CN" altLang="en-US" sz="2900" dirty="0">
                <a:solidFill>
                  <a:srgbClr val="C00000"/>
                </a:solidFill>
                <a:latin typeface="Arial" panose="020B0604020202020204" pitchFamily="34" charset="0"/>
              </a:rPr>
              <a:t>填充字段</a:t>
            </a:r>
            <a:r>
              <a:rPr lang="zh-CN" altLang="en-US" sz="2900" dirty="0">
                <a:solidFill>
                  <a:srgbClr val="333399"/>
                </a:solidFill>
                <a:latin typeface="Arial" panose="020B0604020202020204" pitchFamily="34" charset="0"/>
              </a:rPr>
              <a:t>，以保证以太网的 </a:t>
            </a:r>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帧长不小于 </a:t>
            </a:r>
            <a:r>
              <a:rPr lang="en-US" altLang="zh-CN" sz="2900" dirty="0">
                <a:solidFill>
                  <a:srgbClr val="333399"/>
                </a:solidFill>
                <a:latin typeface="Arial" panose="020B0604020202020204" pitchFamily="34" charset="0"/>
              </a:rPr>
              <a:t>64 </a:t>
            </a:r>
            <a:r>
              <a:rPr lang="zh-CN" altLang="en-US" sz="2900" dirty="0">
                <a:solidFill>
                  <a:srgbClr val="333399"/>
                </a:solidFill>
                <a:latin typeface="Arial" panose="020B0604020202020204" pitchFamily="34" charset="0"/>
              </a:rPr>
              <a:t>字节。 </a:t>
            </a:r>
          </a:p>
        </p:txBody>
      </p:sp>
      <p:sp>
        <p:nvSpPr>
          <p:cNvPr id="39" name="Text Box 37"/>
          <p:cNvSpPr txBox="1">
            <a:spLocks noChangeArrowheads="1"/>
          </p:cNvSpPr>
          <p:nvPr/>
        </p:nvSpPr>
        <p:spPr bwMode="auto">
          <a:xfrm>
            <a:off x="334566" y="1030721"/>
            <a:ext cx="7300022" cy="1895017"/>
          </a:xfrm>
          <a:prstGeom prst="rect">
            <a:avLst/>
          </a:prstGeom>
          <a:solidFill>
            <a:srgbClr val="CCECFF"/>
          </a:solidFill>
          <a:ln w="9525">
            <a:solidFill>
              <a:srgbClr val="333399"/>
            </a:solidFill>
            <a:miter lim="800000"/>
          </a:ln>
        </p:spPr>
        <p:txBody>
          <a:bodyPr wrap="squar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帧中没有帧结束定界符。由于以太网使用曼彻斯特编码，当 </a:t>
            </a:r>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帧发送完毕后，适配器的接口上就不再有电压变化，接收方可以很容易地找到 </a:t>
            </a:r>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帧的结束位置。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7" grpId="0" animBg="1"/>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203173" y="4496841"/>
            <a:ext cx="11885653" cy="0"/>
          </a:xfrm>
          <a:prstGeom prst="line">
            <a:avLst/>
          </a:prstGeom>
          <a:noFill/>
          <a:ln w="12700" cmpd="sng">
            <a:solidFill>
              <a:schemeClr val="folHlink"/>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4211"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94212" name="Rectangle 4"/>
          <p:cNvSpPr>
            <a:spLocks noChangeArrowheads="1"/>
          </p:cNvSpPr>
          <p:nvPr/>
        </p:nvSpPr>
        <p:spPr bwMode="auto">
          <a:xfrm>
            <a:off x="2063482" y="4731846"/>
            <a:ext cx="8558686" cy="489063"/>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94213" name="Rectangle 5"/>
          <p:cNvSpPr>
            <a:spLocks noChangeArrowheads="1"/>
          </p:cNvSpPr>
          <p:nvPr/>
        </p:nvSpPr>
        <p:spPr bwMode="auto">
          <a:xfrm>
            <a:off x="5674046" y="4836645"/>
            <a:ext cx="110560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MAC </a:t>
            </a:r>
            <a:r>
              <a:rPr kumimoji="1" lang="zh-CN" altLang="en-US" sz="1900" b="1">
                <a:solidFill>
                  <a:srgbClr val="333399"/>
                </a:solidFill>
                <a:latin typeface="Times New Roman" panose="02020603050405020304" pitchFamily="18" charset="0"/>
              </a:rPr>
              <a:t>帧</a:t>
            </a:r>
          </a:p>
        </p:txBody>
      </p:sp>
      <p:sp>
        <p:nvSpPr>
          <p:cNvPr id="94214"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rPr>
              <a:t>物理层</a:t>
            </a:r>
          </a:p>
        </p:txBody>
      </p:sp>
      <p:sp>
        <p:nvSpPr>
          <p:cNvPr id="94215" name="Rectangle 7"/>
          <p:cNvSpPr>
            <a:spLocks noChangeArrowheads="1"/>
          </p:cNvSpPr>
          <p:nvPr/>
        </p:nvSpPr>
        <p:spPr bwMode="auto">
          <a:xfrm>
            <a:off x="10950208" y="3887100"/>
            <a:ext cx="1105601" cy="399247"/>
          </a:xfrm>
          <a:prstGeom prst="rect">
            <a:avLst/>
          </a:prstGeom>
          <a:noFill/>
          <a:ln>
            <a:noFill/>
          </a:ln>
        </p:spPr>
        <p:txBody>
          <a:bodyPr wrap="none" lIns="107717" tIns="52913" rIns="107717" bIns="52913">
            <a:spAutoFit/>
          </a:bodyPr>
          <a:lstStyle/>
          <a:p>
            <a:pPr defTabSz="906780"/>
            <a:r>
              <a:rPr kumimoji="1" lang="en-US" altLang="zh-CN" sz="1900" b="1" dirty="0">
                <a:solidFill>
                  <a:srgbClr val="333399"/>
                </a:solidFill>
                <a:latin typeface="Times New Roman" panose="02020603050405020304" pitchFamily="18" charset="0"/>
              </a:rPr>
              <a:t>MAC </a:t>
            </a:r>
            <a:r>
              <a:rPr kumimoji="1" lang="zh-CN" altLang="en-US" sz="1900" b="1" dirty="0">
                <a:solidFill>
                  <a:srgbClr val="333399"/>
                </a:solidFill>
                <a:latin typeface="Times New Roman" panose="02020603050405020304" pitchFamily="18" charset="0"/>
              </a:rPr>
              <a:t>层</a:t>
            </a:r>
          </a:p>
        </p:txBody>
      </p:sp>
      <p:sp>
        <p:nvSpPr>
          <p:cNvPr id="94216" name="Line 8"/>
          <p:cNvSpPr>
            <a:spLocks noChangeShapeType="1"/>
          </p:cNvSpPr>
          <p:nvPr/>
        </p:nvSpPr>
        <p:spPr bwMode="auto">
          <a:xfrm flipH="1">
            <a:off x="2061365" y="4222140"/>
            <a:ext cx="2117" cy="514469"/>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4217" name="Line 9"/>
          <p:cNvSpPr>
            <a:spLocks noChangeShapeType="1"/>
          </p:cNvSpPr>
          <p:nvPr/>
        </p:nvSpPr>
        <p:spPr bwMode="auto">
          <a:xfrm>
            <a:off x="10607353" y="4293594"/>
            <a:ext cx="14815" cy="4319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4218" name="Rectangle 10"/>
          <p:cNvSpPr>
            <a:spLocks noChangeArrowheads="1"/>
          </p:cNvSpPr>
          <p:nvPr/>
        </p:nvSpPr>
        <p:spPr bwMode="auto">
          <a:xfrm>
            <a:off x="11130102" y="2972489"/>
            <a:ext cx="75390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层</a:t>
            </a:r>
          </a:p>
        </p:txBody>
      </p:sp>
      <p:sp>
        <p:nvSpPr>
          <p:cNvPr id="94219" name="Line 11"/>
          <p:cNvSpPr>
            <a:spLocks noChangeShapeType="1"/>
          </p:cNvSpPr>
          <p:nvPr/>
        </p:nvSpPr>
        <p:spPr bwMode="auto">
          <a:xfrm>
            <a:off x="10926929" y="3507603"/>
            <a:ext cx="1094174" cy="0"/>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94220" name="Group 12"/>
          <p:cNvGrpSpPr/>
          <p:nvPr/>
        </p:nvGrpSpPr>
        <p:grpSpPr bwMode="auto">
          <a:xfrm>
            <a:off x="1394703" y="3464728"/>
            <a:ext cx="9227465" cy="1413202"/>
            <a:chOff x="659" y="2182"/>
            <a:chExt cx="4360" cy="890"/>
          </a:xfrm>
        </p:grpSpPr>
        <p:sp>
          <p:nvSpPr>
            <p:cNvPr id="94228"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grpSp>
          <p:nvGrpSpPr>
            <p:cNvPr id="94229" name="Group 14"/>
            <p:cNvGrpSpPr/>
            <p:nvPr/>
          </p:nvGrpSpPr>
          <p:grpSpPr bwMode="auto">
            <a:xfrm>
              <a:off x="659" y="2182"/>
              <a:ext cx="4360" cy="506"/>
              <a:chOff x="659" y="2182"/>
              <a:chExt cx="4360" cy="506"/>
            </a:xfrm>
          </p:grpSpPr>
          <p:sp>
            <p:nvSpPr>
              <p:cNvPr id="94230" name="Rectangle 15"/>
              <p:cNvSpPr>
                <a:spLocks noChangeArrowheads="1"/>
              </p:cNvSpPr>
              <p:nvPr/>
            </p:nvSpPr>
            <p:spPr bwMode="auto">
              <a:xfrm>
                <a:off x="974" y="2400"/>
                <a:ext cx="4045" cy="288"/>
              </a:xfrm>
              <a:prstGeom prst="rect">
                <a:avLst/>
              </a:prstGeom>
              <a:solidFill>
                <a:srgbClr val="FFCCFF"/>
              </a:solidFill>
              <a:ln w="19050">
                <a:solidFill>
                  <a:schemeClr val="tx1"/>
                </a:solidFill>
                <a:miter lim="800000"/>
              </a:ln>
              <a:effectLst>
                <a:outerShdw dist="35921" dir="2700000" algn="ctr" rotWithShape="0">
                  <a:schemeClr val="bg2"/>
                </a:outerShdw>
              </a:effectLst>
            </p:spPr>
            <p:txBody>
              <a:bodyPr wrap="none" anchor="ctr"/>
              <a:lstStyle/>
              <a:p>
                <a:pPr eaLnBrk="1" hangingPunct="1"/>
                <a:endParaRPr lang="zh-CN" altLang="en-US" b="1"/>
              </a:p>
            </p:txBody>
          </p:sp>
          <p:sp>
            <p:nvSpPr>
              <p:cNvPr id="94231" name="Line 16"/>
              <p:cNvSpPr>
                <a:spLocks noChangeShapeType="1"/>
              </p:cNvSpPr>
              <p:nvPr/>
            </p:nvSpPr>
            <p:spPr bwMode="auto">
              <a:xfrm>
                <a:off x="156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4232" name="Line 17"/>
              <p:cNvSpPr>
                <a:spLocks noChangeShapeType="1"/>
              </p:cNvSpPr>
              <p:nvPr/>
            </p:nvSpPr>
            <p:spPr bwMode="auto">
              <a:xfrm>
                <a:off x="2139"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4233" name="Line 18"/>
              <p:cNvSpPr>
                <a:spLocks noChangeShapeType="1"/>
              </p:cNvSpPr>
              <p:nvPr/>
            </p:nvSpPr>
            <p:spPr bwMode="auto">
              <a:xfrm>
                <a:off x="2715"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4234" name="Line 19"/>
              <p:cNvSpPr>
                <a:spLocks noChangeShapeType="1"/>
              </p:cNvSpPr>
              <p:nvPr/>
            </p:nvSpPr>
            <p:spPr bwMode="auto">
              <a:xfrm>
                <a:off x="468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4235"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目的地址</a:t>
                </a:r>
              </a:p>
            </p:txBody>
          </p:sp>
          <p:sp>
            <p:nvSpPr>
              <p:cNvPr id="94236"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源地址</a:t>
                </a:r>
              </a:p>
            </p:txBody>
          </p:sp>
          <p:sp>
            <p:nvSpPr>
              <p:cNvPr id="94237"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类型</a:t>
                </a:r>
              </a:p>
            </p:txBody>
          </p:sp>
          <p:sp>
            <p:nvSpPr>
              <p:cNvPr id="94238"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数        据</a:t>
                </a:r>
              </a:p>
            </p:txBody>
          </p:sp>
          <p:sp>
            <p:nvSpPr>
              <p:cNvPr id="94239" name="Rectangle 24"/>
              <p:cNvSpPr>
                <a:spLocks noChangeArrowheads="1"/>
              </p:cNvSpPr>
              <p:nvPr/>
            </p:nvSpPr>
            <p:spPr bwMode="auto">
              <a:xfrm>
                <a:off x="4683" y="2445"/>
                <a:ext cx="30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FCS</a:t>
                </a:r>
              </a:p>
            </p:txBody>
          </p:sp>
          <p:sp>
            <p:nvSpPr>
              <p:cNvPr id="94240"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4241"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4242"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2</a:t>
                </a:r>
              </a:p>
            </p:txBody>
          </p:sp>
          <p:sp>
            <p:nvSpPr>
              <p:cNvPr id="94243"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4</a:t>
                </a:r>
              </a:p>
            </p:txBody>
          </p:sp>
          <p:sp>
            <p:nvSpPr>
              <p:cNvPr id="94244"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字节</a:t>
                </a:r>
              </a:p>
            </p:txBody>
          </p:sp>
          <p:sp>
            <p:nvSpPr>
              <p:cNvPr id="94245"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a:solidFill>
                      <a:srgbClr val="333399"/>
                    </a:solidFill>
                    <a:latin typeface="Times New Roman" panose="02020603050405020304" pitchFamily="18" charset="0"/>
                    <a:ea typeface="宋体" pitchFamily="2" charset="-122"/>
                  </a:rPr>
                  <a:t>46 ~ 1500</a:t>
                </a:r>
              </a:p>
            </p:txBody>
          </p:sp>
        </p:grpSp>
      </p:grpSp>
      <p:grpSp>
        <p:nvGrpSpPr>
          <p:cNvPr id="94221" name="Group 31"/>
          <p:cNvGrpSpPr/>
          <p:nvPr/>
        </p:nvGrpSpPr>
        <p:grpSpPr bwMode="auto">
          <a:xfrm>
            <a:off x="5746003" y="2972488"/>
            <a:ext cx="4165058" cy="990829"/>
            <a:chOff x="2715" y="1872"/>
            <a:chExt cx="1968" cy="624"/>
          </a:xfrm>
        </p:grpSpPr>
        <p:sp>
          <p:nvSpPr>
            <p:cNvPr id="94226"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sp>
          <p:nvSpPr>
            <p:cNvPr id="94227"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数据报</a:t>
              </a:r>
            </a:p>
          </p:txBody>
        </p:sp>
      </p:grpSp>
      <p:sp>
        <p:nvSpPr>
          <p:cNvPr id="94222" name="Rectangle 34"/>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dirty="0">
              <a:solidFill>
                <a:srgbClr val="FFFFFF"/>
              </a:solidFill>
            </a:endParaRPr>
          </a:p>
        </p:txBody>
      </p:sp>
      <p:sp>
        <p:nvSpPr>
          <p:cNvPr id="94223" name="AutoShape 35"/>
          <p:cNvSpPr>
            <a:spLocks noChangeArrowheads="1"/>
          </p:cNvSpPr>
          <p:nvPr/>
        </p:nvSpPr>
        <p:spPr bwMode="auto">
          <a:xfrm>
            <a:off x="7781085" y="2333508"/>
            <a:ext cx="3646541" cy="504942"/>
          </a:xfrm>
          <a:prstGeom prst="wedgeRoundRectCallout">
            <a:avLst>
              <a:gd name="adj1" fmla="val 25031"/>
              <a:gd name="adj2" fmla="val 276425"/>
              <a:gd name="adj3" fmla="val 16667"/>
            </a:avLst>
          </a:prstGeom>
          <a:solidFill>
            <a:srgbClr val="FFFF99"/>
          </a:solidFill>
          <a:ln w="9525">
            <a:solidFill>
              <a:schemeClr val="tx1"/>
            </a:solidFill>
            <a:miter lim="800000"/>
          </a:ln>
        </p:spPr>
        <p:txBody>
          <a:bodyPr lIns="108850" tIns="54425" rIns="108850" bIns="54425"/>
          <a:lstStyle/>
          <a:p>
            <a:pPr algn="ctr" eaLnBrk="1" hangingPunct="1"/>
            <a:r>
              <a:rPr lang="en-US" altLang="zh-CN" sz="2900" b="1" dirty="0">
                <a:solidFill>
                  <a:srgbClr val="333399"/>
                </a:solidFill>
                <a:ea typeface="黑体" pitchFamily="2" charset="-122"/>
              </a:rPr>
              <a:t>FCS </a:t>
            </a:r>
            <a:r>
              <a:rPr lang="zh-CN" altLang="en-US" sz="2900" b="1" dirty="0">
                <a:solidFill>
                  <a:srgbClr val="333399"/>
                </a:solidFill>
                <a:ea typeface="黑体" pitchFamily="2" charset="-122"/>
              </a:rPr>
              <a:t>字段 </a:t>
            </a:r>
            <a:r>
              <a:rPr kumimoji="1" lang="en-US" altLang="zh-CN" sz="2900" b="1" dirty="0">
                <a:solidFill>
                  <a:srgbClr val="333399"/>
                </a:solidFill>
              </a:rPr>
              <a:t>4</a:t>
            </a:r>
            <a:r>
              <a:rPr lang="en-US" altLang="zh-CN" sz="2900" b="1" dirty="0">
                <a:solidFill>
                  <a:srgbClr val="333399"/>
                </a:solidFill>
                <a:ea typeface="黑体" pitchFamily="2" charset="-122"/>
              </a:rPr>
              <a:t> </a:t>
            </a:r>
            <a:r>
              <a:rPr lang="zh-CN" altLang="en-US" sz="2900" b="1" dirty="0">
                <a:solidFill>
                  <a:srgbClr val="333399"/>
                </a:solidFill>
                <a:ea typeface="黑体" pitchFamily="2" charset="-122"/>
              </a:rPr>
              <a:t>字节</a:t>
            </a:r>
          </a:p>
        </p:txBody>
      </p:sp>
      <p:sp>
        <p:nvSpPr>
          <p:cNvPr id="322597" name="Text Box 37"/>
          <p:cNvSpPr txBox="1">
            <a:spLocks noChangeArrowheads="1"/>
          </p:cNvSpPr>
          <p:nvPr/>
        </p:nvSpPr>
        <p:spPr bwMode="auto">
          <a:xfrm>
            <a:off x="1452566" y="5302002"/>
            <a:ext cx="9694856" cy="1002465"/>
          </a:xfrm>
          <a:prstGeom prst="rect">
            <a:avLst/>
          </a:prstGeom>
          <a:solidFill>
            <a:srgbClr val="CCECFF"/>
          </a:solidFill>
          <a:ln w="9525">
            <a:solidFill>
              <a:srgbClr val="333399"/>
            </a:solidFill>
            <a:miter lim="800000"/>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zh-CN" altLang="en-US" sz="2900" dirty="0">
                <a:solidFill>
                  <a:srgbClr val="333399"/>
                </a:solidFill>
                <a:latin typeface="Arial" panose="020B0604020202020204" pitchFamily="34" charset="0"/>
              </a:rPr>
              <a:t>上层协议具有识别有效的数据字段长度的功能。例如，</a:t>
            </a:r>
            <a:endParaRPr lang="en-US" altLang="zh-CN" sz="2900" dirty="0">
              <a:solidFill>
                <a:srgbClr val="333399"/>
              </a:solidFill>
              <a:latin typeface="Arial" panose="020B0604020202020204" pitchFamily="34" charset="0"/>
            </a:endParaRPr>
          </a:p>
          <a:p>
            <a:pPr algn="ctr" eaLnBrk="1" hangingPunct="1"/>
            <a:r>
              <a:rPr lang="zh-CN" altLang="en-US" sz="2900" dirty="0">
                <a:solidFill>
                  <a:srgbClr val="333399"/>
                </a:solidFill>
                <a:latin typeface="Arial" panose="020B0604020202020204" pitchFamily="34" charset="0"/>
              </a:rPr>
              <a:t>当上层使用 </a:t>
            </a:r>
            <a:r>
              <a:rPr lang="en-US" altLang="zh-CN" sz="2900" dirty="0">
                <a:solidFill>
                  <a:srgbClr val="333399"/>
                </a:solidFill>
                <a:latin typeface="Arial" panose="020B0604020202020204" pitchFamily="34" charset="0"/>
              </a:rPr>
              <a:t>IP </a:t>
            </a:r>
            <a:r>
              <a:rPr lang="zh-CN" altLang="en-US" sz="2900" dirty="0">
                <a:solidFill>
                  <a:srgbClr val="333399"/>
                </a:solidFill>
                <a:latin typeface="Arial" panose="020B0604020202020204" pitchFamily="34" charset="0"/>
              </a:rPr>
              <a:t>协议时，其首部就有一个“总长度”字段。</a:t>
            </a:r>
          </a:p>
        </p:txBody>
      </p:sp>
      <p:sp>
        <p:nvSpPr>
          <p:cNvPr id="39" name="Text Box 37"/>
          <p:cNvSpPr txBox="1">
            <a:spLocks noChangeArrowheads="1"/>
          </p:cNvSpPr>
          <p:nvPr/>
        </p:nvSpPr>
        <p:spPr bwMode="auto">
          <a:xfrm>
            <a:off x="766614" y="1030721"/>
            <a:ext cx="6910596" cy="1895017"/>
          </a:xfrm>
          <a:prstGeom prst="rect">
            <a:avLst/>
          </a:prstGeom>
          <a:solidFill>
            <a:srgbClr val="CCECFF"/>
          </a:solidFill>
          <a:ln w="9525">
            <a:solidFill>
              <a:srgbClr val="333399"/>
            </a:solidFill>
            <a:miter lim="800000"/>
          </a:ln>
        </p:spPr>
        <p:txBody>
          <a:bodyPr wrap="squar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帧的首部并没有指出数据字段的长度是多少。在有填充字段的情况下，接收端的数据链路层在剥去首部和尾部后就把数据字段和填充字段一起交给上层协议。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7"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42800" y="1267199"/>
            <a:ext cx="11197022" cy="4896000"/>
          </a:xfrm>
        </p:spPr>
        <p:txBody>
          <a:bodyPr/>
          <a:lstStyle/>
          <a:p>
            <a:pPr>
              <a:defRPr/>
            </a:pPr>
            <a:r>
              <a:rPr lang="zh-CN" altLang="en-US" sz="3200" b="1" dirty="0">
                <a:solidFill>
                  <a:srgbClr val="4D4D4D"/>
                </a:solidFill>
              </a:rPr>
              <a:t>链路</a:t>
            </a:r>
            <a:r>
              <a:rPr lang="en-US" altLang="zh-CN" sz="3200" b="1" dirty="0">
                <a:solidFill>
                  <a:srgbClr val="4D4D4D"/>
                </a:solidFill>
              </a:rPr>
              <a:t>(link)</a:t>
            </a:r>
          </a:p>
          <a:p>
            <a:pPr lvl="1">
              <a:lnSpc>
                <a:spcPct val="140000"/>
              </a:lnSpc>
              <a:defRPr/>
            </a:pPr>
            <a:r>
              <a:rPr lang="zh-CN" altLang="en-US" sz="2600" b="1" dirty="0">
                <a:solidFill>
                  <a:srgbClr val="4D4D4D"/>
                </a:solidFill>
              </a:rPr>
              <a:t>从一个节点到</a:t>
            </a:r>
            <a:r>
              <a:rPr lang="zh-CN" altLang="en-US" sz="2600" b="1" dirty="0">
                <a:solidFill>
                  <a:srgbClr val="C00000"/>
                </a:solidFill>
              </a:rPr>
              <a:t>相邻</a:t>
            </a:r>
            <a:r>
              <a:rPr lang="zh-CN" altLang="en-US" sz="2600" b="1" dirty="0">
                <a:solidFill>
                  <a:srgbClr val="4D4D4D"/>
                </a:solidFill>
              </a:rPr>
              <a:t>节点的物理线路。</a:t>
            </a:r>
          </a:p>
          <a:p>
            <a:pPr lvl="1">
              <a:lnSpc>
                <a:spcPct val="140000"/>
              </a:lnSpc>
              <a:defRPr/>
            </a:pPr>
            <a:r>
              <a:rPr lang="zh-CN" altLang="en-US" sz="2600" b="1" dirty="0">
                <a:solidFill>
                  <a:srgbClr val="4D4D4D"/>
                </a:solidFill>
                <a:cs typeface="+mn-cs"/>
              </a:rPr>
              <a:t>链路只是一条通信路径的组成部分</a:t>
            </a:r>
            <a:r>
              <a:rPr lang="zh-CN" altLang="en-US" b="1" dirty="0">
                <a:solidFill>
                  <a:srgbClr val="4D4D4D"/>
                </a:solidFill>
                <a:cs typeface="+mn-cs"/>
              </a:rPr>
              <a:t>。</a:t>
            </a:r>
            <a:endParaRPr lang="zh-CN" altLang="en-US" b="1" dirty="0">
              <a:solidFill>
                <a:srgbClr val="4D4D4D"/>
              </a:solidFill>
            </a:endParaRPr>
          </a:p>
          <a:p>
            <a:pPr>
              <a:defRPr/>
            </a:pPr>
            <a:r>
              <a:rPr lang="zh-CN" altLang="en-US" sz="3200" b="1" dirty="0">
                <a:solidFill>
                  <a:srgbClr val="4D4D4D"/>
                </a:solidFill>
              </a:rPr>
              <a:t>数据链路</a:t>
            </a:r>
            <a:r>
              <a:rPr lang="en-US" altLang="zh-CN" sz="3200" b="1" dirty="0">
                <a:solidFill>
                  <a:srgbClr val="4D4D4D"/>
                </a:solidFill>
              </a:rPr>
              <a:t>(data link) </a:t>
            </a:r>
          </a:p>
          <a:p>
            <a:pPr lvl="1">
              <a:lnSpc>
                <a:spcPct val="140000"/>
              </a:lnSpc>
              <a:defRPr/>
            </a:pPr>
            <a:r>
              <a:rPr lang="zh-CN" altLang="en-US" sz="2600" b="1" dirty="0">
                <a:solidFill>
                  <a:srgbClr val="4D4D4D"/>
                </a:solidFill>
              </a:rPr>
              <a:t>要传送数据，除了物理线路外，还必须有通信协议来控制数据的传输。若把实现这些协议的</a:t>
            </a:r>
            <a:r>
              <a:rPr lang="zh-CN" altLang="en-US" sz="2600" b="1" dirty="0">
                <a:solidFill>
                  <a:srgbClr val="C00000"/>
                </a:solidFill>
              </a:rPr>
              <a:t>硬件</a:t>
            </a:r>
            <a:r>
              <a:rPr lang="zh-CN" altLang="en-US" sz="2600" b="1" dirty="0">
                <a:solidFill>
                  <a:srgbClr val="4D4D4D"/>
                </a:solidFill>
              </a:rPr>
              <a:t>和</a:t>
            </a:r>
            <a:r>
              <a:rPr lang="zh-CN" altLang="en-US" sz="2600" b="1" dirty="0">
                <a:solidFill>
                  <a:srgbClr val="C00000"/>
                </a:solidFill>
              </a:rPr>
              <a:t>软件</a:t>
            </a:r>
            <a:r>
              <a:rPr lang="zh-CN" altLang="en-US" sz="2600" b="1" dirty="0">
                <a:solidFill>
                  <a:srgbClr val="4D4D4D"/>
                </a:solidFill>
              </a:rPr>
              <a:t>加到链路上，就构成了数据链路。</a:t>
            </a:r>
          </a:p>
          <a:p>
            <a:pPr lvl="1">
              <a:lnSpc>
                <a:spcPct val="140000"/>
              </a:lnSpc>
              <a:defRPr/>
            </a:pPr>
            <a:r>
              <a:rPr lang="zh-CN" altLang="en-US" sz="2600" b="1" dirty="0">
                <a:solidFill>
                  <a:srgbClr val="4D4D4D"/>
                </a:solidFill>
                <a:cs typeface="+mn-cs"/>
              </a:rPr>
              <a:t>现在最常用的方法是使用网络适配器</a:t>
            </a:r>
            <a:r>
              <a:rPr lang="en-US" altLang="zh-CN" sz="2600" b="1" dirty="0">
                <a:solidFill>
                  <a:srgbClr val="4D4D4D"/>
                </a:solidFill>
                <a:cs typeface="+mn-cs"/>
              </a:rPr>
              <a:t>(</a:t>
            </a:r>
            <a:r>
              <a:rPr lang="zh-CN" altLang="en-US" sz="2600" b="1" dirty="0">
                <a:solidFill>
                  <a:srgbClr val="4D4D4D"/>
                </a:solidFill>
                <a:cs typeface="+mn-cs"/>
              </a:rPr>
              <a:t>即网卡，</a:t>
            </a:r>
            <a:r>
              <a:rPr lang="zh-CN" altLang="en-US" sz="2600" b="1" dirty="0"/>
              <a:t>既有硬件也包括软件</a:t>
            </a:r>
            <a:r>
              <a:rPr lang="en-US" altLang="zh-CN" sz="2600" b="1" dirty="0">
                <a:solidFill>
                  <a:srgbClr val="4D4D4D"/>
                </a:solidFill>
                <a:cs typeface="+mn-cs"/>
              </a:rPr>
              <a:t>)</a:t>
            </a:r>
            <a:r>
              <a:rPr lang="zh-CN" altLang="en-US" sz="2600" b="1" dirty="0">
                <a:solidFill>
                  <a:srgbClr val="4D4D4D"/>
                </a:solidFill>
                <a:cs typeface="+mn-cs"/>
              </a:rPr>
              <a:t>来实现这些协议。一般的适配器都包括了数据链路层和物理层这两层的功能。</a:t>
            </a:r>
          </a:p>
        </p:txBody>
      </p:sp>
      <p:sp>
        <p:nvSpPr>
          <p:cNvPr id="17410" name="Rectangle 2"/>
          <p:cNvSpPr>
            <a:spLocks noGrp="1" noChangeArrowheads="1"/>
          </p:cNvSpPr>
          <p:nvPr>
            <p:ph type="title"/>
          </p:nvPr>
        </p:nvSpPr>
        <p:spPr/>
        <p:txBody>
          <a:bodyPr/>
          <a:lstStyle/>
          <a:p>
            <a:r>
              <a:rPr lang="en-US" altLang="zh-CN" dirty="0"/>
              <a:t>3.1.1 </a:t>
            </a:r>
            <a:r>
              <a:rPr lang="zh-CN" altLang="en-US" sz="4000" dirty="0">
                <a:solidFill>
                  <a:srgbClr val="FFFFFF"/>
                </a:solidFill>
              </a:rPr>
              <a:t>数据链路</a:t>
            </a:r>
            <a:r>
              <a:rPr lang="zh-CN" altLang="en-US" dirty="0"/>
              <a:t>和帧</a:t>
            </a:r>
            <a:endParaRPr lang="zh-CN" altLang="en-US" sz="40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1000"/>
                                        <p:tgtEl>
                                          <p:spTgt spid="17411">
                                            <p:txEl>
                                              <p:pRg st="3" end="3"/>
                                            </p:txEl>
                                          </p:spTgt>
                                        </p:tgtEl>
                                      </p:cBhvr>
                                    </p:animEffect>
                                    <p:anim calcmode="lin" valueType="num">
                                      <p:cBhvr>
                                        <p:cTn id="8"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fade">
                                      <p:cBhvr>
                                        <p:cTn id="12" dur="1000"/>
                                        <p:tgtEl>
                                          <p:spTgt spid="17411">
                                            <p:txEl>
                                              <p:pRg st="4" end="4"/>
                                            </p:txEl>
                                          </p:spTgt>
                                        </p:tgtEl>
                                      </p:cBhvr>
                                    </p:animEffect>
                                    <p:anim calcmode="lin" valueType="num">
                                      <p:cBhvr>
                                        <p:cTn id="13" dur="10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174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Effect transition="in" filter="fade">
                                      <p:cBhvr>
                                        <p:cTn id="19" dur="1000"/>
                                        <p:tgtEl>
                                          <p:spTgt spid="17411">
                                            <p:txEl>
                                              <p:pRg st="5" end="5"/>
                                            </p:txEl>
                                          </p:spTgt>
                                        </p:tgtEl>
                                      </p:cBhvr>
                                    </p:animEffect>
                                    <p:anim calcmode="lin" valueType="num">
                                      <p:cBhvr>
                                        <p:cTn id="20" dur="10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74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Line 2"/>
          <p:cNvSpPr>
            <a:spLocks noChangeShapeType="1"/>
          </p:cNvSpPr>
          <p:nvPr/>
        </p:nvSpPr>
        <p:spPr bwMode="auto">
          <a:xfrm>
            <a:off x="203173" y="4496841"/>
            <a:ext cx="11885653" cy="0"/>
          </a:xfrm>
          <a:prstGeom prst="line">
            <a:avLst/>
          </a:prstGeom>
          <a:noFill/>
          <a:ln w="12700" cmpd="sng">
            <a:solidFill>
              <a:schemeClr val="folHlink"/>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6259"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96260" name="Rectangle 4"/>
          <p:cNvSpPr>
            <a:spLocks noChangeArrowheads="1"/>
          </p:cNvSpPr>
          <p:nvPr/>
        </p:nvSpPr>
        <p:spPr bwMode="auto">
          <a:xfrm>
            <a:off x="2063482" y="4731846"/>
            <a:ext cx="8558686" cy="489063"/>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96261" name="Rectangle 5"/>
          <p:cNvSpPr>
            <a:spLocks noChangeArrowheads="1"/>
          </p:cNvSpPr>
          <p:nvPr/>
        </p:nvSpPr>
        <p:spPr bwMode="auto">
          <a:xfrm>
            <a:off x="5674046" y="4836645"/>
            <a:ext cx="110560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MAC </a:t>
            </a:r>
            <a:r>
              <a:rPr kumimoji="1" lang="zh-CN" altLang="en-US" sz="1900" b="1">
                <a:solidFill>
                  <a:srgbClr val="333399"/>
                </a:solidFill>
                <a:latin typeface="Times New Roman" panose="02020603050405020304" pitchFamily="18" charset="0"/>
              </a:rPr>
              <a:t>帧</a:t>
            </a:r>
          </a:p>
        </p:txBody>
      </p:sp>
      <p:sp>
        <p:nvSpPr>
          <p:cNvPr id="96262"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rPr>
              <a:t>物理层</a:t>
            </a:r>
          </a:p>
        </p:txBody>
      </p:sp>
      <p:sp>
        <p:nvSpPr>
          <p:cNvPr id="96263" name="Rectangle 7"/>
          <p:cNvSpPr>
            <a:spLocks noChangeArrowheads="1"/>
          </p:cNvSpPr>
          <p:nvPr/>
        </p:nvSpPr>
        <p:spPr bwMode="auto">
          <a:xfrm>
            <a:off x="10950208" y="3887100"/>
            <a:ext cx="1105601" cy="399247"/>
          </a:xfrm>
          <a:prstGeom prst="rect">
            <a:avLst/>
          </a:prstGeom>
          <a:noFill/>
          <a:ln>
            <a:noFill/>
          </a:ln>
        </p:spPr>
        <p:txBody>
          <a:bodyPr wrap="none" lIns="107717" tIns="52913" rIns="107717" bIns="52913">
            <a:spAutoFit/>
          </a:bodyPr>
          <a:lstStyle/>
          <a:p>
            <a:pPr defTabSz="906780"/>
            <a:r>
              <a:rPr kumimoji="1" lang="en-US" altLang="zh-CN" sz="1900" b="1" dirty="0">
                <a:solidFill>
                  <a:srgbClr val="333399"/>
                </a:solidFill>
                <a:latin typeface="Times New Roman" panose="02020603050405020304" pitchFamily="18" charset="0"/>
              </a:rPr>
              <a:t>MAC </a:t>
            </a:r>
            <a:r>
              <a:rPr kumimoji="1" lang="zh-CN" altLang="en-US" sz="1900" b="1" dirty="0">
                <a:solidFill>
                  <a:srgbClr val="333399"/>
                </a:solidFill>
                <a:latin typeface="Times New Roman" panose="02020603050405020304" pitchFamily="18" charset="0"/>
              </a:rPr>
              <a:t>层</a:t>
            </a:r>
          </a:p>
        </p:txBody>
      </p:sp>
      <p:sp>
        <p:nvSpPr>
          <p:cNvPr id="96264" name="Line 8"/>
          <p:cNvSpPr>
            <a:spLocks noChangeShapeType="1"/>
          </p:cNvSpPr>
          <p:nvPr/>
        </p:nvSpPr>
        <p:spPr bwMode="auto">
          <a:xfrm flipH="1">
            <a:off x="2061365" y="4222140"/>
            <a:ext cx="2117" cy="514469"/>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6265" name="Line 9"/>
          <p:cNvSpPr>
            <a:spLocks noChangeShapeType="1"/>
          </p:cNvSpPr>
          <p:nvPr/>
        </p:nvSpPr>
        <p:spPr bwMode="auto">
          <a:xfrm>
            <a:off x="10607353" y="4293594"/>
            <a:ext cx="14815" cy="4319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6266" name="Rectangle 10"/>
          <p:cNvSpPr>
            <a:spLocks noChangeArrowheads="1"/>
          </p:cNvSpPr>
          <p:nvPr/>
        </p:nvSpPr>
        <p:spPr bwMode="auto">
          <a:xfrm>
            <a:off x="11130102" y="2972489"/>
            <a:ext cx="75390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层</a:t>
            </a:r>
          </a:p>
        </p:txBody>
      </p:sp>
      <p:sp>
        <p:nvSpPr>
          <p:cNvPr id="96267" name="Line 11"/>
          <p:cNvSpPr>
            <a:spLocks noChangeShapeType="1"/>
          </p:cNvSpPr>
          <p:nvPr/>
        </p:nvSpPr>
        <p:spPr bwMode="auto">
          <a:xfrm>
            <a:off x="10926929" y="3506012"/>
            <a:ext cx="1094174" cy="11116"/>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96268" name="Group 12"/>
          <p:cNvGrpSpPr/>
          <p:nvPr/>
        </p:nvGrpSpPr>
        <p:grpSpPr bwMode="auto">
          <a:xfrm>
            <a:off x="1394703" y="3464728"/>
            <a:ext cx="9227465" cy="1413202"/>
            <a:chOff x="659" y="2182"/>
            <a:chExt cx="4360" cy="890"/>
          </a:xfrm>
        </p:grpSpPr>
        <p:sp>
          <p:nvSpPr>
            <p:cNvPr id="96292"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grpSp>
          <p:nvGrpSpPr>
            <p:cNvPr id="96293" name="Group 14"/>
            <p:cNvGrpSpPr/>
            <p:nvPr/>
          </p:nvGrpSpPr>
          <p:grpSpPr bwMode="auto">
            <a:xfrm>
              <a:off x="659" y="2182"/>
              <a:ext cx="4360" cy="506"/>
              <a:chOff x="659" y="2182"/>
              <a:chExt cx="4360" cy="506"/>
            </a:xfrm>
          </p:grpSpPr>
          <p:sp>
            <p:nvSpPr>
              <p:cNvPr id="96294"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p>
            </p:txBody>
          </p:sp>
          <p:sp>
            <p:nvSpPr>
              <p:cNvPr id="96295" name="Line 16"/>
              <p:cNvSpPr>
                <a:spLocks noChangeShapeType="1"/>
              </p:cNvSpPr>
              <p:nvPr/>
            </p:nvSpPr>
            <p:spPr bwMode="auto">
              <a:xfrm>
                <a:off x="156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6296" name="Line 17"/>
              <p:cNvSpPr>
                <a:spLocks noChangeShapeType="1"/>
              </p:cNvSpPr>
              <p:nvPr/>
            </p:nvSpPr>
            <p:spPr bwMode="auto">
              <a:xfrm>
                <a:off x="2139"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6297" name="Line 18"/>
              <p:cNvSpPr>
                <a:spLocks noChangeShapeType="1"/>
              </p:cNvSpPr>
              <p:nvPr/>
            </p:nvSpPr>
            <p:spPr bwMode="auto">
              <a:xfrm>
                <a:off x="2715"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6298" name="Line 19"/>
              <p:cNvSpPr>
                <a:spLocks noChangeShapeType="1"/>
              </p:cNvSpPr>
              <p:nvPr/>
            </p:nvSpPr>
            <p:spPr bwMode="auto">
              <a:xfrm>
                <a:off x="468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6299"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目的地址</a:t>
                </a:r>
              </a:p>
            </p:txBody>
          </p:sp>
          <p:sp>
            <p:nvSpPr>
              <p:cNvPr id="96300"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源地址</a:t>
                </a:r>
              </a:p>
            </p:txBody>
          </p:sp>
          <p:sp>
            <p:nvSpPr>
              <p:cNvPr id="96301"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类型</a:t>
                </a:r>
              </a:p>
            </p:txBody>
          </p:sp>
          <p:sp>
            <p:nvSpPr>
              <p:cNvPr id="96302"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数        据</a:t>
                </a:r>
              </a:p>
            </p:txBody>
          </p:sp>
          <p:sp>
            <p:nvSpPr>
              <p:cNvPr id="96303" name="Rectangle 24"/>
              <p:cNvSpPr>
                <a:spLocks noChangeArrowheads="1"/>
              </p:cNvSpPr>
              <p:nvPr/>
            </p:nvSpPr>
            <p:spPr bwMode="auto">
              <a:xfrm>
                <a:off x="4683" y="2445"/>
                <a:ext cx="30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FCS</a:t>
                </a:r>
              </a:p>
            </p:txBody>
          </p:sp>
          <p:sp>
            <p:nvSpPr>
              <p:cNvPr id="96304"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6305"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6306"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2</a:t>
                </a:r>
              </a:p>
            </p:txBody>
          </p:sp>
          <p:sp>
            <p:nvSpPr>
              <p:cNvPr id="96307"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4</a:t>
                </a:r>
              </a:p>
            </p:txBody>
          </p:sp>
          <p:sp>
            <p:nvSpPr>
              <p:cNvPr id="96308"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字节</a:t>
                </a:r>
              </a:p>
            </p:txBody>
          </p:sp>
          <p:sp>
            <p:nvSpPr>
              <p:cNvPr id="96309"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a:solidFill>
                      <a:srgbClr val="333399"/>
                    </a:solidFill>
                    <a:latin typeface="Times New Roman" panose="02020603050405020304" pitchFamily="18" charset="0"/>
                    <a:ea typeface="宋体" pitchFamily="2" charset="-122"/>
                  </a:rPr>
                  <a:t>46 ~ 1500</a:t>
                </a:r>
              </a:p>
            </p:txBody>
          </p:sp>
        </p:grpSp>
      </p:grpSp>
      <p:grpSp>
        <p:nvGrpSpPr>
          <p:cNvPr id="96269" name="Group 31"/>
          <p:cNvGrpSpPr/>
          <p:nvPr/>
        </p:nvGrpSpPr>
        <p:grpSpPr bwMode="auto">
          <a:xfrm>
            <a:off x="5746003" y="2972488"/>
            <a:ext cx="4165058" cy="990829"/>
            <a:chOff x="2715" y="1872"/>
            <a:chExt cx="1968" cy="624"/>
          </a:xfrm>
        </p:grpSpPr>
        <p:sp>
          <p:nvSpPr>
            <p:cNvPr id="9629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p:spPr>
          <p:txBody>
            <a:bodyPr wrap="none" anchor="ctr"/>
            <a:lstStyle/>
            <a:p>
              <a:pPr eaLnBrk="1" hangingPunct="1"/>
              <a:endParaRPr lang="zh-CN" altLang="en-US" b="1"/>
            </a:p>
          </p:txBody>
        </p:sp>
        <p:sp>
          <p:nvSpPr>
            <p:cNvPr id="96291"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数据报</a:t>
              </a:r>
            </a:p>
          </p:txBody>
        </p:sp>
      </p:grpSp>
      <p:sp>
        <p:nvSpPr>
          <p:cNvPr id="96270" name="Rectangle 34"/>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sz="4000" dirty="0">
              <a:solidFill>
                <a:srgbClr val="FFFFFF"/>
              </a:solidFill>
            </a:endParaRPr>
          </a:p>
        </p:txBody>
      </p:sp>
      <p:grpSp>
        <p:nvGrpSpPr>
          <p:cNvPr id="5" name="Group 35"/>
          <p:cNvGrpSpPr/>
          <p:nvPr/>
        </p:nvGrpSpPr>
        <p:grpSpPr bwMode="auto">
          <a:xfrm>
            <a:off x="234921" y="4222141"/>
            <a:ext cx="5371400" cy="2486601"/>
            <a:chOff x="111" y="2659"/>
            <a:chExt cx="2538" cy="1566"/>
          </a:xfrm>
        </p:grpSpPr>
        <p:sp>
          <p:nvSpPr>
            <p:cNvPr id="96274" name="Rectangle 36"/>
            <p:cNvSpPr>
              <a:spLocks noChangeArrowheads="1"/>
            </p:cNvSpPr>
            <p:nvPr/>
          </p:nvSpPr>
          <p:spPr bwMode="auto">
            <a:xfrm>
              <a:off x="123" y="3606"/>
              <a:ext cx="2526" cy="262"/>
            </a:xfrm>
            <a:prstGeom prst="rect">
              <a:avLst/>
            </a:prstGeom>
            <a:solidFill>
              <a:srgbClr val="FFFF99"/>
            </a:solidFill>
            <a:ln w="19050">
              <a:solidFill>
                <a:schemeClr val="tx1"/>
              </a:solidFill>
              <a:miter lim="800000"/>
            </a:ln>
          </p:spPr>
          <p:txBody>
            <a:bodyPr wrap="none" anchor="ctr"/>
            <a:lstStyle/>
            <a:p>
              <a:pPr eaLnBrk="1" hangingPunct="1"/>
              <a:endParaRPr lang="zh-CN" altLang="en-US" b="1"/>
            </a:p>
          </p:txBody>
        </p:sp>
        <p:sp>
          <p:nvSpPr>
            <p:cNvPr id="96275" name="Rectangle 37"/>
            <p:cNvSpPr>
              <a:spLocks noChangeArrowheads="1"/>
            </p:cNvSpPr>
            <p:nvPr/>
          </p:nvSpPr>
          <p:spPr bwMode="auto">
            <a:xfrm>
              <a:off x="111" y="3633"/>
              <a:ext cx="252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dirty="0">
                  <a:solidFill>
                    <a:srgbClr val="333399"/>
                  </a:solidFill>
                  <a:latin typeface="Times New Roman" panose="02020603050405020304" pitchFamily="18" charset="0"/>
                </a:rPr>
                <a:t>10101010101010                 10101010101010101011</a:t>
              </a:r>
            </a:p>
          </p:txBody>
        </p:sp>
        <p:sp>
          <p:nvSpPr>
            <p:cNvPr id="96276" name="Line 38"/>
            <p:cNvSpPr>
              <a:spLocks noChangeShapeType="1"/>
            </p:cNvSpPr>
            <p:nvPr/>
          </p:nvSpPr>
          <p:spPr bwMode="auto">
            <a:xfrm>
              <a:off x="2125" y="3604"/>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96277" name="Rectangle 39"/>
            <p:cNvSpPr>
              <a:spLocks noChangeArrowheads="1"/>
            </p:cNvSpPr>
            <p:nvPr/>
          </p:nvSpPr>
          <p:spPr bwMode="auto">
            <a:xfrm>
              <a:off x="841" y="3892"/>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前同步码</a:t>
              </a:r>
            </a:p>
          </p:txBody>
        </p:sp>
        <p:sp>
          <p:nvSpPr>
            <p:cNvPr id="96278" name="Rectangle 40"/>
            <p:cNvSpPr>
              <a:spLocks noChangeArrowheads="1"/>
            </p:cNvSpPr>
            <p:nvPr/>
          </p:nvSpPr>
          <p:spPr bwMode="auto">
            <a:xfrm>
              <a:off x="2169" y="3874"/>
              <a:ext cx="43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lnSpc>
                  <a:spcPct val="80000"/>
                </a:lnSpc>
              </a:pPr>
              <a:r>
                <a:rPr kumimoji="1" lang="zh-CN" altLang="en-US" sz="1900" b="1">
                  <a:solidFill>
                    <a:srgbClr val="333399"/>
                  </a:solidFill>
                  <a:latin typeface="Times New Roman" panose="02020603050405020304" pitchFamily="18" charset="0"/>
                </a:rPr>
                <a:t>帧开始</a:t>
              </a:r>
            </a:p>
            <a:p>
              <a:pPr defTabSz="906780">
                <a:lnSpc>
                  <a:spcPct val="80000"/>
                </a:lnSpc>
              </a:pPr>
              <a:r>
                <a:rPr kumimoji="1" lang="zh-CN" altLang="en-US" sz="1900" b="1">
                  <a:solidFill>
                    <a:srgbClr val="333399"/>
                  </a:solidFill>
                  <a:latin typeface="Times New Roman" panose="02020603050405020304" pitchFamily="18" charset="0"/>
                </a:rPr>
                <a:t>定界符</a:t>
              </a:r>
            </a:p>
          </p:txBody>
        </p:sp>
        <p:sp>
          <p:nvSpPr>
            <p:cNvPr id="96279" name="Rectangle 41"/>
            <p:cNvSpPr>
              <a:spLocks noChangeArrowheads="1"/>
            </p:cNvSpPr>
            <p:nvPr/>
          </p:nvSpPr>
          <p:spPr bwMode="auto">
            <a:xfrm>
              <a:off x="884"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7 </a:t>
              </a:r>
              <a:r>
                <a:rPr kumimoji="1" lang="zh-CN" altLang="en-US" sz="1900" b="1">
                  <a:solidFill>
                    <a:srgbClr val="333399"/>
                  </a:solidFill>
                  <a:latin typeface="Times New Roman" panose="02020603050405020304" pitchFamily="18" charset="0"/>
                </a:rPr>
                <a:t>字节</a:t>
              </a:r>
            </a:p>
          </p:txBody>
        </p:sp>
        <p:sp>
          <p:nvSpPr>
            <p:cNvPr id="96280" name="Rectangle 42"/>
            <p:cNvSpPr>
              <a:spLocks noChangeArrowheads="1"/>
            </p:cNvSpPr>
            <p:nvPr/>
          </p:nvSpPr>
          <p:spPr bwMode="auto">
            <a:xfrm>
              <a:off x="2157"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1 </a:t>
              </a:r>
              <a:r>
                <a:rPr kumimoji="1" lang="zh-CN" altLang="en-US" sz="1900" b="1">
                  <a:solidFill>
                    <a:srgbClr val="333399"/>
                  </a:solidFill>
                  <a:latin typeface="Times New Roman" panose="02020603050405020304" pitchFamily="18" charset="0"/>
                </a:rPr>
                <a:t>字节</a:t>
              </a:r>
            </a:p>
          </p:txBody>
        </p:sp>
        <p:sp>
          <p:nvSpPr>
            <p:cNvPr id="96281" name="Line 43"/>
            <p:cNvSpPr>
              <a:spLocks noChangeShapeType="1"/>
            </p:cNvSpPr>
            <p:nvPr/>
          </p:nvSpPr>
          <p:spPr bwMode="auto">
            <a:xfrm flipV="1">
              <a:off x="131" y="3294"/>
              <a:ext cx="184" cy="31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b="1"/>
            </a:p>
          </p:txBody>
        </p:sp>
        <p:sp>
          <p:nvSpPr>
            <p:cNvPr id="96282" name="Line 44"/>
            <p:cNvSpPr>
              <a:spLocks noChangeShapeType="1"/>
            </p:cNvSpPr>
            <p:nvPr/>
          </p:nvSpPr>
          <p:spPr bwMode="auto">
            <a:xfrm>
              <a:off x="969" y="3302"/>
              <a:ext cx="1680" cy="304"/>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b="1"/>
            </a:p>
          </p:txBody>
        </p:sp>
        <p:sp>
          <p:nvSpPr>
            <p:cNvPr id="96283" name="Text Box 45"/>
            <p:cNvSpPr txBox="1">
              <a:spLocks noChangeArrowheads="1"/>
            </p:cNvSpPr>
            <p:nvPr/>
          </p:nvSpPr>
          <p:spPr bwMode="auto">
            <a:xfrm>
              <a:off x="1100" y="3613"/>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dirty="0">
                  <a:solidFill>
                    <a:srgbClr val="333399"/>
                  </a:solidFill>
                  <a:latin typeface="Times New Roman" panose="02020603050405020304" pitchFamily="18" charset="0"/>
                  <a:ea typeface="宋体" pitchFamily="2" charset="-122"/>
                </a:rPr>
                <a:t>…</a:t>
              </a:r>
            </a:p>
          </p:txBody>
        </p:sp>
        <p:grpSp>
          <p:nvGrpSpPr>
            <p:cNvPr id="96284" name="Group 46"/>
            <p:cNvGrpSpPr/>
            <p:nvPr/>
          </p:nvGrpSpPr>
          <p:grpSpPr bwMode="auto">
            <a:xfrm>
              <a:off x="148" y="2659"/>
              <a:ext cx="827" cy="631"/>
              <a:chOff x="148" y="2659"/>
              <a:chExt cx="827" cy="631"/>
            </a:xfrm>
          </p:grpSpPr>
          <p:grpSp>
            <p:nvGrpSpPr>
              <p:cNvPr id="96285" name="Group 47"/>
              <p:cNvGrpSpPr/>
              <p:nvPr/>
            </p:nvGrpSpPr>
            <p:grpSpPr bwMode="auto">
              <a:xfrm>
                <a:off x="333" y="2982"/>
                <a:ext cx="642" cy="308"/>
                <a:chOff x="333" y="2982"/>
                <a:chExt cx="642" cy="308"/>
              </a:xfrm>
            </p:grpSpPr>
            <p:sp>
              <p:nvSpPr>
                <p:cNvPr id="96288" name="Rectangle 48"/>
                <p:cNvSpPr>
                  <a:spLocks noChangeArrowheads="1"/>
                </p:cNvSpPr>
                <p:nvPr/>
              </p:nvSpPr>
              <p:spPr bwMode="auto">
                <a:xfrm>
                  <a:off x="333" y="2982"/>
                  <a:ext cx="642" cy="308"/>
                </a:xfrm>
                <a:prstGeom prst="rect">
                  <a:avLst/>
                </a:prstGeom>
                <a:solidFill>
                  <a:srgbClr val="FFFF99"/>
                </a:solidFill>
                <a:ln w="28575">
                  <a:solidFill>
                    <a:schemeClr val="folHlink"/>
                  </a:solidFill>
                  <a:miter lim="800000"/>
                </a:ln>
              </p:spPr>
              <p:txBody>
                <a:bodyPr wrap="none" anchor="ctr"/>
                <a:lstStyle/>
                <a:p>
                  <a:pPr eaLnBrk="1" hangingPunct="1"/>
                  <a:endParaRPr lang="zh-CN" altLang="en-US" b="1"/>
                </a:p>
              </p:txBody>
            </p:sp>
            <p:sp>
              <p:nvSpPr>
                <p:cNvPr id="96289" name="Rectangle 49"/>
                <p:cNvSpPr>
                  <a:spLocks noChangeArrowheads="1"/>
                </p:cNvSpPr>
                <p:nvPr/>
              </p:nvSpPr>
              <p:spPr bwMode="auto">
                <a:xfrm>
                  <a:off x="419" y="303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8 </a:t>
                  </a:r>
                  <a:r>
                    <a:rPr kumimoji="1" lang="zh-CN" altLang="en-US" sz="1900" b="1">
                      <a:solidFill>
                        <a:srgbClr val="333399"/>
                      </a:solidFill>
                      <a:latin typeface="Times New Roman" panose="02020603050405020304" pitchFamily="18" charset="0"/>
                    </a:rPr>
                    <a:t>字节</a:t>
                  </a:r>
                </a:p>
              </p:txBody>
            </p:sp>
          </p:grpSp>
          <p:sp>
            <p:nvSpPr>
              <p:cNvPr id="96286" name="AutoShape 50"/>
              <p:cNvSpPr>
                <a:spLocks noChangeArrowheads="1"/>
              </p:cNvSpPr>
              <p:nvPr/>
            </p:nvSpPr>
            <p:spPr bwMode="auto">
              <a:xfrm>
                <a:off x="171" y="2659"/>
                <a:ext cx="248" cy="289"/>
              </a:xfrm>
              <a:prstGeom prst="wedgeRoundRectCallout">
                <a:avLst>
                  <a:gd name="adj1" fmla="val 55575"/>
                  <a:gd name="adj2" fmla="val 87899"/>
                  <a:gd name="adj3" fmla="val 16667"/>
                </a:avLst>
              </a:prstGeom>
              <a:solidFill>
                <a:schemeClr val="bg1"/>
              </a:solidFill>
              <a:ln w="12700">
                <a:solidFill>
                  <a:schemeClr val="tx1"/>
                </a:solidFill>
                <a:miter lim="800000"/>
              </a:ln>
            </p:spPr>
            <p:txBody>
              <a:bodyPr/>
              <a:lstStyle/>
              <a:p>
                <a:pPr algn="ctr" defTabSz="906780"/>
                <a:endParaRPr kumimoji="1" lang="zh-CN" altLang="en-US" sz="1900" b="1">
                  <a:solidFill>
                    <a:srgbClr val="333399"/>
                  </a:solidFill>
                  <a:latin typeface="Times New Roman" panose="02020603050405020304" pitchFamily="18" charset="0"/>
                </a:endParaRPr>
              </a:p>
            </p:txBody>
          </p:sp>
          <p:sp>
            <p:nvSpPr>
              <p:cNvPr id="96287" name="Rectangle 51"/>
              <p:cNvSpPr>
                <a:spLocks noChangeArrowheads="1"/>
              </p:cNvSpPr>
              <p:nvPr/>
            </p:nvSpPr>
            <p:spPr bwMode="auto">
              <a:xfrm>
                <a:off x="148" y="2710"/>
                <a:ext cx="3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906780"/>
                <a:r>
                  <a:rPr kumimoji="1" lang="zh-CN" altLang="en-US" sz="1900" b="1" dirty="0">
                    <a:solidFill>
                      <a:srgbClr val="333399"/>
                    </a:solidFill>
                    <a:latin typeface="Times New Roman" panose="02020603050405020304" pitchFamily="18" charset="0"/>
                  </a:rPr>
                  <a:t>插入</a:t>
                </a:r>
              </a:p>
            </p:txBody>
          </p:sp>
        </p:grpSp>
      </p:grpSp>
      <p:sp>
        <p:nvSpPr>
          <p:cNvPr id="324660" name="Text Box 52"/>
          <p:cNvSpPr txBox="1">
            <a:spLocks noChangeArrowheads="1"/>
          </p:cNvSpPr>
          <p:nvPr/>
        </p:nvSpPr>
        <p:spPr bwMode="auto">
          <a:xfrm>
            <a:off x="478582" y="1332981"/>
            <a:ext cx="11237540" cy="1448741"/>
          </a:xfrm>
          <a:prstGeom prst="rect">
            <a:avLst/>
          </a:prstGeom>
          <a:solidFill>
            <a:srgbClr val="FFFF99"/>
          </a:solidFill>
          <a:ln w="9525">
            <a:solidFill>
              <a:srgbClr val="333399"/>
            </a:solidFill>
            <a:miter lim="800000"/>
          </a:ln>
        </p:spPr>
        <p:txBody>
          <a:bodyPr wrap="squar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2900" dirty="0">
                <a:solidFill>
                  <a:srgbClr val="333399"/>
                </a:solidFill>
                <a:latin typeface="Arial" panose="020B0604020202020204" pitchFamily="34" charset="0"/>
              </a:rPr>
              <a:t>插入的 </a:t>
            </a:r>
            <a:r>
              <a:rPr lang="en-US" altLang="zh-CN" sz="2900" dirty="0">
                <a:solidFill>
                  <a:srgbClr val="333399"/>
                </a:solidFill>
                <a:latin typeface="Arial" panose="020B0604020202020204" pitchFamily="34" charset="0"/>
              </a:rPr>
              <a:t>8 </a:t>
            </a:r>
            <a:r>
              <a:rPr lang="zh-CN" altLang="en-US" sz="2900" dirty="0">
                <a:solidFill>
                  <a:srgbClr val="333399"/>
                </a:solidFill>
                <a:latin typeface="Arial" panose="020B0604020202020204" pitchFamily="34" charset="0"/>
              </a:rPr>
              <a:t>字节比特流由两个字段构成，第一个字段占 </a:t>
            </a:r>
            <a:r>
              <a:rPr lang="en-US" altLang="zh-CN" sz="2900" dirty="0">
                <a:solidFill>
                  <a:srgbClr val="333399"/>
                </a:solidFill>
                <a:latin typeface="Arial" panose="020B0604020202020204" pitchFamily="34" charset="0"/>
              </a:rPr>
              <a:t>7 </a:t>
            </a:r>
            <a:r>
              <a:rPr lang="zh-CN" altLang="en-US" sz="2900" dirty="0">
                <a:solidFill>
                  <a:srgbClr val="333399"/>
                </a:solidFill>
                <a:latin typeface="Arial" panose="020B0604020202020204" pitchFamily="34" charset="0"/>
              </a:rPr>
              <a:t>个字节，</a:t>
            </a:r>
          </a:p>
          <a:p>
            <a:pPr eaLnBrk="1" hangingPunct="1"/>
            <a:r>
              <a:rPr lang="zh-CN" altLang="en-US" sz="2900" dirty="0">
                <a:solidFill>
                  <a:srgbClr val="333399"/>
                </a:solidFill>
                <a:latin typeface="Arial" panose="020B0604020202020204" pitchFamily="34" charset="0"/>
              </a:rPr>
              <a:t>叫做</a:t>
            </a:r>
            <a:r>
              <a:rPr lang="zh-CN" altLang="en-US" sz="2900" dirty="0">
                <a:solidFill>
                  <a:srgbClr val="C00000"/>
                </a:solidFill>
                <a:latin typeface="Arial" panose="020B0604020202020204" pitchFamily="34" charset="0"/>
              </a:rPr>
              <a:t>前同步码</a:t>
            </a:r>
            <a:r>
              <a:rPr lang="zh-CN" altLang="en-US" sz="2900" dirty="0">
                <a:solidFill>
                  <a:srgbClr val="333399"/>
                </a:solidFill>
                <a:latin typeface="Arial" panose="020B0604020202020204" pitchFamily="34" charset="0"/>
              </a:rPr>
              <a:t>，用来使接收端适配器在接收 </a:t>
            </a:r>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帧时迅速实现位同步。第二个字段是</a:t>
            </a:r>
            <a:r>
              <a:rPr lang="zh-CN" altLang="en-US" sz="2900" dirty="0">
                <a:solidFill>
                  <a:srgbClr val="C00000"/>
                </a:solidFill>
                <a:latin typeface="Arial" panose="020B0604020202020204" pitchFamily="34" charset="0"/>
              </a:rPr>
              <a:t>帧开始定界符</a:t>
            </a:r>
            <a:r>
              <a:rPr lang="zh-CN" altLang="en-US" sz="2900" dirty="0">
                <a:solidFill>
                  <a:srgbClr val="333399"/>
                </a:solidFill>
                <a:latin typeface="Arial" panose="020B0604020202020204" pitchFamily="34" charset="0"/>
              </a:rPr>
              <a:t>，表示后面的信息就是 </a:t>
            </a:r>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 </a:t>
            </a:r>
          </a:p>
        </p:txBody>
      </p:sp>
      <p:sp>
        <p:nvSpPr>
          <p:cNvPr id="324661" name="Text Box 53"/>
          <p:cNvSpPr txBox="1">
            <a:spLocks noChangeArrowheads="1"/>
          </p:cNvSpPr>
          <p:nvPr/>
        </p:nvSpPr>
        <p:spPr bwMode="auto">
          <a:xfrm>
            <a:off x="6023198" y="5379657"/>
            <a:ext cx="5838351" cy="1002465"/>
          </a:xfrm>
          <a:prstGeom prst="rect">
            <a:avLst/>
          </a:prstGeom>
          <a:solidFill>
            <a:srgbClr val="FFFF99"/>
          </a:solidFill>
          <a:ln w="9525">
            <a:solidFill>
              <a:srgbClr val="333399"/>
            </a:solidFill>
            <a:miter lim="800000"/>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r>
              <a:rPr lang="zh-CN" altLang="en-US" sz="2900" dirty="0">
                <a:solidFill>
                  <a:srgbClr val="333399"/>
                </a:solidFill>
                <a:latin typeface="Arial" panose="020B0604020202020204" pitchFamily="34" charset="0"/>
              </a:rPr>
              <a:t>从数据链路层向下传到物理层时</a:t>
            </a:r>
            <a:endParaRPr lang="en-US" altLang="zh-CN" sz="2900" dirty="0">
              <a:solidFill>
                <a:srgbClr val="333399"/>
              </a:solidFill>
              <a:latin typeface="Arial" panose="020B0604020202020204" pitchFamily="34" charset="0"/>
            </a:endParaRPr>
          </a:p>
          <a:p>
            <a:pPr algn="ctr" eaLnBrk="1" hangingPunct="1"/>
            <a:r>
              <a:rPr lang="zh-CN" altLang="en-US" sz="2900" dirty="0">
                <a:solidFill>
                  <a:srgbClr val="333399"/>
                </a:solidFill>
                <a:latin typeface="Arial" panose="020B0604020202020204" pitchFamily="34" charset="0"/>
              </a:rPr>
              <a:t>还要在帧的前面插入 </a:t>
            </a:r>
            <a:r>
              <a:rPr lang="en-US" altLang="zh-CN" sz="2900" dirty="0">
                <a:solidFill>
                  <a:srgbClr val="333399"/>
                </a:solidFill>
                <a:latin typeface="Arial" panose="020B0604020202020204" pitchFamily="34" charset="0"/>
              </a:rPr>
              <a:t>8 </a:t>
            </a:r>
            <a:r>
              <a:rPr lang="zh-CN" altLang="en-US" sz="2900" dirty="0">
                <a:solidFill>
                  <a:srgbClr val="333399"/>
                </a:solidFill>
                <a:latin typeface="Arial" panose="020B0604020202020204" pitchFamily="34" charset="0"/>
              </a:rPr>
              <a:t>字节比特流</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nodeType="clickEffect">
                                  <p:stCondLst>
                                    <p:cond delay="0"/>
                                  </p:stCondLst>
                                  <p:childTnLst>
                                    <p:anim calcmode="discrete" valueType="str">
                                      <p:cBhvr>
                                        <p:cTn id="10"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60" grpId="0" animBg="1"/>
      <p:bldP spid="32466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Line 2"/>
          <p:cNvSpPr>
            <a:spLocks noChangeShapeType="1"/>
          </p:cNvSpPr>
          <p:nvPr/>
        </p:nvSpPr>
        <p:spPr bwMode="auto">
          <a:xfrm>
            <a:off x="203173" y="4496841"/>
            <a:ext cx="11885653" cy="0"/>
          </a:xfrm>
          <a:prstGeom prst="line">
            <a:avLst/>
          </a:prstGeom>
          <a:noFill/>
          <a:ln w="12700" cmpd="sng">
            <a:solidFill>
              <a:schemeClr val="folHlink"/>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6259"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96260" name="Rectangle 4"/>
          <p:cNvSpPr>
            <a:spLocks noChangeArrowheads="1"/>
          </p:cNvSpPr>
          <p:nvPr/>
        </p:nvSpPr>
        <p:spPr bwMode="auto">
          <a:xfrm>
            <a:off x="2063482" y="4731846"/>
            <a:ext cx="8558686" cy="489063"/>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96261" name="Rectangle 5"/>
          <p:cNvSpPr>
            <a:spLocks noChangeArrowheads="1"/>
          </p:cNvSpPr>
          <p:nvPr/>
        </p:nvSpPr>
        <p:spPr bwMode="auto">
          <a:xfrm>
            <a:off x="5674046" y="4836645"/>
            <a:ext cx="110560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MAC </a:t>
            </a:r>
            <a:r>
              <a:rPr kumimoji="1" lang="zh-CN" altLang="en-US" sz="1900" b="1">
                <a:solidFill>
                  <a:srgbClr val="333399"/>
                </a:solidFill>
                <a:latin typeface="Times New Roman" panose="02020603050405020304" pitchFamily="18" charset="0"/>
              </a:rPr>
              <a:t>帧</a:t>
            </a:r>
          </a:p>
        </p:txBody>
      </p:sp>
      <p:sp>
        <p:nvSpPr>
          <p:cNvPr id="96262"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rPr>
              <a:t>物理层</a:t>
            </a:r>
          </a:p>
        </p:txBody>
      </p:sp>
      <p:sp>
        <p:nvSpPr>
          <p:cNvPr id="96263" name="Rectangle 7"/>
          <p:cNvSpPr>
            <a:spLocks noChangeArrowheads="1"/>
          </p:cNvSpPr>
          <p:nvPr/>
        </p:nvSpPr>
        <p:spPr bwMode="auto">
          <a:xfrm>
            <a:off x="10950208" y="3887100"/>
            <a:ext cx="1105601" cy="399247"/>
          </a:xfrm>
          <a:prstGeom prst="rect">
            <a:avLst/>
          </a:prstGeom>
          <a:noFill/>
          <a:ln>
            <a:noFill/>
          </a:ln>
        </p:spPr>
        <p:txBody>
          <a:bodyPr wrap="none" lIns="107717" tIns="52913" rIns="107717" bIns="52913">
            <a:spAutoFit/>
          </a:bodyPr>
          <a:lstStyle/>
          <a:p>
            <a:pPr defTabSz="906780"/>
            <a:r>
              <a:rPr kumimoji="1" lang="en-US" altLang="zh-CN" sz="1900" b="1" dirty="0">
                <a:solidFill>
                  <a:srgbClr val="333399"/>
                </a:solidFill>
                <a:latin typeface="Times New Roman" panose="02020603050405020304" pitchFamily="18" charset="0"/>
              </a:rPr>
              <a:t>MAC </a:t>
            </a:r>
            <a:r>
              <a:rPr kumimoji="1" lang="zh-CN" altLang="en-US" sz="1900" b="1" dirty="0">
                <a:solidFill>
                  <a:srgbClr val="333399"/>
                </a:solidFill>
                <a:latin typeface="Times New Roman" panose="02020603050405020304" pitchFamily="18" charset="0"/>
              </a:rPr>
              <a:t>层</a:t>
            </a:r>
          </a:p>
        </p:txBody>
      </p:sp>
      <p:sp>
        <p:nvSpPr>
          <p:cNvPr id="96264" name="Line 8"/>
          <p:cNvSpPr>
            <a:spLocks noChangeShapeType="1"/>
          </p:cNvSpPr>
          <p:nvPr/>
        </p:nvSpPr>
        <p:spPr bwMode="auto">
          <a:xfrm flipH="1">
            <a:off x="2061365" y="4222140"/>
            <a:ext cx="2117" cy="514469"/>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6265" name="Line 9"/>
          <p:cNvSpPr>
            <a:spLocks noChangeShapeType="1"/>
          </p:cNvSpPr>
          <p:nvPr/>
        </p:nvSpPr>
        <p:spPr bwMode="auto">
          <a:xfrm>
            <a:off x="10607353" y="4293594"/>
            <a:ext cx="14815" cy="4319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96266" name="Rectangle 10"/>
          <p:cNvSpPr>
            <a:spLocks noChangeArrowheads="1"/>
          </p:cNvSpPr>
          <p:nvPr/>
        </p:nvSpPr>
        <p:spPr bwMode="auto">
          <a:xfrm>
            <a:off x="11130102" y="2972489"/>
            <a:ext cx="75390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层</a:t>
            </a:r>
          </a:p>
        </p:txBody>
      </p:sp>
      <p:sp>
        <p:nvSpPr>
          <p:cNvPr id="96267" name="Line 11"/>
          <p:cNvSpPr>
            <a:spLocks noChangeShapeType="1"/>
          </p:cNvSpPr>
          <p:nvPr/>
        </p:nvSpPr>
        <p:spPr bwMode="auto">
          <a:xfrm>
            <a:off x="10926929" y="3506012"/>
            <a:ext cx="1094174" cy="11116"/>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96268" name="Group 12"/>
          <p:cNvGrpSpPr/>
          <p:nvPr/>
        </p:nvGrpSpPr>
        <p:grpSpPr bwMode="auto">
          <a:xfrm>
            <a:off x="1394703" y="3464728"/>
            <a:ext cx="9227465" cy="1413202"/>
            <a:chOff x="659" y="2182"/>
            <a:chExt cx="4360" cy="890"/>
          </a:xfrm>
        </p:grpSpPr>
        <p:sp>
          <p:nvSpPr>
            <p:cNvPr id="96292"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pPr eaLnBrk="1" hangingPunct="1"/>
              <a:endParaRPr lang="zh-CN" altLang="en-US" b="1"/>
            </a:p>
          </p:txBody>
        </p:sp>
        <p:grpSp>
          <p:nvGrpSpPr>
            <p:cNvPr id="96293" name="Group 14"/>
            <p:cNvGrpSpPr/>
            <p:nvPr/>
          </p:nvGrpSpPr>
          <p:grpSpPr bwMode="auto">
            <a:xfrm>
              <a:off x="659" y="2182"/>
              <a:ext cx="4360" cy="506"/>
              <a:chOff x="659" y="2182"/>
              <a:chExt cx="4360" cy="506"/>
            </a:xfrm>
          </p:grpSpPr>
          <p:sp>
            <p:nvSpPr>
              <p:cNvPr id="96294"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p>
            </p:txBody>
          </p:sp>
          <p:sp>
            <p:nvSpPr>
              <p:cNvPr id="96295" name="Line 16"/>
              <p:cNvSpPr>
                <a:spLocks noChangeShapeType="1"/>
              </p:cNvSpPr>
              <p:nvPr/>
            </p:nvSpPr>
            <p:spPr bwMode="auto">
              <a:xfrm>
                <a:off x="156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6296" name="Line 17"/>
              <p:cNvSpPr>
                <a:spLocks noChangeShapeType="1"/>
              </p:cNvSpPr>
              <p:nvPr/>
            </p:nvSpPr>
            <p:spPr bwMode="auto">
              <a:xfrm>
                <a:off x="2139"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6297" name="Line 18"/>
              <p:cNvSpPr>
                <a:spLocks noChangeShapeType="1"/>
              </p:cNvSpPr>
              <p:nvPr/>
            </p:nvSpPr>
            <p:spPr bwMode="auto">
              <a:xfrm>
                <a:off x="2715"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6298" name="Line 19"/>
              <p:cNvSpPr>
                <a:spLocks noChangeShapeType="1"/>
              </p:cNvSpPr>
              <p:nvPr/>
            </p:nvSpPr>
            <p:spPr bwMode="auto">
              <a:xfrm>
                <a:off x="4683" y="24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96299"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目的地址</a:t>
                </a:r>
              </a:p>
            </p:txBody>
          </p:sp>
          <p:sp>
            <p:nvSpPr>
              <p:cNvPr id="96300"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源地址</a:t>
                </a:r>
              </a:p>
            </p:txBody>
          </p:sp>
          <p:sp>
            <p:nvSpPr>
              <p:cNvPr id="96301"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dirty="0">
                    <a:solidFill>
                      <a:srgbClr val="333399"/>
                    </a:solidFill>
                    <a:latin typeface="Times New Roman" panose="02020603050405020304" pitchFamily="18" charset="0"/>
                  </a:rPr>
                  <a:t>类型</a:t>
                </a:r>
              </a:p>
            </p:txBody>
          </p:sp>
          <p:sp>
            <p:nvSpPr>
              <p:cNvPr id="96302"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数        据</a:t>
                </a:r>
              </a:p>
            </p:txBody>
          </p:sp>
          <p:sp>
            <p:nvSpPr>
              <p:cNvPr id="96303" name="Rectangle 24"/>
              <p:cNvSpPr>
                <a:spLocks noChangeArrowheads="1"/>
              </p:cNvSpPr>
              <p:nvPr/>
            </p:nvSpPr>
            <p:spPr bwMode="auto">
              <a:xfrm>
                <a:off x="4683" y="2445"/>
                <a:ext cx="30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FCS</a:t>
                </a:r>
              </a:p>
            </p:txBody>
          </p:sp>
          <p:sp>
            <p:nvSpPr>
              <p:cNvPr id="96304"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6305"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6</a:t>
                </a:r>
              </a:p>
            </p:txBody>
          </p:sp>
          <p:sp>
            <p:nvSpPr>
              <p:cNvPr id="96306"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2</a:t>
                </a:r>
              </a:p>
            </p:txBody>
          </p:sp>
          <p:sp>
            <p:nvSpPr>
              <p:cNvPr id="96307"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4</a:t>
                </a:r>
              </a:p>
            </p:txBody>
          </p:sp>
          <p:sp>
            <p:nvSpPr>
              <p:cNvPr id="96308"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字节</a:t>
                </a:r>
              </a:p>
            </p:txBody>
          </p:sp>
          <p:sp>
            <p:nvSpPr>
              <p:cNvPr id="96309"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a:solidFill>
                      <a:srgbClr val="333399"/>
                    </a:solidFill>
                    <a:latin typeface="Times New Roman" panose="02020603050405020304" pitchFamily="18" charset="0"/>
                    <a:ea typeface="宋体" pitchFamily="2" charset="-122"/>
                  </a:rPr>
                  <a:t>46 ~ 1500</a:t>
                </a:r>
              </a:p>
            </p:txBody>
          </p:sp>
        </p:grpSp>
      </p:grpSp>
      <p:grpSp>
        <p:nvGrpSpPr>
          <p:cNvPr id="96269" name="Group 31"/>
          <p:cNvGrpSpPr/>
          <p:nvPr/>
        </p:nvGrpSpPr>
        <p:grpSpPr bwMode="auto">
          <a:xfrm>
            <a:off x="5746003" y="2972488"/>
            <a:ext cx="4165058" cy="990829"/>
            <a:chOff x="2715" y="1872"/>
            <a:chExt cx="1968" cy="624"/>
          </a:xfrm>
        </p:grpSpPr>
        <p:sp>
          <p:nvSpPr>
            <p:cNvPr id="9629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p:spPr>
          <p:txBody>
            <a:bodyPr wrap="none" anchor="ctr"/>
            <a:lstStyle/>
            <a:p>
              <a:pPr eaLnBrk="1" hangingPunct="1"/>
              <a:endParaRPr lang="zh-CN" altLang="en-US" b="1"/>
            </a:p>
          </p:txBody>
        </p:sp>
        <p:sp>
          <p:nvSpPr>
            <p:cNvPr id="96291"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906780"/>
              <a:r>
                <a:rPr kumimoji="1" lang="en-US" altLang="zh-CN" sz="1900" b="1">
                  <a:solidFill>
                    <a:srgbClr val="333399"/>
                  </a:solidFill>
                  <a:latin typeface="Times New Roman" panose="02020603050405020304" pitchFamily="18" charset="0"/>
                </a:rPr>
                <a:t>IP </a:t>
              </a:r>
              <a:r>
                <a:rPr kumimoji="1" lang="zh-CN" altLang="en-US" sz="1900" b="1">
                  <a:solidFill>
                    <a:srgbClr val="333399"/>
                  </a:solidFill>
                  <a:latin typeface="Times New Roman" panose="02020603050405020304" pitchFamily="18" charset="0"/>
                </a:rPr>
                <a:t>数据报</a:t>
              </a:r>
            </a:p>
          </p:txBody>
        </p:sp>
      </p:grpSp>
      <p:sp>
        <p:nvSpPr>
          <p:cNvPr id="96270" name="Rectangle 34"/>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sz="4000" dirty="0">
              <a:solidFill>
                <a:srgbClr val="FFFFFF"/>
              </a:solidFill>
            </a:endParaRPr>
          </a:p>
        </p:txBody>
      </p:sp>
      <p:grpSp>
        <p:nvGrpSpPr>
          <p:cNvPr id="5" name="Group 35"/>
          <p:cNvGrpSpPr/>
          <p:nvPr/>
        </p:nvGrpSpPr>
        <p:grpSpPr bwMode="auto">
          <a:xfrm>
            <a:off x="234921" y="4222141"/>
            <a:ext cx="5371400" cy="2486601"/>
            <a:chOff x="111" y="2659"/>
            <a:chExt cx="2538" cy="1566"/>
          </a:xfrm>
        </p:grpSpPr>
        <p:sp>
          <p:nvSpPr>
            <p:cNvPr id="96274" name="Rectangle 36"/>
            <p:cNvSpPr>
              <a:spLocks noChangeArrowheads="1"/>
            </p:cNvSpPr>
            <p:nvPr/>
          </p:nvSpPr>
          <p:spPr bwMode="auto">
            <a:xfrm>
              <a:off x="123" y="3606"/>
              <a:ext cx="2526" cy="262"/>
            </a:xfrm>
            <a:prstGeom prst="rect">
              <a:avLst/>
            </a:prstGeom>
            <a:solidFill>
              <a:srgbClr val="FFFF99"/>
            </a:solidFill>
            <a:ln w="19050">
              <a:solidFill>
                <a:schemeClr val="tx1"/>
              </a:solidFill>
              <a:miter lim="800000"/>
            </a:ln>
          </p:spPr>
          <p:txBody>
            <a:bodyPr wrap="none" anchor="ctr"/>
            <a:lstStyle/>
            <a:p>
              <a:pPr eaLnBrk="1" hangingPunct="1"/>
              <a:endParaRPr lang="zh-CN" altLang="en-US" b="1"/>
            </a:p>
          </p:txBody>
        </p:sp>
        <p:sp>
          <p:nvSpPr>
            <p:cNvPr id="96275" name="Rectangle 37"/>
            <p:cNvSpPr>
              <a:spLocks noChangeArrowheads="1"/>
            </p:cNvSpPr>
            <p:nvPr/>
          </p:nvSpPr>
          <p:spPr bwMode="auto">
            <a:xfrm>
              <a:off x="111" y="3633"/>
              <a:ext cx="252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dirty="0">
                  <a:solidFill>
                    <a:srgbClr val="333399"/>
                  </a:solidFill>
                  <a:latin typeface="Times New Roman" panose="02020603050405020304" pitchFamily="18" charset="0"/>
                </a:rPr>
                <a:t>10101010101010                 10101010101010101011</a:t>
              </a:r>
            </a:p>
          </p:txBody>
        </p:sp>
        <p:sp>
          <p:nvSpPr>
            <p:cNvPr id="96276" name="Line 38"/>
            <p:cNvSpPr>
              <a:spLocks noChangeShapeType="1"/>
            </p:cNvSpPr>
            <p:nvPr/>
          </p:nvSpPr>
          <p:spPr bwMode="auto">
            <a:xfrm>
              <a:off x="2125" y="3604"/>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96277" name="Rectangle 39"/>
            <p:cNvSpPr>
              <a:spLocks noChangeArrowheads="1"/>
            </p:cNvSpPr>
            <p:nvPr/>
          </p:nvSpPr>
          <p:spPr bwMode="auto">
            <a:xfrm>
              <a:off x="841" y="3892"/>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zh-CN" altLang="en-US" sz="1900" b="1">
                  <a:solidFill>
                    <a:srgbClr val="333399"/>
                  </a:solidFill>
                  <a:latin typeface="Times New Roman" panose="02020603050405020304" pitchFamily="18" charset="0"/>
                </a:rPr>
                <a:t>前同步码</a:t>
              </a:r>
            </a:p>
          </p:txBody>
        </p:sp>
        <p:sp>
          <p:nvSpPr>
            <p:cNvPr id="96278" name="Rectangle 40"/>
            <p:cNvSpPr>
              <a:spLocks noChangeArrowheads="1"/>
            </p:cNvSpPr>
            <p:nvPr/>
          </p:nvSpPr>
          <p:spPr bwMode="auto">
            <a:xfrm>
              <a:off x="2169" y="3874"/>
              <a:ext cx="43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lnSpc>
                  <a:spcPct val="80000"/>
                </a:lnSpc>
              </a:pPr>
              <a:r>
                <a:rPr kumimoji="1" lang="zh-CN" altLang="en-US" sz="1900" b="1">
                  <a:solidFill>
                    <a:srgbClr val="333399"/>
                  </a:solidFill>
                  <a:latin typeface="Times New Roman" panose="02020603050405020304" pitchFamily="18" charset="0"/>
                </a:rPr>
                <a:t>帧开始</a:t>
              </a:r>
            </a:p>
            <a:p>
              <a:pPr defTabSz="906780">
                <a:lnSpc>
                  <a:spcPct val="80000"/>
                </a:lnSpc>
              </a:pPr>
              <a:r>
                <a:rPr kumimoji="1" lang="zh-CN" altLang="en-US" sz="1900" b="1">
                  <a:solidFill>
                    <a:srgbClr val="333399"/>
                  </a:solidFill>
                  <a:latin typeface="Times New Roman" panose="02020603050405020304" pitchFamily="18" charset="0"/>
                </a:rPr>
                <a:t>定界符</a:t>
              </a:r>
            </a:p>
          </p:txBody>
        </p:sp>
        <p:sp>
          <p:nvSpPr>
            <p:cNvPr id="96279" name="Rectangle 41"/>
            <p:cNvSpPr>
              <a:spLocks noChangeArrowheads="1"/>
            </p:cNvSpPr>
            <p:nvPr/>
          </p:nvSpPr>
          <p:spPr bwMode="auto">
            <a:xfrm>
              <a:off x="884"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7 </a:t>
              </a:r>
              <a:r>
                <a:rPr kumimoji="1" lang="zh-CN" altLang="en-US" sz="1900" b="1">
                  <a:solidFill>
                    <a:srgbClr val="333399"/>
                  </a:solidFill>
                  <a:latin typeface="Times New Roman" panose="02020603050405020304" pitchFamily="18" charset="0"/>
                </a:rPr>
                <a:t>字节</a:t>
              </a:r>
            </a:p>
          </p:txBody>
        </p:sp>
        <p:sp>
          <p:nvSpPr>
            <p:cNvPr id="96280" name="Rectangle 42"/>
            <p:cNvSpPr>
              <a:spLocks noChangeArrowheads="1"/>
            </p:cNvSpPr>
            <p:nvPr/>
          </p:nvSpPr>
          <p:spPr bwMode="auto">
            <a:xfrm>
              <a:off x="2157"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1 </a:t>
              </a:r>
              <a:r>
                <a:rPr kumimoji="1" lang="zh-CN" altLang="en-US" sz="1900" b="1">
                  <a:solidFill>
                    <a:srgbClr val="333399"/>
                  </a:solidFill>
                  <a:latin typeface="Times New Roman" panose="02020603050405020304" pitchFamily="18" charset="0"/>
                </a:rPr>
                <a:t>字节</a:t>
              </a:r>
            </a:p>
          </p:txBody>
        </p:sp>
        <p:sp>
          <p:nvSpPr>
            <p:cNvPr id="96281" name="Line 43"/>
            <p:cNvSpPr>
              <a:spLocks noChangeShapeType="1"/>
            </p:cNvSpPr>
            <p:nvPr/>
          </p:nvSpPr>
          <p:spPr bwMode="auto">
            <a:xfrm flipV="1">
              <a:off x="131" y="3294"/>
              <a:ext cx="184" cy="31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b="1"/>
            </a:p>
          </p:txBody>
        </p:sp>
        <p:sp>
          <p:nvSpPr>
            <p:cNvPr id="96282" name="Line 44"/>
            <p:cNvSpPr>
              <a:spLocks noChangeShapeType="1"/>
            </p:cNvSpPr>
            <p:nvPr/>
          </p:nvSpPr>
          <p:spPr bwMode="auto">
            <a:xfrm>
              <a:off x="969" y="3302"/>
              <a:ext cx="1680" cy="304"/>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b="1"/>
            </a:p>
          </p:txBody>
        </p:sp>
        <p:sp>
          <p:nvSpPr>
            <p:cNvPr id="96283" name="Text Box 45"/>
            <p:cNvSpPr txBox="1">
              <a:spLocks noChangeArrowheads="1"/>
            </p:cNvSpPr>
            <p:nvPr/>
          </p:nvSpPr>
          <p:spPr bwMode="auto">
            <a:xfrm>
              <a:off x="1100" y="3613"/>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en-US" altLang="zh-CN" sz="2400" dirty="0">
                  <a:solidFill>
                    <a:srgbClr val="333399"/>
                  </a:solidFill>
                  <a:latin typeface="Times New Roman" panose="02020603050405020304" pitchFamily="18" charset="0"/>
                  <a:ea typeface="宋体" pitchFamily="2" charset="-122"/>
                </a:rPr>
                <a:t>…</a:t>
              </a:r>
            </a:p>
          </p:txBody>
        </p:sp>
        <p:grpSp>
          <p:nvGrpSpPr>
            <p:cNvPr id="96284" name="Group 46"/>
            <p:cNvGrpSpPr/>
            <p:nvPr/>
          </p:nvGrpSpPr>
          <p:grpSpPr bwMode="auto">
            <a:xfrm>
              <a:off x="148" y="2659"/>
              <a:ext cx="827" cy="631"/>
              <a:chOff x="148" y="2659"/>
              <a:chExt cx="827" cy="631"/>
            </a:xfrm>
          </p:grpSpPr>
          <p:grpSp>
            <p:nvGrpSpPr>
              <p:cNvPr id="96285" name="Group 47"/>
              <p:cNvGrpSpPr/>
              <p:nvPr/>
            </p:nvGrpSpPr>
            <p:grpSpPr bwMode="auto">
              <a:xfrm>
                <a:off x="333" y="2982"/>
                <a:ext cx="642" cy="308"/>
                <a:chOff x="333" y="2982"/>
                <a:chExt cx="642" cy="308"/>
              </a:xfrm>
            </p:grpSpPr>
            <p:sp>
              <p:nvSpPr>
                <p:cNvPr id="96288" name="Rectangle 48"/>
                <p:cNvSpPr>
                  <a:spLocks noChangeArrowheads="1"/>
                </p:cNvSpPr>
                <p:nvPr/>
              </p:nvSpPr>
              <p:spPr bwMode="auto">
                <a:xfrm>
                  <a:off x="333" y="2982"/>
                  <a:ext cx="642" cy="308"/>
                </a:xfrm>
                <a:prstGeom prst="rect">
                  <a:avLst/>
                </a:prstGeom>
                <a:solidFill>
                  <a:srgbClr val="FFFF99"/>
                </a:solidFill>
                <a:ln w="28575">
                  <a:solidFill>
                    <a:schemeClr val="folHlink"/>
                  </a:solidFill>
                  <a:miter lim="800000"/>
                </a:ln>
              </p:spPr>
              <p:txBody>
                <a:bodyPr wrap="none" anchor="ctr"/>
                <a:lstStyle/>
                <a:p>
                  <a:pPr eaLnBrk="1" hangingPunct="1"/>
                  <a:endParaRPr lang="zh-CN" altLang="en-US" b="1"/>
                </a:p>
              </p:txBody>
            </p:sp>
            <p:sp>
              <p:nvSpPr>
                <p:cNvPr id="96289" name="Rectangle 49"/>
                <p:cNvSpPr>
                  <a:spLocks noChangeArrowheads="1"/>
                </p:cNvSpPr>
                <p:nvPr/>
              </p:nvSpPr>
              <p:spPr bwMode="auto">
                <a:xfrm>
                  <a:off x="419" y="303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rPr>
                    <a:t>8 </a:t>
                  </a:r>
                  <a:r>
                    <a:rPr kumimoji="1" lang="zh-CN" altLang="en-US" sz="1900" b="1">
                      <a:solidFill>
                        <a:srgbClr val="333399"/>
                      </a:solidFill>
                      <a:latin typeface="Times New Roman" panose="02020603050405020304" pitchFamily="18" charset="0"/>
                    </a:rPr>
                    <a:t>字节</a:t>
                  </a:r>
                </a:p>
              </p:txBody>
            </p:sp>
          </p:grpSp>
          <p:sp>
            <p:nvSpPr>
              <p:cNvPr id="96286" name="AutoShape 50"/>
              <p:cNvSpPr>
                <a:spLocks noChangeArrowheads="1"/>
              </p:cNvSpPr>
              <p:nvPr/>
            </p:nvSpPr>
            <p:spPr bwMode="auto">
              <a:xfrm>
                <a:off x="171" y="2659"/>
                <a:ext cx="248" cy="289"/>
              </a:xfrm>
              <a:prstGeom prst="wedgeRoundRectCallout">
                <a:avLst>
                  <a:gd name="adj1" fmla="val 55575"/>
                  <a:gd name="adj2" fmla="val 87899"/>
                  <a:gd name="adj3" fmla="val 16667"/>
                </a:avLst>
              </a:prstGeom>
              <a:solidFill>
                <a:schemeClr val="bg1"/>
              </a:solidFill>
              <a:ln w="12700">
                <a:solidFill>
                  <a:schemeClr val="tx1"/>
                </a:solidFill>
                <a:miter lim="800000"/>
              </a:ln>
            </p:spPr>
            <p:txBody>
              <a:bodyPr/>
              <a:lstStyle/>
              <a:p>
                <a:pPr algn="ctr" defTabSz="906780"/>
                <a:endParaRPr kumimoji="1" lang="zh-CN" altLang="en-US" sz="1900" b="1">
                  <a:solidFill>
                    <a:srgbClr val="333399"/>
                  </a:solidFill>
                  <a:latin typeface="Times New Roman" panose="02020603050405020304" pitchFamily="18" charset="0"/>
                </a:endParaRPr>
              </a:p>
            </p:txBody>
          </p:sp>
          <p:sp>
            <p:nvSpPr>
              <p:cNvPr id="96287" name="Rectangle 51"/>
              <p:cNvSpPr>
                <a:spLocks noChangeArrowheads="1"/>
              </p:cNvSpPr>
              <p:nvPr/>
            </p:nvSpPr>
            <p:spPr bwMode="auto">
              <a:xfrm>
                <a:off x="148" y="2710"/>
                <a:ext cx="3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906780"/>
                <a:r>
                  <a:rPr kumimoji="1" lang="zh-CN" altLang="en-US" sz="1900" b="1" dirty="0">
                    <a:solidFill>
                      <a:srgbClr val="333399"/>
                    </a:solidFill>
                    <a:latin typeface="Times New Roman" panose="02020603050405020304" pitchFamily="18" charset="0"/>
                  </a:rPr>
                  <a:t>插入</a:t>
                </a:r>
              </a:p>
            </p:txBody>
          </p:sp>
        </p:grpSp>
      </p:grpSp>
      <p:sp>
        <p:nvSpPr>
          <p:cNvPr id="324660" name="Text Box 52"/>
          <p:cNvSpPr txBox="1">
            <a:spLocks noChangeArrowheads="1"/>
          </p:cNvSpPr>
          <p:nvPr/>
        </p:nvSpPr>
        <p:spPr bwMode="auto">
          <a:xfrm>
            <a:off x="478582" y="1332981"/>
            <a:ext cx="11237540" cy="1448741"/>
          </a:xfrm>
          <a:prstGeom prst="rect">
            <a:avLst/>
          </a:prstGeom>
          <a:solidFill>
            <a:srgbClr val="FFFF99"/>
          </a:solidFill>
          <a:ln w="9525">
            <a:solidFill>
              <a:srgbClr val="333399"/>
            </a:solidFill>
            <a:miter lim="800000"/>
          </a:ln>
        </p:spPr>
        <p:txBody>
          <a:bodyPr wrap="squar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2900" dirty="0">
                <a:solidFill>
                  <a:srgbClr val="333399"/>
                </a:solidFill>
                <a:latin typeface="Arial" panose="020B0604020202020204" pitchFamily="34" charset="0"/>
              </a:rPr>
              <a:t>由于 </a:t>
            </a:r>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帧之间有一定的间隔，因此接收端只要找到帧开始定界符，其后连续到达的比特流就都属于同一个 </a:t>
            </a:r>
            <a:r>
              <a:rPr lang="en-US" altLang="zh-CN" sz="2900" dirty="0">
                <a:solidFill>
                  <a:srgbClr val="333399"/>
                </a:solidFill>
                <a:latin typeface="Arial" panose="020B0604020202020204" pitchFamily="34" charset="0"/>
              </a:rPr>
              <a:t>MAC </a:t>
            </a:r>
            <a:r>
              <a:rPr lang="zh-CN" altLang="en-US" sz="2900" dirty="0">
                <a:solidFill>
                  <a:srgbClr val="333399"/>
                </a:solidFill>
                <a:latin typeface="Arial" panose="020B0604020202020204" pitchFamily="34" charset="0"/>
              </a:rPr>
              <a:t>帧。所以</a:t>
            </a:r>
            <a:r>
              <a:rPr lang="zh-CN" altLang="en-US" sz="2900" dirty="0">
                <a:solidFill>
                  <a:srgbClr val="C00000"/>
                </a:solidFill>
                <a:latin typeface="Arial" panose="020B0604020202020204" pitchFamily="34" charset="0"/>
              </a:rPr>
              <a:t>以太网不需要使用帧结束定界符</a:t>
            </a:r>
            <a:r>
              <a:rPr lang="zh-CN" altLang="en-US" sz="2900" dirty="0">
                <a:solidFill>
                  <a:srgbClr val="333399"/>
                </a:solidFill>
                <a:latin typeface="Arial" panose="020B0604020202020204" pitchFamily="34" charset="0"/>
              </a:rPr>
              <a:t>，也</a:t>
            </a:r>
            <a:r>
              <a:rPr lang="zh-CN" altLang="en-US" sz="2900" dirty="0">
                <a:solidFill>
                  <a:srgbClr val="C00000"/>
                </a:solidFill>
                <a:latin typeface="Arial" panose="020B0604020202020204" pitchFamily="34" charset="0"/>
              </a:rPr>
              <a:t>不需要使用字节填充来保证透明传输</a:t>
            </a:r>
            <a:r>
              <a:rPr lang="zh-CN" altLang="en-US" sz="2900" dirty="0">
                <a:solidFill>
                  <a:srgbClr val="333399"/>
                </a:solidFill>
                <a:latin typeface="Arial" panose="020B0604020202020204" pitchFamily="34"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6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idx="1"/>
          </p:nvPr>
        </p:nvSpPr>
        <p:spPr/>
        <p:txBody>
          <a:bodyPr/>
          <a:lstStyle/>
          <a:p>
            <a:r>
              <a:rPr lang="zh-CN" altLang="en-US" sz="3200" b="1" kern="1200" dirty="0">
                <a:solidFill>
                  <a:srgbClr val="4D4D4D"/>
                </a:solidFill>
                <a:latin typeface="微软雅黑" panose="020B0503020204020204" pitchFamily="34" charset="-122"/>
                <a:ea typeface="微软雅黑" panose="020B0503020204020204" pitchFamily="34" charset="-122"/>
              </a:rPr>
              <a:t>以下为无效的 </a:t>
            </a:r>
            <a:r>
              <a:rPr lang="en-US" altLang="zh-CN" sz="3200" b="1" kern="1200" dirty="0">
                <a:solidFill>
                  <a:srgbClr val="4D4D4D"/>
                </a:solidFill>
                <a:latin typeface="微软雅黑" panose="020B0503020204020204" pitchFamily="34" charset="-122"/>
                <a:ea typeface="微软雅黑" panose="020B0503020204020204" pitchFamily="34" charset="-122"/>
              </a:rPr>
              <a:t>MAC </a:t>
            </a:r>
            <a:r>
              <a:rPr lang="zh-CN" altLang="en-US" sz="3200" b="1" kern="1200" dirty="0">
                <a:solidFill>
                  <a:srgbClr val="4D4D4D"/>
                </a:solidFill>
                <a:latin typeface="微软雅黑" panose="020B0503020204020204" pitchFamily="34" charset="-122"/>
                <a:ea typeface="微软雅黑" panose="020B0503020204020204" pitchFamily="34" charset="-122"/>
              </a:rPr>
              <a:t>帧：</a:t>
            </a:r>
            <a:endParaRPr lang="en-US" altLang="zh-CN" sz="3200" b="1" kern="1200" dirty="0">
              <a:solidFill>
                <a:srgbClr val="4D4D4D"/>
              </a:solidFill>
              <a:latin typeface="微软雅黑" panose="020B0503020204020204" pitchFamily="34" charset="-122"/>
              <a:ea typeface="微软雅黑" panose="020B0503020204020204" pitchFamily="34" charset="-122"/>
            </a:endParaRPr>
          </a:p>
          <a:p>
            <a:pPr lvl="1"/>
            <a:r>
              <a:rPr lang="zh-CN" altLang="en-US" sz="2800" b="1" kern="1200" dirty="0">
                <a:solidFill>
                  <a:srgbClr val="4D4D4D"/>
                </a:solidFill>
                <a:latin typeface="微软雅黑" panose="020B0503020204020204" pitchFamily="34" charset="-122"/>
                <a:ea typeface="微软雅黑" panose="020B0503020204020204" pitchFamily="34" charset="-122"/>
              </a:rPr>
              <a:t>帧的长度不是整数个字节；</a:t>
            </a:r>
          </a:p>
          <a:p>
            <a:pPr lvl="1"/>
            <a:r>
              <a:rPr lang="zh-CN" altLang="en-US" sz="2800" b="1" kern="1200" dirty="0">
                <a:solidFill>
                  <a:srgbClr val="4D4D4D"/>
                </a:solidFill>
                <a:latin typeface="微软雅黑" panose="020B0503020204020204" pitchFamily="34" charset="-122"/>
                <a:ea typeface="微软雅黑" panose="020B0503020204020204" pitchFamily="34" charset="-122"/>
              </a:rPr>
              <a:t>用帧检验序列 </a:t>
            </a:r>
            <a:r>
              <a:rPr lang="en-US" altLang="zh-CN" sz="2800" b="1" kern="1200" dirty="0">
                <a:solidFill>
                  <a:srgbClr val="4D4D4D"/>
                </a:solidFill>
                <a:latin typeface="微软雅黑" panose="020B0503020204020204" pitchFamily="34" charset="-122"/>
                <a:ea typeface="微软雅黑" panose="020B0503020204020204" pitchFamily="34" charset="-122"/>
              </a:rPr>
              <a:t>FCS </a:t>
            </a:r>
            <a:r>
              <a:rPr lang="zh-CN" altLang="en-US" sz="2800" b="1" kern="1200" dirty="0">
                <a:solidFill>
                  <a:srgbClr val="4D4D4D"/>
                </a:solidFill>
                <a:latin typeface="微软雅黑" panose="020B0503020204020204" pitchFamily="34" charset="-122"/>
                <a:ea typeface="微软雅黑" panose="020B0503020204020204" pitchFamily="34" charset="-122"/>
              </a:rPr>
              <a:t>查出有差错；</a:t>
            </a:r>
          </a:p>
          <a:p>
            <a:pPr lvl="1"/>
            <a:r>
              <a:rPr lang="zh-CN" altLang="en-US" sz="2800" b="1" kern="1200" dirty="0">
                <a:solidFill>
                  <a:srgbClr val="4D4D4D"/>
                </a:solidFill>
                <a:latin typeface="微软雅黑" panose="020B0503020204020204" pitchFamily="34" charset="-122"/>
                <a:ea typeface="微软雅黑" panose="020B0503020204020204" pitchFamily="34" charset="-122"/>
              </a:rPr>
              <a:t>帧的数据字段的长度不在 </a:t>
            </a:r>
            <a:r>
              <a:rPr lang="en-US" altLang="zh-CN" sz="2800" b="1" kern="1200" dirty="0">
                <a:solidFill>
                  <a:srgbClr val="4D4D4D"/>
                </a:solidFill>
                <a:latin typeface="微软雅黑" panose="020B0503020204020204" pitchFamily="34" charset="-122"/>
                <a:ea typeface="微软雅黑" panose="020B0503020204020204" pitchFamily="34" charset="-122"/>
              </a:rPr>
              <a:t>46 ~ 1500 </a:t>
            </a:r>
            <a:r>
              <a:rPr lang="zh-CN" altLang="en-US" sz="2800" b="1" kern="1200" dirty="0">
                <a:solidFill>
                  <a:srgbClr val="4D4D4D"/>
                </a:solidFill>
                <a:latin typeface="微软雅黑" panose="020B0503020204020204" pitchFamily="34" charset="-122"/>
                <a:ea typeface="微软雅黑" panose="020B0503020204020204" pitchFamily="34" charset="-122"/>
              </a:rPr>
              <a:t>字节之间（有效的 </a:t>
            </a:r>
            <a:r>
              <a:rPr lang="en-US" altLang="zh-CN" sz="2800" b="1" kern="1200" dirty="0">
                <a:solidFill>
                  <a:srgbClr val="4D4D4D"/>
                </a:solidFill>
                <a:latin typeface="微软雅黑" panose="020B0503020204020204" pitchFamily="34" charset="-122"/>
                <a:ea typeface="微软雅黑" panose="020B0503020204020204" pitchFamily="34" charset="-122"/>
              </a:rPr>
              <a:t>MAC </a:t>
            </a:r>
            <a:r>
              <a:rPr lang="zh-CN" altLang="en-US" sz="2800" b="1" kern="1200" dirty="0">
                <a:solidFill>
                  <a:srgbClr val="4D4D4D"/>
                </a:solidFill>
                <a:latin typeface="微软雅黑" panose="020B0503020204020204" pitchFamily="34" charset="-122"/>
                <a:ea typeface="微软雅黑" panose="020B0503020204020204" pitchFamily="34" charset="-122"/>
              </a:rPr>
              <a:t>帧长度为 </a:t>
            </a:r>
            <a:r>
              <a:rPr lang="en-US" altLang="zh-CN" sz="2800" b="1" kern="1200" dirty="0">
                <a:solidFill>
                  <a:srgbClr val="4D4D4D"/>
                </a:solidFill>
                <a:latin typeface="微软雅黑" panose="020B0503020204020204" pitchFamily="34" charset="-122"/>
                <a:ea typeface="微软雅黑" panose="020B0503020204020204" pitchFamily="34" charset="-122"/>
              </a:rPr>
              <a:t>64 ~ 1518 </a:t>
            </a:r>
            <a:r>
              <a:rPr lang="zh-CN" altLang="en-US" sz="2800" b="1" kern="1200" dirty="0">
                <a:solidFill>
                  <a:srgbClr val="4D4D4D"/>
                </a:solidFill>
                <a:latin typeface="微软雅黑" panose="020B0503020204020204" pitchFamily="34" charset="-122"/>
                <a:ea typeface="微软雅黑" panose="020B0503020204020204" pitchFamily="34" charset="-122"/>
              </a:rPr>
              <a:t>字节之间）。</a:t>
            </a:r>
          </a:p>
          <a:p>
            <a:r>
              <a:rPr lang="zh-CN" altLang="en-US" sz="3200" b="1" kern="1200" dirty="0">
                <a:solidFill>
                  <a:srgbClr val="C00000"/>
                </a:solidFill>
                <a:latin typeface="微软雅黑" panose="020B0503020204020204" pitchFamily="34" charset="-122"/>
                <a:ea typeface="微软雅黑" panose="020B0503020204020204" pitchFamily="34" charset="-122"/>
              </a:rPr>
              <a:t>接收方</a:t>
            </a:r>
            <a:r>
              <a:rPr lang="zh-CN" altLang="en-US" sz="3200" b="1" kern="1200" dirty="0">
                <a:solidFill>
                  <a:srgbClr val="4D4D4D"/>
                </a:solidFill>
                <a:latin typeface="微软雅黑" panose="020B0503020204020204" pitchFamily="34" charset="-122"/>
                <a:ea typeface="微软雅黑" panose="020B0503020204020204" pitchFamily="34" charset="-122"/>
              </a:rPr>
              <a:t>对于检查出的无效 </a:t>
            </a:r>
            <a:r>
              <a:rPr lang="en-US" altLang="zh-CN" sz="3200" b="1" kern="1200" dirty="0">
                <a:solidFill>
                  <a:srgbClr val="4D4D4D"/>
                </a:solidFill>
                <a:latin typeface="微软雅黑" panose="020B0503020204020204" pitchFamily="34" charset="-122"/>
                <a:ea typeface="微软雅黑" panose="020B0503020204020204" pitchFamily="34" charset="-122"/>
              </a:rPr>
              <a:t>MAC </a:t>
            </a:r>
            <a:r>
              <a:rPr lang="zh-CN" altLang="en-US" sz="3200" b="1" kern="1200" dirty="0">
                <a:solidFill>
                  <a:srgbClr val="4D4D4D"/>
                </a:solidFill>
                <a:latin typeface="微软雅黑" panose="020B0503020204020204" pitchFamily="34" charset="-122"/>
                <a:ea typeface="微软雅黑" panose="020B0503020204020204" pitchFamily="34" charset="-122"/>
              </a:rPr>
              <a:t>帧就简单地丢弃。</a:t>
            </a:r>
          </a:p>
        </p:txBody>
      </p:sp>
      <p:sp>
        <p:nvSpPr>
          <p:cNvPr id="98306" name="Rectangle 3"/>
          <p:cNvSpPr>
            <a:spLocks noGrp="1" noChangeArrowheads="1"/>
          </p:cNvSpPr>
          <p:nvPr>
            <p:ph type="title"/>
          </p:nvPr>
        </p:nvSpPr>
        <p:spPr/>
        <p:txBody>
          <a:bodyPr/>
          <a:lstStyle/>
          <a:p>
            <a:r>
              <a:rPr lang="en-US" altLang="zh-CN" dirty="0"/>
              <a:t>3.3.5 </a:t>
            </a:r>
            <a:r>
              <a:rPr lang="zh-CN" altLang="en-US" dirty="0"/>
              <a:t>以太网的硬件地址及帧格式</a:t>
            </a:r>
            <a:endParaRPr lang="zh-CN" altLang="en-US" sz="4000" dirty="0">
              <a:solidFill>
                <a:srgbClr val="FFFFFF"/>
              </a:solidFill>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grpSp>
        <p:nvGrpSpPr>
          <p:cNvPr id="23" name="Group 24"/>
          <p:cNvGrpSpPr/>
          <p:nvPr/>
        </p:nvGrpSpPr>
        <p:grpSpPr bwMode="auto">
          <a:xfrm>
            <a:off x="8261126" y="1854200"/>
            <a:ext cx="2514600" cy="3600450"/>
            <a:chOff x="3379" y="1207"/>
            <a:chExt cx="1584" cy="2268"/>
          </a:xfrm>
        </p:grpSpPr>
        <p:sp>
          <p:nvSpPr>
            <p:cNvPr id="24"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41"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22" name="Rectangle 3"/>
          <p:cNvSpPr>
            <a:spLocks noGrp="1" noChangeArrowheads="1"/>
          </p:cNvSpPr>
          <p:nvPr>
            <p:ph idx="1"/>
          </p:nvPr>
        </p:nvSpPr>
        <p:spPr>
          <a:xfrm>
            <a:off x="2135560" y="1341562"/>
            <a:ext cx="8280920" cy="4896544"/>
          </a:xfrm>
        </p:spPr>
        <p:txBody>
          <a:bodyPr/>
          <a:lstStyle/>
          <a:p>
            <a:pPr>
              <a:defRPr/>
            </a:pPr>
            <a:r>
              <a:rPr lang="zh-CN" altLang="en-US" sz="3200" b="1" dirty="0"/>
              <a:t>数据链路层概述</a:t>
            </a:r>
            <a:endParaRPr lang="en-US" altLang="zh-CN" sz="3200" b="1" dirty="0"/>
          </a:p>
          <a:p>
            <a:pPr>
              <a:defRPr/>
            </a:pPr>
            <a:r>
              <a:rPr lang="zh-CN" altLang="en-US" b="1" dirty="0"/>
              <a:t>数据链路层的几个共同问题</a:t>
            </a:r>
            <a:endParaRPr lang="en-US" altLang="zh-CN" b="1" dirty="0"/>
          </a:p>
          <a:p>
            <a:pPr>
              <a:defRPr/>
            </a:pPr>
            <a:r>
              <a:rPr lang="zh-CN" altLang="en-US" b="1" dirty="0"/>
              <a:t>点对点协议</a:t>
            </a:r>
            <a:r>
              <a:rPr lang="en-US" altLang="zh-CN" b="1" dirty="0"/>
              <a:t>PPP</a:t>
            </a:r>
          </a:p>
          <a:p>
            <a:pPr>
              <a:defRPr/>
            </a:pPr>
            <a:r>
              <a:rPr lang="zh-CN" altLang="en-US" b="1" dirty="0"/>
              <a:t>使用广播信道的数据链路层</a:t>
            </a:r>
            <a:endParaRPr lang="en-US" altLang="zh-CN" b="1" dirty="0"/>
          </a:p>
          <a:p>
            <a:pPr>
              <a:defRPr/>
            </a:pPr>
            <a:r>
              <a:rPr lang="zh-CN" altLang="en-US" sz="3200" b="1" dirty="0">
                <a:solidFill>
                  <a:srgbClr val="C00000"/>
                </a:solidFill>
              </a:rPr>
              <a:t>扩展的以太网</a:t>
            </a:r>
          </a:p>
          <a:p>
            <a:pPr>
              <a:defRPr/>
            </a:pPr>
            <a:r>
              <a:rPr lang="zh-CN" altLang="en-US" sz="3200" b="1" dirty="0">
                <a:solidFill>
                  <a:srgbClr val="4D4D4D"/>
                </a:solidFill>
              </a:rPr>
              <a:t>高速以太网</a:t>
            </a:r>
          </a:p>
          <a:p>
            <a:endParaRPr lang="en-US" altLang="zh-CN" b="1" dirty="0"/>
          </a:p>
          <a:p>
            <a:endParaRPr lang="zh-CN" altLang="en-US" b="1" dirty="0"/>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主机使用光纤和一对光纤调制解调器连接到集线器 </a:t>
            </a:r>
          </a:p>
        </p:txBody>
      </p:sp>
      <p:sp>
        <p:nvSpPr>
          <p:cNvPr id="103426" name="Rectangle 2"/>
          <p:cNvSpPr>
            <a:spLocks noGrp="1" noChangeArrowheads="1"/>
          </p:cNvSpPr>
          <p:nvPr>
            <p:ph type="title"/>
          </p:nvPr>
        </p:nvSpPr>
        <p:spPr/>
        <p:txBody>
          <a:bodyPr/>
          <a:lstStyle/>
          <a:p>
            <a:r>
              <a:rPr lang="en-US" altLang="zh-CN" sz="4000" dirty="0">
                <a:solidFill>
                  <a:srgbClr val="FFFFFF"/>
                </a:solidFill>
              </a:rPr>
              <a:t>3.4.1 </a:t>
            </a:r>
            <a:r>
              <a:rPr lang="zh-CN" altLang="en-US" sz="4000" dirty="0">
                <a:solidFill>
                  <a:srgbClr val="FFFFFF"/>
                </a:solidFill>
              </a:rPr>
              <a:t>在物理层扩展以太网</a:t>
            </a:r>
          </a:p>
        </p:txBody>
      </p:sp>
      <p:pic>
        <p:nvPicPr>
          <p:cNvPr id="10342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8914">
            <a:off x="10069789" y="3053470"/>
            <a:ext cx="1593643" cy="73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3429" name="Text Box 6"/>
          <p:cNvSpPr txBox="1">
            <a:spLocks noChangeArrowheads="1"/>
          </p:cNvSpPr>
          <p:nvPr/>
        </p:nvSpPr>
        <p:spPr bwMode="auto">
          <a:xfrm>
            <a:off x="10031694" y="2421498"/>
            <a:ext cx="1335516"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lnSpc>
                <a:spcPct val="90000"/>
              </a:lnSpc>
            </a:pPr>
            <a:r>
              <a:rPr lang="zh-CN" altLang="en-US" sz="2900" dirty="0">
                <a:solidFill>
                  <a:srgbClr val="0000CC"/>
                </a:solidFill>
                <a:latin typeface="Arial" panose="020B0604020202020204" pitchFamily="34" charset="0"/>
              </a:rPr>
              <a:t>以太网</a:t>
            </a:r>
          </a:p>
          <a:p>
            <a:pPr eaLnBrk="1" hangingPunct="1">
              <a:lnSpc>
                <a:spcPct val="90000"/>
              </a:lnSpc>
            </a:pPr>
            <a:r>
              <a:rPr lang="zh-CN" altLang="en-US" sz="2900" dirty="0">
                <a:solidFill>
                  <a:srgbClr val="0000CC"/>
                </a:solidFill>
                <a:latin typeface="Arial" panose="020B0604020202020204" pitchFamily="34" charset="0"/>
              </a:rPr>
              <a:t>集线器</a:t>
            </a:r>
          </a:p>
        </p:txBody>
      </p:sp>
      <p:sp>
        <p:nvSpPr>
          <p:cNvPr id="103430" name="Line 7"/>
          <p:cNvSpPr>
            <a:spLocks noChangeShapeType="1"/>
          </p:cNvSpPr>
          <p:nvPr/>
        </p:nvSpPr>
        <p:spPr bwMode="auto">
          <a:xfrm>
            <a:off x="1053963" y="3528242"/>
            <a:ext cx="9415825"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03431" name="Text Box 8"/>
          <p:cNvSpPr txBox="1">
            <a:spLocks noChangeArrowheads="1"/>
          </p:cNvSpPr>
          <p:nvPr/>
        </p:nvSpPr>
        <p:spPr bwMode="auto">
          <a:xfrm>
            <a:off x="5005266" y="2983604"/>
            <a:ext cx="1066212"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lang="zh-CN" altLang="en-US" sz="3300" dirty="0">
                <a:solidFill>
                  <a:srgbClr val="0000CC"/>
                </a:solidFill>
                <a:latin typeface="Arial" panose="020B0604020202020204" pitchFamily="34" charset="0"/>
              </a:rPr>
              <a:t>光纤</a:t>
            </a:r>
          </a:p>
        </p:txBody>
      </p:sp>
      <p:sp>
        <p:nvSpPr>
          <p:cNvPr id="103432" name="Text Box 9"/>
          <p:cNvSpPr txBox="1">
            <a:spLocks noChangeArrowheads="1"/>
          </p:cNvSpPr>
          <p:nvPr/>
        </p:nvSpPr>
        <p:spPr bwMode="auto">
          <a:xfrm>
            <a:off x="8401567" y="3761659"/>
            <a:ext cx="2079309"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lnSpc>
                <a:spcPct val="90000"/>
              </a:lnSpc>
            </a:pPr>
            <a:r>
              <a:rPr lang="zh-CN" altLang="en-US" sz="2900" dirty="0">
                <a:solidFill>
                  <a:srgbClr val="0000CC"/>
                </a:solidFill>
                <a:latin typeface="Arial" panose="020B0604020202020204" pitchFamily="34" charset="0"/>
              </a:rPr>
              <a:t>光纤</a:t>
            </a:r>
          </a:p>
          <a:p>
            <a:pPr algn="ctr" eaLnBrk="1" hangingPunct="1">
              <a:lnSpc>
                <a:spcPct val="90000"/>
              </a:lnSpc>
            </a:pPr>
            <a:r>
              <a:rPr lang="zh-CN" altLang="en-US" sz="2900" dirty="0">
                <a:solidFill>
                  <a:srgbClr val="0000CC"/>
                </a:solidFill>
                <a:latin typeface="Arial" panose="020B0604020202020204" pitchFamily="34" charset="0"/>
              </a:rPr>
              <a:t>调制解调器</a:t>
            </a:r>
          </a:p>
        </p:txBody>
      </p:sp>
      <p:pic>
        <p:nvPicPr>
          <p:cNvPr id="103433"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744" y="2956609"/>
            <a:ext cx="886769" cy="72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4"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7401" y="3329759"/>
            <a:ext cx="802112" cy="42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343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0695" y="3329759"/>
            <a:ext cx="799996" cy="42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3436" name="Text Box 13"/>
          <p:cNvSpPr txBox="1">
            <a:spLocks noChangeArrowheads="1"/>
          </p:cNvSpPr>
          <p:nvPr/>
        </p:nvSpPr>
        <p:spPr bwMode="auto">
          <a:xfrm>
            <a:off x="723300" y="3718786"/>
            <a:ext cx="2079309"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algn="ctr" eaLnBrk="1" hangingPunct="1">
              <a:lnSpc>
                <a:spcPct val="90000"/>
              </a:lnSpc>
            </a:pPr>
            <a:r>
              <a:rPr lang="zh-CN" altLang="en-US" sz="2900" dirty="0">
                <a:solidFill>
                  <a:srgbClr val="0000CC"/>
                </a:solidFill>
                <a:latin typeface="Arial" panose="020B0604020202020204" pitchFamily="34" charset="0"/>
              </a:rPr>
              <a:t>光纤</a:t>
            </a:r>
          </a:p>
          <a:p>
            <a:pPr algn="ctr" eaLnBrk="1" hangingPunct="1">
              <a:lnSpc>
                <a:spcPct val="90000"/>
              </a:lnSpc>
            </a:pPr>
            <a:r>
              <a:rPr lang="zh-CN" altLang="en-US" sz="2900" dirty="0">
                <a:solidFill>
                  <a:srgbClr val="0000CC"/>
                </a:solidFill>
                <a:latin typeface="Arial" panose="020B0604020202020204" pitchFamily="34" charset="0"/>
              </a:rPr>
              <a:t>调制解调器</a:t>
            </a: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z="3200" b="1" kern="1200" dirty="0">
                <a:solidFill>
                  <a:srgbClr val="4D4D4D"/>
                </a:solidFill>
                <a:latin typeface="微软雅黑" panose="020B0503020204020204" pitchFamily="34" charset="-122"/>
                <a:ea typeface="微软雅黑" panose="020B0503020204020204" pitchFamily="34" charset="-122"/>
              </a:rPr>
              <a:t>三个独立的以太网</a:t>
            </a:r>
          </a:p>
        </p:txBody>
      </p:sp>
      <p:sp>
        <p:nvSpPr>
          <p:cNvPr id="104450" name="Rectangle 2"/>
          <p:cNvSpPr>
            <a:spLocks noGrp="1" noChangeArrowheads="1"/>
          </p:cNvSpPr>
          <p:nvPr>
            <p:ph type="title"/>
          </p:nvPr>
        </p:nvSpPr>
        <p:spPr/>
        <p:txBody>
          <a:bodyPr/>
          <a:lstStyle/>
          <a:p>
            <a:r>
              <a:rPr lang="en-US" altLang="zh-CN" dirty="0"/>
              <a:t>3.4.1 </a:t>
            </a:r>
            <a:r>
              <a:rPr lang="zh-CN" altLang="en-US" sz="4000" dirty="0">
                <a:solidFill>
                  <a:srgbClr val="FFFFFF"/>
                </a:solidFill>
              </a:rPr>
              <a:t>在物理层扩展以太网</a:t>
            </a:r>
            <a:endParaRPr lang="en-US" altLang="zh-CN" sz="4000" dirty="0">
              <a:solidFill>
                <a:srgbClr val="FFFFFF"/>
              </a:solidFill>
            </a:endParaRPr>
          </a:p>
        </p:txBody>
      </p:sp>
      <p:sp>
        <p:nvSpPr>
          <p:cNvPr id="104452" name="Rectangle 4"/>
          <p:cNvSpPr>
            <a:spLocks noChangeArrowheads="1"/>
          </p:cNvSpPr>
          <p:nvPr/>
        </p:nvSpPr>
        <p:spPr bwMode="auto">
          <a:xfrm>
            <a:off x="1390470" y="2825779"/>
            <a:ext cx="10465554" cy="65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305" indent="-408305">
              <a:spcBef>
                <a:spcPct val="20000"/>
              </a:spcBef>
              <a:buFontTx/>
              <a:buChar char="•"/>
            </a:pPr>
            <a:endParaRPr lang="zh-CN" altLang="en-US" b="1">
              <a:ea typeface="黑体" pitchFamily="2" charset="-122"/>
            </a:endParaRPr>
          </a:p>
        </p:txBody>
      </p:sp>
      <p:sp>
        <p:nvSpPr>
          <p:cNvPr id="104453" name="Text Box 5"/>
          <p:cNvSpPr txBox="1">
            <a:spLocks noChangeArrowheads="1"/>
          </p:cNvSpPr>
          <p:nvPr/>
        </p:nvSpPr>
        <p:spPr bwMode="auto">
          <a:xfrm>
            <a:off x="4439022" y="2421682"/>
            <a:ext cx="319499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chemeClr val="tx2"/>
                </a:solidFill>
                <a:latin typeface="Times New Roman" panose="02020603050405020304" pitchFamily="18" charset="0"/>
              </a:rPr>
              <a:t>三个独立的碰撞域</a:t>
            </a:r>
          </a:p>
        </p:txBody>
      </p:sp>
      <p:sp>
        <p:nvSpPr>
          <p:cNvPr id="104454" name="AutoShape 6"/>
          <p:cNvSpPr>
            <a:spLocks noChangeArrowheads="1"/>
          </p:cNvSpPr>
          <p:nvPr/>
        </p:nvSpPr>
        <p:spPr bwMode="auto">
          <a:xfrm>
            <a:off x="634917" y="3265618"/>
            <a:ext cx="3413740" cy="2972488"/>
          </a:xfrm>
          <a:prstGeom prst="roundRect">
            <a:avLst>
              <a:gd name="adj" fmla="val 16667"/>
            </a:avLst>
          </a:prstGeom>
          <a:solidFill>
            <a:srgbClr val="FFCCFF"/>
          </a:solidFill>
          <a:ln>
            <a:noFill/>
          </a:ln>
          <a:extLst>
            <a:ext uri="{91240B29-F687-4F45-9708-019B960494DF}">
              <a14:hiddenLine xmlns:a14="http://schemas.microsoft.com/office/drawing/2010/main" w="9525">
                <a:solidFill>
                  <a:srgbClr val="000000"/>
                </a:solidFill>
                <a:round/>
              </a14:hiddenLine>
            </a:ext>
          </a:extLst>
        </p:spPr>
        <p:txBody>
          <a:bodyPr wrap="none" lIns="108850" tIns="54425" rIns="108850" bIns="54425" anchor="ctr"/>
          <a:lstStyle/>
          <a:p>
            <a:pPr eaLnBrk="1" hangingPunct="1"/>
            <a:endParaRPr lang="zh-CN" altLang="en-US" b="1"/>
          </a:p>
        </p:txBody>
      </p:sp>
      <p:sp>
        <p:nvSpPr>
          <p:cNvPr id="104455" name="Line 7"/>
          <p:cNvSpPr>
            <a:spLocks noChangeShapeType="1"/>
          </p:cNvSpPr>
          <p:nvPr/>
        </p:nvSpPr>
        <p:spPr bwMode="auto">
          <a:xfrm flipH="1">
            <a:off x="1170365" y="4816964"/>
            <a:ext cx="852905" cy="7367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4456"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975" y="5364779"/>
            <a:ext cx="641266"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57" name="Line 9"/>
          <p:cNvSpPr>
            <a:spLocks noChangeShapeType="1"/>
          </p:cNvSpPr>
          <p:nvPr/>
        </p:nvSpPr>
        <p:spPr bwMode="auto">
          <a:xfrm>
            <a:off x="2505807" y="4955109"/>
            <a:ext cx="237036" cy="57480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4458" name="Line 10"/>
          <p:cNvSpPr>
            <a:spLocks noChangeShapeType="1"/>
          </p:cNvSpPr>
          <p:nvPr/>
        </p:nvSpPr>
        <p:spPr bwMode="auto">
          <a:xfrm>
            <a:off x="2742843" y="4931292"/>
            <a:ext cx="840208" cy="57480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4459" name="Line 11"/>
          <p:cNvSpPr>
            <a:spLocks noChangeShapeType="1"/>
          </p:cNvSpPr>
          <p:nvPr/>
        </p:nvSpPr>
        <p:spPr bwMode="auto">
          <a:xfrm flipH="1">
            <a:off x="1966128" y="4828079"/>
            <a:ext cx="228570" cy="74312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446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0205"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61"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316"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62"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4428" y="5364779"/>
            <a:ext cx="641266"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63" name="Text Box 15"/>
          <p:cNvSpPr txBox="1">
            <a:spLocks noChangeArrowheads="1"/>
          </p:cNvSpPr>
          <p:nvPr/>
        </p:nvSpPr>
        <p:spPr bwMode="auto">
          <a:xfrm>
            <a:off x="814811"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chemeClr val="tx2"/>
                </a:solidFill>
                <a:latin typeface="Times New Roman" panose="02020603050405020304" pitchFamily="18" charset="0"/>
              </a:rPr>
              <a:t>一系</a:t>
            </a:r>
          </a:p>
        </p:txBody>
      </p:sp>
      <p:pic>
        <p:nvPicPr>
          <p:cNvPr id="104464"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705812" y="4456519"/>
            <a:ext cx="1477241"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65" name="AutoShape 17"/>
          <p:cNvSpPr>
            <a:spLocks noChangeArrowheads="1"/>
          </p:cNvSpPr>
          <p:nvPr/>
        </p:nvSpPr>
        <p:spPr bwMode="auto">
          <a:xfrm>
            <a:off x="4249713" y="3265618"/>
            <a:ext cx="3411623" cy="2972488"/>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14:hiddenLine>
            </a:ext>
          </a:extLst>
        </p:spPr>
        <p:txBody>
          <a:bodyPr wrap="none" lIns="108850" tIns="54425" rIns="108850" bIns="54425" anchor="ctr"/>
          <a:lstStyle/>
          <a:p>
            <a:pPr eaLnBrk="1" hangingPunct="1"/>
            <a:endParaRPr lang="zh-CN" altLang="en-US" b="1"/>
          </a:p>
        </p:txBody>
      </p:sp>
      <p:sp>
        <p:nvSpPr>
          <p:cNvPr id="104466" name="Line 18"/>
          <p:cNvSpPr>
            <a:spLocks noChangeShapeType="1"/>
          </p:cNvSpPr>
          <p:nvPr/>
        </p:nvSpPr>
        <p:spPr bwMode="auto">
          <a:xfrm flipH="1">
            <a:off x="4783044" y="4816964"/>
            <a:ext cx="855022" cy="7367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4467"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8655"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68" name="Line 20"/>
          <p:cNvSpPr>
            <a:spLocks noChangeShapeType="1"/>
          </p:cNvSpPr>
          <p:nvPr/>
        </p:nvSpPr>
        <p:spPr bwMode="auto">
          <a:xfrm>
            <a:off x="6118487" y="4955109"/>
            <a:ext cx="237036" cy="57480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4469" name="Line 21"/>
          <p:cNvSpPr>
            <a:spLocks noChangeShapeType="1"/>
          </p:cNvSpPr>
          <p:nvPr/>
        </p:nvSpPr>
        <p:spPr bwMode="auto">
          <a:xfrm>
            <a:off x="6355524" y="4931292"/>
            <a:ext cx="842324" cy="57480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4470" name="Line 22"/>
          <p:cNvSpPr>
            <a:spLocks noChangeShapeType="1"/>
          </p:cNvSpPr>
          <p:nvPr/>
        </p:nvSpPr>
        <p:spPr bwMode="auto">
          <a:xfrm flipH="1">
            <a:off x="5578807" y="4828079"/>
            <a:ext cx="230687" cy="74312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4471"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2884"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72"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4996"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73"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108"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74" name="Text Box 26"/>
          <p:cNvSpPr txBox="1">
            <a:spLocks noChangeArrowheads="1"/>
          </p:cNvSpPr>
          <p:nvPr/>
        </p:nvSpPr>
        <p:spPr bwMode="auto">
          <a:xfrm>
            <a:off x="4366115"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chemeClr val="tx2"/>
                </a:solidFill>
                <a:latin typeface="Times New Roman" panose="02020603050405020304" pitchFamily="18" charset="0"/>
              </a:rPr>
              <a:t>二系</a:t>
            </a:r>
          </a:p>
        </p:txBody>
      </p:sp>
      <p:pic>
        <p:nvPicPr>
          <p:cNvPr id="104475"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318492" y="4456519"/>
            <a:ext cx="1477241"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76" name="AutoShape 28"/>
          <p:cNvSpPr>
            <a:spLocks noChangeArrowheads="1"/>
          </p:cNvSpPr>
          <p:nvPr/>
        </p:nvSpPr>
        <p:spPr bwMode="auto">
          <a:xfrm>
            <a:off x="7866626" y="3265618"/>
            <a:ext cx="3411623" cy="2972488"/>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14:hiddenLine>
            </a:ext>
          </a:extLst>
        </p:spPr>
        <p:txBody>
          <a:bodyPr wrap="none" lIns="108850" tIns="54425" rIns="108850" bIns="54425" anchor="ctr"/>
          <a:lstStyle/>
          <a:p>
            <a:pPr eaLnBrk="1" hangingPunct="1"/>
            <a:endParaRPr lang="zh-CN" altLang="en-US" b="1"/>
          </a:p>
        </p:txBody>
      </p:sp>
      <p:sp>
        <p:nvSpPr>
          <p:cNvPr id="104477" name="Line 29"/>
          <p:cNvSpPr>
            <a:spLocks noChangeShapeType="1"/>
          </p:cNvSpPr>
          <p:nvPr/>
        </p:nvSpPr>
        <p:spPr bwMode="auto">
          <a:xfrm flipH="1">
            <a:off x="8402074" y="4816964"/>
            <a:ext cx="852906" cy="7367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4478"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7684"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79" name="Line 31"/>
          <p:cNvSpPr>
            <a:spLocks noChangeShapeType="1"/>
          </p:cNvSpPr>
          <p:nvPr/>
        </p:nvSpPr>
        <p:spPr bwMode="auto">
          <a:xfrm>
            <a:off x="9735399" y="4955109"/>
            <a:ext cx="239153" cy="57480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4480" name="Line 32"/>
          <p:cNvSpPr>
            <a:spLocks noChangeShapeType="1"/>
          </p:cNvSpPr>
          <p:nvPr/>
        </p:nvSpPr>
        <p:spPr bwMode="auto">
          <a:xfrm>
            <a:off x="9974553" y="4931292"/>
            <a:ext cx="840207" cy="57480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4481" name="Line 33"/>
          <p:cNvSpPr>
            <a:spLocks noChangeShapeType="1"/>
          </p:cNvSpPr>
          <p:nvPr/>
        </p:nvSpPr>
        <p:spPr bwMode="auto">
          <a:xfrm flipH="1">
            <a:off x="9195721" y="4828079"/>
            <a:ext cx="230686" cy="74312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4482"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9797"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83"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1908"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84"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6137"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85" name="Text Box 37"/>
          <p:cNvSpPr txBox="1">
            <a:spLocks noChangeArrowheads="1"/>
          </p:cNvSpPr>
          <p:nvPr/>
        </p:nvSpPr>
        <p:spPr bwMode="auto">
          <a:xfrm>
            <a:off x="7917420"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a:solidFill>
                  <a:schemeClr val="tx2"/>
                </a:solidFill>
                <a:latin typeface="Times New Roman" panose="02020603050405020304" pitchFamily="18" charset="0"/>
              </a:rPr>
              <a:t>三系</a:t>
            </a:r>
          </a:p>
        </p:txBody>
      </p:sp>
      <p:pic>
        <p:nvPicPr>
          <p:cNvPr id="104486"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8937521" y="4456519"/>
            <a:ext cx="1475124"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87" name="AutoShape 39"/>
          <p:cNvSpPr/>
          <p:nvPr/>
        </p:nvSpPr>
        <p:spPr bwMode="auto">
          <a:xfrm rot="5400000" flipV="1">
            <a:off x="5821589" y="-715911"/>
            <a:ext cx="416021" cy="7585146"/>
          </a:xfrm>
          <a:prstGeom prst="leftBrace">
            <a:avLst>
              <a:gd name="adj1" fmla="val 113995"/>
              <a:gd name="adj2" fmla="val 50000"/>
            </a:avLst>
          </a:prstGeom>
          <a:noFill/>
          <a:ln w="9525">
            <a:solidFill>
              <a:schemeClr val="folHlink"/>
            </a:solidFill>
            <a:rou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b="1"/>
          </a:p>
        </p:txBody>
      </p:sp>
      <p:sp>
        <p:nvSpPr>
          <p:cNvPr id="104488" name="Text Box 40"/>
          <p:cNvSpPr txBox="1">
            <a:spLocks noChangeArrowheads="1"/>
          </p:cNvSpPr>
          <p:nvPr/>
        </p:nvSpPr>
        <p:spPr bwMode="auto">
          <a:xfrm>
            <a:off x="1908912" y="3809709"/>
            <a:ext cx="1335516" cy="556189"/>
          </a:xfrm>
          <a:prstGeom prst="rect">
            <a:avLst/>
          </a:prstGeom>
          <a:noFill/>
          <a:ln>
            <a:noFill/>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chemeClr val="tx2"/>
                </a:solidFill>
                <a:latin typeface="Times New Roman" panose="02020603050405020304" pitchFamily="18" charset="0"/>
              </a:rPr>
              <a:t>集线器</a:t>
            </a:r>
          </a:p>
        </p:txBody>
      </p:sp>
      <p:sp>
        <p:nvSpPr>
          <p:cNvPr id="104489" name="Text Box 41"/>
          <p:cNvSpPr txBox="1">
            <a:spLocks noChangeArrowheads="1"/>
          </p:cNvSpPr>
          <p:nvPr/>
        </p:nvSpPr>
        <p:spPr bwMode="auto">
          <a:xfrm>
            <a:off x="5505914" y="3809709"/>
            <a:ext cx="1335516" cy="556189"/>
          </a:xfrm>
          <a:prstGeom prst="rect">
            <a:avLst/>
          </a:prstGeom>
          <a:noFill/>
          <a:ln>
            <a:noFill/>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chemeClr val="tx2"/>
                </a:solidFill>
                <a:latin typeface="Times New Roman" panose="02020603050405020304" pitchFamily="18" charset="0"/>
              </a:rPr>
              <a:t>集线器</a:t>
            </a:r>
          </a:p>
        </p:txBody>
      </p:sp>
      <p:sp>
        <p:nvSpPr>
          <p:cNvPr id="104490" name="Text Box 42"/>
          <p:cNvSpPr txBox="1">
            <a:spLocks noChangeArrowheads="1"/>
          </p:cNvSpPr>
          <p:nvPr/>
        </p:nvSpPr>
        <p:spPr bwMode="auto">
          <a:xfrm>
            <a:off x="9108642" y="3809708"/>
            <a:ext cx="1335516" cy="556189"/>
          </a:xfrm>
          <a:prstGeom prst="rect">
            <a:avLst/>
          </a:prstGeom>
          <a:noFill/>
          <a:ln>
            <a:noFill/>
          </a:ln>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chemeClr val="tx2"/>
                </a:solidFill>
                <a:latin typeface="Times New Roman" panose="02020603050405020304" pitchFamily="18" charset="0"/>
              </a:rPr>
              <a:t>集线器</a:t>
            </a:r>
          </a:p>
        </p:txBody>
      </p:sp>
      <p:sp>
        <p:nvSpPr>
          <p:cNvPr id="2" name="TextBox 1"/>
          <p:cNvSpPr txBox="1"/>
          <p:nvPr/>
        </p:nvSpPr>
        <p:spPr>
          <a:xfrm>
            <a:off x="5695563" y="1557585"/>
            <a:ext cx="6340197" cy="707886"/>
          </a:xfrm>
          <a:prstGeom prst="rect">
            <a:avLst/>
          </a:prstGeom>
          <a:noFill/>
        </p:spPr>
        <p:txBody>
          <a:bodyPr wrap="non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碰撞域</a:t>
            </a:r>
            <a:r>
              <a:rPr lang="zh-CN" altLang="en-US" sz="2000" b="1" dirty="0">
                <a:solidFill>
                  <a:srgbClr val="4D4D4D"/>
                </a:solidFill>
                <a:latin typeface="微软雅黑" panose="020B0503020204020204" pitchFamily="34" charset="-122"/>
                <a:ea typeface="微软雅黑" panose="020B0503020204020204" pitchFamily="34" charset="-122"/>
              </a:rPr>
              <a:t>（</a:t>
            </a:r>
            <a:r>
              <a:rPr lang="en-US" altLang="zh-CN" sz="2000" b="1" dirty="0">
                <a:solidFill>
                  <a:srgbClr val="4D4D4D"/>
                </a:solidFill>
                <a:latin typeface="微软雅黑" panose="020B0503020204020204" pitchFamily="34" charset="-122"/>
                <a:ea typeface="微软雅黑" panose="020B0503020204020204" pitchFamily="34" charset="-122"/>
              </a:rPr>
              <a:t>collision domain</a:t>
            </a:r>
            <a:r>
              <a:rPr lang="zh-CN" altLang="en-US" sz="2000" b="1" dirty="0">
                <a:solidFill>
                  <a:srgbClr val="4D4D4D"/>
                </a:solidFill>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冲突域</a:t>
            </a:r>
            <a:r>
              <a:rPr lang="zh-CN" altLang="en-US" sz="2000" b="1" dirty="0">
                <a:solidFill>
                  <a:srgbClr val="4D4D4D"/>
                </a:solidFill>
                <a:latin typeface="微软雅黑" panose="020B0503020204020204" pitchFamily="34" charset="-122"/>
                <a:ea typeface="微软雅黑" panose="020B0503020204020204" pitchFamily="34" charset="-122"/>
              </a:rPr>
              <a:t>。</a:t>
            </a:r>
            <a:endParaRPr lang="en-US" altLang="zh-CN" sz="2000" b="1" dirty="0">
              <a:solidFill>
                <a:srgbClr val="4D4D4D"/>
              </a:solidFill>
              <a:latin typeface="微软雅黑" panose="020B0503020204020204" pitchFamily="34" charset="-122"/>
              <a:ea typeface="微软雅黑" panose="020B0503020204020204" pitchFamily="34" charset="-122"/>
            </a:endParaRPr>
          </a:p>
          <a:p>
            <a:r>
              <a:rPr lang="zh-CN" altLang="en-US" sz="2000" b="1" dirty="0">
                <a:solidFill>
                  <a:srgbClr val="4D4D4D"/>
                </a:solidFill>
                <a:latin typeface="微软雅黑" panose="020B0503020204020204" pitchFamily="34" charset="-122"/>
                <a:ea typeface="微软雅黑" panose="020B0503020204020204" pitchFamily="34" charset="-122"/>
              </a:rPr>
              <a:t>在任一时刻，一个碰撞域中只能有一个站在发送数据。</a:t>
            </a:r>
            <a:endParaRPr lang="zh-CN" altLang="en-US" sz="2000" b="1" dirty="0">
              <a:solidFill>
                <a:srgbClr val="4D4D4D"/>
              </a:solidFill>
            </a:endParaRP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一个扩展的以太网</a:t>
            </a:r>
          </a:p>
          <a:p>
            <a:endParaRPr lang="zh-CN" altLang="en-US" b="1" dirty="0"/>
          </a:p>
        </p:txBody>
      </p:sp>
      <p:sp>
        <p:nvSpPr>
          <p:cNvPr id="105474" name="Rectangle 2"/>
          <p:cNvSpPr>
            <a:spLocks noGrp="1" noChangeArrowheads="1"/>
          </p:cNvSpPr>
          <p:nvPr>
            <p:ph type="title"/>
          </p:nvPr>
        </p:nvSpPr>
        <p:spPr/>
        <p:txBody>
          <a:bodyPr/>
          <a:lstStyle/>
          <a:p>
            <a:r>
              <a:rPr lang="en-US" altLang="zh-CN" dirty="0"/>
              <a:t>3.4.1 </a:t>
            </a:r>
            <a:r>
              <a:rPr lang="zh-CN" altLang="en-US" sz="4000" dirty="0">
                <a:solidFill>
                  <a:srgbClr val="FFFFFF"/>
                </a:solidFill>
              </a:rPr>
              <a:t>在物理层扩展以太网</a:t>
            </a:r>
          </a:p>
        </p:txBody>
      </p:sp>
      <p:sp>
        <p:nvSpPr>
          <p:cNvPr id="105475" name="AutoShape 4"/>
          <p:cNvSpPr>
            <a:spLocks noChangeArrowheads="1"/>
          </p:cNvSpPr>
          <p:nvPr/>
        </p:nvSpPr>
        <p:spPr bwMode="auto">
          <a:xfrm>
            <a:off x="65609" y="2439150"/>
            <a:ext cx="11885653" cy="3078876"/>
          </a:xfrm>
          <a:prstGeom prst="roundRect">
            <a:avLst>
              <a:gd name="adj" fmla="val 16667"/>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wrap="none" lIns="108850" tIns="54425" rIns="108850" bIns="54425" anchor="ctr"/>
          <a:lstStyle/>
          <a:p>
            <a:pPr eaLnBrk="1" hangingPunct="1"/>
            <a:endParaRPr lang="zh-CN" altLang="en-US" b="1"/>
          </a:p>
        </p:txBody>
      </p:sp>
      <p:sp>
        <p:nvSpPr>
          <p:cNvPr id="105476" name="Line 5"/>
          <p:cNvSpPr>
            <a:spLocks noChangeShapeType="1"/>
          </p:cNvSpPr>
          <p:nvPr/>
        </p:nvSpPr>
        <p:spPr bwMode="auto">
          <a:xfrm flipH="1">
            <a:off x="2628558" y="3080059"/>
            <a:ext cx="2863478" cy="96224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5477" name="Line 6"/>
          <p:cNvSpPr>
            <a:spLocks noChangeShapeType="1"/>
          </p:cNvSpPr>
          <p:nvPr/>
        </p:nvSpPr>
        <p:spPr bwMode="auto">
          <a:xfrm>
            <a:off x="6408433" y="3087998"/>
            <a:ext cx="3561887" cy="9193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5478" name="Line 7"/>
          <p:cNvSpPr>
            <a:spLocks noChangeShapeType="1"/>
          </p:cNvSpPr>
          <p:nvPr/>
        </p:nvSpPr>
        <p:spPr bwMode="auto">
          <a:xfrm>
            <a:off x="5938593" y="3135635"/>
            <a:ext cx="279364" cy="89238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5479" name="Text Box 8"/>
          <p:cNvSpPr txBox="1">
            <a:spLocks noChangeArrowheads="1"/>
          </p:cNvSpPr>
          <p:nvPr/>
        </p:nvSpPr>
        <p:spPr bwMode="auto">
          <a:xfrm>
            <a:off x="814811"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4D4D4D"/>
                </a:solidFill>
                <a:latin typeface="Times New Roman" panose="02020603050405020304" pitchFamily="18" charset="0"/>
              </a:rPr>
              <a:t>一系</a:t>
            </a:r>
          </a:p>
        </p:txBody>
      </p:sp>
      <p:sp>
        <p:nvSpPr>
          <p:cNvPr id="105480" name="Text Box 9"/>
          <p:cNvSpPr txBox="1">
            <a:spLocks noChangeArrowheads="1"/>
          </p:cNvSpPr>
          <p:nvPr/>
        </p:nvSpPr>
        <p:spPr bwMode="auto">
          <a:xfrm>
            <a:off x="8395725"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4D4D4D"/>
                </a:solidFill>
                <a:latin typeface="Times New Roman" panose="02020603050405020304" pitchFamily="18" charset="0"/>
              </a:rPr>
              <a:t>三系</a:t>
            </a:r>
          </a:p>
        </p:txBody>
      </p:sp>
      <p:sp>
        <p:nvSpPr>
          <p:cNvPr id="105481" name="Text Box 10"/>
          <p:cNvSpPr txBox="1">
            <a:spLocks noChangeArrowheads="1"/>
          </p:cNvSpPr>
          <p:nvPr/>
        </p:nvSpPr>
        <p:spPr bwMode="auto">
          <a:xfrm>
            <a:off x="4556591"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4D4D4D"/>
                </a:solidFill>
                <a:latin typeface="Times New Roman" panose="02020603050405020304" pitchFamily="18" charset="0"/>
              </a:rPr>
              <a:t>二系</a:t>
            </a:r>
          </a:p>
        </p:txBody>
      </p:sp>
      <p:sp>
        <p:nvSpPr>
          <p:cNvPr id="105482" name="Text Box 11"/>
          <p:cNvSpPr txBox="1">
            <a:spLocks noChangeArrowheads="1"/>
          </p:cNvSpPr>
          <p:nvPr/>
        </p:nvSpPr>
        <p:spPr bwMode="auto">
          <a:xfrm>
            <a:off x="2954482" y="2583057"/>
            <a:ext cx="207930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4D4D4D"/>
                </a:solidFill>
                <a:latin typeface="Times New Roman" panose="02020603050405020304" pitchFamily="18" charset="0"/>
              </a:rPr>
              <a:t>主干集线器</a:t>
            </a:r>
          </a:p>
        </p:txBody>
      </p:sp>
      <p:sp>
        <p:nvSpPr>
          <p:cNvPr id="105484" name="Line 13"/>
          <p:cNvSpPr>
            <a:spLocks noChangeShapeType="1"/>
          </p:cNvSpPr>
          <p:nvPr/>
        </p:nvSpPr>
        <p:spPr bwMode="auto">
          <a:xfrm flipH="1">
            <a:off x="1164016" y="4175687"/>
            <a:ext cx="886769" cy="68119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5485"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928"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486" name="Line 15"/>
          <p:cNvSpPr>
            <a:spLocks noChangeShapeType="1"/>
          </p:cNvSpPr>
          <p:nvPr/>
        </p:nvSpPr>
        <p:spPr bwMode="auto">
          <a:xfrm>
            <a:off x="2550253" y="4304305"/>
            <a:ext cx="247617" cy="53034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5487" name="Line 16"/>
          <p:cNvSpPr>
            <a:spLocks noChangeShapeType="1"/>
          </p:cNvSpPr>
          <p:nvPr/>
        </p:nvSpPr>
        <p:spPr bwMode="auto">
          <a:xfrm>
            <a:off x="2797869" y="4282075"/>
            <a:ext cx="874070" cy="53034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5488" name="Line 17"/>
          <p:cNvSpPr>
            <a:spLocks noChangeShapeType="1"/>
          </p:cNvSpPr>
          <p:nvPr/>
        </p:nvSpPr>
        <p:spPr bwMode="auto">
          <a:xfrm flipH="1">
            <a:off x="1989408" y="4186803"/>
            <a:ext cx="239153" cy="68595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5489"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0786"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4644"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1"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8502"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720627" y="3843824"/>
            <a:ext cx="1534383"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493" name="Line 22"/>
          <p:cNvSpPr>
            <a:spLocks noChangeShapeType="1"/>
          </p:cNvSpPr>
          <p:nvPr/>
        </p:nvSpPr>
        <p:spPr bwMode="auto">
          <a:xfrm flipH="1">
            <a:off x="4918493" y="4175687"/>
            <a:ext cx="886769" cy="68119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5494"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405"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495" name="Line 24"/>
          <p:cNvSpPr>
            <a:spLocks noChangeShapeType="1"/>
          </p:cNvSpPr>
          <p:nvPr/>
        </p:nvSpPr>
        <p:spPr bwMode="auto">
          <a:xfrm>
            <a:off x="6304731" y="4304305"/>
            <a:ext cx="247617" cy="53034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5496" name="Line 25"/>
          <p:cNvSpPr>
            <a:spLocks noChangeShapeType="1"/>
          </p:cNvSpPr>
          <p:nvPr/>
        </p:nvSpPr>
        <p:spPr bwMode="auto">
          <a:xfrm>
            <a:off x="6552347" y="4282075"/>
            <a:ext cx="871953" cy="53034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5497" name="Line 26"/>
          <p:cNvSpPr>
            <a:spLocks noChangeShapeType="1"/>
          </p:cNvSpPr>
          <p:nvPr/>
        </p:nvSpPr>
        <p:spPr bwMode="auto">
          <a:xfrm flipH="1">
            <a:off x="5743886" y="4186803"/>
            <a:ext cx="239153" cy="68595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5498"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264"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9"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9122"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0"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2980"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1"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475105" y="3843824"/>
            <a:ext cx="1532267"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502" name="Line 31"/>
          <p:cNvSpPr>
            <a:spLocks noChangeShapeType="1"/>
          </p:cNvSpPr>
          <p:nvPr/>
        </p:nvSpPr>
        <p:spPr bwMode="auto">
          <a:xfrm flipH="1">
            <a:off x="8675088" y="4175687"/>
            <a:ext cx="886767" cy="68119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550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8000"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504" name="Line 33"/>
          <p:cNvSpPr>
            <a:spLocks noChangeShapeType="1"/>
          </p:cNvSpPr>
          <p:nvPr/>
        </p:nvSpPr>
        <p:spPr bwMode="auto">
          <a:xfrm>
            <a:off x="10061324" y="4304305"/>
            <a:ext cx="247618" cy="53034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5505" name="Line 34"/>
          <p:cNvSpPr>
            <a:spLocks noChangeShapeType="1"/>
          </p:cNvSpPr>
          <p:nvPr/>
        </p:nvSpPr>
        <p:spPr bwMode="auto">
          <a:xfrm>
            <a:off x="10308943" y="4282075"/>
            <a:ext cx="874069" cy="53034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05506" name="Line 35"/>
          <p:cNvSpPr>
            <a:spLocks noChangeShapeType="1"/>
          </p:cNvSpPr>
          <p:nvPr/>
        </p:nvSpPr>
        <p:spPr bwMode="auto">
          <a:xfrm flipH="1">
            <a:off x="9500481" y="4186803"/>
            <a:ext cx="239152" cy="68595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pic>
        <p:nvPicPr>
          <p:cNvPr id="105507"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1859"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8"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95717"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9"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9575"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10" name="Picture 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9231698" y="3843824"/>
            <a:ext cx="1534384"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5511" name="Picture 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022198" y="2568765"/>
            <a:ext cx="2050782" cy="7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512" name="Text Box 41"/>
          <p:cNvSpPr txBox="1">
            <a:spLocks noChangeArrowheads="1"/>
          </p:cNvSpPr>
          <p:nvPr/>
        </p:nvSpPr>
        <p:spPr bwMode="auto">
          <a:xfrm>
            <a:off x="8327454" y="2576705"/>
            <a:ext cx="3194999"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r>
              <a:rPr kumimoji="1" lang="zh-CN" altLang="en-US" sz="2900" dirty="0">
                <a:solidFill>
                  <a:srgbClr val="4D4D4D"/>
                </a:solidFill>
                <a:latin typeface="Times New Roman" panose="02020603050405020304" pitchFamily="18" charset="0"/>
              </a:rPr>
              <a:t>一个更大的碰撞域</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p:txBody>
          <a:bodyPr/>
          <a:lstStyle/>
          <a:p>
            <a:r>
              <a:rPr lang="zh-CN" altLang="en-US" sz="3200" b="1" kern="1200" dirty="0">
                <a:solidFill>
                  <a:srgbClr val="4D4D4D"/>
                </a:solidFill>
              </a:rPr>
              <a:t>用集线器扩展以太网的</a:t>
            </a:r>
            <a:r>
              <a:rPr lang="zh-CN" altLang="en-US" sz="3200" b="1" kern="1200" dirty="0">
                <a:solidFill>
                  <a:srgbClr val="C00000"/>
                </a:solidFill>
              </a:rPr>
              <a:t>优点</a:t>
            </a:r>
          </a:p>
          <a:p>
            <a:pPr lvl="1">
              <a:defRPr/>
            </a:pPr>
            <a:r>
              <a:rPr lang="zh-CN" altLang="en-US" sz="2800" b="1" dirty="0">
                <a:solidFill>
                  <a:srgbClr val="4D4D4D"/>
                </a:solidFill>
                <a:cs typeface="+mn-cs"/>
              </a:rPr>
              <a:t>使不同系的以太网上的计算机能够进行跨系的通信。</a:t>
            </a:r>
          </a:p>
          <a:p>
            <a:pPr lvl="1">
              <a:defRPr/>
            </a:pPr>
            <a:r>
              <a:rPr lang="zh-CN" altLang="en-US" sz="2800" b="1" dirty="0">
                <a:solidFill>
                  <a:srgbClr val="4D4D4D"/>
                </a:solidFill>
                <a:cs typeface="+mn-cs"/>
              </a:rPr>
              <a:t>扩大了以太网覆盖的地理范围。</a:t>
            </a:r>
          </a:p>
          <a:p>
            <a:r>
              <a:rPr lang="zh-CN" altLang="en-US" sz="3200" b="1" kern="1200" dirty="0">
                <a:solidFill>
                  <a:srgbClr val="4D4D4D"/>
                </a:solidFill>
              </a:rPr>
              <a:t>用集线器扩展以太网的</a:t>
            </a:r>
            <a:r>
              <a:rPr lang="zh-CN" altLang="en-US" sz="3200" b="1" kern="1200" dirty="0">
                <a:solidFill>
                  <a:schemeClr val="tx2">
                    <a:lumMod val="60000"/>
                    <a:lumOff val="40000"/>
                  </a:schemeClr>
                </a:solidFill>
              </a:rPr>
              <a:t>缺点</a:t>
            </a:r>
          </a:p>
          <a:p>
            <a:pPr lvl="1">
              <a:defRPr/>
            </a:pPr>
            <a:r>
              <a:rPr lang="zh-CN" altLang="en-US" b="1" dirty="0">
                <a:cs typeface="+mn-cs"/>
              </a:rPr>
              <a:t>扩展后网络的带宽</a:t>
            </a:r>
            <a:r>
              <a:rPr lang="zh-CN" altLang="en-US" sz="2800" b="1" dirty="0">
                <a:solidFill>
                  <a:srgbClr val="4D4D4D"/>
                </a:solidFill>
                <a:cs typeface="+mn-cs"/>
              </a:rPr>
              <a:t>并未提高，但网络中主机的数目增加，使每台主机分到的带宽降低。</a:t>
            </a:r>
          </a:p>
          <a:p>
            <a:pPr lvl="1">
              <a:defRPr/>
            </a:pPr>
            <a:r>
              <a:rPr lang="zh-CN" altLang="en-US" sz="2800" b="1" dirty="0">
                <a:solidFill>
                  <a:srgbClr val="4D4D4D"/>
                </a:solidFill>
                <a:cs typeface="+mn-cs"/>
              </a:rPr>
              <a:t>如果不同系的以太网使用不同的数据率，那么就不能用集线器将它们互连起来。</a:t>
            </a:r>
          </a:p>
        </p:txBody>
      </p:sp>
      <p:sp>
        <p:nvSpPr>
          <p:cNvPr id="106498" name="Rectangle 2"/>
          <p:cNvSpPr>
            <a:spLocks noGrp="1" noChangeArrowheads="1"/>
          </p:cNvSpPr>
          <p:nvPr>
            <p:ph type="title"/>
          </p:nvPr>
        </p:nvSpPr>
        <p:spPr/>
        <p:txBody>
          <a:bodyPr/>
          <a:lstStyle/>
          <a:p>
            <a:r>
              <a:rPr lang="en-US" altLang="zh-CN" dirty="0"/>
              <a:t>3.4.1 </a:t>
            </a:r>
            <a:r>
              <a:rPr lang="zh-CN" altLang="en-US" sz="4000" dirty="0">
                <a:solidFill>
                  <a:srgbClr val="FFFFFF"/>
                </a:solidFill>
              </a:rPr>
              <a:t>在物理层扩展以太网</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idx="1"/>
          </p:nvPr>
        </p:nvSpPr>
        <p:spPr>
          <a:xfrm>
            <a:off x="442800" y="1267198"/>
            <a:ext cx="11304000" cy="5186931"/>
          </a:xfrm>
        </p:spPr>
        <p:txBody>
          <a:bodyPr/>
          <a:lstStyle/>
          <a:p>
            <a:r>
              <a:rPr lang="zh-CN" altLang="zh-CN" sz="3200" b="1" kern="1200" dirty="0">
                <a:solidFill>
                  <a:srgbClr val="4D4D4D"/>
                </a:solidFill>
              </a:rPr>
              <a:t>扩展以太网更常用的方法是</a:t>
            </a:r>
            <a:r>
              <a:rPr lang="zh-CN" altLang="en-US" b="1" kern="1200" dirty="0"/>
              <a:t>使用以太网</a:t>
            </a:r>
            <a:r>
              <a:rPr lang="zh-CN" altLang="en-US" b="1" kern="1200" dirty="0">
                <a:solidFill>
                  <a:srgbClr val="C00000"/>
                </a:solidFill>
              </a:rPr>
              <a:t>交换机</a:t>
            </a:r>
            <a:r>
              <a:rPr lang="zh-CN" altLang="en-US" b="1" kern="1200" dirty="0"/>
              <a:t>（</a:t>
            </a:r>
            <a:r>
              <a:rPr lang="en-US" altLang="zh-CN" b="1" kern="1200" dirty="0"/>
              <a:t>switch</a:t>
            </a:r>
            <a:r>
              <a:rPr lang="zh-CN" altLang="en-US" b="1" kern="1200" dirty="0"/>
              <a:t>）</a:t>
            </a:r>
            <a:r>
              <a:rPr lang="zh-CN" altLang="zh-CN" sz="3200" b="1" kern="1200" dirty="0">
                <a:solidFill>
                  <a:srgbClr val="4D4D4D"/>
                </a:solidFill>
              </a:rPr>
              <a:t>在数据链路层进行</a:t>
            </a:r>
            <a:r>
              <a:rPr lang="zh-CN" altLang="en-US" b="1" kern="1200" dirty="0"/>
              <a:t>扩展</a:t>
            </a:r>
            <a:r>
              <a:rPr lang="zh-CN" altLang="en-US" sz="3200" b="1" kern="1200" dirty="0">
                <a:solidFill>
                  <a:srgbClr val="4D4D4D"/>
                </a:solidFill>
              </a:rPr>
              <a:t>。</a:t>
            </a:r>
            <a:endParaRPr lang="en-US" altLang="zh-CN" sz="3200" b="1" kern="1200" dirty="0">
              <a:solidFill>
                <a:srgbClr val="4D4D4D"/>
              </a:solidFill>
            </a:endParaRPr>
          </a:p>
          <a:p>
            <a:r>
              <a:rPr lang="zh-CN" altLang="en-US" b="1" kern="1200" dirty="0"/>
              <a:t>以太网交换机的</a:t>
            </a:r>
            <a:r>
              <a:rPr lang="zh-CN" altLang="zh-CN" b="1" kern="1200" dirty="0"/>
              <a:t>每个接口都直接与一台主机或另一个以太网交换机相连，并且一般都工作在</a:t>
            </a:r>
            <a:r>
              <a:rPr lang="zh-CN" altLang="zh-CN" b="1" kern="1200" dirty="0">
                <a:solidFill>
                  <a:srgbClr val="C00000"/>
                </a:solidFill>
              </a:rPr>
              <a:t>全双工</a:t>
            </a:r>
            <a:r>
              <a:rPr lang="zh-CN" altLang="zh-CN" b="1" kern="1200" dirty="0"/>
              <a:t>方式。</a:t>
            </a:r>
            <a:endParaRPr lang="en-US" altLang="zh-CN" b="1" kern="1200" dirty="0"/>
          </a:p>
          <a:p>
            <a:r>
              <a:rPr lang="zh-CN" altLang="zh-CN" b="1" kern="1200" dirty="0"/>
              <a:t>以太网交换机具有并行性</a:t>
            </a:r>
            <a:r>
              <a:rPr lang="zh-CN" altLang="en-US" b="1" kern="1200" dirty="0"/>
              <a:t>，</a:t>
            </a:r>
            <a:r>
              <a:rPr lang="zh-CN" altLang="zh-CN" b="1" dirty="0"/>
              <a:t>能同时连通多</a:t>
            </a:r>
            <a:r>
              <a:rPr lang="zh-CN" altLang="zh-CN" b="1" dirty="0">
                <a:solidFill>
                  <a:srgbClr val="C00000"/>
                </a:solidFill>
              </a:rPr>
              <a:t>对</a:t>
            </a:r>
            <a:r>
              <a:rPr lang="zh-CN" altLang="zh-CN" b="1" dirty="0"/>
              <a:t>接口，使多对主机能</a:t>
            </a:r>
            <a:r>
              <a:rPr lang="zh-CN" altLang="zh-CN" b="1" dirty="0">
                <a:solidFill>
                  <a:srgbClr val="C00000"/>
                </a:solidFill>
              </a:rPr>
              <a:t>同时</a:t>
            </a:r>
            <a:r>
              <a:rPr lang="zh-CN" altLang="zh-CN" b="1" dirty="0"/>
              <a:t>通信</a:t>
            </a:r>
            <a:r>
              <a:rPr lang="zh-CN" altLang="en-US" b="1" dirty="0"/>
              <a:t>。</a:t>
            </a:r>
            <a:r>
              <a:rPr lang="zh-CN" altLang="zh-CN" b="1" kern="1200" dirty="0"/>
              <a:t>相互通信的主机都是独占传输媒体，无碰撞地传输数据</a:t>
            </a:r>
            <a:r>
              <a:rPr lang="zh-CN" altLang="en-US" b="1" kern="1200" dirty="0"/>
              <a:t>，同时不再使用 </a:t>
            </a:r>
            <a:r>
              <a:rPr lang="en-US" altLang="zh-CN" b="1" kern="1200" dirty="0"/>
              <a:t>CSMA/CD </a:t>
            </a:r>
            <a:r>
              <a:rPr lang="zh-CN" altLang="en-US" b="1" kern="1200" dirty="0"/>
              <a:t>协议</a:t>
            </a:r>
            <a:r>
              <a:rPr lang="zh-CN" altLang="zh-CN" b="1" kern="1200" dirty="0"/>
              <a:t>。</a:t>
            </a:r>
            <a:endParaRPr lang="en-US" altLang="zh-CN" b="1" kern="1200" dirty="0"/>
          </a:p>
          <a:p>
            <a:endParaRPr lang="en-US" altLang="zh-CN" b="1" kern="1200" dirty="0"/>
          </a:p>
          <a:p>
            <a:endParaRPr lang="en-US" altLang="zh-CN" sz="3200" b="1" kern="1200" dirty="0">
              <a:solidFill>
                <a:srgbClr val="4D4D4D"/>
              </a:solidFill>
            </a:endParaRPr>
          </a:p>
        </p:txBody>
      </p:sp>
      <p:sp>
        <p:nvSpPr>
          <p:cNvPr id="107522" name="Rectangle 3"/>
          <p:cNvSpPr>
            <a:spLocks noGrp="1" noChangeArrowheads="1"/>
          </p:cNvSpPr>
          <p:nvPr>
            <p:ph type="title"/>
          </p:nvPr>
        </p:nvSpPr>
        <p:spPr/>
        <p:txBody>
          <a:bodyPr/>
          <a:lstStyle/>
          <a:p>
            <a:r>
              <a:rPr lang="en-US" altLang="zh-CN" sz="4000" dirty="0">
                <a:solidFill>
                  <a:srgbClr val="FFFFFF"/>
                </a:solidFill>
              </a:rPr>
              <a:t>3.4.2 </a:t>
            </a:r>
            <a:r>
              <a:rPr lang="zh-CN" altLang="en-US" sz="4000" dirty="0">
                <a:solidFill>
                  <a:srgbClr val="FFFFFF"/>
                </a:solidFill>
              </a:rPr>
              <a:t>在数据链路层扩展以太网 </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r>
              <a:rPr lang="zh-CN" altLang="en-US" sz="3200" b="1" kern="1200" dirty="0">
                <a:solidFill>
                  <a:srgbClr val="4D4D4D"/>
                </a:solidFill>
              </a:rPr>
              <a:t>对于传统的 </a:t>
            </a:r>
            <a:r>
              <a:rPr lang="en-US" altLang="zh-CN" sz="3200" b="1" kern="1200" dirty="0">
                <a:solidFill>
                  <a:srgbClr val="4D4D4D"/>
                </a:solidFill>
              </a:rPr>
              <a:t>10 Mbit/s </a:t>
            </a:r>
            <a:r>
              <a:rPr lang="zh-CN" altLang="en-US" sz="3200" b="1" kern="1200" dirty="0">
                <a:solidFill>
                  <a:srgbClr val="4D4D4D"/>
                </a:solidFill>
              </a:rPr>
              <a:t>的</a:t>
            </a:r>
            <a:r>
              <a:rPr lang="zh-CN" altLang="en-US" sz="3200" b="1" kern="1200" dirty="0">
                <a:solidFill>
                  <a:srgbClr val="C00000"/>
                </a:solidFill>
              </a:rPr>
              <a:t>共享式</a:t>
            </a:r>
            <a:r>
              <a:rPr lang="zh-CN" altLang="en-US" sz="3200" b="1" kern="1200" dirty="0">
                <a:solidFill>
                  <a:srgbClr val="4D4D4D"/>
                </a:solidFill>
              </a:rPr>
              <a:t>以太网，若共有 </a:t>
            </a:r>
            <a:r>
              <a:rPr lang="en-US" altLang="zh-CN" sz="3200" b="1" kern="1200" dirty="0">
                <a:solidFill>
                  <a:srgbClr val="4D4D4D"/>
                </a:solidFill>
              </a:rPr>
              <a:t>N </a:t>
            </a:r>
            <a:r>
              <a:rPr lang="zh-CN" altLang="en-US" sz="3200" b="1" kern="1200" dirty="0">
                <a:solidFill>
                  <a:srgbClr val="4D4D4D"/>
                </a:solidFill>
              </a:rPr>
              <a:t>个用户，则每个用户占有的平均带宽只有总带宽的 </a:t>
            </a:r>
            <a:r>
              <a:rPr lang="en-US" altLang="zh-CN" sz="3200" b="1" kern="1200" dirty="0">
                <a:solidFill>
                  <a:srgbClr val="4D4D4D"/>
                </a:solidFill>
              </a:rPr>
              <a:t>1</a:t>
            </a:r>
            <a:r>
              <a:rPr lang="en-US" altLang="zh-CN" b="1" kern="1200" dirty="0"/>
              <a:t>/</a:t>
            </a:r>
            <a:r>
              <a:rPr lang="en-US" altLang="zh-CN" sz="3200" b="1" kern="1200" dirty="0">
                <a:solidFill>
                  <a:srgbClr val="4D4D4D"/>
                </a:solidFill>
              </a:rPr>
              <a:t>N </a:t>
            </a:r>
            <a:r>
              <a:rPr lang="zh-CN" altLang="en-US" sz="3200" b="1" kern="1200" dirty="0">
                <a:solidFill>
                  <a:srgbClr val="4D4D4D"/>
                </a:solidFill>
              </a:rPr>
              <a:t>。</a:t>
            </a:r>
          </a:p>
          <a:p>
            <a:r>
              <a:rPr lang="zh-CN" altLang="en-US" sz="3200" b="1" kern="1200" dirty="0">
                <a:solidFill>
                  <a:srgbClr val="4D4D4D"/>
                </a:solidFill>
              </a:rPr>
              <a:t>使用以太网交换机时，</a:t>
            </a:r>
            <a:r>
              <a:rPr lang="zh-CN" altLang="en-US" b="1" kern="1200" dirty="0"/>
              <a:t>假如</a:t>
            </a:r>
            <a:r>
              <a:rPr lang="zh-CN" altLang="en-US" sz="3200" b="1" kern="1200" dirty="0">
                <a:solidFill>
                  <a:srgbClr val="4D4D4D"/>
                </a:solidFill>
              </a:rPr>
              <a:t>每个接口到主机的带宽还是 </a:t>
            </a:r>
            <a:r>
              <a:rPr lang="en-US" altLang="zh-CN" sz="3200" b="1" kern="1200" dirty="0">
                <a:solidFill>
                  <a:srgbClr val="4D4D4D"/>
                </a:solidFill>
              </a:rPr>
              <a:t>10 Mbit/s</a:t>
            </a:r>
            <a:r>
              <a:rPr lang="zh-CN" altLang="en-US" sz="3200" b="1" kern="1200" dirty="0">
                <a:solidFill>
                  <a:srgbClr val="4D4D4D"/>
                </a:solidFill>
              </a:rPr>
              <a:t>，由于每一个用户在通信时是独占而不是和其他网络用户共享传输媒体的带宽，因此每个用户的带宽还是 </a:t>
            </a:r>
            <a:r>
              <a:rPr lang="en-US" altLang="zh-CN" sz="3200" b="1" kern="1200" dirty="0">
                <a:solidFill>
                  <a:srgbClr val="4D4D4D"/>
                </a:solidFill>
              </a:rPr>
              <a:t>10 Mbit/s</a:t>
            </a:r>
            <a:r>
              <a:rPr lang="zh-CN" altLang="en-US" sz="3200" b="1" kern="1200" dirty="0">
                <a:solidFill>
                  <a:srgbClr val="4D4D4D"/>
                </a:solidFill>
              </a:rPr>
              <a:t>。这正是交换机的最大优点。</a:t>
            </a:r>
            <a:endParaRPr lang="en-US" altLang="zh-CN" sz="3200" b="1" kern="1200" dirty="0">
              <a:solidFill>
                <a:srgbClr val="4D4D4D"/>
              </a:solidFill>
            </a:endParaRPr>
          </a:p>
          <a:p>
            <a:r>
              <a:rPr lang="zh-CN" altLang="en-US" b="1" kern="1200" dirty="0"/>
              <a:t>使用交换机的以太网又称为</a:t>
            </a:r>
            <a:r>
              <a:rPr lang="zh-CN" altLang="en-US" b="1" kern="1200" dirty="0">
                <a:solidFill>
                  <a:srgbClr val="C00000"/>
                </a:solidFill>
              </a:rPr>
              <a:t>交换式</a:t>
            </a:r>
            <a:r>
              <a:rPr lang="zh-CN" altLang="en-US" b="1" kern="1200" dirty="0"/>
              <a:t>以太网。</a:t>
            </a:r>
            <a:endParaRPr lang="zh-CN" altLang="en-US" sz="3200" b="1" kern="1200" dirty="0">
              <a:solidFill>
                <a:srgbClr val="4D4D4D"/>
              </a:solidFill>
            </a:endParaRPr>
          </a:p>
        </p:txBody>
      </p:sp>
      <p:sp>
        <p:nvSpPr>
          <p:cNvPr id="120834" name="Rectangle 2"/>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42800" y="1267199"/>
            <a:ext cx="11304000" cy="3818780"/>
          </a:xfrm>
        </p:spPr>
        <p:txBody>
          <a:bodyPr/>
          <a:lstStyle/>
          <a:p>
            <a:r>
              <a:rPr lang="zh-CN" altLang="en-US" sz="3200" b="1" dirty="0">
                <a:solidFill>
                  <a:srgbClr val="4D4D4D"/>
                </a:solidFill>
              </a:rPr>
              <a:t>数据链路层的协议数据单元</a:t>
            </a:r>
            <a:r>
              <a:rPr lang="zh-CN" altLang="en-US" b="1" dirty="0"/>
              <a:t>：</a:t>
            </a:r>
            <a:r>
              <a:rPr lang="zh-CN" altLang="en-US" sz="3200" b="1" dirty="0">
                <a:solidFill>
                  <a:srgbClr val="C00000"/>
                </a:solidFill>
              </a:rPr>
              <a:t>帧</a:t>
            </a:r>
          </a:p>
        </p:txBody>
      </p:sp>
      <p:sp>
        <p:nvSpPr>
          <p:cNvPr id="18434" name="Rectangle 2"/>
          <p:cNvSpPr>
            <a:spLocks noGrp="1" noChangeArrowheads="1"/>
          </p:cNvSpPr>
          <p:nvPr>
            <p:ph type="title"/>
          </p:nvPr>
        </p:nvSpPr>
        <p:spPr/>
        <p:txBody>
          <a:bodyPr/>
          <a:lstStyle/>
          <a:p>
            <a:r>
              <a:rPr lang="en-US" altLang="zh-CN" dirty="0"/>
              <a:t>3.1.1 </a:t>
            </a:r>
            <a:r>
              <a:rPr lang="zh-CN" altLang="en-US" dirty="0"/>
              <a:t>数据链路和帧</a:t>
            </a:r>
            <a:endParaRPr lang="zh-CN" altLang="en-US" sz="4000" dirty="0">
              <a:solidFill>
                <a:srgbClr val="FFFFFF"/>
              </a:solidFill>
            </a:endParaRPr>
          </a:p>
        </p:txBody>
      </p:sp>
      <p:sp>
        <p:nvSpPr>
          <p:cNvPr id="18436" name="Rectangle 4"/>
          <p:cNvSpPr>
            <a:spLocks noChangeArrowheads="1"/>
          </p:cNvSpPr>
          <p:nvPr/>
        </p:nvSpPr>
        <p:spPr bwMode="auto">
          <a:xfrm>
            <a:off x="9305772" y="2449934"/>
            <a:ext cx="2681467" cy="1829223"/>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lIns="108850" tIns="54425" rIns="108850" bIns="54425" anchor="ctr"/>
          <a:lstStyle/>
          <a:p>
            <a:pPr eaLnBrk="1" hangingPunct="1"/>
            <a:endParaRPr lang="zh-CN" altLang="en-US" b="1">
              <a:solidFill>
                <a:srgbClr val="4D4D4D"/>
              </a:solidFill>
            </a:endParaRPr>
          </a:p>
        </p:txBody>
      </p:sp>
      <p:sp>
        <p:nvSpPr>
          <p:cNvPr id="18437" name="Rectangle 5"/>
          <p:cNvSpPr>
            <a:spLocks noChangeArrowheads="1"/>
          </p:cNvSpPr>
          <p:nvPr/>
        </p:nvSpPr>
        <p:spPr bwMode="auto">
          <a:xfrm>
            <a:off x="9331169" y="3059675"/>
            <a:ext cx="2641256" cy="609741"/>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38" name="Line 6"/>
          <p:cNvSpPr>
            <a:spLocks noChangeShapeType="1"/>
          </p:cNvSpPr>
          <p:nvPr/>
        </p:nvSpPr>
        <p:spPr bwMode="auto">
          <a:xfrm>
            <a:off x="9305773" y="3058086"/>
            <a:ext cx="2677234"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solidFill>
                <a:srgbClr val="4D4D4D"/>
              </a:solidFill>
            </a:endParaRPr>
          </a:p>
        </p:txBody>
      </p:sp>
      <p:sp>
        <p:nvSpPr>
          <p:cNvPr id="18439" name="Rectangle 7"/>
          <p:cNvSpPr>
            <a:spLocks noChangeArrowheads="1"/>
          </p:cNvSpPr>
          <p:nvPr/>
        </p:nvSpPr>
        <p:spPr bwMode="auto">
          <a:xfrm>
            <a:off x="9714235" y="3212110"/>
            <a:ext cx="1853959" cy="304871"/>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lIns="108850" tIns="54425" rIns="108850" bIns="54425" anchor="ctr"/>
          <a:lstStyle/>
          <a:p>
            <a:pPr algn="ctr" defTabSz="906780"/>
            <a:endParaRPr kumimoji="1" lang="zh-CN" altLang="en-US" b="1">
              <a:solidFill>
                <a:srgbClr val="4D4D4D"/>
              </a:solidFill>
              <a:ea typeface="黑体" pitchFamily="2" charset="-122"/>
            </a:endParaRPr>
          </a:p>
        </p:txBody>
      </p:sp>
      <p:sp>
        <p:nvSpPr>
          <p:cNvPr id="18440" name="Line 8"/>
          <p:cNvSpPr>
            <a:spLocks noChangeShapeType="1"/>
          </p:cNvSpPr>
          <p:nvPr/>
        </p:nvSpPr>
        <p:spPr bwMode="auto">
          <a:xfrm>
            <a:off x="9305773" y="3667828"/>
            <a:ext cx="2677234"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solidFill>
                <a:srgbClr val="4D4D4D"/>
              </a:solidFill>
            </a:endParaRPr>
          </a:p>
        </p:txBody>
      </p:sp>
      <p:sp>
        <p:nvSpPr>
          <p:cNvPr id="18441" name="Rectangle 9"/>
          <p:cNvSpPr>
            <a:spLocks noChangeArrowheads="1"/>
          </p:cNvSpPr>
          <p:nvPr/>
        </p:nvSpPr>
        <p:spPr bwMode="auto">
          <a:xfrm>
            <a:off x="9987251" y="2602369"/>
            <a:ext cx="1320628" cy="304871"/>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lIns="108850" tIns="54425" rIns="108850" bIns="54425" anchor="ctr"/>
          <a:lstStyle/>
          <a:p>
            <a:pPr algn="ctr" defTabSz="906780"/>
            <a:r>
              <a:rPr kumimoji="1" lang="en-US" altLang="zh-CN" b="1">
                <a:solidFill>
                  <a:srgbClr val="4D4D4D"/>
                </a:solidFill>
                <a:ea typeface="黑体" pitchFamily="2" charset="-122"/>
              </a:rPr>
              <a:t>IP </a:t>
            </a:r>
            <a:r>
              <a:rPr kumimoji="1" lang="zh-CN" altLang="en-US" b="1">
                <a:solidFill>
                  <a:srgbClr val="4D4D4D"/>
                </a:solidFill>
                <a:ea typeface="黑体" pitchFamily="2" charset="-122"/>
              </a:rPr>
              <a:t>数据报</a:t>
            </a:r>
          </a:p>
        </p:txBody>
      </p:sp>
      <p:sp>
        <p:nvSpPr>
          <p:cNvPr id="18442" name="Rectangle 10"/>
          <p:cNvSpPr>
            <a:spLocks noChangeArrowheads="1"/>
          </p:cNvSpPr>
          <p:nvPr/>
        </p:nvSpPr>
        <p:spPr bwMode="auto">
          <a:xfrm>
            <a:off x="9705770" y="3821851"/>
            <a:ext cx="1870890" cy="304871"/>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lIns="108850" tIns="54425" rIns="108850" bIns="54425" anchor="ctr"/>
          <a:lstStyle/>
          <a:p>
            <a:pPr algn="ctr" defTabSz="906780"/>
            <a:endParaRPr kumimoji="1" lang="zh-CN" altLang="en-US" b="1">
              <a:solidFill>
                <a:srgbClr val="4D4D4D"/>
              </a:solidFill>
              <a:ea typeface="黑体" pitchFamily="2" charset="-122"/>
            </a:endParaRPr>
          </a:p>
        </p:txBody>
      </p:sp>
      <p:sp>
        <p:nvSpPr>
          <p:cNvPr id="18443" name="Rectangle 11"/>
          <p:cNvSpPr>
            <a:spLocks noChangeArrowheads="1"/>
          </p:cNvSpPr>
          <p:nvPr/>
        </p:nvSpPr>
        <p:spPr bwMode="auto">
          <a:xfrm>
            <a:off x="9621115" y="3834554"/>
            <a:ext cx="1911463" cy="35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lnSpc>
                <a:spcPct val="85000"/>
              </a:lnSpc>
            </a:pPr>
            <a:r>
              <a:rPr kumimoji="1" lang="en-US" altLang="zh-CN" sz="1900" b="1">
                <a:solidFill>
                  <a:srgbClr val="4D4D4D"/>
                </a:solidFill>
                <a:ea typeface="黑体" pitchFamily="2" charset="-122"/>
              </a:rPr>
              <a:t>1010…  …0110</a:t>
            </a:r>
          </a:p>
        </p:txBody>
      </p:sp>
      <p:sp>
        <p:nvSpPr>
          <p:cNvPr id="18444" name="AutoShape 12"/>
          <p:cNvSpPr>
            <a:spLocks noChangeArrowheads="1"/>
          </p:cNvSpPr>
          <p:nvPr/>
        </p:nvSpPr>
        <p:spPr bwMode="auto">
          <a:xfrm flipV="1">
            <a:off x="10467671" y="3564616"/>
            <a:ext cx="406347" cy="335040"/>
          </a:xfrm>
          <a:prstGeom prst="downArrow">
            <a:avLst>
              <a:gd name="adj1" fmla="val 50000"/>
              <a:gd name="adj2" fmla="val 43231"/>
            </a:avLst>
          </a:prstGeom>
          <a:solidFill>
            <a:schemeClr val="bg1"/>
          </a:solidFill>
          <a:ln w="12700">
            <a:solidFill>
              <a:schemeClr val="tx1"/>
            </a:solidFill>
            <a:miter lim="800000"/>
          </a:ln>
        </p:spPr>
        <p:txBody>
          <a:bodyPr vert="eaVert" wrap="none" lIns="108850" tIns="54425" rIns="108850" bIns="54425" anchor="ctr"/>
          <a:lstStyle/>
          <a:p>
            <a:pPr eaLnBrk="1" hangingPunct="1"/>
            <a:endParaRPr lang="zh-CN" altLang="en-US" b="1">
              <a:solidFill>
                <a:srgbClr val="4D4D4D"/>
              </a:solidFill>
            </a:endParaRPr>
          </a:p>
        </p:txBody>
      </p:sp>
      <p:sp>
        <p:nvSpPr>
          <p:cNvPr id="18445" name="Rectangle 13"/>
          <p:cNvSpPr>
            <a:spLocks noChangeArrowheads="1"/>
          </p:cNvSpPr>
          <p:nvPr/>
        </p:nvSpPr>
        <p:spPr bwMode="auto">
          <a:xfrm>
            <a:off x="9978785" y="3221638"/>
            <a:ext cx="1320628" cy="28105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46" name="AutoShape 14"/>
          <p:cNvSpPr>
            <a:spLocks noChangeArrowheads="1"/>
          </p:cNvSpPr>
          <p:nvPr/>
        </p:nvSpPr>
        <p:spPr bwMode="auto">
          <a:xfrm flipV="1">
            <a:off x="9974552" y="2853252"/>
            <a:ext cx="1320628" cy="369973"/>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lIns="108850" tIns="54425" rIns="108850" bIns="54425" anchor="ctr"/>
          <a:lstStyle/>
          <a:p>
            <a:pPr eaLnBrk="1" hangingPunct="1"/>
            <a:endParaRPr lang="zh-CN" altLang="en-US" b="1">
              <a:solidFill>
                <a:srgbClr val="4D4D4D"/>
              </a:solidFill>
            </a:endParaRPr>
          </a:p>
        </p:txBody>
      </p:sp>
      <p:sp>
        <p:nvSpPr>
          <p:cNvPr id="18447" name="Text Box 15"/>
          <p:cNvSpPr txBox="1">
            <a:spLocks noChangeArrowheads="1"/>
          </p:cNvSpPr>
          <p:nvPr/>
        </p:nvSpPr>
        <p:spPr bwMode="auto">
          <a:xfrm>
            <a:off x="9263445" y="3166062"/>
            <a:ext cx="48913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zh-CN" altLang="en-US" sz="2100" dirty="0">
                <a:solidFill>
                  <a:srgbClr val="4D4D4D"/>
                </a:solidFill>
                <a:latin typeface="Arial" panose="020B0604020202020204" pitchFamily="34" charset="0"/>
              </a:rPr>
              <a:t>帧</a:t>
            </a:r>
          </a:p>
        </p:txBody>
      </p:sp>
      <p:sp>
        <p:nvSpPr>
          <p:cNvPr id="18448" name="Rectangle 16"/>
          <p:cNvSpPr>
            <a:spLocks noChangeArrowheads="1"/>
          </p:cNvSpPr>
          <p:nvPr/>
        </p:nvSpPr>
        <p:spPr bwMode="auto">
          <a:xfrm>
            <a:off x="10253917" y="2880245"/>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b="1" dirty="0">
                <a:solidFill>
                  <a:srgbClr val="FFFFFF"/>
                </a:solidFill>
                <a:ea typeface="黑体" pitchFamily="2" charset="-122"/>
              </a:rPr>
              <a:t>取出</a:t>
            </a:r>
          </a:p>
        </p:txBody>
      </p:sp>
      <p:sp>
        <p:nvSpPr>
          <p:cNvPr id="18449" name="Line 17"/>
          <p:cNvSpPr>
            <a:spLocks noChangeShapeType="1"/>
          </p:cNvSpPr>
          <p:nvPr/>
        </p:nvSpPr>
        <p:spPr bwMode="auto">
          <a:xfrm>
            <a:off x="9972435" y="3216873"/>
            <a:ext cx="0" cy="28581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solidFill>
                <a:srgbClr val="4D4D4D"/>
              </a:solidFill>
            </a:endParaRPr>
          </a:p>
        </p:txBody>
      </p:sp>
      <p:sp>
        <p:nvSpPr>
          <p:cNvPr id="18450" name="Line 18"/>
          <p:cNvSpPr>
            <a:spLocks noChangeShapeType="1"/>
          </p:cNvSpPr>
          <p:nvPr/>
        </p:nvSpPr>
        <p:spPr bwMode="auto">
          <a:xfrm>
            <a:off x="11293063" y="3218461"/>
            <a:ext cx="0" cy="28581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solidFill>
                <a:srgbClr val="4D4D4D"/>
              </a:solidFill>
            </a:endParaRPr>
          </a:p>
        </p:txBody>
      </p:sp>
      <p:sp>
        <p:nvSpPr>
          <p:cNvPr id="18451" name="Freeform 21"/>
          <p:cNvSpPr/>
          <p:nvPr/>
        </p:nvSpPr>
        <p:spPr bwMode="auto">
          <a:xfrm>
            <a:off x="2946016" y="4110843"/>
            <a:ext cx="7720595" cy="609741"/>
          </a:xfrm>
          <a:custGeom>
            <a:avLst/>
            <a:gdLst>
              <a:gd name="T0" fmla="*/ 0 w 2736"/>
              <a:gd name="T1" fmla="*/ 0 h 480"/>
              <a:gd name="T2" fmla="*/ 0 w 2736"/>
              <a:gd name="T3" fmla="*/ 2147483646 h 480"/>
              <a:gd name="T4" fmla="*/ 2147483646 w 2736"/>
              <a:gd name="T5" fmla="*/ 2147483646 h 480"/>
              <a:gd name="T6" fmla="*/ 2147483646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b="1"/>
          </a:p>
        </p:txBody>
      </p:sp>
      <p:sp>
        <p:nvSpPr>
          <p:cNvPr id="18452" name="Rectangle 22"/>
          <p:cNvSpPr>
            <a:spLocks noChangeArrowheads="1"/>
          </p:cNvSpPr>
          <p:nvPr/>
        </p:nvSpPr>
        <p:spPr bwMode="auto">
          <a:xfrm>
            <a:off x="-65515" y="3156866"/>
            <a:ext cx="175642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6780"/>
            <a:r>
              <a:rPr kumimoji="1" lang="zh-CN" altLang="en-US" sz="2400" b="1" dirty="0">
                <a:solidFill>
                  <a:srgbClr val="C00000"/>
                </a:solidFill>
                <a:ea typeface="黑体" pitchFamily="2" charset="-122"/>
              </a:rPr>
              <a:t>数据链路层</a:t>
            </a:r>
          </a:p>
        </p:txBody>
      </p:sp>
      <p:sp>
        <p:nvSpPr>
          <p:cNvPr id="18453" name="Rectangle 23"/>
          <p:cNvSpPr>
            <a:spLocks noChangeArrowheads="1"/>
          </p:cNvSpPr>
          <p:nvPr/>
        </p:nvSpPr>
        <p:spPr bwMode="auto">
          <a:xfrm>
            <a:off x="217989" y="2586490"/>
            <a:ext cx="1140868" cy="4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lnSpc>
                <a:spcPct val="85000"/>
              </a:lnSpc>
            </a:pPr>
            <a:r>
              <a:rPr kumimoji="1" lang="zh-CN" altLang="en-US" sz="2400" b="1" dirty="0">
                <a:solidFill>
                  <a:srgbClr val="4D4D4D"/>
                </a:solidFill>
                <a:ea typeface="黑体" pitchFamily="2" charset="-122"/>
              </a:rPr>
              <a:t>网络层</a:t>
            </a:r>
          </a:p>
        </p:txBody>
      </p:sp>
      <p:sp>
        <p:nvSpPr>
          <p:cNvPr id="18454" name="Rectangle 24"/>
          <p:cNvSpPr>
            <a:spLocks noChangeArrowheads="1"/>
          </p:cNvSpPr>
          <p:nvPr/>
        </p:nvSpPr>
        <p:spPr bwMode="auto">
          <a:xfrm>
            <a:off x="6298381" y="4720585"/>
            <a:ext cx="730499" cy="41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000" b="1" dirty="0">
                <a:solidFill>
                  <a:srgbClr val="4D4D4D"/>
                </a:solidFill>
                <a:ea typeface="黑体" pitchFamily="2" charset="-122"/>
              </a:rPr>
              <a:t>链路</a:t>
            </a:r>
          </a:p>
        </p:txBody>
      </p:sp>
      <p:sp>
        <p:nvSpPr>
          <p:cNvPr id="18455" name="Rectangle 25"/>
          <p:cNvSpPr>
            <a:spLocks noChangeArrowheads="1"/>
          </p:cNvSpPr>
          <p:nvPr/>
        </p:nvSpPr>
        <p:spPr bwMode="auto">
          <a:xfrm>
            <a:off x="2438083" y="2061642"/>
            <a:ext cx="980695" cy="41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000" b="1" dirty="0">
                <a:solidFill>
                  <a:srgbClr val="4D4D4D"/>
                </a:solidFill>
                <a:ea typeface="黑体" pitchFamily="2" charset="-122"/>
              </a:rPr>
              <a:t>节点 </a:t>
            </a:r>
            <a:r>
              <a:rPr kumimoji="1" lang="en-US" altLang="zh-CN" sz="2000" b="1" dirty="0">
                <a:solidFill>
                  <a:srgbClr val="4D4D4D"/>
                </a:solidFill>
                <a:ea typeface="黑体" pitchFamily="2" charset="-122"/>
              </a:rPr>
              <a:t>A</a:t>
            </a:r>
          </a:p>
        </p:txBody>
      </p:sp>
      <p:sp>
        <p:nvSpPr>
          <p:cNvPr id="18456" name="Rectangle 26"/>
          <p:cNvSpPr>
            <a:spLocks noChangeArrowheads="1"/>
          </p:cNvSpPr>
          <p:nvPr/>
        </p:nvSpPr>
        <p:spPr bwMode="auto">
          <a:xfrm>
            <a:off x="10141747" y="2061642"/>
            <a:ext cx="990185" cy="41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2000" b="1" dirty="0">
                <a:solidFill>
                  <a:srgbClr val="4D4D4D"/>
                </a:solidFill>
                <a:ea typeface="黑体" pitchFamily="2" charset="-122"/>
              </a:rPr>
              <a:t>节点 </a:t>
            </a:r>
            <a:r>
              <a:rPr kumimoji="1" lang="en-US" altLang="zh-CN" sz="2000" b="1" dirty="0">
                <a:solidFill>
                  <a:srgbClr val="4D4D4D"/>
                </a:solidFill>
                <a:ea typeface="黑体" pitchFamily="2" charset="-122"/>
              </a:rPr>
              <a:t>B</a:t>
            </a:r>
          </a:p>
        </p:txBody>
      </p:sp>
      <p:sp>
        <p:nvSpPr>
          <p:cNvPr id="18457" name="Rectangle 27"/>
          <p:cNvSpPr>
            <a:spLocks noChangeArrowheads="1"/>
          </p:cNvSpPr>
          <p:nvPr/>
        </p:nvSpPr>
        <p:spPr bwMode="auto">
          <a:xfrm>
            <a:off x="217989" y="3805972"/>
            <a:ext cx="1140868" cy="4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lnSpc>
                <a:spcPct val="85000"/>
              </a:lnSpc>
            </a:pPr>
            <a:r>
              <a:rPr kumimoji="1" lang="zh-CN" altLang="en-US" sz="2400" b="1" dirty="0">
                <a:solidFill>
                  <a:srgbClr val="4D4D4D"/>
                </a:solidFill>
                <a:ea typeface="黑体" pitchFamily="2" charset="-122"/>
              </a:rPr>
              <a:t>物理层</a:t>
            </a:r>
          </a:p>
        </p:txBody>
      </p:sp>
      <p:sp>
        <p:nvSpPr>
          <p:cNvPr id="18458" name="Rectangle 28"/>
          <p:cNvSpPr>
            <a:spLocks noChangeArrowheads="1"/>
          </p:cNvSpPr>
          <p:nvPr/>
        </p:nvSpPr>
        <p:spPr bwMode="auto">
          <a:xfrm>
            <a:off x="3047603"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59" name="Rectangle 29"/>
          <p:cNvSpPr>
            <a:spLocks noChangeArrowheads="1"/>
          </p:cNvSpPr>
          <p:nvPr/>
        </p:nvSpPr>
        <p:spPr bwMode="auto">
          <a:xfrm>
            <a:off x="3250777"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60" name="Rectangle 30"/>
          <p:cNvSpPr>
            <a:spLocks noChangeArrowheads="1"/>
          </p:cNvSpPr>
          <p:nvPr/>
        </p:nvSpPr>
        <p:spPr bwMode="auto">
          <a:xfrm>
            <a:off x="5079339"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18461" name="Rectangle 31"/>
          <p:cNvSpPr>
            <a:spLocks noChangeArrowheads="1"/>
          </p:cNvSpPr>
          <p:nvPr/>
        </p:nvSpPr>
        <p:spPr bwMode="auto">
          <a:xfrm>
            <a:off x="5282512"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18462" name="Rectangle 32"/>
          <p:cNvSpPr>
            <a:spLocks noChangeArrowheads="1"/>
          </p:cNvSpPr>
          <p:nvPr/>
        </p:nvSpPr>
        <p:spPr bwMode="auto">
          <a:xfrm>
            <a:off x="7619008"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18463" name="Rectangle 33"/>
          <p:cNvSpPr>
            <a:spLocks noChangeArrowheads="1"/>
          </p:cNvSpPr>
          <p:nvPr/>
        </p:nvSpPr>
        <p:spPr bwMode="auto">
          <a:xfrm>
            <a:off x="7822182"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18464" name="Rectangle 34"/>
          <p:cNvSpPr>
            <a:spLocks noChangeArrowheads="1"/>
          </p:cNvSpPr>
          <p:nvPr/>
        </p:nvSpPr>
        <p:spPr bwMode="auto">
          <a:xfrm>
            <a:off x="9853917"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65" name="Rectangle 35"/>
          <p:cNvSpPr>
            <a:spLocks noChangeArrowheads="1"/>
          </p:cNvSpPr>
          <p:nvPr/>
        </p:nvSpPr>
        <p:spPr bwMode="auto">
          <a:xfrm>
            <a:off x="10057091"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66" name="Rectangle 36"/>
          <p:cNvSpPr>
            <a:spLocks noChangeArrowheads="1"/>
          </p:cNvSpPr>
          <p:nvPr/>
        </p:nvSpPr>
        <p:spPr bwMode="auto">
          <a:xfrm>
            <a:off x="10260264"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67" name="Rectangle 37"/>
          <p:cNvSpPr>
            <a:spLocks noChangeArrowheads="1"/>
          </p:cNvSpPr>
          <p:nvPr/>
        </p:nvSpPr>
        <p:spPr bwMode="auto">
          <a:xfrm>
            <a:off x="10463438"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68" name="Line 38"/>
          <p:cNvSpPr>
            <a:spLocks noChangeShapeType="1"/>
          </p:cNvSpPr>
          <p:nvPr/>
        </p:nvSpPr>
        <p:spPr bwMode="auto">
          <a:xfrm>
            <a:off x="5485686" y="4568149"/>
            <a:ext cx="406347" cy="0"/>
          </a:xfrm>
          <a:prstGeom prst="line">
            <a:avLst/>
          </a:prstGeom>
          <a:noFill/>
          <a:ln w="28575">
            <a:solidFill>
              <a:schemeClr val="tx1"/>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8470" name="Line 40"/>
          <p:cNvSpPr>
            <a:spLocks noChangeShapeType="1"/>
          </p:cNvSpPr>
          <p:nvPr/>
        </p:nvSpPr>
        <p:spPr bwMode="auto">
          <a:xfrm rot="16200000" flipV="1">
            <a:off x="10361796" y="4339496"/>
            <a:ext cx="304871" cy="0"/>
          </a:xfrm>
          <a:prstGeom prst="line">
            <a:avLst/>
          </a:prstGeom>
          <a:noFill/>
          <a:ln w="28575">
            <a:solidFill>
              <a:schemeClr val="tx1"/>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solidFill>
                <a:srgbClr val="4D4D4D"/>
              </a:solidFill>
            </a:endParaRPr>
          </a:p>
        </p:txBody>
      </p:sp>
      <p:grpSp>
        <p:nvGrpSpPr>
          <p:cNvPr id="18471" name="Group 41"/>
          <p:cNvGrpSpPr/>
          <p:nvPr/>
        </p:nvGrpSpPr>
        <p:grpSpPr bwMode="auto">
          <a:xfrm>
            <a:off x="3453950" y="4491931"/>
            <a:ext cx="1422215" cy="152435"/>
            <a:chOff x="1344" y="912"/>
            <a:chExt cx="672" cy="96"/>
          </a:xfrm>
        </p:grpSpPr>
        <p:sp>
          <p:nvSpPr>
            <p:cNvPr id="18490" name="Line 42"/>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b="1"/>
            </a:p>
          </p:txBody>
        </p:sp>
        <p:sp>
          <p:nvSpPr>
            <p:cNvPr id="18491" name="Freeform 43"/>
            <p:cNvSpPr/>
            <p:nvPr/>
          </p:nvSpPr>
          <p:spPr bwMode="auto">
            <a:xfrm>
              <a:off x="1392" y="912"/>
              <a:ext cx="576" cy="96"/>
            </a:xfrm>
            <a:custGeom>
              <a:avLst/>
              <a:gdLst>
                <a:gd name="T0" fmla="*/ 0 w 576"/>
                <a:gd name="T1" fmla="*/ 1 h 192"/>
                <a:gd name="T2" fmla="*/ 0 w 576"/>
                <a:gd name="T3" fmla="*/ 0 h 192"/>
                <a:gd name="T4" fmla="*/ 192 w 576"/>
                <a:gd name="T5" fmla="*/ 0 h 192"/>
                <a:gd name="T6" fmla="*/ 192 w 576"/>
                <a:gd name="T7" fmla="*/ 1 h 192"/>
                <a:gd name="T8" fmla="*/ 288 w 576"/>
                <a:gd name="T9" fmla="*/ 1 h 192"/>
                <a:gd name="T10" fmla="*/ 288 w 576"/>
                <a:gd name="T11" fmla="*/ 0 h 192"/>
                <a:gd name="T12" fmla="*/ 336 w 576"/>
                <a:gd name="T13" fmla="*/ 0 h 192"/>
                <a:gd name="T14" fmla="*/ 336 w 576"/>
                <a:gd name="T15" fmla="*/ 1 h 192"/>
                <a:gd name="T16" fmla="*/ 480 w 576"/>
                <a:gd name="T17" fmla="*/ 1 h 192"/>
                <a:gd name="T18" fmla="*/ 480 w 576"/>
                <a:gd name="T19" fmla="*/ 0 h 192"/>
                <a:gd name="T20" fmla="*/ 576 w 576"/>
                <a:gd name="T21" fmla="*/ 0 h 192"/>
                <a:gd name="T22" fmla="*/ 576 w 576"/>
                <a:gd name="T23" fmla="*/ 1 h 192"/>
                <a:gd name="T24" fmla="*/ 0 w 576"/>
                <a:gd name="T25" fmla="*/ 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a:solidFill>
                <a:schemeClr val="tx1"/>
              </a:solidFill>
              <a:round/>
              <a:headEnd type="none" w="sm" len="lg"/>
              <a:tailEnd type="none" w="sm" len="lg"/>
            </a:ln>
          </p:spPr>
          <p:txBody>
            <a:bodyPr/>
            <a:lstStyle/>
            <a:p>
              <a:endParaRPr lang="zh-CN" altLang="en-US" b="1"/>
            </a:p>
          </p:txBody>
        </p:sp>
      </p:grpSp>
      <p:grpSp>
        <p:nvGrpSpPr>
          <p:cNvPr id="18472" name="Group 44"/>
          <p:cNvGrpSpPr/>
          <p:nvPr/>
        </p:nvGrpSpPr>
        <p:grpSpPr bwMode="auto">
          <a:xfrm>
            <a:off x="8126942" y="4491931"/>
            <a:ext cx="1422215" cy="157198"/>
            <a:chOff x="4080" y="3676"/>
            <a:chExt cx="672" cy="99"/>
          </a:xfrm>
        </p:grpSpPr>
        <p:sp>
          <p:nvSpPr>
            <p:cNvPr id="18488" name="Line 45"/>
            <p:cNvSpPr>
              <a:spLocks noChangeShapeType="1"/>
            </p:cNvSpPr>
            <p:nvPr/>
          </p:nvSpPr>
          <p:spPr bwMode="auto">
            <a:xfrm>
              <a:off x="4080" y="3727"/>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b="1"/>
            </a:p>
          </p:txBody>
        </p:sp>
        <p:sp>
          <p:nvSpPr>
            <p:cNvPr id="18489"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a:solidFill>
                <a:schemeClr val="tx1"/>
              </a:solidFill>
              <a:round/>
              <a:headEnd type="none" w="sm" len="lg"/>
              <a:tailEnd type="none" w="sm" len="lg"/>
            </a:ln>
          </p:spPr>
          <p:txBody>
            <a:bodyPr/>
            <a:lstStyle/>
            <a:p>
              <a:endParaRPr lang="zh-CN" altLang="en-US" b="1"/>
            </a:p>
          </p:txBody>
        </p:sp>
      </p:grpSp>
      <p:sp>
        <p:nvSpPr>
          <p:cNvPr id="18473" name="Rectangle 66"/>
          <p:cNvSpPr>
            <a:spLocks noChangeArrowheads="1"/>
          </p:cNvSpPr>
          <p:nvPr/>
        </p:nvSpPr>
        <p:spPr bwMode="auto">
          <a:xfrm>
            <a:off x="1625389" y="2434055"/>
            <a:ext cx="2681468" cy="1829223"/>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lIns="108850" tIns="54425" rIns="108850" bIns="54425" anchor="ctr"/>
          <a:lstStyle/>
          <a:p>
            <a:pPr eaLnBrk="1" hangingPunct="1"/>
            <a:endParaRPr lang="zh-CN" altLang="en-US" b="1">
              <a:solidFill>
                <a:srgbClr val="4D4D4D"/>
              </a:solidFill>
            </a:endParaRPr>
          </a:p>
        </p:txBody>
      </p:sp>
      <p:sp>
        <p:nvSpPr>
          <p:cNvPr id="18474" name="Rectangle 67"/>
          <p:cNvSpPr>
            <a:spLocks noChangeArrowheads="1"/>
          </p:cNvSpPr>
          <p:nvPr/>
        </p:nvSpPr>
        <p:spPr bwMode="auto">
          <a:xfrm>
            <a:off x="1650785" y="3043796"/>
            <a:ext cx="2641256" cy="609741"/>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75" name="Line 68"/>
          <p:cNvSpPr>
            <a:spLocks noChangeShapeType="1"/>
          </p:cNvSpPr>
          <p:nvPr/>
        </p:nvSpPr>
        <p:spPr bwMode="auto">
          <a:xfrm>
            <a:off x="1625389" y="3042208"/>
            <a:ext cx="2677235"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solidFill>
                <a:srgbClr val="4D4D4D"/>
              </a:solidFill>
            </a:endParaRPr>
          </a:p>
        </p:txBody>
      </p:sp>
      <p:sp>
        <p:nvSpPr>
          <p:cNvPr id="18476" name="Rectangle 69"/>
          <p:cNvSpPr>
            <a:spLocks noChangeArrowheads="1"/>
          </p:cNvSpPr>
          <p:nvPr/>
        </p:nvSpPr>
        <p:spPr bwMode="auto">
          <a:xfrm>
            <a:off x="2033852" y="3196231"/>
            <a:ext cx="1853959" cy="304871"/>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lIns="108850" tIns="54425" rIns="108850" bIns="54425" anchor="ctr"/>
          <a:lstStyle/>
          <a:p>
            <a:pPr algn="ctr" defTabSz="906780"/>
            <a:endParaRPr kumimoji="1" lang="zh-CN" altLang="en-US" b="1">
              <a:solidFill>
                <a:srgbClr val="4D4D4D"/>
              </a:solidFill>
              <a:ea typeface="黑体" pitchFamily="2" charset="-122"/>
            </a:endParaRPr>
          </a:p>
        </p:txBody>
      </p:sp>
      <p:sp>
        <p:nvSpPr>
          <p:cNvPr id="18477" name="Line 70"/>
          <p:cNvSpPr>
            <a:spLocks noChangeShapeType="1"/>
          </p:cNvSpPr>
          <p:nvPr/>
        </p:nvSpPr>
        <p:spPr bwMode="auto">
          <a:xfrm>
            <a:off x="1625389" y="3651949"/>
            <a:ext cx="2677235"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solidFill>
                <a:srgbClr val="4D4D4D"/>
              </a:solidFill>
            </a:endParaRPr>
          </a:p>
        </p:txBody>
      </p:sp>
      <p:sp>
        <p:nvSpPr>
          <p:cNvPr id="18478" name="Rectangle 71"/>
          <p:cNvSpPr>
            <a:spLocks noChangeArrowheads="1"/>
          </p:cNvSpPr>
          <p:nvPr/>
        </p:nvSpPr>
        <p:spPr bwMode="auto">
          <a:xfrm>
            <a:off x="2306866" y="2586490"/>
            <a:ext cx="1320628" cy="304871"/>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lIns="108850" tIns="54425" rIns="108850" bIns="54425" anchor="ctr"/>
          <a:lstStyle/>
          <a:p>
            <a:pPr algn="ctr" defTabSz="906780"/>
            <a:r>
              <a:rPr kumimoji="1" lang="en-US" altLang="zh-CN" b="1" dirty="0">
                <a:solidFill>
                  <a:srgbClr val="4D4D4D"/>
                </a:solidFill>
                <a:ea typeface="黑体" pitchFamily="2" charset="-122"/>
              </a:rPr>
              <a:t>IP </a:t>
            </a:r>
            <a:r>
              <a:rPr kumimoji="1" lang="zh-CN" altLang="en-US" b="1" dirty="0">
                <a:solidFill>
                  <a:srgbClr val="4D4D4D"/>
                </a:solidFill>
                <a:ea typeface="黑体" pitchFamily="2" charset="-122"/>
              </a:rPr>
              <a:t>数据报</a:t>
            </a:r>
          </a:p>
        </p:txBody>
      </p:sp>
      <p:sp>
        <p:nvSpPr>
          <p:cNvPr id="18479" name="Rectangle 72"/>
          <p:cNvSpPr>
            <a:spLocks noChangeArrowheads="1"/>
          </p:cNvSpPr>
          <p:nvPr/>
        </p:nvSpPr>
        <p:spPr bwMode="auto">
          <a:xfrm>
            <a:off x="2025387" y="3805972"/>
            <a:ext cx="1870890" cy="304871"/>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lIns="108850" tIns="54425" rIns="108850" bIns="54425" anchor="ctr"/>
          <a:lstStyle/>
          <a:p>
            <a:pPr algn="ctr" defTabSz="906780"/>
            <a:endParaRPr kumimoji="1" lang="zh-CN" altLang="en-US" b="1">
              <a:solidFill>
                <a:srgbClr val="4D4D4D"/>
              </a:solidFill>
              <a:ea typeface="黑体" pitchFamily="2" charset="-122"/>
            </a:endParaRPr>
          </a:p>
        </p:txBody>
      </p:sp>
      <p:sp>
        <p:nvSpPr>
          <p:cNvPr id="18480" name="Rectangle 73"/>
          <p:cNvSpPr>
            <a:spLocks noChangeArrowheads="1"/>
          </p:cNvSpPr>
          <p:nvPr/>
        </p:nvSpPr>
        <p:spPr bwMode="auto">
          <a:xfrm>
            <a:off x="1940732" y="3818675"/>
            <a:ext cx="1911463" cy="35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lnSpc>
                <a:spcPct val="85000"/>
              </a:lnSpc>
            </a:pPr>
            <a:r>
              <a:rPr kumimoji="1" lang="en-US" altLang="zh-CN" sz="1900" b="1">
                <a:solidFill>
                  <a:srgbClr val="4D4D4D"/>
                </a:solidFill>
                <a:ea typeface="黑体" pitchFamily="2" charset="-122"/>
              </a:rPr>
              <a:t>1010…  …0110</a:t>
            </a:r>
          </a:p>
        </p:txBody>
      </p:sp>
      <p:sp>
        <p:nvSpPr>
          <p:cNvPr id="18481" name="AutoShape 74"/>
          <p:cNvSpPr>
            <a:spLocks noChangeArrowheads="1"/>
          </p:cNvSpPr>
          <p:nvPr/>
        </p:nvSpPr>
        <p:spPr bwMode="auto">
          <a:xfrm>
            <a:off x="2761891" y="3653537"/>
            <a:ext cx="406347" cy="335040"/>
          </a:xfrm>
          <a:prstGeom prst="downArrow">
            <a:avLst>
              <a:gd name="adj1" fmla="val 50000"/>
              <a:gd name="adj2" fmla="val 43231"/>
            </a:avLst>
          </a:prstGeom>
          <a:solidFill>
            <a:schemeClr val="bg1"/>
          </a:solidFill>
          <a:ln w="12700">
            <a:solidFill>
              <a:schemeClr val="tx1"/>
            </a:solidFill>
            <a:miter lim="800000"/>
          </a:ln>
        </p:spPr>
        <p:txBody>
          <a:bodyPr vert="eaVert" wrap="none" lIns="108850" tIns="54425" rIns="108850" bIns="54425" anchor="ctr"/>
          <a:lstStyle/>
          <a:p>
            <a:pPr eaLnBrk="1" hangingPunct="1"/>
            <a:endParaRPr lang="zh-CN" altLang="en-US" b="1">
              <a:solidFill>
                <a:srgbClr val="4D4D4D"/>
              </a:solidFill>
            </a:endParaRPr>
          </a:p>
        </p:txBody>
      </p:sp>
      <p:sp>
        <p:nvSpPr>
          <p:cNvPr id="18482" name="Rectangle 75"/>
          <p:cNvSpPr>
            <a:spLocks noChangeArrowheads="1"/>
          </p:cNvSpPr>
          <p:nvPr/>
        </p:nvSpPr>
        <p:spPr bwMode="auto">
          <a:xfrm>
            <a:off x="2298401" y="3205759"/>
            <a:ext cx="1320628" cy="28105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b="1">
              <a:solidFill>
                <a:srgbClr val="4D4D4D"/>
              </a:solidFill>
            </a:endParaRPr>
          </a:p>
        </p:txBody>
      </p:sp>
      <p:sp>
        <p:nvSpPr>
          <p:cNvPr id="18483" name="AutoShape 76"/>
          <p:cNvSpPr>
            <a:spLocks noChangeArrowheads="1"/>
          </p:cNvSpPr>
          <p:nvPr/>
        </p:nvSpPr>
        <p:spPr bwMode="auto">
          <a:xfrm>
            <a:off x="2306866" y="2900888"/>
            <a:ext cx="1320628" cy="369973"/>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lIns="108850" tIns="54425" rIns="108850" bIns="54425" anchor="ctr"/>
          <a:lstStyle/>
          <a:p>
            <a:pPr eaLnBrk="1" hangingPunct="1"/>
            <a:endParaRPr lang="zh-CN" altLang="en-US" b="1">
              <a:solidFill>
                <a:srgbClr val="4D4D4D"/>
              </a:solidFill>
            </a:endParaRPr>
          </a:p>
        </p:txBody>
      </p:sp>
      <p:sp>
        <p:nvSpPr>
          <p:cNvPr id="18484" name="Text Box 77"/>
          <p:cNvSpPr txBox="1">
            <a:spLocks noChangeArrowheads="1"/>
          </p:cNvSpPr>
          <p:nvPr/>
        </p:nvSpPr>
        <p:spPr bwMode="auto">
          <a:xfrm>
            <a:off x="1583060" y="3150183"/>
            <a:ext cx="48913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2" charset="-122"/>
                <a:ea typeface="黑体" pitchFamily="2" charset="-122"/>
              </a:defRPr>
            </a:lvl1pPr>
            <a:lvl2pPr marL="742950" indent="-285750" defTabSz="762000">
              <a:defRPr sz="1600">
                <a:solidFill>
                  <a:srgbClr val="1C1C1C"/>
                </a:solidFill>
                <a:latin typeface="黑体" pitchFamily="2" charset="-122"/>
                <a:ea typeface="黑体" pitchFamily="2" charset="-122"/>
              </a:defRPr>
            </a:lvl2pPr>
            <a:lvl3pPr marL="1143000" indent="-228600" defTabSz="762000">
              <a:defRPr sz="1600">
                <a:solidFill>
                  <a:srgbClr val="1C1C1C"/>
                </a:solidFill>
                <a:latin typeface="黑体" pitchFamily="2" charset="-122"/>
                <a:ea typeface="黑体" pitchFamily="2" charset="-122"/>
              </a:defRPr>
            </a:lvl3pPr>
            <a:lvl4pPr marL="1600200" indent="-228600" defTabSz="762000">
              <a:defRPr sz="1600">
                <a:solidFill>
                  <a:srgbClr val="1C1C1C"/>
                </a:solidFill>
                <a:latin typeface="黑体" pitchFamily="2" charset="-122"/>
                <a:ea typeface="黑体" pitchFamily="2" charset="-122"/>
              </a:defRPr>
            </a:lvl4pPr>
            <a:lvl5pPr marL="2057400" indent="-228600" defTabSz="762000">
              <a:defRPr sz="1600">
                <a:solidFill>
                  <a:srgbClr val="1C1C1C"/>
                </a:solidFill>
                <a:latin typeface="黑体" pitchFamily="2" charset="-122"/>
                <a:ea typeface="黑体" pitchFamily="2" charset="-122"/>
              </a:defRPr>
            </a:lvl5pPr>
            <a:lvl6pPr marL="2514600" indent="-228600" defTabSz="762000" eaLnBrk="0" hangingPunct="0">
              <a:defRPr sz="1600">
                <a:solidFill>
                  <a:srgbClr val="1C1C1C"/>
                </a:solidFill>
                <a:latin typeface="黑体" pitchFamily="2" charset="-122"/>
                <a:ea typeface="黑体" pitchFamily="2" charset="-122"/>
              </a:defRPr>
            </a:lvl6pPr>
            <a:lvl7pPr marL="2971800" indent="-228600" defTabSz="762000" eaLnBrk="0" hangingPunct="0">
              <a:defRPr sz="1600">
                <a:solidFill>
                  <a:srgbClr val="1C1C1C"/>
                </a:solidFill>
                <a:latin typeface="黑体" pitchFamily="2" charset="-122"/>
                <a:ea typeface="黑体" pitchFamily="2" charset="-122"/>
              </a:defRPr>
            </a:lvl7pPr>
            <a:lvl8pPr marL="3429000" indent="-228600" defTabSz="762000" eaLnBrk="0" hangingPunct="0">
              <a:defRPr sz="1600">
                <a:solidFill>
                  <a:srgbClr val="1C1C1C"/>
                </a:solidFill>
                <a:latin typeface="黑体" pitchFamily="2" charset="-122"/>
                <a:ea typeface="黑体" pitchFamily="2" charset="-122"/>
              </a:defRPr>
            </a:lvl8pPr>
            <a:lvl9pPr marL="3886200" indent="-228600" defTabSz="762000" eaLnBrk="0" hangingPunct="0">
              <a:defRPr sz="1600">
                <a:solidFill>
                  <a:srgbClr val="1C1C1C"/>
                </a:solidFill>
                <a:latin typeface="黑体" pitchFamily="2" charset="-122"/>
                <a:ea typeface="黑体" pitchFamily="2" charset="-122"/>
              </a:defRPr>
            </a:lvl9pPr>
          </a:lstStyle>
          <a:p>
            <a:r>
              <a:rPr kumimoji="1" lang="zh-CN" altLang="en-US" sz="2100" dirty="0">
                <a:solidFill>
                  <a:srgbClr val="4D4D4D"/>
                </a:solidFill>
                <a:latin typeface="Arial" panose="020B0604020202020204" pitchFamily="34" charset="0"/>
              </a:rPr>
              <a:t>帧</a:t>
            </a:r>
          </a:p>
        </p:txBody>
      </p:sp>
      <p:sp>
        <p:nvSpPr>
          <p:cNvPr id="18485" name="Rectangle 78"/>
          <p:cNvSpPr>
            <a:spLocks noChangeArrowheads="1"/>
          </p:cNvSpPr>
          <p:nvPr/>
        </p:nvSpPr>
        <p:spPr bwMode="auto">
          <a:xfrm>
            <a:off x="2573532" y="2864367"/>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b="1" dirty="0">
                <a:solidFill>
                  <a:schemeClr val="bg1"/>
                </a:solidFill>
                <a:ea typeface="黑体" pitchFamily="2" charset="-122"/>
              </a:rPr>
              <a:t>装入</a:t>
            </a:r>
          </a:p>
        </p:txBody>
      </p:sp>
      <p:sp>
        <p:nvSpPr>
          <p:cNvPr id="18486" name="Line 79"/>
          <p:cNvSpPr>
            <a:spLocks noChangeShapeType="1"/>
          </p:cNvSpPr>
          <p:nvPr/>
        </p:nvSpPr>
        <p:spPr bwMode="auto">
          <a:xfrm>
            <a:off x="2292052" y="3200994"/>
            <a:ext cx="0" cy="28581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solidFill>
                <a:srgbClr val="4D4D4D"/>
              </a:solidFill>
            </a:endParaRPr>
          </a:p>
        </p:txBody>
      </p:sp>
      <p:sp>
        <p:nvSpPr>
          <p:cNvPr id="18487" name="Line 80"/>
          <p:cNvSpPr>
            <a:spLocks noChangeShapeType="1"/>
          </p:cNvSpPr>
          <p:nvPr/>
        </p:nvSpPr>
        <p:spPr bwMode="auto">
          <a:xfrm>
            <a:off x="3612680" y="3202583"/>
            <a:ext cx="0" cy="285816"/>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lIns="108850" tIns="54425" rIns="108850" bIns="54425"/>
          <a:lstStyle/>
          <a:p>
            <a:endParaRPr lang="zh-CN" altLang="en-US" b="1">
              <a:solidFill>
                <a:srgbClr val="4D4D4D"/>
              </a:solidFill>
            </a:endParaRPr>
          </a:p>
        </p:txBody>
      </p:sp>
      <p:sp>
        <p:nvSpPr>
          <p:cNvPr id="61" name="Freeform 19"/>
          <p:cNvSpPr/>
          <p:nvPr/>
        </p:nvSpPr>
        <p:spPr bwMode="auto">
          <a:xfrm>
            <a:off x="4528074" y="5846210"/>
            <a:ext cx="5399100" cy="2678"/>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2" name="Rectangle 20"/>
          <p:cNvSpPr>
            <a:spLocks noChangeArrowheads="1"/>
          </p:cNvSpPr>
          <p:nvPr/>
        </p:nvSpPr>
        <p:spPr bwMode="auto">
          <a:xfrm>
            <a:off x="8857064" y="5500838"/>
            <a:ext cx="2278702" cy="426584"/>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3" name="Rectangle 47"/>
          <p:cNvSpPr>
            <a:spLocks noChangeArrowheads="1"/>
          </p:cNvSpPr>
          <p:nvPr/>
        </p:nvSpPr>
        <p:spPr bwMode="auto">
          <a:xfrm>
            <a:off x="334566" y="5490974"/>
            <a:ext cx="1826153" cy="45910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2400" b="1" dirty="0">
                <a:solidFill>
                  <a:srgbClr val="4D4D4D"/>
                </a:solidFill>
                <a:latin typeface="黑体" pitchFamily="2" charset="-122"/>
                <a:ea typeface="黑体" pitchFamily="2" charset="-122"/>
              </a:rPr>
              <a:t>数据链路层</a:t>
            </a:r>
          </a:p>
        </p:txBody>
      </p:sp>
      <p:sp>
        <p:nvSpPr>
          <p:cNvPr id="64" name="Rectangle 48"/>
          <p:cNvSpPr>
            <a:spLocks noChangeArrowheads="1"/>
          </p:cNvSpPr>
          <p:nvPr/>
        </p:nvSpPr>
        <p:spPr bwMode="auto">
          <a:xfrm>
            <a:off x="2360879" y="5500838"/>
            <a:ext cx="2278702" cy="426584"/>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5" name="Rectangle 49"/>
          <p:cNvSpPr>
            <a:spLocks noChangeArrowheads="1"/>
          </p:cNvSpPr>
          <p:nvPr/>
        </p:nvSpPr>
        <p:spPr bwMode="auto">
          <a:xfrm>
            <a:off x="2972164" y="5085979"/>
            <a:ext cx="10147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4D4D4D"/>
                </a:solidFill>
                <a:latin typeface="黑体" pitchFamily="2" charset="-122"/>
                <a:ea typeface="黑体" pitchFamily="2" charset="-122"/>
              </a:rPr>
              <a:t>节点 </a:t>
            </a:r>
            <a:r>
              <a:rPr kumimoji="1" lang="en-US" altLang="zh-CN" sz="2000" b="1" dirty="0">
                <a:solidFill>
                  <a:srgbClr val="4D4D4D"/>
                </a:solidFill>
                <a:latin typeface="Arial" panose="020B0604020202020204" pitchFamily="34" charset="0"/>
                <a:ea typeface="黑体" pitchFamily="2" charset="-122"/>
                <a:cs typeface="Arial" panose="020B0604020202020204" pitchFamily="34" charset="0"/>
              </a:rPr>
              <a:t>A</a:t>
            </a:r>
          </a:p>
        </p:txBody>
      </p:sp>
      <p:sp>
        <p:nvSpPr>
          <p:cNvPr id="66" name="Rectangle 50"/>
          <p:cNvSpPr>
            <a:spLocks noChangeArrowheads="1"/>
          </p:cNvSpPr>
          <p:nvPr/>
        </p:nvSpPr>
        <p:spPr bwMode="auto">
          <a:xfrm>
            <a:off x="9448272" y="5085979"/>
            <a:ext cx="10147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4D4D4D"/>
                </a:solidFill>
                <a:latin typeface="黑体" pitchFamily="2" charset="-122"/>
                <a:ea typeface="黑体" pitchFamily="2" charset="-122"/>
              </a:rPr>
              <a:t>节点 </a:t>
            </a:r>
            <a:r>
              <a:rPr kumimoji="1" lang="en-US" altLang="zh-CN" sz="2000" b="1" dirty="0">
                <a:solidFill>
                  <a:srgbClr val="4D4D4D"/>
                </a:solidFill>
                <a:latin typeface="Arial" panose="020B0604020202020204" pitchFamily="34" charset="0"/>
                <a:ea typeface="黑体" pitchFamily="2" charset="-122"/>
                <a:cs typeface="Arial" panose="020B0604020202020204" pitchFamily="34" charset="0"/>
              </a:rPr>
              <a:t>B</a:t>
            </a:r>
          </a:p>
        </p:txBody>
      </p:sp>
      <p:grpSp>
        <p:nvGrpSpPr>
          <p:cNvPr id="67" name="Group 51"/>
          <p:cNvGrpSpPr/>
          <p:nvPr/>
        </p:nvGrpSpPr>
        <p:grpSpPr bwMode="auto">
          <a:xfrm>
            <a:off x="4195241" y="5550819"/>
            <a:ext cx="1107877" cy="307891"/>
            <a:chOff x="1701" y="2600"/>
            <a:chExt cx="616" cy="345"/>
          </a:xfrm>
        </p:grpSpPr>
        <p:grpSp>
          <p:nvGrpSpPr>
            <p:cNvPr id="77" name="Group 52"/>
            <p:cNvGrpSpPr/>
            <p:nvPr/>
          </p:nvGrpSpPr>
          <p:grpSpPr bwMode="auto">
            <a:xfrm>
              <a:off x="1701" y="2652"/>
              <a:ext cx="616" cy="234"/>
              <a:chOff x="1701" y="2652"/>
              <a:chExt cx="616" cy="234"/>
            </a:xfrm>
          </p:grpSpPr>
          <p:sp>
            <p:nvSpPr>
              <p:cNvPr id="79"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80" name="Rectangle 54"/>
              <p:cNvSpPr>
                <a:spLocks noChangeArrowheads="1"/>
              </p:cNvSpPr>
              <p:nvPr/>
            </p:nvSpPr>
            <p:spPr bwMode="auto">
              <a:xfrm>
                <a:off x="1701" y="2652"/>
                <a:ext cx="408" cy="234"/>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78" name="Text Box 55"/>
            <p:cNvSpPr txBox="1">
              <a:spLocks noChangeArrowheads="1"/>
            </p:cNvSpPr>
            <p:nvPr/>
          </p:nvSpPr>
          <p:spPr bwMode="auto">
            <a:xfrm>
              <a:off x="1792" y="2600"/>
              <a:ext cx="203" cy="345"/>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itchFamily="2" charset="-122"/>
                </a:defRPr>
              </a:lvl1pPr>
              <a:lvl2pPr marL="571500" defTabSz="762000">
                <a:defRPr>
                  <a:solidFill>
                    <a:schemeClr val="tx1"/>
                  </a:solidFill>
                  <a:latin typeface="Arial" panose="020B0604020202020204" pitchFamily="34" charset="0"/>
                  <a:ea typeface="宋体" pitchFamily="2" charset="-122"/>
                </a:defRPr>
              </a:lvl2pPr>
              <a:lvl3pPr marL="1143000" defTabSz="762000">
                <a:defRPr>
                  <a:solidFill>
                    <a:schemeClr val="tx1"/>
                  </a:solidFill>
                  <a:latin typeface="Arial" panose="020B0604020202020204" pitchFamily="34" charset="0"/>
                  <a:ea typeface="宋体" pitchFamily="2" charset="-122"/>
                </a:defRPr>
              </a:lvl3pPr>
              <a:lvl4pPr marL="1714500" defTabSz="762000">
                <a:defRPr>
                  <a:solidFill>
                    <a:schemeClr val="tx1"/>
                  </a:solidFill>
                  <a:latin typeface="Arial" panose="020B0604020202020204" pitchFamily="34" charset="0"/>
                  <a:ea typeface="宋体" pitchFamily="2" charset="-122"/>
                </a:defRPr>
              </a:lvl4pPr>
              <a:lvl5pPr marL="2286000" defTabSz="762000">
                <a:defRPr>
                  <a:solidFill>
                    <a:schemeClr val="tx1"/>
                  </a:solidFill>
                  <a:latin typeface="Arial" panose="020B0604020202020204" pitchFamily="34" charset="0"/>
                  <a:ea typeface="宋体"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itchFamily="2" charset="-122"/>
                </a:defRPr>
              </a:lvl9pPr>
            </a:lstStyle>
            <a:p>
              <a:pPr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帧</a:t>
              </a:r>
            </a:p>
          </p:txBody>
        </p:sp>
      </p:grpSp>
      <p:sp>
        <p:nvSpPr>
          <p:cNvPr id="68" name="Rectangle 57"/>
          <p:cNvSpPr>
            <a:spLocks noChangeArrowheads="1"/>
          </p:cNvSpPr>
          <p:nvPr/>
        </p:nvSpPr>
        <p:spPr bwMode="auto">
          <a:xfrm>
            <a:off x="4697924" y="6211054"/>
            <a:ext cx="408308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2400" b="1" dirty="0">
                <a:solidFill>
                  <a:srgbClr val="000099"/>
                </a:solidFill>
                <a:latin typeface="黑体" pitchFamily="2" charset="-122"/>
                <a:ea typeface="黑体" pitchFamily="2" charset="-122"/>
              </a:rPr>
              <a:t>只考虑数据链路层</a:t>
            </a:r>
            <a:endParaRPr kumimoji="1" lang="en-US" altLang="zh-CN" sz="2400" b="1" dirty="0">
              <a:solidFill>
                <a:srgbClr val="000099"/>
              </a:solidFill>
              <a:latin typeface="黑体" pitchFamily="2" charset="-122"/>
              <a:ea typeface="黑体" pitchFamily="2" charset="-122"/>
            </a:endParaRPr>
          </a:p>
        </p:txBody>
      </p:sp>
      <p:sp>
        <p:nvSpPr>
          <p:cNvPr id="69" name="Rectangle 58"/>
          <p:cNvSpPr>
            <a:spLocks noChangeArrowheads="1"/>
          </p:cNvSpPr>
          <p:nvPr/>
        </p:nvSpPr>
        <p:spPr bwMode="auto">
          <a:xfrm>
            <a:off x="4691737" y="522999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黑体" pitchFamily="2" charset="-122"/>
                <a:ea typeface="黑体" pitchFamily="2" charset="-122"/>
              </a:rPr>
              <a:t>发送</a:t>
            </a:r>
          </a:p>
        </p:txBody>
      </p:sp>
      <p:sp>
        <p:nvSpPr>
          <p:cNvPr id="71" name="Rectangle 64"/>
          <p:cNvSpPr>
            <a:spLocks noChangeArrowheads="1"/>
          </p:cNvSpPr>
          <p:nvPr/>
        </p:nvSpPr>
        <p:spPr bwMode="auto">
          <a:xfrm>
            <a:off x="8020846" y="5229994"/>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黑体" pitchFamily="2" charset="-122"/>
                <a:ea typeface="黑体" pitchFamily="2" charset="-122"/>
              </a:rPr>
              <a:t>接收</a:t>
            </a:r>
          </a:p>
        </p:txBody>
      </p:sp>
      <p:sp>
        <p:nvSpPr>
          <p:cNvPr id="72" name="Rectangle 65"/>
          <p:cNvSpPr>
            <a:spLocks noChangeArrowheads="1"/>
          </p:cNvSpPr>
          <p:nvPr/>
        </p:nvSpPr>
        <p:spPr bwMode="auto">
          <a:xfrm>
            <a:off x="6331525" y="5840561"/>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4D4D4D"/>
                </a:solidFill>
                <a:latin typeface="黑体" pitchFamily="2" charset="-122"/>
                <a:ea typeface="黑体" pitchFamily="2" charset="-122"/>
              </a:rPr>
              <a:t>链路</a:t>
            </a:r>
          </a:p>
        </p:txBody>
      </p:sp>
      <p:sp>
        <p:nvSpPr>
          <p:cNvPr id="18469" name="Line 39"/>
          <p:cNvSpPr>
            <a:spLocks noChangeShapeType="1"/>
          </p:cNvSpPr>
          <p:nvPr/>
        </p:nvSpPr>
        <p:spPr bwMode="auto">
          <a:xfrm rot="5400000">
            <a:off x="2945961" y="4301387"/>
            <a:ext cx="304871" cy="0"/>
          </a:xfrm>
          <a:prstGeom prst="line">
            <a:avLst/>
          </a:prstGeom>
          <a:noFill/>
          <a:ln w="28575">
            <a:solidFill>
              <a:schemeClr val="tx1"/>
            </a:solidFill>
            <a:rou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b="1">
              <a:solidFill>
                <a:srgbClr val="4D4D4D"/>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58333E-6 1.11111E-6 L 0.34922 0.00023 " pathEditMode="relative" ptsTypes="AA">
                                      <p:cBhvr>
                                        <p:cTn id="32" dur="2000" fill="hold"/>
                                        <p:tgtEl>
                                          <p:spTgt spid="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p:bldP spid="64" grpId="0" animBg="1"/>
      <p:bldP spid="65" grpId="0"/>
      <p:bldP spid="66" grpId="0"/>
      <p:bldP spid="68" grpId="0"/>
      <p:bldP spid="69" grpId="0"/>
      <p:bldP spid="71" grpId="0"/>
      <p:bldP spid="7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grpSp>
        <p:nvGrpSpPr>
          <p:cNvPr id="2" name="组合 1"/>
          <p:cNvGrpSpPr/>
          <p:nvPr/>
        </p:nvGrpSpPr>
        <p:grpSpPr>
          <a:xfrm>
            <a:off x="502920" y="1537427"/>
            <a:ext cx="10416822" cy="4268631"/>
            <a:chOff x="502920" y="1127323"/>
            <a:chExt cx="8129015" cy="2540439"/>
          </a:xfrm>
        </p:grpSpPr>
        <p:sp>
          <p:nvSpPr>
            <p:cNvPr id="6" name="圆角矩形 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7" name="Text Box 49"/>
            <p:cNvSpPr txBox="1">
              <a:spLocks noChangeArrowheads="1"/>
            </p:cNvSpPr>
            <p:nvPr/>
          </p:nvSpPr>
          <p:spPr bwMode="auto">
            <a:xfrm>
              <a:off x="3697878" y="1168841"/>
              <a:ext cx="1554806" cy="5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800" b="1" dirty="0">
                  <a:solidFill>
                    <a:srgbClr val="111111"/>
                  </a:solidFill>
                  <a:latin typeface="微软雅黑" panose="020B0503020204020204" pitchFamily="34" charset="-122"/>
                  <a:ea typeface="微软雅黑" panose="020B0503020204020204" pitchFamily="34" charset="-122"/>
                </a:rPr>
                <a:t>以太网交换机</a:t>
              </a:r>
            </a:p>
          </p:txBody>
        </p:sp>
        <p:sp>
          <p:nvSpPr>
            <p:cNvPr id="8" name="泪滴形 7"/>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sp>
          <p:nvSpPr>
            <p:cNvPr id="9" name="泪滴形 8"/>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grpSp>
          <p:nvGrpSpPr>
            <p:cNvPr id="10" name="组合 9"/>
            <p:cNvGrpSpPr/>
            <p:nvPr/>
          </p:nvGrpSpPr>
          <p:grpSpPr>
            <a:xfrm>
              <a:off x="4684572" y="1626846"/>
              <a:ext cx="2296209" cy="1191418"/>
              <a:chOff x="4668477" y="2337063"/>
              <a:chExt cx="2296209" cy="1191418"/>
            </a:xfrm>
          </p:grpSpPr>
          <p:sp>
            <p:nvSpPr>
              <p:cNvPr id="11"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2"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3"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4"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5"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pic>
            <p:nvPicPr>
              <p:cNvPr id="16"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49"/>
              <p:cNvSpPr txBox="1">
                <a:spLocks noChangeArrowheads="1"/>
              </p:cNvSpPr>
              <p:nvPr/>
            </p:nvSpPr>
            <p:spPr bwMode="auto">
              <a:xfrm>
                <a:off x="5693796" y="2620926"/>
                <a:ext cx="1270890" cy="31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800" b="1" dirty="0">
                    <a:solidFill>
                      <a:srgbClr val="111111"/>
                    </a:solidFill>
                    <a:latin typeface="微软雅黑" panose="020B0503020204020204" pitchFamily="34" charset="-122"/>
                    <a:ea typeface="微软雅黑" panose="020B0503020204020204" pitchFamily="34" charset="-122"/>
                  </a:rPr>
                  <a:t>集线器</a:t>
                </a:r>
              </a:p>
            </p:txBody>
          </p:sp>
        </p:grpSp>
        <p:sp>
          <p:nvSpPr>
            <p:cNvPr id="22" name="泪滴形 21"/>
            <p:cNvSpPr/>
            <p:nvPr/>
          </p:nvSpPr>
          <p:spPr>
            <a:xfrm rot="18339832">
              <a:off x="3651177" y="2071927"/>
              <a:ext cx="1508481" cy="1317546"/>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grpSp>
          <p:nvGrpSpPr>
            <p:cNvPr id="23" name="组合 22"/>
            <p:cNvGrpSpPr/>
            <p:nvPr/>
          </p:nvGrpSpPr>
          <p:grpSpPr>
            <a:xfrm>
              <a:off x="2282108" y="1658376"/>
              <a:ext cx="1922322" cy="1159888"/>
              <a:chOff x="2266013" y="2368593"/>
              <a:chExt cx="1922322" cy="1159888"/>
            </a:xfrm>
          </p:grpSpPr>
          <p:grpSp>
            <p:nvGrpSpPr>
              <p:cNvPr id="24" name="组合 23"/>
              <p:cNvGrpSpPr/>
              <p:nvPr/>
            </p:nvGrpSpPr>
            <p:grpSpPr>
              <a:xfrm>
                <a:off x="2336727" y="2368593"/>
                <a:ext cx="1851608" cy="1159888"/>
                <a:chOff x="2336727" y="2368593"/>
                <a:chExt cx="1851608" cy="1159888"/>
              </a:xfrm>
            </p:grpSpPr>
            <p:sp>
              <p:nvSpPr>
                <p:cNvPr id="26"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7"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8"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9"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30"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pic>
              <p:nvPicPr>
                <p:cNvPr id="3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 Box 49"/>
              <p:cNvSpPr txBox="1">
                <a:spLocks noChangeArrowheads="1"/>
              </p:cNvSpPr>
              <p:nvPr/>
            </p:nvSpPr>
            <p:spPr bwMode="auto">
              <a:xfrm>
                <a:off x="2266013" y="2620926"/>
                <a:ext cx="1075275" cy="31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800" b="1" dirty="0">
                    <a:solidFill>
                      <a:srgbClr val="111111"/>
                    </a:solidFill>
                    <a:latin typeface="微软雅黑" panose="020B0503020204020204" pitchFamily="34" charset="-122"/>
                    <a:ea typeface="微软雅黑" panose="020B0503020204020204" pitchFamily="34" charset="-122"/>
                  </a:rPr>
                  <a:t>集线器</a:t>
                </a:r>
              </a:p>
            </p:txBody>
          </p:sp>
        </p:grpSp>
        <p:grpSp>
          <p:nvGrpSpPr>
            <p:cNvPr id="36" name="组合 35"/>
            <p:cNvGrpSpPr/>
            <p:nvPr/>
          </p:nvGrpSpPr>
          <p:grpSpPr>
            <a:xfrm>
              <a:off x="3911710" y="1637355"/>
              <a:ext cx="1284781" cy="1307029"/>
              <a:chOff x="3895615" y="2347572"/>
              <a:chExt cx="1284781" cy="1307029"/>
            </a:xfrm>
          </p:grpSpPr>
          <p:grpSp>
            <p:nvGrpSpPr>
              <p:cNvPr id="37" name="组合 36"/>
              <p:cNvGrpSpPr/>
              <p:nvPr/>
            </p:nvGrpSpPr>
            <p:grpSpPr>
              <a:xfrm>
                <a:off x="3895615" y="2347572"/>
                <a:ext cx="1124346" cy="1307029"/>
                <a:chOff x="3895615" y="2347572"/>
                <a:chExt cx="1124346" cy="1307029"/>
              </a:xfrm>
            </p:grpSpPr>
            <p:sp>
              <p:nvSpPr>
                <p:cNvPr id="39"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0" name="Line 60"/>
                <p:cNvSpPr>
                  <a:spLocks noChangeShapeType="1"/>
                </p:cNvSpPr>
                <p:nvPr/>
              </p:nvSpPr>
              <p:spPr bwMode="auto">
                <a:xfrm flipH="1">
                  <a:off x="4030678" y="3170451"/>
                  <a:ext cx="344592" cy="22296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1"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2"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3" name="Line 64"/>
                <p:cNvSpPr>
                  <a:spLocks noChangeShapeType="1"/>
                </p:cNvSpPr>
                <p:nvPr/>
              </p:nvSpPr>
              <p:spPr bwMode="auto">
                <a:xfrm flipH="1">
                  <a:off x="4308832" y="3175087"/>
                  <a:ext cx="127608" cy="21833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pic>
              <p:nvPicPr>
                <p:cNvPr id="44"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5615"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376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1800"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9832"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 Box 49"/>
              <p:cNvSpPr txBox="1">
                <a:spLocks noChangeArrowheads="1"/>
              </p:cNvSpPr>
              <p:nvPr/>
            </p:nvSpPr>
            <p:spPr bwMode="auto">
              <a:xfrm>
                <a:off x="4120388" y="2749491"/>
                <a:ext cx="1060008" cy="31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800" b="1" dirty="0">
                    <a:solidFill>
                      <a:srgbClr val="111111"/>
                    </a:solidFill>
                    <a:latin typeface="微软雅黑" panose="020B0503020204020204" pitchFamily="34" charset="-122"/>
                    <a:ea typeface="微软雅黑" panose="020B0503020204020204" pitchFamily="34" charset="-122"/>
                  </a:rPr>
                  <a:t>集线器</a:t>
                </a:r>
              </a:p>
            </p:txBody>
          </p:sp>
        </p:grpSp>
        <p:sp>
          <p:nvSpPr>
            <p:cNvPr id="49" name="Text Box 50"/>
            <p:cNvSpPr txBox="1">
              <a:spLocks noChangeArrowheads="1"/>
            </p:cNvSpPr>
            <p:nvPr/>
          </p:nvSpPr>
          <p:spPr bwMode="auto">
            <a:xfrm>
              <a:off x="6467137" y="2199289"/>
              <a:ext cx="984742" cy="31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CC00CC"/>
                  </a:solidFill>
                  <a:latin typeface="微软雅黑" panose="020B0503020204020204" pitchFamily="34" charset="-122"/>
                  <a:ea typeface="微软雅黑" panose="020B0503020204020204" pitchFamily="34" charset="-122"/>
                </a:rPr>
                <a:t>碰撞域</a:t>
              </a:r>
            </a:p>
          </p:txBody>
        </p:sp>
        <p:sp>
          <p:nvSpPr>
            <p:cNvPr id="50" name="Text Box 50"/>
            <p:cNvSpPr txBox="1">
              <a:spLocks noChangeArrowheads="1"/>
            </p:cNvSpPr>
            <p:nvPr/>
          </p:nvSpPr>
          <p:spPr bwMode="auto">
            <a:xfrm>
              <a:off x="1634525" y="2194637"/>
              <a:ext cx="984742" cy="31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CC00CC"/>
                  </a:solidFill>
                  <a:latin typeface="微软雅黑" panose="020B0503020204020204" pitchFamily="34" charset="-122"/>
                  <a:ea typeface="微软雅黑" panose="020B0503020204020204" pitchFamily="34" charset="-122"/>
                </a:rPr>
                <a:t>碰撞域</a:t>
              </a:r>
            </a:p>
          </p:txBody>
        </p:sp>
        <p:sp>
          <p:nvSpPr>
            <p:cNvPr id="51" name="Text Box 50"/>
            <p:cNvSpPr txBox="1">
              <a:spLocks noChangeArrowheads="1"/>
            </p:cNvSpPr>
            <p:nvPr/>
          </p:nvSpPr>
          <p:spPr bwMode="auto">
            <a:xfrm>
              <a:off x="3679234" y="3024938"/>
              <a:ext cx="984742" cy="31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CC00CC"/>
                  </a:solidFill>
                  <a:latin typeface="微软雅黑" panose="020B0503020204020204" pitchFamily="34" charset="-122"/>
                  <a:ea typeface="微软雅黑" panose="020B0503020204020204" pitchFamily="34" charset="-122"/>
                </a:rPr>
                <a:t>碰撞域</a:t>
              </a:r>
            </a:p>
          </p:txBody>
        </p:sp>
        <p:sp>
          <p:nvSpPr>
            <p:cNvPr id="52"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sz="2400" b="1" dirty="0"/>
            </a:p>
          </p:txBody>
        </p:sp>
      </p:grpSp>
      <p:sp>
        <p:nvSpPr>
          <p:cNvPr id="53" name="Rectangle 6"/>
          <p:cNvSpPr>
            <a:spLocks noChangeArrowheads="1"/>
          </p:cNvSpPr>
          <p:nvPr/>
        </p:nvSpPr>
        <p:spPr bwMode="auto">
          <a:xfrm>
            <a:off x="2062758" y="5950074"/>
            <a:ext cx="75608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3200" b="1" dirty="0">
                <a:solidFill>
                  <a:srgbClr val="111111"/>
                </a:solidFill>
                <a:latin typeface="微软雅黑" panose="020B0503020204020204" pitchFamily="34" charset="-122"/>
                <a:ea typeface="微软雅黑" panose="020B0503020204020204" pitchFamily="34" charset="-122"/>
              </a:rPr>
              <a:t>以太网交换机的每个接口都是一个碰撞域</a:t>
            </a:r>
            <a:endParaRPr lang="fr-FR" altLang="zh-CN" sz="3200" b="1" dirty="0">
              <a:solidFill>
                <a:srgbClr val="11111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内容占位符 2"/>
          <p:cNvSpPr>
            <a:spLocks noGrp="1" noChangeArrowheads="1"/>
          </p:cNvSpPr>
          <p:nvPr>
            <p:ph idx="1"/>
          </p:nvPr>
        </p:nvSpPr>
        <p:spPr/>
        <p:txBody>
          <a:bodyPr/>
          <a:lstStyle/>
          <a:p>
            <a:r>
              <a:rPr lang="zh-CN" altLang="zh-CN" b="1" kern="1200" dirty="0"/>
              <a:t>以太网交换机是一种即插即用设备，其内部的帧</a:t>
            </a:r>
            <a:r>
              <a:rPr lang="zh-CN" altLang="zh-CN" b="1" kern="1200" dirty="0">
                <a:solidFill>
                  <a:srgbClr val="C00000"/>
                </a:solidFill>
              </a:rPr>
              <a:t>交换表</a:t>
            </a:r>
            <a:r>
              <a:rPr lang="zh-CN" altLang="zh-CN" b="1" kern="1200" dirty="0"/>
              <a:t>（又</a:t>
            </a:r>
            <a:r>
              <a:rPr lang="zh-CN" altLang="en-US" b="1" kern="1200" dirty="0"/>
              <a:t>叫</a:t>
            </a:r>
            <a:r>
              <a:rPr lang="zh-CN" altLang="zh-CN" b="1" kern="1200" dirty="0">
                <a:solidFill>
                  <a:srgbClr val="C00000"/>
                </a:solidFill>
              </a:rPr>
              <a:t>地址表</a:t>
            </a:r>
            <a:r>
              <a:rPr lang="zh-CN" altLang="zh-CN" b="1" kern="1200" dirty="0"/>
              <a:t>）是通过</a:t>
            </a:r>
            <a:r>
              <a:rPr lang="zh-CN" altLang="zh-CN" b="1" kern="1200" dirty="0">
                <a:solidFill>
                  <a:srgbClr val="C00000"/>
                </a:solidFill>
              </a:rPr>
              <a:t>自学习</a:t>
            </a:r>
            <a:r>
              <a:rPr lang="zh-CN" altLang="zh-CN" b="1" kern="1200" dirty="0"/>
              <a:t>算法自动地逐渐建立起来的。</a:t>
            </a:r>
            <a:endParaRPr lang="en-US" altLang="zh-CN" b="1" kern="1200" dirty="0"/>
          </a:p>
          <a:p>
            <a:r>
              <a:rPr lang="zh-CN" altLang="zh-CN" sz="3200" b="1" kern="1200" dirty="0">
                <a:solidFill>
                  <a:srgbClr val="4D4D4D"/>
                </a:solidFill>
              </a:rPr>
              <a:t>开始</a:t>
            </a:r>
            <a:r>
              <a:rPr lang="zh-CN" altLang="en-US" sz="3200" b="1" kern="1200" dirty="0">
                <a:solidFill>
                  <a:srgbClr val="4D4D4D"/>
                </a:solidFill>
              </a:rPr>
              <a:t>时</a:t>
            </a:r>
            <a:r>
              <a:rPr lang="zh-CN" altLang="zh-CN" sz="3200" b="1" kern="1200" dirty="0">
                <a:solidFill>
                  <a:srgbClr val="4D4D4D"/>
                </a:solidFill>
              </a:rPr>
              <a:t>，以太网交换机里面的交换表是空的</a:t>
            </a:r>
            <a:r>
              <a:rPr lang="zh-CN" altLang="en-US" sz="3200" b="1" kern="1200" dirty="0">
                <a:solidFill>
                  <a:srgbClr val="4D4D4D"/>
                </a:solidFill>
              </a:rPr>
              <a:t>。</a:t>
            </a:r>
          </a:p>
        </p:txBody>
      </p:sp>
      <p:sp>
        <p:nvSpPr>
          <p:cNvPr id="112642" name="标题 1"/>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grpSp>
        <p:nvGrpSpPr>
          <p:cNvPr id="112644" name="组合 40"/>
          <p:cNvGrpSpPr/>
          <p:nvPr/>
        </p:nvGrpSpPr>
        <p:grpSpPr bwMode="auto">
          <a:xfrm>
            <a:off x="2497133" y="3501802"/>
            <a:ext cx="5974337" cy="3024336"/>
            <a:chOff x="2431625" y="2384921"/>
            <a:chExt cx="4853404" cy="3275663"/>
          </a:xfrm>
        </p:grpSpPr>
        <p:sp>
          <p:nvSpPr>
            <p:cNvPr id="4" name="矩形 3"/>
            <p:cNvSpPr/>
            <p:nvPr/>
          </p:nvSpPr>
          <p:spPr>
            <a:xfrm>
              <a:off x="3453062" y="2996579"/>
              <a:ext cx="2867799" cy="266400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111111"/>
                  </a:solidFill>
                </a:rPr>
                <a:t> </a:t>
              </a:r>
              <a:endParaRPr lang="zh-CN" altLang="en-US" b="1" dirty="0">
                <a:solidFill>
                  <a:srgbClr val="111111"/>
                </a:solidFill>
              </a:endParaRPr>
            </a:p>
          </p:txBody>
        </p:sp>
        <p:sp>
          <p:nvSpPr>
            <p:cNvPr id="5" name="Rectangle 44"/>
            <p:cNvSpPr>
              <a:spLocks noChangeArrowheads="1"/>
            </p:cNvSpPr>
            <p:nvPr/>
          </p:nvSpPr>
          <p:spPr bwMode="auto">
            <a:xfrm>
              <a:off x="3575133" y="4150580"/>
              <a:ext cx="2601306" cy="1439491"/>
            </a:xfrm>
            <a:prstGeom prst="rect">
              <a:avLst/>
            </a:prstGeom>
            <a:solidFill>
              <a:schemeClr val="bg1"/>
            </a:solidFill>
            <a:ln w="9525">
              <a:solidFill>
                <a:schemeClr val="tx1"/>
              </a:solidFill>
              <a:miter lim="800000"/>
            </a:ln>
          </p:spPr>
          <p:txBody>
            <a:bodyPr wrap="none" anchor="ctr"/>
            <a:lstStyle/>
            <a:p>
              <a:pPr>
                <a:defRPr/>
              </a:pPr>
              <a:endParaRPr lang="zh-CN" altLang="en-US" b="1">
                <a:solidFill>
                  <a:srgbClr val="111111"/>
                </a:solidFill>
                <a:latin typeface="+mn-lt"/>
                <a:ea typeface="黑体" pitchFamily="2" charset="-122"/>
              </a:endParaRPr>
            </a:p>
          </p:txBody>
        </p:sp>
        <p:cxnSp>
          <p:nvCxnSpPr>
            <p:cNvPr id="6" name="直接连接符 5"/>
            <p:cNvCxnSpPr>
              <a:stCxn id="27" idx="3"/>
            </p:cNvCxnSpPr>
            <p:nvPr/>
          </p:nvCxnSpPr>
          <p:spPr>
            <a:xfrm>
              <a:off x="6265838" y="3630023"/>
              <a:ext cx="488288" cy="138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7586" y="3630023"/>
              <a:ext cx="505480" cy="138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265838" y="3120412"/>
              <a:ext cx="558780"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797" y="3120411"/>
              <a:ext cx="433269"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3554" y="4116191"/>
              <a:ext cx="2652885" cy="74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p>
              <a:pPr defTabSz="837565">
                <a:lnSpc>
                  <a:spcPct val="115000"/>
                </a:lnSpc>
                <a:defRPr/>
              </a:pPr>
              <a:r>
                <a:rPr kumimoji="1" lang="en-US" altLang="zh-CN" sz="1600" b="1" dirty="0">
                  <a:solidFill>
                    <a:srgbClr val="111111"/>
                  </a:solidFill>
                  <a:latin typeface="+mn-lt"/>
                  <a:ea typeface="黑体" pitchFamily="2" charset="-122"/>
                </a:rPr>
                <a:t>  MAC</a:t>
              </a:r>
              <a:r>
                <a:rPr kumimoji="1" lang="zh-CN" altLang="en-US" sz="1600" b="1" dirty="0">
                  <a:solidFill>
                    <a:srgbClr val="111111"/>
                  </a:solidFill>
                  <a:latin typeface="+mn-lt"/>
                  <a:ea typeface="黑体" pitchFamily="2" charset="-122"/>
                </a:rPr>
                <a:t>地址    接口    有效时间</a:t>
              </a:r>
            </a:p>
            <a:p>
              <a:pPr defTabSz="837565">
                <a:lnSpc>
                  <a:spcPct val="115000"/>
                </a:lnSpc>
                <a:defRPr/>
              </a:pPr>
              <a:r>
                <a:rPr kumimoji="1" lang="zh-CN" altLang="en-US" b="1" dirty="0">
                  <a:solidFill>
                    <a:srgbClr val="111111"/>
                  </a:solidFill>
                  <a:latin typeface="+mn-lt"/>
                  <a:ea typeface="黑体" pitchFamily="2" charset="-122"/>
                </a:rPr>
                <a:t>   </a:t>
              </a:r>
              <a:endParaRPr kumimoji="1" lang="en-US" altLang="zh-CN" b="1" baseline="-25000" dirty="0">
                <a:solidFill>
                  <a:srgbClr val="111111"/>
                </a:solidFill>
                <a:latin typeface="+mn-lt"/>
                <a:ea typeface="黑体" pitchFamily="2" charset="-122"/>
              </a:endParaRPr>
            </a:p>
          </p:txBody>
        </p:sp>
        <p:sp>
          <p:nvSpPr>
            <p:cNvPr id="11" name="Rectangle 24"/>
            <p:cNvSpPr>
              <a:spLocks noChangeArrowheads="1"/>
            </p:cNvSpPr>
            <p:nvPr/>
          </p:nvSpPr>
          <p:spPr bwMode="auto">
            <a:xfrm>
              <a:off x="3944783" y="2384921"/>
              <a:ext cx="1770045" cy="52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zh-CN" altLang="en-US" sz="2600" b="1" dirty="0">
                  <a:solidFill>
                    <a:srgbClr val="111111"/>
                  </a:solidFill>
                  <a:latin typeface="黑体" pitchFamily="2" charset="-122"/>
                  <a:ea typeface="黑体" pitchFamily="2" charset="-122"/>
                </a:rPr>
                <a:t>以太网交换机</a:t>
              </a:r>
              <a:endParaRPr kumimoji="1" lang="en-US" altLang="zh-CN" sz="2600" b="1" dirty="0">
                <a:solidFill>
                  <a:srgbClr val="111111"/>
                </a:solidFill>
                <a:latin typeface="黑体" pitchFamily="2" charset="-122"/>
                <a:ea typeface="黑体" pitchFamily="2" charset="-122"/>
              </a:endParaRPr>
            </a:p>
          </p:txBody>
        </p:sp>
        <p:pic>
          <p:nvPicPr>
            <p:cNvPr id="11265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431625" y="2805679"/>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A</a:t>
              </a:r>
              <a:endParaRPr kumimoji="1" lang="en-US" altLang="zh-CN" b="1" baseline="-25000" dirty="0">
                <a:solidFill>
                  <a:srgbClr val="111111"/>
                </a:solidFill>
                <a:latin typeface="+mn-lt"/>
                <a:ea typeface="黑体" pitchFamily="2" charset="-122"/>
              </a:endParaRPr>
            </a:p>
          </p:txBody>
        </p:sp>
        <p:sp>
          <p:nvSpPr>
            <p:cNvPr id="17" name="Line 50"/>
            <p:cNvSpPr>
              <a:spLocks noChangeShapeType="1"/>
            </p:cNvSpPr>
            <p:nvPr/>
          </p:nvSpPr>
          <p:spPr bwMode="auto">
            <a:xfrm>
              <a:off x="4510434" y="4150580"/>
              <a:ext cx="0" cy="14394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nvGrpSpPr>
            <p:cNvPr id="112656" name="组合 36"/>
            <p:cNvGrpSpPr/>
            <p:nvPr/>
          </p:nvGrpSpPr>
          <p:grpSpPr bwMode="auto">
            <a:xfrm>
              <a:off x="3575141" y="4437298"/>
              <a:ext cx="2601995" cy="863600"/>
              <a:chOff x="3575141" y="4437298"/>
              <a:chExt cx="1439863" cy="863600"/>
            </a:xfrm>
          </p:grpSpPr>
          <p:sp>
            <p:nvSpPr>
              <p:cNvPr id="14" name="Line 45"/>
              <p:cNvSpPr>
                <a:spLocks noChangeShapeType="1"/>
              </p:cNvSpPr>
              <p:nvPr/>
            </p:nvSpPr>
            <p:spPr bwMode="auto">
              <a:xfrm>
                <a:off x="3575137" y="4437790"/>
                <a:ext cx="143948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5" name="Line 46"/>
              <p:cNvSpPr>
                <a:spLocks noChangeShapeType="1"/>
              </p:cNvSpPr>
              <p:nvPr/>
            </p:nvSpPr>
            <p:spPr bwMode="auto">
              <a:xfrm>
                <a:off x="3575137" y="4725001"/>
                <a:ext cx="143948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6" name="Line 47"/>
              <p:cNvSpPr>
                <a:spLocks noChangeShapeType="1"/>
              </p:cNvSpPr>
              <p:nvPr/>
            </p:nvSpPr>
            <p:spPr bwMode="auto">
              <a:xfrm>
                <a:off x="3575137" y="5012211"/>
                <a:ext cx="1439482" cy="17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8" name="Line 66"/>
              <p:cNvSpPr>
                <a:spLocks noChangeShapeType="1"/>
              </p:cNvSpPr>
              <p:nvPr/>
            </p:nvSpPr>
            <p:spPr bwMode="auto">
              <a:xfrm>
                <a:off x="3575137" y="5299421"/>
                <a:ext cx="1439482" cy="17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grpSp>
          <p:nvGrpSpPr>
            <p:cNvPr id="112657" name="组合 57"/>
            <p:cNvGrpSpPr/>
            <p:nvPr/>
          </p:nvGrpSpPr>
          <p:grpSpPr bwMode="auto">
            <a:xfrm>
              <a:off x="3453066" y="3048177"/>
              <a:ext cx="287125" cy="389767"/>
              <a:chOff x="2267903" y="1248064"/>
              <a:chExt cx="287819" cy="389767"/>
            </a:xfrm>
          </p:grpSpPr>
          <p:sp>
            <p:nvSpPr>
              <p:cNvPr id="20" name="矩形 19"/>
              <p:cNvSpPr/>
              <p:nvPr/>
            </p:nvSpPr>
            <p:spPr>
              <a:xfrm>
                <a:off x="2267903" y="1339212"/>
                <a:ext cx="287819" cy="216698"/>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1" name="Rectangle 40"/>
              <p:cNvSpPr>
                <a:spLocks noChangeArrowheads="1"/>
              </p:cNvSpPr>
              <p:nvPr/>
            </p:nvSpPr>
            <p:spPr bwMode="auto">
              <a:xfrm>
                <a:off x="2267903" y="1248064"/>
                <a:ext cx="232661"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1</a:t>
                </a:r>
                <a:endParaRPr kumimoji="1" lang="en-US" altLang="zh-CN" b="1" baseline="-25000" dirty="0">
                  <a:solidFill>
                    <a:srgbClr val="111111"/>
                  </a:solidFill>
                  <a:latin typeface="+mn-lt"/>
                  <a:ea typeface="黑体" pitchFamily="2" charset="-122"/>
                </a:endParaRPr>
              </a:p>
            </p:txBody>
          </p:sp>
        </p:grpSp>
        <p:grpSp>
          <p:nvGrpSpPr>
            <p:cNvPr id="112658" name="组合 58"/>
            <p:cNvGrpSpPr/>
            <p:nvPr/>
          </p:nvGrpSpPr>
          <p:grpSpPr bwMode="auto">
            <a:xfrm>
              <a:off x="3453066" y="3435140"/>
              <a:ext cx="287125" cy="389767"/>
              <a:chOff x="2267903" y="1247611"/>
              <a:chExt cx="287819" cy="390962"/>
            </a:xfrm>
          </p:grpSpPr>
          <p:sp>
            <p:nvSpPr>
              <p:cNvPr id="23" name="矩形 22"/>
              <p:cNvSpPr/>
              <p:nvPr/>
            </p:nvSpPr>
            <p:spPr>
              <a:xfrm>
                <a:off x="2267903" y="1340761"/>
                <a:ext cx="287819"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4" name="Rectangle 40"/>
              <p:cNvSpPr>
                <a:spLocks noChangeArrowheads="1"/>
              </p:cNvSpPr>
              <p:nvPr/>
            </p:nvSpPr>
            <p:spPr bwMode="auto">
              <a:xfrm>
                <a:off x="2267903" y="1247611"/>
                <a:ext cx="232661"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2</a:t>
                </a:r>
                <a:endParaRPr kumimoji="1" lang="en-US" altLang="zh-CN" b="1" baseline="-25000" dirty="0">
                  <a:solidFill>
                    <a:srgbClr val="111111"/>
                  </a:solidFill>
                  <a:latin typeface="+mn-lt"/>
                  <a:ea typeface="黑体" pitchFamily="2" charset="-122"/>
                </a:endParaRPr>
              </a:p>
            </p:txBody>
          </p:sp>
        </p:grpSp>
        <p:grpSp>
          <p:nvGrpSpPr>
            <p:cNvPr id="112659" name="组合 61"/>
            <p:cNvGrpSpPr/>
            <p:nvPr/>
          </p:nvGrpSpPr>
          <p:grpSpPr bwMode="auto">
            <a:xfrm>
              <a:off x="6033739" y="3435140"/>
              <a:ext cx="288843" cy="389767"/>
              <a:chOff x="2268359" y="1247611"/>
              <a:chExt cx="287950" cy="390962"/>
            </a:xfrm>
          </p:grpSpPr>
          <p:sp>
            <p:nvSpPr>
              <p:cNvPr id="26" name="矩形 25"/>
              <p:cNvSpPr/>
              <p:nvPr/>
            </p:nvSpPr>
            <p:spPr>
              <a:xfrm>
                <a:off x="2268359" y="1340761"/>
                <a:ext cx="287950"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7" name="Rectangle 40"/>
              <p:cNvSpPr>
                <a:spLocks noChangeArrowheads="1"/>
              </p:cNvSpPr>
              <p:nvPr/>
            </p:nvSpPr>
            <p:spPr bwMode="auto">
              <a:xfrm>
                <a:off x="2268359" y="1247611"/>
                <a:ext cx="231382"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4</a:t>
                </a:r>
                <a:endParaRPr kumimoji="1" lang="en-US" altLang="zh-CN" b="1" baseline="-25000" dirty="0">
                  <a:solidFill>
                    <a:srgbClr val="111111"/>
                  </a:solidFill>
                  <a:latin typeface="+mn-lt"/>
                  <a:ea typeface="黑体" pitchFamily="2" charset="-122"/>
                </a:endParaRPr>
              </a:p>
            </p:txBody>
          </p:sp>
        </p:grpSp>
        <p:grpSp>
          <p:nvGrpSpPr>
            <p:cNvPr id="112660" name="组合 64"/>
            <p:cNvGrpSpPr/>
            <p:nvPr/>
          </p:nvGrpSpPr>
          <p:grpSpPr bwMode="auto">
            <a:xfrm>
              <a:off x="6033739" y="3048180"/>
              <a:ext cx="288843" cy="389767"/>
              <a:chOff x="2268359" y="1248100"/>
              <a:chExt cx="287950" cy="389117"/>
            </a:xfrm>
          </p:grpSpPr>
          <p:sp>
            <p:nvSpPr>
              <p:cNvPr id="29" name="矩形 28"/>
              <p:cNvSpPr/>
              <p:nvPr/>
            </p:nvSpPr>
            <p:spPr>
              <a:xfrm>
                <a:off x="2268359" y="1339094"/>
                <a:ext cx="287950" cy="2180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30" name="Rectangle 40"/>
              <p:cNvSpPr>
                <a:spLocks noChangeArrowheads="1"/>
              </p:cNvSpPr>
              <p:nvPr/>
            </p:nvSpPr>
            <p:spPr bwMode="auto">
              <a:xfrm>
                <a:off x="2268359" y="1248100"/>
                <a:ext cx="231382" cy="38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3</a:t>
                </a:r>
                <a:endParaRPr kumimoji="1" lang="en-US" altLang="zh-CN" b="1" baseline="-25000" dirty="0">
                  <a:solidFill>
                    <a:srgbClr val="111111"/>
                  </a:solidFill>
                  <a:latin typeface="+mn-lt"/>
                  <a:ea typeface="黑体" pitchFamily="2" charset="-122"/>
                </a:endParaRPr>
              </a:p>
            </p:txBody>
          </p:sp>
        </p:grpSp>
        <p:sp>
          <p:nvSpPr>
            <p:cNvPr id="31" name="Rectangle 24"/>
            <p:cNvSpPr>
              <a:spLocks noChangeArrowheads="1"/>
            </p:cNvSpPr>
            <p:nvPr/>
          </p:nvSpPr>
          <p:spPr bwMode="auto">
            <a:xfrm>
              <a:off x="4586084" y="3710785"/>
              <a:ext cx="703511"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zh-CN" altLang="en-US" b="1" dirty="0">
                  <a:solidFill>
                    <a:srgbClr val="111111"/>
                  </a:solidFill>
                  <a:latin typeface="+mn-lt"/>
                  <a:ea typeface="黑体" pitchFamily="2" charset="-122"/>
                </a:rPr>
                <a:t>交换表</a:t>
              </a:r>
              <a:endParaRPr kumimoji="1" lang="en-US" altLang="zh-CN" b="1" dirty="0">
                <a:solidFill>
                  <a:srgbClr val="111111"/>
                </a:solidFill>
                <a:latin typeface="+mn-lt"/>
                <a:ea typeface="黑体" pitchFamily="2" charset="-122"/>
              </a:endParaRPr>
            </a:p>
          </p:txBody>
        </p:sp>
        <p:pic>
          <p:nvPicPr>
            <p:cNvPr id="11266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7052929" y="3452332"/>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D</a:t>
              </a:r>
              <a:endParaRPr kumimoji="1" lang="en-US" altLang="zh-CN" b="1" baseline="-25000" dirty="0">
                <a:solidFill>
                  <a:srgbClr val="111111"/>
                </a:solidFill>
                <a:latin typeface="+mn-lt"/>
                <a:ea typeface="黑体" pitchFamily="2" charset="-122"/>
              </a:endParaRPr>
            </a:p>
          </p:txBody>
        </p:sp>
        <p:pic>
          <p:nvPicPr>
            <p:cNvPr id="11266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7052929" y="2805679"/>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B</a:t>
              </a:r>
              <a:endParaRPr kumimoji="1" lang="en-US" altLang="zh-CN" b="1" baseline="-25000" dirty="0">
                <a:solidFill>
                  <a:srgbClr val="111111"/>
                </a:solidFill>
                <a:latin typeface="+mn-lt"/>
                <a:ea typeface="黑体" pitchFamily="2" charset="-122"/>
              </a:endParaRPr>
            </a:p>
          </p:txBody>
        </p:sp>
        <p:sp>
          <p:nvSpPr>
            <p:cNvPr id="38" name="Line 50"/>
            <p:cNvSpPr>
              <a:spLocks noChangeShapeType="1"/>
            </p:cNvSpPr>
            <p:nvPr/>
          </p:nvSpPr>
          <p:spPr bwMode="auto">
            <a:xfrm>
              <a:off x="5179118" y="4150580"/>
              <a:ext cx="0" cy="14394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39" name="Rectangle 34"/>
            <p:cNvSpPr>
              <a:spLocks noChangeArrowheads="1"/>
            </p:cNvSpPr>
            <p:nvPr/>
          </p:nvSpPr>
          <p:spPr bwMode="auto">
            <a:xfrm>
              <a:off x="2431625" y="3500487"/>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C</a:t>
              </a:r>
              <a:endParaRPr kumimoji="1" lang="en-US" altLang="zh-CN" b="1" baseline="-25000" dirty="0">
                <a:solidFill>
                  <a:srgbClr val="111111"/>
                </a:solidFill>
                <a:latin typeface="+mn-lt"/>
                <a:ea typeface="黑体" pitchFamily="2" charset="-122"/>
              </a:endParaRPr>
            </a:p>
          </p:txBody>
        </p:sp>
      </p:gr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Grp="1" noChangeArrowheads="1"/>
          </p:cNvSpPr>
          <p:nvPr>
            <p:ph idx="1"/>
          </p:nvPr>
        </p:nvSpPr>
        <p:spPr>
          <a:xfrm>
            <a:off x="442800" y="1267199"/>
            <a:ext cx="11269030" cy="4896000"/>
          </a:xfrm>
        </p:spPr>
        <p:txBody>
          <a:bodyPr/>
          <a:lstStyle/>
          <a:p>
            <a:r>
              <a:rPr lang="zh-CN" altLang="en-US" b="1" dirty="0"/>
              <a:t>交换机收到一个帧后先进行自学习：查找交换表中有没有与收到的帧的源地址相匹配的项目。</a:t>
            </a:r>
            <a:endParaRPr lang="en-US" altLang="zh-CN" b="1" dirty="0"/>
          </a:p>
          <a:p>
            <a:pPr lvl="1"/>
            <a:r>
              <a:rPr lang="zh-CN" altLang="en-US" b="1" dirty="0"/>
              <a:t>如没有，就在交换表中增加一个新项目：将源地址写入 </a:t>
            </a:r>
            <a:r>
              <a:rPr lang="en-US" altLang="zh-CN" b="1" dirty="0"/>
              <a:t>MAC </a:t>
            </a:r>
            <a:r>
              <a:rPr lang="zh-CN" altLang="en-US" b="1" dirty="0"/>
              <a:t>地址列，将进入的接口写入接口列，并设置有效时间。</a:t>
            </a:r>
            <a:endParaRPr lang="en-US" altLang="zh-CN" b="1" dirty="0"/>
          </a:p>
          <a:p>
            <a:pPr lvl="1"/>
            <a:r>
              <a:rPr lang="zh-CN" altLang="en-US" b="1" dirty="0"/>
              <a:t>如有，则把原有的项目进行更新（接口和有效时间）。</a:t>
            </a:r>
          </a:p>
        </p:txBody>
      </p:sp>
      <p:sp>
        <p:nvSpPr>
          <p:cNvPr id="114690" name="Rectangle 2"/>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Grp="1" noChangeArrowheads="1"/>
          </p:cNvSpPr>
          <p:nvPr>
            <p:ph idx="1"/>
          </p:nvPr>
        </p:nvSpPr>
        <p:spPr>
          <a:xfrm>
            <a:off x="442800" y="1267199"/>
            <a:ext cx="11269030" cy="4896000"/>
          </a:xfrm>
        </p:spPr>
        <p:txBody>
          <a:bodyPr/>
          <a:lstStyle/>
          <a:p>
            <a:r>
              <a:rPr lang="zh-CN" altLang="en-US" b="1" dirty="0"/>
              <a:t>然后转发这个帧：查找交换表中有没有与收到的帧的目的地址相匹配的项目。</a:t>
            </a:r>
          </a:p>
          <a:p>
            <a:pPr lvl="1"/>
            <a:r>
              <a:rPr lang="zh-CN" altLang="en-US" b="1" dirty="0"/>
              <a:t>如没有，则向</a:t>
            </a:r>
            <a:r>
              <a:rPr lang="zh-CN" altLang="en-US" b="1" dirty="0">
                <a:solidFill>
                  <a:srgbClr val="C00000"/>
                </a:solidFill>
              </a:rPr>
              <a:t>除进入接口外</a:t>
            </a:r>
            <a:r>
              <a:rPr lang="zh-CN" altLang="en-US" b="1" dirty="0"/>
              <a:t>的所有其他接口转发这个帧。</a:t>
            </a:r>
          </a:p>
          <a:p>
            <a:pPr lvl="1"/>
            <a:r>
              <a:rPr lang="zh-CN" altLang="en-US" b="1" dirty="0"/>
              <a:t>如有，则还要判断项目中给出的接口是否是该帧进入交换机的接口。如果不是，则按项目中给出的接口进行转发；若是，则应丢弃这个帧（因为这时不需要交换机转发）。</a:t>
            </a:r>
          </a:p>
        </p:txBody>
      </p:sp>
      <p:sp>
        <p:nvSpPr>
          <p:cNvPr id="114690" name="Rectangle 2"/>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sp>
        <p:nvSpPr>
          <p:cNvPr id="5" name="AutoShape 5"/>
          <p:cNvSpPr>
            <a:spLocks noChangeArrowheads="1"/>
          </p:cNvSpPr>
          <p:nvPr/>
        </p:nvSpPr>
        <p:spPr bwMode="auto">
          <a:xfrm>
            <a:off x="1710607" y="14366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758825" y="1413570"/>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交换机自学习和转发帧的步骤归纳</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551352" y="1955864"/>
            <a:ext cx="8720318" cy="4354250"/>
            <a:chOff x="453492" y="1003987"/>
            <a:chExt cx="8509771" cy="3666867"/>
          </a:xfrm>
        </p:grpSpPr>
        <p:sp>
          <p:nvSpPr>
            <p:cNvPr id="8" name="矩形 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11111"/>
                  </a:solidFill>
                  <a:latin typeface="微软雅黑" panose="020B0503020204020204" pitchFamily="34" charset="-122"/>
                  <a:ea typeface="微软雅黑" panose="020B0503020204020204" pitchFamily="34" charset="-122"/>
                </a:rPr>
                <a:t>从接收的帧中取出源地址</a:t>
              </a:r>
            </a:p>
          </p:txBody>
        </p:sp>
        <p:sp>
          <p:nvSpPr>
            <p:cNvPr id="9" name="流程图: 决策 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111111"/>
                  </a:solidFill>
                  <a:latin typeface="微软雅黑" panose="020B0503020204020204" pitchFamily="34" charset="-122"/>
                  <a:ea typeface="微软雅黑" panose="020B0503020204020204" pitchFamily="34" charset="-122"/>
                </a:rPr>
                <a:t>交换表中有该地址吗？</a:t>
              </a:r>
            </a:p>
          </p:txBody>
        </p:sp>
        <p:sp>
          <p:nvSpPr>
            <p:cNvPr id="10" name="矩形 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更新</a:t>
              </a:r>
              <a:r>
                <a:rPr lang="zh-CN" altLang="en-US" sz="1400" b="1" dirty="0">
                  <a:solidFill>
                    <a:srgbClr val="111111"/>
                  </a:solidFill>
                  <a:latin typeface="微软雅黑" panose="020B0503020204020204" pitchFamily="34" charset="-122"/>
                  <a:ea typeface="微软雅黑" panose="020B0503020204020204" pitchFamily="34" charset="-122"/>
                </a:rPr>
                <a:t>交换表中的该地址项（接口和有效时间）</a:t>
              </a:r>
            </a:p>
          </p:txBody>
        </p:sp>
        <p:sp>
          <p:nvSpPr>
            <p:cNvPr id="11" name="矩形 10"/>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11111"/>
                  </a:solidFill>
                  <a:latin typeface="微软雅黑" panose="020B0503020204020204" pitchFamily="34" charset="-122"/>
                  <a:ea typeface="微软雅黑" panose="020B0503020204020204" pitchFamily="34" charset="-122"/>
                </a:rPr>
                <a:t>将该地址</a:t>
              </a:r>
              <a:r>
                <a:rPr lang="zh-CN" altLang="en-US" sz="1400" b="1" dirty="0">
                  <a:solidFill>
                    <a:srgbClr val="C00000"/>
                  </a:solidFill>
                  <a:latin typeface="微软雅黑" panose="020B0503020204020204" pitchFamily="34" charset="-122"/>
                  <a:ea typeface="微软雅黑" panose="020B0503020204020204" pitchFamily="34" charset="-122"/>
                </a:rPr>
                <a:t>加入</a:t>
              </a:r>
              <a:r>
                <a:rPr lang="zh-CN" altLang="en-US" sz="1400" b="1" dirty="0">
                  <a:solidFill>
                    <a:srgbClr val="111111"/>
                  </a:solidFill>
                  <a:latin typeface="微软雅黑" panose="020B0503020204020204" pitchFamily="34" charset="-122"/>
                  <a:ea typeface="微软雅黑" panose="020B0503020204020204" pitchFamily="34" charset="-122"/>
                </a:rPr>
                <a:t>交换表（地址、接口和有效时间）</a:t>
              </a:r>
            </a:p>
          </p:txBody>
        </p:sp>
        <p:sp>
          <p:nvSpPr>
            <p:cNvPr id="12" name="矩形 11"/>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从接收的帧中取出目的地址</a:t>
              </a:r>
            </a:p>
          </p:txBody>
        </p:sp>
        <p:sp>
          <p:nvSpPr>
            <p:cNvPr id="13" name="流程图: 决策 12"/>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111111"/>
                  </a:solidFill>
                  <a:latin typeface="微软雅黑" panose="020B0503020204020204" pitchFamily="34" charset="-122"/>
                  <a:ea typeface="微软雅黑" panose="020B0503020204020204" pitchFamily="34" charset="-122"/>
                </a:rPr>
                <a:t>交换表中有该地址吗？</a:t>
              </a:r>
            </a:p>
          </p:txBody>
        </p:sp>
        <p:sp>
          <p:nvSpPr>
            <p:cNvPr id="14" name="矩形 13"/>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11111"/>
                  </a:solidFill>
                  <a:latin typeface="微软雅黑" panose="020B0503020204020204" pitchFamily="34" charset="-122"/>
                  <a:ea typeface="微软雅黑" panose="020B0503020204020204" pitchFamily="34" charset="-122"/>
                </a:rPr>
                <a:t>向指定接口转发</a:t>
              </a:r>
            </a:p>
          </p:txBody>
        </p:sp>
        <p:sp>
          <p:nvSpPr>
            <p:cNvPr id="15" name="矩形 14"/>
            <p:cNvSpPr/>
            <p:nvPr/>
          </p:nvSpPr>
          <p:spPr>
            <a:xfrm>
              <a:off x="7217256" y="1983259"/>
              <a:ext cx="1746007"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11111"/>
                  </a:solidFill>
                  <a:latin typeface="微软雅黑" panose="020B0503020204020204" pitchFamily="34" charset="-122"/>
                  <a:ea typeface="微软雅黑" panose="020B0503020204020204" pitchFamily="34" charset="-122"/>
                </a:rPr>
                <a:t>向所有其他接口转发（进入的接口除外）</a:t>
              </a:r>
            </a:p>
          </p:txBody>
        </p:sp>
        <p:sp>
          <p:nvSpPr>
            <p:cNvPr id="16" name="流程图: 决策 15"/>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111111"/>
                  </a:solidFill>
                  <a:latin typeface="微软雅黑" panose="020B0503020204020204" pitchFamily="34" charset="-122"/>
                  <a:ea typeface="微软雅黑" panose="020B0503020204020204" pitchFamily="34" charset="-122"/>
                </a:rPr>
                <a:t>其接口与帧进入的接口相同吗？</a:t>
              </a:r>
            </a:p>
          </p:txBody>
        </p:sp>
        <p:sp>
          <p:nvSpPr>
            <p:cNvPr id="17" name="矩形 16"/>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丢弃</a:t>
              </a:r>
            </a:p>
          </p:txBody>
        </p:sp>
        <p:sp>
          <p:nvSpPr>
            <p:cNvPr id="18" name="圆角矩形 17"/>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111111"/>
                  </a:solidFill>
                  <a:latin typeface="微软雅黑" panose="020B0503020204020204" pitchFamily="34" charset="-122"/>
                  <a:ea typeface="微软雅黑" panose="020B0503020204020204" pitchFamily="34" charset="-122"/>
                </a:rPr>
                <a:t>开始</a:t>
              </a:r>
            </a:p>
          </p:txBody>
        </p:sp>
        <p:sp>
          <p:nvSpPr>
            <p:cNvPr id="19" name="圆角矩形 18"/>
            <p:cNvSpPr/>
            <p:nvPr/>
          </p:nvSpPr>
          <p:spPr>
            <a:xfrm>
              <a:off x="8048863"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111111"/>
                  </a:solidFill>
                  <a:latin typeface="微软雅黑" panose="020B0503020204020204" pitchFamily="34" charset="-122"/>
                  <a:ea typeface="微软雅黑" panose="020B0503020204020204" pitchFamily="34" charset="-122"/>
                </a:rPr>
                <a:t>结束</a:t>
              </a:r>
            </a:p>
          </p:txBody>
        </p:sp>
        <p:cxnSp>
          <p:nvCxnSpPr>
            <p:cNvPr id="20" name="直接箭头连接符 19"/>
            <p:cNvCxnSpPr>
              <a:stCxn id="8" idx="2"/>
              <a:endCxn id="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2"/>
              <a:endCxn id="13"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16"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2"/>
              <a:endCxn id="17"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11"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3"/>
              <a:endCxn id="15" idx="1"/>
            </p:cNvCxnSpPr>
            <p:nvPr/>
          </p:nvCxnSpPr>
          <p:spPr>
            <a:xfrm>
              <a:off x="6846545" y="2187145"/>
              <a:ext cx="370711"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3"/>
              <a:endCxn id="14"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8" idx="3"/>
              <a:endCxn id="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2"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24"/>
            <p:cNvSpPr>
              <a:spLocks noChangeArrowheads="1"/>
            </p:cNvSpPr>
            <p:nvPr/>
          </p:nvSpPr>
          <p:spPr bwMode="auto">
            <a:xfrm>
              <a:off x="2944272" y="2718477"/>
              <a:ext cx="428620" cy="334787"/>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2000" b="1" dirty="0">
                  <a:solidFill>
                    <a:schemeClr val="bg1"/>
                  </a:solidFill>
                  <a:latin typeface="微软雅黑" panose="020B0503020204020204" pitchFamily="34" charset="-122"/>
                  <a:ea typeface="微软雅黑" panose="020B0503020204020204" pitchFamily="34" charset="-122"/>
                </a:rPr>
                <a:t>有</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9" name="Rectangle 24"/>
            <p:cNvSpPr>
              <a:spLocks noChangeArrowheads="1"/>
            </p:cNvSpPr>
            <p:nvPr/>
          </p:nvSpPr>
          <p:spPr bwMode="auto">
            <a:xfrm>
              <a:off x="2097855" y="2104968"/>
              <a:ext cx="428620" cy="334787"/>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2000" b="1" dirty="0">
                  <a:solidFill>
                    <a:srgbClr val="111111"/>
                  </a:solidFill>
                  <a:latin typeface="微软雅黑" panose="020B0503020204020204" pitchFamily="34" charset="-122"/>
                  <a:ea typeface="微软雅黑" panose="020B0503020204020204" pitchFamily="34" charset="-122"/>
                </a:rPr>
                <a:t>无</a:t>
              </a:r>
              <a:endParaRPr kumimoji="1" lang="en-US" altLang="zh-CN" sz="2000" b="1" dirty="0">
                <a:solidFill>
                  <a:srgbClr val="111111"/>
                </a:solidFill>
                <a:latin typeface="微软雅黑" panose="020B0503020204020204" pitchFamily="34" charset="-122"/>
                <a:ea typeface="微软雅黑" panose="020B0503020204020204" pitchFamily="34" charset="-122"/>
              </a:endParaRPr>
            </a:p>
          </p:txBody>
        </p:sp>
        <p:sp>
          <p:nvSpPr>
            <p:cNvPr id="40" name="Rectangle 24"/>
            <p:cNvSpPr>
              <a:spLocks noChangeArrowheads="1"/>
            </p:cNvSpPr>
            <p:nvPr/>
          </p:nvSpPr>
          <p:spPr bwMode="auto">
            <a:xfrm>
              <a:off x="6723596" y="1784176"/>
              <a:ext cx="428620" cy="334787"/>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2000" b="1" dirty="0">
                  <a:solidFill>
                    <a:srgbClr val="111111"/>
                  </a:solidFill>
                  <a:latin typeface="微软雅黑" panose="020B0503020204020204" pitchFamily="34" charset="-122"/>
                  <a:ea typeface="微软雅黑" panose="020B0503020204020204" pitchFamily="34" charset="-122"/>
                </a:rPr>
                <a:t>无</a:t>
              </a:r>
              <a:endParaRPr kumimoji="1" lang="en-US" altLang="zh-CN" sz="2000" b="1" dirty="0">
                <a:solidFill>
                  <a:srgbClr val="111111"/>
                </a:solidFill>
                <a:latin typeface="微软雅黑" panose="020B0503020204020204" pitchFamily="34" charset="-122"/>
                <a:ea typeface="微软雅黑" panose="020B0503020204020204" pitchFamily="34" charset="-122"/>
              </a:endParaRPr>
            </a:p>
          </p:txBody>
        </p:sp>
        <p:sp>
          <p:nvSpPr>
            <p:cNvPr id="41" name="Rectangle 24"/>
            <p:cNvSpPr>
              <a:spLocks noChangeArrowheads="1"/>
            </p:cNvSpPr>
            <p:nvPr/>
          </p:nvSpPr>
          <p:spPr bwMode="auto">
            <a:xfrm>
              <a:off x="5379797" y="2418207"/>
              <a:ext cx="428620" cy="334787"/>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2000" b="1" dirty="0">
                  <a:solidFill>
                    <a:schemeClr val="bg1"/>
                  </a:solidFill>
                  <a:latin typeface="微软雅黑" panose="020B0503020204020204" pitchFamily="34" charset="-122"/>
                  <a:ea typeface="微软雅黑" panose="020B0503020204020204" pitchFamily="34" charset="-122"/>
                </a:rPr>
                <a:t>有</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Rectangle 24"/>
            <p:cNvSpPr>
              <a:spLocks noChangeArrowheads="1"/>
            </p:cNvSpPr>
            <p:nvPr/>
          </p:nvSpPr>
          <p:spPr bwMode="auto">
            <a:xfrm>
              <a:off x="4957907" y="3429490"/>
              <a:ext cx="678907" cy="334787"/>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2000" b="1" dirty="0">
                  <a:solidFill>
                    <a:schemeClr val="bg1"/>
                  </a:solidFill>
                  <a:latin typeface="微软雅黑" panose="020B0503020204020204" pitchFamily="34" charset="-122"/>
                  <a:ea typeface="微软雅黑" panose="020B0503020204020204" pitchFamily="34" charset="-122"/>
                </a:rPr>
                <a:t>相同</a:t>
              </a:r>
              <a:endParaRPr kumimoji="1"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3" name="Rectangle 24"/>
            <p:cNvSpPr>
              <a:spLocks noChangeArrowheads="1"/>
            </p:cNvSpPr>
            <p:nvPr/>
          </p:nvSpPr>
          <p:spPr bwMode="auto">
            <a:xfrm>
              <a:off x="6522183" y="2645719"/>
              <a:ext cx="678908" cy="334787"/>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2000" b="1" dirty="0">
                  <a:solidFill>
                    <a:srgbClr val="111111"/>
                  </a:solidFill>
                  <a:latin typeface="微软雅黑" panose="020B0503020204020204" pitchFamily="34" charset="-122"/>
                  <a:ea typeface="微软雅黑" panose="020B0503020204020204" pitchFamily="34" charset="-122"/>
                </a:rPr>
                <a:t>不同</a:t>
              </a:r>
              <a:endParaRPr kumimoji="1" lang="en-US" altLang="zh-CN" sz="2000" b="1" dirty="0">
                <a:solidFill>
                  <a:srgbClr val="111111"/>
                </a:solidFill>
                <a:latin typeface="微软雅黑" panose="020B0503020204020204" pitchFamily="34" charset="-122"/>
                <a:ea typeface="微软雅黑" panose="020B0503020204020204" pitchFamily="34" charset="-122"/>
              </a:endParaRPr>
            </a:p>
          </p:txBody>
        </p:sp>
      </p:gr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44"/>
          <p:cNvGrpSpPr/>
          <p:nvPr/>
        </p:nvGrpSpPr>
        <p:grpSpPr bwMode="auto">
          <a:xfrm>
            <a:off x="512167" y="1290637"/>
            <a:ext cx="7383239" cy="3638310"/>
            <a:chOff x="1282798" y="1938657"/>
            <a:chExt cx="6000192" cy="3940658"/>
          </a:xfrm>
        </p:grpSpPr>
        <p:sp>
          <p:nvSpPr>
            <p:cNvPr id="4" name="矩形 3"/>
            <p:cNvSpPr/>
            <p:nvPr/>
          </p:nvSpPr>
          <p:spPr>
            <a:xfrm>
              <a:off x="3453367" y="2537480"/>
              <a:ext cx="2867146" cy="2664003"/>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111111"/>
                  </a:solidFill>
                </a:rPr>
                <a:t> </a:t>
              </a:r>
              <a:endParaRPr lang="zh-CN" altLang="en-US" b="1" dirty="0">
                <a:solidFill>
                  <a:srgbClr val="111111"/>
                </a:solidFill>
              </a:endParaRPr>
            </a:p>
          </p:txBody>
        </p:sp>
        <p:sp>
          <p:nvSpPr>
            <p:cNvPr id="5" name="Rectangle 44"/>
            <p:cNvSpPr>
              <a:spLocks noChangeArrowheads="1"/>
            </p:cNvSpPr>
            <p:nvPr/>
          </p:nvSpPr>
          <p:spPr bwMode="auto">
            <a:xfrm>
              <a:off x="3575483" y="3691480"/>
              <a:ext cx="2602274" cy="1439491"/>
            </a:xfrm>
            <a:prstGeom prst="rect">
              <a:avLst/>
            </a:prstGeom>
            <a:solidFill>
              <a:schemeClr val="bg1"/>
            </a:solidFill>
            <a:ln w="9525">
              <a:solidFill>
                <a:schemeClr val="tx1"/>
              </a:solidFill>
              <a:miter lim="800000"/>
            </a:ln>
          </p:spPr>
          <p:txBody>
            <a:bodyPr wrap="none" anchor="ctr"/>
            <a:lstStyle/>
            <a:p>
              <a:pPr>
                <a:defRPr/>
              </a:pPr>
              <a:endParaRPr lang="zh-CN" altLang="en-US" b="1">
                <a:solidFill>
                  <a:srgbClr val="111111"/>
                </a:solidFill>
                <a:latin typeface="+mn-lt"/>
                <a:ea typeface="黑体" pitchFamily="2" charset="-122"/>
              </a:endParaRPr>
            </a:p>
          </p:txBody>
        </p:sp>
        <p:cxnSp>
          <p:nvCxnSpPr>
            <p:cNvPr id="6" name="直接连接符 5"/>
            <p:cNvCxnSpPr>
              <a:stCxn id="28" idx="3"/>
            </p:cNvCxnSpPr>
            <p:nvPr/>
          </p:nvCxnSpPr>
          <p:spPr>
            <a:xfrm>
              <a:off x="6265467" y="3170922"/>
              <a:ext cx="488472" cy="138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7703" y="3170922"/>
              <a:ext cx="505663" cy="138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265467" y="2650996"/>
              <a:ext cx="558989"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941" y="2650995"/>
              <a:ext cx="433424"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3885" y="3646774"/>
              <a:ext cx="2653872" cy="71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p>
              <a:pPr defTabSz="837565">
                <a:lnSpc>
                  <a:spcPct val="115000"/>
                </a:lnSpc>
                <a:defRPr/>
              </a:pPr>
              <a:r>
                <a:rPr kumimoji="1" lang="en-US" altLang="zh-CN" sz="1600" b="1" dirty="0">
                  <a:solidFill>
                    <a:srgbClr val="111111"/>
                  </a:solidFill>
                  <a:latin typeface="+mn-lt"/>
                  <a:ea typeface="黑体" pitchFamily="2" charset="-122"/>
                </a:rPr>
                <a:t>  MAC</a:t>
              </a:r>
              <a:r>
                <a:rPr kumimoji="1" lang="zh-CN" altLang="en-US" sz="1600" b="1" dirty="0">
                  <a:solidFill>
                    <a:srgbClr val="111111"/>
                  </a:solidFill>
                  <a:latin typeface="+mn-lt"/>
                  <a:ea typeface="黑体" pitchFamily="2" charset="-122"/>
                </a:rPr>
                <a:t>地址    接口    有效时间</a:t>
              </a:r>
            </a:p>
            <a:p>
              <a:pPr defTabSz="837565">
                <a:lnSpc>
                  <a:spcPct val="105000"/>
                </a:lnSpc>
                <a:defRPr/>
              </a:pPr>
              <a:r>
                <a:rPr kumimoji="1" lang="zh-CN" altLang="en-US" b="1" dirty="0">
                  <a:solidFill>
                    <a:srgbClr val="111111"/>
                  </a:solidFill>
                  <a:latin typeface="+mn-lt"/>
                  <a:ea typeface="黑体" pitchFamily="2" charset="-122"/>
                </a:rPr>
                <a:t>   </a:t>
              </a:r>
              <a:r>
                <a:rPr kumimoji="1" lang="en-US" altLang="zh-CN" sz="1600" b="1" dirty="0">
                  <a:solidFill>
                    <a:srgbClr val="111111"/>
                  </a:solidFill>
                  <a:latin typeface="+mn-lt"/>
                  <a:ea typeface="黑体" pitchFamily="2" charset="-122"/>
                </a:rPr>
                <a:t>A          1</a:t>
              </a:r>
            </a:p>
          </p:txBody>
        </p:sp>
        <p:sp>
          <p:nvSpPr>
            <p:cNvPr id="11" name="Rectangle 24"/>
            <p:cNvSpPr>
              <a:spLocks noChangeArrowheads="1"/>
            </p:cNvSpPr>
            <p:nvPr/>
          </p:nvSpPr>
          <p:spPr bwMode="auto">
            <a:xfrm>
              <a:off x="3945270" y="1938657"/>
              <a:ext cx="1770703" cy="52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zh-CN" altLang="en-US" sz="2600" b="1" dirty="0">
                  <a:solidFill>
                    <a:srgbClr val="111111"/>
                  </a:solidFill>
                  <a:latin typeface="黑体" pitchFamily="2" charset="-122"/>
                  <a:ea typeface="黑体" pitchFamily="2" charset="-122"/>
                </a:rPr>
                <a:t>以太网交换机</a:t>
              </a:r>
              <a:endParaRPr kumimoji="1" lang="en-US" altLang="zh-CN" sz="2600" b="1" dirty="0">
                <a:solidFill>
                  <a:srgbClr val="111111"/>
                </a:solidFill>
                <a:latin typeface="黑体" pitchFamily="2" charset="-122"/>
                <a:ea typeface="黑体" pitchFamily="2" charset="-122"/>
              </a:endParaRPr>
            </a:p>
          </p:txBody>
        </p:sp>
        <p:pic>
          <p:nvPicPr>
            <p:cNvPr id="11367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427781" y="2346579"/>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A</a:t>
              </a:r>
              <a:endParaRPr kumimoji="1" lang="en-US" altLang="zh-CN" b="1" baseline="-25000" dirty="0">
                <a:solidFill>
                  <a:srgbClr val="111111"/>
                </a:solidFill>
                <a:latin typeface="+mn-lt"/>
                <a:ea typeface="黑体" pitchFamily="2" charset="-122"/>
              </a:endParaRPr>
            </a:p>
          </p:txBody>
        </p:sp>
        <p:sp>
          <p:nvSpPr>
            <p:cNvPr id="14" name="Line 50"/>
            <p:cNvSpPr>
              <a:spLocks noChangeShapeType="1"/>
            </p:cNvSpPr>
            <p:nvPr/>
          </p:nvSpPr>
          <p:spPr bwMode="auto">
            <a:xfrm>
              <a:off x="4509412" y="3691480"/>
              <a:ext cx="0" cy="14394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nvGrpSpPr>
            <p:cNvPr id="113682" name="组合 14"/>
            <p:cNvGrpSpPr/>
            <p:nvPr/>
          </p:nvGrpSpPr>
          <p:grpSpPr bwMode="auto">
            <a:xfrm>
              <a:off x="3575141" y="3978198"/>
              <a:ext cx="2601995" cy="863600"/>
              <a:chOff x="3575141" y="4437298"/>
              <a:chExt cx="1439863" cy="863600"/>
            </a:xfrm>
          </p:grpSpPr>
          <p:sp>
            <p:nvSpPr>
              <p:cNvPr id="16" name="Line 45"/>
              <p:cNvSpPr>
                <a:spLocks noChangeShapeType="1"/>
              </p:cNvSpPr>
              <p:nvPr/>
            </p:nvSpPr>
            <p:spPr bwMode="auto">
              <a:xfrm>
                <a:off x="3575330" y="4437791"/>
                <a:ext cx="144001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7" name="Line 46"/>
              <p:cNvSpPr>
                <a:spLocks noChangeShapeType="1"/>
              </p:cNvSpPr>
              <p:nvPr/>
            </p:nvSpPr>
            <p:spPr bwMode="auto">
              <a:xfrm>
                <a:off x="3575330" y="4725001"/>
                <a:ext cx="144001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8" name="Line 47"/>
              <p:cNvSpPr>
                <a:spLocks noChangeShapeType="1"/>
              </p:cNvSpPr>
              <p:nvPr/>
            </p:nvSpPr>
            <p:spPr bwMode="auto">
              <a:xfrm>
                <a:off x="3575330" y="5012212"/>
                <a:ext cx="1440017" cy="17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9" name="Line 66"/>
              <p:cNvSpPr>
                <a:spLocks noChangeShapeType="1"/>
              </p:cNvSpPr>
              <p:nvPr/>
            </p:nvSpPr>
            <p:spPr bwMode="auto">
              <a:xfrm>
                <a:off x="3575330" y="5299421"/>
                <a:ext cx="1440017" cy="17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grpSp>
          <p:nvGrpSpPr>
            <p:cNvPr id="113683" name="组合 57"/>
            <p:cNvGrpSpPr/>
            <p:nvPr/>
          </p:nvGrpSpPr>
          <p:grpSpPr bwMode="auto">
            <a:xfrm>
              <a:off x="3453365" y="2578761"/>
              <a:ext cx="287231" cy="389767"/>
              <a:chOff x="2268208" y="1237748"/>
              <a:chExt cx="287926" cy="389767"/>
            </a:xfrm>
          </p:grpSpPr>
          <p:sp>
            <p:nvSpPr>
              <p:cNvPr id="21" name="矩形 20"/>
              <p:cNvSpPr/>
              <p:nvPr/>
            </p:nvSpPr>
            <p:spPr>
              <a:xfrm>
                <a:off x="2268208" y="1339212"/>
                <a:ext cx="287926" cy="216698"/>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2" name="Rectangle 40"/>
              <p:cNvSpPr>
                <a:spLocks noChangeArrowheads="1"/>
              </p:cNvSpPr>
              <p:nvPr/>
            </p:nvSpPr>
            <p:spPr bwMode="auto">
              <a:xfrm>
                <a:off x="2268208" y="1237748"/>
                <a:ext cx="232748"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1</a:t>
                </a:r>
                <a:endParaRPr kumimoji="1" lang="en-US" altLang="zh-CN" b="1" baseline="-25000" dirty="0">
                  <a:solidFill>
                    <a:srgbClr val="111111"/>
                  </a:solidFill>
                  <a:latin typeface="+mn-lt"/>
                  <a:ea typeface="黑体" pitchFamily="2" charset="-122"/>
                </a:endParaRPr>
              </a:p>
            </p:txBody>
          </p:sp>
        </p:grpSp>
        <p:grpSp>
          <p:nvGrpSpPr>
            <p:cNvPr id="113684" name="组合 58"/>
            <p:cNvGrpSpPr/>
            <p:nvPr/>
          </p:nvGrpSpPr>
          <p:grpSpPr bwMode="auto">
            <a:xfrm>
              <a:off x="3453365" y="2976039"/>
              <a:ext cx="287231" cy="389767"/>
              <a:chOff x="2268208" y="1247610"/>
              <a:chExt cx="287926" cy="390962"/>
            </a:xfrm>
          </p:grpSpPr>
          <p:sp>
            <p:nvSpPr>
              <p:cNvPr id="24" name="矩形 23"/>
              <p:cNvSpPr/>
              <p:nvPr/>
            </p:nvSpPr>
            <p:spPr>
              <a:xfrm>
                <a:off x="2268208" y="1340760"/>
                <a:ext cx="287926"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5" name="Rectangle 40"/>
              <p:cNvSpPr>
                <a:spLocks noChangeArrowheads="1"/>
              </p:cNvSpPr>
              <p:nvPr/>
            </p:nvSpPr>
            <p:spPr bwMode="auto">
              <a:xfrm>
                <a:off x="2268208" y="1247610"/>
                <a:ext cx="232748"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2</a:t>
                </a:r>
                <a:endParaRPr kumimoji="1" lang="en-US" altLang="zh-CN" b="1" baseline="-25000" dirty="0">
                  <a:solidFill>
                    <a:srgbClr val="111111"/>
                  </a:solidFill>
                  <a:latin typeface="+mn-lt"/>
                  <a:ea typeface="黑体" pitchFamily="2" charset="-122"/>
                </a:endParaRPr>
              </a:p>
            </p:txBody>
          </p:sp>
        </p:grpSp>
        <p:grpSp>
          <p:nvGrpSpPr>
            <p:cNvPr id="113685" name="组合 61"/>
            <p:cNvGrpSpPr/>
            <p:nvPr/>
          </p:nvGrpSpPr>
          <p:grpSpPr bwMode="auto">
            <a:xfrm>
              <a:off x="6025540" y="2976039"/>
              <a:ext cx="288951" cy="389767"/>
              <a:chOff x="2260188" y="1247610"/>
              <a:chExt cx="288058" cy="390962"/>
            </a:xfrm>
          </p:grpSpPr>
          <p:sp>
            <p:nvSpPr>
              <p:cNvPr id="27" name="矩形 26"/>
              <p:cNvSpPr/>
              <p:nvPr/>
            </p:nvSpPr>
            <p:spPr>
              <a:xfrm>
                <a:off x="2260188" y="1340760"/>
                <a:ext cx="288058"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8" name="Rectangle 40"/>
              <p:cNvSpPr>
                <a:spLocks noChangeArrowheads="1"/>
              </p:cNvSpPr>
              <p:nvPr/>
            </p:nvSpPr>
            <p:spPr bwMode="auto">
              <a:xfrm>
                <a:off x="2267905" y="1247610"/>
                <a:ext cx="231469"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4</a:t>
                </a:r>
                <a:endParaRPr kumimoji="1" lang="en-US" altLang="zh-CN" b="1" baseline="-25000" dirty="0">
                  <a:solidFill>
                    <a:srgbClr val="111111"/>
                  </a:solidFill>
                  <a:latin typeface="+mn-lt"/>
                  <a:ea typeface="黑体" pitchFamily="2" charset="-122"/>
                </a:endParaRPr>
              </a:p>
            </p:txBody>
          </p:sp>
        </p:grpSp>
        <p:grpSp>
          <p:nvGrpSpPr>
            <p:cNvPr id="113686" name="组合 64"/>
            <p:cNvGrpSpPr/>
            <p:nvPr/>
          </p:nvGrpSpPr>
          <p:grpSpPr bwMode="auto">
            <a:xfrm>
              <a:off x="6025540" y="2578765"/>
              <a:ext cx="288951" cy="389767"/>
              <a:chOff x="2260188" y="1237802"/>
              <a:chExt cx="288058" cy="389117"/>
            </a:xfrm>
          </p:grpSpPr>
          <p:sp>
            <p:nvSpPr>
              <p:cNvPr id="30" name="矩形 29"/>
              <p:cNvSpPr/>
              <p:nvPr/>
            </p:nvSpPr>
            <p:spPr>
              <a:xfrm>
                <a:off x="2260188" y="1339094"/>
                <a:ext cx="288058" cy="21805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31" name="Rectangle 40"/>
              <p:cNvSpPr>
                <a:spLocks noChangeArrowheads="1"/>
              </p:cNvSpPr>
              <p:nvPr/>
            </p:nvSpPr>
            <p:spPr bwMode="auto">
              <a:xfrm>
                <a:off x="2267905" y="1237802"/>
                <a:ext cx="231469" cy="38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3</a:t>
                </a:r>
                <a:endParaRPr kumimoji="1" lang="en-US" altLang="zh-CN" b="1" baseline="-25000" dirty="0">
                  <a:solidFill>
                    <a:srgbClr val="111111"/>
                  </a:solidFill>
                  <a:latin typeface="+mn-lt"/>
                  <a:ea typeface="黑体" pitchFamily="2" charset="-122"/>
                </a:endParaRPr>
              </a:p>
            </p:txBody>
          </p:sp>
        </p:grpSp>
        <p:sp>
          <p:nvSpPr>
            <p:cNvPr id="32" name="Rectangle 24"/>
            <p:cNvSpPr>
              <a:spLocks noChangeArrowheads="1"/>
            </p:cNvSpPr>
            <p:nvPr/>
          </p:nvSpPr>
          <p:spPr bwMode="auto">
            <a:xfrm>
              <a:off x="4586810" y="3241685"/>
              <a:ext cx="703772"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zh-CN" altLang="en-US" b="1" dirty="0">
                  <a:solidFill>
                    <a:srgbClr val="111111"/>
                  </a:solidFill>
                  <a:latin typeface="+mn-lt"/>
                  <a:ea typeface="黑体" pitchFamily="2" charset="-122"/>
                </a:rPr>
                <a:t>交换表</a:t>
              </a:r>
              <a:endParaRPr kumimoji="1" lang="en-US" altLang="zh-CN" b="1" dirty="0">
                <a:solidFill>
                  <a:srgbClr val="111111"/>
                </a:solidFill>
                <a:latin typeface="+mn-lt"/>
                <a:ea typeface="黑体" pitchFamily="2" charset="-122"/>
              </a:endParaRPr>
            </a:p>
          </p:txBody>
        </p:sp>
        <p:pic>
          <p:nvPicPr>
            <p:cNvPr id="113688"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7050804" y="2993232"/>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D</a:t>
              </a:r>
              <a:endParaRPr kumimoji="1" lang="en-US" altLang="zh-CN" b="1" baseline="-25000" dirty="0">
                <a:solidFill>
                  <a:srgbClr val="111111"/>
                </a:solidFill>
                <a:latin typeface="+mn-lt"/>
                <a:ea typeface="黑体" pitchFamily="2" charset="-122"/>
              </a:endParaRPr>
            </a:p>
          </p:txBody>
        </p:sp>
        <p:pic>
          <p:nvPicPr>
            <p:cNvPr id="11369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91"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7050804" y="2346579"/>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B</a:t>
              </a:r>
              <a:endParaRPr kumimoji="1" lang="en-US" altLang="zh-CN" b="1" baseline="-25000" dirty="0">
                <a:solidFill>
                  <a:srgbClr val="111111"/>
                </a:solidFill>
                <a:latin typeface="+mn-lt"/>
                <a:ea typeface="黑体" pitchFamily="2" charset="-122"/>
              </a:endParaRPr>
            </a:p>
          </p:txBody>
        </p:sp>
        <p:sp>
          <p:nvSpPr>
            <p:cNvPr id="38" name="Line 50"/>
            <p:cNvSpPr>
              <a:spLocks noChangeShapeType="1"/>
            </p:cNvSpPr>
            <p:nvPr/>
          </p:nvSpPr>
          <p:spPr bwMode="auto">
            <a:xfrm>
              <a:off x="5176296" y="3691480"/>
              <a:ext cx="0" cy="14394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39" name="Rectangle 34"/>
            <p:cNvSpPr>
              <a:spLocks noChangeArrowheads="1"/>
            </p:cNvSpPr>
            <p:nvPr/>
          </p:nvSpPr>
          <p:spPr bwMode="auto">
            <a:xfrm>
              <a:off x="2427781" y="3041387"/>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b="1" dirty="0">
                  <a:solidFill>
                    <a:srgbClr val="111111"/>
                  </a:solidFill>
                  <a:latin typeface="+mn-lt"/>
                  <a:ea typeface="黑体" pitchFamily="2" charset="-122"/>
                </a:rPr>
                <a:t>C</a:t>
              </a:r>
              <a:endParaRPr kumimoji="1" lang="en-US" altLang="zh-CN" b="1" baseline="-25000" dirty="0">
                <a:solidFill>
                  <a:srgbClr val="111111"/>
                </a:solidFill>
                <a:latin typeface="+mn-lt"/>
                <a:ea typeface="黑体" pitchFamily="2" charset="-122"/>
              </a:endParaRPr>
            </a:p>
          </p:txBody>
        </p:sp>
        <p:sp>
          <p:nvSpPr>
            <p:cNvPr id="40" name="矩形 39"/>
            <p:cNvSpPr/>
            <p:nvPr/>
          </p:nvSpPr>
          <p:spPr>
            <a:xfrm>
              <a:off x="2660473" y="5345949"/>
              <a:ext cx="4473572" cy="533366"/>
            </a:xfrm>
            <a:prstGeom prst="rect">
              <a:avLst/>
            </a:prstGeom>
          </p:spPr>
          <p:txBody>
            <a:bodyPr>
              <a:spAutoFit/>
            </a:bodyPr>
            <a:lstStyle/>
            <a:p>
              <a:pPr algn="ctr">
                <a:defRPr/>
              </a:pPr>
              <a:r>
                <a:rPr lang="zh-CN" altLang="en-US" sz="2600" b="1" dirty="0">
                  <a:solidFill>
                    <a:srgbClr val="111111"/>
                  </a:solidFill>
                  <a:latin typeface="+mn-lt"/>
                  <a:ea typeface="黑体" pitchFamily="2" charset="-122"/>
                </a:rPr>
                <a:t>交换了两帧后的交换表</a:t>
              </a:r>
              <a:endParaRPr lang="en-US" altLang="zh-CN" sz="2600" b="1" dirty="0">
                <a:solidFill>
                  <a:srgbClr val="111111"/>
                </a:solidFill>
                <a:latin typeface="+mn-lt"/>
                <a:ea typeface="黑体" pitchFamily="2" charset="-122"/>
              </a:endParaRPr>
            </a:p>
          </p:txBody>
        </p:sp>
        <p:sp>
          <p:nvSpPr>
            <p:cNvPr id="41" name="Rectangle 24"/>
            <p:cNvSpPr>
              <a:spLocks noChangeArrowheads="1"/>
            </p:cNvSpPr>
            <p:nvPr/>
          </p:nvSpPr>
          <p:spPr bwMode="auto">
            <a:xfrm>
              <a:off x="1282798" y="3932255"/>
              <a:ext cx="2086292" cy="73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527" tIns="41031" rIns="83527" bIns="41031">
              <a:spAutoFit/>
            </a:bodyPr>
            <a:lstStyle/>
            <a:p>
              <a:pPr defTabSz="837565">
                <a:spcBef>
                  <a:spcPts val="330"/>
                </a:spcBef>
                <a:defRPr/>
              </a:pPr>
              <a:r>
                <a:rPr kumimoji="1" lang="en-US" altLang="zh-CN" b="1" dirty="0">
                  <a:solidFill>
                    <a:srgbClr val="111111"/>
                  </a:solidFill>
                  <a:latin typeface="+mn-lt"/>
                  <a:ea typeface="黑体" pitchFamily="2" charset="-122"/>
                </a:rPr>
                <a:t>A </a:t>
              </a:r>
              <a:r>
                <a:rPr kumimoji="1" lang="zh-CN" altLang="en-US" b="1" dirty="0">
                  <a:solidFill>
                    <a:srgbClr val="111111"/>
                  </a:solidFill>
                  <a:latin typeface="+mn-lt"/>
                  <a:ea typeface="黑体" pitchFamily="2" charset="-122"/>
                </a:rPr>
                <a:t>发送一帧给 </a:t>
              </a:r>
              <a:r>
                <a:rPr kumimoji="1" lang="en-US" altLang="zh-CN" b="1" dirty="0">
                  <a:solidFill>
                    <a:srgbClr val="111111"/>
                  </a:solidFill>
                  <a:latin typeface="+mn-lt"/>
                  <a:ea typeface="黑体" pitchFamily="2" charset="-122"/>
                </a:rPr>
                <a:t>B</a:t>
              </a:r>
            </a:p>
            <a:p>
              <a:pPr defTabSz="837565">
                <a:spcBef>
                  <a:spcPts val="330"/>
                </a:spcBef>
                <a:defRPr/>
              </a:pPr>
              <a:r>
                <a:rPr kumimoji="1" lang="en-US" altLang="zh-CN" b="1" dirty="0">
                  <a:solidFill>
                    <a:srgbClr val="111111"/>
                  </a:solidFill>
                  <a:latin typeface="+mn-lt"/>
                  <a:ea typeface="黑体" pitchFamily="2" charset="-122"/>
                </a:rPr>
                <a:t>B </a:t>
              </a:r>
              <a:r>
                <a:rPr kumimoji="1" lang="zh-CN" altLang="en-US" b="1" dirty="0">
                  <a:solidFill>
                    <a:srgbClr val="111111"/>
                  </a:solidFill>
                  <a:latin typeface="+mn-lt"/>
                  <a:ea typeface="黑体" pitchFamily="2" charset="-122"/>
                </a:rPr>
                <a:t>发送一帧给 </a:t>
              </a:r>
              <a:r>
                <a:rPr kumimoji="1" lang="en-US" altLang="zh-CN" b="1" dirty="0">
                  <a:solidFill>
                    <a:srgbClr val="111111"/>
                  </a:solidFill>
                  <a:latin typeface="+mn-lt"/>
                  <a:ea typeface="黑体" pitchFamily="2" charset="-122"/>
                </a:rPr>
                <a:t>A</a:t>
              </a:r>
            </a:p>
          </p:txBody>
        </p:sp>
        <p:sp>
          <p:nvSpPr>
            <p:cNvPr id="42" name="右箭头 41"/>
            <p:cNvSpPr/>
            <p:nvPr/>
          </p:nvSpPr>
          <p:spPr>
            <a:xfrm>
              <a:off x="3097339" y="4107676"/>
              <a:ext cx="486743" cy="10147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111111"/>
                </a:solidFill>
              </a:endParaRPr>
            </a:p>
          </p:txBody>
        </p:sp>
        <p:sp>
          <p:nvSpPr>
            <p:cNvPr id="43" name="右箭头 42"/>
            <p:cNvSpPr/>
            <p:nvPr/>
          </p:nvSpPr>
          <p:spPr>
            <a:xfrm>
              <a:off x="3102498" y="4379408"/>
              <a:ext cx="488464" cy="10147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111111"/>
                </a:solidFill>
              </a:endParaRPr>
            </a:p>
          </p:txBody>
        </p:sp>
      </p:grpSp>
      <p:sp>
        <p:nvSpPr>
          <p:cNvPr id="46" name="矩形 45"/>
          <p:cNvSpPr/>
          <p:nvPr/>
        </p:nvSpPr>
        <p:spPr>
          <a:xfrm>
            <a:off x="7267687" y="2818466"/>
            <a:ext cx="4588159" cy="2910680"/>
          </a:xfrm>
          <a:prstGeom prst="rect">
            <a:avLst/>
          </a:prstGeom>
          <a:ln w="12700">
            <a:solidFill>
              <a:schemeClr val="tx1"/>
            </a:solidFill>
          </a:ln>
        </p:spPr>
        <p:txBody>
          <a:bodyPr wrap="square" lIns="108850" tIns="54425" rIns="108850" bIns="54425">
            <a:spAutoFit/>
          </a:bodyPr>
          <a:lstStyle/>
          <a:p>
            <a:pPr>
              <a:defRPr/>
            </a:pPr>
            <a:r>
              <a:rPr lang="zh-CN" altLang="zh-CN" sz="2600" b="1" dirty="0">
                <a:solidFill>
                  <a:srgbClr val="111111"/>
                </a:solidFill>
                <a:latin typeface="+mn-lt"/>
                <a:ea typeface="黑体" pitchFamily="2" charset="-122"/>
              </a:rPr>
              <a:t>考虑到有时可能要在交换机的接口更换主机，或者主机要更换网络适配器，这就需要更改交换表中的项目。为此，在交换表中每个项目都设有一</a:t>
            </a:r>
            <a:r>
              <a:rPr lang="zh-CN" altLang="en-US" sz="2600" b="1" dirty="0">
                <a:solidFill>
                  <a:srgbClr val="111111"/>
                </a:solidFill>
                <a:latin typeface="+mn-lt"/>
                <a:ea typeface="黑体" pitchFamily="2" charset="-122"/>
              </a:rPr>
              <a:t>个</a:t>
            </a:r>
            <a:r>
              <a:rPr lang="zh-CN" altLang="zh-CN" sz="2600" b="1" dirty="0">
                <a:solidFill>
                  <a:srgbClr val="FF0000"/>
                </a:solidFill>
                <a:latin typeface="+mn-lt"/>
                <a:ea typeface="黑体" pitchFamily="2" charset="-122"/>
              </a:rPr>
              <a:t>有效时间</a:t>
            </a:r>
            <a:r>
              <a:rPr lang="zh-CN" altLang="en-US" sz="2600" b="1" dirty="0">
                <a:latin typeface="+mn-lt"/>
                <a:ea typeface="黑体" pitchFamily="2" charset="-122"/>
              </a:rPr>
              <a:t>，</a:t>
            </a:r>
            <a:r>
              <a:rPr lang="zh-CN" altLang="zh-CN" sz="2600" b="1" dirty="0">
                <a:solidFill>
                  <a:srgbClr val="0000FF"/>
                </a:solidFill>
                <a:latin typeface="+mn-lt"/>
                <a:ea typeface="黑体" pitchFamily="2" charset="-122"/>
              </a:rPr>
              <a:t>过期的项目</a:t>
            </a:r>
            <a:r>
              <a:rPr lang="zh-CN" altLang="en-US" sz="2600" b="1" dirty="0">
                <a:solidFill>
                  <a:srgbClr val="0000FF"/>
                </a:solidFill>
                <a:latin typeface="+mn-lt"/>
                <a:ea typeface="黑体" pitchFamily="2" charset="-122"/>
              </a:rPr>
              <a:t>会</a:t>
            </a:r>
            <a:r>
              <a:rPr lang="zh-CN" altLang="zh-CN" sz="2600" b="1" dirty="0">
                <a:solidFill>
                  <a:srgbClr val="0000FF"/>
                </a:solidFill>
                <a:latin typeface="+mn-lt"/>
                <a:ea typeface="黑体" pitchFamily="2" charset="-122"/>
              </a:rPr>
              <a:t>被自动删除。</a:t>
            </a:r>
            <a:endParaRPr lang="zh-CN" altLang="en-US" sz="2600" b="1" dirty="0">
              <a:solidFill>
                <a:srgbClr val="0000FF"/>
              </a:solidFill>
              <a:latin typeface="+mn-lt"/>
              <a:ea typeface="黑体" pitchFamily="2" charset="-122"/>
            </a:endParaRPr>
          </a:p>
        </p:txBody>
      </p:sp>
      <p:cxnSp>
        <p:nvCxnSpPr>
          <p:cNvPr id="113668" name="直接箭头连接符 47"/>
          <p:cNvCxnSpPr/>
          <p:nvPr/>
        </p:nvCxnSpPr>
        <p:spPr bwMode="auto">
          <a:xfrm flipH="1" flipV="1">
            <a:off x="6465575" y="3059821"/>
            <a:ext cx="802112" cy="304871"/>
          </a:xfrm>
          <a:prstGeom prst="straightConnector1">
            <a:avLst/>
          </a:prstGeom>
          <a:noFill/>
          <a:ln w="190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70" name="标题 1"/>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sp>
        <p:nvSpPr>
          <p:cNvPr id="47" name="Rectangle 49"/>
          <p:cNvSpPr>
            <a:spLocks noChangeArrowheads="1"/>
          </p:cNvSpPr>
          <p:nvPr/>
        </p:nvSpPr>
        <p:spPr bwMode="auto">
          <a:xfrm>
            <a:off x="3307926" y="3429794"/>
            <a:ext cx="3265591" cy="36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p>
            <a:pPr defTabSz="837565">
              <a:lnSpc>
                <a:spcPct val="115000"/>
              </a:lnSpc>
              <a:defRPr/>
            </a:pPr>
            <a:r>
              <a:rPr kumimoji="1" lang="en-US" altLang="zh-CN" sz="1600" b="1" dirty="0">
                <a:solidFill>
                  <a:srgbClr val="111111"/>
                </a:solidFill>
                <a:latin typeface="+mn-lt"/>
                <a:ea typeface="黑体" pitchFamily="2" charset="-122"/>
              </a:rPr>
              <a:t>   B          3</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additive="base">
                                        <p:cTn id="7" dur="500" fill="hold"/>
                                        <p:tgtEl>
                                          <p:spTgt spid="113668"/>
                                        </p:tgtEl>
                                        <p:attrNameLst>
                                          <p:attrName>ppt_x</p:attrName>
                                        </p:attrNameLst>
                                      </p:cBhvr>
                                      <p:tavLst>
                                        <p:tav tm="0">
                                          <p:val>
                                            <p:strVal val="#ppt_x"/>
                                          </p:val>
                                        </p:tav>
                                        <p:tav tm="100000">
                                          <p:val>
                                            <p:strVal val="#ppt_x"/>
                                          </p:val>
                                        </p:tav>
                                      </p:tavLst>
                                    </p:anim>
                                    <p:anim calcmode="lin" valueType="num">
                                      <p:cBhvr additive="base">
                                        <p:cTn id="8" dur="500" fill="hold"/>
                                        <p:tgtEl>
                                          <p:spTgt spid="1136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nvGraphicFramePr>
        <p:xfrm>
          <a:off x="6815285" y="1773610"/>
          <a:ext cx="4968553" cy="3749040"/>
        </p:xfrm>
        <a:graphic>
          <a:graphicData uri="http://schemas.openxmlformats.org/drawingml/2006/table">
            <a:tbl>
              <a:tblPr firstRow="1" bandRow="1">
                <a:tableStyleId>{F5AB1C69-6EDB-4FF4-983F-18BD219EF322}</a:tableStyleId>
              </a:tblPr>
              <a:tblGrid>
                <a:gridCol w="1152129">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tblGrid>
              <a:tr h="576064">
                <a:tc>
                  <a:txBody>
                    <a:bodyPr/>
                    <a:lstStyle/>
                    <a:p>
                      <a:endParaRPr lang="zh-CN" altLang="en-US" b="1" dirty="0"/>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r>
                        <a:rPr lang="zh-CN" altLang="en-US" sz="1600" b="1" dirty="0">
                          <a:solidFill>
                            <a:srgbClr val="111111"/>
                          </a:solidFill>
                        </a:rPr>
                        <a:t>交换表</a:t>
                      </a:r>
                      <a:r>
                        <a:rPr lang="en-US" altLang="zh-CN" sz="1600" b="1" dirty="0">
                          <a:solidFill>
                            <a:srgbClr val="111111"/>
                          </a:solidFill>
                        </a:rPr>
                        <a:t>1</a:t>
                      </a:r>
                      <a:r>
                        <a:rPr lang="zh-CN" altLang="en-US" sz="1600" b="1" dirty="0">
                          <a:solidFill>
                            <a:srgbClr val="111111"/>
                          </a:solidFill>
                        </a:rPr>
                        <a:t>变化</a:t>
                      </a: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r>
                        <a:rPr lang="zh-CN" altLang="en-US" sz="1600" b="1" dirty="0">
                          <a:solidFill>
                            <a:srgbClr val="111111"/>
                          </a:solidFill>
                        </a:rPr>
                        <a:t>交换机</a:t>
                      </a:r>
                      <a:r>
                        <a:rPr lang="en-US" altLang="zh-CN" sz="1600" b="1" dirty="0">
                          <a:solidFill>
                            <a:srgbClr val="111111"/>
                          </a:solidFill>
                        </a:rPr>
                        <a:t>1</a:t>
                      </a:r>
                      <a:r>
                        <a:rPr lang="zh-CN" altLang="en-US" sz="1600" b="1" dirty="0">
                          <a:solidFill>
                            <a:srgbClr val="111111"/>
                          </a:solidFill>
                        </a:rPr>
                        <a:t>向哪些接口转发帧</a:t>
                      </a: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r>
                        <a:rPr lang="zh-CN" altLang="en-US" sz="1600" b="1" dirty="0">
                          <a:solidFill>
                            <a:srgbClr val="111111"/>
                          </a:solidFill>
                        </a:rPr>
                        <a:t>交换表</a:t>
                      </a:r>
                      <a:r>
                        <a:rPr lang="en-US" altLang="zh-CN" sz="1600" b="1" dirty="0">
                          <a:solidFill>
                            <a:srgbClr val="111111"/>
                          </a:solidFill>
                        </a:rPr>
                        <a:t>2</a:t>
                      </a:r>
                      <a:r>
                        <a:rPr lang="zh-CN" altLang="en-US" sz="1600" b="1" dirty="0">
                          <a:solidFill>
                            <a:srgbClr val="111111"/>
                          </a:solidFill>
                        </a:rPr>
                        <a:t>变化</a:t>
                      </a:r>
                    </a:p>
                    <a:p>
                      <a:endParaRPr lang="zh-CN" altLang="en-US" sz="1600" b="1" dirty="0">
                        <a:solidFill>
                          <a:srgbClr val="111111"/>
                        </a:solidFill>
                      </a:endParaRP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r>
                        <a:rPr lang="zh-CN" altLang="zh-CN" sz="1600" b="1" kern="1200" dirty="0">
                          <a:solidFill>
                            <a:srgbClr val="111111"/>
                          </a:solidFill>
                          <a:effectLst/>
                          <a:latin typeface="+mn-lt"/>
                          <a:ea typeface="+mn-ea"/>
                          <a:cs typeface="+mn-cs"/>
                        </a:rPr>
                        <a:t>交换机</a:t>
                      </a:r>
                      <a:r>
                        <a:rPr lang="en-US" altLang="zh-CN" sz="1600" b="1" kern="1200" dirty="0">
                          <a:solidFill>
                            <a:srgbClr val="111111"/>
                          </a:solidFill>
                          <a:effectLst/>
                          <a:latin typeface="+mn-lt"/>
                          <a:ea typeface="+mn-ea"/>
                          <a:cs typeface="+mn-cs"/>
                        </a:rPr>
                        <a:t>2</a:t>
                      </a:r>
                      <a:r>
                        <a:rPr lang="zh-CN" altLang="zh-CN" sz="1600" b="1" kern="1200" dirty="0">
                          <a:solidFill>
                            <a:srgbClr val="111111"/>
                          </a:solidFill>
                          <a:effectLst/>
                          <a:latin typeface="+mn-lt"/>
                          <a:ea typeface="+mn-ea"/>
                          <a:cs typeface="+mn-cs"/>
                        </a:rPr>
                        <a:t>向哪些</a:t>
                      </a:r>
                      <a:r>
                        <a:rPr lang="zh-CN" altLang="en-US" sz="1600" b="1" kern="1200" dirty="0">
                          <a:solidFill>
                            <a:srgbClr val="111111"/>
                          </a:solidFill>
                          <a:effectLst/>
                          <a:latin typeface="+mn-lt"/>
                          <a:ea typeface="+mn-ea"/>
                          <a:cs typeface="+mn-cs"/>
                        </a:rPr>
                        <a:t>接</a:t>
                      </a:r>
                      <a:r>
                        <a:rPr lang="zh-CN" altLang="zh-CN" sz="1600" b="1" kern="1200" dirty="0">
                          <a:solidFill>
                            <a:srgbClr val="111111"/>
                          </a:solidFill>
                          <a:effectLst/>
                          <a:latin typeface="+mn-lt"/>
                          <a:ea typeface="+mn-ea"/>
                          <a:cs typeface="+mn-cs"/>
                        </a:rPr>
                        <a:t>口转发帧</a:t>
                      </a:r>
                      <a:endParaRPr lang="zh-CN" altLang="en-US" sz="1600" b="1" dirty="0">
                        <a:solidFill>
                          <a:srgbClr val="111111"/>
                        </a:solidFill>
                      </a:endParaRP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sz="1600" b="1" dirty="0">
                          <a:solidFill>
                            <a:srgbClr val="333399"/>
                          </a:solidFill>
                        </a:rPr>
                        <a:t>A</a:t>
                      </a:r>
                      <a:r>
                        <a:rPr lang="zh-CN" altLang="en-US" sz="1600" b="1" dirty="0">
                          <a:solidFill>
                            <a:srgbClr val="333399"/>
                          </a:solidFill>
                        </a:rPr>
                        <a:t>发送给</a:t>
                      </a:r>
                      <a:r>
                        <a:rPr lang="en-US" altLang="zh-CN" sz="1600" b="1" dirty="0">
                          <a:solidFill>
                            <a:srgbClr val="333399"/>
                          </a:solidFill>
                        </a:rPr>
                        <a:t>B</a:t>
                      </a:r>
                      <a:endParaRPr lang="zh-CN" altLang="en-US" sz="1600" b="1" dirty="0">
                        <a:solidFill>
                          <a:srgbClr val="333399"/>
                        </a:solidFill>
                      </a:endParaRP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增加（</a:t>
                      </a:r>
                      <a:r>
                        <a:rPr lang="en-US" sz="1600" b="1" kern="100" dirty="0">
                          <a:solidFill>
                            <a:srgbClr val="FF0000"/>
                          </a:solidFill>
                          <a:effectLst/>
                          <a:latin typeface="等线"/>
                          <a:ea typeface="等线"/>
                          <a:cs typeface="Times New Roman" panose="02020603050405020304"/>
                        </a:rPr>
                        <a:t>A,1</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除</a:t>
                      </a:r>
                      <a:r>
                        <a:rPr lang="en-US" sz="1600" b="1" kern="100" dirty="0">
                          <a:solidFill>
                            <a:srgbClr val="FF0000"/>
                          </a:solidFill>
                          <a:effectLst/>
                          <a:latin typeface="等线"/>
                          <a:ea typeface="等线"/>
                          <a:cs typeface="Times New Roman" panose="02020603050405020304"/>
                        </a:rPr>
                        <a:t>1</a:t>
                      </a:r>
                      <a:r>
                        <a:rPr lang="zh-CN" sz="1600" b="1" kern="100" dirty="0">
                          <a:solidFill>
                            <a:srgbClr val="FF0000"/>
                          </a:solidFill>
                          <a:effectLst/>
                          <a:latin typeface="等线"/>
                          <a:ea typeface="等线"/>
                          <a:cs typeface="Times New Roman" panose="02020603050405020304"/>
                        </a:rPr>
                        <a:t>外</a:t>
                      </a:r>
                      <a:endParaRPr lang="en-US" altLang="zh-CN" sz="1600" b="1" kern="100" dirty="0">
                        <a:solidFill>
                          <a:srgbClr val="FF0000"/>
                        </a:solidFill>
                        <a:effectLst/>
                        <a:latin typeface="等线"/>
                        <a:ea typeface="等线"/>
                        <a:cs typeface="Times New Roman" panose="02020603050405020304"/>
                      </a:endParaRPr>
                    </a:p>
                    <a:p>
                      <a:pPr algn="ctr">
                        <a:spcAft>
                          <a:spcPts val="0"/>
                        </a:spcAft>
                      </a:pPr>
                      <a:r>
                        <a:rPr lang="zh-CN" sz="1600" b="1" kern="100" dirty="0">
                          <a:solidFill>
                            <a:srgbClr val="FF0000"/>
                          </a:solidFill>
                          <a:effectLst/>
                          <a:latin typeface="等线"/>
                          <a:ea typeface="等线"/>
                          <a:cs typeface="Times New Roman" panose="02020603050405020304"/>
                        </a:rPr>
                        <a:t>所有</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增加（</a:t>
                      </a:r>
                      <a:r>
                        <a:rPr lang="en-US" sz="1600" b="1" kern="100" dirty="0">
                          <a:solidFill>
                            <a:srgbClr val="FF0000"/>
                          </a:solidFill>
                          <a:effectLst/>
                          <a:latin typeface="等线"/>
                          <a:ea typeface="等线"/>
                          <a:cs typeface="Times New Roman" panose="02020603050405020304"/>
                        </a:rPr>
                        <a:t>A,1</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除</a:t>
                      </a:r>
                      <a:r>
                        <a:rPr lang="en-US" sz="1600" b="1" kern="100" dirty="0">
                          <a:solidFill>
                            <a:srgbClr val="FF0000"/>
                          </a:solidFill>
                          <a:effectLst/>
                          <a:latin typeface="等线"/>
                          <a:ea typeface="等线"/>
                          <a:cs typeface="Times New Roman" panose="02020603050405020304"/>
                        </a:rPr>
                        <a:t>1</a:t>
                      </a:r>
                      <a:r>
                        <a:rPr lang="zh-CN" sz="1600" b="1" kern="100" dirty="0">
                          <a:solidFill>
                            <a:srgbClr val="FF0000"/>
                          </a:solidFill>
                          <a:effectLst/>
                          <a:latin typeface="等线"/>
                          <a:ea typeface="等线"/>
                          <a:cs typeface="Times New Roman" panose="02020603050405020304"/>
                        </a:rPr>
                        <a:t>外</a:t>
                      </a:r>
                      <a:endParaRPr lang="en-US" altLang="zh-CN" sz="1600" b="1" kern="100" dirty="0">
                        <a:solidFill>
                          <a:srgbClr val="FF0000"/>
                        </a:solidFill>
                        <a:effectLst/>
                        <a:latin typeface="等线"/>
                        <a:ea typeface="等线"/>
                        <a:cs typeface="Times New Roman" panose="02020603050405020304"/>
                      </a:endParaRPr>
                    </a:p>
                    <a:p>
                      <a:pPr algn="ctr">
                        <a:spcAft>
                          <a:spcPts val="0"/>
                        </a:spcAft>
                      </a:pPr>
                      <a:r>
                        <a:rPr lang="zh-CN" sz="1600" b="1" kern="100" dirty="0">
                          <a:solidFill>
                            <a:srgbClr val="FF0000"/>
                          </a:solidFill>
                          <a:effectLst/>
                          <a:latin typeface="等线"/>
                          <a:ea typeface="等线"/>
                          <a:cs typeface="Times New Roman" panose="02020603050405020304"/>
                        </a:rPr>
                        <a:t>所有</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1600" b="1" dirty="0">
                          <a:solidFill>
                            <a:srgbClr val="333399"/>
                          </a:solidFill>
                        </a:rPr>
                        <a:t>B</a:t>
                      </a:r>
                      <a:r>
                        <a:rPr lang="zh-CN" altLang="en-US" sz="1600" b="1" dirty="0">
                          <a:solidFill>
                            <a:srgbClr val="333399"/>
                          </a:solidFill>
                        </a:rPr>
                        <a:t>发送给</a:t>
                      </a:r>
                      <a:r>
                        <a:rPr lang="en-US" altLang="zh-CN" sz="1600" b="1" dirty="0">
                          <a:solidFill>
                            <a:srgbClr val="333399"/>
                          </a:solidFill>
                        </a:rPr>
                        <a:t>A</a:t>
                      </a:r>
                      <a:endParaRPr lang="zh-CN" altLang="en-US" sz="1600" b="1" dirty="0">
                        <a:solidFill>
                          <a:srgbClr val="333399"/>
                        </a:solidFill>
                      </a:endParaRP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增加（</a:t>
                      </a:r>
                      <a:r>
                        <a:rPr lang="en-US" sz="1600" b="1" kern="100" dirty="0">
                          <a:solidFill>
                            <a:srgbClr val="FF0000"/>
                          </a:solidFill>
                          <a:effectLst/>
                          <a:latin typeface="等线"/>
                          <a:ea typeface="等线"/>
                          <a:cs typeface="Times New Roman" panose="02020603050405020304"/>
                        </a:rPr>
                        <a:t>B,1</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无</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无</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无</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sz="1600" b="1" dirty="0">
                          <a:solidFill>
                            <a:srgbClr val="333399"/>
                          </a:solidFill>
                        </a:rPr>
                        <a:t>A</a:t>
                      </a:r>
                      <a:r>
                        <a:rPr lang="zh-CN" altLang="en-US" sz="1600" b="1" dirty="0">
                          <a:solidFill>
                            <a:srgbClr val="333399"/>
                          </a:solidFill>
                        </a:rPr>
                        <a:t>发送给</a:t>
                      </a:r>
                      <a:r>
                        <a:rPr lang="en-US" altLang="zh-CN" sz="1600" b="1" dirty="0">
                          <a:solidFill>
                            <a:srgbClr val="333399"/>
                          </a:solidFill>
                        </a:rPr>
                        <a:t>D</a:t>
                      </a:r>
                      <a:endParaRPr lang="zh-CN" altLang="en-US" sz="1600" b="1" dirty="0">
                        <a:solidFill>
                          <a:srgbClr val="333399"/>
                        </a:solidFill>
                      </a:endParaRP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更新（</a:t>
                      </a:r>
                      <a:r>
                        <a:rPr lang="en-US" sz="1600" b="1" kern="100" dirty="0">
                          <a:solidFill>
                            <a:srgbClr val="FF0000"/>
                          </a:solidFill>
                          <a:effectLst/>
                          <a:latin typeface="等线"/>
                          <a:ea typeface="等线"/>
                          <a:cs typeface="Times New Roman" panose="02020603050405020304"/>
                        </a:rPr>
                        <a:t>A,1</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除</a:t>
                      </a:r>
                      <a:r>
                        <a:rPr lang="en-US" sz="1600" b="1" kern="100" dirty="0">
                          <a:solidFill>
                            <a:srgbClr val="FF0000"/>
                          </a:solidFill>
                          <a:effectLst/>
                          <a:latin typeface="等线"/>
                          <a:ea typeface="等线"/>
                          <a:cs typeface="Times New Roman" panose="02020603050405020304"/>
                        </a:rPr>
                        <a:t>1</a:t>
                      </a:r>
                      <a:r>
                        <a:rPr lang="zh-CN" sz="1600" b="1" kern="100" dirty="0">
                          <a:solidFill>
                            <a:srgbClr val="FF0000"/>
                          </a:solidFill>
                          <a:effectLst/>
                          <a:latin typeface="等线"/>
                          <a:ea typeface="等线"/>
                          <a:cs typeface="Times New Roman" panose="02020603050405020304"/>
                        </a:rPr>
                        <a:t>外</a:t>
                      </a:r>
                      <a:endParaRPr lang="en-US" altLang="zh-CN" sz="1600" b="1" kern="100" dirty="0">
                        <a:solidFill>
                          <a:srgbClr val="FF0000"/>
                        </a:solidFill>
                        <a:effectLst/>
                        <a:latin typeface="等线"/>
                        <a:ea typeface="等线"/>
                        <a:cs typeface="Times New Roman" panose="02020603050405020304"/>
                      </a:endParaRPr>
                    </a:p>
                    <a:p>
                      <a:pPr algn="ctr">
                        <a:spcAft>
                          <a:spcPts val="0"/>
                        </a:spcAft>
                      </a:pPr>
                      <a:r>
                        <a:rPr lang="zh-CN" sz="1600" b="1" kern="100" dirty="0">
                          <a:solidFill>
                            <a:srgbClr val="FF0000"/>
                          </a:solidFill>
                          <a:effectLst/>
                          <a:latin typeface="等线"/>
                          <a:ea typeface="等线"/>
                          <a:cs typeface="Times New Roman" panose="02020603050405020304"/>
                        </a:rPr>
                        <a:t>所有</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更新（</a:t>
                      </a:r>
                      <a:r>
                        <a:rPr lang="en-US" sz="1600" b="1" kern="100" dirty="0">
                          <a:solidFill>
                            <a:srgbClr val="FF0000"/>
                          </a:solidFill>
                          <a:effectLst/>
                          <a:latin typeface="等线"/>
                          <a:ea typeface="等线"/>
                          <a:cs typeface="Times New Roman" panose="02020603050405020304"/>
                        </a:rPr>
                        <a:t>A,1</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除</a:t>
                      </a:r>
                      <a:r>
                        <a:rPr lang="en-US" sz="1600" b="1" kern="100" dirty="0">
                          <a:solidFill>
                            <a:srgbClr val="FF0000"/>
                          </a:solidFill>
                          <a:effectLst/>
                          <a:latin typeface="等线"/>
                          <a:ea typeface="等线"/>
                          <a:cs typeface="Times New Roman" panose="02020603050405020304"/>
                        </a:rPr>
                        <a:t>1</a:t>
                      </a:r>
                      <a:r>
                        <a:rPr lang="zh-CN" sz="1600" b="1" kern="100" dirty="0">
                          <a:solidFill>
                            <a:srgbClr val="FF0000"/>
                          </a:solidFill>
                          <a:effectLst/>
                          <a:latin typeface="等线"/>
                          <a:ea typeface="等线"/>
                          <a:cs typeface="Times New Roman" panose="02020603050405020304"/>
                        </a:rPr>
                        <a:t>外</a:t>
                      </a:r>
                      <a:endParaRPr lang="en-US" altLang="zh-CN" sz="1600" b="1" kern="100" dirty="0">
                        <a:solidFill>
                          <a:srgbClr val="FF0000"/>
                        </a:solidFill>
                        <a:effectLst/>
                        <a:latin typeface="等线"/>
                        <a:ea typeface="等线"/>
                        <a:cs typeface="Times New Roman" panose="02020603050405020304"/>
                      </a:endParaRPr>
                    </a:p>
                    <a:p>
                      <a:pPr algn="ctr">
                        <a:spcAft>
                          <a:spcPts val="0"/>
                        </a:spcAft>
                      </a:pPr>
                      <a:r>
                        <a:rPr lang="zh-CN" sz="1600" b="1" kern="100" dirty="0">
                          <a:solidFill>
                            <a:srgbClr val="FF0000"/>
                          </a:solidFill>
                          <a:effectLst/>
                          <a:latin typeface="等线"/>
                          <a:ea typeface="等线"/>
                          <a:cs typeface="Times New Roman" panose="02020603050405020304"/>
                        </a:rPr>
                        <a:t>所有</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sz="1600" b="1" dirty="0">
                          <a:solidFill>
                            <a:srgbClr val="333399"/>
                          </a:solidFill>
                        </a:rPr>
                        <a:t>D</a:t>
                      </a:r>
                      <a:r>
                        <a:rPr lang="zh-CN" altLang="en-US" sz="1600" b="1" dirty="0">
                          <a:solidFill>
                            <a:srgbClr val="333399"/>
                          </a:solidFill>
                        </a:rPr>
                        <a:t>发送给</a:t>
                      </a:r>
                      <a:r>
                        <a:rPr lang="en-US" altLang="zh-CN" sz="1600" b="1" dirty="0">
                          <a:solidFill>
                            <a:srgbClr val="333399"/>
                          </a:solidFill>
                        </a:rPr>
                        <a:t>A</a:t>
                      </a:r>
                      <a:endParaRPr lang="zh-CN" altLang="en-US" sz="1600" b="1" dirty="0">
                        <a:solidFill>
                          <a:srgbClr val="333399"/>
                        </a:solidFill>
                      </a:endParaRP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增加（</a:t>
                      </a:r>
                      <a:r>
                        <a:rPr lang="en-US" sz="1600" b="1" kern="100" dirty="0">
                          <a:solidFill>
                            <a:srgbClr val="FF0000"/>
                          </a:solidFill>
                          <a:effectLst/>
                          <a:latin typeface="等线"/>
                          <a:ea typeface="等线"/>
                          <a:cs typeface="Times New Roman" panose="02020603050405020304"/>
                        </a:rPr>
                        <a:t>D,3</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等线"/>
                          <a:ea typeface="等线"/>
                          <a:cs typeface="Times New Roman" panose="02020603050405020304"/>
                        </a:rPr>
                        <a:t>1</a:t>
                      </a:r>
                      <a:endParaRPr lang="zh-CN" sz="1600" b="1" kern="100" dirty="0">
                        <a:solidFill>
                          <a:srgbClr val="FF0000"/>
                        </a:solidFill>
                        <a:effectLst/>
                        <a:latin typeface="等线"/>
                        <a:ea typeface="等线"/>
                        <a:cs typeface="Times New Roman" panose="02020603050405020304"/>
                      </a:endParaRP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增加（</a:t>
                      </a:r>
                      <a:r>
                        <a:rPr lang="en-US" sz="1600" b="1" kern="100" dirty="0">
                          <a:solidFill>
                            <a:srgbClr val="FF0000"/>
                          </a:solidFill>
                          <a:effectLst/>
                          <a:latin typeface="等线"/>
                          <a:ea typeface="等线"/>
                          <a:cs typeface="Times New Roman" panose="02020603050405020304"/>
                        </a:rPr>
                        <a:t>D,2</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等线"/>
                          <a:ea typeface="等线"/>
                          <a:cs typeface="Times New Roman" panose="02020603050405020304"/>
                        </a:rPr>
                        <a:t>1</a:t>
                      </a:r>
                      <a:endParaRPr lang="zh-CN" sz="1600" b="1" kern="100" dirty="0">
                        <a:solidFill>
                          <a:srgbClr val="FF0000"/>
                        </a:solidFill>
                        <a:effectLst/>
                        <a:latin typeface="等线"/>
                        <a:ea typeface="等线"/>
                        <a:cs typeface="Times New Roman" panose="02020603050405020304"/>
                      </a:endParaRP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altLang="zh-CN" sz="1600" b="1" dirty="0">
                          <a:solidFill>
                            <a:srgbClr val="333399"/>
                          </a:solidFill>
                        </a:rPr>
                        <a:t>C</a:t>
                      </a:r>
                      <a:r>
                        <a:rPr lang="zh-CN" altLang="en-US" sz="1600" b="1" dirty="0">
                          <a:solidFill>
                            <a:srgbClr val="333399"/>
                          </a:solidFill>
                        </a:rPr>
                        <a:t>发送给</a:t>
                      </a:r>
                      <a:r>
                        <a:rPr lang="en-US" altLang="zh-CN" sz="1600" b="1" dirty="0">
                          <a:solidFill>
                            <a:srgbClr val="333399"/>
                          </a:solidFill>
                        </a:rPr>
                        <a:t>B</a:t>
                      </a:r>
                      <a:endParaRPr lang="zh-CN" altLang="en-US" sz="1600" b="1" dirty="0">
                        <a:solidFill>
                          <a:srgbClr val="333399"/>
                        </a:solidFill>
                      </a:endParaRP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增加（</a:t>
                      </a:r>
                      <a:r>
                        <a:rPr lang="en-US" sz="1600" b="1" kern="100" dirty="0">
                          <a:solidFill>
                            <a:srgbClr val="FF0000"/>
                          </a:solidFill>
                          <a:effectLst/>
                          <a:latin typeface="等线"/>
                          <a:ea typeface="等线"/>
                          <a:cs typeface="Times New Roman" panose="02020603050405020304"/>
                        </a:rPr>
                        <a:t>C,2</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等线"/>
                          <a:ea typeface="等线"/>
                          <a:cs typeface="Times New Roman" panose="02020603050405020304"/>
                        </a:rPr>
                        <a:t>1</a:t>
                      </a:r>
                      <a:endParaRPr lang="zh-CN" sz="1600" b="1" kern="100" dirty="0">
                        <a:solidFill>
                          <a:srgbClr val="FF0000"/>
                        </a:solidFill>
                        <a:effectLst/>
                        <a:latin typeface="等线"/>
                        <a:ea typeface="等线"/>
                        <a:cs typeface="Times New Roman" panose="02020603050405020304"/>
                      </a:endParaRP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无</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无</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altLang="zh-CN" sz="1600" b="1" dirty="0">
                          <a:solidFill>
                            <a:srgbClr val="333399"/>
                          </a:solidFill>
                        </a:rPr>
                        <a:t>D</a:t>
                      </a:r>
                      <a:r>
                        <a:rPr lang="zh-CN" altLang="en-US" sz="1600" b="1" dirty="0">
                          <a:solidFill>
                            <a:srgbClr val="333399"/>
                          </a:solidFill>
                        </a:rPr>
                        <a:t>关机离线</a:t>
                      </a:r>
                    </a:p>
                  </a:txBody>
                  <a:tcP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删除（</a:t>
                      </a:r>
                      <a:r>
                        <a:rPr lang="en-US" sz="1600" b="1" kern="100" dirty="0">
                          <a:solidFill>
                            <a:srgbClr val="FF0000"/>
                          </a:solidFill>
                          <a:effectLst/>
                          <a:latin typeface="等线"/>
                          <a:ea typeface="等线"/>
                          <a:cs typeface="Times New Roman" panose="02020603050405020304"/>
                        </a:rPr>
                        <a:t>D,3</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无</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删除（</a:t>
                      </a:r>
                      <a:r>
                        <a:rPr lang="en-US" sz="1600" b="1" kern="100" dirty="0">
                          <a:solidFill>
                            <a:srgbClr val="FF0000"/>
                          </a:solidFill>
                          <a:effectLst/>
                          <a:latin typeface="等线"/>
                          <a:ea typeface="等线"/>
                          <a:cs typeface="Times New Roman" panose="02020603050405020304"/>
                        </a:rPr>
                        <a:t>D,2</a:t>
                      </a:r>
                      <a:r>
                        <a:rPr lang="zh-CN" sz="1600" b="1" kern="100" dirty="0">
                          <a:solidFill>
                            <a:srgbClr val="FF0000"/>
                          </a:solidFill>
                          <a:effectLst/>
                          <a:latin typeface="等线"/>
                          <a:ea typeface="等线"/>
                          <a:cs typeface="Times New Roman" panose="02020603050405020304"/>
                        </a:rPr>
                        <a:t>）</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tc>
                  <a:txBody>
                    <a:bodyPr/>
                    <a:lstStyle/>
                    <a:p>
                      <a:pPr algn="ctr">
                        <a:spcAft>
                          <a:spcPts val="0"/>
                        </a:spcAft>
                      </a:pPr>
                      <a:r>
                        <a:rPr lang="zh-CN" sz="1600" b="1" kern="100" dirty="0">
                          <a:solidFill>
                            <a:srgbClr val="FF0000"/>
                          </a:solidFill>
                          <a:effectLst/>
                          <a:latin typeface="等线"/>
                          <a:ea typeface="等线"/>
                          <a:cs typeface="Times New Roman" panose="02020603050405020304"/>
                        </a:rPr>
                        <a:t>无</a:t>
                      </a:r>
                    </a:p>
                  </a:txBody>
                  <a:tcPr marL="68580" marR="68580" marT="0" marB="0" anchor="ctr">
                    <a:lnL w="12700" cap="flat" cmpd="sng" algn="ctr">
                      <a:solidFill>
                        <a:srgbClr val="111111"/>
                      </a:solidFill>
                      <a:prstDash val="solid"/>
                      <a:round/>
                      <a:headEnd type="none" w="med" len="med"/>
                      <a:tailEnd type="none" w="med" len="med"/>
                    </a:lnL>
                    <a:lnR w="12700" cap="flat" cmpd="sng" algn="ctr">
                      <a:solidFill>
                        <a:srgbClr val="111111"/>
                      </a:solidFill>
                      <a:prstDash val="solid"/>
                      <a:round/>
                      <a:headEnd type="none" w="med" len="med"/>
                      <a:tailEnd type="none" w="med" len="med"/>
                    </a:lnR>
                    <a:lnT w="12700" cap="flat" cmpd="sng" algn="ctr">
                      <a:solidFill>
                        <a:srgbClr val="111111"/>
                      </a:solidFill>
                      <a:prstDash val="solid"/>
                      <a:round/>
                      <a:headEnd type="none" w="med" len="med"/>
                      <a:tailEnd type="none" w="med" len="med"/>
                    </a:lnT>
                    <a:lnB w="12700" cap="flat" cmpd="sng" algn="ctr">
                      <a:solidFill>
                        <a:srgbClr val="11111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内容占位符 1"/>
          <p:cNvSpPr>
            <a:spLocks noGrp="1"/>
          </p:cNvSpPr>
          <p:nvPr>
            <p:ph idx="1"/>
          </p:nvPr>
        </p:nvSpPr>
        <p:spPr>
          <a:xfrm>
            <a:off x="442800" y="1267199"/>
            <a:ext cx="6372486" cy="4896000"/>
          </a:xfrm>
        </p:spPr>
        <p:txBody>
          <a:bodyPr/>
          <a:lstStyle/>
          <a:p>
            <a:r>
              <a:rPr lang="zh-CN" altLang="zh-CN" b="1" dirty="0"/>
              <a:t>以太网的拓扑如下</a:t>
            </a:r>
            <a:r>
              <a:rPr lang="zh-CN" altLang="en-US" b="1" dirty="0"/>
              <a:t>：</a:t>
            </a:r>
          </a:p>
          <a:p>
            <a:endParaRPr lang="en-US" altLang="zh-CN" b="1" dirty="0"/>
          </a:p>
          <a:p>
            <a:endParaRPr lang="en-US" altLang="zh-CN" b="1" dirty="0"/>
          </a:p>
          <a:p>
            <a:endParaRPr lang="en-US" altLang="zh-CN" b="1" dirty="0"/>
          </a:p>
          <a:p>
            <a:endParaRPr lang="en-US" altLang="zh-CN" b="1" dirty="0"/>
          </a:p>
          <a:p>
            <a:r>
              <a:rPr lang="zh-CN" altLang="zh-CN" b="1" dirty="0"/>
              <a:t>假定开始时交换机的</a:t>
            </a:r>
            <a:r>
              <a:rPr lang="zh-CN" altLang="en-US" b="1" dirty="0"/>
              <a:t>交换</a:t>
            </a:r>
            <a:r>
              <a:rPr lang="zh-CN" altLang="zh-CN" b="1" dirty="0"/>
              <a:t>表都是空白的</a:t>
            </a:r>
            <a:r>
              <a:rPr lang="zh-CN" altLang="en-US" b="1" dirty="0"/>
              <a:t>，请完成右侧的表格。</a:t>
            </a:r>
          </a:p>
        </p:txBody>
      </p:sp>
      <p:sp>
        <p:nvSpPr>
          <p:cNvPr id="3" name="标题 2"/>
          <p:cNvSpPr>
            <a:spLocks noGrp="1"/>
          </p:cNvSpPr>
          <p:nvPr>
            <p:ph type="title"/>
          </p:nvPr>
        </p:nvSpPr>
        <p:spPr/>
        <p:txBody>
          <a:bodyPr/>
          <a:lstStyle/>
          <a:p>
            <a:r>
              <a:rPr lang="zh-CN" altLang="en-US" dirty="0"/>
              <a:t>课堂练习</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94606" y="2095128"/>
            <a:ext cx="5276850" cy="2990850"/>
          </a:xfrm>
          <a:prstGeom prst="rect">
            <a:avLst/>
          </a:prstGeom>
          <a:noFill/>
          <a:ln>
            <a:noFill/>
          </a:ln>
        </p:spPr>
      </p:pic>
      <p:sp>
        <p:nvSpPr>
          <p:cNvPr id="12" name="矩形 11"/>
          <p:cNvSpPr/>
          <p:nvPr/>
        </p:nvSpPr>
        <p:spPr>
          <a:xfrm>
            <a:off x="8040563" y="2637706"/>
            <a:ext cx="720080" cy="43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971334" y="2637706"/>
            <a:ext cx="720080" cy="43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922296" y="2637706"/>
            <a:ext cx="720080" cy="43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919742" y="2637706"/>
            <a:ext cx="720080" cy="43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059613" y="3132237"/>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971334" y="3132237"/>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919742" y="3132237"/>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088188" y="3611910"/>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952284" y="3611910"/>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969921" y="3611910"/>
            <a:ext cx="720080" cy="43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0900692" y="3611910"/>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097713" y="4096916"/>
            <a:ext cx="720080" cy="43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961809" y="4096916"/>
            <a:ext cx="720080" cy="43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9988971" y="4096916"/>
            <a:ext cx="720080" cy="43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910217" y="4106441"/>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088188" y="4591447"/>
            <a:ext cx="720080" cy="43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952284" y="4591447"/>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900692" y="4591447"/>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097713" y="5076453"/>
            <a:ext cx="720080" cy="43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8961809" y="5076453"/>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9969921" y="5076453"/>
            <a:ext cx="720080" cy="43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910217" y="5076453"/>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969921" y="3132237"/>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969921" y="4591447"/>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3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0" nodeType="clickEffect">
                                  <p:stCondLst>
                                    <p:cond delay="0"/>
                                  </p:stCondLst>
                                  <p:childTnLst>
                                    <p:set>
                                      <p:cBhvr>
                                        <p:cTn id="94" dur="1" fill="hold">
                                          <p:stCondLst>
                                            <p:cond delay="0"/>
                                          </p:stCondLst>
                                        </p:cTn>
                                        <p:tgtEl>
                                          <p:spTgt spid="3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P spid="34" grpId="0" animBg="1"/>
      <p:bldP spid="35" grpId="0" animBg="1"/>
      <p:bldP spid="36" grpId="0" animBg="1"/>
      <p:bldP spid="37" grpId="0" animBg="1"/>
      <p:bldP spid="20" grpId="0" animBg="1"/>
      <p:bldP spid="32"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5" name="Rectangle 2"/>
          <p:cNvSpPr>
            <a:spLocks noGrp="1" noChangeArrowheads="1"/>
          </p:cNvSpPr>
          <p:nvPr>
            <p:ph idx="1"/>
          </p:nvPr>
        </p:nvSpPr>
        <p:spPr/>
        <p:txBody>
          <a:bodyPr/>
          <a:lstStyle/>
          <a:p>
            <a:pPr>
              <a:lnSpc>
                <a:spcPct val="140000"/>
              </a:lnSpc>
            </a:pPr>
            <a:r>
              <a:rPr lang="zh-CN" altLang="en-US" sz="2800" b="1" kern="1200" dirty="0">
                <a:solidFill>
                  <a:srgbClr val="4D4D4D"/>
                </a:solidFill>
                <a:latin typeface="微软雅黑" panose="020B0503020204020204" pitchFamily="34" charset="-122"/>
                <a:ea typeface="微软雅黑" panose="020B0503020204020204" pitchFamily="34" charset="-122"/>
              </a:rPr>
              <a:t>为了避免</a:t>
            </a:r>
            <a:r>
              <a:rPr lang="zh-CN" altLang="en-US" sz="2800" b="1" kern="1200" dirty="0">
                <a:solidFill>
                  <a:srgbClr val="C00000"/>
                </a:solidFill>
                <a:latin typeface="微软雅黑" panose="020B0503020204020204" pitchFamily="34" charset="-122"/>
                <a:ea typeface="微软雅黑" panose="020B0503020204020204" pitchFamily="34" charset="-122"/>
              </a:rPr>
              <a:t>单点故障</a:t>
            </a:r>
            <a:r>
              <a:rPr lang="zh-CN" altLang="en-US" sz="2800" b="1" kern="1200" dirty="0">
                <a:solidFill>
                  <a:srgbClr val="4D4D4D"/>
                </a:solidFill>
                <a:latin typeface="微软雅黑" panose="020B0503020204020204" pitchFamily="34" charset="-122"/>
                <a:ea typeface="微软雅黑" panose="020B0503020204020204" pitchFamily="34" charset="-122"/>
              </a:rPr>
              <a:t>，以太网中往往会增加一些冗余的链路。此时，</a:t>
            </a:r>
            <a:r>
              <a:rPr lang="zh-CN" altLang="zh-CN" sz="2800" b="1" kern="1200" dirty="0">
                <a:solidFill>
                  <a:srgbClr val="4D4D4D"/>
                </a:solidFill>
                <a:latin typeface="微软雅黑" panose="020B0503020204020204" pitchFamily="34" charset="-122"/>
                <a:ea typeface="微软雅黑" panose="020B0503020204020204" pitchFamily="34" charset="-122"/>
              </a:rPr>
              <a:t>自学习的过程就可能导致以太网帧在网络的某个环路中无限制地兜圈子</a:t>
            </a:r>
            <a:r>
              <a:rPr lang="zh-CN" altLang="en-US" sz="2800" b="1" kern="1200" dirty="0">
                <a:solidFill>
                  <a:srgbClr val="4D4D4D"/>
                </a:solidFill>
                <a:latin typeface="微软雅黑" panose="020B0503020204020204" pitchFamily="34" charset="-122"/>
                <a:ea typeface="微软雅黑" panose="020B0503020204020204" pitchFamily="34" charset="-122"/>
              </a:rPr>
              <a:t>。</a:t>
            </a:r>
            <a:endParaRPr lang="en-US" altLang="zh-CN" sz="2800" b="1" kern="1200" dirty="0">
              <a:solidFill>
                <a:srgbClr val="4D4D4D"/>
              </a:solidFill>
              <a:latin typeface="微软雅黑" panose="020B0503020204020204" pitchFamily="34" charset="-122"/>
              <a:ea typeface="微软雅黑" panose="020B0503020204020204" pitchFamily="34" charset="-122"/>
            </a:endParaRPr>
          </a:p>
          <a:p>
            <a:pPr>
              <a:lnSpc>
                <a:spcPct val="140000"/>
              </a:lnSpc>
            </a:pPr>
            <a:r>
              <a:rPr lang="zh-CN" altLang="en-US" sz="2800" b="1" kern="1200" dirty="0">
                <a:solidFill>
                  <a:srgbClr val="4D4D4D"/>
                </a:solidFill>
                <a:latin typeface="微软雅黑" panose="020B0503020204020204" pitchFamily="34" charset="-122"/>
                <a:ea typeface="微软雅黑" panose="020B0503020204020204" pitchFamily="34" charset="-122"/>
              </a:rPr>
              <a:t>如图，</a:t>
            </a:r>
            <a:r>
              <a:rPr lang="zh-CN" altLang="zh-CN" sz="2800" b="1" kern="1200" dirty="0">
                <a:solidFill>
                  <a:srgbClr val="4D4D4D"/>
                </a:solidFill>
                <a:latin typeface="微软雅黑" panose="020B0503020204020204" pitchFamily="34" charset="-122"/>
                <a:ea typeface="微软雅黑" panose="020B0503020204020204" pitchFamily="34" charset="-122"/>
              </a:rPr>
              <a:t>假定开始</a:t>
            </a:r>
            <a:r>
              <a:rPr lang="zh-CN" altLang="en-US" sz="2800" b="1" kern="1200" dirty="0">
                <a:solidFill>
                  <a:srgbClr val="4D4D4D"/>
                </a:solidFill>
                <a:latin typeface="微软雅黑" panose="020B0503020204020204" pitchFamily="34" charset="-122"/>
                <a:ea typeface="微软雅黑" panose="020B0503020204020204" pitchFamily="34" charset="-122"/>
              </a:rPr>
              <a:t>时，</a:t>
            </a:r>
            <a:r>
              <a:rPr lang="zh-CN" altLang="zh-CN" sz="2800" b="1" kern="1200" dirty="0">
                <a:solidFill>
                  <a:srgbClr val="4D4D4D"/>
                </a:solidFill>
                <a:latin typeface="微软雅黑" panose="020B0503020204020204" pitchFamily="34" charset="-122"/>
                <a:ea typeface="微软雅黑" panose="020B0503020204020204" pitchFamily="34" charset="-122"/>
              </a:rPr>
              <a:t>交换机</a:t>
            </a:r>
            <a:r>
              <a:rPr lang="en-US" altLang="zh-CN" sz="2800" b="1" kern="1200" dirty="0">
                <a:solidFill>
                  <a:srgbClr val="4D4D4D"/>
                </a:solidFill>
                <a:latin typeface="微软雅黑" panose="020B0503020204020204" pitchFamily="34" charset="-122"/>
                <a:ea typeface="微软雅黑" panose="020B0503020204020204" pitchFamily="34" charset="-122"/>
              </a:rPr>
              <a:t>#1 </a:t>
            </a:r>
            <a:r>
              <a:rPr lang="zh-CN" altLang="en-US" sz="2800" b="1" kern="1200" dirty="0">
                <a:solidFill>
                  <a:srgbClr val="4D4D4D"/>
                </a:solidFill>
                <a:latin typeface="微软雅黑" panose="020B0503020204020204" pitchFamily="34" charset="-122"/>
                <a:ea typeface="微软雅黑" panose="020B0503020204020204" pitchFamily="34" charset="-122"/>
              </a:rPr>
              <a:t>和交换机</a:t>
            </a:r>
            <a:r>
              <a:rPr lang="en-US" altLang="zh-CN" sz="2800" b="1" kern="1200" dirty="0">
                <a:solidFill>
                  <a:srgbClr val="4D4D4D"/>
                </a:solidFill>
                <a:latin typeface="微软雅黑" panose="020B0503020204020204" pitchFamily="34" charset="-122"/>
                <a:ea typeface="微软雅黑" panose="020B0503020204020204" pitchFamily="34" charset="-122"/>
              </a:rPr>
              <a:t>#2 </a:t>
            </a:r>
            <a:r>
              <a:rPr lang="zh-CN" altLang="en-US" sz="2800" b="1" kern="1200" dirty="0">
                <a:solidFill>
                  <a:srgbClr val="4D4D4D"/>
                </a:solidFill>
                <a:latin typeface="微软雅黑" panose="020B0503020204020204" pitchFamily="34" charset="-122"/>
                <a:ea typeface="微软雅黑" panose="020B0503020204020204" pitchFamily="34" charset="-122"/>
              </a:rPr>
              <a:t>的交换表都是空的，</a:t>
            </a:r>
            <a:r>
              <a:rPr lang="zh-CN" altLang="zh-CN" sz="2800" b="1" kern="1200" dirty="0">
                <a:solidFill>
                  <a:srgbClr val="4D4D4D"/>
                </a:solidFill>
                <a:latin typeface="微软雅黑" panose="020B0503020204020204" pitchFamily="34" charset="-122"/>
                <a:ea typeface="微软雅黑" panose="020B0503020204020204" pitchFamily="34" charset="-122"/>
              </a:rPr>
              <a:t>主机</a:t>
            </a:r>
            <a:r>
              <a:rPr lang="en-US" altLang="zh-CN" sz="2800" b="1" kern="1200" dirty="0">
                <a:solidFill>
                  <a:srgbClr val="4D4D4D"/>
                </a:solidFill>
                <a:latin typeface="微软雅黑" panose="020B0503020204020204" pitchFamily="34" charset="-122"/>
                <a:ea typeface="微软雅黑" panose="020B0503020204020204" pitchFamily="34" charset="-122"/>
              </a:rPr>
              <a:t> A </a:t>
            </a:r>
            <a:r>
              <a:rPr lang="zh-CN" altLang="zh-CN" sz="2800" b="1" kern="1200" dirty="0">
                <a:solidFill>
                  <a:srgbClr val="4D4D4D"/>
                </a:solidFill>
                <a:latin typeface="微软雅黑" panose="020B0503020204020204" pitchFamily="34" charset="-122"/>
                <a:ea typeface="微软雅黑" panose="020B0503020204020204" pitchFamily="34" charset="-122"/>
              </a:rPr>
              <a:t>通过交换机</a:t>
            </a:r>
            <a:r>
              <a:rPr lang="en-US" altLang="zh-CN" sz="2800" b="1" kern="1200" dirty="0">
                <a:solidFill>
                  <a:srgbClr val="4D4D4D"/>
                </a:solidFill>
                <a:latin typeface="微软雅黑" panose="020B0503020204020204" pitchFamily="34" charset="-122"/>
                <a:ea typeface="微软雅黑" panose="020B0503020204020204" pitchFamily="34" charset="-122"/>
              </a:rPr>
              <a:t>#1 </a:t>
            </a:r>
            <a:r>
              <a:rPr lang="zh-CN" altLang="zh-CN" sz="2800" b="1" kern="1200" dirty="0">
                <a:solidFill>
                  <a:srgbClr val="4D4D4D"/>
                </a:solidFill>
                <a:latin typeface="微软雅黑" panose="020B0503020204020204" pitchFamily="34" charset="-122"/>
                <a:ea typeface="微软雅黑" panose="020B0503020204020204" pitchFamily="34" charset="-122"/>
              </a:rPr>
              <a:t>向主机</a:t>
            </a:r>
            <a:r>
              <a:rPr lang="en-US" altLang="zh-CN" sz="2800" b="1" kern="1200" dirty="0">
                <a:solidFill>
                  <a:srgbClr val="4D4D4D"/>
                </a:solidFill>
                <a:latin typeface="微软雅黑" panose="020B0503020204020204" pitchFamily="34" charset="-122"/>
                <a:ea typeface="微软雅黑" panose="020B0503020204020204" pitchFamily="34" charset="-122"/>
              </a:rPr>
              <a:t> B </a:t>
            </a:r>
            <a:r>
              <a:rPr lang="zh-CN" altLang="zh-CN" sz="2800" b="1" kern="1200" dirty="0">
                <a:solidFill>
                  <a:srgbClr val="4D4D4D"/>
                </a:solidFill>
                <a:latin typeface="微软雅黑" panose="020B0503020204020204" pitchFamily="34" charset="-122"/>
                <a:ea typeface="微软雅黑" panose="020B0503020204020204" pitchFamily="34" charset="-122"/>
              </a:rPr>
              <a:t>发送一帧。</a:t>
            </a:r>
            <a:endParaRPr lang="zh-CN" altLang="en-US" sz="2800" b="1" kern="1200" dirty="0">
              <a:solidFill>
                <a:srgbClr val="4D4D4D"/>
              </a:solidFill>
              <a:latin typeface="微软雅黑" panose="020B0503020204020204" pitchFamily="34" charset="-122"/>
              <a:ea typeface="微软雅黑" panose="020B0503020204020204" pitchFamily="34" charset="-122"/>
            </a:endParaRPr>
          </a:p>
        </p:txBody>
      </p:sp>
      <p:sp>
        <p:nvSpPr>
          <p:cNvPr id="115714" name="Rectangle 3"/>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grpSp>
        <p:nvGrpSpPr>
          <p:cNvPr id="115716" name="组合 6"/>
          <p:cNvGrpSpPr/>
          <p:nvPr/>
        </p:nvGrpSpPr>
        <p:grpSpPr bwMode="auto">
          <a:xfrm>
            <a:off x="814811" y="4458988"/>
            <a:ext cx="10320955" cy="2139156"/>
            <a:chOff x="1048542" y="3632847"/>
            <a:chExt cx="8387154" cy="2316433"/>
          </a:xfrm>
        </p:grpSpPr>
        <p:sp>
          <p:nvSpPr>
            <p:cNvPr id="52" name="矩形 51"/>
            <p:cNvSpPr/>
            <p:nvPr/>
          </p:nvSpPr>
          <p:spPr>
            <a:xfrm>
              <a:off x="2629084" y="4331270"/>
              <a:ext cx="1625259" cy="1535476"/>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53" name="直接连接符 52"/>
            <p:cNvCxnSpPr>
              <a:stCxn id="67" idx="3"/>
              <a:endCxn id="82" idx="1"/>
            </p:cNvCxnSpPr>
            <p:nvPr/>
          </p:nvCxnSpPr>
          <p:spPr>
            <a:xfrm>
              <a:off x="4254343" y="5409370"/>
              <a:ext cx="19743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513" y="5377484"/>
              <a:ext cx="815209" cy="302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062119" y="4729247"/>
              <a:ext cx="21666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4903" y="4591551"/>
              <a:ext cx="699979" cy="137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416191" y="3632847"/>
              <a:ext cx="2044166"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565">
                <a:defRPr/>
              </a:pPr>
              <a:r>
                <a:rPr kumimoji="1" lang="zh-CN" altLang="en-US" sz="2600" b="1" dirty="0">
                  <a:solidFill>
                    <a:srgbClr val="000099"/>
                  </a:solidFill>
                  <a:latin typeface="+mn-lt"/>
                  <a:ea typeface="黑体" pitchFamily="2" charset="-122"/>
                </a:rPr>
                <a:t>以太网交换机</a:t>
              </a:r>
              <a:r>
                <a:rPr kumimoji="1" lang="en-US" altLang="zh-CN" sz="2600" b="1" dirty="0">
                  <a:solidFill>
                    <a:srgbClr val="000099"/>
                  </a:solidFill>
                  <a:latin typeface="+mn-lt"/>
                  <a:ea typeface="黑体" pitchFamily="2" charset="-122"/>
                </a:rPr>
                <a:t>#1</a:t>
              </a:r>
            </a:p>
          </p:txBody>
        </p:sp>
        <p:pic>
          <p:nvPicPr>
            <p:cNvPr id="115723"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524"/>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A</a:t>
              </a:r>
              <a:endParaRPr kumimoji="1" lang="en-US" altLang="zh-CN" sz="2600" b="1" baseline="-25000" dirty="0">
                <a:solidFill>
                  <a:srgbClr val="000099"/>
                </a:solidFill>
                <a:latin typeface="+mn-lt"/>
                <a:ea typeface="黑体" pitchFamily="2" charset="-122"/>
              </a:endParaRPr>
            </a:p>
          </p:txBody>
        </p:sp>
        <p:grpSp>
          <p:nvGrpSpPr>
            <p:cNvPr id="115725" name="组合 57"/>
            <p:cNvGrpSpPr/>
            <p:nvPr/>
          </p:nvGrpSpPr>
          <p:grpSpPr bwMode="auto">
            <a:xfrm>
              <a:off x="2629084" y="4467748"/>
              <a:ext cx="462640" cy="522997"/>
              <a:chOff x="2268095" y="1278152"/>
              <a:chExt cx="287502" cy="309390"/>
            </a:xfrm>
          </p:grpSpPr>
          <p:sp>
            <p:nvSpPr>
              <p:cNvPr id="61" name="矩形 60"/>
              <p:cNvSpPr/>
              <p:nvPr/>
            </p:nvSpPr>
            <p:spPr>
              <a:xfrm>
                <a:off x="2268095" y="1339820"/>
                <a:ext cx="287502" cy="21564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2" name="Rectangle 40"/>
              <p:cNvSpPr>
                <a:spLocks noChangeArrowheads="1"/>
              </p:cNvSpPr>
              <p:nvPr/>
            </p:nvSpPr>
            <p:spPr bwMode="auto">
              <a:xfrm>
                <a:off x="2284127" y="1278152"/>
                <a:ext cx="170186" cy="3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5726" name="组合 58"/>
            <p:cNvGrpSpPr/>
            <p:nvPr/>
          </p:nvGrpSpPr>
          <p:grpSpPr bwMode="auto">
            <a:xfrm>
              <a:off x="2629084" y="5115985"/>
              <a:ext cx="462640" cy="522998"/>
              <a:chOff x="2268095" y="1274296"/>
              <a:chExt cx="287502" cy="310339"/>
            </a:xfrm>
          </p:grpSpPr>
          <p:sp>
            <p:nvSpPr>
              <p:cNvPr id="64" name="矩形 63"/>
              <p:cNvSpPr/>
              <p:nvPr/>
            </p:nvSpPr>
            <p:spPr>
              <a:xfrm>
                <a:off x="2268095" y="1340235"/>
                <a:ext cx="287502"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5" name="Rectangle 40"/>
              <p:cNvSpPr>
                <a:spLocks noChangeArrowheads="1"/>
              </p:cNvSpPr>
              <p:nvPr/>
            </p:nvSpPr>
            <p:spPr bwMode="auto">
              <a:xfrm>
                <a:off x="2280920" y="1274296"/>
                <a:ext cx="170186"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5727" name="组合 61"/>
            <p:cNvGrpSpPr/>
            <p:nvPr/>
          </p:nvGrpSpPr>
          <p:grpSpPr bwMode="auto">
            <a:xfrm>
              <a:off x="3788262" y="5115985"/>
              <a:ext cx="466079" cy="522998"/>
              <a:chOff x="2267577" y="1274296"/>
              <a:chExt cx="288047" cy="310339"/>
            </a:xfrm>
          </p:grpSpPr>
          <p:sp>
            <p:nvSpPr>
              <p:cNvPr id="67" name="矩形 66"/>
              <p:cNvSpPr/>
              <p:nvPr/>
            </p:nvSpPr>
            <p:spPr>
              <a:xfrm>
                <a:off x="2267577" y="1340235"/>
                <a:ext cx="288047"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8" name="Rectangle 40"/>
              <p:cNvSpPr>
                <a:spLocks noChangeArrowheads="1"/>
              </p:cNvSpPr>
              <p:nvPr/>
            </p:nvSpPr>
            <p:spPr bwMode="auto">
              <a:xfrm>
                <a:off x="2267577" y="1274296"/>
                <a:ext cx="169250"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5728" name="组合 64"/>
            <p:cNvGrpSpPr/>
            <p:nvPr/>
          </p:nvGrpSpPr>
          <p:grpSpPr bwMode="auto">
            <a:xfrm>
              <a:off x="3788262" y="4467748"/>
              <a:ext cx="466079" cy="522997"/>
              <a:chOff x="2267577" y="1278134"/>
              <a:chExt cx="288047" cy="308874"/>
            </a:xfrm>
          </p:grpSpPr>
          <p:sp>
            <p:nvSpPr>
              <p:cNvPr id="70" name="矩形 69"/>
              <p:cNvSpPr/>
              <p:nvPr/>
            </p:nvSpPr>
            <p:spPr>
              <a:xfrm>
                <a:off x="2267577" y="1339699"/>
                <a:ext cx="288047" cy="21731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71" name="Rectangle 40"/>
              <p:cNvSpPr>
                <a:spLocks noChangeArrowheads="1"/>
              </p:cNvSpPr>
              <p:nvPr/>
            </p:nvSpPr>
            <p:spPr bwMode="auto">
              <a:xfrm>
                <a:off x="2267577" y="1278134"/>
                <a:ext cx="169250" cy="30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572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818"/>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a:solidFill>
                    <a:srgbClr val="000099"/>
                  </a:solidFill>
                  <a:latin typeface="+mn-lt"/>
                  <a:ea typeface="黑体" pitchFamily="2" charset="-122"/>
                </a:rPr>
                <a:t>C</a:t>
              </a:r>
              <a:endParaRPr kumimoji="1" lang="en-US" altLang="zh-CN" sz="2600" b="1" baseline="-25000">
                <a:solidFill>
                  <a:srgbClr val="000099"/>
                </a:solidFill>
                <a:latin typeface="+mn-lt"/>
                <a:ea typeface="黑体" pitchFamily="2" charset="-122"/>
              </a:endParaRPr>
            </a:p>
          </p:txBody>
        </p:sp>
        <p:sp>
          <p:nvSpPr>
            <p:cNvPr id="74" name="矩形 73"/>
            <p:cNvSpPr/>
            <p:nvPr/>
          </p:nvSpPr>
          <p:spPr>
            <a:xfrm>
              <a:off x="6228732" y="4331270"/>
              <a:ext cx="1625258" cy="1535476"/>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75" name="直接连接符 74"/>
            <p:cNvCxnSpPr>
              <a:stCxn id="86" idx="3"/>
            </p:cNvCxnSpPr>
            <p:nvPr/>
          </p:nvCxnSpPr>
          <p:spPr>
            <a:xfrm>
              <a:off x="7661766" y="5377484"/>
              <a:ext cx="888763" cy="302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661766" y="4591552"/>
              <a:ext cx="1003993" cy="137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015838" y="3632848"/>
              <a:ext cx="2044166"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565">
                <a:defRPr/>
              </a:pPr>
              <a:r>
                <a:rPr kumimoji="1" lang="zh-CN" altLang="en-US" sz="2600" b="1" dirty="0">
                  <a:solidFill>
                    <a:srgbClr val="000099"/>
                  </a:solidFill>
                  <a:latin typeface="+mn-lt"/>
                  <a:ea typeface="黑体" pitchFamily="2" charset="-122"/>
                </a:rPr>
                <a:t>以太网交换机</a:t>
              </a:r>
              <a:r>
                <a:rPr kumimoji="1" lang="en-US" altLang="zh-CN" sz="2600" b="1" dirty="0">
                  <a:solidFill>
                    <a:srgbClr val="000099"/>
                  </a:solidFill>
                  <a:latin typeface="+mn-lt"/>
                  <a:ea typeface="黑体" pitchFamily="2" charset="-122"/>
                </a:rPr>
                <a:t>#2</a:t>
              </a:r>
            </a:p>
          </p:txBody>
        </p:sp>
        <p:grpSp>
          <p:nvGrpSpPr>
            <p:cNvPr id="115735" name="组合 57"/>
            <p:cNvGrpSpPr/>
            <p:nvPr/>
          </p:nvGrpSpPr>
          <p:grpSpPr bwMode="auto">
            <a:xfrm>
              <a:off x="6228731" y="4467748"/>
              <a:ext cx="462639" cy="522997"/>
              <a:chOff x="2268108" y="1278152"/>
              <a:chExt cx="287500" cy="309390"/>
            </a:xfrm>
          </p:grpSpPr>
          <p:sp>
            <p:nvSpPr>
              <p:cNvPr id="79" name="矩形 78"/>
              <p:cNvSpPr/>
              <p:nvPr/>
            </p:nvSpPr>
            <p:spPr>
              <a:xfrm>
                <a:off x="2268108" y="1339820"/>
                <a:ext cx="287500" cy="21564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0" name="Rectangle 40"/>
              <p:cNvSpPr>
                <a:spLocks noChangeArrowheads="1"/>
              </p:cNvSpPr>
              <p:nvPr/>
            </p:nvSpPr>
            <p:spPr bwMode="auto">
              <a:xfrm>
                <a:off x="2268108" y="1278152"/>
                <a:ext cx="170185" cy="3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5736" name="组合 58"/>
            <p:cNvGrpSpPr/>
            <p:nvPr/>
          </p:nvGrpSpPr>
          <p:grpSpPr bwMode="auto">
            <a:xfrm>
              <a:off x="6228731" y="5115985"/>
              <a:ext cx="462639" cy="522998"/>
              <a:chOff x="2268108" y="1274296"/>
              <a:chExt cx="287500" cy="310339"/>
            </a:xfrm>
          </p:grpSpPr>
          <p:sp>
            <p:nvSpPr>
              <p:cNvPr id="82" name="矩形 81"/>
              <p:cNvSpPr/>
              <p:nvPr/>
            </p:nvSpPr>
            <p:spPr>
              <a:xfrm>
                <a:off x="2268108" y="1340235"/>
                <a:ext cx="287500"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3" name="Rectangle 40"/>
              <p:cNvSpPr>
                <a:spLocks noChangeArrowheads="1"/>
              </p:cNvSpPr>
              <p:nvPr/>
            </p:nvSpPr>
            <p:spPr bwMode="auto">
              <a:xfrm>
                <a:off x="2268108" y="1274296"/>
                <a:ext cx="170185"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5737" name="组合 61"/>
            <p:cNvGrpSpPr/>
            <p:nvPr/>
          </p:nvGrpSpPr>
          <p:grpSpPr bwMode="auto">
            <a:xfrm>
              <a:off x="7387908" y="5115985"/>
              <a:ext cx="466079" cy="522998"/>
              <a:chOff x="2267589" y="1274296"/>
              <a:chExt cx="288047" cy="310339"/>
            </a:xfrm>
          </p:grpSpPr>
          <p:sp>
            <p:nvSpPr>
              <p:cNvPr id="85" name="矩形 84"/>
              <p:cNvSpPr/>
              <p:nvPr/>
            </p:nvSpPr>
            <p:spPr>
              <a:xfrm>
                <a:off x="2267589" y="1340235"/>
                <a:ext cx="288047"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6" name="Rectangle 40"/>
              <p:cNvSpPr>
                <a:spLocks noChangeArrowheads="1"/>
              </p:cNvSpPr>
              <p:nvPr/>
            </p:nvSpPr>
            <p:spPr bwMode="auto">
              <a:xfrm>
                <a:off x="2267589" y="1274296"/>
                <a:ext cx="169250"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5738" name="组合 64"/>
            <p:cNvGrpSpPr/>
            <p:nvPr/>
          </p:nvGrpSpPr>
          <p:grpSpPr bwMode="auto">
            <a:xfrm>
              <a:off x="7387908" y="4467748"/>
              <a:ext cx="466079" cy="522997"/>
              <a:chOff x="2267589" y="1278134"/>
              <a:chExt cx="288047" cy="308874"/>
            </a:xfrm>
          </p:grpSpPr>
          <p:sp>
            <p:nvSpPr>
              <p:cNvPr id="88" name="矩形 87"/>
              <p:cNvSpPr/>
              <p:nvPr/>
            </p:nvSpPr>
            <p:spPr>
              <a:xfrm>
                <a:off x="2267589" y="1339699"/>
                <a:ext cx="288047" cy="21731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9" name="Rectangle 40"/>
              <p:cNvSpPr>
                <a:spLocks noChangeArrowheads="1"/>
              </p:cNvSpPr>
              <p:nvPr/>
            </p:nvSpPr>
            <p:spPr bwMode="auto">
              <a:xfrm>
                <a:off x="2267589" y="1278134"/>
                <a:ext cx="169250" cy="30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573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161838" y="5130818"/>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D</a:t>
              </a:r>
              <a:endParaRPr kumimoji="1" lang="en-US" altLang="zh-CN" sz="2600" b="1" baseline="-25000" dirty="0">
                <a:solidFill>
                  <a:srgbClr val="000099"/>
                </a:solidFill>
                <a:latin typeface="+mn-lt"/>
                <a:ea typeface="黑体" pitchFamily="2" charset="-122"/>
              </a:endParaRPr>
            </a:p>
          </p:txBody>
        </p:sp>
        <p:pic>
          <p:nvPicPr>
            <p:cNvPr id="11574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161838" y="4035524"/>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B</a:t>
              </a:r>
              <a:endParaRPr kumimoji="1" lang="en-US" altLang="zh-CN" sz="2600" b="1" baseline="-25000" dirty="0">
                <a:solidFill>
                  <a:srgbClr val="000099"/>
                </a:solidFill>
                <a:latin typeface="+mn-lt"/>
                <a:ea typeface="黑体" pitchFamily="2" charset="-122"/>
              </a:endParaRPr>
            </a:p>
          </p:txBody>
        </p:sp>
      </p:grpSp>
      <p:cxnSp>
        <p:nvCxnSpPr>
          <p:cNvPr id="3" name="直接箭头连接符 2"/>
          <p:cNvCxnSpPr/>
          <p:nvPr/>
        </p:nvCxnSpPr>
        <p:spPr>
          <a:xfrm>
            <a:off x="2206774" y="5326260"/>
            <a:ext cx="411973" cy="76220"/>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64535" y="5076686"/>
            <a:ext cx="335162" cy="369332"/>
          </a:xfrm>
          <a:prstGeom prst="rect">
            <a:avLst/>
          </a:prstGeom>
          <a:noFill/>
        </p:spPr>
        <p:txBody>
          <a:bodyPr wrap="square" rtlCol="0">
            <a:spAutoFit/>
          </a:bodyPr>
          <a:lstStyle/>
          <a:p>
            <a:r>
              <a:rPr lang="zh-CN" altLang="en-US" dirty="0">
                <a:solidFill>
                  <a:srgbClr val="111111"/>
                </a:solidFill>
                <a:sym typeface="Wingdings"/>
              </a:rPr>
              <a:t></a:t>
            </a:r>
            <a:endParaRPr lang="zh-CN" altLang="en-US" dirty="0">
              <a:solidFill>
                <a:srgbClr val="111111"/>
              </a:solidFill>
            </a:endParaRP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3" name="Rectangle 2"/>
          <p:cNvSpPr>
            <a:spLocks noGrp="1" noChangeArrowheads="1"/>
          </p:cNvSpPr>
          <p:nvPr>
            <p:ph idx="1"/>
          </p:nvPr>
        </p:nvSpPr>
        <p:spPr/>
        <p:txBody>
          <a:bodyPr/>
          <a:lstStyle/>
          <a:p>
            <a:pPr>
              <a:lnSpc>
                <a:spcPct val="140000"/>
              </a:lnSpc>
            </a:pPr>
            <a:r>
              <a:rPr lang="zh-CN" altLang="en-US" sz="2800" b="1" kern="1200" dirty="0">
                <a:solidFill>
                  <a:srgbClr val="4D4D4D"/>
                </a:solidFill>
              </a:rPr>
              <a:t>按交换机自学习和转发流程，该</a:t>
            </a:r>
            <a:r>
              <a:rPr lang="zh-CN" altLang="zh-CN" sz="2800" b="1" kern="1200" dirty="0">
                <a:solidFill>
                  <a:srgbClr val="4D4D4D"/>
                </a:solidFill>
              </a:rPr>
              <a:t>帧的</a:t>
            </a:r>
            <a:r>
              <a:rPr lang="zh-CN" altLang="en-US" sz="2800" b="1" kern="1200" dirty="0">
                <a:solidFill>
                  <a:srgbClr val="4D4D4D"/>
                </a:solidFill>
              </a:rPr>
              <a:t>某个</a:t>
            </a:r>
            <a:r>
              <a:rPr lang="zh-CN" altLang="zh-CN" sz="2800" b="1" kern="1200" dirty="0">
                <a:solidFill>
                  <a:srgbClr val="4D4D4D"/>
                </a:solidFill>
              </a:rPr>
              <a:t>走向</a:t>
            </a:r>
            <a:r>
              <a:rPr lang="zh-CN" altLang="en-US" sz="2800" b="1" kern="1200" dirty="0">
                <a:solidFill>
                  <a:srgbClr val="4D4D4D"/>
                </a:solidFill>
              </a:rPr>
              <a:t>如下</a:t>
            </a:r>
            <a:r>
              <a:rPr lang="zh-CN" altLang="zh-CN" sz="2800" b="1" kern="1200" dirty="0">
                <a:solidFill>
                  <a:srgbClr val="4D4D4D"/>
                </a:solidFill>
              </a:rPr>
              <a:t>：离开交换机</a:t>
            </a:r>
            <a:r>
              <a:rPr lang="en-US" altLang="zh-CN" sz="2800" b="1" kern="1200" dirty="0">
                <a:solidFill>
                  <a:srgbClr val="4D4D4D"/>
                </a:solidFill>
              </a:rPr>
              <a:t>#1 </a:t>
            </a:r>
            <a:r>
              <a:rPr lang="zh-CN" altLang="zh-CN" sz="2800" b="1" kern="1200" dirty="0">
                <a:solidFill>
                  <a:srgbClr val="4D4D4D"/>
                </a:solidFill>
              </a:rPr>
              <a:t>的接口</a:t>
            </a:r>
            <a:r>
              <a:rPr lang="en-US" altLang="zh-CN" sz="2800" b="1" kern="1200" dirty="0">
                <a:solidFill>
                  <a:srgbClr val="4D4D4D"/>
                </a:solidFill>
              </a:rPr>
              <a:t> 3 </a:t>
            </a:r>
            <a:r>
              <a:rPr lang="zh-CN" altLang="zh-CN" sz="2800" b="1" kern="1200" dirty="0">
                <a:solidFill>
                  <a:srgbClr val="4D4D4D"/>
                </a:solidFill>
              </a:rPr>
              <a:t>→</a:t>
            </a:r>
            <a:r>
              <a:rPr lang="en-US" altLang="zh-CN" sz="2800" b="1" kern="1200" dirty="0">
                <a:solidFill>
                  <a:srgbClr val="4D4D4D"/>
                </a:solidFill>
              </a:rPr>
              <a:t> </a:t>
            </a:r>
            <a:r>
              <a:rPr lang="zh-CN" altLang="en-US" sz="2800" b="1" kern="1200" dirty="0">
                <a:solidFill>
                  <a:srgbClr val="4D4D4D"/>
                </a:solidFill>
              </a:rPr>
              <a:t>进入</a:t>
            </a:r>
            <a:r>
              <a:rPr lang="zh-CN" altLang="zh-CN" sz="2800" b="1" kern="1200" dirty="0">
                <a:solidFill>
                  <a:srgbClr val="4D4D4D"/>
                </a:solidFill>
              </a:rPr>
              <a:t>交换机</a:t>
            </a:r>
            <a:r>
              <a:rPr lang="en-US" altLang="zh-CN" sz="2800" b="1" kern="1200" dirty="0">
                <a:solidFill>
                  <a:srgbClr val="4D4D4D"/>
                </a:solidFill>
              </a:rPr>
              <a:t>#2 </a:t>
            </a:r>
            <a:r>
              <a:rPr lang="zh-CN" altLang="zh-CN" sz="2800" b="1" kern="1200" dirty="0">
                <a:solidFill>
                  <a:srgbClr val="4D4D4D"/>
                </a:solidFill>
              </a:rPr>
              <a:t>的接口</a:t>
            </a:r>
            <a:r>
              <a:rPr lang="en-US" altLang="zh-CN" sz="2800" b="1" kern="1200" dirty="0">
                <a:solidFill>
                  <a:srgbClr val="4D4D4D"/>
                </a:solidFill>
              </a:rPr>
              <a:t> 1 </a:t>
            </a:r>
            <a:r>
              <a:rPr lang="zh-CN" altLang="zh-CN" sz="2800" b="1" kern="1200" dirty="0">
                <a:solidFill>
                  <a:srgbClr val="4D4D4D"/>
                </a:solidFill>
              </a:rPr>
              <a:t>→</a:t>
            </a:r>
            <a:r>
              <a:rPr lang="en-US" altLang="zh-CN" sz="2800" b="1" kern="1200" dirty="0">
                <a:solidFill>
                  <a:srgbClr val="4D4D4D"/>
                </a:solidFill>
              </a:rPr>
              <a:t> </a:t>
            </a:r>
            <a:r>
              <a:rPr lang="zh-CN" altLang="en-US" sz="2800" b="1" kern="1200" dirty="0">
                <a:solidFill>
                  <a:srgbClr val="4D4D4D"/>
                </a:solidFill>
              </a:rPr>
              <a:t>离开</a:t>
            </a:r>
            <a:r>
              <a:rPr lang="zh-CN" altLang="zh-CN" sz="2800" b="1" kern="1200" dirty="0"/>
              <a:t>交换机</a:t>
            </a:r>
            <a:r>
              <a:rPr lang="en-US" altLang="zh-CN" sz="2800" b="1" kern="1200" dirty="0"/>
              <a:t>#2 </a:t>
            </a:r>
            <a:r>
              <a:rPr lang="zh-CN" altLang="en-US" sz="2800" b="1" kern="1200" dirty="0"/>
              <a:t>的</a:t>
            </a:r>
            <a:r>
              <a:rPr lang="zh-CN" altLang="zh-CN" sz="2800" b="1" kern="1200" dirty="0">
                <a:solidFill>
                  <a:srgbClr val="4D4D4D"/>
                </a:solidFill>
              </a:rPr>
              <a:t>接口</a:t>
            </a:r>
            <a:r>
              <a:rPr lang="en-US" altLang="zh-CN" sz="2800" b="1" kern="1200" dirty="0">
                <a:solidFill>
                  <a:srgbClr val="4D4D4D"/>
                </a:solidFill>
              </a:rPr>
              <a:t> 2 </a:t>
            </a:r>
            <a:r>
              <a:rPr lang="zh-CN" altLang="zh-CN" sz="2800" b="1" kern="1200" dirty="0">
                <a:solidFill>
                  <a:srgbClr val="4D4D4D"/>
                </a:solidFill>
              </a:rPr>
              <a:t>→</a:t>
            </a:r>
            <a:r>
              <a:rPr lang="en-US" altLang="zh-CN" sz="2800" b="1" kern="1200" dirty="0">
                <a:solidFill>
                  <a:srgbClr val="4D4D4D"/>
                </a:solidFill>
              </a:rPr>
              <a:t> </a:t>
            </a:r>
            <a:r>
              <a:rPr lang="zh-CN" altLang="en-US" sz="2800" b="1" kern="1200" dirty="0">
                <a:solidFill>
                  <a:srgbClr val="4D4D4D"/>
                </a:solidFill>
              </a:rPr>
              <a:t>进入</a:t>
            </a:r>
            <a:r>
              <a:rPr lang="zh-CN" altLang="zh-CN" sz="2800" b="1" kern="1200" dirty="0">
                <a:solidFill>
                  <a:srgbClr val="4D4D4D"/>
                </a:solidFill>
              </a:rPr>
              <a:t>交换机</a:t>
            </a:r>
            <a:r>
              <a:rPr lang="en-US" altLang="zh-CN" sz="2800" b="1" kern="1200" dirty="0">
                <a:solidFill>
                  <a:srgbClr val="4D4D4D"/>
                </a:solidFill>
              </a:rPr>
              <a:t>#1 </a:t>
            </a:r>
            <a:r>
              <a:rPr lang="zh-CN" altLang="zh-CN" sz="2800" b="1" kern="1200" dirty="0">
                <a:solidFill>
                  <a:srgbClr val="4D4D4D"/>
                </a:solidFill>
              </a:rPr>
              <a:t>的接口</a:t>
            </a:r>
            <a:r>
              <a:rPr lang="en-US" altLang="zh-CN" sz="2800" b="1" kern="1200" dirty="0">
                <a:solidFill>
                  <a:srgbClr val="4D4D4D"/>
                </a:solidFill>
              </a:rPr>
              <a:t> 4 </a:t>
            </a:r>
            <a:r>
              <a:rPr lang="zh-CN" altLang="zh-CN" sz="2800" b="1" kern="1200" dirty="0"/>
              <a:t>→</a:t>
            </a:r>
            <a:r>
              <a:rPr lang="en-US" altLang="zh-CN" sz="2800" b="1" kern="1200" dirty="0"/>
              <a:t> </a:t>
            </a:r>
            <a:r>
              <a:rPr lang="zh-CN" altLang="zh-CN" sz="2800" b="1" kern="1200" dirty="0"/>
              <a:t>离开交换机</a:t>
            </a:r>
            <a:r>
              <a:rPr lang="en-US" altLang="zh-CN" sz="2800" b="1" kern="1200" dirty="0"/>
              <a:t>#1 </a:t>
            </a:r>
            <a:r>
              <a:rPr lang="zh-CN" altLang="zh-CN" sz="2800" b="1" kern="1200" dirty="0"/>
              <a:t>的接口</a:t>
            </a:r>
            <a:r>
              <a:rPr lang="en-US" altLang="zh-CN" sz="2800" b="1" kern="1200" dirty="0">
                <a:solidFill>
                  <a:srgbClr val="4D4D4D"/>
                </a:solidFill>
              </a:rPr>
              <a:t> 3 </a:t>
            </a:r>
            <a:r>
              <a:rPr lang="zh-CN" altLang="zh-CN" sz="2800" b="1" kern="1200" dirty="0">
                <a:solidFill>
                  <a:srgbClr val="4D4D4D"/>
                </a:solidFill>
              </a:rPr>
              <a:t>→</a:t>
            </a:r>
            <a:r>
              <a:rPr lang="en-US" altLang="zh-CN" sz="2800" b="1" kern="1200" dirty="0">
                <a:solidFill>
                  <a:srgbClr val="4D4D4D"/>
                </a:solidFill>
              </a:rPr>
              <a:t> </a:t>
            </a:r>
            <a:r>
              <a:rPr lang="zh-CN" altLang="en-US" sz="2800" b="1" kern="1200" dirty="0">
                <a:solidFill>
                  <a:srgbClr val="4D4D4D"/>
                </a:solidFill>
              </a:rPr>
              <a:t>进入</a:t>
            </a:r>
            <a:r>
              <a:rPr lang="zh-CN" altLang="zh-CN" sz="2800" b="1" kern="1200" dirty="0">
                <a:solidFill>
                  <a:srgbClr val="4D4D4D"/>
                </a:solidFill>
              </a:rPr>
              <a:t>交换机</a:t>
            </a:r>
            <a:r>
              <a:rPr lang="en-US" altLang="zh-CN" sz="2800" b="1" kern="1200" dirty="0">
                <a:solidFill>
                  <a:srgbClr val="4D4D4D"/>
                </a:solidFill>
              </a:rPr>
              <a:t>#2 </a:t>
            </a:r>
            <a:r>
              <a:rPr lang="zh-CN" altLang="zh-CN" sz="2800" b="1" kern="1200" dirty="0">
                <a:solidFill>
                  <a:srgbClr val="4D4D4D"/>
                </a:solidFill>
              </a:rPr>
              <a:t>的接口</a:t>
            </a:r>
            <a:r>
              <a:rPr lang="en-US" altLang="zh-CN" sz="2800" b="1" kern="1200" dirty="0">
                <a:solidFill>
                  <a:srgbClr val="4D4D4D"/>
                </a:solidFill>
              </a:rPr>
              <a:t> 1 </a:t>
            </a:r>
            <a:r>
              <a:rPr lang="zh-CN" altLang="zh-CN" sz="2800" b="1" kern="1200" dirty="0">
                <a:solidFill>
                  <a:srgbClr val="4D4D4D"/>
                </a:solidFill>
              </a:rPr>
              <a:t>→</a:t>
            </a:r>
            <a:r>
              <a:rPr lang="en-US" altLang="zh-CN" sz="2800" b="1" kern="1200" dirty="0">
                <a:solidFill>
                  <a:srgbClr val="4D4D4D"/>
                </a:solidFill>
              </a:rPr>
              <a:t>……</a:t>
            </a:r>
            <a:r>
              <a:rPr lang="zh-CN" altLang="zh-CN" sz="2800" b="1" kern="1200" dirty="0">
                <a:solidFill>
                  <a:srgbClr val="4D4D4D"/>
                </a:solidFill>
              </a:rPr>
              <a:t>。这样就无限制地循环兜圈子下去，白白消耗了网络资源。</a:t>
            </a:r>
            <a:endParaRPr lang="zh-CN" altLang="en-US" sz="2800" b="1" kern="1200" dirty="0">
              <a:solidFill>
                <a:srgbClr val="4D4D4D"/>
              </a:solidFill>
            </a:endParaRPr>
          </a:p>
        </p:txBody>
      </p:sp>
      <p:sp>
        <p:nvSpPr>
          <p:cNvPr id="117762" name="Rectangle 3"/>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grpSp>
        <p:nvGrpSpPr>
          <p:cNvPr id="117764" name="组合 1"/>
          <p:cNvGrpSpPr/>
          <p:nvPr/>
        </p:nvGrpSpPr>
        <p:grpSpPr bwMode="auto">
          <a:xfrm>
            <a:off x="1132270" y="3954932"/>
            <a:ext cx="10291528" cy="2131602"/>
            <a:chOff x="1048542" y="3639429"/>
            <a:chExt cx="8363240" cy="2309851"/>
          </a:xfrm>
        </p:grpSpPr>
        <p:sp>
          <p:nvSpPr>
            <p:cNvPr id="52" name="矩形 51"/>
            <p:cNvSpPr/>
            <p:nvPr/>
          </p:nvSpPr>
          <p:spPr>
            <a:xfrm>
              <a:off x="2629084" y="4331871"/>
              <a:ext cx="1625259" cy="153481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53" name="直接连接符 52"/>
            <p:cNvCxnSpPr>
              <a:stCxn id="67" idx="3"/>
              <a:endCxn id="82" idx="1"/>
            </p:cNvCxnSpPr>
            <p:nvPr/>
          </p:nvCxnSpPr>
          <p:spPr>
            <a:xfrm>
              <a:off x="4254343" y="5410717"/>
              <a:ext cx="19743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513" y="5383552"/>
              <a:ext cx="815209" cy="30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flipV="1">
              <a:off x="4062119" y="4736588"/>
              <a:ext cx="2166612"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4903" y="4598795"/>
              <a:ext cx="699979" cy="137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416192" y="3639429"/>
              <a:ext cx="2044165"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565">
                <a:defRPr/>
              </a:pPr>
              <a:r>
                <a:rPr kumimoji="1" lang="zh-CN" altLang="en-US" sz="2600" b="1" dirty="0">
                  <a:solidFill>
                    <a:srgbClr val="000099"/>
                  </a:solidFill>
                  <a:latin typeface="+mn-lt"/>
                  <a:ea typeface="黑体" pitchFamily="2" charset="-122"/>
                </a:rPr>
                <a:t>以太网交换机</a:t>
              </a:r>
              <a:r>
                <a:rPr kumimoji="1" lang="en-US" altLang="zh-CN" sz="2600" b="1" dirty="0">
                  <a:solidFill>
                    <a:srgbClr val="000099"/>
                  </a:solidFill>
                  <a:latin typeface="+mn-lt"/>
                  <a:ea typeface="黑体" pitchFamily="2" charset="-122"/>
                </a:rPr>
                <a:t>#1</a:t>
              </a:r>
            </a:p>
          </p:txBody>
        </p:sp>
        <p:pic>
          <p:nvPicPr>
            <p:cNvPr id="1177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6568"/>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a:solidFill>
                    <a:srgbClr val="000099"/>
                  </a:solidFill>
                  <a:latin typeface="+mn-lt"/>
                  <a:ea typeface="黑体" pitchFamily="2" charset="-122"/>
                </a:rPr>
                <a:t>A</a:t>
              </a:r>
              <a:endParaRPr kumimoji="1" lang="en-US" altLang="zh-CN" sz="2600" b="1" baseline="-25000">
                <a:solidFill>
                  <a:srgbClr val="000099"/>
                </a:solidFill>
                <a:latin typeface="+mn-lt"/>
                <a:ea typeface="黑体" pitchFamily="2" charset="-122"/>
              </a:endParaRPr>
            </a:p>
          </p:txBody>
        </p:sp>
        <p:grpSp>
          <p:nvGrpSpPr>
            <p:cNvPr id="117774" name="组合 57"/>
            <p:cNvGrpSpPr/>
            <p:nvPr/>
          </p:nvGrpSpPr>
          <p:grpSpPr bwMode="auto">
            <a:xfrm>
              <a:off x="2629084" y="4474908"/>
              <a:ext cx="462640" cy="523359"/>
              <a:chOff x="2268095" y="1282387"/>
              <a:chExt cx="287502" cy="309604"/>
            </a:xfrm>
          </p:grpSpPr>
          <p:sp>
            <p:nvSpPr>
              <p:cNvPr id="61" name="矩形 60"/>
              <p:cNvSpPr/>
              <p:nvPr/>
            </p:nvSpPr>
            <p:spPr>
              <a:xfrm>
                <a:off x="2268095" y="1340274"/>
                <a:ext cx="287502" cy="21579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2" name="Rectangle 40"/>
              <p:cNvSpPr>
                <a:spLocks noChangeArrowheads="1"/>
              </p:cNvSpPr>
              <p:nvPr/>
            </p:nvSpPr>
            <p:spPr bwMode="auto">
              <a:xfrm>
                <a:off x="2284127" y="1282387"/>
                <a:ext cx="170186" cy="30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7775" name="组合 58"/>
            <p:cNvGrpSpPr/>
            <p:nvPr/>
          </p:nvGrpSpPr>
          <p:grpSpPr bwMode="auto">
            <a:xfrm>
              <a:off x="2629084" y="5121872"/>
              <a:ext cx="462640" cy="523360"/>
              <a:chOff x="2268095" y="1277790"/>
              <a:chExt cx="287502" cy="310554"/>
            </a:xfrm>
          </p:grpSpPr>
          <p:sp>
            <p:nvSpPr>
              <p:cNvPr id="64" name="矩形 63"/>
              <p:cNvSpPr/>
              <p:nvPr/>
            </p:nvSpPr>
            <p:spPr>
              <a:xfrm>
                <a:off x="2268095" y="1339938"/>
                <a:ext cx="287502"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5" name="Rectangle 40"/>
              <p:cNvSpPr>
                <a:spLocks noChangeArrowheads="1"/>
              </p:cNvSpPr>
              <p:nvPr/>
            </p:nvSpPr>
            <p:spPr bwMode="auto">
              <a:xfrm>
                <a:off x="2280920" y="1277790"/>
                <a:ext cx="170186"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7776" name="组合 61"/>
            <p:cNvGrpSpPr/>
            <p:nvPr/>
          </p:nvGrpSpPr>
          <p:grpSpPr bwMode="auto">
            <a:xfrm>
              <a:off x="3788262" y="5121872"/>
              <a:ext cx="466079" cy="523360"/>
              <a:chOff x="2267577" y="1277790"/>
              <a:chExt cx="288047" cy="310554"/>
            </a:xfrm>
          </p:grpSpPr>
          <p:sp>
            <p:nvSpPr>
              <p:cNvPr id="67" name="矩形 66"/>
              <p:cNvSpPr/>
              <p:nvPr/>
            </p:nvSpPr>
            <p:spPr>
              <a:xfrm>
                <a:off x="2267577" y="1339938"/>
                <a:ext cx="288047"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8" name="Rectangle 40"/>
              <p:cNvSpPr>
                <a:spLocks noChangeArrowheads="1"/>
              </p:cNvSpPr>
              <p:nvPr/>
            </p:nvSpPr>
            <p:spPr bwMode="auto">
              <a:xfrm>
                <a:off x="2267577" y="1277790"/>
                <a:ext cx="169250"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7777" name="组合 64"/>
            <p:cNvGrpSpPr/>
            <p:nvPr/>
          </p:nvGrpSpPr>
          <p:grpSpPr bwMode="auto">
            <a:xfrm>
              <a:off x="3788262" y="4474909"/>
              <a:ext cx="466079" cy="523360"/>
              <a:chOff x="2267577" y="1282362"/>
              <a:chExt cx="288047" cy="309088"/>
            </a:xfrm>
          </p:grpSpPr>
          <p:sp>
            <p:nvSpPr>
              <p:cNvPr id="70" name="矩形 69"/>
              <p:cNvSpPr/>
              <p:nvPr/>
            </p:nvSpPr>
            <p:spPr>
              <a:xfrm>
                <a:off x="2267577" y="1340152"/>
                <a:ext cx="288047" cy="21746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71" name="Rectangle 40"/>
              <p:cNvSpPr>
                <a:spLocks noChangeArrowheads="1"/>
              </p:cNvSpPr>
              <p:nvPr/>
            </p:nvSpPr>
            <p:spPr bwMode="auto">
              <a:xfrm>
                <a:off x="2267577" y="1282362"/>
                <a:ext cx="169250" cy="30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777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619"/>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a:solidFill>
                    <a:srgbClr val="000099"/>
                  </a:solidFill>
                  <a:latin typeface="+mn-lt"/>
                  <a:ea typeface="黑体" pitchFamily="2" charset="-122"/>
                </a:rPr>
                <a:t>C</a:t>
              </a:r>
              <a:endParaRPr kumimoji="1" lang="en-US" altLang="zh-CN" sz="2600" b="1" baseline="-25000">
                <a:solidFill>
                  <a:srgbClr val="000099"/>
                </a:solidFill>
                <a:latin typeface="+mn-lt"/>
                <a:ea typeface="黑体" pitchFamily="2" charset="-122"/>
              </a:endParaRPr>
            </a:p>
          </p:txBody>
        </p:sp>
        <p:sp>
          <p:nvSpPr>
            <p:cNvPr id="74" name="矩形 73"/>
            <p:cNvSpPr/>
            <p:nvPr/>
          </p:nvSpPr>
          <p:spPr>
            <a:xfrm>
              <a:off x="6228732" y="4331871"/>
              <a:ext cx="1625258" cy="153481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75" name="直接连接符 74"/>
            <p:cNvCxnSpPr>
              <a:stCxn id="86" idx="3"/>
            </p:cNvCxnSpPr>
            <p:nvPr/>
          </p:nvCxnSpPr>
          <p:spPr>
            <a:xfrm>
              <a:off x="7661766" y="5383552"/>
              <a:ext cx="888763" cy="302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661766" y="4598796"/>
              <a:ext cx="1003993" cy="1377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015838" y="3639430"/>
              <a:ext cx="2044165"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565">
                <a:defRPr/>
              </a:pPr>
              <a:r>
                <a:rPr kumimoji="1" lang="zh-CN" altLang="en-US" sz="2600" b="1" dirty="0">
                  <a:solidFill>
                    <a:srgbClr val="000099"/>
                  </a:solidFill>
                  <a:latin typeface="+mn-lt"/>
                  <a:ea typeface="黑体" pitchFamily="2" charset="-122"/>
                </a:rPr>
                <a:t>以太网交换机</a:t>
              </a:r>
              <a:r>
                <a:rPr kumimoji="1" lang="en-US" altLang="zh-CN" sz="2600" b="1" dirty="0">
                  <a:solidFill>
                    <a:srgbClr val="000099"/>
                  </a:solidFill>
                  <a:latin typeface="+mn-lt"/>
                  <a:ea typeface="黑体" pitchFamily="2" charset="-122"/>
                </a:rPr>
                <a:t>#2</a:t>
              </a:r>
            </a:p>
          </p:txBody>
        </p:sp>
        <p:grpSp>
          <p:nvGrpSpPr>
            <p:cNvPr id="117784" name="组合 57"/>
            <p:cNvGrpSpPr/>
            <p:nvPr/>
          </p:nvGrpSpPr>
          <p:grpSpPr bwMode="auto">
            <a:xfrm>
              <a:off x="6228731" y="4474908"/>
              <a:ext cx="462639" cy="523359"/>
              <a:chOff x="2268108" y="1282387"/>
              <a:chExt cx="287500" cy="309604"/>
            </a:xfrm>
          </p:grpSpPr>
          <p:sp>
            <p:nvSpPr>
              <p:cNvPr id="79" name="矩形 78"/>
              <p:cNvSpPr/>
              <p:nvPr/>
            </p:nvSpPr>
            <p:spPr>
              <a:xfrm>
                <a:off x="2268108" y="1340274"/>
                <a:ext cx="287500" cy="21579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0" name="Rectangle 40"/>
              <p:cNvSpPr>
                <a:spLocks noChangeArrowheads="1"/>
              </p:cNvSpPr>
              <p:nvPr/>
            </p:nvSpPr>
            <p:spPr bwMode="auto">
              <a:xfrm>
                <a:off x="2268108" y="1282387"/>
                <a:ext cx="170185" cy="30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7785" name="组合 58"/>
            <p:cNvGrpSpPr/>
            <p:nvPr/>
          </p:nvGrpSpPr>
          <p:grpSpPr bwMode="auto">
            <a:xfrm>
              <a:off x="6228731" y="5121872"/>
              <a:ext cx="462639" cy="523360"/>
              <a:chOff x="2268108" y="1277790"/>
              <a:chExt cx="287500" cy="310554"/>
            </a:xfrm>
          </p:grpSpPr>
          <p:sp>
            <p:nvSpPr>
              <p:cNvPr id="82" name="矩形 81"/>
              <p:cNvSpPr/>
              <p:nvPr/>
            </p:nvSpPr>
            <p:spPr>
              <a:xfrm>
                <a:off x="2268108" y="1339938"/>
                <a:ext cx="287500"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3" name="Rectangle 40"/>
              <p:cNvSpPr>
                <a:spLocks noChangeArrowheads="1"/>
              </p:cNvSpPr>
              <p:nvPr/>
            </p:nvSpPr>
            <p:spPr bwMode="auto">
              <a:xfrm>
                <a:off x="2268108" y="1277790"/>
                <a:ext cx="170185"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7786" name="组合 61"/>
            <p:cNvGrpSpPr/>
            <p:nvPr/>
          </p:nvGrpSpPr>
          <p:grpSpPr bwMode="auto">
            <a:xfrm>
              <a:off x="7387908" y="5121872"/>
              <a:ext cx="466079" cy="523360"/>
              <a:chOff x="2267589" y="1277790"/>
              <a:chExt cx="288047" cy="310554"/>
            </a:xfrm>
          </p:grpSpPr>
          <p:sp>
            <p:nvSpPr>
              <p:cNvPr id="85" name="矩形 84"/>
              <p:cNvSpPr/>
              <p:nvPr/>
            </p:nvSpPr>
            <p:spPr>
              <a:xfrm>
                <a:off x="2267589" y="1339938"/>
                <a:ext cx="288047"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6" name="Rectangle 40"/>
              <p:cNvSpPr>
                <a:spLocks noChangeArrowheads="1"/>
              </p:cNvSpPr>
              <p:nvPr/>
            </p:nvSpPr>
            <p:spPr bwMode="auto">
              <a:xfrm>
                <a:off x="2267589" y="1277790"/>
                <a:ext cx="169250"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7787" name="组合 64"/>
            <p:cNvGrpSpPr/>
            <p:nvPr/>
          </p:nvGrpSpPr>
          <p:grpSpPr bwMode="auto">
            <a:xfrm>
              <a:off x="7387908" y="4474909"/>
              <a:ext cx="466079" cy="523360"/>
              <a:chOff x="2267589" y="1282362"/>
              <a:chExt cx="288047" cy="309088"/>
            </a:xfrm>
          </p:grpSpPr>
          <p:sp>
            <p:nvSpPr>
              <p:cNvPr id="88" name="矩形 87"/>
              <p:cNvSpPr/>
              <p:nvPr/>
            </p:nvSpPr>
            <p:spPr>
              <a:xfrm>
                <a:off x="2267589" y="1340152"/>
                <a:ext cx="288047" cy="21746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9" name="Rectangle 40"/>
              <p:cNvSpPr>
                <a:spLocks noChangeArrowheads="1"/>
              </p:cNvSpPr>
              <p:nvPr/>
            </p:nvSpPr>
            <p:spPr bwMode="auto">
              <a:xfrm>
                <a:off x="2267589" y="1282362"/>
                <a:ext cx="169250" cy="30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778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137924" y="5101000"/>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D</a:t>
              </a:r>
              <a:endParaRPr kumimoji="1" lang="en-US" altLang="zh-CN" sz="2600" b="1" baseline="-25000" dirty="0">
                <a:solidFill>
                  <a:srgbClr val="000099"/>
                </a:solidFill>
                <a:latin typeface="+mn-lt"/>
                <a:ea typeface="黑体" pitchFamily="2" charset="-122"/>
              </a:endParaRPr>
            </a:p>
          </p:txBody>
        </p:sp>
        <p:pic>
          <p:nvPicPr>
            <p:cNvPr id="1177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137924" y="4006668"/>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565">
                <a:defRPr/>
              </a:pPr>
              <a:r>
                <a:rPr kumimoji="1" lang="en-US" altLang="zh-CN" sz="2600" b="1" dirty="0">
                  <a:solidFill>
                    <a:srgbClr val="000099"/>
                  </a:solidFill>
                  <a:latin typeface="+mn-lt"/>
                  <a:ea typeface="黑体" pitchFamily="2" charset="-122"/>
                </a:rPr>
                <a:t>B</a:t>
              </a:r>
              <a:endParaRPr kumimoji="1" lang="en-US" altLang="zh-CN" sz="2600" b="1" baseline="-25000" dirty="0">
                <a:solidFill>
                  <a:srgbClr val="000099"/>
                </a:solidFill>
                <a:latin typeface="+mn-lt"/>
                <a:ea typeface="黑体" pitchFamily="2" charset="-122"/>
              </a:endParaRPr>
            </a:p>
          </p:txBody>
        </p:sp>
        <p:cxnSp>
          <p:nvCxnSpPr>
            <p:cNvPr id="117792"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cxnSp>
          <p:nvCxnSpPr>
            <p:cNvPr id="117793"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354" y="4723517"/>
              <a:ext cx="1047874" cy="856486"/>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600" b="1">
                <a:solidFill>
                  <a:srgbClr val="000099"/>
                </a:solidFill>
              </a:endParaRPr>
            </a:p>
          </p:txBody>
        </p:sp>
        <p:sp>
          <p:nvSpPr>
            <p:cNvPr id="97" name="弧形 96"/>
            <p:cNvSpPr/>
            <p:nvPr/>
          </p:nvSpPr>
          <p:spPr>
            <a:xfrm rot="2831864">
              <a:off x="6035875" y="4629741"/>
              <a:ext cx="1004859" cy="856486"/>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600" b="1">
                <a:solidFill>
                  <a:srgbClr val="000099"/>
                </a:solidFill>
              </a:endParaRPr>
            </a:p>
          </p:txBody>
        </p:sp>
      </p:grpSp>
      <p:sp>
        <p:nvSpPr>
          <p:cNvPr id="3" name="矩形 2"/>
          <p:cNvSpPr/>
          <p:nvPr/>
        </p:nvSpPr>
        <p:spPr>
          <a:xfrm>
            <a:off x="2846547" y="6088123"/>
            <a:ext cx="6882504" cy="510023"/>
          </a:xfrm>
          <a:prstGeom prst="rect">
            <a:avLst/>
          </a:prstGeom>
        </p:spPr>
        <p:txBody>
          <a:bodyPr lIns="108850" tIns="54425" rIns="108850" bIns="54425">
            <a:spAutoFit/>
          </a:bodyPr>
          <a:lstStyle/>
          <a:p>
            <a:pPr algn="ctr">
              <a:defRPr/>
            </a:pPr>
            <a:r>
              <a:rPr lang="zh-CN" altLang="zh-CN" sz="2600" b="1" dirty="0">
                <a:solidFill>
                  <a:srgbClr val="111111"/>
                </a:solidFill>
                <a:latin typeface="+mn-lt"/>
                <a:ea typeface="黑体" pitchFamily="2" charset="-122"/>
              </a:rPr>
              <a:t>在两个交换机之间兜圈子的帧</a:t>
            </a:r>
            <a:endParaRPr lang="zh-CN" altLang="en-US" sz="2600" b="1" dirty="0">
              <a:solidFill>
                <a:srgbClr val="111111"/>
              </a:solidFill>
              <a:latin typeface="+mn-lt"/>
              <a:ea typeface="黑体" pitchFamily="2" charset="-122"/>
            </a:endParaRPr>
          </a:p>
        </p:txBody>
      </p:sp>
      <p:cxnSp>
        <p:nvCxnSpPr>
          <p:cNvPr id="58" name="直接箭头连接符 57"/>
          <p:cNvCxnSpPr/>
          <p:nvPr/>
        </p:nvCxnSpPr>
        <p:spPr>
          <a:xfrm>
            <a:off x="2514881" y="4797588"/>
            <a:ext cx="411973" cy="76220"/>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72642" y="4548014"/>
            <a:ext cx="335162" cy="369332"/>
          </a:xfrm>
          <a:prstGeom prst="rect">
            <a:avLst/>
          </a:prstGeom>
          <a:noFill/>
        </p:spPr>
        <p:txBody>
          <a:bodyPr wrap="square" rtlCol="0">
            <a:spAutoFit/>
          </a:bodyPr>
          <a:lstStyle/>
          <a:p>
            <a:r>
              <a:rPr lang="zh-CN" altLang="en-US" dirty="0">
                <a:solidFill>
                  <a:srgbClr val="111111"/>
                </a:solidFill>
                <a:sym typeface="Wingdings"/>
              </a:rPr>
              <a:t></a:t>
            </a:r>
            <a:endParaRPr lang="zh-CN" altLang="en-US" dirty="0">
              <a:solidFill>
                <a:srgbClr val="111111"/>
              </a:solidFill>
            </a:endParaRPr>
          </a:p>
        </p:txBody>
      </p:sp>
      <p:sp>
        <p:nvSpPr>
          <p:cNvPr id="63" name="TextBox 62"/>
          <p:cNvSpPr txBox="1"/>
          <p:nvPr/>
        </p:nvSpPr>
        <p:spPr>
          <a:xfrm>
            <a:off x="6110909" y="4500622"/>
            <a:ext cx="335162" cy="369332"/>
          </a:xfrm>
          <a:prstGeom prst="rect">
            <a:avLst/>
          </a:prstGeom>
          <a:noFill/>
        </p:spPr>
        <p:txBody>
          <a:bodyPr wrap="square" rtlCol="0">
            <a:spAutoFit/>
          </a:bodyPr>
          <a:lstStyle/>
          <a:p>
            <a:r>
              <a:rPr lang="zh-CN" altLang="en-US" dirty="0">
                <a:solidFill>
                  <a:srgbClr val="111111"/>
                </a:solidFill>
                <a:sym typeface="Wingdings"/>
              </a:rPr>
              <a:t></a:t>
            </a:r>
            <a:endParaRPr lang="zh-CN" altLang="en-US" dirty="0">
              <a:solidFill>
                <a:srgbClr val="111111"/>
              </a:solidFill>
            </a:endParaRPr>
          </a:p>
        </p:txBody>
      </p:sp>
      <p:sp>
        <p:nvSpPr>
          <p:cNvPr id="66" name="TextBox 65"/>
          <p:cNvSpPr txBox="1"/>
          <p:nvPr/>
        </p:nvSpPr>
        <p:spPr>
          <a:xfrm>
            <a:off x="8399462" y="5085978"/>
            <a:ext cx="335162" cy="369332"/>
          </a:xfrm>
          <a:prstGeom prst="rect">
            <a:avLst/>
          </a:prstGeom>
          <a:noFill/>
        </p:spPr>
        <p:txBody>
          <a:bodyPr wrap="square" rtlCol="0">
            <a:spAutoFit/>
          </a:bodyPr>
          <a:lstStyle/>
          <a:p>
            <a:r>
              <a:rPr lang="zh-CN" altLang="en-US" dirty="0">
                <a:solidFill>
                  <a:srgbClr val="111111"/>
                </a:solidFill>
                <a:sym typeface="Wingdings"/>
              </a:rPr>
              <a:t></a:t>
            </a:r>
            <a:endParaRPr lang="zh-CN" altLang="en-US" dirty="0">
              <a:solidFill>
                <a:srgbClr val="111111"/>
              </a:solidFill>
            </a:endParaRPr>
          </a:p>
        </p:txBody>
      </p:sp>
      <p:sp>
        <p:nvSpPr>
          <p:cNvPr id="69" name="TextBox 68"/>
          <p:cNvSpPr txBox="1"/>
          <p:nvPr/>
        </p:nvSpPr>
        <p:spPr>
          <a:xfrm>
            <a:off x="6095206" y="5724758"/>
            <a:ext cx="335162" cy="369332"/>
          </a:xfrm>
          <a:prstGeom prst="rect">
            <a:avLst/>
          </a:prstGeom>
          <a:noFill/>
        </p:spPr>
        <p:txBody>
          <a:bodyPr wrap="square" rtlCol="0">
            <a:spAutoFit/>
          </a:bodyPr>
          <a:lstStyle/>
          <a:p>
            <a:r>
              <a:rPr lang="zh-CN" altLang="en-US" dirty="0">
                <a:solidFill>
                  <a:srgbClr val="111111"/>
                </a:solidFill>
                <a:sym typeface="Wingdings"/>
              </a:rPr>
              <a:t></a:t>
            </a:r>
            <a:endParaRPr lang="zh-CN" altLang="en-US" dirty="0">
              <a:solidFill>
                <a:srgbClr val="111111"/>
              </a:solidFill>
            </a:endParaRPr>
          </a:p>
        </p:txBody>
      </p:sp>
      <p:sp>
        <p:nvSpPr>
          <p:cNvPr id="72" name="TextBox 71"/>
          <p:cNvSpPr txBox="1"/>
          <p:nvPr/>
        </p:nvSpPr>
        <p:spPr>
          <a:xfrm>
            <a:off x="3790950" y="5148694"/>
            <a:ext cx="335162" cy="369332"/>
          </a:xfrm>
          <a:prstGeom prst="rect">
            <a:avLst/>
          </a:prstGeom>
          <a:noFill/>
        </p:spPr>
        <p:txBody>
          <a:bodyPr wrap="square" rtlCol="0">
            <a:spAutoFit/>
          </a:bodyPr>
          <a:lstStyle/>
          <a:p>
            <a:r>
              <a:rPr lang="zh-CN" altLang="en-US" dirty="0">
                <a:solidFill>
                  <a:srgbClr val="111111"/>
                </a:solidFill>
                <a:sym typeface="Wingdings"/>
              </a:rPr>
              <a:t></a:t>
            </a:r>
            <a:endParaRPr lang="zh-CN" altLang="en-US" dirty="0">
              <a:solidFill>
                <a:srgbClr val="111111"/>
              </a:solidFill>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3" name="Rectangle 2"/>
          <p:cNvSpPr>
            <a:spLocks noGrp="1" noChangeArrowheads="1"/>
          </p:cNvSpPr>
          <p:nvPr>
            <p:ph idx="1"/>
          </p:nvPr>
        </p:nvSpPr>
        <p:spPr/>
        <p:txBody>
          <a:bodyPr/>
          <a:lstStyle/>
          <a:p>
            <a:r>
              <a:rPr lang="zh-CN" altLang="en-US" sz="3200" b="1" kern="1200" dirty="0">
                <a:solidFill>
                  <a:srgbClr val="4D4D4D"/>
                </a:solidFill>
              </a:rPr>
              <a:t>为了解决这种兜圈子的问题，</a:t>
            </a:r>
            <a:r>
              <a:rPr lang="en-US" altLang="zh-CN" sz="3200" b="1" kern="1200" dirty="0">
                <a:solidFill>
                  <a:srgbClr val="4D4D4D"/>
                </a:solidFill>
              </a:rPr>
              <a:t>IEEE </a:t>
            </a:r>
            <a:r>
              <a:rPr lang="zh-CN" altLang="en-US" sz="3200" b="1" kern="1200" dirty="0">
                <a:solidFill>
                  <a:srgbClr val="4D4D4D"/>
                </a:solidFill>
              </a:rPr>
              <a:t>的 </a:t>
            </a:r>
            <a:r>
              <a:rPr lang="en-US" altLang="zh-CN" sz="3200" b="1" kern="1200" dirty="0">
                <a:solidFill>
                  <a:srgbClr val="4D4D4D"/>
                </a:solidFill>
              </a:rPr>
              <a:t>802.1D </a:t>
            </a:r>
            <a:r>
              <a:rPr lang="zh-CN" altLang="en-US" sz="3200" b="1" kern="1200" dirty="0">
                <a:solidFill>
                  <a:srgbClr val="4D4D4D"/>
                </a:solidFill>
              </a:rPr>
              <a:t>标准制定了一个</a:t>
            </a:r>
            <a:r>
              <a:rPr lang="zh-CN" altLang="en-US" sz="3200" b="1" kern="1200" dirty="0">
                <a:solidFill>
                  <a:srgbClr val="C00000"/>
                </a:solidFill>
              </a:rPr>
              <a:t>生成树协议 </a:t>
            </a:r>
            <a:r>
              <a:rPr lang="en-US" altLang="zh-CN" sz="3200" b="1" kern="1200" dirty="0">
                <a:solidFill>
                  <a:srgbClr val="4D4D4D"/>
                </a:solidFill>
              </a:rPr>
              <a:t>STP</a:t>
            </a:r>
            <a:r>
              <a:rPr lang="en-US" altLang="zh-CN" b="1" kern="1200" dirty="0"/>
              <a:t>(Spanning Tree Protocol)</a:t>
            </a:r>
            <a:r>
              <a:rPr lang="zh-CN" altLang="zh-CN" sz="3200" b="1" kern="1200" dirty="0">
                <a:solidFill>
                  <a:srgbClr val="4D4D4D"/>
                </a:solidFill>
              </a:rPr>
              <a:t>。</a:t>
            </a:r>
            <a:endParaRPr lang="en-US" altLang="zh-CN" sz="3200" b="1" kern="1200" dirty="0">
              <a:solidFill>
                <a:srgbClr val="4D4D4D"/>
              </a:solidFill>
            </a:endParaRPr>
          </a:p>
          <a:p>
            <a:r>
              <a:rPr lang="en-US" altLang="zh-CN" b="1" kern="1200" dirty="0"/>
              <a:t>STP </a:t>
            </a:r>
            <a:r>
              <a:rPr lang="zh-CN" altLang="en-US" b="1" kern="1200" dirty="0"/>
              <a:t>不改变网络的实际拓扑结构，但在逻辑上则切断某些链路以消除网络中的环路，使网络在逻辑上变成树状拓扑，从而消除了兜圈子的现象。一旦出现单点故障，</a:t>
            </a:r>
            <a:r>
              <a:rPr lang="en-US" altLang="zh-CN" b="1" kern="1200" dirty="0"/>
              <a:t>STP </a:t>
            </a:r>
            <a:r>
              <a:rPr lang="zh-CN" altLang="en-US" b="1" kern="1200" dirty="0"/>
              <a:t>会检测到网络拓扑结构的变化，此时 </a:t>
            </a:r>
            <a:r>
              <a:rPr lang="en-US" altLang="zh-CN" b="1" kern="1200" dirty="0"/>
              <a:t>STP </a:t>
            </a:r>
            <a:r>
              <a:rPr lang="zh-CN" altLang="en-US" b="1" kern="1200" dirty="0"/>
              <a:t>会恢复冗余的链路并重新生成一个无环路的树状结构。</a:t>
            </a:r>
            <a:endParaRPr lang="zh-CN" altLang="en-US" sz="3200" b="1" kern="1200" dirty="0">
              <a:solidFill>
                <a:srgbClr val="4D4D4D"/>
              </a:solidFill>
            </a:endParaRPr>
          </a:p>
        </p:txBody>
      </p:sp>
      <p:sp>
        <p:nvSpPr>
          <p:cNvPr id="117762" name="Rectangle 3"/>
          <p:cNvSpPr>
            <a:spLocks noGrp="1" noChangeArrowheads="1"/>
          </p:cNvSpPr>
          <p:nvPr>
            <p:ph type="title"/>
          </p:nvPr>
        </p:nvSpPr>
        <p:spPr/>
        <p:txBody>
          <a:bodyPr/>
          <a:lstStyle/>
          <a:p>
            <a:r>
              <a:rPr lang="en-US" altLang="zh-CN" dirty="0"/>
              <a:t>3.4.2 </a:t>
            </a:r>
            <a:r>
              <a:rPr lang="zh-CN" altLang="en-US" dirty="0"/>
              <a:t>在数据链路层扩展以太网 </a:t>
            </a:r>
            <a:endParaRPr lang="zh-CN" altLang="en-US" sz="4000" dirty="0">
              <a:solidFill>
                <a:srgbClr val="FFFFFF"/>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zh-CN" altLang="en-US" sz="3200" b="1" dirty="0">
                <a:solidFill>
                  <a:srgbClr val="4D4D4D"/>
                </a:solidFill>
              </a:rPr>
              <a:t>封装成帧</a:t>
            </a:r>
          </a:p>
          <a:p>
            <a:r>
              <a:rPr lang="zh-CN" altLang="en-US" sz="3200" b="1" dirty="0">
                <a:solidFill>
                  <a:srgbClr val="4D4D4D"/>
                </a:solidFill>
              </a:rPr>
              <a:t>透明传输</a:t>
            </a:r>
          </a:p>
          <a:p>
            <a:r>
              <a:rPr lang="zh-CN" altLang="en-US" sz="3200" b="1" dirty="0">
                <a:solidFill>
                  <a:srgbClr val="4D4D4D"/>
                </a:solidFill>
              </a:rPr>
              <a:t>差错检测 </a:t>
            </a:r>
          </a:p>
          <a:p>
            <a:endParaRPr lang="zh-CN" altLang="en-US" b="1" dirty="0"/>
          </a:p>
        </p:txBody>
      </p:sp>
      <p:sp>
        <p:nvSpPr>
          <p:cNvPr id="21506" name="Rectangle 2"/>
          <p:cNvSpPr>
            <a:spLocks noGrp="1" noChangeArrowheads="1"/>
          </p:cNvSpPr>
          <p:nvPr>
            <p:ph type="title"/>
          </p:nvPr>
        </p:nvSpPr>
        <p:spPr/>
        <p:txBody>
          <a:bodyPr/>
          <a:lstStyle/>
          <a:p>
            <a:r>
              <a:rPr lang="en-US" altLang="zh-CN" dirty="0"/>
              <a:t>3.1.2 </a:t>
            </a:r>
            <a:r>
              <a:rPr lang="zh-CN" altLang="en-US" sz="4000" dirty="0">
                <a:solidFill>
                  <a:srgbClr val="FFFFFF"/>
                </a:solidFill>
              </a:rPr>
              <a:t>三个基本问题</a:t>
            </a: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内容占位符 2"/>
          <p:cNvSpPr>
            <a:spLocks noGrp="1" noChangeArrowheads="1"/>
          </p:cNvSpPr>
          <p:nvPr>
            <p:ph idx="1"/>
          </p:nvPr>
        </p:nvSpPr>
        <p:spPr/>
        <p:txBody>
          <a:bodyPr/>
          <a:lstStyle/>
          <a:p>
            <a:r>
              <a:rPr lang="zh-CN" altLang="en-US" sz="3200" b="1" kern="1200" dirty="0">
                <a:solidFill>
                  <a:srgbClr val="4D4D4D"/>
                </a:solidFill>
              </a:rPr>
              <a:t>实验</a:t>
            </a:r>
            <a:r>
              <a:rPr lang="en-US" altLang="zh-CN" sz="3200" b="1" kern="1200" dirty="0">
                <a:solidFill>
                  <a:srgbClr val="4D4D4D"/>
                </a:solidFill>
              </a:rPr>
              <a:t>3-1</a:t>
            </a:r>
            <a:r>
              <a:rPr lang="zh-CN" altLang="en-US" sz="3200" b="1" kern="1200" dirty="0">
                <a:solidFill>
                  <a:srgbClr val="4D4D4D"/>
                </a:solidFill>
              </a:rPr>
              <a:t>：</a:t>
            </a:r>
            <a:r>
              <a:rPr lang="en-US" altLang="zh-CN" sz="3200" b="1" kern="1200" dirty="0">
                <a:solidFill>
                  <a:srgbClr val="4D4D4D"/>
                </a:solidFill>
              </a:rPr>
              <a:t>Packet Tracer </a:t>
            </a:r>
            <a:r>
              <a:rPr lang="zh-CN" altLang="en-US" sz="3200" b="1" kern="1200" dirty="0">
                <a:solidFill>
                  <a:srgbClr val="4D4D4D"/>
                </a:solidFill>
              </a:rPr>
              <a:t>的使用及基本命令</a:t>
            </a:r>
            <a:endParaRPr lang="en-US" altLang="zh-CN" sz="3200" b="1" kern="1200" dirty="0">
              <a:solidFill>
                <a:srgbClr val="4D4D4D"/>
              </a:solidFill>
            </a:endParaRPr>
          </a:p>
          <a:p>
            <a:r>
              <a:rPr lang="zh-CN" altLang="en-US" sz="3200" b="1" kern="1200" dirty="0">
                <a:solidFill>
                  <a:srgbClr val="4D4D4D"/>
                </a:solidFill>
              </a:rPr>
              <a:t>实验</a:t>
            </a:r>
            <a:r>
              <a:rPr lang="en-US" altLang="zh-CN" sz="3200" b="1" kern="1200" dirty="0">
                <a:solidFill>
                  <a:srgbClr val="4D4D4D"/>
                </a:solidFill>
              </a:rPr>
              <a:t>3-2</a:t>
            </a:r>
            <a:r>
              <a:rPr lang="zh-CN" altLang="en-US" sz="3200" b="1" kern="1200" dirty="0">
                <a:solidFill>
                  <a:srgbClr val="4D4D4D"/>
                </a:solidFill>
              </a:rPr>
              <a:t>：局域网连接</a:t>
            </a:r>
            <a:endParaRPr lang="en-US" altLang="zh-CN" sz="3200" b="1" kern="1200" dirty="0">
              <a:solidFill>
                <a:srgbClr val="4D4D4D"/>
              </a:solidFill>
            </a:endParaRPr>
          </a:p>
          <a:p>
            <a:r>
              <a:rPr lang="zh-CN" altLang="en-US" sz="3200" b="1" kern="1200" dirty="0">
                <a:solidFill>
                  <a:srgbClr val="4D4D4D"/>
                </a:solidFill>
              </a:rPr>
              <a:t>实验</a:t>
            </a:r>
            <a:r>
              <a:rPr lang="en-US" altLang="zh-CN" sz="3200" b="1" kern="1200" dirty="0">
                <a:solidFill>
                  <a:srgbClr val="4D4D4D"/>
                </a:solidFill>
              </a:rPr>
              <a:t>3-3</a:t>
            </a:r>
            <a:r>
              <a:rPr lang="zh-CN" altLang="en-US" sz="3200" b="1" kern="1200" dirty="0">
                <a:solidFill>
                  <a:srgbClr val="4D4D4D"/>
                </a:solidFill>
              </a:rPr>
              <a:t>：查看交换机的 </a:t>
            </a:r>
            <a:r>
              <a:rPr lang="en-US" altLang="zh-CN" sz="3200" b="1" kern="1200" dirty="0">
                <a:solidFill>
                  <a:srgbClr val="4D4D4D"/>
                </a:solidFill>
              </a:rPr>
              <a:t>MAC </a:t>
            </a:r>
            <a:r>
              <a:rPr lang="zh-CN" altLang="en-US" sz="3200" b="1" kern="1200" dirty="0">
                <a:solidFill>
                  <a:srgbClr val="4D4D4D"/>
                </a:solidFill>
              </a:rPr>
              <a:t>地址表</a:t>
            </a:r>
            <a:endParaRPr lang="en-US" altLang="zh-CN" sz="3200" b="1" kern="1200" dirty="0">
              <a:solidFill>
                <a:srgbClr val="4D4D4D"/>
              </a:solidFill>
            </a:endParaRPr>
          </a:p>
          <a:p>
            <a:endParaRPr lang="zh-CN" altLang="en-US" b="1" dirty="0"/>
          </a:p>
        </p:txBody>
      </p:sp>
      <p:sp>
        <p:nvSpPr>
          <p:cNvPr id="121858" name="标题 1"/>
          <p:cNvSpPr>
            <a:spLocks noGrp="1" noChangeArrowheads="1"/>
          </p:cNvSpPr>
          <p:nvPr>
            <p:ph type="title"/>
          </p:nvPr>
        </p:nvSpPr>
        <p:spPr/>
        <p:txBody>
          <a:bodyPr/>
          <a:lstStyle/>
          <a:p>
            <a:r>
              <a:rPr lang="zh-CN" altLang="en-US" sz="4000" dirty="0">
                <a:solidFill>
                  <a:srgbClr val="FFFFFF"/>
                </a:solidFill>
              </a:rPr>
              <a:t>动手实验</a:t>
            </a: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lstStyle/>
          <a:p>
            <a:r>
              <a:rPr lang="zh-CN" altLang="en-US" sz="3000" b="1" kern="1200" dirty="0"/>
              <a:t>一个以太</a:t>
            </a:r>
            <a:r>
              <a:rPr lang="zh-CN" altLang="en-US" sz="3000" b="1" kern="1200" dirty="0">
                <a:solidFill>
                  <a:srgbClr val="4D4D4D"/>
                </a:solidFill>
              </a:rPr>
              <a:t>网是一个</a:t>
            </a:r>
            <a:r>
              <a:rPr lang="zh-CN" altLang="en-US" sz="3000" b="1" kern="1200" dirty="0">
                <a:solidFill>
                  <a:srgbClr val="C00000"/>
                </a:solidFill>
              </a:rPr>
              <a:t>广播域</a:t>
            </a:r>
            <a:r>
              <a:rPr lang="zh-CN" altLang="en-US" sz="3000" b="1" kern="1200" dirty="0"/>
              <a:t>，即以太网中任何一台设备发出的广播帧都能被该网络中的所有其他设备所接收。</a:t>
            </a:r>
            <a:endParaRPr lang="en-US" altLang="zh-CN" sz="3000" b="1" kern="1200" dirty="0"/>
          </a:p>
          <a:p>
            <a:r>
              <a:rPr lang="zh-CN" altLang="en-US" sz="3000" b="1" kern="1200" dirty="0"/>
              <a:t>一个单位的以太网往往为几个部门所共享，但有些部门的信息是需要保密的（例如财务、人事），许多部门共享一个局域网对信息安全不利。</a:t>
            </a:r>
            <a:endParaRPr lang="zh-CN" altLang="en-US" sz="3000" b="1" kern="1200" dirty="0">
              <a:solidFill>
                <a:srgbClr val="4D4D4D"/>
              </a:solidFill>
            </a:endParaRPr>
          </a:p>
          <a:p>
            <a:r>
              <a:rPr lang="zh-CN" altLang="en-US" sz="3000" b="1" kern="1200" dirty="0"/>
              <a:t>利用以太网交换机可以很方便、灵活地建立</a:t>
            </a:r>
            <a:r>
              <a:rPr lang="zh-CN" altLang="en-US" sz="3000" b="1" kern="1200" dirty="0">
                <a:solidFill>
                  <a:srgbClr val="C00000"/>
                </a:solidFill>
              </a:rPr>
              <a:t>虚拟局域网 </a:t>
            </a:r>
            <a:r>
              <a:rPr lang="en-US" altLang="zh-CN" sz="3000" b="1" kern="1200" dirty="0">
                <a:solidFill>
                  <a:srgbClr val="C00000"/>
                </a:solidFill>
              </a:rPr>
              <a:t>VLAN</a:t>
            </a:r>
            <a:r>
              <a:rPr lang="en-US" altLang="zh-CN" sz="3000" b="1" kern="1200" dirty="0"/>
              <a:t> (Virtual LAN)</a:t>
            </a:r>
            <a:r>
              <a:rPr lang="zh-CN" altLang="en-US" sz="3000" b="1" kern="1200" dirty="0"/>
              <a:t>，从而把一个较大的局域网，分割成一些较小的局域网。</a:t>
            </a:r>
          </a:p>
        </p:txBody>
      </p:sp>
      <p:sp>
        <p:nvSpPr>
          <p:cNvPr id="122882" name="Rectangle 2"/>
          <p:cNvSpPr>
            <a:spLocks noGrp="1" noChangeArrowheads="1"/>
          </p:cNvSpPr>
          <p:nvPr>
            <p:ph type="title"/>
          </p:nvPr>
        </p:nvSpPr>
        <p:spPr/>
        <p:txBody>
          <a:bodyPr/>
          <a:lstStyle/>
          <a:p>
            <a:r>
              <a:rPr lang="en-US" altLang="zh-CN" sz="4000" dirty="0">
                <a:solidFill>
                  <a:srgbClr val="FFFFFF"/>
                </a:solidFill>
              </a:rPr>
              <a:t>3.4.3 </a:t>
            </a:r>
            <a:r>
              <a:rPr lang="zh-CN" altLang="en-US" sz="4000" dirty="0">
                <a:solidFill>
                  <a:srgbClr val="FFFFFF"/>
                </a:solidFill>
              </a:rPr>
              <a:t>虚拟局域网</a:t>
            </a: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lstStyle/>
          <a:p>
            <a:r>
              <a:rPr lang="zh-CN" altLang="en-US" b="1" kern="1200" dirty="0"/>
              <a:t>使用虚拟局域网不但可使广播域范围缩小，还能提高整个局域网的安全性。</a:t>
            </a:r>
            <a:endParaRPr lang="zh-CN" altLang="en-US" sz="3200" b="1" kern="1200" dirty="0">
              <a:solidFill>
                <a:srgbClr val="4D4D4D"/>
              </a:solidFill>
            </a:endParaRPr>
          </a:p>
          <a:p>
            <a:r>
              <a:rPr lang="zh-CN" altLang="en-US" sz="3200" b="1" kern="1200" dirty="0">
                <a:solidFill>
                  <a:srgbClr val="4D4D4D"/>
                </a:solidFill>
              </a:rPr>
              <a:t>虚拟局域网其实只是局域网给用户提供的一种</a:t>
            </a:r>
            <a:r>
              <a:rPr lang="zh-CN" altLang="en-US" sz="3200" b="1" kern="1200" dirty="0">
                <a:solidFill>
                  <a:srgbClr val="C00000"/>
                </a:solidFill>
              </a:rPr>
              <a:t>服务</a:t>
            </a:r>
            <a:r>
              <a:rPr lang="zh-CN" altLang="en-US" sz="3200" b="1" kern="1200" dirty="0">
                <a:solidFill>
                  <a:srgbClr val="4D4D4D"/>
                </a:solidFill>
              </a:rPr>
              <a:t>（或</a:t>
            </a:r>
            <a:r>
              <a:rPr lang="zh-CN" altLang="en-US" sz="3200" b="1" kern="1200" dirty="0">
                <a:solidFill>
                  <a:srgbClr val="C00000"/>
                </a:solidFill>
              </a:rPr>
              <a:t>功能</a:t>
            </a:r>
            <a:r>
              <a:rPr lang="zh-CN" altLang="en-US" sz="3200" b="1" kern="1200" dirty="0">
                <a:solidFill>
                  <a:srgbClr val="4D4D4D"/>
                </a:solidFill>
              </a:rPr>
              <a:t>），而并不是一种新型局域网。</a:t>
            </a:r>
          </a:p>
        </p:txBody>
      </p:sp>
      <p:sp>
        <p:nvSpPr>
          <p:cNvPr id="122882" name="Rectangle 2"/>
          <p:cNvSpPr>
            <a:spLocks noGrp="1" noChangeArrowheads="1"/>
          </p:cNvSpPr>
          <p:nvPr>
            <p:ph type="title"/>
          </p:nvPr>
        </p:nvSpPr>
        <p:spPr/>
        <p:txBody>
          <a:bodyPr/>
          <a:lstStyle/>
          <a:p>
            <a:r>
              <a:rPr lang="en-US" altLang="zh-CN" sz="4000" dirty="0">
                <a:solidFill>
                  <a:srgbClr val="FFFFFF"/>
                </a:solidFill>
              </a:rPr>
              <a:t>3.4.3 </a:t>
            </a:r>
            <a:r>
              <a:rPr lang="zh-CN" altLang="en-US" sz="4000" dirty="0">
                <a:solidFill>
                  <a:srgbClr val="FFFFFF"/>
                </a:solidFill>
              </a:rPr>
              <a:t>虚拟局域网</a:t>
            </a:r>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直接连接符 2"/>
          <p:cNvCxnSpPr/>
          <p:nvPr/>
        </p:nvCxnSpPr>
        <p:spPr>
          <a:xfrm>
            <a:off x="2219512" y="4144198"/>
            <a:ext cx="8988262" cy="0"/>
          </a:xfrm>
          <a:prstGeom prst="line">
            <a:avLst/>
          </a:prstGeom>
          <a:ln w="19050">
            <a:solidFill>
              <a:srgbClr val="11111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2099" name="Rectangle 3"/>
          <p:cNvSpPr>
            <a:spLocks noGrp="1" noChangeArrowheads="1"/>
          </p:cNvSpPr>
          <p:nvPr>
            <p:ph idx="1"/>
          </p:nvPr>
        </p:nvSpPr>
        <p:spPr/>
        <p:txBody>
          <a:bodyPr/>
          <a:lstStyle/>
          <a:p>
            <a:r>
              <a:rPr lang="zh-CN" altLang="en-US" sz="3200" b="1" kern="1200" dirty="0">
                <a:solidFill>
                  <a:srgbClr val="4D4D4D"/>
                </a:solidFill>
              </a:rPr>
              <a:t>虚拟局域网协议允许在以太网的帧格式中插入一个 </a:t>
            </a:r>
            <a:r>
              <a:rPr lang="en-US" altLang="zh-CN" sz="3200" b="1" kern="1200" dirty="0">
                <a:solidFill>
                  <a:srgbClr val="4D4D4D"/>
                </a:solidFill>
              </a:rPr>
              <a:t>4 </a:t>
            </a:r>
            <a:r>
              <a:rPr lang="zh-CN" altLang="en-US" sz="3200" b="1" kern="1200" dirty="0">
                <a:solidFill>
                  <a:srgbClr val="4D4D4D"/>
                </a:solidFill>
              </a:rPr>
              <a:t>字节的标识符，称为 </a:t>
            </a:r>
            <a:r>
              <a:rPr lang="en-US" altLang="zh-CN" sz="3200" b="1" kern="1200" dirty="0">
                <a:solidFill>
                  <a:srgbClr val="C00000"/>
                </a:solidFill>
              </a:rPr>
              <a:t>VLAN </a:t>
            </a:r>
            <a:r>
              <a:rPr lang="zh-CN" altLang="en-US" sz="3200" b="1" kern="1200" dirty="0">
                <a:solidFill>
                  <a:srgbClr val="C00000"/>
                </a:solidFill>
              </a:rPr>
              <a:t>标签</a:t>
            </a:r>
            <a:r>
              <a:rPr lang="en-US" altLang="zh-CN" sz="3200" b="1" kern="1200" dirty="0">
                <a:solidFill>
                  <a:srgbClr val="4D4D4D"/>
                </a:solidFill>
              </a:rPr>
              <a:t>(tag)</a:t>
            </a:r>
            <a:r>
              <a:rPr lang="zh-CN" altLang="en-US" sz="3200" b="1" kern="1200" dirty="0">
                <a:solidFill>
                  <a:srgbClr val="4D4D4D"/>
                </a:solidFill>
              </a:rPr>
              <a:t>，用来指明发送该帧的计算机属于哪一个虚拟局域网。 </a:t>
            </a:r>
          </a:p>
          <a:p>
            <a:endParaRPr lang="zh-CN" altLang="en-US" b="1" dirty="0"/>
          </a:p>
        </p:txBody>
      </p:sp>
      <p:sp>
        <p:nvSpPr>
          <p:cNvPr id="132098" name="Rectangle 2"/>
          <p:cNvSpPr>
            <a:spLocks noGrp="1" noChangeArrowheads="1"/>
          </p:cNvSpPr>
          <p:nvPr>
            <p:ph type="title"/>
          </p:nvPr>
        </p:nvSpPr>
        <p:spPr/>
        <p:txBody>
          <a:bodyPr/>
          <a:lstStyle/>
          <a:p>
            <a:r>
              <a:rPr lang="en-US" altLang="zh-CN" sz="4000" dirty="0">
                <a:solidFill>
                  <a:srgbClr val="FFFFFF"/>
                </a:solidFill>
              </a:rPr>
              <a:t>3.4.3 </a:t>
            </a:r>
            <a:r>
              <a:rPr lang="zh-CN" altLang="en-US" sz="4000" dirty="0">
                <a:solidFill>
                  <a:srgbClr val="FFFFFF"/>
                </a:solidFill>
              </a:rPr>
              <a:t>虚拟局域网</a:t>
            </a:r>
          </a:p>
        </p:txBody>
      </p:sp>
      <p:sp>
        <p:nvSpPr>
          <p:cNvPr id="132100" name="Rectangle 5"/>
          <p:cNvSpPr>
            <a:spLocks noChangeArrowheads="1"/>
          </p:cNvSpPr>
          <p:nvPr/>
        </p:nvSpPr>
        <p:spPr bwMode="auto">
          <a:xfrm>
            <a:off x="2786654" y="5456811"/>
            <a:ext cx="7310015" cy="67008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p>
        </p:txBody>
      </p:sp>
      <p:sp>
        <p:nvSpPr>
          <p:cNvPr id="132101" name="Rectangle 6"/>
          <p:cNvSpPr>
            <a:spLocks noChangeArrowheads="1"/>
          </p:cNvSpPr>
          <p:nvPr/>
        </p:nvSpPr>
        <p:spPr bwMode="auto">
          <a:xfrm>
            <a:off x="270085" y="4585865"/>
            <a:ext cx="1963209" cy="34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lnSpc>
                <a:spcPct val="80000"/>
              </a:lnSpc>
            </a:pPr>
            <a:r>
              <a:rPr kumimoji="1" lang="zh-CN" altLang="en-US" sz="1900" b="1" dirty="0">
                <a:solidFill>
                  <a:srgbClr val="333399"/>
                </a:solidFill>
                <a:latin typeface="Times New Roman" panose="02020603050405020304" pitchFamily="18" charset="0"/>
                <a:ea typeface="黑体" pitchFamily="2" charset="-122"/>
              </a:rPr>
              <a:t>  以太网</a:t>
            </a:r>
            <a:r>
              <a:rPr kumimoji="1" lang="en-US" altLang="zh-CN" sz="1900" b="1" dirty="0">
                <a:solidFill>
                  <a:srgbClr val="333399"/>
                </a:solidFill>
                <a:latin typeface="Times New Roman" panose="02020603050405020304" pitchFamily="18" charset="0"/>
                <a:ea typeface="黑体" pitchFamily="2" charset="-122"/>
              </a:rPr>
              <a:t>MAC </a:t>
            </a:r>
            <a:r>
              <a:rPr kumimoji="1" lang="zh-CN" altLang="en-US" sz="1900" b="1" dirty="0">
                <a:solidFill>
                  <a:srgbClr val="333399"/>
                </a:solidFill>
                <a:latin typeface="Times New Roman" panose="02020603050405020304" pitchFamily="18" charset="0"/>
                <a:ea typeface="黑体" pitchFamily="2" charset="-122"/>
              </a:rPr>
              <a:t>帧</a:t>
            </a:r>
          </a:p>
        </p:txBody>
      </p:sp>
      <p:sp>
        <p:nvSpPr>
          <p:cNvPr id="132102" name="Rectangle 7"/>
          <p:cNvSpPr>
            <a:spLocks noChangeArrowheads="1"/>
          </p:cNvSpPr>
          <p:nvPr/>
        </p:nvSpPr>
        <p:spPr bwMode="auto">
          <a:xfrm>
            <a:off x="1650151" y="4218274"/>
            <a:ext cx="70485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ea typeface="黑体" pitchFamily="2" charset="-122"/>
              </a:rPr>
              <a:t>字节</a:t>
            </a:r>
          </a:p>
        </p:txBody>
      </p:sp>
      <p:sp>
        <p:nvSpPr>
          <p:cNvPr id="132103" name="Rectangle 8"/>
          <p:cNvSpPr>
            <a:spLocks noChangeArrowheads="1"/>
          </p:cNvSpPr>
          <p:nvPr/>
        </p:nvSpPr>
        <p:spPr bwMode="auto">
          <a:xfrm>
            <a:off x="2773956" y="4202395"/>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ea typeface="黑体" pitchFamily="2" charset="-122"/>
              </a:rPr>
              <a:t>6</a:t>
            </a:r>
          </a:p>
        </p:txBody>
      </p:sp>
      <p:sp>
        <p:nvSpPr>
          <p:cNvPr id="132104" name="Rectangle 9"/>
          <p:cNvSpPr>
            <a:spLocks noChangeArrowheads="1"/>
          </p:cNvSpPr>
          <p:nvPr/>
        </p:nvSpPr>
        <p:spPr bwMode="auto">
          <a:xfrm>
            <a:off x="4056489" y="4202395"/>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ea typeface="黑体" pitchFamily="2" charset="-122"/>
              </a:rPr>
              <a:t>6</a:t>
            </a:r>
          </a:p>
        </p:txBody>
      </p:sp>
      <p:sp>
        <p:nvSpPr>
          <p:cNvPr id="132105" name="Rectangle 10"/>
          <p:cNvSpPr>
            <a:spLocks noChangeArrowheads="1"/>
          </p:cNvSpPr>
          <p:nvPr/>
        </p:nvSpPr>
        <p:spPr bwMode="auto">
          <a:xfrm>
            <a:off x="6682929" y="4202395"/>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ea typeface="黑体" pitchFamily="2" charset="-122"/>
              </a:rPr>
              <a:t>2</a:t>
            </a:r>
          </a:p>
        </p:txBody>
      </p:sp>
      <p:sp>
        <p:nvSpPr>
          <p:cNvPr id="132106" name="Rectangle 11"/>
          <p:cNvSpPr>
            <a:spLocks noChangeArrowheads="1"/>
          </p:cNvSpPr>
          <p:nvPr/>
        </p:nvSpPr>
        <p:spPr bwMode="auto">
          <a:xfrm>
            <a:off x="8088214" y="4202395"/>
            <a:ext cx="1201782"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ea typeface="黑体" pitchFamily="2" charset="-122"/>
              </a:rPr>
              <a:t>46 ~ 1500</a:t>
            </a:r>
          </a:p>
        </p:txBody>
      </p:sp>
      <p:sp>
        <p:nvSpPr>
          <p:cNvPr id="132107" name="Rectangle 12"/>
          <p:cNvSpPr>
            <a:spLocks noChangeArrowheads="1"/>
          </p:cNvSpPr>
          <p:nvPr/>
        </p:nvSpPr>
        <p:spPr bwMode="auto">
          <a:xfrm>
            <a:off x="10513597" y="4202395"/>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ea typeface="黑体" pitchFamily="2" charset="-122"/>
              </a:rPr>
              <a:t>4</a:t>
            </a:r>
          </a:p>
        </p:txBody>
      </p:sp>
      <p:sp>
        <p:nvSpPr>
          <p:cNvPr id="132108" name="Line 13"/>
          <p:cNvSpPr>
            <a:spLocks noChangeShapeType="1"/>
          </p:cNvSpPr>
          <p:nvPr/>
        </p:nvSpPr>
        <p:spPr bwMode="auto">
          <a:xfrm>
            <a:off x="2219461" y="4758149"/>
            <a:ext cx="7695198"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grpSp>
        <p:nvGrpSpPr>
          <p:cNvPr id="132109" name="Group 14"/>
          <p:cNvGrpSpPr/>
          <p:nvPr/>
        </p:nvGrpSpPr>
        <p:grpSpPr bwMode="auto">
          <a:xfrm>
            <a:off x="6678697" y="4540609"/>
            <a:ext cx="1290999" cy="460051"/>
            <a:chOff x="2494" y="1932"/>
            <a:chExt cx="677" cy="330"/>
          </a:xfrm>
        </p:grpSpPr>
        <p:sp>
          <p:nvSpPr>
            <p:cNvPr id="132136" name="Rectangle 15"/>
            <p:cNvSpPr>
              <a:spLocks noChangeArrowheads="1"/>
            </p:cNvSpPr>
            <p:nvPr/>
          </p:nvSpPr>
          <p:spPr bwMode="auto">
            <a:xfrm>
              <a:off x="2513" y="1932"/>
              <a:ext cx="658" cy="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zh-CN" altLang="en-US" b="1"/>
            </a:p>
          </p:txBody>
        </p:sp>
        <p:sp>
          <p:nvSpPr>
            <p:cNvPr id="132137" name="Rectangle 16"/>
            <p:cNvSpPr>
              <a:spLocks noChangeArrowheads="1"/>
            </p:cNvSpPr>
            <p:nvPr/>
          </p:nvSpPr>
          <p:spPr bwMode="auto">
            <a:xfrm>
              <a:off x="2494" y="1988"/>
              <a:ext cx="56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6780"/>
              <a:r>
                <a:rPr kumimoji="1" lang="en-US" altLang="zh-CN" sz="1900" b="1">
                  <a:solidFill>
                    <a:srgbClr val="333399"/>
                  </a:solidFill>
                  <a:latin typeface="Times New Roman" panose="02020603050405020304" pitchFamily="18" charset="0"/>
                  <a:ea typeface="黑体" pitchFamily="2" charset="-122"/>
                </a:rPr>
                <a:t>MAC </a:t>
              </a:r>
              <a:r>
                <a:rPr kumimoji="1" lang="zh-CN" altLang="en-US" sz="1900" b="1">
                  <a:solidFill>
                    <a:srgbClr val="333399"/>
                  </a:solidFill>
                  <a:latin typeface="Times New Roman" panose="02020603050405020304" pitchFamily="18" charset="0"/>
                  <a:ea typeface="黑体" pitchFamily="2" charset="-122"/>
                </a:rPr>
                <a:t>帧</a:t>
              </a:r>
            </a:p>
          </p:txBody>
        </p:sp>
      </p:grpSp>
      <p:sp>
        <p:nvSpPr>
          <p:cNvPr id="132110" name="Rectangle 17"/>
          <p:cNvSpPr>
            <a:spLocks noChangeArrowheads="1"/>
          </p:cNvSpPr>
          <p:nvPr/>
        </p:nvSpPr>
        <p:spPr bwMode="auto">
          <a:xfrm>
            <a:off x="2213112" y="4523145"/>
            <a:ext cx="8994662" cy="401730"/>
          </a:xfrm>
          <a:prstGeom prst="rect">
            <a:avLst/>
          </a:prstGeom>
          <a:solidFill>
            <a:schemeClr val="bg1"/>
          </a:solidFill>
          <a:ln w="12700">
            <a:solidFill>
              <a:schemeClr val="folHlink"/>
            </a:solidFill>
            <a:miter lim="800000"/>
          </a:ln>
          <a:effectLst>
            <a:outerShdw dist="35921" dir="2700000" algn="ctr" rotWithShape="0">
              <a:schemeClr val="bg2"/>
            </a:outerShdw>
          </a:effectLst>
        </p:spPr>
        <p:txBody>
          <a:bodyPr wrap="none" lIns="108850" tIns="54425" rIns="108850" bIns="54425" anchor="ctr"/>
          <a:lstStyle/>
          <a:p>
            <a:pPr eaLnBrk="1" hangingPunct="1"/>
            <a:endParaRPr lang="zh-CN" altLang="en-US" b="1"/>
          </a:p>
        </p:txBody>
      </p:sp>
      <p:sp>
        <p:nvSpPr>
          <p:cNvPr id="132111" name="Freeform 18"/>
          <p:cNvSpPr/>
          <p:nvPr/>
        </p:nvSpPr>
        <p:spPr bwMode="auto">
          <a:xfrm>
            <a:off x="2833215" y="4943929"/>
            <a:ext cx="7214777" cy="501766"/>
          </a:xfrm>
          <a:custGeom>
            <a:avLst/>
            <a:gdLst>
              <a:gd name="T0" fmla="*/ 2147483646 w 3784"/>
              <a:gd name="T1" fmla="*/ 2147483646 h 360"/>
              <a:gd name="T2" fmla="*/ 2147483646 w 3784"/>
              <a:gd name="T3" fmla="*/ 0 h 360"/>
              <a:gd name="T4" fmla="*/ 2147483646 w 3784"/>
              <a:gd name="T5" fmla="*/ 2147483646 h 360"/>
              <a:gd name="T6" fmla="*/ 0 w 3784"/>
              <a:gd name="T7" fmla="*/ 2147483646 h 360"/>
              <a:gd name="T8" fmla="*/ 2147483646 w 3784"/>
              <a:gd name="T9" fmla="*/ 2147483646 h 360"/>
              <a:gd name="T10" fmla="*/ 0 60000 65536"/>
              <a:gd name="T11" fmla="*/ 0 60000 65536"/>
              <a:gd name="T12" fmla="*/ 0 60000 65536"/>
              <a:gd name="T13" fmla="*/ 0 60000 65536"/>
              <a:gd name="T14" fmla="*/ 0 60000 65536"/>
              <a:gd name="T15" fmla="*/ 0 w 3784"/>
              <a:gd name="T16" fmla="*/ 0 h 360"/>
              <a:gd name="T17" fmla="*/ 3784 w 3784"/>
              <a:gd name="T18" fmla="*/ 360 h 360"/>
            </a:gdLst>
            <a:ahLst/>
            <a:cxnLst>
              <a:cxn ang="T10">
                <a:pos x="T0" y="T1"/>
              </a:cxn>
              <a:cxn ang="T11">
                <a:pos x="T2" y="T3"/>
              </a:cxn>
              <a:cxn ang="T12">
                <a:pos x="T4" y="T5"/>
              </a:cxn>
              <a:cxn ang="T13">
                <a:pos x="T6" y="T7"/>
              </a:cxn>
              <a:cxn ang="T14">
                <a:pos x="T8" y="T9"/>
              </a:cxn>
            </a:cxnLst>
            <a:rect l="T15" t="T16" r="T17" b="T18"/>
            <a:pathLst>
              <a:path w="3784" h="360">
                <a:moveTo>
                  <a:pt x="1100" y="4"/>
                </a:moveTo>
                <a:lnTo>
                  <a:pt x="1800" y="0"/>
                </a:lnTo>
                <a:lnTo>
                  <a:pt x="3784" y="360"/>
                </a:lnTo>
                <a:lnTo>
                  <a:pt x="0" y="360"/>
                </a:lnTo>
                <a:lnTo>
                  <a:pt x="1100" y="4"/>
                </a:lnTo>
                <a:close/>
              </a:path>
            </a:pathLst>
          </a:custGeom>
          <a:gradFill rotWithShape="1">
            <a:gsLst>
              <a:gs pos="0">
                <a:srgbClr val="5E6D76"/>
              </a:gs>
              <a:gs pos="100000">
                <a:srgbClr val="CCECF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lIns="108850" tIns="54425" rIns="108850" bIns="54425"/>
          <a:lstStyle/>
          <a:p>
            <a:endParaRPr lang="zh-CN" altLang="en-US" b="1"/>
          </a:p>
        </p:txBody>
      </p:sp>
      <p:sp>
        <p:nvSpPr>
          <p:cNvPr id="132112" name="Rectangle 19"/>
          <p:cNvSpPr>
            <a:spLocks noChangeArrowheads="1"/>
          </p:cNvSpPr>
          <p:nvPr/>
        </p:nvSpPr>
        <p:spPr bwMode="auto">
          <a:xfrm>
            <a:off x="4968652" y="4539024"/>
            <a:ext cx="1297348" cy="39061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b="1"/>
          </a:p>
        </p:txBody>
      </p:sp>
      <p:sp>
        <p:nvSpPr>
          <p:cNvPr id="132113" name="Line 20"/>
          <p:cNvSpPr>
            <a:spLocks noChangeShapeType="1"/>
          </p:cNvSpPr>
          <p:nvPr/>
        </p:nvSpPr>
        <p:spPr bwMode="auto">
          <a:xfrm>
            <a:off x="3586649" y="4523145"/>
            <a:ext cx="0" cy="40173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32114" name="Line 21"/>
          <p:cNvSpPr>
            <a:spLocks noChangeShapeType="1"/>
          </p:cNvSpPr>
          <p:nvPr/>
        </p:nvSpPr>
        <p:spPr bwMode="auto">
          <a:xfrm>
            <a:off x="4960186" y="4523145"/>
            <a:ext cx="0" cy="40173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32115" name="Line 22"/>
          <p:cNvSpPr>
            <a:spLocks noChangeShapeType="1"/>
          </p:cNvSpPr>
          <p:nvPr/>
        </p:nvSpPr>
        <p:spPr bwMode="auto">
          <a:xfrm>
            <a:off x="7597210" y="4523145"/>
            <a:ext cx="0" cy="40173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32116" name="Line 23"/>
          <p:cNvSpPr>
            <a:spLocks noChangeShapeType="1"/>
          </p:cNvSpPr>
          <p:nvPr/>
        </p:nvSpPr>
        <p:spPr bwMode="auto">
          <a:xfrm>
            <a:off x="10253281" y="4523145"/>
            <a:ext cx="0" cy="401730"/>
          </a:xfrm>
          <a:prstGeom prst="line">
            <a:avLst/>
          </a:prstGeom>
          <a:noFill/>
          <a:ln w="12700">
            <a:solidFill>
              <a:schemeClr val="folHlink"/>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32117" name="Rectangle 24"/>
          <p:cNvSpPr>
            <a:spLocks noChangeArrowheads="1"/>
          </p:cNvSpPr>
          <p:nvPr/>
        </p:nvSpPr>
        <p:spPr bwMode="auto">
          <a:xfrm>
            <a:off x="2263905" y="4558078"/>
            <a:ext cx="119216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ea typeface="黑体" pitchFamily="2" charset="-122"/>
              </a:rPr>
              <a:t>目地地址</a:t>
            </a:r>
          </a:p>
        </p:txBody>
      </p:sp>
      <p:sp>
        <p:nvSpPr>
          <p:cNvPr id="132118" name="Rectangle 25"/>
          <p:cNvSpPr>
            <a:spLocks noChangeArrowheads="1"/>
          </p:cNvSpPr>
          <p:nvPr/>
        </p:nvSpPr>
        <p:spPr bwMode="auto">
          <a:xfrm>
            <a:off x="3747496" y="4570781"/>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ea typeface="黑体" pitchFamily="2" charset="-122"/>
              </a:rPr>
              <a:t>源地址</a:t>
            </a:r>
          </a:p>
        </p:txBody>
      </p:sp>
      <p:sp>
        <p:nvSpPr>
          <p:cNvPr id="132119" name="Rectangle 26"/>
          <p:cNvSpPr>
            <a:spLocks noChangeArrowheads="1"/>
          </p:cNvSpPr>
          <p:nvPr/>
        </p:nvSpPr>
        <p:spPr bwMode="auto">
          <a:xfrm>
            <a:off x="6550010" y="4570781"/>
            <a:ext cx="70485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dirty="0">
                <a:solidFill>
                  <a:srgbClr val="333399"/>
                </a:solidFill>
                <a:latin typeface="Times New Roman" panose="02020603050405020304" pitchFamily="18" charset="0"/>
                <a:ea typeface="黑体" pitchFamily="2" charset="-122"/>
              </a:rPr>
              <a:t>类型</a:t>
            </a:r>
          </a:p>
        </p:txBody>
      </p:sp>
      <p:sp>
        <p:nvSpPr>
          <p:cNvPr id="132120" name="Rectangle 27"/>
          <p:cNvSpPr>
            <a:spLocks noChangeArrowheads="1"/>
          </p:cNvSpPr>
          <p:nvPr/>
        </p:nvSpPr>
        <p:spPr bwMode="auto">
          <a:xfrm>
            <a:off x="8310435" y="4583484"/>
            <a:ext cx="1070335"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zh-CN" altLang="en-US" sz="1900" b="1">
                <a:solidFill>
                  <a:srgbClr val="333399"/>
                </a:solidFill>
                <a:latin typeface="Times New Roman" panose="02020603050405020304" pitchFamily="18" charset="0"/>
                <a:ea typeface="黑体" pitchFamily="2" charset="-122"/>
              </a:rPr>
              <a:t>数      据</a:t>
            </a:r>
          </a:p>
        </p:txBody>
      </p:sp>
      <p:sp>
        <p:nvSpPr>
          <p:cNvPr id="132121" name="Rectangle 28"/>
          <p:cNvSpPr>
            <a:spLocks noChangeArrowheads="1"/>
          </p:cNvSpPr>
          <p:nvPr/>
        </p:nvSpPr>
        <p:spPr bwMode="auto">
          <a:xfrm>
            <a:off x="10361217" y="4572368"/>
            <a:ext cx="67920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ea typeface="黑体" pitchFamily="2" charset="-122"/>
              </a:rPr>
              <a:t>FCS</a:t>
            </a:r>
          </a:p>
        </p:txBody>
      </p:sp>
      <p:sp>
        <p:nvSpPr>
          <p:cNvPr id="132122" name="Line 29"/>
          <p:cNvSpPr>
            <a:spLocks noChangeShapeType="1"/>
          </p:cNvSpPr>
          <p:nvPr/>
        </p:nvSpPr>
        <p:spPr bwMode="auto">
          <a:xfrm>
            <a:off x="6266000" y="4518380"/>
            <a:ext cx="0" cy="40808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b="1"/>
          </a:p>
        </p:txBody>
      </p:sp>
      <p:sp>
        <p:nvSpPr>
          <p:cNvPr id="132123" name="Text Box 30"/>
          <p:cNvSpPr txBox="1">
            <a:spLocks noChangeArrowheads="1"/>
          </p:cNvSpPr>
          <p:nvPr/>
        </p:nvSpPr>
        <p:spPr bwMode="auto">
          <a:xfrm>
            <a:off x="2790886" y="5399648"/>
            <a:ext cx="7658850" cy="77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2" charset="-122"/>
                <a:ea typeface="黑体" pitchFamily="2" charset="-122"/>
              </a:defRPr>
            </a:lvl1pPr>
            <a:lvl2pPr marL="742950" indent="-285750">
              <a:defRPr sz="1600">
                <a:solidFill>
                  <a:srgbClr val="1C1C1C"/>
                </a:solidFill>
                <a:latin typeface="黑体" pitchFamily="2" charset="-122"/>
                <a:ea typeface="黑体" pitchFamily="2" charset="-122"/>
              </a:defRPr>
            </a:lvl2pPr>
            <a:lvl3pPr marL="1143000" indent="-228600">
              <a:defRPr sz="1600">
                <a:solidFill>
                  <a:srgbClr val="1C1C1C"/>
                </a:solidFill>
                <a:latin typeface="黑体" pitchFamily="2" charset="-122"/>
                <a:ea typeface="黑体" pitchFamily="2" charset="-122"/>
              </a:defRPr>
            </a:lvl3pPr>
            <a:lvl4pPr marL="1600200" indent="-228600">
              <a:defRPr sz="1600">
                <a:solidFill>
                  <a:srgbClr val="1C1C1C"/>
                </a:solidFill>
                <a:latin typeface="黑体" pitchFamily="2" charset="-122"/>
                <a:ea typeface="黑体" pitchFamily="2" charset="-122"/>
              </a:defRPr>
            </a:lvl4pPr>
            <a:lvl5pPr marL="2057400" indent="-228600">
              <a:defRPr sz="1600">
                <a:solidFill>
                  <a:srgbClr val="1C1C1C"/>
                </a:solidFill>
                <a:latin typeface="黑体" pitchFamily="2" charset="-122"/>
                <a:ea typeface="黑体" pitchFamily="2" charset="-122"/>
              </a:defRPr>
            </a:lvl5pPr>
            <a:lvl6pPr marL="2514600" indent="-228600" eaLnBrk="0" hangingPunct="0">
              <a:defRPr sz="1600">
                <a:solidFill>
                  <a:srgbClr val="1C1C1C"/>
                </a:solidFill>
                <a:latin typeface="黑体" pitchFamily="2" charset="-122"/>
                <a:ea typeface="黑体" pitchFamily="2" charset="-122"/>
              </a:defRPr>
            </a:lvl6pPr>
            <a:lvl7pPr marL="2971800" indent="-228600" eaLnBrk="0" hangingPunct="0">
              <a:defRPr sz="1600">
                <a:solidFill>
                  <a:srgbClr val="1C1C1C"/>
                </a:solidFill>
                <a:latin typeface="黑体" pitchFamily="2" charset="-122"/>
                <a:ea typeface="黑体" pitchFamily="2" charset="-122"/>
              </a:defRPr>
            </a:lvl7pPr>
            <a:lvl8pPr marL="3429000" indent="-228600" eaLnBrk="0" hangingPunct="0">
              <a:defRPr sz="1600">
                <a:solidFill>
                  <a:srgbClr val="1C1C1C"/>
                </a:solidFill>
                <a:latin typeface="黑体" pitchFamily="2" charset="-122"/>
                <a:ea typeface="黑体" pitchFamily="2" charset="-122"/>
              </a:defRPr>
            </a:lvl8pPr>
            <a:lvl9pPr marL="3886200" indent="-228600" eaLnBrk="0" hangingPunct="0">
              <a:defRPr sz="1600">
                <a:solidFill>
                  <a:srgbClr val="1C1C1C"/>
                </a:solidFill>
                <a:latin typeface="黑体" pitchFamily="2" charset="-122"/>
                <a:ea typeface="黑体" pitchFamily="2" charset="-122"/>
              </a:defRPr>
            </a:lvl9pPr>
          </a:lstStyle>
          <a:p>
            <a:pPr eaLnBrk="1" hangingPunct="1">
              <a:lnSpc>
                <a:spcPct val="135000"/>
              </a:lnSpc>
            </a:pPr>
            <a:r>
              <a:rPr kumimoji="1" lang="en-US" altLang="zh-CN" dirty="0">
                <a:solidFill>
                  <a:srgbClr val="333399"/>
                </a:solidFill>
                <a:latin typeface="Times New Roman" panose="02020603050405020304" pitchFamily="18" charset="0"/>
              </a:rPr>
              <a:t>            802.1Q </a:t>
            </a:r>
            <a:r>
              <a:rPr kumimoji="1" lang="zh-CN" altLang="en-US" dirty="0">
                <a:solidFill>
                  <a:srgbClr val="333399"/>
                </a:solidFill>
                <a:latin typeface="Times New Roman" panose="02020603050405020304" pitchFamily="18" charset="0"/>
              </a:rPr>
              <a:t>标签类型                                                       标签控制信息</a:t>
            </a:r>
          </a:p>
          <a:p>
            <a:pPr eaLnBrk="1" hangingPunct="1">
              <a:lnSpc>
                <a:spcPct val="135000"/>
              </a:lnSpc>
            </a:pPr>
            <a:r>
              <a:rPr kumimoji="1" lang="zh-CN" altLang="en-US" dirty="0">
                <a:solidFill>
                  <a:srgbClr val="333399"/>
                </a:solidFill>
                <a:latin typeface="Times New Roman" panose="02020603050405020304" pitchFamily="18" charset="0"/>
              </a:rPr>
              <a:t> </a:t>
            </a:r>
            <a:r>
              <a:rPr kumimoji="1" lang="en-US" altLang="zh-CN" dirty="0">
                <a:solidFill>
                  <a:srgbClr val="333399"/>
                </a:solidFill>
                <a:latin typeface="Times New Roman" panose="02020603050405020304" pitchFamily="18" charset="0"/>
              </a:rPr>
              <a:t>1 0 0 0 0 0 0 1  0 0 0 0 0 0 0 0                           4</a:t>
            </a:r>
            <a:r>
              <a:rPr kumimoji="1" lang="zh-CN" altLang="en-US" dirty="0">
                <a:solidFill>
                  <a:srgbClr val="333399"/>
                </a:solidFill>
                <a:latin typeface="Times New Roman" panose="02020603050405020304" pitchFamily="18" charset="0"/>
              </a:rPr>
              <a:t>位</a:t>
            </a:r>
            <a:r>
              <a:rPr kumimoji="1" lang="en-US" altLang="zh-CN" dirty="0">
                <a:solidFill>
                  <a:srgbClr val="333399"/>
                </a:solidFill>
                <a:latin typeface="Times New Roman" panose="02020603050405020304" pitchFamily="18" charset="0"/>
              </a:rPr>
              <a:t>                     VID</a:t>
            </a:r>
            <a:r>
              <a:rPr kumimoji="1" lang="zh-CN" altLang="en-US" dirty="0">
                <a:solidFill>
                  <a:srgbClr val="333399"/>
                </a:solidFill>
                <a:latin typeface="Times New Roman" panose="02020603050405020304" pitchFamily="18" charset="0"/>
              </a:rPr>
              <a:t>（</a:t>
            </a:r>
            <a:r>
              <a:rPr kumimoji="1" lang="en-US" altLang="zh-CN" dirty="0">
                <a:solidFill>
                  <a:srgbClr val="333399"/>
                </a:solidFill>
                <a:latin typeface="Times New Roman" panose="02020603050405020304" pitchFamily="18" charset="0"/>
              </a:rPr>
              <a:t>12</a:t>
            </a:r>
            <a:r>
              <a:rPr kumimoji="1" lang="zh-CN" altLang="en-US" dirty="0">
                <a:solidFill>
                  <a:srgbClr val="333399"/>
                </a:solidFill>
                <a:latin typeface="Times New Roman" panose="02020603050405020304" pitchFamily="18" charset="0"/>
              </a:rPr>
              <a:t>位）</a:t>
            </a:r>
            <a:r>
              <a:rPr kumimoji="1" lang="en-US" altLang="zh-CN" dirty="0">
                <a:solidFill>
                  <a:srgbClr val="333399"/>
                </a:solidFill>
                <a:latin typeface="Times New Roman" panose="02020603050405020304" pitchFamily="18" charset="0"/>
              </a:rPr>
              <a:t>                  </a:t>
            </a:r>
          </a:p>
        </p:txBody>
      </p:sp>
      <p:sp>
        <p:nvSpPr>
          <p:cNvPr id="132124" name="Line 31"/>
          <p:cNvSpPr>
            <a:spLocks noChangeShapeType="1"/>
          </p:cNvSpPr>
          <p:nvPr/>
        </p:nvSpPr>
        <p:spPr bwMode="auto">
          <a:xfrm>
            <a:off x="6448010" y="5456811"/>
            <a:ext cx="0" cy="6700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32125" name="Rectangle 32"/>
          <p:cNvSpPr>
            <a:spLocks noChangeArrowheads="1"/>
          </p:cNvSpPr>
          <p:nvPr/>
        </p:nvSpPr>
        <p:spPr bwMode="auto">
          <a:xfrm>
            <a:off x="4143260" y="6126891"/>
            <a:ext cx="88759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ea typeface="黑体" pitchFamily="2" charset="-122"/>
              </a:rPr>
              <a:t>2 </a:t>
            </a:r>
            <a:r>
              <a:rPr kumimoji="1" lang="zh-CN" altLang="en-US" sz="1900" b="1">
                <a:solidFill>
                  <a:srgbClr val="333399"/>
                </a:solidFill>
                <a:latin typeface="Times New Roman" panose="02020603050405020304" pitchFamily="18" charset="0"/>
                <a:ea typeface="黑体" pitchFamily="2" charset="-122"/>
              </a:rPr>
              <a:t>字节</a:t>
            </a:r>
          </a:p>
        </p:txBody>
      </p:sp>
      <p:sp>
        <p:nvSpPr>
          <p:cNvPr id="132126" name="Rectangle 33"/>
          <p:cNvSpPr>
            <a:spLocks noChangeArrowheads="1"/>
          </p:cNvSpPr>
          <p:nvPr/>
        </p:nvSpPr>
        <p:spPr bwMode="auto">
          <a:xfrm>
            <a:off x="7713613" y="6126891"/>
            <a:ext cx="88759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ea typeface="黑体" pitchFamily="2" charset="-122"/>
              </a:rPr>
              <a:t>2 </a:t>
            </a:r>
            <a:r>
              <a:rPr kumimoji="1" lang="zh-CN" altLang="en-US" sz="1900" b="1">
                <a:solidFill>
                  <a:srgbClr val="333399"/>
                </a:solidFill>
                <a:latin typeface="Times New Roman" panose="02020603050405020304" pitchFamily="18" charset="0"/>
                <a:ea typeface="黑体" pitchFamily="2" charset="-122"/>
              </a:rPr>
              <a:t>字节</a:t>
            </a:r>
          </a:p>
        </p:txBody>
      </p:sp>
      <p:sp>
        <p:nvSpPr>
          <p:cNvPr id="132127" name="AutoShape 34"/>
          <p:cNvSpPr>
            <a:spLocks noChangeArrowheads="1"/>
          </p:cNvSpPr>
          <p:nvPr/>
        </p:nvSpPr>
        <p:spPr bwMode="auto">
          <a:xfrm>
            <a:off x="2147504" y="3714919"/>
            <a:ext cx="3659240" cy="357271"/>
          </a:xfrm>
          <a:prstGeom prst="wedgeRoundRectCallout">
            <a:avLst>
              <a:gd name="adj1" fmla="val 41616"/>
              <a:gd name="adj2" fmla="val 203907"/>
              <a:gd name="adj3" fmla="val 16667"/>
            </a:avLst>
          </a:prstGeom>
          <a:solidFill>
            <a:schemeClr val="bg1"/>
          </a:solidFill>
          <a:ln w="9525">
            <a:solidFill>
              <a:schemeClr val="folHlink"/>
            </a:solidFill>
            <a:miter lim="800000"/>
          </a:ln>
          <a:effectLst>
            <a:outerShdw dist="35921" dir="2700000" algn="ctr" rotWithShape="0">
              <a:schemeClr val="bg2"/>
            </a:outerShdw>
          </a:effectLst>
        </p:spPr>
        <p:txBody>
          <a:bodyPr lIns="108850" tIns="54425" rIns="108850" bIns="54425"/>
          <a:lstStyle/>
          <a:p>
            <a:pPr algn="ctr" eaLnBrk="1" hangingPunct="1"/>
            <a:r>
              <a:rPr kumimoji="1" lang="zh-CN" altLang="en-US" sz="1900" b="1" dirty="0">
                <a:solidFill>
                  <a:srgbClr val="333399"/>
                </a:solidFill>
                <a:latin typeface="Times New Roman" panose="02020603050405020304" pitchFamily="18" charset="0"/>
                <a:ea typeface="黑体" pitchFamily="2" charset="-122"/>
              </a:rPr>
              <a:t>插入 </a:t>
            </a:r>
            <a:r>
              <a:rPr kumimoji="1" lang="en-US" altLang="zh-CN" sz="1900" b="1" dirty="0">
                <a:solidFill>
                  <a:srgbClr val="333399"/>
                </a:solidFill>
                <a:latin typeface="Times New Roman" panose="02020603050405020304" pitchFamily="18" charset="0"/>
                <a:ea typeface="黑体" pitchFamily="2" charset="-122"/>
              </a:rPr>
              <a:t>4 </a:t>
            </a:r>
            <a:r>
              <a:rPr kumimoji="1" lang="zh-CN" altLang="en-US" sz="1900" b="1" dirty="0">
                <a:solidFill>
                  <a:srgbClr val="333399"/>
                </a:solidFill>
                <a:latin typeface="Times New Roman" panose="02020603050405020304" pitchFamily="18" charset="0"/>
                <a:ea typeface="黑体" pitchFamily="2" charset="-122"/>
              </a:rPr>
              <a:t>字节的 </a:t>
            </a:r>
            <a:r>
              <a:rPr kumimoji="1" lang="en-US" altLang="zh-CN" sz="1900" b="1" dirty="0">
                <a:solidFill>
                  <a:srgbClr val="333399"/>
                </a:solidFill>
                <a:latin typeface="Times New Roman" panose="02020603050405020304" pitchFamily="18" charset="0"/>
                <a:ea typeface="黑体" pitchFamily="2" charset="-122"/>
              </a:rPr>
              <a:t>VLAN </a:t>
            </a:r>
            <a:r>
              <a:rPr kumimoji="1" lang="zh-CN" altLang="en-US" sz="1900" b="1" dirty="0">
                <a:solidFill>
                  <a:srgbClr val="333399"/>
                </a:solidFill>
                <a:latin typeface="Times New Roman" panose="02020603050405020304" pitchFamily="18" charset="0"/>
                <a:ea typeface="黑体" pitchFamily="2" charset="-122"/>
              </a:rPr>
              <a:t>标签</a:t>
            </a:r>
          </a:p>
        </p:txBody>
      </p:sp>
      <p:sp>
        <p:nvSpPr>
          <p:cNvPr id="132128" name="Rectangle 35"/>
          <p:cNvSpPr>
            <a:spLocks noChangeArrowheads="1"/>
          </p:cNvSpPr>
          <p:nvPr/>
        </p:nvSpPr>
        <p:spPr bwMode="auto">
          <a:xfrm>
            <a:off x="5442724" y="4199220"/>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6780"/>
            <a:r>
              <a:rPr kumimoji="1" lang="en-US" altLang="zh-CN" sz="1900" b="1">
                <a:solidFill>
                  <a:srgbClr val="333399"/>
                </a:solidFill>
                <a:latin typeface="Times New Roman" panose="02020603050405020304" pitchFamily="18" charset="0"/>
                <a:ea typeface="黑体" pitchFamily="2" charset="-122"/>
              </a:rPr>
              <a:t>4</a:t>
            </a:r>
          </a:p>
        </p:txBody>
      </p:sp>
      <p:sp>
        <p:nvSpPr>
          <p:cNvPr id="132129" name="Line 36"/>
          <p:cNvSpPr>
            <a:spLocks noChangeShapeType="1"/>
          </p:cNvSpPr>
          <p:nvPr/>
        </p:nvSpPr>
        <p:spPr bwMode="auto">
          <a:xfrm>
            <a:off x="2786654" y="5814080"/>
            <a:ext cx="7322713"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132130" name="Line 37"/>
          <p:cNvSpPr>
            <a:spLocks noChangeShapeType="1"/>
          </p:cNvSpPr>
          <p:nvPr/>
        </p:nvSpPr>
        <p:spPr bwMode="auto">
          <a:xfrm>
            <a:off x="7463358" y="5814080"/>
            <a:ext cx="0" cy="3128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108850" tIns="54425" rIns="108850" bIns="54425"/>
          <a:lstStyle/>
          <a:p>
            <a:endParaRPr lang="zh-CN" altLang="en-US" b="1"/>
          </a:p>
        </p:txBody>
      </p:sp>
      <p:sp>
        <p:nvSpPr>
          <p:cNvPr id="8" name="TextBox 7"/>
          <p:cNvSpPr txBox="1"/>
          <p:nvPr/>
        </p:nvSpPr>
        <p:spPr>
          <a:xfrm>
            <a:off x="6931156" y="3933850"/>
            <a:ext cx="1238209" cy="369332"/>
          </a:xfrm>
          <a:prstGeom prst="rect">
            <a:avLst/>
          </a:prstGeom>
          <a:solidFill>
            <a:schemeClr val="bg1"/>
          </a:solidFill>
        </p:spPr>
        <p:txBody>
          <a:bodyPr wrap="square" rtlCol="0">
            <a:spAutoFit/>
          </a:bodyPr>
          <a:lstStyle/>
          <a:p>
            <a:r>
              <a:rPr lang="en-US" altLang="zh-CN" b="1" dirty="0">
                <a:solidFill>
                  <a:srgbClr val="333399"/>
                </a:solidFill>
                <a:latin typeface="Times New Roman" panose="02020603050405020304" pitchFamily="18" charset="0"/>
                <a:cs typeface="Times New Roman" panose="02020603050405020304" pitchFamily="18" charset="0"/>
              </a:rPr>
              <a:t>802.1Q</a:t>
            </a:r>
            <a:r>
              <a:rPr lang="en-US" altLang="zh-CN" b="1" dirty="0">
                <a:solidFill>
                  <a:srgbClr val="333399"/>
                </a:solidFill>
              </a:rPr>
              <a:t> </a:t>
            </a:r>
            <a:r>
              <a:rPr lang="zh-CN" altLang="en-US" b="1" dirty="0">
                <a:solidFill>
                  <a:srgbClr val="333399"/>
                </a:solidFill>
                <a:latin typeface="黑体" pitchFamily="2" charset="-122"/>
                <a:ea typeface="黑体" pitchFamily="2" charset="-122"/>
              </a:rPr>
              <a:t>帧</a:t>
            </a: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lstStyle/>
          <a:p>
            <a:r>
              <a:rPr lang="zh-CN" altLang="en-US" b="1" kern="1200" dirty="0"/>
              <a:t>一个虚拟局域网的范围可以跨越多个交换机。划分虚拟局域网的方法有很多种，最常用的是按交换机的接口划分。</a:t>
            </a:r>
            <a:endParaRPr lang="en-US" altLang="zh-CN" b="1" kern="1200" dirty="0"/>
          </a:p>
          <a:p>
            <a:r>
              <a:rPr lang="zh-CN" altLang="en-US" sz="3200" b="1" kern="1200" dirty="0">
                <a:solidFill>
                  <a:srgbClr val="4D4D4D"/>
                </a:solidFill>
              </a:rPr>
              <a:t>每台主机都是通过</a:t>
            </a:r>
            <a:r>
              <a:rPr lang="zh-CN" altLang="en-US" sz="3200" b="1" kern="1200" dirty="0">
                <a:solidFill>
                  <a:srgbClr val="C00000"/>
                </a:solidFill>
              </a:rPr>
              <a:t>接入链路</a:t>
            </a:r>
            <a:r>
              <a:rPr lang="zh-CN" altLang="en-US" sz="3200" b="1" kern="1200" dirty="0">
                <a:solidFill>
                  <a:srgbClr val="4D4D4D"/>
                </a:solidFill>
              </a:rPr>
              <a:t>（</a:t>
            </a:r>
            <a:r>
              <a:rPr lang="en-US" altLang="zh-CN" sz="3200" b="1" kern="1200" dirty="0">
                <a:solidFill>
                  <a:srgbClr val="4D4D4D"/>
                </a:solidFill>
              </a:rPr>
              <a:t>access </a:t>
            </a:r>
            <a:r>
              <a:rPr lang="en-US" altLang="zh-CN" b="1" kern="1200" dirty="0"/>
              <a:t>link</a:t>
            </a:r>
            <a:r>
              <a:rPr lang="zh-CN" altLang="en-US" b="1" kern="1200" dirty="0"/>
              <a:t>）连接到交换机的，但</a:t>
            </a:r>
            <a:r>
              <a:rPr lang="zh-CN" altLang="en-US" sz="3200" b="1" kern="1200" dirty="0">
                <a:solidFill>
                  <a:srgbClr val="4D4D4D"/>
                </a:solidFill>
              </a:rPr>
              <a:t>主机并不知道 </a:t>
            </a:r>
            <a:r>
              <a:rPr lang="en-US" altLang="zh-CN" sz="3200" b="1" kern="1200" dirty="0">
                <a:solidFill>
                  <a:srgbClr val="4D4D4D"/>
                </a:solidFill>
              </a:rPr>
              <a:t>VLAN </a:t>
            </a:r>
            <a:r>
              <a:rPr lang="zh-CN" altLang="en-US" b="1" kern="1200" dirty="0"/>
              <a:t>的存在，它们发往交换机的帧都是标准以太网帧。</a:t>
            </a:r>
            <a:endParaRPr lang="en-US" altLang="zh-CN" b="1" kern="1200" dirty="0"/>
          </a:p>
          <a:p>
            <a:r>
              <a:rPr lang="zh-CN" altLang="en-US" sz="3200" b="1" kern="1200" dirty="0">
                <a:solidFill>
                  <a:srgbClr val="4D4D4D"/>
                </a:solidFill>
              </a:rPr>
              <a:t>两台交换机之间的链路称为</a:t>
            </a:r>
            <a:r>
              <a:rPr lang="zh-CN" altLang="en-US" sz="3200" b="1" kern="1200" dirty="0">
                <a:solidFill>
                  <a:srgbClr val="C00000"/>
                </a:solidFill>
              </a:rPr>
              <a:t>汇聚链路</a:t>
            </a:r>
            <a:r>
              <a:rPr lang="zh-CN" altLang="en-US" sz="3200" b="1" kern="1200" dirty="0">
                <a:solidFill>
                  <a:srgbClr val="4D4D4D"/>
                </a:solidFill>
              </a:rPr>
              <a:t>（</a:t>
            </a:r>
            <a:r>
              <a:rPr lang="en-US" altLang="zh-CN" sz="3200" b="1" kern="1200" dirty="0">
                <a:solidFill>
                  <a:srgbClr val="4D4D4D"/>
                </a:solidFill>
              </a:rPr>
              <a:t>trunk link</a:t>
            </a:r>
            <a:r>
              <a:rPr lang="zh-CN" altLang="en-US" sz="3200" b="1" kern="1200" dirty="0">
                <a:solidFill>
                  <a:srgbClr val="4D4D4D"/>
                </a:solidFill>
              </a:rPr>
              <a:t>）。只有在汇聚链路上才会使用 </a:t>
            </a:r>
            <a:r>
              <a:rPr lang="en-US" altLang="zh-CN" sz="3200" b="1" kern="1200" dirty="0">
                <a:solidFill>
                  <a:srgbClr val="4D4D4D"/>
                </a:solidFill>
                <a:latin typeface="Times New Roman" panose="02020603050405020304" pitchFamily="18" charset="0"/>
                <a:cs typeface="Times New Roman" panose="02020603050405020304" pitchFamily="18" charset="0"/>
              </a:rPr>
              <a:t>802.1Q</a:t>
            </a:r>
            <a:r>
              <a:rPr lang="en-US" altLang="zh-CN" sz="3200" b="1" kern="1200" dirty="0">
                <a:solidFill>
                  <a:srgbClr val="4D4D4D"/>
                </a:solidFill>
              </a:rPr>
              <a:t> </a:t>
            </a:r>
            <a:r>
              <a:rPr lang="zh-CN" altLang="en-US" sz="3200" b="1" kern="1200" dirty="0">
                <a:solidFill>
                  <a:srgbClr val="4D4D4D"/>
                </a:solidFill>
              </a:rPr>
              <a:t>帧。</a:t>
            </a:r>
          </a:p>
        </p:txBody>
      </p:sp>
      <p:sp>
        <p:nvSpPr>
          <p:cNvPr id="122882" name="Rectangle 2"/>
          <p:cNvSpPr>
            <a:spLocks noGrp="1" noChangeArrowheads="1"/>
          </p:cNvSpPr>
          <p:nvPr>
            <p:ph type="title"/>
          </p:nvPr>
        </p:nvSpPr>
        <p:spPr/>
        <p:txBody>
          <a:bodyPr/>
          <a:lstStyle/>
          <a:p>
            <a:r>
              <a:rPr lang="en-US" altLang="zh-CN" sz="4000" dirty="0">
                <a:solidFill>
                  <a:srgbClr val="FFFFFF"/>
                </a:solidFill>
              </a:rPr>
              <a:t>3.4.3 </a:t>
            </a:r>
            <a:r>
              <a:rPr lang="zh-CN" altLang="en-US" sz="4000" dirty="0">
                <a:solidFill>
                  <a:srgbClr val="FFFFFF"/>
                </a:solidFill>
              </a:rPr>
              <a:t>虚拟局域网</a:t>
            </a: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lstStyle/>
          <a:p>
            <a:r>
              <a:rPr lang="zh-CN" altLang="en-US" b="1" dirty="0"/>
              <a:t>在汇聚链路上传送的帧是 </a:t>
            </a:r>
            <a:r>
              <a:rPr lang="en-US" altLang="zh-CN" b="1" dirty="0">
                <a:latin typeface="Times New Roman" panose="02020603050405020304" pitchFamily="18" charset="0"/>
                <a:ea typeface="黑体" pitchFamily="2" charset="-122"/>
                <a:cs typeface="Times New Roman" panose="02020603050405020304" pitchFamily="18" charset="0"/>
              </a:rPr>
              <a:t>802.1Q</a:t>
            </a:r>
            <a:r>
              <a:rPr lang="en-US" altLang="zh-CN" b="1" dirty="0">
                <a:latin typeface="黑体" pitchFamily="2" charset="-122"/>
                <a:ea typeface="黑体" pitchFamily="2" charset="-122"/>
              </a:rPr>
              <a:t> </a:t>
            </a:r>
            <a:r>
              <a:rPr lang="zh-CN" altLang="en-US" b="1" dirty="0"/>
              <a:t>帧，在接入链路上传送的帧是标准以太网帧：</a:t>
            </a:r>
          </a:p>
          <a:p>
            <a:endParaRPr lang="zh-CN" altLang="en-US" sz="3200" b="1" kern="1200" dirty="0">
              <a:solidFill>
                <a:srgbClr val="4D4D4D"/>
              </a:solidFill>
            </a:endParaRPr>
          </a:p>
        </p:txBody>
      </p:sp>
      <p:sp>
        <p:nvSpPr>
          <p:cNvPr id="4" name="AutoShape 42"/>
          <p:cNvSpPr>
            <a:spLocks noChangeArrowheads="1"/>
          </p:cNvSpPr>
          <p:nvPr/>
        </p:nvSpPr>
        <p:spPr bwMode="auto">
          <a:xfrm>
            <a:off x="1482810" y="3000122"/>
            <a:ext cx="9148900" cy="3382000"/>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67" name="椭圆 66"/>
          <p:cNvSpPr/>
          <p:nvPr/>
        </p:nvSpPr>
        <p:spPr>
          <a:xfrm>
            <a:off x="1597160" y="3285778"/>
            <a:ext cx="2553830" cy="160355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6" name="椭圆 65"/>
          <p:cNvSpPr/>
          <p:nvPr/>
        </p:nvSpPr>
        <p:spPr>
          <a:xfrm>
            <a:off x="7649666" y="4913387"/>
            <a:ext cx="2553830" cy="13681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5" name="椭圆 64"/>
          <p:cNvSpPr/>
          <p:nvPr/>
        </p:nvSpPr>
        <p:spPr>
          <a:xfrm>
            <a:off x="1597160" y="5229994"/>
            <a:ext cx="2265798" cy="9571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 name="椭圆 2"/>
          <p:cNvSpPr/>
          <p:nvPr/>
        </p:nvSpPr>
        <p:spPr>
          <a:xfrm>
            <a:off x="7933864" y="3249809"/>
            <a:ext cx="2553830" cy="16201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3" name="Line 53"/>
          <p:cNvSpPr>
            <a:spLocks noChangeShapeType="1"/>
          </p:cNvSpPr>
          <p:nvPr/>
        </p:nvSpPr>
        <p:spPr bwMode="auto">
          <a:xfrm flipV="1">
            <a:off x="7737922" y="4344129"/>
            <a:ext cx="929953" cy="293109"/>
          </a:xfrm>
          <a:prstGeom prst="line">
            <a:avLst/>
          </a:prstGeom>
          <a:noFill/>
          <a:ln w="19050">
            <a:solidFill>
              <a:srgbClr val="11111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22882" name="Rectangle 2"/>
          <p:cNvSpPr>
            <a:spLocks noGrp="1" noChangeArrowheads="1"/>
          </p:cNvSpPr>
          <p:nvPr>
            <p:ph type="title"/>
          </p:nvPr>
        </p:nvSpPr>
        <p:spPr/>
        <p:txBody>
          <a:bodyPr/>
          <a:lstStyle/>
          <a:p>
            <a:r>
              <a:rPr lang="en-US" altLang="zh-CN" sz="4000" dirty="0">
                <a:solidFill>
                  <a:srgbClr val="FFFFFF"/>
                </a:solidFill>
              </a:rPr>
              <a:t>3.4.3 </a:t>
            </a:r>
            <a:r>
              <a:rPr lang="zh-CN" altLang="en-US" sz="4000" dirty="0">
                <a:solidFill>
                  <a:srgbClr val="FFFFFF"/>
                </a:solidFill>
              </a:rPr>
              <a:t>虚拟局域网</a:t>
            </a:r>
          </a:p>
        </p:txBody>
      </p:sp>
      <p:sp>
        <p:nvSpPr>
          <p:cNvPr id="5" name="Line 51"/>
          <p:cNvSpPr>
            <a:spLocks noChangeShapeType="1"/>
          </p:cNvSpPr>
          <p:nvPr/>
        </p:nvSpPr>
        <p:spPr bwMode="auto">
          <a:xfrm>
            <a:off x="7561112" y="4747158"/>
            <a:ext cx="1144551" cy="1067605"/>
          </a:xfrm>
          <a:prstGeom prst="line">
            <a:avLst/>
          </a:prstGeom>
          <a:noFill/>
          <a:ln w="19050">
            <a:solidFill>
              <a:srgbClr val="11111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 name="Line 53"/>
          <p:cNvSpPr>
            <a:spLocks noChangeShapeType="1"/>
          </p:cNvSpPr>
          <p:nvPr/>
        </p:nvSpPr>
        <p:spPr bwMode="auto">
          <a:xfrm>
            <a:off x="7433350" y="4693644"/>
            <a:ext cx="1262929" cy="587316"/>
          </a:xfrm>
          <a:prstGeom prst="line">
            <a:avLst/>
          </a:prstGeom>
          <a:noFill/>
          <a:ln w="19050">
            <a:solidFill>
              <a:srgbClr val="11111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 name="Line 54"/>
          <p:cNvSpPr>
            <a:spLocks noChangeShapeType="1"/>
          </p:cNvSpPr>
          <p:nvPr/>
        </p:nvSpPr>
        <p:spPr bwMode="auto">
          <a:xfrm flipV="1">
            <a:off x="7561112" y="3634585"/>
            <a:ext cx="1225228" cy="1023863"/>
          </a:xfrm>
          <a:prstGeom prst="line">
            <a:avLst/>
          </a:prstGeom>
          <a:noFill/>
          <a:ln w="19050">
            <a:solidFill>
              <a:srgbClr val="11111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4462" y="5648679"/>
            <a:ext cx="609096" cy="5894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0008" y="5000607"/>
            <a:ext cx="609096" cy="589427"/>
          </a:xfrm>
          <a:prstGeom prst="rect">
            <a:avLst/>
          </a:prstGeom>
          <a:noFill/>
          <a:extLst>
            <a:ext uri="{909E8E84-426E-40DD-AFC4-6F175D3DCCD1}">
              <a14:hiddenFill xmlns:a14="http://schemas.microsoft.com/office/drawing/2010/main">
                <a:solidFill>
                  <a:srgbClr val="FFFFFF"/>
                </a:solidFill>
              </a14:hiddenFill>
            </a:ext>
          </a:extLst>
        </p:spPr>
      </p:pic>
      <p:sp>
        <p:nvSpPr>
          <p:cNvPr id="10" name="Line 51"/>
          <p:cNvSpPr>
            <a:spLocks noChangeShapeType="1"/>
          </p:cNvSpPr>
          <p:nvPr/>
        </p:nvSpPr>
        <p:spPr bwMode="auto">
          <a:xfrm flipH="1">
            <a:off x="3099314" y="4725938"/>
            <a:ext cx="1051676" cy="967179"/>
          </a:xfrm>
          <a:prstGeom prst="line">
            <a:avLst/>
          </a:prstGeom>
          <a:noFill/>
          <a:ln w="19050">
            <a:solidFill>
              <a:srgbClr val="11111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1" name="Line 53"/>
          <p:cNvSpPr>
            <a:spLocks noChangeShapeType="1"/>
          </p:cNvSpPr>
          <p:nvPr/>
        </p:nvSpPr>
        <p:spPr bwMode="auto">
          <a:xfrm flipH="1" flipV="1">
            <a:off x="3252823" y="4380247"/>
            <a:ext cx="1030572" cy="328213"/>
          </a:xfrm>
          <a:prstGeom prst="line">
            <a:avLst/>
          </a:prstGeom>
          <a:noFill/>
          <a:ln w="19050">
            <a:solidFill>
              <a:srgbClr val="11111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2" name="Line 54"/>
          <p:cNvSpPr>
            <a:spLocks noChangeShapeType="1"/>
          </p:cNvSpPr>
          <p:nvPr/>
        </p:nvSpPr>
        <p:spPr bwMode="auto">
          <a:xfrm flipH="1" flipV="1">
            <a:off x="3099314" y="3634585"/>
            <a:ext cx="1225228" cy="1023863"/>
          </a:xfrm>
          <a:prstGeom prst="line">
            <a:avLst/>
          </a:prstGeom>
          <a:noFill/>
          <a:ln w="19050">
            <a:solidFill>
              <a:srgbClr val="11111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805" y="4085534"/>
            <a:ext cx="609096" cy="5894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2181" y="3416431"/>
            <a:ext cx="609096" cy="589427"/>
          </a:xfrm>
          <a:prstGeom prst="rect">
            <a:avLst/>
          </a:prstGeom>
          <a:noFill/>
          <a:extLst>
            <a:ext uri="{909E8E84-426E-40DD-AFC4-6F175D3DCCD1}">
              <a14:hiddenFill xmlns:a14="http://schemas.microsoft.com/office/drawing/2010/main">
                <a:solidFill>
                  <a:srgbClr val="FFFFFF"/>
                </a:solidFill>
              </a14:hiddenFill>
            </a:ext>
          </a:extLst>
        </p:spPr>
      </p:pic>
      <p:sp>
        <p:nvSpPr>
          <p:cNvPr id="15" name="Line 48"/>
          <p:cNvSpPr>
            <a:spLocks noChangeShapeType="1"/>
          </p:cNvSpPr>
          <p:nvPr/>
        </p:nvSpPr>
        <p:spPr bwMode="auto">
          <a:xfrm>
            <a:off x="4510221" y="4652891"/>
            <a:ext cx="2496787" cy="0"/>
          </a:xfrm>
          <a:prstGeom prst="line">
            <a:avLst/>
          </a:prstGeom>
          <a:noFill/>
          <a:ln w="28575">
            <a:solidFill>
              <a:srgbClr val="11111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16" name="矩形 15"/>
          <p:cNvSpPr/>
          <p:nvPr/>
        </p:nvSpPr>
        <p:spPr>
          <a:xfrm>
            <a:off x="4160238" y="3883329"/>
            <a:ext cx="926856" cy="338554"/>
          </a:xfrm>
          <a:prstGeom prst="rect">
            <a:avLst/>
          </a:prstGeom>
        </p:spPr>
        <p:txBody>
          <a:bodyPr wrap="none">
            <a:spAutoFit/>
          </a:bodyPr>
          <a:lstStyle/>
          <a:p>
            <a:r>
              <a:rPr lang="zh-CN" altLang="en-US" sz="1600" b="1" dirty="0">
                <a:solidFill>
                  <a:srgbClr val="111111"/>
                </a:solidFill>
                <a:latin typeface="微软雅黑" panose="020B0503020204020204" pitchFamily="34" charset="-122"/>
                <a:ea typeface="微软雅黑" panose="020B0503020204020204" pitchFamily="34" charset="-122"/>
              </a:rPr>
              <a:t>交换机</a:t>
            </a:r>
            <a:r>
              <a:rPr lang="en-US" altLang="zh-CN" sz="1600" b="1" dirty="0">
                <a:solidFill>
                  <a:srgbClr val="111111"/>
                </a:solidFill>
                <a:latin typeface="微软雅黑" panose="020B0503020204020204" pitchFamily="34" charset="-122"/>
                <a:ea typeface="微软雅黑" panose="020B0503020204020204" pitchFamily="34" charset="-122"/>
              </a:rPr>
              <a:t>1</a:t>
            </a:r>
            <a:endParaRPr lang="zh-CN" altLang="en-US" sz="1600" b="1" dirty="0">
              <a:solidFill>
                <a:srgbClr val="111111"/>
              </a:solidFill>
              <a:latin typeface="微软雅黑" panose="020B0503020204020204" pitchFamily="34" charset="-122"/>
              <a:ea typeface="微软雅黑" panose="020B0503020204020204" pitchFamily="34" charset="-122"/>
            </a:endParaRPr>
          </a:p>
        </p:txBody>
      </p:sp>
      <p:sp>
        <p:nvSpPr>
          <p:cNvPr id="17" name="矩形 16"/>
          <p:cNvSpPr/>
          <p:nvPr/>
        </p:nvSpPr>
        <p:spPr>
          <a:xfrm>
            <a:off x="7007008" y="3883329"/>
            <a:ext cx="926856" cy="338554"/>
          </a:xfrm>
          <a:prstGeom prst="rect">
            <a:avLst/>
          </a:prstGeom>
        </p:spPr>
        <p:txBody>
          <a:bodyPr wrap="none">
            <a:spAutoFit/>
          </a:bodyPr>
          <a:lstStyle/>
          <a:p>
            <a:r>
              <a:rPr lang="zh-CN" altLang="en-US" sz="1600" b="1" dirty="0">
                <a:solidFill>
                  <a:srgbClr val="111111"/>
                </a:solidFill>
                <a:latin typeface="微软雅黑" panose="020B0503020204020204" pitchFamily="34" charset="-122"/>
                <a:ea typeface="微软雅黑" panose="020B0503020204020204" pitchFamily="34" charset="-122"/>
              </a:rPr>
              <a:t>交换机</a:t>
            </a:r>
            <a:r>
              <a:rPr lang="en-US" altLang="zh-CN" sz="1600" b="1" dirty="0">
                <a:solidFill>
                  <a:srgbClr val="111111"/>
                </a:solidFill>
                <a:latin typeface="微软雅黑" panose="020B0503020204020204" pitchFamily="34" charset="-122"/>
                <a:ea typeface="微软雅黑" panose="020B0503020204020204" pitchFamily="34" charset="-122"/>
              </a:rPr>
              <a:t>2</a:t>
            </a:r>
            <a:endParaRPr lang="zh-CN" altLang="en-US" sz="1600" b="1" dirty="0">
              <a:solidFill>
                <a:srgbClr val="111111"/>
              </a:solidFill>
              <a:latin typeface="微软雅黑" panose="020B0503020204020204" pitchFamily="34" charset="-122"/>
              <a:ea typeface="微软雅黑" panose="020B0503020204020204" pitchFamily="34" charset="-122"/>
            </a:endParaRPr>
          </a:p>
        </p:txBody>
      </p:sp>
      <p:grpSp>
        <p:nvGrpSpPr>
          <p:cNvPr id="18" name="Group 202"/>
          <p:cNvGrpSpPr/>
          <p:nvPr/>
        </p:nvGrpSpPr>
        <p:grpSpPr bwMode="auto">
          <a:xfrm>
            <a:off x="2722245" y="5373495"/>
            <a:ext cx="657455" cy="630085"/>
            <a:chOff x="630" y="3200"/>
            <a:chExt cx="627" cy="604"/>
          </a:xfrm>
        </p:grpSpPr>
        <p:sp>
          <p:nvSpPr>
            <p:cNvPr id="19"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2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b="1"/>
            </a:p>
          </p:txBody>
        </p:sp>
        <p:sp>
          <p:nvSpPr>
            <p:cNvPr id="2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b="1"/>
            </a:p>
          </p:txBody>
        </p:sp>
        <p:sp>
          <p:nvSpPr>
            <p:cNvPr id="2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b="1"/>
            </a:p>
          </p:txBody>
        </p:sp>
        <p:sp>
          <p:nvSpPr>
            <p:cNvPr id="23"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24"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25"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26"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grpSp>
      <p:grpSp>
        <p:nvGrpSpPr>
          <p:cNvPr id="27" name="Group 202"/>
          <p:cNvGrpSpPr/>
          <p:nvPr/>
        </p:nvGrpSpPr>
        <p:grpSpPr bwMode="auto">
          <a:xfrm>
            <a:off x="8615486" y="4095853"/>
            <a:ext cx="657455" cy="630085"/>
            <a:chOff x="630" y="3200"/>
            <a:chExt cx="627" cy="604"/>
          </a:xfrm>
        </p:grpSpPr>
        <p:sp>
          <p:nvSpPr>
            <p:cNvPr id="28"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2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b="1"/>
            </a:p>
          </p:txBody>
        </p:sp>
        <p:sp>
          <p:nvSpPr>
            <p:cNvPr id="3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b="1"/>
            </a:p>
          </p:txBody>
        </p:sp>
        <p:sp>
          <p:nvSpPr>
            <p:cNvPr id="3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b="1"/>
            </a:p>
          </p:txBody>
        </p:sp>
        <p:sp>
          <p:nvSpPr>
            <p:cNvPr id="32"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33"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34"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35"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grpSp>
      <p:sp>
        <p:nvSpPr>
          <p:cNvPr id="46" name="Text Box 50"/>
          <p:cNvSpPr txBox="1">
            <a:spLocks noChangeArrowheads="1"/>
          </p:cNvSpPr>
          <p:nvPr/>
        </p:nvSpPr>
        <p:spPr bwMode="auto">
          <a:xfrm>
            <a:off x="9348340" y="3842678"/>
            <a:ext cx="9233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anose="020B0503020204020204" pitchFamily="34" charset="-122"/>
                <a:ea typeface="微软雅黑" panose="020B0503020204020204" pitchFamily="34" charset="-122"/>
              </a:rPr>
              <a:t>市场部</a:t>
            </a:r>
            <a:endParaRPr kumimoji="1" lang="en-US" altLang="zh-CN" sz="1400" b="1" dirty="0">
              <a:solidFill>
                <a:srgbClr val="9900CC"/>
              </a:solidFill>
              <a:latin typeface="微软雅黑" panose="020B0503020204020204" pitchFamily="34" charset="-122"/>
              <a:ea typeface="微软雅黑" panose="020B0503020204020204" pitchFamily="34" charset="-122"/>
            </a:endParaRPr>
          </a:p>
          <a:p>
            <a:pPr algn="ctr"/>
            <a:r>
              <a:rPr kumimoji="1" lang="en-US" altLang="zh-CN" sz="1400" b="1" dirty="0">
                <a:solidFill>
                  <a:srgbClr val="9900CC"/>
                </a:solidFill>
                <a:latin typeface="微软雅黑" panose="020B0503020204020204" pitchFamily="34" charset="-122"/>
                <a:ea typeface="微软雅黑" panose="020B0503020204020204" pitchFamily="34" charset="-122"/>
              </a:rPr>
              <a:t>VLAN10</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47" name="Text Box 50"/>
          <p:cNvSpPr txBox="1">
            <a:spLocks noChangeArrowheads="1"/>
          </p:cNvSpPr>
          <p:nvPr/>
        </p:nvSpPr>
        <p:spPr bwMode="auto">
          <a:xfrm>
            <a:off x="9204324" y="5367578"/>
            <a:ext cx="9233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研发部</a:t>
            </a:r>
            <a:endParaRPr kumimoji="1" lang="en-US" altLang="zh-CN" sz="1400" b="1" dirty="0">
              <a:solidFill>
                <a:srgbClr val="0000FF"/>
              </a:solidFill>
              <a:latin typeface="微软雅黑" panose="020B0503020204020204" pitchFamily="34" charset="-122"/>
              <a:ea typeface="微软雅黑" panose="020B0503020204020204" pitchFamily="34" charset="-122"/>
            </a:endParaRPr>
          </a:p>
          <a:p>
            <a:pPr algn="ctr"/>
            <a:r>
              <a:rPr kumimoji="1" lang="en-US" altLang="zh-CN" sz="1400" b="1" dirty="0">
                <a:solidFill>
                  <a:srgbClr val="0000FF"/>
                </a:solidFill>
                <a:latin typeface="微软雅黑" panose="020B0503020204020204" pitchFamily="34" charset="-122"/>
                <a:ea typeface="微软雅黑" panose="020B0503020204020204" pitchFamily="34" charset="-122"/>
              </a:rPr>
              <a:t>VLAN20</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8" name="Text Box 50"/>
          <p:cNvSpPr txBox="1">
            <a:spLocks noChangeArrowheads="1"/>
          </p:cNvSpPr>
          <p:nvPr/>
        </p:nvSpPr>
        <p:spPr bwMode="auto">
          <a:xfrm>
            <a:off x="1767008" y="5399378"/>
            <a:ext cx="9233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anose="020B0503020204020204" pitchFamily="34" charset="-122"/>
                <a:ea typeface="微软雅黑" panose="020B0503020204020204" pitchFamily="34" charset="-122"/>
              </a:rPr>
              <a:t>市场部</a:t>
            </a:r>
            <a:endParaRPr kumimoji="1" lang="en-US" altLang="zh-CN" sz="1400" b="1" dirty="0">
              <a:solidFill>
                <a:srgbClr val="9900CC"/>
              </a:solidFill>
              <a:latin typeface="微软雅黑" panose="020B0503020204020204" pitchFamily="34" charset="-122"/>
              <a:ea typeface="微软雅黑" panose="020B0503020204020204" pitchFamily="34" charset="-122"/>
            </a:endParaRPr>
          </a:p>
          <a:p>
            <a:pPr algn="ctr"/>
            <a:r>
              <a:rPr kumimoji="1" lang="en-US" altLang="zh-CN" sz="1400" b="1" dirty="0">
                <a:solidFill>
                  <a:srgbClr val="9900CC"/>
                </a:solidFill>
                <a:latin typeface="微软雅黑" panose="020B0503020204020204" pitchFamily="34" charset="-122"/>
                <a:ea typeface="微软雅黑" panose="020B0503020204020204" pitchFamily="34" charset="-122"/>
              </a:rPr>
              <a:t>VLAN10</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49" name="Text Box 50"/>
          <p:cNvSpPr txBox="1">
            <a:spLocks noChangeArrowheads="1"/>
          </p:cNvSpPr>
          <p:nvPr/>
        </p:nvSpPr>
        <p:spPr bwMode="auto">
          <a:xfrm>
            <a:off x="1788769" y="3770670"/>
            <a:ext cx="9233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研发部</a:t>
            </a:r>
            <a:endParaRPr kumimoji="1" lang="en-US" altLang="zh-CN" sz="1400" b="1" dirty="0">
              <a:solidFill>
                <a:srgbClr val="0000FF"/>
              </a:solidFill>
              <a:latin typeface="微软雅黑" panose="020B0503020204020204" pitchFamily="34" charset="-122"/>
              <a:ea typeface="微软雅黑" panose="020B0503020204020204" pitchFamily="34" charset="-122"/>
            </a:endParaRPr>
          </a:p>
          <a:p>
            <a:pPr algn="ctr"/>
            <a:r>
              <a:rPr kumimoji="1" lang="en-US" altLang="zh-CN" sz="1400" b="1" dirty="0">
                <a:solidFill>
                  <a:srgbClr val="0000FF"/>
                </a:solidFill>
                <a:latin typeface="微软雅黑" panose="020B0503020204020204" pitchFamily="34" charset="-122"/>
                <a:ea typeface="微软雅黑" panose="020B0503020204020204" pitchFamily="34" charset="-122"/>
              </a:rPr>
              <a:t>VLAN20</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pic>
        <p:nvPicPr>
          <p:cNvPr id="5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8432" y="4344132"/>
            <a:ext cx="995626" cy="64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091" y="4344130"/>
            <a:ext cx="995626" cy="64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Group 202"/>
          <p:cNvGrpSpPr/>
          <p:nvPr/>
        </p:nvGrpSpPr>
        <p:grpSpPr bwMode="auto">
          <a:xfrm>
            <a:off x="8606103" y="3357786"/>
            <a:ext cx="657455" cy="630085"/>
            <a:chOff x="630" y="3200"/>
            <a:chExt cx="627" cy="604"/>
          </a:xfrm>
        </p:grpSpPr>
        <p:sp>
          <p:nvSpPr>
            <p:cNvPr id="55"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5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b="1"/>
            </a:p>
          </p:txBody>
        </p:sp>
        <p:sp>
          <p:nvSpPr>
            <p:cNvPr id="57" name="Rectangle 205"/>
            <p:cNvSpPr>
              <a:spLocks noChangeArrowheads="1"/>
            </p:cNvSpPr>
            <p:nvPr/>
          </p:nvSpPr>
          <p:spPr bwMode="auto">
            <a:xfrm>
              <a:off x="716" y="3669"/>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b="1"/>
            </a:p>
          </p:txBody>
        </p:sp>
        <p:sp>
          <p:nvSpPr>
            <p:cNvPr id="5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pPr algn="r" eaLnBrk="1" hangingPunct="1"/>
              <a:endParaRPr lang="zh-CN" altLang="en-US" b="1"/>
            </a:p>
          </p:txBody>
        </p:sp>
        <p:sp>
          <p:nvSpPr>
            <p:cNvPr id="59"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60"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61"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sp>
          <p:nvSpPr>
            <p:cNvPr id="62"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itchFamily="2" charset="-122"/>
                  <a:cs typeface="+mn-cs"/>
                </a:defRPr>
              </a:lvl9pPr>
            </a:lstStyle>
            <a:p>
              <a:endParaRPr lang="zh-CN" altLang="en-US" b="1"/>
            </a:p>
          </p:txBody>
        </p:sp>
      </p:grpSp>
      <p:cxnSp>
        <p:nvCxnSpPr>
          <p:cNvPr id="69" name="直接箭头连接符 68"/>
          <p:cNvCxnSpPr/>
          <p:nvPr/>
        </p:nvCxnSpPr>
        <p:spPr>
          <a:xfrm flipH="1">
            <a:off x="3502918" y="3357786"/>
            <a:ext cx="1406098" cy="556018"/>
          </a:xfrm>
          <a:prstGeom prst="straightConnector1">
            <a:avLst/>
          </a:prstGeom>
          <a:ln w="1905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057260" y="3357786"/>
            <a:ext cx="2145638" cy="694820"/>
          </a:xfrm>
          <a:prstGeom prst="straightConnector1">
            <a:avLst/>
          </a:prstGeom>
          <a:ln w="190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909016" y="2997746"/>
            <a:ext cx="1258198" cy="369332"/>
          </a:xfrm>
          <a:prstGeom prst="rect">
            <a:avLst/>
          </a:prstGeom>
          <a:noFill/>
        </p:spPr>
        <p:txBody>
          <a:bodyPr wrap="square" rtlCol="0">
            <a:spAutoFit/>
          </a:bodyPr>
          <a:lstStyle/>
          <a:p>
            <a:r>
              <a:rPr lang="zh-CN" altLang="en-US" b="1" dirty="0">
                <a:solidFill>
                  <a:srgbClr val="111111"/>
                </a:solidFill>
                <a:latin typeface="黑体" pitchFamily="2" charset="-122"/>
                <a:ea typeface="黑体" pitchFamily="2" charset="-122"/>
              </a:rPr>
              <a:t>接入链路</a:t>
            </a:r>
          </a:p>
        </p:txBody>
      </p:sp>
      <p:sp>
        <p:nvSpPr>
          <p:cNvPr id="76" name="矩形 75"/>
          <p:cNvSpPr/>
          <p:nvPr/>
        </p:nvSpPr>
        <p:spPr>
          <a:xfrm rot="2431887">
            <a:off x="3691937" y="4096566"/>
            <a:ext cx="265191" cy="64243"/>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rot="18942085">
            <a:off x="3463084" y="5098675"/>
            <a:ext cx="265191" cy="64243"/>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80" name="直接箭头连接符 79"/>
          <p:cNvCxnSpPr/>
          <p:nvPr/>
        </p:nvCxnSpPr>
        <p:spPr>
          <a:xfrm flipH="1" flipV="1">
            <a:off x="3646934" y="5135712"/>
            <a:ext cx="674065" cy="454322"/>
          </a:xfrm>
          <a:prstGeom prst="straightConnector1">
            <a:avLst/>
          </a:prstGeom>
          <a:ln w="190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303118" y="4293890"/>
            <a:ext cx="1368152" cy="369332"/>
          </a:xfrm>
          <a:prstGeom prst="rect">
            <a:avLst/>
          </a:prstGeom>
          <a:noFill/>
        </p:spPr>
        <p:txBody>
          <a:bodyPr wrap="square" rtlCol="0">
            <a:spAutoFit/>
          </a:bodyPr>
          <a:lstStyle/>
          <a:p>
            <a:r>
              <a:rPr lang="zh-CN" altLang="en-US" b="1" dirty="0">
                <a:solidFill>
                  <a:srgbClr val="111111"/>
                </a:solidFill>
                <a:latin typeface="黑体" pitchFamily="2" charset="-122"/>
                <a:ea typeface="黑体" pitchFamily="2" charset="-122"/>
              </a:rPr>
              <a:t>汇聚链路</a:t>
            </a:r>
          </a:p>
        </p:txBody>
      </p:sp>
      <p:sp>
        <p:nvSpPr>
          <p:cNvPr id="85" name="TextBox 84"/>
          <p:cNvSpPr txBox="1"/>
          <p:nvPr/>
        </p:nvSpPr>
        <p:spPr>
          <a:xfrm>
            <a:off x="4222998" y="5508734"/>
            <a:ext cx="1601015" cy="369332"/>
          </a:xfrm>
          <a:prstGeom prst="rect">
            <a:avLst/>
          </a:prstGeom>
          <a:noFill/>
        </p:spPr>
        <p:txBody>
          <a:bodyPr wrap="square" rtlCol="0">
            <a:spAutoFit/>
          </a:bodyPr>
          <a:lstStyle/>
          <a:p>
            <a:r>
              <a:rPr lang="zh-CN" altLang="en-US" b="1" dirty="0">
                <a:solidFill>
                  <a:srgbClr val="111111"/>
                </a:solidFill>
                <a:latin typeface="黑体" pitchFamily="2" charset="-122"/>
                <a:ea typeface="黑体" pitchFamily="2" charset="-122"/>
              </a:rPr>
              <a:t>标准以太网帧</a:t>
            </a:r>
          </a:p>
        </p:txBody>
      </p:sp>
      <p:sp>
        <p:nvSpPr>
          <p:cNvPr id="88" name="矩形 87"/>
          <p:cNvSpPr/>
          <p:nvPr/>
        </p:nvSpPr>
        <p:spPr>
          <a:xfrm>
            <a:off x="5666949" y="4725938"/>
            <a:ext cx="265191" cy="642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6" name="矩形 85"/>
          <p:cNvSpPr/>
          <p:nvPr/>
        </p:nvSpPr>
        <p:spPr>
          <a:xfrm>
            <a:off x="5735166" y="4735463"/>
            <a:ext cx="45719" cy="45719"/>
          </a:xfrm>
          <a:prstGeom prst="rect">
            <a:avLst/>
          </a:prstGeom>
          <a:solidFill>
            <a:srgbClr val="3394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92" name="直接箭头连接符 91"/>
          <p:cNvCxnSpPr/>
          <p:nvPr/>
        </p:nvCxnSpPr>
        <p:spPr>
          <a:xfrm flipH="1" flipV="1">
            <a:off x="5754216" y="4816996"/>
            <a:ext cx="674065" cy="454322"/>
          </a:xfrm>
          <a:prstGeom prst="straightConnector1">
            <a:avLst/>
          </a:prstGeom>
          <a:ln w="190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907590" y="5229994"/>
            <a:ext cx="1411752" cy="646331"/>
          </a:xfrm>
          <a:prstGeom prst="rect">
            <a:avLst/>
          </a:prstGeom>
          <a:noFill/>
        </p:spPr>
        <p:txBody>
          <a:bodyPr wrap="square" rtlCol="0">
            <a:spAutoFit/>
          </a:bodyPr>
          <a:lstStyle/>
          <a:p>
            <a:r>
              <a:rPr lang="zh-CN" altLang="en-US" b="1" dirty="0">
                <a:solidFill>
                  <a:srgbClr val="111111"/>
                </a:solidFill>
                <a:latin typeface="黑体" pitchFamily="2" charset="-122"/>
                <a:ea typeface="黑体" pitchFamily="2" charset="-122"/>
              </a:rPr>
              <a:t>插入标签的</a:t>
            </a:r>
            <a:endParaRPr lang="en-US" altLang="zh-CN" b="1" dirty="0">
              <a:solidFill>
                <a:srgbClr val="111111"/>
              </a:solidFill>
              <a:latin typeface="黑体" pitchFamily="2" charset="-122"/>
              <a:ea typeface="黑体" pitchFamily="2" charset="-122"/>
            </a:endParaRPr>
          </a:p>
          <a:p>
            <a:r>
              <a:rPr lang="en-US" altLang="zh-CN" b="1" dirty="0">
                <a:solidFill>
                  <a:srgbClr val="111111"/>
                </a:solidFill>
                <a:latin typeface="Times New Roman" panose="02020603050405020304" pitchFamily="18" charset="0"/>
                <a:ea typeface="黑体" pitchFamily="2" charset="-122"/>
                <a:cs typeface="Times New Roman" panose="02020603050405020304" pitchFamily="18" charset="0"/>
              </a:rPr>
              <a:t>802.1Q</a:t>
            </a:r>
            <a:r>
              <a:rPr lang="en-US" altLang="zh-CN" b="1" dirty="0">
                <a:solidFill>
                  <a:srgbClr val="111111"/>
                </a:solidFill>
                <a:latin typeface="黑体" pitchFamily="2" charset="-122"/>
                <a:ea typeface="黑体" pitchFamily="2" charset="-122"/>
              </a:rPr>
              <a:t> </a:t>
            </a:r>
            <a:r>
              <a:rPr lang="zh-CN" altLang="en-US" b="1" dirty="0">
                <a:solidFill>
                  <a:srgbClr val="111111"/>
                </a:solidFill>
                <a:latin typeface="黑体" pitchFamily="2" charset="-122"/>
                <a:ea typeface="黑体" pitchFamily="2" charset="-122"/>
              </a:rPr>
              <a:t>帧</a:t>
            </a:r>
          </a:p>
        </p:txBody>
      </p:sp>
      <p:sp>
        <p:nvSpPr>
          <p:cNvPr id="94" name="矩形 93"/>
          <p:cNvSpPr/>
          <p:nvPr/>
        </p:nvSpPr>
        <p:spPr>
          <a:xfrm rot="2617690">
            <a:off x="8292742" y="5418791"/>
            <a:ext cx="265191" cy="64243"/>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grpSp>
        <p:nvGrpSpPr>
          <p:cNvPr id="24" name="Group 24"/>
          <p:cNvGrpSpPr/>
          <p:nvPr/>
        </p:nvGrpSpPr>
        <p:grpSpPr bwMode="auto">
          <a:xfrm>
            <a:off x="8261126" y="1854200"/>
            <a:ext cx="2514600" cy="3600450"/>
            <a:chOff x="3379" y="1207"/>
            <a:chExt cx="1584" cy="2268"/>
          </a:xfrm>
        </p:grpSpPr>
        <p:sp>
          <p:nvSpPr>
            <p:cNvPr id="25" name="AutoShape 4"/>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6" name="Rectangle 6"/>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7" name="Line 8"/>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9"/>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Line 10"/>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Rectangle 21"/>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1" name="Line 23"/>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8"/>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29"/>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0"/>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Line 31"/>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Rectangle 33"/>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40" name="Line 36"/>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Line 37"/>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Rectangle 27"/>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42" name="Rectangle 39"/>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22" name="Rectangle 3"/>
          <p:cNvSpPr>
            <a:spLocks noGrp="1" noChangeArrowheads="1"/>
          </p:cNvSpPr>
          <p:nvPr>
            <p:ph idx="1"/>
          </p:nvPr>
        </p:nvSpPr>
        <p:spPr>
          <a:xfrm>
            <a:off x="2135560" y="1341562"/>
            <a:ext cx="8280920" cy="4896544"/>
          </a:xfrm>
        </p:spPr>
        <p:txBody>
          <a:bodyPr/>
          <a:lstStyle/>
          <a:p>
            <a:pPr>
              <a:defRPr/>
            </a:pPr>
            <a:r>
              <a:rPr lang="zh-CN" altLang="en-US" sz="3200" b="1" dirty="0"/>
              <a:t>数据链路层概述</a:t>
            </a:r>
            <a:endParaRPr lang="en-US" altLang="zh-CN" sz="3200" b="1" dirty="0"/>
          </a:p>
          <a:p>
            <a:pPr>
              <a:defRPr/>
            </a:pPr>
            <a:r>
              <a:rPr lang="zh-CN" altLang="en-US" b="1" dirty="0"/>
              <a:t>数据链路层的几个共同问题</a:t>
            </a:r>
            <a:endParaRPr lang="en-US" altLang="zh-CN" b="1" dirty="0"/>
          </a:p>
          <a:p>
            <a:pPr>
              <a:defRPr/>
            </a:pPr>
            <a:r>
              <a:rPr lang="zh-CN" altLang="en-US" b="1" dirty="0"/>
              <a:t>点对点协议</a:t>
            </a:r>
            <a:r>
              <a:rPr lang="en-US" altLang="zh-CN" b="1" dirty="0"/>
              <a:t>PPP</a:t>
            </a:r>
          </a:p>
          <a:p>
            <a:pPr>
              <a:defRPr/>
            </a:pPr>
            <a:r>
              <a:rPr lang="zh-CN" altLang="en-US" b="1" dirty="0"/>
              <a:t>使用广播信道的数据链路层</a:t>
            </a:r>
            <a:endParaRPr lang="en-US" altLang="zh-CN" b="1" dirty="0"/>
          </a:p>
          <a:p>
            <a:pPr>
              <a:defRPr/>
            </a:pPr>
            <a:r>
              <a:rPr lang="zh-CN" altLang="en-US" sz="3200" b="1" dirty="0"/>
              <a:t>扩展的以太网</a:t>
            </a:r>
          </a:p>
          <a:p>
            <a:pPr>
              <a:defRPr/>
            </a:pPr>
            <a:r>
              <a:rPr lang="zh-CN" altLang="en-US" sz="3200" b="1" dirty="0">
                <a:solidFill>
                  <a:srgbClr val="C00000"/>
                </a:solidFill>
              </a:rPr>
              <a:t>高速以太网</a:t>
            </a:r>
          </a:p>
          <a:p>
            <a:endParaRPr lang="en-US" altLang="zh-CN" b="1" dirty="0"/>
          </a:p>
          <a:p>
            <a:endParaRPr lang="zh-CN" altLang="en-US" b="1" dirty="0"/>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p:txBody>
          <a:bodyPr/>
          <a:lstStyle/>
          <a:p>
            <a:r>
              <a:rPr lang="zh-CN" altLang="en-US" sz="3200" b="1" kern="1200" dirty="0">
                <a:solidFill>
                  <a:srgbClr val="4D4D4D"/>
                </a:solidFill>
              </a:rPr>
              <a:t>速率达到或超过 </a:t>
            </a:r>
            <a:r>
              <a:rPr lang="en-US" altLang="zh-CN" sz="3200" b="1" kern="1200" dirty="0">
                <a:solidFill>
                  <a:srgbClr val="4D4D4D"/>
                </a:solidFill>
              </a:rPr>
              <a:t>100 Mbit/s </a:t>
            </a:r>
            <a:r>
              <a:rPr lang="zh-CN" altLang="en-US" sz="3200" b="1" kern="1200" dirty="0">
                <a:solidFill>
                  <a:srgbClr val="4D4D4D"/>
                </a:solidFill>
              </a:rPr>
              <a:t>的以太网称为高速以太网。</a:t>
            </a:r>
          </a:p>
          <a:p>
            <a:r>
              <a:rPr lang="en-US" altLang="zh-CN" b="1" kern="1200" dirty="0"/>
              <a:t>100BASE-T </a:t>
            </a:r>
            <a:r>
              <a:rPr lang="zh-CN" altLang="en-US" b="1" kern="1200" dirty="0"/>
              <a:t>是</a:t>
            </a:r>
            <a:r>
              <a:rPr lang="zh-CN" altLang="en-US" sz="3200" b="1" kern="1200" dirty="0">
                <a:solidFill>
                  <a:srgbClr val="4D4D4D"/>
                </a:solidFill>
              </a:rPr>
              <a:t>在双绞线上传送 </a:t>
            </a:r>
            <a:r>
              <a:rPr lang="en-US" altLang="zh-CN" sz="3200" b="1" kern="1200" dirty="0">
                <a:solidFill>
                  <a:srgbClr val="4D4D4D"/>
                </a:solidFill>
              </a:rPr>
              <a:t>100 Mbit/s </a:t>
            </a:r>
            <a:r>
              <a:rPr lang="zh-CN" altLang="en-US" sz="3200" b="1" kern="1200" dirty="0">
                <a:solidFill>
                  <a:srgbClr val="4D4D4D"/>
                </a:solidFill>
              </a:rPr>
              <a:t>基带信号的星形拓扑以太网，又称为</a:t>
            </a:r>
            <a:r>
              <a:rPr lang="zh-CN" altLang="en-US" sz="3200" b="1" kern="1200" dirty="0">
                <a:solidFill>
                  <a:srgbClr val="C00000"/>
                </a:solidFill>
              </a:rPr>
              <a:t>快速以太网</a:t>
            </a:r>
            <a:r>
              <a:rPr lang="en-US" altLang="zh-CN" sz="3200" b="1" kern="1200" dirty="0">
                <a:solidFill>
                  <a:srgbClr val="4D4D4D"/>
                </a:solidFill>
              </a:rPr>
              <a:t>(Fast Ethernet)</a:t>
            </a:r>
            <a:r>
              <a:rPr lang="zh-CN" altLang="en-US" sz="3200" b="1" kern="1200" dirty="0">
                <a:solidFill>
                  <a:srgbClr val="4D4D4D"/>
                </a:solidFill>
              </a:rPr>
              <a:t>。 </a:t>
            </a:r>
            <a:endParaRPr lang="en-US" altLang="zh-CN" sz="3200" b="1" kern="1200" dirty="0">
              <a:solidFill>
                <a:srgbClr val="4D4D4D"/>
              </a:solidFill>
            </a:endParaRPr>
          </a:p>
          <a:p>
            <a:r>
              <a:rPr lang="zh-CN" altLang="en-US" b="1" kern="1200" dirty="0"/>
              <a:t>快速以太网的 </a:t>
            </a:r>
            <a:r>
              <a:rPr lang="en-US" altLang="zh-CN" b="1" kern="1200" dirty="0"/>
              <a:t>MAC </a:t>
            </a:r>
            <a:r>
              <a:rPr lang="zh-CN" altLang="en-US" b="1" kern="1200" dirty="0"/>
              <a:t>帧格式仍然是</a:t>
            </a:r>
            <a:r>
              <a:rPr lang="zh-CN" altLang="en-US" b="1" dirty="0"/>
              <a:t>以太网 </a:t>
            </a:r>
            <a:r>
              <a:rPr lang="en-US" altLang="zh-CN" b="1" dirty="0"/>
              <a:t>V2 </a:t>
            </a:r>
            <a:r>
              <a:rPr lang="zh-CN" altLang="en-US" b="1" dirty="0"/>
              <a:t>的帧格式</a:t>
            </a:r>
            <a:r>
              <a:rPr lang="zh-CN" altLang="en-US" b="1" kern="1200" dirty="0"/>
              <a:t>。</a:t>
            </a:r>
            <a:endParaRPr lang="zh-CN" altLang="en-US" b="1" dirty="0"/>
          </a:p>
          <a:p>
            <a:r>
              <a:rPr lang="en-US" altLang="zh-CN" sz="3200" b="1" kern="1200" dirty="0">
                <a:solidFill>
                  <a:srgbClr val="4D4D4D"/>
                </a:solidFill>
              </a:rPr>
              <a:t>100 Mbit/s </a:t>
            </a:r>
            <a:r>
              <a:rPr lang="zh-CN" altLang="en-US" sz="3200" b="1" kern="1200" dirty="0">
                <a:solidFill>
                  <a:srgbClr val="4D4D4D"/>
                </a:solidFill>
              </a:rPr>
              <a:t>以太网的物理层：</a:t>
            </a:r>
          </a:p>
          <a:p>
            <a:pPr lvl="1">
              <a:lnSpc>
                <a:spcPts val="4000"/>
              </a:lnSpc>
              <a:defRPr/>
            </a:pPr>
            <a:r>
              <a:rPr lang="en-US" altLang="zh-CN" sz="2800" b="1" dirty="0">
                <a:solidFill>
                  <a:srgbClr val="4D4D4D"/>
                </a:solidFill>
                <a:cs typeface="+mn-cs"/>
              </a:rPr>
              <a:t>100BASE-TX</a:t>
            </a:r>
            <a:r>
              <a:rPr lang="zh-CN" altLang="en-US" sz="2800" b="1" dirty="0">
                <a:solidFill>
                  <a:srgbClr val="4D4D4D"/>
                </a:solidFill>
                <a:cs typeface="+mn-cs"/>
              </a:rPr>
              <a:t>：</a:t>
            </a:r>
            <a:r>
              <a:rPr lang="en-US" altLang="zh-CN" sz="2800" b="1" dirty="0">
                <a:solidFill>
                  <a:srgbClr val="4D4D4D"/>
                </a:solidFill>
                <a:cs typeface="+mn-cs"/>
              </a:rPr>
              <a:t>2 </a:t>
            </a:r>
            <a:r>
              <a:rPr lang="zh-CN" altLang="en-US" sz="2800" b="1" dirty="0">
                <a:solidFill>
                  <a:srgbClr val="4D4D4D"/>
                </a:solidFill>
                <a:cs typeface="+mn-cs"/>
              </a:rPr>
              <a:t>对 </a:t>
            </a:r>
            <a:r>
              <a:rPr lang="en-US" altLang="zh-CN" sz="2800" b="1" dirty="0">
                <a:solidFill>
                  <a:srgbClr val="4D4D4D"/>
                </a:solidFill>
                <a:cs typeface="+mn-cs"/>
              </a:rPr>
              <a:t>UTP 5 </a:t>
            </a:r>
            <a:r>
              <a:rPr lang="zh-CN" altLang="en-US" sz="2800" b="1" dirty="0">
                <a:solidFill>
                  <a:srgbClr val="4D4D4D"/>
                </a:solidFill>
                <a:cs typeface="+mn-cs"/>
              </a:rPr>
              <a:t>类线或屏蔽双绞线  </a:t>
            </a:r>
            <a:endParaRPr lang="en-US" altLang="zh-CN" sz="2800" b="1" dirty="0">
              <a:solidFill>
                <a:srgbClr val="4D4D4D"/>
              </a:solidFill>
              <a:cs typeface="+mn-cs"/>
            </a:endParaRPr>
          </a:p>
          <a:p>
            <a:pPr lvl="1">
              <a:lnSpc>
                <a:spcPts val="4000"/>
              </a:lnSpc>
              <a:defRPr/>
            </a:pPr>
            <a:r>
              <a:rPr lang="en-US" altLang="zh-CN" b="1" dirty="0"/>
              <a:t>100BASE-T4</a:t>
            </a:r>
            <a:r>
              <a:rPr lang="zh-CN" altLang="en-US" b="1" dirty="0"/>
              <a:t>：</a:t>
            </a:r>
            <a:r>
              <a:rPr lang="en-US" altLang="zh-CN" b="1" dirty="0"/>
              <a:t>4 </a:t>
            </a:r>
            <a:r>
              <a:rPr lang="zh-CN" altLang="en-US" b="1" dirty="0"/>
              <a:t>对 </a:t>
            </a:r>
            <a:r>
              <a:rPr lang="en-US" altLang="zh-CN" b="1" dirty="0"/>
              <a:t>UTP 3 </a:t>
            </a:r>
            <a:r>
              <a:rPr lang="zh-CN" altLang="en-US" b="1" dirty="0"/>
              <a:t>类线或 </a:t>
            </a:r>
            <a:r>
              <a:rPr lang="en-US" altLang="zh-CN" b="1" dirty="0"/>
              <a:t>5 </a:t>
            </a:r>
            <a:r>
              <a:rPr lang="zh-CN" altLang="en-US" b="1" dirty="0"/>
              <a:t>类线</a:t>
            </a:r>
          </a:p>
          <a:p>
            <a:pPr lvl="1">
              <a:lnSpc>
                <a:spcPts val="4000"/>
              </a:lnSpc>
              <a:defRPr/>
            </a:pPr>
            <a:r>
              <a:rPr lang="en-US" altLang="zh-CN" sz="2800" b="1" dirty="0">
                <a:solidFill>
                  <a:srgbClr val="4D4D4D"/>
                </a:solidFill>
                <a:cs typeface="+mn-cs"/>
              </a:rPr>
              <a:t>100BASE-FX</a:t>
            </a:r>
            <a:r>
              <a:rPr lang="zh-CN" altLang="en-US" sz="2800" b="1" dirty="0">
                <a:solidFill>
                  <a:srgbClr val="4D4D4D"/>
                </a:solidFill>
                <a:cs typeface="+mn-cs"/>
              </a:rPr>
              <a:t>：</a:t>
            </a:r>
            <a:r>
              <a:rPr lang="en-US" altLang="zh-CN" b="1" dirty="0">
                <a:cs typeface="+mn-cs"/>
              </a:rPr>
              <a:t>1</a:t>
            </a:r>
            <a:r>
              <a:rPr lang="en-US" altLang="zh-CN" sz="2800" b="1" dirty="0">
                <a:solidFill>
                  <a:srgbClr val="4D4D4D"/>
                </a:solidFill>
                <a:cs typeface="+mn-cs"/>
              </a:rPr>
              <a:t> </a:t>
            </a:r>
            <a:r>
              <a:rPr lang="zh-CN" altLang="en-US" sz="2800" b="1" dirty="0">
                <a:solidFill>
                  <a:srgbClr val="4D4D4D"/>
                </a:solidFill>
                <a:cs typeface="+mn-cs"/>
              </a:rPr>
              <a:t>对光纤，发送和接收各用一根</a:t>
            </a:r>
          </a:p>
        </p:txBody>
      </p:sp>
      <p:sp>
        <p:nvSpPr>
          <p:cNvPr id="134146" name="Rectangle 2"/>
          <p:cNvSpPr>
            <a:spLocks noGrp="1" noChangeArrowheads="1"/>
          </p:cNvSpPr>
          <p:nvPr>
            <p:ph type="title"/>
          </p:nvPr>
        </p:nvSpPr>
        <p:spPr/>
        <p:txBody>
          <a:bodyPr/>
          <a:lstStyle/>
          <a:p>
            <a:r>
              <a:rPr lang="en-US" altLang="zh-CN" sz="4000" dirty="0">
                <a:solidFill>
                  <a:srgbClr val="FFFFFF"/>
                </a:solidFill>
              </a:rPr>
              <a:t>3.5.1 100BASE-T </a:t>
            </a:r>
            <a:r>
              <a:rPr lang="zh-CN" altLang="en-US" sz="4000" dirty="0">
                <a:solidFill>
                  <a:srgbClr val="FFFFFF"/>
                </a:solidFill>
              </a:rPr>
              <a:t>以太网</a:t>
            </a: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p:txBody>
          <a:bodyPr/>
          <a:lstStyle/>
          <a:p>
            <a:r>
              <a:rPr lang="zh-CN" altLang="en-US" b="1" kern="1200" dirty="0"/>
              <a:t>快速以太网可在全双工方式下工作而无冲突发生，此时不使用 </a:t>
            </a:r>
            <a:r>
              <a:rPr lang="en-US" altLang="zh-CN" b="1" kern="1200" dirty="0"/>
              <a:t>CSMA/CD </a:t>
            </a:r>
            <a:r>
              <a:rPr lang="zh-CN" altLang="en-US" b="1" kern="1200" dirty="0"/>
              <a:t>协议；若在半双工方式工作，则一定要使用 </a:t>
            </a:r>
            <a:r>
              <a:rPr lang="en-US" altLang="zh-CN" b="1" kern="1200" dirty="0"/>
              <a:t>CSMA/CD </a:t>
            </a:r>
            <a:r>
              <a:rPr lang="zh-CN" altLang="en-US" b="1" kern="1200" dirty="0"/>
              <a:t>协议。</a:t>
            </a:r>
          </a:p>
          <a:p>
            <a:r>
              <a:rPr lang="zh-CN" altLang="en-US" sz="3200" b="1" kern="1200" dirty="0">
                <a:solidFill>
                  <a:srgbClr val="4D4D4D"/>
                </a:solidFill>
              </a:rPr>
              <a:t>快速以太网保持最短有效帧长 </a:t>
            </a:r>
            <a:r>
              <a:rPr lang="en-US" altLang="zh-CN" b="1" kern="1200" dirty="0"/>
              <a:t>64 </a:t>
            </a:r>
            <a:r>
              <a:rPr lang="zh-CN" altLang="en-US" b="1" kern="1200" dirty="0"/>
              <a:t>字节不变</a:t>
            </a:r>
            <a:r>
              <a:rPr lang="zh-CN" altLang="en-US" sz="3200" b="1" kern="1200" dirty="0">
                <a:solidFill>
                  <a:srgbClr val="4D4D4D"/>
                </a:solidFill>
              </a:rPr>
              <a:t>，</a:t>
            </a:r>
            <a:r>
              <a:rPr lang="zh-CN" altLang="en-US" b="1" kern="1200" dirty="0"/>
              <a:t>争用期由原来的 </a:t>
            </a:r>
            <a:r>
              <a:rPr lang="en-US" altLang="zh-CN" b="1" kern="1200" dirty="0"/>
              <a:t>51.2</a:t>
            </a:r>
            <a:r>
              <a:rPr lang="en-US" altLang="zh-CN" b="1" kern="1200" dirty="0">
                <a:sym typeface="Symbol" pitchFamily="18" charset="2"/>
              </a:rPr>
              <a:t> </a:t>
            </a:r>
            <a:r>
              <a:rPr lang="en-US" altLang="zh-CN" b="1" kern="1200" dirty="0"/>
              <a:t>s </a:t>
            </a:r>
            <a:r>
              <a:rPr lang="zh-CN" altLang="en-US" b="1" kern="1200" dirty="0"/>
              <a:t>变为 </a:t>
            </a:r>
            <a:r>
              <a:rPr lang="en-US" altLang="zh-CN" b="1" kern="1200" dirty="0"/>
              <a:t>5.12</a:t>
            </a:r>
            <a:r>
              <a:rPr lang="en-US" altLang="zh-CN" b="1" kern="1200" dirty="0">
                <a:sym typeface="Symbol" pitchFamily="18" charset="2"/>
              </a:rPr>
              <a:t> </a:t>
            </a:r>
            <a:r>
              <a:rPr lang="en-US" altLang="zh-CN" b="1" kern="1200" dirty="0"/>
              <a:t>s</a:t>
            </a:r>
            <a:r>
              <a:rPr lang="zh-CN" altLang="en-US" b="1" kern="1200" dirty="0"/>
              <a:t>，帧间最小间隔由原来的 </a:t>
            </a:r>
            <a:r>
              <a:rPr lang="en-US" altLang="zh-CN" b="1" kern="1200" dirty="0"/>
              <a:t>9.6 </a:t>
            </a:r>
            <a:r>
              <a:rPr lang="en-US" altLang="zh-CN" b="1" kern="1200" dirty="0">
                <a:sym typeface="Symbol" pitchFamily="18" charset="2"/>
              </a:rPr>
              <a:t></a:t>
            </a:r>
            <a:r>
              <a:rPr lang="en-US" altLang="zh-CN" b="1" kern="1200" dirty="0"/>
              <a:t>s </a:t>
            </a:r>
            <a:r>
              <a:rPr lang="zh-CN" altLang="en-US" b="1" kern="1200" dirty="0"/>
              <a:t>变为现在的 </a:t>
            </a:r>
            <a:r>
              <a:rPr lang="en-US" altLang="zh-CN" b="1" kern="1200" dirty="0"/>
              <a:t>0.96 </a:t>
            </a:r>
            <a:r>
              <a:rPr lang="en-US" altLang="zh-CN" b="1" kern="1200" dirty="0">
                <a:sym typeface="Symbol" pitchFamily="18" charset="2"/>
              </a:rPr>
              <a:t></a:t>
            </a:r>
            <a:r>
              <a:rPr lang="en-US" altLang="zh-CN" b="1" kern="1200" dirty="0"/>
              <a:t>s</a:t>
            </a:r>
            <a:r>
              <a:rPr lang="zh-CN" altLang="en-US" b="1" kern="1200" dirty="0"/>
              <a:t>。</a:t>
            </a:r>
            <a:endParaRPr lang="zh-CN" altLang="en-US" sz="3200" b="1" kern="1200" dirty="0">
              <a:solidFill>
                <a:srgbClr val="4D4D4D"/>
              </a:solidFill>
            </a:endParaRPr>
          </a:p>
        </p:txBody>
      </p:sp>
      <p:sp>
        <p:nvSpPr>
          <p:cNvPr id="136194" name="Rectangle 4"/>
          <p:cNvSpPr>
            <a:spLocks noGrp="1" noChangeArrowheads="1"/>
          </p:cNvSpPr>
          <p:nvPr>
            <p:ph type="title"/>
          </p:nvPr>
        </p:nvSpPr>
        <p:spPr/>
        <p:txBody>
          <a:bodyPr/>
          <a:lstStyle/>
          <a:p>
            <a:r>
              <a:rPr lang="en-US" altLang="zh-CN" dirty="0"/>
              <a:t>3.5.1 100BASE-T </a:t>
            </a:r>
            <a:r>
              <a:rPr lang="zh-CN" altLang="en-US" sz="4000" dirty="0">
                <a:solidFill>
                  <a:srgbClr val="FFFFFF"/>
                </a:solidFill>
              </a:rPr>
              <a:t>以太网</a:t>
            </a: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idx="1"/>
          </p:nvPr>
        </p:nvSpPr>
        <p:spPr/>
        <p:txBody>
          <a:bodyPr/>
          <a:lstStyle/>
          <a:p>
            <a:r>
              <a:rPr lang="zh-CN" altLang="en-US" sz="3200" b="1" kern="1200" dirty="0">
                <a:solidFill>
                  <a:srgbClr val="4D4D4D"/>
                </a:solidFill>
              </a:rPr>
              <a:t>允许在 </a:t>
            </a:r>
            <a:r>
              <a:rPr lang="en-US" altLang="zh-CN" sz="3200" b="1" kern="1200" dirty="0">
                <a:solidFill>
                  <a:srgbClr val="4D4D4D"/>
                </a:solidFill>
              </a:rPr>
              <a:t>1 </a:t>
            </a:r>
            <a:r>
              <a:rPr lang="en-US" altLang="zh-CN" sz="3200" b="1" kern="1200" dirty="0" err="1">
                <a:solidFill>
                  <a:srgbClr val="4D4D4D"/>
                </a:solidFill>
              </a:rPr>
              <a:t>Gbit</a:t>
            </a:r>
            <a:r>
              <a:rPr lang="en-US" altLang="zh-CN" sz="3200" b="1" kern="1200" dirty="0">
                <a:solidFill>
                  <a:srgbClr val="4D4D4D"/>
                </a:solidFill>
              </a:rPr>
              <a:t>/s </a:t>
            </a:r>
            <a:r>
              <a:rPr lang="zh-CN" altLang="en-US" sz="3200" b="1" kern="1200" dirty="0">
                <a:solidFill>
                  <a:srgbClr val="4D4D4D"/>
                </a:solidFill>
              </a:rPr>
              <a:t>下以全双工和半双工两种方式工作。</a:t>
            </a:r>
          </a:p>
          <a:p>
            <a:r>
              <a:rPr lang="zh-CN" altLang="en-US" sz="3200" b="1" kern="1200" dirty="0">
                <a:solidFill>
                  <a:srgbClr val="4D4D4D"/>
                </a:solidFill>
              </a:rPr>
              <a:t>使用</a:t>
            </a:r>
            <a:r>
              <a:rPr lang="zh-CN" altLang="en-US" b="1" dirty="0"/>
              <a:t>以太网 </a:t>
            </a:r>
            <a:r>
              <a:rPr lang="en-US" altLang="zh-CN" b="1" dirty="0"/>
              <a:t>V2 </a:t>
            </a:r>
            <a:r>
              <a:rPr lang="zh-CN" altLang="en-US" sz="3200" b="1" kern="1200" dirty="0">
                <a:solidFill>
                  <a:srgbClr val="4D4D4D"/>
                </a:solidFill>
              </a:rPr>
              <a:t>的帧格式。</a:t>
            </a:r>
          </a:p>
          <a:p>
            <a:r>
              <a:rPr lang="zh-CN" altLang="en-US" sz="3200" b="1" kern="1200" dirty="0">
                <a:solidFill>
                  <a:srgbClr val="4D4D4D"/>
                </a:solidFill>
              </a:rPr>
              <a:t>在半双工方式下使用 </a:t>
            </a:r>
            <a:r>
              <a:rPr lang="en-US" altLang="zh-CN" sz="3200" b="1" kern="1200" dirty="0">
                <a:solidFill>
                  <a:srgbClr val="4D4D4D"/>
                </a:solidFill>
              </a:rPr>
              <a:t>CSMA/CD </a:t>
            </a:r>
            <a:r>
              <a:rPr lang="zh-CN" altLang="en-US" sz="3200" b="1" kern="1200" dirty="0">
                <a:solidFill>
                  <a:srgbClr val="4D4D4D"/>
                </a:solidFill>
              </a:rPr>
              <a:t>协议，在全双工方式不使用 </a:t>
            </a:r>
            <a:r>
              <a:rPr lang="en-US" altLang="zh-CN" sz="3200" b="1" kern="1200" dirty="0">
                <a:solidFill>
                  <a:srgbClr val="4D4D4D"/>
                </a:solidFill>
              </a:rPr>
              <a:t>CSMA/CD </a:t>
            </a:r>
            <a:r>
              <a:rPr lang="zh-CN" altLang="en-US" sz="3200" b="1" kern="1200" dirty="0">
                <a:solidFill>
                  <a:srgbClr val="4D4D4D"/>
                </a:solidFill>
              </a:rPr>
              <a:t>协议。</a:t>
            </a:r>
          </a:p>
          <a:p>
            <a:r>
              <a:rPr lang="zh-CN" altLang="en-US" sz="3200" b="1" kern="1200" dirty="0">
                <a:solidFill>
                  <a:srgbClr val="4D4D4D"/>
                </a:solidFill>
              </a:rPr>
              <a:t>与 </a:t>
            </a:r>
            <a:r>
              <a:rPr lang="en-US" altLang="zh-CN" sz="3200" b="1" kern="1200" dirty="0">
                <a:solidFill>
                  <a:srgbClr val="4D4D4D"/>
                </a:solidFill>
              </a:rPr>
              <a:t>10BASE-T </a:t>
            </a:r>
            <a:r>
              <a:rPr lang="zh-CN" altLang="en-US" sz="3200" b="1" kern="1200" dirty="0">
                <a:solidFill>
                  <a:srgbClr val="4D4D4D"/>
                </a:solidFill>
              </a:rPr>
              <a:t>和 </a:t>
            </a:r>
            <a:r>
              <a:rPr lang="en-US" altLang="zh-CN" sz="3200" b="1" kern="1200" dirty="0">
                <a:solidFill>
                  <a:srgbClr val="4D4D4D"/>
                </a:solidFill>
              </a:rPr>
              <a:t>100BASE-T </a:t>
            </a:r>
            <a:r>
              <a:rPr lang="zh-CN" altLang="en-US" sz="3200" b="1" kern="1200" dirty="0">
                <a:solidFill>
                  <a:srgbClr val="4D4D4D"/>
                </a:solidFill>
              </a:rPr>
              <a:t>兼容。</a:t>
            </a:r>
          </a:p>
        </p:txBody>
      </p:sp>
      <p:sp>
        <p:nvSpPr>
          <p:cNvPr id="138242" name="Rectangle 4"/>
          <p:cNvSpPr>
            <a:spLocks noGrp="1" noChangeArrowheads="1"/>
          </p:cNvSpPr>
          <p:nvPr>
            <p:ph type="title"/>
          </p:nvPr>
        </p:nvSpPr>
        <p:spPr/>
        <p:txBody>
          <a:bodyPr/>
          <a:lstStyle/>
          <a:p>
            <a:r>
              <a:rPr lang="en-US" altLang="zh-CN" sz="4000" dirty="0">
                <a:solidFill>
                  <a:srgbClr val="FFFFFF"/>
                </a:solidFill>
              </a:rPr>
              <a:t>3.5.2 </a:t>
            </a:r>
            <a:r>
              <a:rPr lang="zh-CN" altLang="en-US" sz="4000" dirty="0">
                <a:solidFill>
                  <a:srgbClr val="FFFFFF"/>
                </a:solidFill>
              </a:rPr>
              <a:t>吉比特以太网</a:t>
            </a:r>
          </a:p>
        </p:txBody>
      </p:sp>
    </p:spTree>
  </p:cSld>
  <p:clrMapOvr>
    <a:masterClrMapping/>
  </p:clrMapOvr>
  <p:transition>
    <p:fade/>
  </p:transition>
</p:sld>
</file>

<file path=ppt/theme/theme1.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8010</Words>
  <Application>Microsoft Office PowerPoint</Application>
  <PresentationFormat>自定义</PresentationFormat>
  <Paragraphs>1257</Paragraphs>
  <Slides>104</Slides>
  <Notes>55</Notes>
  <HiddenSlides>9</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17" baseType="lpstr">
      <vt:lpstr>等线</vt:lpstr>
      <vt:lpstr>黑体</vt:lpstr>
      <vt:lpstr>微软雅黑</vt:lpstr>
      <vt:lpstr>Arial</vt:lpstr>
      <vt:lpstr>Calibri</vt:lpstr>
      <vt:lpstr>Franklin Gothic Book</vt:lpstr>
      <vt:lpstr>Symbol</vt:lpstr>
      <vt:lpstr>Tahoma</vt:lpstr>
      <vt:lpstr>Times New Roman</vt:lpstr>
      <vt:lpstr>Wingdings</vt:lpstr>
      <vt:lpstr>Wingdings 3</vt:lpstr>
      <vt:lpstr>NordriDesignStudio</vt:lpstr>
      <vt:lpstr>公式</vt:lpstr>
      <vt:lpstr>PowerPoint 演示文稿</vt:lpstr>
      <vt:lpstr>指引</vt:lpstr>
      <vt:lpstr>数据链路层使用的信道类型</vt:lpstr>
      <vt:lpstr>从不同角度看数据的流动</vt:lpstr>
      <vt:lpstr>从不同角度看数据的流动</vt:lpstr>
      <vt:lpstr>指引</vt:lpstr>
      <vt:lpstr>3.1.1 数据链路和帧</vt:lpstr>
      <vt:lpstr>3.1.1 数据链路和帧</vt:lpstr>
      <vt:lpstr>3.1.2 三个基本问题</vt:lpstr>
      <vt:lpstr>3.1.2 三个基本问题</vt:lpstr>
      <vt:lpstr>3.1.2 三个基本问题</vt:lpstr>
      <vt:lpstr>3.1.2 三个基本问题</vt:lpstr>
      <vt:lpstr>3.1.2 三个基本问题</vt:lpstr>
      <vt:lpstr>3.1.2 三个基本问题</vt:lpstr>
      <vt:lpstr>3.1.2 三个基本问题</vt:lpstr>
      <vt:lpstr>3.1.2 三个基本问题</vt:lpstr>
      <vt:lpstr>3.1.2 三个基本问题</vt:lpstr>
      <vt:lpstr>3.1.2 三个基本问题</vt:lpstr>
      <vt:lpstr>3.1.2 三个基本问题</vt:lpstr>
      <vt:lpstr>3.1.2 三个基本问题</vt:lpstr>
      <vt:lpstr>3.1.2 三个基本问题</vt:lpstr>
      <vt:lpstr>3.1.2 三个基本问题</vt:lpstr>
      <vt:lpstr>3.1.2 三个基本问题</vt:lpstr>
      <vt:lpstr>指引</vt:lpstr>
      <vt:lpstr>3.2 点对点协议PPP</vt:lpstr>
      <vt:lpstr>3.2 点对点协议PPP</vt:lpstr>
      <vt:lpstr>3.2.1 PPP协议的特点</vt:lpstr>
      <vt:lpstr>3.2.1 PPP协议的特点</vt:lpstr>
      <vt:lpstr>3.2.2 PPP协议的帧格式</vt:lpstr>
      <vt:lpstr>3.2.2 PPP协议的帧格式</vt:lpstr>
      <vt:lpstr>3.2.2 PPP协议的帧格式</vt:lpstr>
      <vt:lpstr>3.2.2 PPP协议的帧格式</vt:lpstr>
      <vt:lpstr>3.2.2 PPP协议的帧格式</vt:lpstr>
      <vt:lpstr>3.2.2 PPP协议的帧格式</vt:lpstr>
      <vt:lpstr>指引</vt:lpstr>
      <vt:lpstr>3.3.1 局域网的数据链路层</vt:lpstr>
      <vt:lpstr>3.3.1 局域网的数据链路层</vt:lpstr>
      <vt:lpstr>3.3.1 局域网的数据链路层</vt:lpstr>
      <vt:lpstr>3.3.1 局域网的数据链路层</vt:lpstr>
      <vt:lpstr>3.3.2 CSMA/CD协议</vt:lpstr>
      <vt:lpstr>3.3.2 CSMA/CD协议</vt:lpstr>
      <vt:lpstr>3.3.2 CSMA/CD协议</vt:lpstr>
      <vt:lpstr>3.3.2 CSMA/CD协议</vt:lpstr>
      <vt:lpstr>3.3.2 CSMA/CD协议</vt:lpstr>
      <vt:lpstr>3.3.2 CSMA/CD协议</vt:lpstr>
      <vt:lpstr>3.3.2 CSMA/CD协议</vt:lpstr>
      <vt:lpstr>3.3.2 CSMA/CD协议</vt:lpstr>
      <vt:lpstr>PowerPoint 演示文稿</vt:lpstr>
      <vt:lpstr>3.3.2 CSMA/CD协议</vt:lpstr>
      <vt:lpstr>3.3.2 CSMA/CD协议</vt:lpstr>
      <vt:lpstr>3.3.2 CSMA/CD协议</vt:lpstr>
      <vt:lpstr>3.3.2 CSMA/CD协议</vt:lpstr>
      <vt:lpstr>3.3.2 CSMA/CD协议</vt:lpstr>
      <vt:lpstr>3.3.3 使用集线器的星形拓扑</vt:lpstr>
      <vt:lpstr>3.3.3 使用集线器的星形拓扑</vt:lpstr>
      <vt:lpstr>3.3.3 使用集线器的星形拓扑</vt:lpstr>
      <vt:lpstr>3.3.4 以太网的信道利用率</vt:lpstr>
      <vt:lpstr>3.3.4 以太网的信道利用率</vt:lpstr>
      <vt:lpstr>3.3.4 以太网的信道利用率</vt:lpstr>
      <vt:lpstr>3.3.4 以太网的信道利用率</vt:lpstr>
      <vt:lpstr>3.3.5 以太网的硬件地址及帧格式</vt:lpstr>
      <vt:lpstr>3.3.5 以太网的硬件地址及帧格式</vt:lpstr>
      <vt:lpstr>3.3.5 以太网的硬件地址及帧格式</vt:lpstr>
      <vt:lpstr>3.3.5 以太网的硬件地址及帧格式</vt:lpstr>
      <vt:lpstr>3.3.5 以太网的硬件地址及帧格式</vt:lpstr>
      <vt:lpstr>3.3.5 以太网的硬件地址及帧格式</vt:lpstr>
      <vt:lpstr>3.3.5 以太网的硬件地址及帧格式</vt:lpstr>
      <vt:lpstr>3.3.5 以太网的硬件地址及帧格式</vt:lpstr>
      <vt:lpstr>3.3.5 以太网的硬件地址及帧格式</vt:lpstr>
      <vt:lpstr>3.3.5 以太网的硬件地址及帧格式</vt:lpstr>
      <vt:lpstr>3.3.5 以太网的硬件地址及帧格式</vt:lpstr>
      <vt:lpstr>3.3.5 以太网的硬件地址及帧格式</vt:lpstr>
      <vt:lpstr>指引</vt:lpstr>
      <vt:lpstr>3.4.1 在物理层扩展以太网</vt:lpstr>
      <vt:lpstr>3.4.1 在物理层扩展以太网</vt:lpstr>
      <vt:lpstr>3.4.1 在物理层扩展以太网</vt:lpstr>
      <vt:lpstr>3.4.1 在物理层扩展以太网</vt:lpstr>
      <vt:lpstr>3.4.2 在数据链路层扩展以太网 </vt:lpstr>
      <vt:lpstr>3.4.2 在数据链路层扩展以太网 </vt:lpstr>
      <vt:lpstr>3.4.2 在数据链路层扩展以太网 </vt:lpstr>
      <vt:lpstr>3.4.2 在数据链路层扩展以太网 </vt:lpstr>
      <vt:lpstr>3.4.2 在数据链路层扩展以太网 </vt:lpstr>
      <vt:lpstr>3.4.2 在数据链路层扩展以太网 </vt:lpstr>
      <vt:lpstr>3.4.2 在数据链路层扩展以太网 </vt:lpstr>
      <vt:lpstr>3.4.2 在数据链路层扩展以太网 </vt:lpstr>
      <vt:lpstr>课堂练习</vt:lpstr>
      <vt:lpstr>3.4.2 在数据链路层扩展以太网 </vt:lpstr>
      <vt:lpstr>3.4.2 在数据链路层扩展以太网 </vt:lpstr>
      <vt:lpstr>3.4.2 在数据链路层扩展以太网 </vt:lpstr>
      <vt:lpstr>动手实验</vt:lpstr>
      <vt:lpstr>3.4.3 虚拟局域网</vt:lpstr>
      <vt:lpstr>3.4.3 虚拟局域网</vt:lpstr>
      <vt:lpstr>3.4.3 虚拟局域网</vt:lpstr>
      <vt:lpstr>3.4.3 虚拟局域网</vt:lpstr>
      <vt:lpstr>3.4.3 虚拟局域网</vt:lpstr>
      <vt:lpstr>指引</vt:lpstr>
      <vt:lpstr>3.5.1 100BASE-T 以太网</vt:lpstr>
      <vt:lpstr>3.5.1 100BASE-T 以太网</vt:lpstr>
      <vt:lpstr>3.5.2 吉比特以太网</vt:lpstr>
      <vt:lpstr>3.5.2 吉比特以太网</vt:lpstr>
      <vt:lpstr>3.5.2 吉比特以太网</vt:lpstr>
      <vt:lpstr>3.5.3 10 吉比特以太网</vt:lpstr>
      <vt:lpstr>3.5.3 10 吉比特以太网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2074517878@qq.com</cp:lastModifiedBy>
  <cp:revision>1</cp:revision>
  <dcterms:created xsi:type="dcterms:W3CDTF">2023-03-27T00:58:46Z</dcterms:created>
  <dcterms:modified xsi:type="dcterms:W3CDTF">2023-04-03T00:32:04Z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