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7" r:id="rId3"/>
    <p:sldId id="616" r:id="rId4"/>
    <p:sldId id="617" r:id="rId5"/>
    <p:sldId id="618" r:id="rId6"/>
    <p:sldId id="619" r:id="rId7"/>
    <p:sldId id="626" r:id="rId8"/>
    <p:sldId id="627" r:id="rId9"/>
    <p:sldId id="625" r:id="rId10"/>
    <p:sldId id="628" r:id="rId11"/>
    <p:sldId id="615" r:id="rId12"/>
  </p:sldIdLst>
  <p:sldSz cx="9144000" cy="6858000" type="screen4x3"/>
  <p:notesSz cx="6669088" cy="9820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A75B"/>
    <a:srgbClr val="21713E"/>
    <a:srgbClr val="FEDEF3"/>
    <a:srgbClr val="FF99CC"/>
    <a:srgbClr val="FFCCCC"/>
    <a:srgbClr val="FF9900"/>
    <a:srgbClr val="FFFFFF"/>
    <a:srgbClr val="05D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04" autoAdjust="0"/>
  </p:normalViewPr>
  <p:slideViewPr>
    <p:cSldViewPr>
      <p:cViewPr varScale="1">
        <p:scale>
          <a:sx n="114" d="100"/>
          <a:sy n="114" d="100"/>
        </p:scale>
        <p:origin x="13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62608DF3-9D2E-4B5E-9688-4CBA36D2C5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527050" cy="273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E7CAF81C-FFC5-43C7-A0BD-B1D65AC494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99125" y="90488"/>
            <a:ext cx="938213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049BC636-77FC-4F11-86D1-2D2E8EA73C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80563"/>
            <a:ext cx="5905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8269BCA9-9436-466E-A889-9094D13697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75388" y="9582150"/>
            <a:ext cx="361950" cy="273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9D188EEF-9250-4AE8-9CE1-2D1F7269C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7B649C8E-E582-4502-B4A3-37EE91519D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A54C3FC4-30B3-4832-8B03-BF1F0EAEFB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505263E-D01B-4B8C-9974-7DE4BE9AE5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322C7C9E-1766-486E-9BF3-B9CB6E0E88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D65E9F3E-547B-47AA-8265-E2CC066256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77A90FF8-92D2-40D7-B570-4826B8926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F2157C8-0A41-43D5-8B96-CB64937D8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A2CD824A-0691-45F9-8E19-42F1A2809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49E4BE56-4433-4959-ABAF-1DFBFC9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DF424969-EF16-416C-84EB-D8C039F0F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11AEF8B-5082-4A57-AAB1-4326CD219E5D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70D172-976B-4418-AE9F-3E249ED49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7CC9B-19C2-4591-A240-EA591BD4D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5DB9A9-94E4-41F2-BACC-E3C39EE580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DD5F0-E60B-4C5C-A3DA-4E01BD3C0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2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7F58E8-81E3-4B3B-B36E-99D5622C6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FF6BB7-9947-468F-AC83-DC87FA4714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D1F614-1D05-4176-824C-68D413D29D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D113F-098C-4DDF-972D-C67CA7F4E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67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9BD54F-2FDA-4AA2-9E04-FFF9BB4AC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17928D-FAC1-402D-88A8-D0D445055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A89C7C-B799-4809-8BD9-D8E07DB6D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6FF3-EFB3-4B0D-A203-FA7AFF241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10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D4B509-EA5C-46F8-99A8-92EA2628B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EAF759-0F46-46BB-B6D2-1EB2EA836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342900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754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DB226A-C4FC-4ABA-A75E-41E031C8B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D2C1C9-E709-4263-88C7-C2F4E3586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344835-8A60-47C8-8AE2-99F93BB574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937B7-FEEF-4B53-A1ED-1F87C1571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1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5CB91-475E-4E10-9E5D-83CCBFC50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906AA-EA4E-4A99-A474-7E31ABCBF2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CF751C-8AD7-48A8-974E-8B9799189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9748-743B-42EE-9DE2-CE1FAD90B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87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A01FA3-AF13-4499-8D10-5952BC187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386036-83C1-4918-944E-A0072CB87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D7A224-61BC-49AA-AAC4-D4334680D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FBCDF-6F7A-46F0-A0E0-652EAB9A3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56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0F7F5A-BB24-4718-A32A-661E677E47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C46DE7-3F06-4E0D-B7D6-8BA5305CA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BB40E3-B53B-4EE9-BE04-45E40B2AA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23D37-E707-420F-9F9D-364270CDA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3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DC7BEC-D36A-4F52-A71A-158412546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A662A3-3604-41F0-AC8E-901CC0613F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91B606-3EAD-4E7F-A863-0A2C2ADBC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4560E-EF5D-491A-AD00-5964550BD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2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A2609-5962-4D0B-9E53-45EF1E63D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67E4E-4D1F-4DA5-A435-5DB21CFCC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1C818-FB3F-44C5-925E-DD9A25A5E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8C453-1A4A-4EDF-95CA-FB0A6019C9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8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8FAEE-B728-4FFA-B53B-05E757BA4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FCE05-0802-4AE8-A882-1CEEBEEF23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14F8C-D76B-46BC-84A2-44E47DCD9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BC84-5FFA-4F99-83E9-95BD190B3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05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564D85-F933-4A90-9DFE-FDD948F84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F6FE9D-FDF6-45D3-BDB1-D9F28581E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67ADA1-8CFD-465A-9D24-8EB95E6226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5FABAD-90CA-46AA-9329-338B92A326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38449" y="6248400"/>
            <a:ext cx="338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0FEB057-2CEA-4509-8283-BE8186AF1F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D74901-B98B-4EC3-BA29-2C3A6962A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90AE5B8D-DAB0-4CAF-B41E-E7E2406D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33" name="Rectangle 11">
            <a:extLst>
              <a:ext uri="{FF2B5EF4-FFF2-40B4-BE49-F238E27FC236}">
                <a16:creationId xmlns:a16="http://schemas.microsoft.com/office/drawing/2014/main" id="{D6997AEC-9EC2-4DA3-815B-E34D58F9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34" name="Rectangle 12">
            <a:extLst>
              <a:ext uri="{FF2B5EF4-FFF2-40B4-BE49-F238E27FC236}">
                <a16:creationId xmlns:a16="http://schemas.microsoft.com/office/drawing/2014/main" id="{77E8A519-E5A1-48C2-B37B-7F9E83C7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 eaLnBrk="1" hangingPunct="1">
              <a:defRPr/>
            </a:pPr>
            <a:fld id="{FC139555-CB3E-4614-9D1F-BFBB1CD74AC3}" type="slidenum">
              <a:rPr lang="en-US" altLang="zh-CN" sz="1400" smtClean="0">
                <a:ea typeface="宋体" panose="02010600030101010101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036" name="Picture 15" descr="011">
            <a:extLst>
              <a:ext uri="{FF2B5EF4-FFF2-40B4-BE49-F238E27FC236}">
                <a16:creationId xmlns:a16="http://schemas.microsoft.com/office/drawing/2014/main" id="{B6AB3976-6D00-427A-B96E-BDE4B9496951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1713E"/>
          </a:solidFill>
          <a:latin typeface="Berlin Sans FB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j-lt"/>
          <a:ea typeface="宋体" pitchFamily="2" charset="-122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宋体" pitchFamily="2" charset="-122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ntia.cn/problem-sets/16/problems/671" TargetMode="External"/><Relationship Id="rId2" Type="http://schemas.openxmlformats.org/officeDocument/2006/relationships/hyperlink" Target="Huffman%20Codes.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9">
            <a:extLst>
              <a:ext uri="{FF2B5EF4-FFF2-40B4-BE49-F238E27FC236}">
                <a16:creationId xmlns:a16="http://schemas.microsoft.com/office/drawing/2014/main" id="{2925EE50-2F4B-4252-BC2D-BAE0FE4F6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848" y="2921168"/>
            <a:ext cx="63367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21713E"/>
                </a:solidFill>
                <a:latin typeface="Berlin Sans FB" panose="020E0602020502020306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隶书" panose="02010509060101010101" pitchFamily="49" charset="-122"/>
              </a:rPr>
              <a:t>Exercise 6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隶书" panose="02010509060101010101" pitchFamily="49" charset="-122"/>
              </a:rPr>
              <a:t>Huffman Codes</a:t>
            </a:r>
          </a:p>
        </p:txBody>
      </p:sp>
      <p:sp>
        <p:nvSpPr>
          <p:cNvPr id="5126" name="Rectangle 31">
            <a:extLst>
              <a:ext uri="{FF2B5EF4-FFF2-40B4-BE49-F238E27FC236}">
                <a16:creationId xmlns:a16="http://schemas.microsoft.com/office/drawing/2014/main" id="{185158E5-2B11-47CB-B087-44B150ABF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67056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21713E"/>
                </a:solidFill>
                <a:latin typeface="Berlin Sans FB" panose="020E0602020502020306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kumimoji="0" lang="en-US" altLang="zh-CN" sz="2400" i="1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Slides adapted from material by 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kumimoji="0" lang="en-US" altLang="zh-CN" sz="2400" i="1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Profs. Chen Yue</a:t>
            </a:r>
            <a:r>
              <a:rPr kumimoji="0" lang="en-US" altLang="zh-CN" sz="2400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Zhejiang University</a:t>
            </a:r>
            <a:r>
              <a:rPr kumimoji="0" lang="en-US" altLang="zh-CN" sz="2400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27C713-0168-4799-9208-4918C905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CD22E-1A1D-44B7-8E6E-8C847A27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56DCB-4FBA-4A2C-8698-6274D236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539208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在</a:t>
            </a:r>
            <a:r>
              <a:rPr lang="en-US" altLang="zh-CN" sz="28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pintia.cn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上实现</a:t>
            </a:r>
            <a:r>
              <a:rPr lang="en-US" altLang="zh-CN" sz="28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tree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部分的</a:t>
            </a:r>
            <a:r>
              <a:rPr lang="en-US" altLang="zh-CN" sz="28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道题，提交验证通过。将题目、代码和提交截图做成一个文件，提交到</a:t>
            </a:r>
            <a:r>
              <a:rPr lang="en-US" altLang="zh-CN" sz="28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mooc.ybu.edu.cn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Deadline: 2019-11-17</a:t>
            </a:r>
            <a:endParaRPr lang="zh-CN" altLang="en-US" sz="280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9EC03E-3378-4445-BBBE-AF9CA40B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749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177BC-085F-47CC-BDB1-749476AB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4C206-D3B4-4F44-95F5-4CAB72B2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Data Structures</a:t>
            </a:r>
          </a:p>
          <a:p>
            <a:pPr marL="0" indent="0" algn="ctr">
              <a:buNone/>
            </a:pPr>
            <a:r>
              <a:rPr lang="en-US" altLang="zh-CN" dirty="0"/>
              <a:t>To be continued…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A7B85-42E0-485B-AFD6-45C1A532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57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问题描述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947507-95A5-460E-BC45-CCF721C2C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305800" cy="4800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In 1953, David A. Huffman published his paper "</a:t>
            </a:r>
            <a:r>
              <a:rPr lang="en-US" altLang="zh-CN" sz="1800" dirty="0">
                <a:solidFill>
                  <a:srgbClr val="C00000"/>
                </a:solidFill>
                <a:latin typeface="+mj-lt"/>
                <a:ea typeface="华文中宋" panose="02010600040101010101" pitchFamily="2" charset="-122"/>
              </a:rPr>
              <a:t>A Method for the Construction of Minimum-Redundancy Codes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", and hence printed his name in the history of computer science. As a professor who gives the final exam problem on Huffman codes, I am encountering a big problem: </a:t>
            </a:r>
          </a:p>
          <a:p>
            <a:pPr marL="0" indent="0" eaLnBrk="1" hangingPunct="1">
              <a:buNone/>
              <a:defRPr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the Huffman codes are NOT unique. For example, given a string "</a:t>
            </a:r>
            <a:r>
              <a:rPr lang="en-US" altLang="zh-CN" sz="1800" dirty="0" err="1">
                <a:solidFill>
                  <a:srgbClr val="C00000"/>
                </a:solidFill>
                <a:latin typeface="+mj-lt"/>
                <a:ea typeface="华文中宋" panose="02010600040101010101" pitchFamily="2" charset="-122"/>
              </a:rPr>
              <a:t>aaaxuaxz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", we can observe that the frequencies of the characters 'a', 'x', 'u' and 'z' are 4, 2, 1 and 1, respectively. We may either encode the symbols as </a:t>
            </a:r>
            <a:r>
              <a:rPr lang="en-US" altLang="zh-CN" sz="1800" dirty="0">
                <a:solidFill>
                  <a:srgbClr val="C00000"/>
                </a:solidFill>
                <a:latin typeface="+mj-lt"/>
                <a:ea typeface="华文中宋" panose="02010600040101010101" pitchFamily="2" charset="-122"/>
              </a:rPr>
              <a:t>{'a'=0, 'x'=10, 'u'=110, 'z'=111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}, or in another way as </a:t>
            </a:r>
            <a:r>
              <a:rPr lang="en-US" altLang="zh-CN" sz="1800" dirty="0">
                <a:solidFill>
                  <a:srgbClr val="C00000"/>
                </a:solidFill>
                <a:latin typeface="+mj-lt"/>
                <a:ea typeface="华文中宋" panose="02010600040101010101" pitchFamily="2" charset="-122"/>
              </a:rPr>
              <a:t>{'a'=1, 'x'=01, 'u'=001, 'z'=000},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both compress the string into 14 bits. Another set of code can be given as {'a'=0, 'x'=11, 'u'=100, 'z'=101}, but {'a'=0, 'x'=01, 'u'=011, 'z'=001} is NOT correct since "</a:t>
            </a:r>
            <a:r>
              <a:rPr lang="en-US" altLang="zh-CN" sz="1800" dirty="0" err="1">
                <a:solidFill>
                  <a:srgbClr val="0000FF"/>
                </a:solidFill>
                <a:latin typeface="+mj-lt"/>
                <a:ea typeface="华文中宋" panose="02010600040101010101" pitchFamily="2" charset="-122"/>
              </a:rPr>
              <a:t>aaaxuaxz</a:t>
            </a:r>
            <a:r>
              <a:rPr lang="en-US" altLang="zh-CN" sz="1800" dirty="0">
                <a:solidFill>
                  <a:srgbClr val="0000FF"/>
                </a:solidFill>
                <a:latin typeface="+mj-lt"/>
                <a:ea typeface="华文中宋" panose="02010600040101010101" pitchFamily="2" charset="-122"/>
              </a:rPr>
              <a:t>" and "</a:t>
            </a:r>
            <a:r>
              <a:rPr lang="en-US" altLang="zh-CN" sz="1800" dirty="0" err="1">
                <a:solidFill>
                  <a:srgbClr val="0000FF"/>
                </a:solidFill>
                <a:latin typeface="+mj-lt"/>
                <a:ea typeface="华文中宋" panose="02010600040101010101" pitchFamily="2" charset="-122"/>
              </a:rPr>
              <a:t>aazuaxax</a:t>
            </a:r>
            <a:r>
              <a:rPr lang="en-US" altLang="zh-CN" sz="1800" dirty="0">
                <a:solidFill>
                  <a:srgbClr val="0000FF"/>
                </a:solidFill>
                <a:latin typeface="+mj-lt"/>
                <a:ea typeface="华文中宋" panose="02010600040101010101" pitchFamily="2" charset="-122"/>
              </a:rPr>
              <a:t>" can both be decoded from the code 00001011001001. </a:t>
            </a:r>
          </a:p>
          <a:p>
            <a:pPr marL="0" indent="0" eaLnBrk="1" hangingPunct="1">
              <a:buNone/>
              <a:defRPr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The students are submitting all kinds of codes, and I need a computer program to help me determine which ones are correct and which ones are not.</a:t>
            </a:r>
            <a:br>
              <a:rPr lang="zh-CN" altLang="en-US" sz="1800" dirty="0">
                <a:latin typeface="+mj-lt"/>
              </a:rPr>
            </a:b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输入输出格式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947507-95A5-460E-BC45-CCF721C2C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Input Specification: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Each input file contains one test case. For each case, the first line gives an integer N (2 &lt;= N &lt;= 63), then followed by a line that contains all the N distinct characters and their frequencies in the following format: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	c[1] f[1] c[2] f[2] ... c[N] f[N]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    where c[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] is a character chosen from {'0' - '9', 'a' - 'z', 'A' - 'Z', '_'}, and f[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] is the frequency of c[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] and is an integer no more than 1000. The next line gives a positive integer M (&lt;=1000), then followed by M student submissions. Each student submission consists of N lines, each in the format: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	c[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] code[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]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where c[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] is the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i-th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 character and code[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] is a string of '0's and '1’s.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Output Specification: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For each test case, print in each line either “Yes” if the student’s submission is correct, or “No” if not.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9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输入输出示例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35BACE-8FEC-409D-BA48-1130F30A52CA}"/>
              </a:ext>
            </a:extLst>
          </p:cNvPr>
          <p:cNvSpPr/>
          <p:nvPr/>
        </p:nvSpPr>
        <p:spPr>
          <a:xfrm>
            <a:off x="723338" y="1850980"/>
            <a:ext cx="2369878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j-lt"/>
              </a:rPr>
              <a:t>7</a:t>
            </a:r>
          </a:p>
          <a:p>
            <a:r>
              <a:rPr lang="zh-CN" altLang="en-US" sz="1400" dirty="0">
                <a:latin typeface="+mj-lt"/>
              </a:rPr>
              <a:t>A 1 B 1 C 1 D 3 E 3 F 6 G 6</a:t>
            </a:r>
          </a:p>
          <a:p>
            <a:r>
              <a:rPr lang="zh-CN" altLang="en-US" sz="1400" dirty="0">
                <a:latin typeface="+mj-lt"/>
              </a:rPr>
              <a:t>4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+mj-lt"/>
              </a:rPr>
              <a:t>A 00000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+mj-lt"/>
              </a:rPr>
              <a:t>B 00001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+mj-lt"/>
              </a:rPr>
              <a:t>C 0001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+mj-lt"/>
              </a:rPr>
              <a:t>D 001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+mj-lt"/>
              </a:rPr>
              <a:t>E 01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+mj-lt"/>
              </a:rPr>
              <a:t>F 10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+mj-lt"/>
              </a:rPr>
              <a:t>G 11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A 01010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B 01011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C 0100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D 011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E 10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F 11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+mj-lt"/>
              </a:rPr>
              <a:t>G 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8D2F4-E248-4432-8F56-E263FC62B9FC}"/>
              </a:ext>
            </a:extLst>
          </p:cNvPr>
          <p:cNvSpPr/>
          <p:nvPr/>
        </p:nvSpPr>
        <p:spPr>
          <a:xfrm>
            <a:off x="421973" y="148164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1800" dirty="0">
                <a:solidFill>
                  <a:srgbClr val="4F4F4F"/>
                </a:solidFill>
                <a:latin typeface="+mj-lt"/>
                <a:ea typeface="Microsoft YaHei" panose="020B0503020204020204" pitchFamily="34" charset="-122"/>
              </a:rPr>
              <a:t>Sample Input:</a:t>
            </a:r>
            <a:endParaRPr lang="en-US" altLang="zh-CN" sz="1800" i="0" dirty="0">
              <a:solidFill>
                <a:srgbClr val="4F4F4F"/>
              </a:solidFill>
              <a:effectLst/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E0A638-697E-4F97-BEA3-F2BF0082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607" y="1481648"/>
            <a:ext cx="2699792" cy="153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Droid Sans"/>
              </a:rPr>
              <a:t>Sample Output: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Droid Sans Mono"/>
              </a:rPr>
              <a:t>Yes 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Droid Sans Mono"/>
              </a:rPr>
              <a:t>Yes 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Droid Sans Mono"/>
              </a:rPr>
              <a:t>No 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Droid Sans Mono"/>
              </a:rPr>
              <a:t>No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BFB2B6-906D-4BD6-9291-BC468A4119D6}"/>
              </a:ext>
            </a:extLst>
          </p:cNvPr>
          <p:cNvSpPr/>
          <p:nvPr/>
        </p:nvSpPr>
        <p:spPr>
          <a:xfrm>
            <a:off x="2322026" y="2497311"/>
            <a:ext cx="2369878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1A75B"/>
                </a:solidFill>
                <a:latin typeface="+mj-lt"/>
              </a:rPr>
              <a:t>A 000</a:t>
            </a:r>
          </a:p>
          <a:p>
            <a:r>
              <a:rPr lang="zh-CN" altLang="en-US" sz="1400" dirty="0">
                <a:solidFill>
                  <a:srgbClr val="31A75B"/>
                </a:solidFill>
                <a:latin typeface="+mj-lt"/>
              </a:rPr>
              <a:t>B 001</a:t>
            </a:r>
          </a:p>
          <a:p>
            <a:r>
              <a:rPr lang="zh-CN" altLang="en-US" sz="1400" dirty="0">
                <a:solidFill>
                  <a:srgbClr val="31A75B"/>
                </a:solidFill>
                <a:latin typeface="+mj-lt"/>
              </a:rPr>
              <a:t>C 010</a:t>
            </a:r>
          </a:p>
          <a:p>
            <a:r>
              <a:rPr lang="zh-CN" altLang="en-US" sz="1400" dirty="0">
                <a:solidFill>
                  <a:srgbClr val="31A75B"/>
                </a:solidFill>
                <a:latin typeface="+mj-lt"/>
              </a:rPr>
              <a:t>D 011</a:t>
            </a:r>
          </a:p>
          <a:p>
            <a:r>
              <a:rPr lang="zh-CN" altLang="en-US" sz="1400" dirty="0">
                <a:solidFill>
                  <a:srgbClr val="31A75B"/>
                </a:solidFill>
                <a:latin typeface="+mj-lt"/>
              </a:rPr>
              <a:t>E 100</a:t>
            </a:r>
          </a:p>
          <a:p>
            <a:r>
              <a:rPr lang="zh-CN" altLang="en-US" sz="1400" dirty="0">
                <a:solidFill>
                  <a:srgbClr val="31A75B"/>
                </a:solidFill>
                <a:latin typeface="+mj-lt"/>
              </a:rPr>
              <a:t>F 101</a:t>
            </a:r>
          </a:p>
          <a:p>
            <a:r>
              <a:rPr lang="zh-CN" altLang="en-US" sz="1400" dirty="0">
                <a:solidFill>
                  <a:srgbClr val="31A75B"/>
                </a:solidFill>
                <a:latin typeface="+mj-lt"/>
              </a:rPr>
              <a:t>G 110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+mj-lt"/>
              </a:rPr>
              <a:t>A 00000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+mj-lt"/>
              </a:rPr>
              <a:t>B 00001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+mj-lt"/>
              </a:rPr>
              <a:t>C 0001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+mj-lt"/>
              </a:rPr>
              <a:t>D 001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+mj-lt"/>
              </a:rPr>
              <a:t>E 00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+mj-lt"/>
              </a:rPr>
              <a:t>F 10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+mj-lt"/>
              </a:rPr>
              <a:t>G 11</a:t>
            </a:r>
          </a:p>
        </p:txBody>
      </p:sp>
    </p:spTree>
    <p:extLst>
      <p:ext uri="{BB962C8B-B14F-4D97-AF65-F5344CB8AC3E}">
        <p14:creationId xmlns:p14="http://schemas.microsoft.com/office/powerpoint/2010/main" val="6105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题意理解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D3C9E-FC7A-4510-82C4-F575FC30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56792"/>
            <a:ext cx="4600575" cy="2000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3956F5D-F6BC-4EDD-9F94-65446AACEF05}"/>
              </a:ext>
            </a:extLst>
          </p:cNvPr>
          <p:cNvSpPr/>
          <p:nvPr/>
        </p:nvSpPr>
        <p:spPr>
          <a:xfrm>
            <a:off x="838200" y="3883724"/>
            <a:ext cx="5894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注意：最优编码不一定通过</a:t>
            </a:r>
            <a:r>
              <a:rPr lang="en-US" altLang="zh-CN" sz="20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Huffman</a:t>
            </a:r>
            <a:r>
              <a:rPr lang="zh-CN" altLang="en-US" sz="2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算法得到！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CDEE7F-198A-492F-A20A-F8750941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610516"/>
            <a:ext cx="1709315" cy="13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Huffman Codes</a:t>
            </a:r>
            <a:r>
              <a:rPr lang="zh-CN" altLang="en-US" dirty="0">
                <a:ea typeface="宋体" pitchFamily="2" charset="-122"/>
              </a:rPr>
              <a:t>特点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44137A-1C59-4CA5-B1DB-F341290E22A9}"/>
              </a:ext>
            </a:extLst>
          </p:cNvPr>
          <p:cNvSpPr/>
          <p:nvPr/>
        </p:nvSpPr>
        <p:spPr>
          <a:xfrm>
            <a:off x="539552" y="1556792"/>
            <a:ext cx="6690320" cy="142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最优编码 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—— 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总长度（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WPL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）最小</a:t>
            </a:r>
            <a:endParaRPr lang="en-US" altLang="zh-CN" sz="2000" dirty="0">
              <a:solidFill>
                <a:srgbClr val="000000"/>
              </a:solidFill>
              <a:latin typeface="+mj-lt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无歧义解码 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—— 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前缀码：数据仅存于叶子结点</a:t>
            </a:r>
            <a:endParaRPr lang="en-US" altLang="zh-CN" sz="2000" dirty="0">
              <a:solidFill>
                <a:srgbClr val="000000"/>
              </a:solidFill>
              <a:latin typeface="+mj-lt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没有度为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的结点 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—— 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满足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、 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则必然有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7D48DC-E42A-43D1-8216-20D2D44C05DE}"/>
              </a:ext>
            </a:extLst>
          </p:cNvPr>
          <p:cNvSpPr/>
          <p:nvPr/>
        </p:nvSpPr>
        <p:spPr>
          <a:xfrm>
            <a:off x="546914" y="34290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注意：满足</a:t>
            </a:r>
            <a:r>
              <a:rPr lang="en-US" altLang="zh-CN" sz="20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0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可不一定有</a:t>
            </a:r>
            <a:r>
              <a:rPr lang="en-US" altLang="zh-CN" sz="20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CF4DFE-738D-43E8-8B6F-A773CD19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38" y="4035652"/>
            <a:ext cx="3429001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核心算法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C1652E-014B-4EF6-B810-942671DAE12F}"/>
              </a:ext>
            </a:extLst>
          </p:cNvPr>
          <p:cNvSpPr/>
          <p:nvPr/>
        </p:nvSpPr>
        <p:spPr>
          <a:xfrm>
            <a:off x="539552" y="155679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计算最优编码长度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FC69F-A6EE-4ABF-9489-890CB3983704}"/>
              </a:ext>
            </a:extLst>
          </p:cNvPr>
          <p:cNvSpPr/>
          <p:nvPr/>
        </p:nvSpPr>
        <p:spPr>
          <a:xfrm>
            <a:off x="727144" y="1986451"/>
            <a:ext cx="7772400" cy="107721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MinHeap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CreateHeap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 ); 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1600" dirty="0">
                <a:solidFill>
                  <a:srgbClr val="009A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创建一个空的、容量为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1600" dirty="0">
                <a:solidFill>
                  <a:srgbClr val="009A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的最小堆 </a:t>
            </a:r>
            <a:r>
              <a:rPr lang="zh-CN" altLang="en-US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ReadData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 ); 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1600" dirty="0">
                <a:solidFill>
                  <a:srgbClr val="009A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f[]</a:t>
            </a:r>
            <a:r>
              <a:rPr lang="zh-CN" altLang="en-US" sz="1600" dirty="0">
                <a:solidFill>
                  <a:srgbClr val="009A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读入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H-&gt;Data[]</a:t>
            </a:r>
            <a:r>
              <a:rPr lang="zh-CN" altLang="en-US" sz="1600" dirty="0">
                <a:solidFill>
                  <a:srgbClr val="009A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中 </a:t>
            </a:r>
            <a:r>
              <a:rPr lang="zh-CN" altLang="en-US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HuffmanTree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Huffman( H ); 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1600" dirty="0">
                <a:solidFill>
                  <a:srgbClr val="009A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建立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Huffman</a:t>
            </a:r>
            <a:r>
              <a:rPr lang="zh-CN" altLang="en-US" sz="1600" dirty="0">
                <a:solidFill>
                  <a:srgbClr val="009A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树 </a:t>
            </a:r>
            <a:r>
              <a:rPr lang="zh-CN" altLang="en-US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altLang="zh-CN" sz="1600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CodeLen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WPL( T, 0 );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BA0C53-5276-47D3-9E13-6A6EE334AC81}"/>
              </a:ext>
            </a:extLst>
          </p:cNvPr>
          <p:cNvSpPr/>
          <p:nvPr/>
        </p:nvSpPr>
        <p:spPr>
          <a:xfrm>
            <a:off x="720080" y="3249769"/>
            <a:ext cx="5436096" cy="206210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urierNewPS-BoldMT"/>
              </a:rPr>
              <a:t>int </a:t>
            </a: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WPL( </a:t>
            </a:r>
            <a:r>
              <a:rPr lang="en-US" altLang="zh-CN" sz="1600" b="1" dirty="0" err="1">
                <a:solidFill>
                  <a:srgbClr val="000000"/>
                </a:solidFill>
                <a:latin typeface="CourierNewPS-BoldMT"/>
              </a:rPr>
              <a:t>HuffmanTree</a:t>
            </a: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 T, int Depth )</a:t>
            </a:r>
            <a:br>
              <a:rPr lang="en-US" altLang="zh-CN" sz="1600" b="1" dirty="0">
                <a:solidFill>
                  <a:srgbClr val="000000"/>
                </a:solidFill>
                <a:latin typeface="Arial-BoldMT"/>
              </a:rPr>
            </a:b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{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NewPS-BoldMT"/>
              </a:rPr>
              <a:t>if </a:t>
            </a: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( !T-&gt;Left &amp;&amp; !T-&gt;Right )</a:t>
            </a:r>
            <a:br>
              <a:rPr lang="en-US" altLang="zh-CN" sz="1600" b="1" dirty="0">
                <a:solidFill>
                  <a:srgbClr val="000000"/>
                </a:solidFill>
                <a:latin typeface="CourierNewPS-BoldMT"/>
              </a:rPr>
            </a:b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NewPS-BoldMT"/>
              </a:rPr>
              <a:t>return </a:t>
            </a: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(Depth*T-&gt;Weight);</a:t>
            </a:r>
            <a:br>
              <a:rPr lang="en-US" altLang="zh-CN" sz="1600" b="1" dirty="0">
                <a:solidFill>
                  <a:srgbClr val="000000"/>
                </a:solidFill>
                <a:latin typeface="CourierNewPS-BoldMT"/>
              </a:rPr>
            </a:b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NewPS-BoldMT"/>
              </a:rPr>
              <a:t>else </a:t>
            </a:r>
            <a:r>
              <a:rPr lang="en-US" altLang="zh-CN" sz="1600" b="1" dirty="0">
                <a:solidFill>
                  <a:srgbClr val="009A00"/>
                </a:solidFill>
                <a:latin typeface="CourierNewPS-BoldMT"/>
              </a:rPr>
              <a:t>/* </a:t>
            </a:r>
            <a:r>
              <a:rPr lang="zh-CN" altLang="en-US" sz="1600" dirty="0">
                <a:solidFill>
                  <a:srgbClr val="009A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否则</a:t>
            </a:r>
            <a:r>
              <a:rPr lang="en-US" altLang="zh-CN" sz="1600" b="1" dirty="0">
                <a:solidFill>
                  <a:srgbClr val="009A00"/>
                </a:solidFill>
                <a:latin typeface="CourierNewPS-BoldMT"/>
              </a:rPr>
              <a:t>T</a:t>
            </a:r>
            <a:r>
              <a:rPr lang="zh-CN" altLang="en-US" sz="1600" dirty="0">
                <a:solidFill>
                  <a:srgbClr val="009A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一定有</a:t>
            </a:r>
            <a:r>
              <a:rPr lang="en-US" altLang="zh-CN" sz="1600" b="1" dirty="0">
                <a:solidFill>
                  <a:srgbClr val="009A00"/>
                </a:solidFill>
                <a:latin typeface="CourierNewPS-BoldMT"/>
              </a:rPr>
              <a:t>2</a:t>
            </a:r>
            <a:r>
              <a:rPr lang="zh-CN" altLang="en-US" sz="1600" dirty="0">
                <a:solidFill>
                  <a:srgbClr val="009A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个孩子 </a:t>
            </a:r>
            <a:r>
              <a:rPr lang="zh-CN" altLang="en-US" sz="1600" b="1" dirty="0">
                <a:solidFill>
                  <a:srgbClr val="009A00"/>
                </a:solidFill>
                <a:latin typeface="CourierNewPS-BoldMT"/>
              </a:rPr>
              <a:t>*</a:t>
            </a:r>
            <a:r>
              <a:rPr lang="en-US" altLang="zh-CN" sz="1600" b="1" dirty="0">
                <a:solidFill>
                  <a:srgbClr val="009A00"/>
                </a:solidFill>
                <a:latin typeface="CourierNewPS-BoldMT"/>
              </a:rPr>
              <a:t>/</a:t>
            </a:r>
            <a:br>
              <a:rPr lang="en-US" altLang="zh-CN" sz="1600" b="1" dirty="0">
                <a:solidFill>
                  <a:srgbClr val="009A00"/>
                </a:solidFill>
                <a:latin typeface="CourierNewPS-BoldMT"/>
              </a:rPr>
            </a:br>
            <a:r>
              <a:rPr lang="en-US" altLang="zh-CN" sz="1600" b="1" dirty="0">
                <a:solidFill>
                  <a:srgbClr val="009A00"/>
                </a:solidFill>
                <a:latin typeface="CourierNewPS-BoldMT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NewPS-BoldMT"/>
              </a:rPr>
              <a:t>return </a:t>
            </a: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(WPL(T-&gt;Left, Depth+1)</a:t>
            </a:r>
            <a:br>
              <a:rPr lang="en-US" altLang="zh-CN" sz="1600" b="1" dirty="0">
                <a:solidFill>
                  <a:srgbClr val="000000"/>
                </a:solidFill>
                <a:latin typeface="CourierNewPS-BoldMT"/>
              </a:rPr>
            </a:b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                + WPL(T-&gt;Right, Depth+1));</a:t>
            </a:r>
            <a:br>
              <a:rPr lang="en-US" altLang="zh-CN" sz="1600" b="1" dirty="0">
                <a:solidFill>
                  <a:srgbClr val="000000"/>
                </a:solidFill>
                <a:latin typeface="CourierNewPS-BoldMT"/>
              </a:rPr>
            </a:br>
            <a:r>
              <a:rPr lang="en-US" altLang="zh-CN" sz="1600" b="1" dirty="0">
                <a:solidFill>
                  <a:srgbClr val="000000"/>
                </a:solidFill>
                <a:latin typeface="CourierNewPS-BoldMT"/>
              </a:rPr>
              <a:t>}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BEDB6B-89A9-4EB9-A047-901D19A8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249768"/>
            <a:ext cx="1765265" cy="18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核心算法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C1652E-014B-4EF6-B810-942671DAE12F}"/>
              </a:ext>
            </a:extLst>
          </p:cNvPr>
          <p:cNvSpPr/>
          <p:nvPr/>
        </p:nvSpPr>
        <p:spPr>
          <a:xfrm>
            <a:off x="539552" y="1556792"/>
            <a:ext cx="6120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对每位学生的提交，检查</a:t>
            </a:r>
            <a:endParaRPr lang="en-US" altLang="zh-CN" sz="2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长度是否正确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（注意：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Code[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的最大长度为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N-1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建树的过程中检查是否满足前缀码要求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33B21A-8D14-48CF-A344-86B60A3E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99" y="2060848"/>
            <a:ext cx="2683401" cy="612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22E646-E86F-447C-B7C9-2290BF3EA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069" y="1591633"/>
            <a:ext cx="1291235" cy="1728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CA71C9-8ACB-4A8A-8BCD-54E9F5F35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448929"/>
            <a:ext cx="32575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完整代码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2F9BDB4-84B9-4952-8B56-2233C521FBFC}"/>
              </a:ext>
            </a:extLst>
          </p:cNvPr>
          <p:cNvSpPr/>
          <p:nvPr/>
        </p:nvSpPr>
        <p:spPr bwMode="auto">
          <a:xfrm>
            <a:off x="611560" y="1734369"/>
            <a:ext cx="2070616" cy="510778"/>
          </a:xfrm>
          <a:prstGeom prst="roundRect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隶书" pitchFamily="49" charset="-122"/>
              </a:rPr>
              <a:t>完整代码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隶书" pitchFamily="49" charset="-122"/>
                <a:hlinkClick r:id="rId2" action="ppaction://hlinkfile"/>
              </a:rPr>
              <a:t>实现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66CA7B-9DB4-4E8F-8F52-B5F0344C9461}"/>
              </a:ext>
            </a:extLst>
          </p:cNvPr>
          <p:cNvSpPr/>
          <p:nvPr/>
        </p:nvSpPr>
        <p:spPr>
          <a:xfrm>
            <a:off x="539552" y="2760316"/>
            <a:ext cx="624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https://pintia.cn/problem-sets/16/problems/671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089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3366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3366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663</Words>
  <Application>Microsoft Office PowerPoint</Application>
  <PresentationFormat>全屏显示(4:3)</PresentationFormat>
  <Paragraphs>98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Arial-BoldMT</vt:lpstr>
      <vt:lpstr>CourierNewPS-BoldMT</vt:lpstr>
      <vt:lpstr>华文中宋</vt:lpstr>
      <vt:lpstr>SimSun</vt:lpstr>
      <vt:lpstr>Arial</vt:lpstr>
      <vt:lpstr>Berlin Sans FB</vt:lpstr>
      <vt:lpstr>Comic Sans MS</vt:lpstr>
      <vt:lpstr>Courier New</vt:lpstr>
      <vt:lpstr>Times</vt:lpstr>
      <vt:lpstr>Times New Roman</vt:lpstr>
      <vt:lpstr>Wingdings</vt:lpstr>
      <vt:lpstr>默认设计模板</vt:lpstr>
      <vt:lpstr>PowerPoint 演示文稿</vt:lpstr>
      <vt:lpstr>问题描述</vt:lpstr>
      <vt:lpstr>输入输出格式</vt:lpstr>
      <vt:lpstr>输入输出示例</vt:lpstr>
      <vt:lpstr>题意理解</vt:lpstr>
      <vt:lpstr>Huffman Codes特点</vt:lpstr>
      <vt:lpstr>核心算法</vt:lpstr>
      <vt:lpstr>核心算法</vt:lpstr>
      <vt:lpstr>完整代码</vt:lpstr>
      <vt:lpstr>Homework</vt:lpstr>
      <vt:lpstr>PowerPoint 演示文稿</vt:lpstr>
    </vt:vector>
  </TitlesOfParts>
  <Company>Shi Yan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6-Huffman Codes</dc:title>
  <dc:creator>XuCF</dc:creator>
  <cp:lastModifiedBy>zgzhang</cp:lastModifiedBy>
  <cp:revision>603</cp:revision>
  <cp:lastPrinted>2002-02-24T14:02:08Z</cp:lastPrinted>
  <dcterms:created xsi:type="dcterms:W3CDTF">2000-11-10T01:28:04Z</dcterms:created>
  <dcterms:modified xsi:type="dcterms:W3CDTF">2019-11-05T08:42:38Z</dcterms:modified>
</cp:coreProperties>
</file>