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60" r:id="rId4"/>
    <p:sldId id="308" r:id="rId5"/>
    <p:sldId id="305" r:id="rId6"/>
    <p:sldId id="306" r:id="rId7"/>
    <p:sldId id="300" r:id="rId8"/>
    <p:sldId id="266" r:id="rId9"/>
    <p:sldId id="291" r:id="rId10"/>
    <p:sldId id="269" r:id="rId11"/>
    <p:sldId id="290" r:id="rId12"/>
    <p:sldId id="274" r:id="rId13"/>
    <p:sldId id="276" r:id="rId14"/>
    <p:sldId id="281" r:id="rId15"/>
    <p:sldId id="297" r:id="rId16"/>
    <p:sldId id="301" r:id="rId17"/>
    <p:sldId id="302" r:id="rId18"/>
  </p:sldIdLst>
  <p:sldSz cx="9144000" cy="6858000" type="screen4x3"/>
  <p:notesSz cx="7010400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7" autoAdjust="0"/>
    <p:restoredTop sz="94662" autoAdjust="0"/>
  </p:normalViewPr>
  <p:slideViewPr>
    <p:cSldViewPr>
      <p:cViewPr>
        <p:scale>
          <a:sx n="73" d="100"/>
          <a:sy n="73" d="100"/>
        </p:scale>
        <p:origin x="-12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E00C12-0005-4300-8C6B-AA7D76520716}" type="datetimeFigureOut">
              <a:rPr lang="es-MX" smtClean="0"/>
              <a:t>28/11/2018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3E16140-F033-41EA-8AB7-C0CDAB0BE64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228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16140-F033-41EA-8AB7-C0CDAB0BE649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532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16140-F033-41EA-8AB7-C0CDAB0BE649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532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16140-F033-41EA-8AB7-C0CDAB0BE649}" type="slidenum">
              <a:rPr lang="es-MX" smtClean="0">
                <a:solidFill>
                  <a:prstClr val="black"/>
                </a:solidFill>
              </a:rPr>
              <a:pPr/>
              <a:t>6</a:t>
            </a:fld>
            <a:endParaRPr lang="es-MX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21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16140-F033-41EA-8AB7-C0CDAB0BE649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904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16140-F033-41EA-8AB7-C0CDAB0BE649}" type="slidenum">
              <a:rPr lang="es-MX" smtClean="0">
                <a:solidFill>
                  <a:prstClr val="black"/>
                </a:solidFill>
              </a:rPr>
              <a:pPr/>
              <a:t>10</a:t>
            </a:fld>
            <a:endParaRPr lang="es-MX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5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861-A5F8-49B6-B48E-D9B72584DBDD}" type="datetimeFigureOut">
              <a:rPr lang="es-CO" smtClean="0"/>
              <a:t>28/11/2018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1BAD-726A-459E-914A-4415C94B0EA4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624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861-A5F8-49B6-B48E-D9B72584DBDD}" type="datetimeFigureOut">
              <a:rPr lang="es-CO" smtClean="0"/>
              <a:t>28/11/2018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1BAD-726A-459E-914A-4415C94B0EA4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2183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861-A5F8-49B6-B48E-D9B72584DBDD}" type="datetimeFigureOut">
              <a:rPr lang="es-CO" smtClean="0"/>
              <a:t>28/11/2018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1BAD-726A-459E-914A-4415C94B0EA4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24280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861-A5F8-49B6-B48E-D9B72584DBDD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28/11/2018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1BAD-726A-459E-914A-4415C94B0EA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273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861-A5F8-49B6-B48E-D9B72584DBDD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28/11/2018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1BAD-726A-459E-914A-4415C94B0EA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67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861-A5F8-49B6-B48E-D9B72584DBDD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28/11/2018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1BAD-726A-459E-914A-4415C94B0EA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08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861-A5F8-49B6-B48E-D9B72584DBDD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28/11/2018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1BAD-726A-459E-914A-4415C94B0EA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4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861-A5F8-49B6-B48E-D9B72584DBDD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28/11/2018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1BAD-726A-459E-914A-4415C94B0EA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931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861-A5F8-49B6-B48E-D9B72584DBDD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28/11/2018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1BAD-726A-459E-914A-4415C94B0EA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489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861-A5F8-49B6-B48E-D9B72584DBDD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28/11/2018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1BAD-726A-459E-914A-4415C94B0EA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89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861-A5F8-49B6-B48E-D9B72584DBDD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28/11/2018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1BAD-726A-459E-914A-4415C94B0EA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75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861-A5F8-49B6-B48E-D9B72584DBDD}" type="datetimeFigureOut">
              <a:rPr lang="es-CO" smtClean="0"/>
              <a:t>28/11/2018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1BAD-726A-459E-914A-4415C94B0EA4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9520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861-A5F8-49B6-B48E-D9B72584DBDD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28/11/2018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1BAD-726A-459E-914A-4415C94B0EA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799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861-A5F8-49B6-B48E-D9B72584DBDD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28/11/2018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1BAD-726A-459E-914A-4415C94B0EA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92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861-A5F8-49B6-B48E-D9B72584DBDD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28/11/2018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1BAD-726A-459E-914A-4415C94B0EA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4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861-A5F8-49B6-B48E-D9B72584DBDD}" type="datetimeFigureOut">
              <a:rPr lang="es-CO" smtClean="0"/>
              <a:t>28/11/2018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1BAD-726A-459E-914A-4415C94B0EA4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947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861-A5F8-49B6-B48E-D9B72584DBDD}" type="datetimeFigureOut">
              <a:rPr lang="es-CO" smtClean="0"/>
              <a:t>28/11/2018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1BAD-726A-459E-914A-4415C94B0EA4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443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861-A5F8-49B6-B48E-D9B72584DBDD}" type="datetimeFigureOut">
              <a:rPr lang="es-CO" smtClean="0"/>
              <a:t>28/11/2018</a:t>
            </a:fld>
            <a:endParaRPr lang="es-C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1BAD-726A-459E-914A-4415C94B0EA4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653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861-A5F8-49B6-B48E-D9B72584DBDD}" type="datetimeFigureOut">
              <a:rPr lang="es-CO" smtClean="0"/>
              <a:t>28/11/2018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1BAD-726A-459E-914A-4415C94B0EA4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899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861-A5F8-49B6-B48E-D9B72584DBDD}" type="datetimeFigureOut">
              <a:rPr lang="es-CO" smtClean="0"/>
              <a:t>28/11/2018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1BAD-726A-459E-914A-4415C94B0EA4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69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861-A5F8-49B6-B48E-D9B72584DBDD}" type="datetimeFigureOut">
              <a:rPr lang="es-CO" smtClean="0"/>
              <a:t>28/11/2018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1BAD-726A-459E-914A-4415C94B0EA4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901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D861-A5F8-49B6-B48E-D9B72584DBDD}" type="datetimeFigureOut">
              <a:rPr lang="es-CO" smtClean="0"/>
              <a:t>28/11/2018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1BAD-726A-459E-914A-4415C94B0EA4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43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7D861-A5F8-49B6-B48E-D9B72584DBDD}" type="datetimeFigureOut">
              <a:rPr lang="es-CO" smtClean="0"/>
              <a:t>28/11/2018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1BAD-726A-459E-914A-4415C94B0EA4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5419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7D861-A5F8-49B6-B48E-D9B72584DBDD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28/11/2018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1BAD-726A-459E-914A-4415C94B0EA4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07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microsoft.com/office/2007/relationships/hdphoto" Target="../media/hdphoto1.wdp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GERENTE%20SEGURIDAD%20BANCARIA/Manual%20de%20seguridad/MN-007.%20Manual%20de%20Seguridad%20F&#237;sica.%20V4.doc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286000" y="47667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sz="2400" b="1" dirty="0">
                <a:solidFill>
                  <a:schemeClr val="accent1">
                    <a:lumMod val="75000"/>
                  </a:schemeClr>
                </a:solidFill>
              </a:rPr>
              <a:t>Gerencia Nacional de Operaciones</a:t>
            </a:r>
          </a:p>
          <a:p>
            <a:pPr algn="ctr"/>
            <a:r>
              <a:rPr lang="es-MX" sz="2400" b="1" dirty="0">
                <a:solidFill>
                  <a:schemeClr val="accent1">
                    <a:lumMod val="75000"/>
                  </a:schemeClr>
                </a:solidFill>
              </a:rPr>
              <a:t>Área de Seguridad Bancaria</a:t>
            </a:r>
          </a:p>
        </p:txBody>
      </p:sp>
    </p:spTree>
    <p:extLst>
      <p:ext uri="{BB962C8B-B14F-4D97-AF65-F5344CB8AC3E}">
        <p14:creationId xmlns:p14="http://schemas.microsoft.com/office/powerpoint/2010/main" val="24432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654" y="260648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FISICA</a:t>
            </a:r>
            <a:endParaRPr lang="es-MX" sz="2000" b="1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372200" y="836712"/>
            <a:ext cx="12801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s-MX" dirty="0">
              <a:solidFill>
                <a:prstClr val="black"/>
              </a:solidFill>
            </a:endParaRPr>
          </a:p>
        </p:txBody>
      </p:sp>
      <p:pic>
        <p:nvPicPr>
          <p:cNvPr id="4" name="Picture 2" descr="C:\Users\eroseror\AppData\Local\Microsoft\Windows\Temporary Internet Files\Content.IE5\HDB6ZZLZ\IMG-20141121-WA0002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3" t="12733" r="13603" b="12610"/>
          <a:stretch/>
        </p:blipFill>
        <p:spPr bwMode="auto">
          <a:xfrm>
            <a:off x="719790" y="2852936"/>
            <a:ext cx="1889125" cy="28721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"/>
          <p:cNvPicPr/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7000" contras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97"/>
          <a:stretch/>
        </p:blipFill>
        <p:spPr bwMode="auto">
          <a:xfrm>
            <a:off x="3571558" y="2852935"/>
            <a:ext cx="2000885" cy="287210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6" name="Picture 3" descr="C:\Users\eroseror\AppData\Local\Microsoft\Windows\Temporary Internet Files\Content.IE5\LCWS0QXC\IMG_6377.JP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r="6000"/>
          <a:stretch/>
        </p:blipFill>
        <p:spPr bwMode="auto">
          <a:xfrm>
            <a:off x="5948612" y="2861649"/>
            <a:ext cx="1293360" cy="14378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0" descr="Cilindro Europerfil Computado (multipunto)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1559" y="1047566"/>
            <a:ext cx="1115189" cy="134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C:\Documents and Settings\dastudillo\Mis documentos\Mis imágenes\DSC00285.jpg"/>
          <p:cNvPicPr/>
          <p:nvPr/>
        </p:nvPicPr>
        <p:blipFill rotWithShape="1">
          <a:blip r:embed="rId8" cstate="print"/>
          <a:srcRect r="9956" b="11714"/>
          <a:stretch/>
        </p:blipFill>
        <p:spPr bwMode="auto">
          <a:xfrm>
            <a:off x="1857952" y="1230836"/>
            <a:ext cx="1144299" cy="9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 descr="Chapa de doble codificación con escudo protector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260" y="1189733"/>
            <a:ext cx="1314724" cy="1206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roduct_image_52" descr="Candado Yale 40mm"/>
          <p:cNvPicPr/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637019" y="1230836"/>
            <a:ext cx="877037" cy="85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4757972" y="5373216"/>
            <a:ext cx="756084" cy="18466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s-MX" dirty="0">
              <a:solidFill>
                <a:prstClr val="black"/>
              </a:solidFill>
            </a:endParaRPr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4483203" y="3902342"/>
            <a:ext cx="194430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373548" y="820400"/>
            <a:ext cx="212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tx2"/>
                </a:solidFill>
              </a:rPr>
              <a:t>Protección periférica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586767" y="2539545"/>
            <a:ext cx="112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chemeClr val="tx2"/>
                </a:solidFill>
              </a:rPr>
              <a:t>ESCLUSAS</a:t>
            </a:r>
            <a:endParaRPr lang="es-MX" b="1" dirty="0">
              <a:solidFill>
                <a:schemeClr val="tx2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64762" y="2612933"/>
            <a:ext cx="92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tx2"/>
                </a:solidFill>
              </a:rPr>
              <a:t>Pasa tulas</a:t>
            </a:r>
            <a:endParaRPr lang="es-MX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00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34949" y="162147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FISICA</a:t>
            </a:r>
            <a:endParaRPr lang="es-MX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76201"/>
            <a:ext cx="7920880" cy="497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13 Conector recto de flecha"/>
          <p:cNvCxnSpPr/>
          <p:nvPr/>
        </p:nvCxnSpPr>
        <p:spPr>
          <a:xfrm>
            <a:off x="2829533" y="2348880"/>
            <a:ext cx="0" cy="172819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1691680" y="3447869"/>
            <a:ext cx="936104" cy="7200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1259632" y="2212036"/>
            <a:ext cx="1512168" cy="19559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7000" contras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711" y="486916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22 CuadroTexto"/>
          <p:cNvSpPr txBox="1"/>
          <p:nvPr/>
        </p:nvSpPr>
        <p:spPr>
          <a:xfrm>
            <a:off x="4049221" y="6373955"/>
            <a:ext cx="636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/>
              <a:t>GPRS</a:t>
            </a:r>
            <a:endParaRPr lang="es-MX" sz="1600" b="1" dirty="0"/>
          </a:p>
        </p:txBody>
      </p:sp>
      <p:cxnSp>
        <p:nvCxnSpPr>
          <p:cNvPr id="39" name="38 Conector recto de flecha"/>
          <p:cNvCxnSpPr/>
          <p:nvPr/>
        </p:nvCxnSpPr>
        <p:spPr>
          <a:xfrm flipH="1">
            <a:off x="3148597" y="3189992"/>
            <a:ext cx="4591755" cy="110310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H="1">
            <a:off x="2987824" y="2158897"/>
            <a:ext cx="3672408" cy="193704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>
            <a:off x="3121655" y="4653136"/>
            <a:ext cx="1008112" cy="97802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 flipV="1">
            <a:off x="4499992" y="4969783"/>
            <a:ext cx="1440160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 flipH="1">
            <a:off x="2838103" y="2996952"/>
            <a:ext cx="1731760" cy="117099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2759303" y="522632"/>
            <a:ext cx="362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chemeClr val="tx2"/>
                </a:solidFill>
              </a:rPr>
              <a:t>SISTEMA ELECTRONICO DE ALARMA</a:t>
            </a:r>
            <a:endParaRPr lang="es-MX" b="1" dirty="0">
              <a:solidFill>
                <a:schemeClr val="tx2"/>
              </a:solidFill>
            </a:endParaRPr>
          </a:p>
        </p:txBody>
      </p:sp>
      <p:pic>
        <p:nvPicPr>
          <p:cNvPr id="3098" name="Picture 26" descr="Resultado de imagen para imagenes botones de panic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69580"/>
            <a:ext cx="864096" cy="6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65 Conector recto de flecha"/>
          <p:cNvCxnSpPr/>
          <p:nvPr/>
        </p:nvCxnSpPr>
        <p:spPr>
          <a:xfrm flipH="1">
            <a:off x="2838102" y="2019380"/>
            <a:ext cx="1731761" cy="205769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4088759" y="1176201"/>
            <a:ext cx="1110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PANICO FIJO</a:t>
            </a:r>
            <a:endParaRPr lang="es-MX" sz="1400" b="1" dirty="0"/>
          </a:p>
        </p:txBody>
      </p:sp>
      <p:pic>
        <p:nvPicPr>
          <p:cNvPr id="3100" name="Picture 28" descr="Resultado de imagen para imagenes DISCRIMINADOR DE AUD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411" y="2348070"/>
            <a:ext cx="585616" cy="43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52 CuadroTexto"/>
          <p:cNvSpPr txBox="1"/>
          <p:nvPr/>
        </p:nvSpPr>
        <p:spPr>
          <a:xfrm>
            <a:off x="7740352" y="1981203"/>
            <a:ext cx="1313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DISCRIMINADOR DE AUDIO</a:t>
            </a:r>
            <a:endParaRPr lang="es-MX" sz="1200" b="1" dirty="0"/>
          </a:p>
        </p:txBody>
      </p:sp>
      <p:cxnSp>
        <p:nvCxnSpPr>
          <p:cNvPr id="71" name="70 Conector recto de flecha"/>
          <p:cNvCxnSpPr/>
          <p:nvPr/>
        </p:nvCxnSpPr>
        <p:spPr>
          <a:xfrm flipH="1">
            <a:off x="3148597" y="2704805"/>
            <a:ext cx="5051563" cy="146314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5038003" y="2158897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SIRENA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33264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332656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FISICA</a:t>
            </a:r>
            <a:endParaRPr lang="es-MX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2 Imagen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94" y="2334301"/>
            <a:ext cx="8592701" cy="43204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3131625" y="2420888"/>
            <a:ext cx="18722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SWITCH AGENCIA/PDA</a:t>
            </a:r>
            <a:endParaRPr lang="es-MX" sz="12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7380311" y="4994625"/>
            <a:ext cx="16561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/>
              <a:t>CENTRAL MONITOREO</a:t>
            </a:r>
          </a:p>
          <a:p>
            <a:pPr algn="ctr"/>
            <a:r>
              <a:rPr lang="es-MX" sz="1200" b="1" dirty="0" smtClean="0"/>
              <a:t>BMM</a:t>
            </a:r>
            <a:endParaRPr lang="es-MX" sz="12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3131625" y="701988"/>
            <a:ext cx="2930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solidFill>
                  <a:schemeClr val="tx2"/>
                </a:solidFill>
              </a:rPr>
              <a:t>SISTEMA ELECTRONICO DE CCTV</a:t>
            </a:r>
            <a:endParaRPr lang="es-MX" sz="1600" b="1" dirty="0">
              <a:solidFill>
                <a:schemeClr val="tx2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43795" y="1040542"/>
            <a:ext cx="84486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CO" sz="1400" b="1" dirty="0" smtClean="0">
                <a:solidFill>
                  <a:schemeClr val="tx2"/>
                </a:solidFill>
                <a:latin typeface="Arial"/>
                <a:ea typeface="MS Gothic"/>
                <a:cs typeface="Arial"/>
              </a:rPr>
              <a:t>Circular externa 008 de 2018 SFC</a:t>
            </a:r>
          </a:p>
          <a:p>
            <a:pPr algn="just">
              <a:spcAft>
                <a:spcPts val="0"/>
              </a:spcAft>
            </a:pPr>
            <a:r>
              <a:rPr lang="es-CO" sz="1400" b="1" dirty="0" smtClean="0">
                <a:solidFill>
                  <a:schemeClr val="tx2"/>
                </a:solidFill>
                <a:latin typeface="Arial"/>
                <a:ea typeface="MS Gothic"/>
                <a:cs typeface="Arial"/>
              </a:rPr>
              <a:t>“2.3.4.1.3</a:t>
            </a:r>
            <a:r>
              <a:rPr lang="es-CO" sz="1400" dirty="0">
                <a:solidFill>
                  <a:schemeClr val="tx2"/>
                </a:solidFill>
                <a:latin typeface="Arial"/>
                <a:ea typeface="MS Gothic"/>
                <a:cs typeface="Arial"/>
              </a:rPr>
              <a:t>. Contar con cámaras de video, las cuales deben cubrir al menos el acceso principal y las áreas de atención al público. Las imágenes deben ser conservadas </a:t>
            </a:r>
            <a:r>
              <a:rPr lang="es-CO" sz="1400" b="1" dirty="0">
                <a:solidFill>
                  <a:schemeClr val="tx2"/>
                </a:solidFill>
                <a:latin typeface="Arial"/>
                <a:ea typeface="MS Gothic"/>
                <a:cs typeface="Arial"/>
              </a:rPr>
              <a:t>por lo menos 6 meses </a:t>
            </a:r>
            <a:r>
              <a:rPr lang="es-CO" sz="1400" dirty="0">
                <a:solidFill>
                  <a:schemeClr val="tx2"/>
                </a:solidFill>
                <a:latin typeface="Arial"/>
                <a:ea typeface="MS Gothic"/>
                <a:cs typeface="Arial"/>
              </a:rPr>
              <a:t>o en el caso en que la imagen respectiva sea objeto o soporte de una reclamación, queja, o cualquier proceso de tipo judicial, hasta el momento en que sea resuelto</a:t>
            </a:r>
            <a:r>
              <a:rPr lang="es-CO" sz="1400" dirty="0" smtClean="0">
                <a:solidFill>
                  <a:schemeClr val="tx2"/>
                </a:solidFill>
                <a:latin typeface="Arial"/>
                <a:ea typeface="MS Gothic"/>
                <a:cs typeface="Arial"/>
              </a:rPr>
              <a:t>.”</a:t>
            </a:r>
            <a:endParaRPr lang="es-MX" sz="1400" dirty="0">
              <a:solidFill>
                <a:schemeClr val="tx2"/>
              </a:solidFill>
              <a:effectLst/>
              <a:latin typeface="Arial"/>
              <a:ea typeface="MS Gothic"/>
              <a:cs typeface="Times New Roman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63096" y="5754838"/>
            <a:ext cx="135325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Acceso a la oficina</a:t>
            </a:r>
            <a:endParaRPr lang="es-MX" sz="12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185786" y="4978749"/>
            <a:ext cx="153240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Asesores de servicios</a:t>
            </a:r>
            <a:endParaRPr lang="es-MX" sz="12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11560" y="4251838"/>
            <a:ext cx="110663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Área cajeros</a:t>
            </a:r>
            <a:endParaRPr lang="es-MX" sz="12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09377" y="3519074"/>
            <a:ext cx="128522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Cuarto de conteo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124458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4815" y="136439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FISICA</a:t>
            </a:r>
            <a:endParaRPr lang="es-MX" sz="2000" b="1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5688632" cy="356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7"/>
          <a:stretch/>
        </p:blipFill>
        <p:spPr bwMode="auto">
          <a:xfrm>
            <a:off x="5580112" y="4293096"/>
            <a:ext cx="2987824" cy="177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>
            <a:off x="2915816" y="3717032"/>
            <a:ext cx="2808312" cy="1850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587120" y="3861048"/>
            <a:ext cx="1972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solidFill>
                  <a:prstClr val="black"/>
                </a:solidFill>
              </a:rPr>
              <a:t>Reloj Bicronométrico</a:t>
            </a:r>
            <a:endParaRPr lang="es-MX" sz="1600" b="1" dirty="0">
              <a:solidFill>
                <a:prstClr val="black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632386" y="683404"/>
            <a:ext cx="391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solidFill>
                  <a:srgbClr val="1F497D"/>
                </a:solidFill>
              </a:rPr>
              <a:t>MEDIO FISICO PARA CUSTODIA DE VALORES</a:t>
            </a:r>
            <a:endParaRPr lang="es-MX" sz="1600" b="1" dirty="0">
              <a:solidFill>
                <a:srgbClr val="1F497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337" y="1628800"/>
            <a:ext cx="1867374" cy="17312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300192" y="1367292"/>
            <a:ext cx="1163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Cofre trampero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245925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299541"/>
            <a:ext cx="3169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BANCARIA</a:t>
            </a:r>
            <a:endParaRPr lang="es-MX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908720"/>
            <a:ext cx="8784976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2975" y="361709"/>
            <a:ext cx="3169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BANCARIA</a:t>
            </a:r>
            <a:endParaRPr lang="es-MX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652120" y="997843"/>
            <a:ext cx="331236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PRESIÓN /  INCENTIVO</a:t>
            </a:r>
          </a:p>
          <a:p>
            <a:endParaRPr lang="es-MX" sz="1400" b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s-MX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Necesidad o codicia</a:t>
            </a:r>
          </a:p>
          <a:p>
            <a:pPr marL="342900" indent="-342900">
              <a:buFontTx/>
              <a:buChar char="-"/>
            </a:pPr>
            <a:r>
              <a:rPr lang="es-MX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Estilos de vida, vicios, apuestas</a:t>
            </a:r>
          </a:p>
          <a:p>
            <a:pPr marL="342900" indent="-342900">
              <a:buFontTx/>
              <a:buChar char="-"/>
            </a:pPr>
            <a:r>
              <a:rPr lang="es-MX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Dificultades económicas</a:t>
            </a:r>
          </a:p>
          <a:p>
            <a:pPr marL="342900" indent="-342900">
              <a:buFontTx/>
              <a:buChar char="-"/>
            </a:pPr>
            <a:r>
              <a:rPr lang="es-MX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Presiones externas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156176" y="3112677"/>
            <a:ext cx="309634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RACIONALIZACIÓN / ACTITUD</a:t>
            </a:r>
          </a:p>
          <a:p>
            <a:endParaRPr lang="es-MX" sz="1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s-MX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“Solo es temporal”</a:t>
            </a:r>
          </a:p>
          <a:p>
            <a:pPr marL="342900" indent="-342900">
              <a:buFontTx/>
              <a:buChar char="-"/>
            </a:pPr>
            <a:r>
              <a:rPr lang="es-MX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“Sigo ordenes”</a:t>
            </a:r>
          </a:p>
          <a:p>
            <a:pPr marL="342900" indent="-342900">
              <a:buFontTx/>
              <a:buChar char="-"/>
            </a:pPr>
            <a:r>
              <a:rPr lang="es-MX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“Me lo merezco”</a:t>
            </a:r>
          </a:p>
          <a:p>
            <a:pPr marL="342900" indent="-342900">
              <a:buFontTx/>
              <a:buChar char="-"/>
            </a:pPr>
            <a:r>
              <a:rPr lang="es-MX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“Esto es muy poco para el Banco”                                           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-108520" y="3168277"/>
            <a:ext cx="28803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OPORTUNIDAD </a:t>
            </a:r>
            <a:r>
              <a:rPr lang="es-MX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/ CAPACIDAD</a:t>
            </a:r>
          </a:p>
          <a:p>
            <a:endParaRPr lang="es-MX" sz="1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s-MX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Exceso de confianza</a:t>
            </a:r>
          </a:p>
          <a:p>
            <a:pPr marL="342900" indent="-342900">
              <a:buFontTx/>
              <a:buChar char="-"/>
            </a:pPr>
            <a:r>
              <a:rPr lang="es-MX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Acceso privilegiado</a:t>
            </a:r>
          </a:p>
          <a:p>
            <a:pPr marL="342900" indent="-342900">
              <a:buFontTx/>
              <a:buChar char="-"/>
            </a:pPr>
            <a:r>
              <a:rPr lang="es-MX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Falta de segregación de funciones</a:t>
            </a:r>
          </a:p>
          <a:p>
            <a:pPr marL="342900" indent="-342900">
              <a:buFontTx/>
              <a:buChar char="-"/>
            </a:pPr>
            <a:r>
              <a:rPr lang="es-MX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Deficiencia de sistema de control interno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61764"/>
            <a:ext cx="2236787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800404"/>
            <a:ext cx="2305050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00404"/>
            <a:ext cx="23050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595" y="2941691"/>
            <a:ext cx="2305050" cy="208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3491880" y="3112677"/>
            <a:ext cx="1728192" cy="316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FRAUDE</a:t>
            </a:r>
            <a:endParaRPr lang="es-MX" sz="2800" dirty="0"/>
          </a:p>
        </p:txBody>
      </p:sp>
      <p:sp>
        <p:nvSpPr>
          <p:cNvPr id="4" name="3 Rectángulo"/>
          <p:cNvSpPr/>
          <p:nvPr/>
        </p:nvSpPr>
        <p:spPr>
          <a:xfrm>
            <a:off x="251520" y="5661248"/>
            <a:ext cx="87129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Motivos para perpetuar fraudes y causas que permiten el delito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24565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305223"/>
            <a:ext cx="3169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BANCARIA</a:t>
            </a:r>
            <a:endParaRPr lang="es-MX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26539"/>
            <a:ext cx="8136904" cy="461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6012160" y="3429000"/>
            <a:ext cx="32038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SCI y Auditorias.</a:t>
            </a:r>
          </a:p>
          <a:p>
            <a:r>
              <a:rPr lang="es-MX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Sistemas de Administración del Riesgo (crédito y operativo).</a:t>
            </a:r>
          </a:p>
          <a:p>
            <a:r>
              <a:rPr lang="es-MX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Normatividad Vigente.</a:t>
            </a:r>
          </a:p>
          <a:p>
            <a:r>
              <a:rPr lang="es-MX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Control Operativo y Seguimiento.</a:t>
            </a:r>
          </a:p>
          <a:p>
            <a:r>
              <a:rPr lang="es-MX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Seguridad Bancaria </a:t>
            </a:r>
          </a:p>
          <a:p>
            <a:r>
              <a:rPr lang="es-MX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Procesos de Mejoramiento</a:t>
            </a:r>
            <a:endParaRPr lang="es-MX" sz="1200" dirty="0">
              <a:solidFill>
                <a:schemeClr val="tx2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0" y="3601199"/>
            <a:ext cx="17636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Central </a:t>
            </a:r>
            <a:r>
              <a:rPr lang="es-MX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 Monitoreó y medio tecnológicos.</a:t>
            </a:r>
          </a:p>
          <a:p>
            <a:r>
              <a:rPr lang="es-MX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Monitoreo Transaccional.</a:t>
            </a:r>
          </a:p>
          <a:p>
            <a:r>
              <a:rPr lang="es-MX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Sistemas de Información y Bases de Datos</a:t>
            </a:r>
            <a:endParaRPr lang="es-MX" sz="1200" b="1" dirty="0">
              <a:solidFill>
                <a:schemeClr val="tx2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51520" y="5733256"/>
            <a:ext cx="87129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/>
              <a:t>Herramientas de Mitigación de fraude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9556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30989" y="688189"/>
            <a:ext cx="8625748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2000" b="1" dirty="0">
              <a:solidFill>
                <a:schemeClr val="tx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683568" y="612845"/>
            <a:ext cx="7992888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Área de Seguridad Bancaria está enfocada en mitigar los riesgos y eventos de fraude a que están expuestos los usuarios, clientes, funcionarios e instalaciones del Banco, dando a conocer las instrucciones básicas,  las medidas de s</a:t>
            </a:r>
            <a:r>
              <a:rPr lang="es-CO" sz="23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eguridad </a:t>
            </a:r>
            <a:r>
              <a:rPr lang="es-CO" sz="2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estrategias para disminuir el riesgo y obtener un mayor nivel de s</a:t>
            </a:r>
            <a:r>
              <a:rPr lang="es-CO" sz="23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eguridad</a:t>
            </a:r>
            <a:r>
              <a:rPr lang="es-CO" sz="2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impulsando una cultura de prevención, detección, denuncio y respuesta hacia todos los e</a:t>
            </a:r>
            <a:r>
              <a:rPr lang="es-CO" sz="23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ventos </a:t>
            </a:r>
            <a:r>
              <a:rPr lang="es-CO" sz="2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actos ilícitos y situaciones de fraude enfocando a todos los funcionarios del Banco Mundo Mujer, hacia la aplicación del código de buen gobierno y conducta responsable al igual que a sus </a:t>
            </a:r>
            <a:r>
              <a:rPr lang="es-CO" sz="23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directivos</a:t>
            </a:r>
            <a:r>
              <a:rPr lang="es-CO" sz="2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proveedores, clientes, usuarios o personas que interactúan con el Banco y que puedan causar daño </a:t>
            </a:r>
            <a:r>
              <a:rPr lang="es-CO" sz="23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moral</a:t>
            </a:r>
            <a:r>
              <a:rPr lang="es-CO" sz="2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23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financiero </a:t>
            </a:r>
            <a:r>
              <a:rPr lang="es-CO" sz="2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de Imagen </a:t>
            </a:r>
            <a:r>
              <a:rPr lang="es-CO" sz="23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corporativa </a:t>
            </a:r>
            <a:r>
              <a:rPr lang="es-CO" sz="2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mismo a través de conductas delictivas o inapropiadas en su proceder hacia la Entidad.</a:t>
            </a:r>
            <a:endParaRPr lang="es-MX" sz="23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7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30989" y="476672"/>
            <a:ext cx="8625748" cy="8211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b="1" dirty="0" smtClean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OBJETIVO GENERAL </a:t>
            </a:r>
            <a:endParaRPr lang="es-CO" sz="2400" b="1" dirty="0">
              <a:solidFill>
                <a:schemeClr val="tx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267745" y="1297790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lang="es-CO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Atender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diferentes necesidades de seguridad que tiene el Banco frente a los requerimientos normativos, los indicadores de riesgos internos y externos 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indicadores de la operación bancaria para poder diseñar y ejecutar una estrategia de seguridad integral que proteja 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ser Humano, clientes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Funcionarios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proveedores del 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 Mundo Mujer a través de una adecuada Planeación, Coordinación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Administración de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 y procesos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Seguridad Física, Operativa, de Monitoreo y  Control Transaccional generando un ambiente de 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Bancaria al interior de la Entidad en busca de mitigar y disuadir todos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los 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Eventos, actos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ilícitos 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situaciones de fraude 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 nos puedan impactar.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7" y="476672"/>
            <a:ext cx="189020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8 Conector recto de flecha"/>
          <p:cNvCxnSpPr/>
          <p:nvPr/>
        </p:nvCxnSpPr>
        <p:spPr>
          <a:xfrm>
            <a:off x="1106618" y="2348879"/>
            <a:ext cx="0" cy="17236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3563888" y="5733256"/>
            <a:ext cx="154241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120" y="5013176"/>
            <a:ext cx="287533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1" y="5085184"/>
            <a:ext cx="318135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4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908720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ESPECIFICOS</a:t>
            </a:r>
            <a:r>
              <a:rPr lang="es-CO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92488"/>
          </a:xfrm>
        </p:spPr>
        <p:txBody>
          <a:bodyPr>
            <a:noAutofit/>
          </a:bodyPr>
          <a:lstStyle/>
          <a:p>
            <a:pPr marL="0" indent="0" algn="just">
              <a:spcBef>
                <a:spcPct val="0"/>
              </a:spcBef>
              <a:buNone/>
            </a:pPr>
            <a:endParaRPr lang="es-CO" sz="23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CO" sz="2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Proteger la vida humana,  las operaciones, la imagen Corporativa, la información y el patrimonio de la Entidad.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s-CO" sz="23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CO" sz="2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Gestionar que los miembros de la entidad cumplan con los procesos de Seguridad Física, Operativa, Electrónica, de Monitoreo transaccional en las operaciones, en cumplimiento de la normatividad vigente.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None/>
            </a:pPr>
            <a:endParaRPr lang="es-CO" sz="23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CO" sz="2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Diseñar, planear e implementar recursos de seguridad (Seguridad operativa, Seguridad Física, Monitoreo y Control de operaciones de los clientes, empleados y proveedores), alineados a los requerimientos normativos, indicadores de riesgos, indicadores de operaciones y mejoras de seguridad bancaria para mitigar el fraude.</a:t>
            </a:r>
          </a:p>
          <a:p>
            <a:endParaRPr lang="es-MX" sz="2300" dirty="0"/>
          </a:p>
        </p:txBody>
      </p:sp>
    </p:spTree>
    <p:extLst>
      <p:ext uri="{BB962C8B-B14F-4D97-AF65-F5344CB8AC3E}">
        <p14:creationId xmlns:p14="http://schemas.microsoft.com/office/powerpoint/2010/main" val="37485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2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ESPECIFICOS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spcBef>
                <a:spcPct val="0"/>
              </a:spcBef>
              <a:buNone/>
            </a:pPr>
            <a:endParaRPr lang="es-CO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CO" sz="3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Efectuar labores de investigación interna, frente a situaciones derivadas de fraudes internos o externos.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s-CO" sz="33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CO" sz="3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Instaurar las denuncias penales y realizar seguimiento a los procesos.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s-CO" sz="33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CO" sz="3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Evaluar, diseñar, coordinar e implementar  los protocolos y procesos de seguridad Bancaria que garanticen un alto nivel de seguridad al interior  de la Entidad.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s-CO" sz="33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CO" sz="3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Generar continuamente programas de capacitación en Seguridad Bancaria  hacia los funcionarios con el fin de mantener una cultura financiera y preventiva hacia el fraude en la Entidad.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19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2061" y="27856"/>
            <a:ext cx="8625748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2000" b="1" dirty="0" smtClean="0">
              <a:solidFill>
                <a:srgbClr val="1F497D"/>
              </a:solidFill>
              <a:latin typeface="Arial" charset="0"/>
            </a:endParaRPr>
          </a:p>
          <a:p>
            <a:endParaRPr lang="es-MX" sz="2000" b="1" dirty="0">
              <a:solidFill>
                <a:srgbClr val="1F497D"/>
              </a:solidFill>
              <a:latin typeface="Arial" charset="0"/>
            </a:endParaRPr>
          </a:p>
          <a:p>
            <a:endParaRPr lang="es-MX" sz="2000" b="1" dirty="0" smtClean="0">
              <a:solidFill>
                <a:srgbClr val="1F497D"/>
              </a:solidFill>
              <a:latin typeface="Arial" charset="0"/>
            </a:endParaRPr>
          </a:p>
          <a:p>
            <a:endParaRPr lang="es-MX" sz="2000" b="1" dirty="0">
              <a:solidFill>
                <a:srgbClr val="1F497D"/>
              </a:solidFill>
              <a:latin typeface="Arial" charset="0"/>
            </a:endParaRPr>
          </a:p>
          <a:p>
            <a:r>
              <a:rPr lang="es-MX" sz="2000" b="1" dirty="0" smtClean="0">
                <a:solidFill>
                  <a:srgbClr val="1F497D"/>
                </a:solidFill>
                <a:latin typeface="Arial" charset="0"/>
              </a:rPr>
              <a:t>QUE ES EL MONITOREO TRANSACCIONAL?</a:t>
            </a:r>
          </a:p>
          <a:p>
            <a:endParaRPr lang="es-MX" sz="2000" b="1" dirty="0">
              <a:solidFill>
                <a:srgbClr val="1F497D"/>
              </a:solidFill>
              <a:latin typeface="Arial" charset="0"/>
            </a:endParaRPr>
          </a:p>
          <a:p>
            <a:endParaRPr lang="es-MX" sz="2000" b="1" dirty="0" smtClean="0">
              <a:solidFill>
                <a:srgbClr val="1F497D"/>
              </a:solidFill>
              <a:latin typeface="Arial" charset="0"/>
            </a:endParaRPr>
          </a:p>
          <a:p>
            <a:endParaRPr lang="es-MX" sz="2000" b="1" dirty="0">
              <a:solidFill>
                <a:srgbClr val="1F497D"/>
              </a:solidFill>
              <a:latin typeface="Arial" charset="0"/>
            </a:endParaRPr>
          </a:p>
          <a:p>
            <a:endParaRPr lang="es-MX" sz="2000" b="1" dirty="0" smtClean="0">
              <a:solidFill>
                <a:srgbClr val="1F497D"/>
              </a:solidFill>
              <a:latin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79" y="476672"/>
            <a:ext cx="7974013" cy="591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Flecha izquierda y derecha"/>
          <p:cNvSpPr/>
          <p:nvPr/>
        </p:nvSpPr>
        <p:spPr>
          <a:xfrm>
            <a:off x="3131840" y="6070465"/>
            <a:ext cx="3168352" cy="63929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Respuesta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7" name="16 Flecha curvada hacia abajo"/>
          <p:cNvSpPr/>
          <p:nvPr/>
        </p:nvSpPr>
        <p:spPr>
          <a:xfrm rot="16200000">
            <a:off x="-504564" y="2578591"/>
            <a:ext cx="2736304" cy="1080120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Prevención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18 Flecha curvada hacia abajo"/>
          <p:cNvSpPr/>
          <p:nvPr/>
        </p:nvSpPr>
        <p:spPr>
          <a:xfrm rot="5400000">
            <a:off x="6893266" y="2525577"/>
            <a:ext cx="2527926" cy="97777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detección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151873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FISICA</a:t>
            </a:r>
            <a:endParaRPr lang="es-MX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13665" y="836712"/>
            <a:ext cx="8589445" cy="46166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80000"/>
              </a:lnSpc>
              <a:spcBef>
                <a:spcPct val="0"/>
              </a:spcBef>
              <a:spcAft>
                <a:spcPts val="675"/>
              </a:spcAft>
              <a:buFont typeface="Wingdings" panose="05000000000000000000" pitchFamily="2" charset="2"/>
              <a:buChar char="Ø"/>
            </a:pPr>
            <a:r>
              <a:rPr lang="es-CO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Seguridad</a:t>
            </a:r>
            <a:endParaRPr lang="es-CO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>
              <a:lnSpc>
                <a:spcPct val="80000"/>
              </a:lnSpc>
              <a:spcBef>
                <a:spcPct val="0"/>
              </a:spcBef>
              <a:spcAft>
                <a:spcPts val="675"/>
              </a:spcAft>
            </a:pPr>
            <a:r>
              <a:rPr lang="es-CO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CO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sensación de confianza, la ausencia de peligro, daño o </a:t>
            </a:r>
            <a:r>
              <a:rPr lang="es-CO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riesgo </a:t>
            </a:r>
            <a:r>
              <a:rPr lang="es-CO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 cualquier circunstancia. (seguridad informática, </a:t>
            </a:r>
            <a:r>
              <a:rPr lang="es-CO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</a:t>
            </a:r>
            <a:r>
              <a:rPr lang="es-CO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jurídica, seguridad industrial, seguridad Operativa, </a:t>
            </a:r>
            <a:r>
              <a:rPr lang="es-CO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</a:t>
            </a:r>
            <a:r>
              <a:rPr lang="es-CO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física).</a:t>
            </a:r>
          </a:p>
          <a:p>
            <a:pPr marL="342900" lvl="1" indent="-342900" algn="just">
              <a:lnSpc>
                <a:spcPct val="80000"/>
              </a:lnSpc>
              <a:spcBef>
                <a:spcPct val="0"/>
              </a:spcBef>
              <a:spcAft>
                <a:spcPts val="675"/>
              </a:spcAft>
              <a:buFont typeface="Wingdings" panose="05000000000000000000" pitchFamily="2" charset="2"/>
              <a:buChar char="Ø"/>
            </a:pPr>
            <a:r>
              <a:rPr lang="es-CO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Física.</a:t>
            </a:r>
          </a:p>
          <a:p>
            <a:pPr marL="0" lvl="1" algn="just">
              <a:lnSpc>
                <a:spcPct val="80000"/>
              </a:lnSpc>
              <a:spcBef>
                <a:spcPct val="0"/>
              </a:spcBef>
              <a:spcAft>
                <a:spcPts val="675"/>
              </a:spcAft>
            </a:pPr>
            <a:r>
              <a:rPr lang="es-CO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lang="es-CO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identificación, análisis de las amenazas y riesgos que enfrentan o puedan llegar a enfrentar las personas, las instalaciones, los bienes y procesos, con el fin de implementar planes y sistemas tendientes a prevenir, dificultar, retardar o limitar los resultados de las posibles acciones dañinas contra la seguridad del Banco. </a:t>
            </a:r>
          </a:p>
          <a:p>
            <a:pPr marL="342900" lvl="1" indent="-342900" algn="just">
              <a:lnSpc>
                <a:spcPct val="80000"/>
              </a:lnSpc>
              <a:spcBef>
                <a:spcPct val="0"/>
              </a:spcBef>
              <a:spcAft>
                <a:spcPts val="675"/>
              </a:spcAft>
              <a:buFont typeface="Wingdings" panose="05000000000000000000" pitchFamily="2" charset="2"/>
              <a:buChar char="Ø"/>
            </a:pPr>
            <a:r>
              <a:rPr lang="es-CO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Esquema de Seguridad Física.</a:t>
            </a:r>
          </a:p>
          <a:p>
            <a:pPr marL="0" lvl="1" algn="just">
              <a:lnSpc>
                <a:spcPct val="80000"/>
              </a:lnSpc>
              <a:spcBef>
                <a:spcPct val="0"/>
              </a:spcBef>
              <a:spcAft>
                <a:spcPts val="675"/>
              </a:spcAft>
            </a:pPr>
            <a:r>
              <a:rPr lang="es-CO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Conformado por las políticas, protocolos de seguridad, medios de protección activos y los medios de protección pasivos, para prevenir, dificultar o limitar los resultados de las posibles acciones dañinas.</a:t>
            </a:r>
          </a:p>
          <a:p>
            <a:pPr marL="190500" algn="just">
              <a:lnSpc>
                <a:spcPts val="1350"/>
              </a:lnSpc>
              <a:spcAft>
                <a:spcPts val="0"/>
              </a:spcAft>
            </a:pPr>
            <a:endParaRPr lang="es-CO" sz="1400" dirty="0">
              <a:latin typeface="Arial"/>
              <a:ea typeface="Times New Roman"/>
            </a:endParaRPr>
          </a:p>
          <a:p>
            <a:pPr marL="190500" algn="just">
              <a:lnSpc>
                <a:spcPts val="1350"/>
              </a:lnSpc>
              <a:spcAft>
                <a:spcPts val="0"/>
              </a:spcAft>
            </a:pPr>
            <a:endParaRPr lang="es-MX" sz="1400" dirty="0">
              <a:latin typeface="Times New Roman"/>
              <a:ea typeface="Times New Roman"/>
            </a:endParaRPr>
          </a:p>
          <a:p>
            <a:pPr lvl="1" algn="just">
              <a:lnSpc>
                <a:spcPts val="1350"/>
              </a:lnSpc>
              <a:spcAft>
                <a:spcPts val="0"/>
              </a:spcAft>
            </a:pPr>
            <a:endParaRPr lang="es-CO" sz="1400" b="1" dirty="0" smtClean="0">
              <a:latin typeface="Arial"/>
              <a:ea typeface="Times New Roman"/>
            </a:endParaRPr>
          </a:p>
        </p:txBody>
      </p:sp>
      <p:pic>
        <p:nvPicPr>
          <p:cNvPr id="307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517232"/>
            <a:ext cx="2088232" cy="83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546" y="5301208"/>
            <a:ext cx="3124878" cy="1255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 flipH="1">
            <a:off x="4932040" y="4926958"/>
            <a:ext cx="3384373" cy="432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 lvl="0" algn="ctr">
              <a:lnSpc>
                <a:spcPts val="1350"/>
              </a:lnSpc>
            </a:pPr>
            <a:r>
              <a:rPr lang="es-CO" sz="900" b="1" dirty="0">
                <a:solidFill>
                  <a:schemeClr val="tx2"/>
                </a:solidFill>
                <a:latin typeface="Arial"/>
              </a:rPr>
              <a:t>"En el Banco Mundo Mujer la Seguridad es Compromiso de todos"</a:t>
            </a:r>
            <a:endParaRPr lang="es-CO" sz="900" b="1" dirty="0">
              <a:solidFill>
                <a:schemeClr val="tx2"/>
              </a:solidFill>
              <a:latin typeface="Arial"/>
              <a:ea typeface="Times New Roman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907704" y="5022854"/>
            <a:ext cx="2088232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 lvl="0" algn="ctr">
              <a:lnSpc>
                <a:spcPts val="1350"/>
              </a:lnSpc>
            </a:pPr>
            <a:r>
              <a:rPr lang="es-CO" sz="900" b="1" dirty="0">
                <a:solidFill>
                  <a:srgbClr val="1F497D"/>
                </a:solidFill>
                <a:latin typeface="Arial"/>
                <a:ea typeface="Times New Roman"/>
              </a:rPr>
              <a:t>MANUAL DE </a:t>
            </a:r>
            <a:r>
              <a:rPr lang="es-CO" sz="900" b="1" dirty="0" smtClean="0">
                <a:solidFill>
                  <a:srgbClr val="1F497D"/>
                </a:solidFill>
                <a:latin typeface="Arial"/>
                <a:ea typeface="Times New Roman"/>
              </a:rPr>
              <a:t>SEGURIDAD </a:t>
            </a:r>
            <a:endParaRPr lang="es-CO" sz="900" b="1" dirty="0">
              <a:solidFill>
                <a:srgbClr val="1F497D"/>
              </a:solidFill>
              <a:latin typeface="Arial"/>
              <a:ea typeface="Times New Roman"/>
            </a:endParaRPr>
          </a:p>
          <a:p>
            <a:pPr marL="190500" lvl="0" algn="ctr">
              <a:lnSpc>
                <a:spcPts val="1350"/>
              </a:lnSpc>
            </a:pPr>
            <a:r>
              <a:rPr lang="es-CO" sz="900" b="1" dirty="0">
                <a:solidFill>
                  <a:srgbClr val="1F497D"/>
                </a:solidFill>
                <a:latin typeface="Arial"/>
                <a:ea typeface="Times New Roman"/>
              </a:rPr>
              <a:t> </a:t>
            </a:r>
            <a:r>
              <a:rPr lang="es-CO" sz="900" b="1" dirty="0" smtClean="0">
                <a:solidFill>
                  <a:srgbClr val="1F497D"/>
                </a:solidFill>
                <a:latin typeface="Arial"/>
                <a:ea typeface="Times New Roman"/>
              </a:rPr>
              <a:t>FISICA- </a:t>
            </a:r>
            <a:r>
              <a:rPr lang="es-CO" sz="900" b="1" dirty="0">
                <a:solidFill>
                  <a:srgbClr val="1F497D"/>
                </a:solidFill>
                <a:latin typeface="Arial"/>
                <a:ea typeface="Times New Roman"/>
              </a:rPr>
              <a:t>MN 007</a:t>
            </a:r>
          </a:p>
        </p:txBody>
      </p:sp>
    </p:spTree>
    <p:extLst>
      <p:ext uri="{BB962C8B-B14F-4D97-AF65-F5344CB8AC3E}">
        <p14:creationId xmlns:p14="http://schemas.microsoft.com/office/powerpoint/2010/main" val="17193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151873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FISICA</a:t>
            </a:r>
            <a:endParaRPr lang="es-MX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51520" y="764704"/>
            <a:ext cx="871296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O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Medidas de Protección Activas</a:t>
            </a:r>
            <a:r>
              <a:rPr lang="es-CO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son todas las actividades realizadas por el </a:t>
            </a:r>
            <a:r>
              <a:rPr lang="es-CO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Equipo de </a:t>
            </a:r>
            <a:r>
              <a:rPr lang="es-CO" sz="1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</a:t>
            </a:r>
            <a:r>
              <a:rPr lang="es-CO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CO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Banco con el fin de mantener la Seguridad y Protección: Observación, Inspecciones, Controles de acceso, Identificación, Registro y control de personas, paquetes, equipos, Evaluación de riesgos.</a:t>
            </a:r>
          </a:p>
          <a:p>
            <a:pPr lvl="0" algn="just"/>
            <a:endParaRPr lang="es-CO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Medidas de Protección Pasivas</a:t>
            </a:r>
            <a:r>
              <a:rPr lang="es-CO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son todos aquellos dispositivos y/o mecanismos </a:t>
            </a:r>
            <a:r>
              <a:rPr lang="es-CO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eléctricos </a:t>
            </a:r>
            <a:r>
              <a:rPr lang="es-CO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electrónicos que permiten apoyar a las actividades realizadas por el Equipo de Trabajo de </a:t>
            </a:r>
            <a:r>
              <a:rPr lang="es-CO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Seguridad: Barreras perimétricas, dispositivos eléctricos y electrónicos, Mecanismos de apertura y cierre y protección de activos</a:t>
            </a:r>
            <a:endParaRPr lang="es-MX" sz="1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s-MX" sz="1400" b="1" dirty="0">
              <a:solidFill>
                <a:schemeClr val="tx2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0" algn="just"/>
            <a:r>
              <a:rPr lang="es-CO" sz="1400" b="1" dirty="0" smtClean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Protección perimetral</a:t>
            </a:r>
            <a:endParaRPr lang="es-MX" sz="1400" dirty="0" smtClean="0">
              <a:solidFill>
                <a:schemeClr val="tx2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0" algn="just"/>
            <a:r>
              <a:rPr lang="es-CO" sz="1400" dirty="0" smtClean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Elementos </a:t>
            </a:r>
            <a:r>
              <a:rPr lang="es-CO" sz="1400" dirty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de carácter estático y permanente, </a:t>
            </a:r>
            <a:r>
              <a:rPr lang="es-CO" sz="1400" b="1" dirty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primer anillo o</a:t>
            </a:r>
            <a:r>
              <a:rPr lang="es-CO" sz="1400" dirty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</a:t>
            </a:r>
            <a:r>
              <a:rPr lang="es-CO" sz="1400" b="1" dirty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cerramiento de la instalación o edificación a proteger</a:t>
            </a:r>
            <a:r>
              <a:rPr lang="es-CO" sz="1400" dirty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y suponen </a:t>
            </a:r>
            <a:r>
              <a:rPr lang="es-CO" sz="1400" b="1" dirty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el primer obstáculo</a:t>
            </a:r>
            <a:r>
              <a:rPr lang="es-CO" sz="1400" dirty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que se presenta para la penetración (</a:t>
            </a:r>
            <a:r>
              <a:rPr lang="es-CO" sz="1400" b="1" dirty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paredes, rejas, muros, cubiertas, pisos</a:t>
            </a:r>
            <a:r>
              <a:rPr lang="es-CO" sz="1400" b="1" dirty="0" smtClean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, alumbrado </a:t>
            </a:r>
            <a:r>
              <a:rPr lang="es-CO" sz="1400" b="1" dirty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etc</a:t>
            </a:r>
            <a:r>
              <a:rPr lang="es-CO" sz="1400" dirty="0" smtClean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.).</a:t>
            </a:r>
          </a:p>
          <a:p>
            <a:pPr lvl="0" algn="just"/>
            <a:endParaRPr lang="es-CO" sz="1400" dirty="0" smtClean="0">
              <a:solidFill>
                <a:schemeClr val="tx2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0" algn="just"/>
            <a:r>
              <a:rPr lang="es-CO" sz="1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Protección periférica</a:t>
            </a:r>
            <a:endParaRPr lang="es-MX" sz="1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CO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Conformado por otros </a:t>
            </a:r>
            <a:r>
              <a:rPr lang="es-CO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también estáticos (,</a:t>
            </a:r>
            <a:r>
              <a:rPr lang="es-CO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puertas, rejas, ventanas, rejillas, emparrillados etc</a:t>
            </a:r>
            <a:r>
              <a:rPr lang="es-CO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.), que impiden el acceso por agujeros de ventilación, entradas de luz, ductos de aire y cableados eléctricos, al propio </a:t>
            </a:r>
            <a:r>
              <a:rPr lang="es-CO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es-MX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just"/>
            <a:endParaRPr lang="es-MX" sz="1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CO" sz="1400" b="1" dirty="0" smtClean="0">
                <a:solidFill>
                  <a:schemeClr val="tx2"/>
                </a:solidFill>
                <a:latin typeface="Arial"/>
                <a:ea typeface="Times New Roman"/>
              </a:rPr>
              <a:t>Protección electrónica</a:t>
            </a:r>
          </a:p>
          <a:p>
            <a:pPr lvl="0" algn="just"/>
            <a:r>
              <a:rPr lang="es-CO" sz="1400" dirty="0" smtClean="0">
                <a:solidFill>
                  <a:schemeClr val="tx2"/>
                </a:solidFill>
                <a:latin typeface="Arial"/>
                <a:ea typeface="Times New Roman"/>
              </a:rPr>
              <a:t>Medios </a:t>
            </a:r>
            <a:r>
              <a:rPr lang="es-CO" sz="1400" dirty="0">
                <a:solidFill>
                  <a:schemeClr val="tx2"/>
                </a:solidFill>
                <a:latin typeface="Arial"/>
                <a:ea typeface="Times New Roman"/>
              </a:rPr>
              <a:t>pasivos constitutivos de la seguridad física, mediante los cuales se refuerza la protección de                              los diferentes anillos de seguridad, utilizando tecnologías electrónicas, </a:t>
            </a:r>
            <a:r>
              <a:rPr lang="es-CO" sz="1400" dirty="0" smtClean="0">
                <a:solidFill>
                  <a:schemeClr val="tx2"/>
                </a:solidFill>
                <a:latin typeface="Arial"/>
                <a:ea typeface="Times New Roman"/>
              </a:rPr>
              <a:t>como cerraduras digitales, electromecánicas, </a:t>
            </a:r>
            <a:r>
              <a:rPr lang="es-CO" sz="1400" dirty="0">
                <a:solidFill>
                  <a:schemeClr val="tx2"/>
                </a:solidFill>
                <a:latin typeface="Arial"/>
                <a:ea typeface="Times New Roman"/>
              </a:rPr>
              <a:t>sistemas de alarma anti     intrusión, sistema de detección de incendios, sistema de CCTV.</a:t>
            </a:r>
          </a:p>
        </p:txBody>
      </p:sp>
    </p:spTree>
    <p:extLst>
      <p:ext uri="{BB962C8B-B14F-4D97-AF65-F5344CB8AC3E}">
        <p14:creationId xmlns:p14="http://schemas.microsoft.com/office/powerpoint/2010/main" val="263732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7085" y="305134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FISICA</a:t>
            </a:r>
            <a:endParaRPr lang="es-MX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79512" y="836712"/>
            <a:ext cx="8568952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ts val="1350"/>
              </a:lnSpc>
              <a:spcAft>
                <a:spcPts val="0"/>
              </a:spcAft>
            </a:pPr>
            <a:r>
              <a:rPr lang="es-CO" sz="1400" b="1" dirty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Protección </a:t>
            </a:r>
            <a:r>
              <a:rPr lang="es-CO" sz="1400" b="1" dirty="0" smtClean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periférica</a:t>
            </a:r>
          </a:p>
          <a:p>
            <a:pPr lvl="1" algn="just">
              <a:lnSpc>
                <a:spcPts val="1350"/>
              </a:lnSpc>
              <a:spcAft>
                <a:spcPts val="0"/>
              </a:spcAft>
            </a:pPr>
            <a:endParaRPr lang="es-MX" sz="1400" dirty="0">
              <a:solidFill>
                <a:schemeClr val="tx2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marL="190500" algn="just">
              <a:lnSpc>
                <a:spcPts val="1350"/>
              </a:lnSpc>
              <a:spcAft>
                <a:spcPts val="0"/>
              </a:spcAft>
            </a:pPr>
            <a:r>
              <a:rPr lang="es-CO" sz="1400" dirty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Otros elementos también estáticos </a:t>
            </a:r>
            <a:r>
              <a:rPr lang="es-CO" sz="1400" dirty="0" smtClean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(</a:t>
            </a:r>
            <a:r>
              <a:rPr lang="es-CO" sz="1400" b="1" dirty="0" smtClean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puertas</a:t>
            </a:r>
            <a:r>
              <a:rPr lang="es-CO" sz="1400" b="1" dirty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, rejas, ventanas, rejillas, emparrillados etc</a:t>
            </a:r>
            <a:r>
              <a:rPr lang="es-CO" sz="1400" dirty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.), que impiden el acceso </a:t>
            </a:r>
            <a:r>
              <a:rPr lang="es-CO" sz="1400" dirty="0" smtClean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por áreas abiertas, </a:t>
            </a:r>
            <a:r>
              <a:rPr lang="es-CO" sz="1400" dirty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agujeros de ventilación, entradas de luz, ductos de aire y cableados eléctricos, al propio local, formando lo que se denomina </a:t>
            </a:r>
            <a:r>
              <a:rPr lang="es-CO" sz="1400" b="1" dirty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protección periférica</a:t>
            </a:r>
            <a:r>
              <a:rPr lang="es-CO" sz="1400" dirty="0">
                <a:solidFill>
                  <a:schemeClr val="tx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.</a:t>
            </a:r>
            <a:endParaRPr lang="es-MX" sz="1400" dirty="0">
              <a:solidFill>
                <a:schemeClr val="tx2"/>
              </a:solidFill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3888432" cy="35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1 Imagen" descr="212.jpg"/>
          <p:cNvPicPr/>
          <p:nvPr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4885963" y="2060849"/>
            <a:ext cx="4036695" cy="35542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3 CuadroTexto"/>
          <p:cNvSpPr txBox="1"/>
          <p:nvPr/>
        </p:nvSpPr>
        <p:spPr>
          <a:xfrm>
            <a:off x="6950387" y="2220476"/>
            <a:ext cx="197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Tejas fibrocemento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220072" y="4153457"/>
            <a:ext cx="246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Parrilla o reja varilla 5/8</a:t>
            </a:r>
            <a:endParaRPr lang="es-MX" b="1" dirty="0">
              <a:solidFill>
                <a:srgbClr val="FF0000"/>
              </a:solidFill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8519864" y="2589808"/>
            <a:ext cx="228600" cy="2203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7" idx="3"/>
          </p:cNvCxnSpPr>
          <p:nvPr/>
        </p:nvCxnSpPr>
        <p:spPr>
          <a:xfrm>
            <a:off x="7687286" y="4338123"/>
            <a:ext cx="413106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H="1">
            <a:off x="6300192" y="2405142"/>
            <a:ext cx="792088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6834874" y="5245805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Cielo raso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773133" y="1834865"/>
            <a:ext cx="3107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chemeClr val="tx2"/>
                </a:solidFill>
              </a:rPr>
              <a:t>EMPARRILLADOS O REJAS DE CUBIERTA</a:t>
            </a:r>
            <a:endParaRPr lang="es-MX" sz="1400" b="1" dirty="0">
              <a:solidFill>
                <a:schemeClr val="tx2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99592" y="2699983"/>
            <a:ext cx="1699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rgbClr val="FF0000"/>
                </a:solidFill>
              </a:rPr>
              <a:t>ENREJADO DE PATIO</a:t>
            </a:r>
            <a:endParaRPr lang="es-MX" sz="1400" b="1" dirty="0">
              <a:solidFill>
                <a:srgbClr val="FF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347835" y="3694936"/>
            <a:ext cx="1164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solidFill>
                  <a:srgbClr val="FF0000"/>
                </a:solidFill>
              </a:rPr>
              <a:t>CONCERTINA</a:t>
            </a:r>
            <a:endParaRPr lang="es-MX" sz="1400" b="1" dirty="0">
              <a:solidFill>
                <a:srgbClr val="FF0000"/>
              </a:solidFill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3419872" y="3890136"/>
            <a:ext cx="320792" cy="55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5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10007</TotalTime>
  <Words>902</Words>
  <Application>Microsoft Office PowerPoint</Application>
  <PresentationFormat>Presentación en pantalla (4:3)</PresentationFormat>
  <Paragraphs>128</Paragraphs>
  <Slides>16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18" baseType="lpstr">
      <vt:lpstr>Tema de Office</vt:lpstr>
      <vt:lpstr>1_Tema de Office</vt:lpstr>
      <vt:lpstr>Presentación de PowerPoint</vt:lpstr>
      <vt:lpstr>Presentación de PowerPoint</vt:lpstr>
      <vt:lpstr>Presentación de PowerPoint</vt:lpstr>
      <vt:lpstr> OBJETIVOS ESPECIFICOS </vt:lpstr>
      <vt:lpstr>  OBJETIVOS ESPECIFICOS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Edward Felipe Velasco Guastusmal</dc:creator>
  <cp:lastModifiedBy>Diana Galarza Calderon</cp:lastModifiedBy>
  <cp:revision>324</cp:revision>
  <cp:lastPrinted>2018-05-16T20:10:54Z</cp:lastPrinted>
  <dcterms:created xsi:type="dcterms:W3CDTF">2018-02-24T14:11:03Z</dcterms:created>
  <dcterms:modified xsi:type="dcterms:W3CDTF">2018-11-28T16:31:36Z</dcterms:modified>
</cp:coreProperties>
</file>