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4"/>
  </p:notesMasterIdLst>
  <p:sldIdLst>
    <p:sldId id="256" r:id="rId3"/>
    <p:sldId id="303" r:id="rId4"/>
    <p:sldId id="304" r:id="rId5"/>
    <p:sldId id="260" r:id="rId6"/>
    <p:sldId id="261" r:id="rId7"/>
    <p:sldId id="300" r:id="rId8"/>
    <p:sldId id="266" r:id="rId9"/>
    <p:sldId id="291" r:id="rId10"/>
    <p:sldId id="297" r:id="rId11"/>
    <p:sldId id="301" r:id="rId12"/>
    <p:sldId id="302" r:id="rId13"/>
  </p:sldIdLst>
  <p:sldSz cx="9144000" cy="6858000" type="screen4x3"/>
  <p:notesSz cx="7010400" cy="92964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C12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97" autoAdjust="0"/>
    <p:restoredTop sz="94662" autoAdjust="0"/>
  </p:normalViewPr>
  <p:slideViewPr>
    <p:cSldViewPr>
      <p:cViewPr varScale="1">
        <p:scale>
          <a:sx n="81" d="100"/>
          <a:sy n="81" d="100"/>
        </p:scale>
        <p:origin x="-1080" y="-90"/>
      </p:cViewPr>
      <p:guideLst>
        <p:guide orient="horz" pos="2160"/>
        <p:guide pos="2880"/>
      </p:guideLst>
    </p:cSldViewPr>
  </p:slideViewPr>
  <p:outlineViewPr>
    <p:cViewPr>
      <p:scale>
        <a:sx n="33" d="100"/>
        <a:sy n="33" d="100"/>
      </p:scale>
      <p:origin x="0" y="18714"/>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s-MX" dirty="0"/>
          </a:p>
        </p:txBody>
      </p:sp>
      <p:sp>
        <p:nvSpPr>
          <p:cNvPr id="3" name="2 Marcador de fecha"/>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A9E00C12-0005-4300-8C6B-AA7D76520716}" type="datetimeFigureOut">
              <a:rPr lang="es-MX" smtClean="0"/>
              <a:t>15/02/2019</a:t>
            </a:fld>
            <a:endParaRPr lang="es-MX" dirty="0"/>
          </a:p>
        </p:txBody>
      </p:sp>
      <p:sp>
        <p:nvSpPr>
          <p:cNvPr id="4" name="3 Marcador de imagen de diapositiva"/>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es-MX" dirty="0"/>
          </a:p>
        </p:txBody>
      </p:sp>
      <p:sp>
        <p:nvSpPr>
          <p:cNvPr id="5" name="4 Marcador de notas"/>
          <p:cNvSpPr>
            <a:spLocks noGrp="1"/>
          </p:cNvSpPr>
          <p:nvPr>
            <p:ph type="body" sz="quarter" idx="3"/>
          </p:nvPr>
        </p:nvSpPr>
        <p:spPr>
          <a:xfrm>
            <a:off x="701040" y="4415790"/>
            <a:ext cx="5608320" cy="4183380"/>
          </a:xfrm>
          <a:prstGeom prst="rect">
            <a:avLst/>
          </a:prstGeom>
        </p:spPr>
        <p:txBody>
          <a:bodyPr vert="horz" lIns="93177" tIns="46589" rIns="93177" bIns="46589"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6" name="5 Marcador de pie de página"/>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s-MX" dirty="0"/>
          </a:p>
        </p:txBody>
      </p:sp>
      <p:sp>
        <p:nvSpPr>
          <p:cNvPr id="7" name="6 Marcador de número de diapositiva"/>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03E16140-F033-41EA-8AB7-C0CDAB0BE649}" type="slidenum">
              <a:rPr lang="es-MX" smtClean="0"/>
              <a:t>‹Nº›</a:t>
            </a:fld>
            <a:endParaRPr lang="es-MX" dirty="0"/>
          </a:p>
        </p:txBody>
      </p:sp>
    </p:spTree>
    <p:extLst>
      <p:ext uri="{BB962C8B-B14F-4D97-AF65-F5344CB8AC3E}">
        <p14:creationId xmlns:p14="http://schemas.microsoft.com/office/powerpoint/2010/main" val="25322804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MX" dirty="0"/>
          </a:p>
        </p:txBody>
      </p:sp>
      <p:sp>
        <p:nvSpPr>
          <p:cNvPr id="4" name="3 Marcador de número de diapositiva"/>
          <p:cNvSpPr>
            <a:spLocks noGrp="1"/>
          </p:cNvSpPr>
          <p:nvPr>
            <p:ph type="sldNum" sz="quarter" idx="10"/>
          </p:nvPr>
        </p:nvSpPr>
        <p:spPr/>
        <p:txBody>
          <a:bodyPr/>
          <a:lstStyle/>
          <a:p>
            <a:fld id="{03E16140-F033-41EA-8AB7-C0CDAB0BE649}" type="slidenum">
              <a:rPr lang="es-MX" smtClean="0"/>
              <a:t>2</a:t>
            </a:fld>
            <a:endParaRPr lang="es-MX" dirty="0"/>
          </a:p>
        </p:txBody>
      </p:sp>
    </p:spTree>
    <p:extLst>
      <p:ext uri="{BB962C8B-B14F-4D97-AF65-F5344CB8AC3E}">
        <p14:creationId xmlns:p14="http://schemas.microsoft.com/office/powerpoint/2010/main" val="32653218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MX" dirty="0"/>
          </a:p>
        </p:txBody>
      </p:sp>
      <p:sp>
        <p:nvSpPr>
          <p:cNvPr id="4" name="3 Marcador de número de diapositiva"/>
          <p:cNvSpPr>
            <a:spLocks noGrp="1"/>
          </p:cNvSpPr>
          <p:nvPr>
            <p:ph type="sldNum" sz="quarter" idx="10"/>
          </p:nvPr>
        </p:nvSpPr>
        <p:spPr/>
        <p:txBody>
          <a:bodyPr/>
          <a:lstStyle/>
          <a:p>
            <a:fld id="{03E16140-F033-41EA-8AB7-C0CDAB0BE649}" type="slidenum">
              <a:rPr lang="es-MX" smtClean="0"/>
              <a:t>3</a:t>
            </a:fld>
            <a:endParaRPr lang="es-MX" dirty="0"/>
          </a:p>
        </p:txBody>
      </p:sp>
    </p:spTree>
    <p:extLst>
      <p:ext uri="{BB962C8B-B14F-4D97-AF65-F5344CB8AC3E}">
        <p14:creationId xmlns:p14="http://schemas.microsoft.com/office/powerpoint/2010/main" val="32653218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MX" dirty="0"/>
          </a:p>
        </p:txBody>
      </p:sp>
      <p:sp>
        <p:nvSpPr>
          <p:cNvPr id="4" name="3 Marcador de número de diapositiva"/>
          <p:cNvSpPr>
            <a:spLocks noGrp="1"/>
          </p:cNvSpPr>
          <p:nvPr>
            <p:ph type="sldNum" sz="quarter" idx="10"/>
          </p:nvPr>
        </p:nvSpPr>
        <p:spPr/>
        <p:txBody>
          <a:bodyPr/>
          <a:lstStyle/>
          <a:p>
            <a:fld id="{03E16140-F033-41EA-8AB7-C0CDAB0BE649}" type="slidenum">
              <a:rPr lang="es-MX" smtClean="0"/>
              <a:t>4</a:t>
            </a:fld>
            <a:endParaRPr lang="es-MX" dirty="0"/>
          </a:p>
        </p:txBody>
      </p:sp>
    </p:spTree>
    <p:extLst>
      <p:ext uri="{BB962C8B-B14F-4D97-AF65-F5344CB8AC3E}">
        <p14:creationId xmlns:p14="http://schemas.microsoft.com/office/powerpoint/2010/main" val="32653218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MX" dirty="0"/>
          </a:p>
        </p:txBody>
      </p:sp>
      <p:sp>
        <p:nvSpPr>
          <p:cNvPr id="4" name="3 Marcador de número de diapositiva"/>
          <p:cNvSpPr>
            <a:spLocks noGrp="1"/>
          </p:cNvSpPr>
          <p:nvPr>
            <p:ph type="sldNum" sz="quarter" idx="10"/>
          </p:nvPr>
        </p:nvSpPr>
        <p:spPr/>
        <p:txBody>
          <a:bodyPr/>
          <a:lstStyle/>
          <a:p>
            <a:fld id="{03E16140-F033-41EA-8AB7-C0CDAB0BE649}" type="slidenum">
              <a:rPr lang="es-MX" smtClean="0"/>
              <a:t>5</a:t>
            </a:fld>
            <a:endParaRPr lang="es-MX" dirty="0"/>
          </a:p>
        </p:txBody>
      </p:sp>
    </p:spTree>
    <p:extLst>
      <p:ext uri="{BB962C8B-B14F-4D97-AF65-F5344CB8AC3E}">
        <p14:creationId xmlns:p14="http://schemas.microsoft.com/office/powerpoint/2010/main" val="32653218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MX" dirty="0"/>
          </a:p>
        </p:txBody>
      </p:sp>
      <p:sp>
        <p:nvSpPr>
          <p:cNvPr id="4" name="3 Marcador de número de diapositiva"/>
          <p:cNvSpPr>
            <a:spLocks noGrp="1"/>
          </p:cNvSpPr>
          <p:nvPr>
            <p:ph type="sldNum" sz="quarter" idx="10"/>
          </p:nvPr>
        </p:nvSpPr>
        <p:spPr/>
        <p:txBody>
          <a:bodyPr/>
          <a:lstStyle/>
          <a:p>
            <a:fld id="{03E16140-F033-41EA-8AB7-C0CDAB0BE649}" type="slidenum">
              <a:rPr lang="es-MX" smtClean="0">
                <a:solidFill>
                  <a:prstClr val="black"/>
                </a:solidFill>
              </a:rPr>
              <a:pPr/>
              <a:t>6</a:t>
            </a:fld>
            <a:endParaRPr lang="es-MX" dirty="0">
              <a:solidFill>
                <a:prstClr val="black"/>
              </a:solidFill>
            </a:endParaRPr>
          </a:p>
        </p:txBody>
      </p:sp>
    </p:spTree>
    <p:extLst>
      <p:ext uri="{BB962C8B-B14F-4D97-AF65-F5344CB8AC3E}">
        <p14:creationId xmlns:p14="http://schemas.microsoft.com/office/powerpoint/2010/main" val="32653218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MX" dirty="0"/>
          </a:p>
        </p:txBody>
      </p:sp>
      <p:sp>
        <p:nvSpPr>
          <p:cNvPr id="4" name="3 Marcador de número de diapositiva"/>
          <p:cNvSpPr>
            <a:spLocks noGrp="1"/>
          </p:cNvSpPr>
          <p:nvPr>
            <p:ph type="sldNum" sz="quarter" idx="10"/>
          </p:nvPr>
        </p:nvSpPr>
        <p:spPr/>
        <p:txBody>
          <a:bodyPr/>
          <a:lstStyle/>
          <a:p>
            <a:fld id="{03E16140-F033-41EA-8AB7-C0CDAB0BE649}" type="slidenum">
              <a:rPr lang="es-MX" smtClean="0"/>
              <a:t>7</a:t>
            </a:fld>
            <a:endParaRPr lang="es-MX" dirty="0"/>
          </a:p>
        </p:txBody>
      </p:sp>
    </p:spTree>
    <p:extLst>
      <p:ext uri="{BB962C8B-B14F-4D97-AF65-F5344CB8AC3E}">
        <p14:creationId xmlns:p14="http://schemas.microsoft.com/office/powerpoint/2010/main" val="35990496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CO"/>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CO"/>
          </a:p>
        </p:txBody>
      </p:sp>
      <p:sp>
        <p:nvSpPr>
          <p:cNvPr id="4" name="3 Marcador de fecha"/>
          <p:cNvSpPr>
            <a:spLocks noGrp="1"/>
          </p:cNvSpPr>
          <p:nvPr>
            <p:ph type="dt" sz="half" idx="10"/>
          </p:nvPr>
        </p:nvSpPr>
        <p:spPr/>
        <p:txBody>
          <a:bodyPr/>
          <a:lstStyle/>
          <a:p>
            <a:fld id="{5BE7D861-A5F8-49B6-B48E-D9B72584DBDD}" type="datetimeFigureOut">
              <a:rPr lang="es-CO" smtClean="0"/>
              <a:t>15/02/2019</a:t>
            </a:fld>
            <a:endParaRPr lang="es-CO" dirty="0"/>
          </a:p>
        </p:txBody>
      </p:sp>
      <p:sp>
        <p:nvSpPr>
          <p:cNvPr id="5" name="4 Marcador de pie de página"/>
          <p:cNvSpPr>
            <a:spLocks noGrp="1"/>
          </p:cNvSpPr>
          <p:nvPr>
            <p:ph type="ftr" sz="quarter" idx="11"/>
          </p:nvPr>
        </p:nvSpPr>
        <p:spPr/>
        <p:txBody>
          <a:bodyPr/>
          <a:lstStyle/>
          <a:p>
            <a:endParaRPr lang="es-CO" dirty="0"/>
          </a:p>
        </p:txBody>
      </p:sp>
      <p:sp>
        <p:nvSpPr>
          <p:cNvPr id="6" name="5 Marcador de número de diapositiva"/>
          <p:cNvSpPr>
            <a:spLocks noGrp="1"/>
          </p:cNvSpPr>
          <p:nvPr>
            <p:ph type="sldNum" sz="quarter" idx="12"/>
          </p:nvPr>
        </p:nvSpPr>
        <p:spPr/>
        <p:txBody>
          <a:bodyPr/>
          <a:lstStyle/>
          <a:p>
            <a:fld id="{00921BAD-726A-459E-914A-4415C94B0EA4}" type="slidenum">
              <a:rPr lang="es-CO" smtClean="0"/>
              <a:t>‹Nº›</a:t>
            </a:fld>
            <a:endParaRPr lang="es-CO" dirty="0"/>
          </a:p>
        </p:txBody>
      </p:sp>
    </p:spTree>
    <p:extLst>
      <p:ext uri="{BB962C8B-B14F-4D97-AF65-F5344CB8AC3E}">
        <p14:creationId xmlns:p14="http://schemas.microsoft.com/office/powerpoint/2010/main" val="39962474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CO"/>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3 Marcador de fecha"/>
          <p:cNvSpPr>
            <a:spLocks noGrp="1"/>
          </p:cNvSpPr>
          <p:nvPr>
            <p:ph type="dt" sz="half" idx="10"/>
          </p:nvPr>
        </p:nvSpPr>
        <p:spPr/>
        <p:txBody>
          <a:bodyPr/>
          <a:lstStyle/>
          <a:p>
            <a:fld id="{5BE7D861-A5F8-49B6-B48E-D9B72584DBDD}" type="datetimeFigureOut">
              <a:rPr lang="es-CO" smtClean="0"/>
              <a:t>15/02/2019</a:t>
            </a:fld>
            <a:endParaRPr lang="es-CO" dirty="0"/>
          </a:p>
        </p:txBody>
      </p:sp>
      <p:sp>
        <p:nvSpPr>
          <p:cNvPr id="5" name="4 Marcador de pie de página"/>
          <p:cNvSpPr>
            <a:spLocks noGrp="1"/>
          </p:cNvSpPr>
          <p:nvPr>
            <p:ph type="ftr" sz="quarter" idx="11"/>
          </p:nvPr>
        </p:nvSpPr>
        <p:spPr/>
        <p:txBody>
          <a:bodyPr/>
          <a:lstStyle/>
          <a:p>
            <a:endParaRPr lang="es-CO" dirty="0"/>
          </a:p>
        </p:txBody>
      </p:sp>
      <p:sp>
        <p:nvSpPr>
          <p:cNvPr id="6" name="5 Marcador de número de diapositiva"/>
          <p:cNvSpPr>
            <a:spLocks noGrp="1"/>
          </p:cNvSpPr>
          <p:nvPr>
            <p:ph type="sldNum" sz="quarter" idx="12"/>
          </p:nvPr>
        </p:nvSpPr>
        <p:spPr/>
        <p:txBody>
          <a:bodyPr/>
          <a:lstStyle/>
          <a:p>
            <a:fld id="{00921BAD-726A-459E-914A-4415C94B0EA4}" type="slidenum">
              <a:rPr lang="es-CO" smtClean="0"/>
              <a:t>‹Nº›</a:t>
            </a:fld>
            <a:endParaRPr lang="es-CO" dirty="0"/>
          </a:p>
        </p:txBody>
      </p:sp>
    </p:spTree>
    <p:extLst>
      <p:ext uri="{BB962C8B-B14F-4D97-AF65-F5344CB8AC3E}">
        <p14:creationId xmlns:p14="http://schemas.microsoft.com/office/powerpoint/2010/main" val="9218323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CO"/>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3 Marcador de fecha"/>
          <p:cNvSpPr>
            <a:spLocks noGrp="1"/>
          </p:cNvSpPr>
          <p:nvPr>
            <p:ph type="dt" sz="half" idx="10"/>
          </p:nvPr>
        </p:nvSpPr>
        <p:spPr/>
        <p:txBody>
          <a:bodyPr/>
          <a:lstStyle/>
          <a:p>
            <a:fld id="{5BE7D861-A5F8-49B6-B48E-D9B72584DBDD}" type="datetimeFigureOut">
              <a:rPr lang="es-CO" smtClean="0"/>
              <a:t>15/02/2019</a:t>
            </a:fld>
            <a:endParaRPr lang="es-CO" dirty="0"/>
          </a:p>
        </p:txBody>
      </p:sp>
      <p:sp>
        <p:nvSpPr>
          <p:cNvPr id="5" name="4 Marcador de pie de página"/>
          <p:cNvSpPr>
            <a:spLocks noGrp="1"/>
          </p:cNvSpPr>
          <p:nvPr>
            <p:ph type="ftr" sz="quarter" idx="11"/>
          </p:nvPr>
        </p:nvSpPr>
        <p:spPr/>
        <p:txBody>
          <a:bodyPr/>
          <a:lstStyle/>
          <a:p>
            <a:endParaRPr lang="es-CO" dirty="0"/>
          </a:p>
        </p:txBody>
      </p:sp>
      <p:sp>
        <p:nvSpPr>
          <p:cNvPr id="6" name="5 Marcador de número de diapositiva"/>
          <p:cNvSpPr>
            <a:spLocks noGrp="1"/>
          </p:cNvSpPr>
          <p:nvPr>
            <p:ph type="sldNum" sz="quarter" idx="12"/>
          </p:nvPr>
        </p:nvSpPr>
        <p:spPr/>
        <p:txBody>
          <a:bodyPr/>
          <a:lstStyle/>
          <a:p>
            <a:fld id="{00921BAD-726A-459E-914A-4415C94B0EA4}" type="slidenum">
              <a:rPr lang="es-CO" smtClean="0"/>
              <a:t>‹Nº›</a:t>
            </a:fld>
            <a:endParaRPr lang="es-CO" dirty="0"/>
          </a:p>
        </p:txBody>
      </p:sp>
    </p:spTree>
    <p:extLst>
      <p:ext uri="{BB962C8B-B14F-4D97-AF65-F5344CB8AC3E}">
        <p14:creationId xmlns:p14="http://schemas.microsoft.com/office/powerpoint/2010/main" val="35242805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CO"/>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CO"/>
          </a:p>
        </p:txBody>
      </p:sp>
      <p:sp>
        <p:nvSpPr>
          <p:cNvPr id="4" name="3 Marcador de fecha"/>
          <p:cNvSpPr>
            <a:spLocks noGrp="1"/>
          </p:cNvSpPr>
          <p:nvPr>
            <p:ph type="dt" sz="half" idx="10"/>
          </p:nvPr>
        </p:nvSpPr>
        <p:spPr/>
        <p:txBody>
          <a:bodyPr/>
          <a:lstStyle/>
          <a:p>
            <a:fld id="{5BE7D861-A5F8-49B6-B48E-D9B72584DBDD}" type="datetimeFigureOut">
              <a:rPr lang="es-CO" smtClean="0">
                <a:solidFill>
                  <a:prstClr val="black">
                    <a:tint val="75000"/>
                  </a:prstClr>
                </a:solidFill>
              </a:rPr>
              <a:pPr/>
              <a:t>15/02/2019</a:t>
            </a:fld>
            <a:endParaRPr lang="es-CO" dirty="0">
              <a:solidFill>
                <a:prstClr val="black">
                  <a:tint val="75000"/>
                </a:prstClr>
              </a:solidFill>
            </a:endParaRPr>
          </a:p>
        </p:txBody>
      </p:sp>
      <p:sp>
        <p:nvSpPr>
          <p:cNvPr id="5" name="4 Marcador de pie de página"/>
          <p:cNvSpPr>
            <a:spLocks noGrp="1"/>
          </p:cNvSpPr>
          <p:nvPr>
            <p:ph type="ftr" sz="quarter" idx="11"/>
          </p:nvPr>
        </p:nvSpPr>
        <p:spPr/>
        <p:txBody>
          <a:bodyPr/>
          <a:lstStyle/>
          <a:p>
            <a:endParaRPr lang="es-CO" dirty="0">
              <a:solidFill>
                <a:prstClr val="black">
                  <a:tint val="75000"/>
                </a:prstClr>
              </a:solidFill>
            </a:endParaRPr>
          </a:p>
        </p:txBody>
      </p:sp>
      <p:sp>
        <p:nvSpPr>
          <p:cNvPr id="6" name="5 Marcador de número de diapositiva"/>
          <p:cNvSpPr>
            <a:spLocks noGrp="1"/>
          </p:cNvSpPr>
          <p:nvPr>
            <p:ph type="sldNum" sz="quarter" idx="12"/>
          </p:nvPr>
        </p:nvSpPr>
        <p:spPr/>
        <p:txBody>
          <a:bodyPr/>
          <a:lstStyle/>
          <a:p>
            <a:fld id="{00921BAD-726A-459E-914A-4415C94B0EA4}" type="slidenum">
              <a:rPr lang="es-CO" smtClean="0">
                <a:solidFill>
                  <a:prstClr val="black">
                    <a:tint val="75000"/>
                  </a:prstClr>
                </a:solidFill>
              </a:rPr>
              <a:pPr/>
              <a:t>‹Nº›</a:t>
            </a:fld>
            <a:endParaRPr lang="es-CO" dirty="0">
              <a:solidFill>
                <a:prstClr val="black">
                  <a:tint val="75000"/>
                </a:prstClr>
              </a:solidFill>
            </a:endParaRPr>
          </a:p>
        </p:txBody>
      </p:sp>
    </p:spTree>
    <p:extLst>
      <p:ext uri="{BB962C8B-B14F-4D97-AF65-F5344CB8AC3E}">
        <p14:creationId xmlns:p14="http://schemas.microsoft.com/office/powerpoint/2010/main" val="15552735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CO"/>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3 Marcador de fecha"/>
          <p:cNvSpPr>
            <a:spLocks noGrp="1"/>
          </p:cNvSpPr>
          <p:nvPr>
            <p:ph type="dt" sz="half" idx="10"/>
          </p:nvPr>
        </p:nvSpPr>
        <p:spPr/>
        <p:txBody>
          <a:bodyPr/>
          <a:lstStyle/>
          <a:p>
            <a:fld id="{5BE7D861-A5F8-49B6-B48E-D9B72584DBDD}" type="datetimeFigureOut">
              <a:rPr lang="es-CO" smtClean="0">
                <a:solidFill>
                  <a:prstClr val="black">
                    <a:tint val="75000"/>
                  </a:prstClr>
                </a:solidFill>
              </a:rPr>
              <a:pPr/>
              <a:t>15/02/2019</a:t>
            </a:fld>
            <a:endParaRPr lang="es-CO" dirty="0">
              <a:solidFill>
                <a:prstClr val="black">
                  <a:tint val="75000"/>
                </a:prstClr>
              </a:solidFill>
            </a:endParaRPr>
          </a:p>
        </p:txBody>
      </p:sp>
      <p:sp>
        <p:nvSpPr>
          <p:cNvPr id="5" name="4 Marcador de pie de página"/>
          <p:cNvSpPr>
            <a:spLocks noGrp="1"/>
          </p:cNvSpPr>
          <p:nvPr>
            <p:ph type="ftr" sz="quarter" idx="11"/>
          </p:nvPr>
        </p:nvSpPr>
        <p:spPr/>
        <p:txBody>
          <a:bodyPr/>
          <a:lstStyle/>
          <a:p>
            <a:endParaRPr lang="es-CO" dirty="0">
              <a:solidFill>
                <a:prstClr val="black">
                  <a:tint val="75000"/>
                </a:prstClr>
              </a:solidFill>
            </a:endParaRPr>
          </a:p>
        </p:txBody>
      </p:sp>
      <p:sp>
        <p:nvSpPr>
          <p:cNvPr id="6" name="5 Marcador de número de diapositiva"/>
          <p:cNvSpPr>
            <a:spLocks noGrp="1"/>
          </p:cNvSpPr>
          <p:nvPr>
            <p:ph type="sldNum" sz="quarter" idx="12"/>
          </p:nvPr>
        </p:nvSpPr>
        <p:spPr/>
        <p:txBody>
          <a:bodyPr/>
          <a:lstStyle/>
          <a:p>
            <a:fld id="{00921BAD-726A-459E-914A-4415C94B0EA4}" type="slidenum">
              <a:rPr lang="es-CO" smtClean="0">
                <a:solidFill>
                  <a:prstClr val="black">
                    <a:tint val="75000"/>
                  </a:prstClr>
                </a:solidFill>
              </a:rPr>
              <a:pPr/>
              <a:t>‹Nº›</a:t>
            </a:fld>
            <a:endParaRPr lang="es-CO" dirty="0">
              <a:solidFill>
                <a:prstClr val="black">
                  <a:tint val="75000"/>
                </a:prstClr>
              </a:solidFill>
            </a:endParaRPr>
          </a:p>
        </p:txBody>
      </p:sp>
    </p:spTree>
    <p:extLst>
      <p:ext uri="{BB962C8B-B14F-4D97-AF65-F5344CB8AC3E}">
        <p14:creationId xmlns:p14="http://schemas.microsoft.com/office/powerpoint/2010/main" val="6657671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CO"/>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5BE7D861-A5F8-49B6-B48E-D9B72584DBDD}" type="datetimeFigureOut">
              <a:rPr lang="es-CO" smtClean="0">
                <a:solidFill>
                  <a:prstClr val="black">
                    <a:tint val="75000"/>
                  </a:prstClr>
                </a:solidFill>
              </a:rPr>
              <a:pPr/>
              <a:t>15/02/2019</a:t>
            </a:fld>
            <a:endParaRPr lang="es-CO" dirty="0">
              <a:solidFill>
                <a:prstClr val="black">
                  <a:tint val="75000"/>
                </a:prstClr>
              </a:solidFill>
            </a:endParaRPr>
          </a:p>
        </p:txBody>
      </p:sp>
      <p:sp>
        <p:nvSpPr>
          <p:cNvPr id="5" name="4 Marcador de pie de página"/>
          <p:cNvSpPr>
            <a:spLocks noGrp="1"/>
          </p:cNvSpPr>
          <p:nvPr>
            <p:ph type="ftr" sz="quarter" idx="11"/>
          </p:nvPr>
        </p:nvSpPr>
        <p:spPr/>
        <p:txBody>
          <a:bodyPr/>
          <a:lstStyle/>
          <a:p>
            <a:endParaRPr lang="es-CO" dirty="0">
              <a:solidFill>
                <a:prstClr val="black">
                  <a:tint val="75000"/>
                </a:prstClr>
              </a:solidFill>
            </a:endParaRPr>
          </a:p>
        </p:txBody>
      </p:sp>
      <p:sp>
        <p:nvSpPr>
          <p:cNvPr id="6" name="5 Marcador de número de diapositiva"/>
          <p:cNvSpPr>
            <a:spLocks noGrp="1"/>
          </p:cNvSpPr>
          <p:nvPr>
            <p:ph type="sldNum" sz="quarter" idx="12"/>
          </p:nvPr>
        </p:nvSpPr>
        <p:spPr/>
        <p:txBody>
          <a:bodyPr/>
          <a:lstStyle/>
          <a:p>
            <a:fld id="{00921BAD-726A-459E-914A-4415C94B0EA4}" type="slidenum">
              <a:rPr lang="es-CO" smtClean="0">
                <a:solidFill>
                  <a:prstClr val="black">
                    <a:tint val="75000"/>
                  </a:prstClr>
                </a:solidFill>
              </a:rPr>
              <a:pPr/>
              <a:t>‹Nº›</a:t>
            </a:fld>
            <a:endParaRPr lang="es-CO" dirty="0">
              <a:solidFill>
                <a:prstClr val="black">
                  <a:tint val="75000"/>
                </a:prstClr>
              </a:solidFill>
            </a:endParaRPr>
          </a:p>
        </p:txBody>
      </p:sp>
    </p:spTree>
    <p:extLst>
      <p:ext uri="{BB962C8B-B14F-4D97-AF65-F5344CB8AC3E}">
        <p14:creationId xmlns:p14="http://schemas.microsoft.com/office/powerpoint/2010/main" val="42510816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CO"/>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5" name="4 Marcador de fecha"/>
          <p:cNvSpPr>
            <a:spLocks noGrp="1"/>
          </p:cNvSpPr>
          <p:nvPr>
            <p:ph type="dt" sz="half" idx="10"/>
          </p:nvPr>
        </p:nvSpPr>
        <p:spPr/>
        <p:txBody>
          <a:bodyPr/>
          <a:lstStyle/>
          <a:p>
            <a:fld id="{5BE7D861-A5F8-49B6-B48E-D9B72584DBDD}" type="datetimeFigureOut">
              <a:rPr lang="es-CO" smtClean="0">
                <a:solidFill>
                  <a:prstClr val="black">
                    <a:tint val="75000"/>
                  </a:prstClr>
                </a:solidFill>
              </a:rPr>
              <a:pPr/>
              <a:t>15/02/2019</a:t>
            </a:fld>
            <a:endParaRPr lang="es-CO" dirty="0">
              <a:solidFill>
                <a:prstClr val="black">
                  <a:tint val="75000"/>
                </a:prstClr>
              </a:solidFill>
            </a:endParaRPr>
          </a:p>
        </p:txBody>
      </p:sp>
      <p:sp>
        <p:nvSpPr>
          <p:cNvPr id="6" name="5 Marcador de pie de página"/>
          <p:cNvSpPr>
            <a:spLocks noGrp="1"/>
          </p:cNvSpPr>
          <p:nvPr>
            <p:ph type="ftr" sz="quarter" idx="11"/>
          </p:nvPr>
        </p:nvSpPr>
        <p:spPr/>
        <p:txBody>
          <a:bodyPr/>
          <a:lstStyle/>
          <a:p>
            <a:endParaRPr lang="es-CO" dirty="0">
              <a:solidFill>
                <a:prstClr val="black">
                  <a:tint val="75000"/>
                </a:prstClr>
              </a:solidFill>
            </a:endParaRPr>
          </a:p>
        </p:txBody>
      </p:sp>
      <p:sp>
        <p:nvSpPr>
          <p:cNvPr id="7" name="6 Marcador de número de diapositiva"/>
          <p:cNvSpPr>
            <a:spLocks noGrp="1"/>
          </p:cNvSpPr>
          <p:nvPr>
            <p:ph type="sldNum" sz="quarter" idx="12"/>
          </p:nvPr>
        </p:nvSpPr>
        <p:spPr/>
        <p:txBody>
          <a:bodyPr/>
          <a:lstStyle/>
          <a:p>
            <a:fld id="{00921BAD-726A-459E-914A-4415C94B0EA4}" type="slidenum">
              <a:rPr lang="es-CO" smtClean="0">
                <a:solidFill>
                  <a:prstClr val="black">
                    <a:tint val="75000"/>
                  </a:prstClr>
                </a:solidFill>
              </a:rPr>
              <a:pPr/>
              <a:t>‹Nº›</a:t>
            </a:fld>
            <a:endParaRPr lang="es-CO" dirty="0">
              <a:solidFill>
                <a:prstClr val="black">
                  <a:tint val="75000"/>
                </a:prstClr>
              </a:solidFill>
            </a:endParaRPr>
          </a:p>
        </p:txBody>
      </p:sp>
    </p:spTree>
    <p:extLst>
      <p:ext uri="{BB962C8B-B14F-4D97-AF65-F5344CB8AC3E}">
        <p14:creationId xmlns:p14="http://schemas.microsoft.com/office/powerpoint/2010/main" val="3706749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CO"/>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7" name="6 Marcador de fecha"/>
          <p:cNvSpPr>
            <a:spLocks noGrp="1"/>
          </p:cNvSpPr>
          <p:nvPr>
            <p:ph type="dt" sz="half" idx="10"/>
          </p:nvPr>
        </p:nvSpPr>
        <p:spPr/>
        <p:txBody>
          <a:bodyPr/>
          <a:lstStyle/>
          <a:p>
            <a:fld id="{5BE7D861-A5F8-49B6-B48E-D9B72584DBDD}" type="datetimeFigureOut">
              <a:rPr lang="es-CO" smtClean="0">
                <a:solidFill>
                  <a:prstClr val="black">
                    <a:tint val="75000"/>
                  </a:prstClr>
                </a:solidFill>
              </a:rPr>
              <a:pPr/>
              <a:t>15/02/2019</a:t>
            </a:fld>
            <a:endParaRPr lang="es-CO" dirty="0">
              <a:solidFill>
                <a:prstClr val="black">
                  <a:tint val="75000"/>
                </a:prstClr>
              </a:solidFill>
            </a:endParaRPr>
          </a:p>
        </p:txBody>
      </p:sp>
      <p:sp>
        <p:nvSpPr>
          <p:cNvPr id="8" name="7 Marcador de pie de página"/>
          <p:cNvSpPr>
            <a:spLocks noGrp="1"/>
          </p:cNvSpPr>
          <p:nvPr>
            <p:ph type="ftr" sz="quarter" idx="11"/>
          </p:nvPr>
        </p:nvSpPr>
        <p:spPr/>
        <p:txBody>
          <a:bodyPr/>
          <a:lstStyle/>
          <a:p>
            <a:endParaRPr lang="es-CO" dirty="0">
              <a:solidFill>
                <a:prstClr val="black">
                  <a:tint val="75000"/>
                </a:prstClr>
              </a:solidFill>
            </a:endParaRPr>
          </a:p>
        </p:txBody>
      </p:sp>
      <p:sp>
        <p:nvSpPr>
          <p:cNvPr id="9" name="8 Marcador de número de diapositiva"/>
          <p:cNvSpPr>
            <a:spLocks noGrp="1"/>
          </p:cNvSpPr>
          <p:nvPr>
            <p:ph type="sldNum" sz="quarter" idx="12"/>
          </p:nvPr>
        </p:nvSpPr>
        <p:spPr/>
        <p:txBody>
          <a:bodyPr/>
          <a:lstStyle/>
          <a:p>
            <a:fld id="{00921BAD-726A-459E-914A-4415C94B0EA4}" type="slidenum">
              <a:rPr lang="es-CO" smtClean="0">
                <a:solidFill>
                  <a:prstClr val="black">
                    <a:tint val="75000"/>
                  </a:prstClr>
                </a:solidFill>
              </a:rPr>
              <a:pPr/>
              <a:t>‹Nº›</a:t>
            </a:fld>
            <a:endParaRPr lang="es-CO" dirty="0">
              <a:solidFill>
                <a:prstClr val="black">
                  <a:tint val="75000"/>
                </a:prstClr>
              </a:solidFill>
            </a:endParaRPr>
          </a:p>
        </p:txBody>
      </p:sp>
    </p:spTree>
    <p:extLst>
      <p:ext uri="{BB962C8B-B14F-4D97-AF65-F5344CB8AC3E}">
        <p14:creationId xmlns:p14="http://schemas.microsoft.com/office/powerpoint/2010/main" val="224693107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CO"/>
          </a:p>
        </p:txBody>
      </p:sp>
      <p:sp>
        <p:nvSpPr>
          <p:cNvPr id="3" name="2 Marcador de fecha"/>
          <p:cNvSpPr>
            <a:spLocks noGrp="1"/>
          </p:cNvSpPr>
          <p:nvPr>
            <p:ph type="dt" sz="half" idx="10"/>
          </p:nvPr>
        </p:nvSpPr>
        <p:spPr/>
        <p:txBody>
          <a:bodyPr/>
          <a:lstStyle/>
          <a:p>
            <a:fld id="{5BE7D861-A5F8-49B6-B48E-D9B72584DBDD}" type="datetimeFigureOut">
              <a:rPr lang="es-CO" smtClean="0">
                <a:solidFill>
                  <a:prstClr val="black">
                    <a:tint val="75000"/>
                  </a:prstClr>
                </a:solidFill>
              </a:rPr>
              <a:pPr/>
              <a:t>15/02/2019</a:t>
            </a:fld>
            <a:endParaRPr lang="es-CO" dirty="0">
              <a:solidFill>
                <a:prstClr val="black">
                  <a:tint val="75000"/>
                </a:prstClr>
              </a:solidFill>
            </a:endParaRPr>
          </a:p>
        </p:txBody>
      </p:sp>
      <p:sp>
        <p:nvSpPr>
          <p:cNvPr id="4" name="3 Marcador de pie de página"/>
          <p:cNvSpPr>
            <a:spLocks noGrp="1"/>
          </p:cNvSpPr>
          <p:nvPr>
            <p:ph type="ftr" sz="quarter" idx="11"/>
          </p:nvPr>
        </p:nvSpPr>
        <p:spPr/>
        <p:txBody>
          <a:bodyPr/>
          <a:lstStyle/>
          <a:p>
            <a:endParaRPr lang="es-CO" dirty="0">
              <a:solidFill>
                <a:prstClr val="black">
                  <a:tint val="75000"/>
                </a:prstClr>
              </a:solidFill>
            </a:endParaRPr>
          </a:p>
        </p:txBody>
      </p:sp>
      <p:sp>
        <p:nvSpPr>
          <p:cNvPr id="5" name="4 Marcador de número de diapositiva"/>
          <p:cNvSpPr>
            <a:spLocks noGrp="1"/>
          </p:cNvSpPr>
          <p:nvPr>
            <p:ph type="sldNum" sz="quarter" idx="12"/>
          </p:nvPr>
        </p:nvSpPr>
        <p:spPr/>
        <p:txBody>
          <a:bodyPr/>
          <a:lstStyle/>
          <a:p>
            <a:fld id="{00921BAD-726A-459E-914A-4415C94B0EA4}" type="slidenum">
              <a:rPr lang="es-CO" smtClean="0">
                <a:solidFill>
                  <a:prstClr val="black">
                    <a:tint val="75000"/>
                  </a:prstClr>
                </a:solidFill>
              </a:rPr>
              <a:pPr/>
              <a:t>‹Nº›</a:t>
            </a:fld>
            <a:endParaRPr lang="es-CO" dirty="0">
              <a:solidFill>
                <a:prstClr val="black">
                  <a:tint val="75000"/>
                </a:prstClr>
              </a:solidFill>
            </a:endParaRPr>
          </a:p>
        </p:txBody>
      </p:sp>
    </p:spTree>
    <p:extLst>
      <p:ext uri="{BB962C8B-B14F-4D97-AF65-F5344CB8AC3E}">
        <p14:creationId xmlns:p14="http://schemas.microsoft.com/office/powerpoint/2010/main" val="89248997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5BE7D861-A5F8-49B6-B48E-D9B72584DBDD}" type="datetimeFigureOut">
              <a:rPr lang="es-CO" smtClean="0">
                <a:solidFill>
                  <a:prstClr val="black">
                    <a:tint val="75000"/>
                  </a:prstClr>
                </a:solidFill>
              </a:rPr>
              <a:pPr/>
              <a:t>15/02/2019</a:t>
            </a:fld>
            <a:endParaRPr lang="es-CO" dirty="0">
              <a:solidFill>
                <a:prstClr val="black">
                  <a:tint val="75000"/>
                </a:prstClr>
              </a:solidFill>
            </a:endParaRPr>
          </a:p>
        </p:txBody>
      </p:sp>
      <p:sp>
        <p:nvSpPr>
          <p:cNvPr id="3" name="2 Marcador de pie de página"/>
          <p:cNvSpPr>
            <a:spLocks noGrp="1"/>
          </p:cNvSpPr>
          <p:nvPr>
            <p:ph type="ftr" sz="quarter" idx="11"/>
          </p:nvPr>
        </p:nvSpPr>
        <p:spPr/>
        <p:txBody>
          <a:bodyPr/>
          <a:lstStyle/>
          <a:p>
            <a:endParaRPr lang="es-CO" dirty="0">
              <a:solidFill>
                <a:prstClr val="black">
                  <a:tint val="75000"/>
                </a:prstClr>
              </a:solidFill>
            </a:endParaRPr>
          </a:p>
        </p:txBody>
      </p:sp>
      <p:sp>
        <p:nvSpPr>
          <p:cNvPr id="4" name="3 Marcador de número de diapositiva"/>
          <p:cNvSpPr>
            <a:spLocks noGrp="1"/>
          </p:cNvSpPr>
          <p:nvPr>
            <p:ph type="sldNum" sz="quarter" idx="12"/>
          </p:nvPr>
        </p:nvSpPr>
        <p:spPr/>
        <p:txBody>
          <a:bodyPr/>
          <a:lstStyle/>
          <a:p>
            <a:fld id="{00921BAD-726A-459E-914A-4415C94B0EA4}" type="slidenum">
              <a:rPr lang="es-CO" smtClean="0">
                <a:solidFill>
                  <a:prstClr val="black">
                    <a:tint val="75000"/>
                  </a:prstClr>
                </a:solidFill>
              </a:rPr>
              <a:pPr/>
              <a:t>‹Nº›</a:t>
            </a:fld>
            <a:endParaRPr lang="es-CO" dirty="0">
              <a:solidFill>
                <a:prstClr val="black">
                  <a:tint val="75000"/>
                </a:prstClr>
              </a:solidFill>
            </a:endParaRPr>
          </a:p>
        </p:txBody>
      </p:sp>
    </p:spTree>
    <p:extLst>
      <p:ext uri="{BB962C8B-B14F-4D97-AF65-F5344CB8AC3E}">
        <p14:creationId xmlns:p14="http://schemas.microsoft.com/office/powerpoint/2010/main" val="200598931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CO"/>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5BE7D861-A5F8-49B6-B48E-D9B72584DBDD}" type="datetimeFigureOut">
              <a:rPr lang="es-CO" smtClean="0">
                <a:solidFill>
                  <a:prstClr val="black">
                    <a:tint val="75000"/>
                  </a:prstClr>
                </a:solidFill>
              </a:rPr>
              <a:pPr/>
              <a:t>15/02/2019</a:t>
            </a:fld>
            <a:endParaRPr lang="es-CO" dirty="0">
              <a:solidFill>
                <a:prstClr val="black">
                  <a:tint val="75000"/>
                </a:prstClr>
              </a:solidFill>
            </a:endParaRPr>
          </a:p>
        </p:txBody>
      </p:sp>
      <p:sp>
        <p:nvSpPr>
          <p:cNvPr id="6" name="5 Marcador de pie de página"/>
          <p:cNvSpPr>
            <a:spLocks noGrp="1"/>
          </p:cNvSpPr>
          <p:nvPr>
            <p:ph type="ftr" sz="quarter" idx="11"/>
          </p:nvPr>
        </p:nvSpPr>
        <p:spPr/>
        <p:txBody>
          <a:bodyPr/>
          <a:lstStyle/>
          <a:p>
            <a:endParaRPr lang="es-CO" dirty="0">
              <a:solidFill>
                <a:prstClr val="black">
                  <a:tint val="75000"/>
                </a:prstClr>
              </a:solidFill>
            </a:endParaRPr>
          </a:p>
        </p:txBody>
      </p:sp>
      <p:sp>
        <p:nvSpPr>
          <p:cNvPr id="7" name="6 Marcador de número de diapositiva"/>
          <p:cNvSpPr>
            <a:spLocks noGrp="1"/>
          </p:cNvSpPr>
          <p:nvPr>
            <p:ph type="sldNum" sz="quarter" idx="12"/>
          </p:nvPr>
        </p:nvSpPr>
        <p:spPr/>
        <p:txBody>
          <a:bodyPr/>
          <a:lstStyle/>
          <a:p>
            <a:fld id="{00921BAD-726A-459E-914A-4415C94B0EA4}" type="slidenum">
              <a:rPr lang="es-CO" smtClean="0">
                <a:solidFill>
                  <a:prstClr val="black">
                    <a:tint val="75000"/>
                  </a:prstClr>
                </a:solidFill>
              </a:rPr>
              <a:pPr/>
              <a:t>‹Nº›</a:t>
            </a:fld>
            <a:endParaRPr lang="es-CO" dirty="0">
              <a:solidFill>
                <a:prstClr val="black">
                  <a:tint val="75000"/>
                </a:prstClr>
              </a:solidFill>
            </a:endParaRPr>
          </a:p>
        </p:txBody>
      </p:sp>
    </p:spTree>
    <p:extLst>
      <p:ext uri="{BB962C8B-B14F-4D97-AF65-F5344CB8AC3E}">
        <p14:creationId xmlns:p14="http://schemas.microsoft.com/office/powerpoint/2010/main" val="16937538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CO"/>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3 Marcador de fecha"/>
          <p:cNvSpPr>
            <a:spLocks noGrp="1"/>
          </p:cNvSpPr>
          <p:nvPr>
            <p:ph type="dt" sz="half" idx="10"/>
          </p:nvPr>
        </p:nvSpPr>
        <p:spPr/>
        <p:txBody>
          <a:bodyPr/>
          <a:lstStyle/>
          <a:p>
            <a:fld id="{5BE7D861-A5F8-49B6-B48E-D9B72584DBDD}" type="datetimeFigureOut">
              <a:rPr lang="es-CO" smtClean="0"/>
              <a:t>15/02/2019</a:t>
            </a:fld>
            <a:endParaRPr lang="es-CO" dirty="0"/>
          </a:p>
        </p:txBody>
      </p:sp>
      <p:sp>
        <p:nvSpPr>
          <p:cNvPr id="5" name="4 Marcador de pie de página"/>
          <p:cNvSpPr>
            <a:spLocks noGrp="1"/>
          </p:cNvSpPr>
          <p:nvPr>
            <p:ph type="ftr" sz="quarter" idx="11"/>
          </p:nvPr>
        </p:nvSpPr>
        <p:spPr/>
        <p:txBody>
          <a:bodyPr/>
          <a:lstStyle/>
          <a:p>
            <a:endParaRPr lang="es-CO" dirty="0"/>
          </a:p>
        </p:txBody>
      </p:sp>
      <p:sp>
        <p:nvSpPr>
          <p:cNvPr id="6" name="5 Marcador de número de diapositiva"/>
          <p:cNvSpPr>
            <a:spLocks noGrp="1"/>
          </p:cNvSpPr>
          <p:nvPr>
            <p:ph type="sldNum" sz="quarter" idx="12"/>
          </p:nvPr>
        </p:nvSpPr>
        <p:spPr/>
        <p:txBody>
          <a:bodyPr/>
          <a:lstStyle/>
          <a:p>
            <a:fld id="{00921BAD-726A-459E-914A-4415C94B0EA4}" type="slidenum">
              <a:rPr lang="es-CO" smtClean="0"/>
              <a:t>‹Nº›</a:t>
            </a:fld>
            <a:endParaRPr lang="es-CO" dirty="0"/>
          </a:p>
        </p:txBody>
      </p:sp>
    </p:spTree>
    <p:extLst>
      <p:ext uri="{BB962C8B-B14F-4D97-AF65-F5344CB8AC3E}">
        <p14:creationId xmlns:p14="http://schemas.microsoft.com/office/powerpoint/2010/main" val="382952098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CO"/>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dirty="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5BE7D861-A5F8-49B6-B48E-D9B72584DBDD}" type="datetimeFigureOut">
              <a:rPr lang="es-CO" smtClean="0">
                <a:solidFill>
                  <a:prstClr val="black">
                    <a:tint val="75000"/>
                  </a:prstClr>
                </a:solidFill>
              </a:rPr>
              <a:pPr/>
              <a:t>15/02/2019</a:t>
            </a:fld>
            <a:endParaRPr lang="es-CO" dirty="0">
              <a:solidFill>
                <a:prstClr val="black">
                  <a:tint val="75000"/>
                </a:prstClr>
              </a:solidFill>
            </a:endParaRPr>
          </a:p>
        </p:txBody>
      </p:sp>
      <p:sp>
        <p:nvSpPr>
          <p:cNvPr id="6" name="5 Marcador de pie de página"/>
          <p:cNvSpPr>
            <a:spLocks noGrp="1"/>
          </p:cNvSpPr>
          <p:nvPr>
            <p:ph type="ftr" sz="quarter" idx="11"/>
          </p:nvPr>
        </p:nvSpPr>
        <p:spPr/>
        <p:txBody>
          <a:bodyPr/>
          <a:lstStyle/>
          <a:p>
            <a:endParaRPr lang="es-CO" dirty="0">
              <a:solidFill>
                <a:prstClr val="black">
                  <a:tint val="75000"/>
                </a:prstClr>
              </a:solidFill>
            </a:endParaRPr>
          </a:p>
        </p:txBody>
      </p:sp>
      <p:sp>
        <p:nvSpPr>
          <p:cNvPr id="7" name="6 Marcador de número de diapositiva"/>
          <p:cNvSpPr>
            <a:spLocks noGrp="1"/>
          </p:cNvSpPr>
          <p:nvPr>
            <p:ph type="sldNum" sz="quarter" idx="12"/>
          </p:nvPr>
        </p:nvSpPr>
        <p:spPr/>
        <p:txBody>
          <a:bodyPr/>
          <a:lstStyle/>
          <a:p>
            <a:fld id="{00921BAD-726A-459E-914A-4415C94B0EA4}" type="slidenum">
              <a:rPr lang="es-CO" smtClean="0">
                <a:solidFill>
                  <a:prstClr val="black">
                    <a:tint val="75000"/>
                  </a:prstClr>
                </a:solidFill>
              </a:rPr>
              <a:pPr/>
              <a:t>‹Nº›</a:t>
            </a:fld>
            <a:endParaRPr lang="es-CO" dirty="0">
              <a:solidFill>
                <a:prstClr val="black">
                  <a:tint val="75000"/>
                </a:prstClr>
              </a:solidFill>
            </a:endParaRPr>
          </a:p>
        </p:txBody>
      </p:sp>
    </p:spTree>
    <p:extLst>
      <p:ext uri="{BB962C8B-B14F-4D97-AF65-F5344CB8AC3E}">
        <p14:creationId xmlns:p14="http://schemas.microsoft.com/office/powerpoint/2010/main" val="213557993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CO"/>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3 Marcador de fecha"/>
          <p:cNvSpPr>
            <a:spLocks noGrp="1"/>
          </p:cNvSpPr>
          <p:nvPr>
            <p:ph type="dt" sz="half" idx="10"/>
          </p:nvPr>
        </p:nvSpPr>
        <p:spPr/>
        <p:txBody>
          <a:bodyPr/>
          <a:lstStyle/>
          <a:p>
            <a:fld id="{5BE7D861-A5F8-49B6-B48E-D9B72584DBDD}" type="datetimeFigureOut">
              <a:rPr lang="es-CO" smtClean="0">
                <a:solidFill>
                  <a:prstClr val="black">
                    <a:tint val="75000"/>
                  </a:prstClr>
                </a:solidFill>
              </a:rPr>
              <a:pPr/>
              <a:t>15/02/2019</a:t>
            </a:fld>
            <a:endParaRPr lang="es-CO" dirty="0">
              <a:solidFill>
                <a:prstClr val="black">
                  <a:tint val="75000"/>
                </a:prstClr>
              </a:solidFill>
            </a:endParaRPr>
          </a:p>
        </p:txBody>
      </p:sp>
      <p:sp>
        <p:nvSpPr>
          <p:cNvPr id="5" name="4 Marcador de pie de página"/>
          <p:cNvSpPr>
            <a:spLocks noGrp="1"/>
          </p:cNvSpPr>
          <p:nvPr>
            <p:ph type="ftr" sz="quarter" idx="11"/>
          </p:nvPr>
        </p:nvSpPr>
        <p:spPr/>
        <p:txBody>
          <a:bodyPr/>
          <a:lstStyle/>
          <a:p>
            <a:endParaRPr lang="es-CO" dirty="0">
              <a:solidFill>
                <a:prstClr val="black">
                  <a:tint val="75000"/>
                </a:prstClr>
              </a:solidFill>
            </a:endParaRPr>
          </a:p>
        </p:txBody>
      </p:sp>
      <p:sp>
        <p:nvSpPr>
          <p:cNvPr id="6" name="5 Marcador de número de diapositiva"/>
          <p:cNvSpPr>
            <a:spLocks noGrp="1"/>
          </p:cNvSpPr>
          <p:nvPr>
            <p:ph type="sldNum" sz="quarter" idx="12"/>
          </p:nvPr>
        </p:nvSpPr>
        <p:spPr/>
        <p:txBody>
          <a:bodyPr/>
          <a:lstStyle/>
          <a:p>
            <a:fld id="{00921BAD-726A-459E-914A-4415C94B0EA4}" type="slidenum">
              <a:rPr lang="es-CO" smtClean="0">
                <a:solidFill>
                  <a:prstClr val="black">
                    <a:tint val="75000"/>
                  </a:prstClr>
                </a:solidFill>
              </a:rPr>
              <a:pPr/>
              <a:t>‹Nº›</a:t>
            </a:fld>
            <a:endParaRPr lang="es-CO" dirty="0">
              <a:solidFill>
                <a:prstClr val="black">
                  <a:tint val="75000"/>
                </a:prstClr>
              </a:solidFill>
            </a:endParaRPr>
          </a:p>
        </p:txBody>
      </p:sp>
    </p:spTree>
    <p:extLst>
      <p:ext uri="{BB962C8B-B14F-4D97-AF65-F5344CB8AC3E}">
        <p14:creationId xmlns:p14="http://schemas.microsoft.com/office/powerpoint/2010/main" val="127599292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CO"/>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3 Marcador de fecha"/>
          <p:cNvSpPr>
            <a:spLocks noGrp="1"/>
          </p:cNvSpPr>
          <p:nvPr>
            <p:ph type="dt" sz="half" idx="10"/>
          </p:nvPr>
        </p:nvSpPr>
        <p:spPr/>
        <p:txBody>
          <a:bodyPr/>
          <a:lstStyle/>
          <a:p>
            <a:fld id="{5BE7D861-A5F8-49B6-B48E-D9B72584DBDD}" type="datetimeFigureOut">
              <a:rPr lang="es-CO" smtClean="0">
                <a:solidFill>
                  <a:prstClr val="black">
                    <a:tint val="75000"/>
                  </a:prstClr>
                </a:solidFill>
              </a:rPr>
              <a:pPr/>
              <a:t>15/02/2019</a:t>
            </a:fld>
            <a:endParaRPr lang="es-CO" dirty="0">
              <a:solidFill>
                <a:prstClr val="black">
                  <a:tint val="75000"/>
                </a:prstClr>
              </a:solidFill>
            </a:endParaRPr>
          </a:p>
        </p:txBody>
      </p:sp>
      <p:sp>
        <p:nvSpPr>
          <p:cNvPr id="5" name="4 Marcador de pie de página"/>
          <p:cNvSpPr>
            <a:spLocks noGrp="1"/>
          </p:cNvSpPr>
          <p:nvPr>
            <p:ph type="ftr" sz="quarter" idx="11"/>
          </p:nvPr>
        </p:nvSpPr>
        <p:spPr/>
        <p:txBody>
          <a:bodyPr/>
          <a:lstStyle/>
          <a:p>
            <a:endParaRPr lang="es-CO" dirty="0">
              <a:solidFill>
                <a:prstClr val="black">
                  <a:tint val="75000"/>
                </a:prstClr>
              </a:solidFill>
            </a:endParaRPr>
          </a:p>
        </p:txBody>
      </p:sp>
      <p:sp>
        <p:nvSpPr>
          <p:cNvPr id="6" name="5 Marcador de número de diapositiva"/>
          <p:cNvSpPr>
            <a:spLocks noGrp="1"/>
          </p:cNvSpPr>
          <p:nvPr>
            <p:ph type="sldNum" sz="quarter" idx="12"/>
          </p:nvPr>
        </p:nvSpPr>
        <p:spPr/>
        <p:txBody>
          <a:bodyPr/>
          <a:lstStyle/>
          <a:p>
            <a:fld id="{00921BAD-726A-459E-914A-4415C94B0EA4}" type="slidenum">
              <a:rPr lang="es-CO" smtClean="0">
                <a:solidFill>
                  <a:prstClr val="black">
                    <a:tint val="75000"/>
                  </a:prstClr>
                </a:solidFill>
              </a:rPr>
              <a:pPr/>
              <a:t>‹Nº›</a:t>
            </a:fld>
            <a:endParaRPr lang="es-CO" dirty="0">
              <a:solidFill>
                <a:prstClr val="black">
                  <a:tint val="75000"/>
                </a:prstClr>
              </a:solidFill>
            </a:endParaRPr>
          </a:p>
        </p:txBody>
      </p:sp>
    </p:spTree>
    <p:extLst>
      <p:ext uri="{BB962C8B-B14F-4D97-AF65-F5344CB8AC3E}">
        <p14:creationId xmlns:p14="http://schemas.microsoft.com/office/powerpoint/2010/main" val="9485470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CO"/>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5BE7D861-A5F8-49B6-B48E-D9B72584DBDD}" type="datetimeFigureOut">
              <a:rPr lang="es-CO" smtClean="0"/>
              <a:t>15/02/2019</a:t>
            </a:fld>
            <a:endParaRPr lang="es-CO" dirty="0"/>
          </a:p>
        </p:txBody>
      </p:sp>
      <p:sp>
        <p:nvSpPr>
          <p:cNvPr id="5" name="4 Marcador de pie de página"/>
          <p:cNvSpPr>
            <a:spLocks noGrp="1"/>
          </p:cNvSpPr>
          <p:nvPr>
            <p:ph type="ftr" sz="quarter" idx="11"/>
          </p:nvPr>
        </p:nvSpPr>
        <p:spPr/>
        <p:txBody>
          <a:bodyPr/>
          <a:lstStyle/>
          <a:p>
            <a:endParaRPr lang="es-CO" dirty="0"/>
          </a:p>
        </p:txBody>
      </p:sp>
      <p:sp>
        <p:nvSpPr>
          <p:cNvPr id="6" name="5 Marcador de número de diapositiva"/>
          <p:cNvSpPr>
            <a:spLocks noGrp="1"/>
          </p:cNvSpPr>
          <p:nvPr>
            <p:ph type="sldNum" sz="quarter" idx="12"/>
          </p:nvPr>
        </p:nvSpPr>
        <p:spPr/>
        <p:txBody>
          <a:bodyPr/>
          <a:lstStyle/>
          <a:p>
            <a:fld id="{00921BAD-726A-459E-914A-4415C94B0EA4}" type="slidenum">
              <a:rPr lang="es-CO" smtClean="0"/>
              <a:t>‹Nº›</a:t>
            </a:fld>
            <a:endParaRPr lang="es-CO" dirty="0"/>
          </a:p>
        </p:txBody>
      </p:sp>
    </p:spTree>
    <p:extLst>
      <p:ext uri="{BB962C8B-B14F-4D97-AF65-F5344CB8AC3E}">
        <p14:creationId xmlns:p14="http://schemas.microsoft.com/office/powerpoint/2010/main" val="1994705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CO"/>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5" name="4 Marcador de fecha"/>
          <p:cNvSpPr>
            <a:spLocks noGrp="1"/>
          </p:cNvSpPr>
          <p:nvPr>
            <p:ph type="dt" sz="half" idx="10"/>
          </p:nvPr>
        </p:nvSpPr>
        <p:spPr/>
        <p:txBody>
          <a:bodyPr/>
          <a:lstStyle/>
          <a:p>
            <a:fld id="{5BE7D861-A5F8-49B6-B48E-D9B72584DBDD}" type="datetimeFigureOut">
              <a:rPr lang="es-CO" smtClean="0"/>
              <a:t>15/02/2019</a:t>
            </a:fld>
            <a:endParaRPr lang="es-CO" dirty="0"/>
          </a:p>
        </p:txBody>
      </p:sp>
      <p:sp>
        <p:nvSpPr>
          <p:cNvPr id="6" name="5 Marcador de pie de página"/>
          <p:cNvSpPr>
            <a:spLocks noGrp="1"/>
          </p:cNvSpPr>
          <p:nvPr>
            <p:ph type="ftr" sz="quarter" idx="11"/>
          </p:nvPr>
        </p:nvSpPr>
        <p:spPr/>
        <p:txBody>
          <a:bodyPr/>
          <a:lstStyle/>
          <a:p>
            <a:endParaRPr lang="es-CO" dirty="0"/>
          </a:p>
        </p:txBody>
      </p:sp>
      <p:sp>
        <p:nvSpPr>
          <p:cNvPr id="7" name="6 Marcador de número de diapositiva"/>
          <p:cNvSpPr>
            <a:spLocks noGrp="1"/>
          </p:cNvSpPr>
          <p:nvPr>
            <p:ph type="sldNum" sz="quarter" idx="12"/>
          </p:nvPr>
        </p:nvSpPr>
        <p:spPr/>
        <p:txBody>
          <a:bodyPr/>
          <a:lstStyle/>
          <a:p>
            <a:fld id="{00921BAD-726A-459E-914A-4415C94B0EA4}" type="slidenum">
              <a:rPr lang="es-CO" smtClean="0"/>
              <a:t>‹Nº›</a:t>
            </a:fld>
            <a:endParaRPr lang="es-CO" dirty="0"/>
          </a:p>
        </p:txBody>
      </p:sp>
    </p:spTree>
    <p:extLst>
      <p:ext uri="{BB962C8B-B14F-4D97-AF65-F5344CB8AC3E}">
        <p14:creationId xmlns:p14="http://schemas.microsoft.com/office/powerpoint/2010/main" val="42344399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CO"/>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7" name="6 Marcador de fecha"/>
          <p:cNvSpPr>
            <a:spLocks noGrp="1"/>
          </p:cNvSpPr>
          <p:nvPr>
            <p:ph type="dt" sz="half" idx="10"/>
          </p:nvPr>
        </p:nvSpPr>
        <p:spPr/>
        <p:txBody>
          <a:bodyPr/>
          <a:lstStyle/>
          <a:p>
            <a:fld id="{5BE7D861-A5F8-49B6-B48E-D9B72584DBDD}" type="datetimeFigureOut">
              <a:rPr lang="es-CO" smtClean="0"/>
              <a:t>15/02/2019</a:t>
            </a:fld>
            <a:endParaRPr lang="es-CO" dirty="0"/>
          </a:p>
        </p:txBody>
      </p:sp>
      <p:sp>
        <p:nvSpPr>
          <p:cNvPr id="8" name="7 Marcador de pie de página"/>
          <p:cNvSpPr>
            <a:spLocks noGrp="1"/>
          </p:cNvSpPr>
          <p:nvPr>
            <p:ph type="ftr" sz="quarter" idx="11"/>
          </p:nvPr>
        </p:nvSpPr>
        <p:spPr/>
        <p:txBody>
          <a:bodyPr/>
          <a:lstStyle/>
          <a:p>
            <a:endParaRPr lang="es-CO" dirty="0"/>
          </a:p>
        </p:txBody>
      </p:sp>
      <p:sp>
        <p:nvSpPr>
          <p:cNvPr id="9" name="8 Marcador de número de diapositiva"/>
          <p:cNvSpPr>
            <a:spLocks noGrp="1"/>
          </p:cNvSpPr>
          <p:nvPr>
            <p:ph type="sldNum" sz="quarter" idx="12"/>
          </p:nvPr>
        </p:nvSpPr>
        <p:spPr/>
        <p:txBody>
          <a:bodyPr/>
          <a:lstStyle/>
          <a:p>
            <a:fld id="{00921BAD-726A-459E-914A-4415C94B0EA4}" type="slidenum">
              <a:rPr lang="es-CO" smtClean="0"/>
              <a:t>‹Nº›</a:t>
            </a:fld>
            <a:endParaRPr lang="es-CO" dirty="0"/>
          </a:p>
        </p:txBody>
      </p:sp>
    </p:spTree>
    <p:extLst>
      <p:ext uri="{BB962C8B-B14F-4D97-AF65-F5344CB8AC3E}">
        <p14:creationId xmlns:p14="http://schemas.microsoft.com/office/powerpoint/2010/main" val="41365333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CO"/>
          </a:p>
        </p:txBody>
      </p:sp>
      <p:sp>
        <p:nvSpPr>
          <p:cNvPr id="3" name="2 Marcador de fecha"/>
          <p:cNvSpPr>
            <a:spLocks noGrp="1"/>
          </p:cNvSpPr>
          <p:nvPr>
            <p:ph type="dt" sz="half" idx="10"/>
          </p:nvPr>
        </p:nvSpPr>
        <p:spPr/>
        <p:txBody>
          <a:bodyPr/>
          <a:lstStyle/>
          <a:p>
            <a:fld id="{5BE7D861-A5F8-49B6-B48E-D9B72584DBDD}" type="datetimeFigureOut">
              <a:rPr lang="es-CO" smtClean="0"/>
              <a:t>15/02/2019</a:t>
            </a:fld>
            <a:endParaRPr lang="es-CO" dirty="0"/>
          </a:p>
        </p:txBody>
      </p:sp>
      <p:sp>
        <p:nvSpPr>
          <p:cNvPr id="4" name="3 Marcador de pie de página"/>
          <p:cNvSpPr>
            <a:spLocks noGrp="1"/>
          </p:cNvSpPr>
          <p:nvPr>
            <p:ph type="ftr" sz="quarter" idx="11"/>
          </p:nvPr>
        </p:nvSpPr>
        <p:spPr/>
        <p:txBody>
          <a:bodyPr/>
          <a:lstStyle/>
          <a:p>
            <a:endParaRPr lang="es-CO" dirty="0"/>
          </a:p>
        </p:txBody>
      </p:sp>
      <p:sp>
        <p:nvSpPr>
          <p:cNvPr id="5" name="4 Marcador de número de diapositiva"/>
          <p:cNvSpPr>
            <a:spLocks noGrp="1"/>
          </p:cNvSpPr>
          <p:nvPr>
            <p:ph type="sldNum" sz="quarter" idx="12"/>
          </p:nvPr>
        </p:nvSpPr>
        <p:spPr/>
        <p:txBody>
          <a:bodyPr/>
          <a:lstStyle/>
          <a:p>
            <a:fld id="{00921BAD-726A-459E-914A-4415C94B0EA4}" type="slidenum">
              <a:rPr lang="es-CO" smtClean="0"/>
              <a:t>‹Nº›</a:t>
            </a:fld>
            <a:endParaRPr lang="es-CO" dirty="0"/>
          </a:p>
        </p:txBody>
      </p:sp>
    </p:spTree>
    <p:extLst>
      <p:ext uri="{BB962C8B-B14F-4D97-AF65-F5344CB8AC3E}">
        <p14:creationId xmlns:p14="http://schemas.microsoft.com/office/powerpoint/2010/main" val="3589999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5BE7D861-A5F8-49B6-B48E-D9B72584DBDD}" type="datetimeFigureOut">
              <a:rPr lang="es-CO" smtClean="0"/>
              <a:t>15/02/2019</a:t>
            </a:fld>
            <a:endParaRPr lang="es-CO" dirty="0"/>
          </a:p>
        </p:txBody>
      </p:sp>
      <p:sp>
        <p:nvSpPr>
          <p:cNvPr id="3" name="2 Marcador de pie de página"/>
          <p:cNvSpPr>
            <a:spLocks noGrp="1"/>
          </p:cNvSpPr>
          <p:nvPr>
            <p:ph type="ftr" sz="quarter" idx="11"/>
          </p:nvPr>
        </p:nvSpPr>
        <p:spPr/>
        <p:txBody>
          <a:bodyPr/>
          <a:lstStyle/>
          <a:p>
            <a:endParaRPr lang="es-CO" dirty="0"/>
          </a:p>
        </p:txBody>
      </p:sp>
      <p:sp>
        <p:nvSpPr>
          <p:cNvPr id="4" name="3 Marcador de número de diapositiva"/>
          <p:cNvSpPr>
            <a:spLocks noGrp="1"/>
          </p:cNvSpPr>
          <p:nvPr>
            <p:ph type="sldNum" sz="quarter" idx="12"/>
          </p:nvPr>
        </p:nvSpPr>
        <p:spPr/>
        <p:txBody>
          <a:bodyPr/>
          <a:lstStyle/>
          <a:p>
            <a:fld id="{00921BAD-726A-459E-914A-4415C94B0EA4}" type="slidenum">
              <a:rPr lang="es-CO" smtClean="0"/>
              <a:t>‹Nº›</a:t>
            </a:fld>
            <a:endParaRPr lang="es-CO" dirty="0"/>
          </a:p>
        </p:txBody>
      </p:sp>
    </p:spTree>
    <p:extLst>
      <p:ext uri="{BB962C8B-B14F-4D97-AF65-F5344CB8AC3E}">
        <p14:creationId xmlns:p14="http://schemas.microsoft.com/office/powerpoint/2010/main" val="39469651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CO"/>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5BE7D861-A5F8-49B6-B48E-D9B72584DBDD}" type="datetimeFigureOut">
              <a:rPr lang="es-CO" smtClean="0"/>
              <a:t>15/02/2019</a:t>
            </a:fld>
            <a:endParaRPr lang="es-CO" dirty="0"/>
          </a:p>
        </p:txBody>
      </p:sp>
      <p:sp>
        <p:nvSpPr>
          <p:cNvPr id="6" name="5 Marcador de pie de página"/>
          <p:cNvSpPr>
            <a:spLocks noGrp="1"/>
          </p:cNvSpPr>
          <p:nvPr>
            <p:ph type="ftr" sz="quarter" idx="11"/>
          </p:nvPr>
        </p:nvSpPr>
        <p:spPr/>
        <p:txBody>
          <a:bodyPr/>
          <a:lstStyle/>
          <a:p>
            <a:endParaRPr lang="es-CO" dirty="0"/>
          </a:p>
        </p:txBody>
      </p:sp>
      <p:sp>
        <p:nvSpPr>
          <p:cNvPr id="7" name="6 Marcador de número de diapositiva"/>
          <p:cNvSpPr>
            <a:spLocks noGrp="1"/>
          </p:cNvSpPr>
          <p:nvPr>
            <p:ph type="sldNum" sz="quarter" idx="12"/>
          </p:nvPr>
        </p:nvSpPr>
        <p:spPr/>
        <p:txBody>
          <a:bodyPr/>
          <a:lstStyle/>
          <a:p>
            <a:fld id="{00921BAD-726A-459E-914A-4415C94B0EA4}" type="slidenum">
              <a:rPr lang="es-CO" smtClean="0"/>
              <a:t>‹Nº›</a:t>
            </a:fld>
            <a:endParaRPr lang="es-CO" dirty="0"/>
          </a:p>
        </p:txBody>
      </p:sp>
    </p:spTree>
    <p:extLst>
      <p:ext uri="{BB962C8B-B14F-4D97-AF65-F5344CB8AC3E}">
        <p14:creationId xmlns:p14="http://schemas.microsoft.com/office/powerpoint/2010/main" val="33390122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CO"/>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dirty="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5BE7D861-A5F8-49B6-B48E-D9B72584DBDD}" type="datetimeFigureOut">
              <a:rPr lang="es-CO" smtClean="0"/>
              <a:t>15/02/2019</a:t>
            </a:fld>
            <a:endParaRPr lang="es-CO" dirty="0"/>
          </a:p>
        </p:txBody>
      </p:sp>
      <p:sp>
        <p:nvSpPr>
          <p:cNvPr id="6" name="5 Marcador de pie de página"/>
          <p:cNvSpPr>
            <a:spLocks noGrp="1"/>
          </p:cNvSpPr>
          <p:nvPr>
            <p:ph type="ftr" sz="quarter" idx="11"/>
          </p:nvPr>
        </p:nvSpPr>
        <p:spPr/>
        <p:txBody>
          <a:bodyPr/>
          <a:lstStyle/>
          <a:p>
            <a:endParaRPr lang="es-CO" dirty="0"/>
          </a:p>
        </p:txBody>
      </p:sp>
      <p:sp>
        <p:nvSpPr>
          <p:cNvPr id="7" name="6 Marcador de número de diapositiva"/>
          <p:cNvSpPr>
            <a:spLocks noGrp="1"/>
          </p:cNvSpPr>
          <p:nvPr>
            <p:ph type="sldNum" sz="quarter" idx="12"/>
          </p:nvPr>
        </p:nvSpPr>
        <p:spPr/>
        <p:txBody>
          <a:bodyPr/>
          <a:lstStyle/>
          <a:p>
            <a:fld id="{00921BAD-726A-459E-914A-4415C94B0EA4}" type="slidenum">
              <a:rPr lang="es-CO" smtClean="0"/>
              <a:t>‹Nº›</a:t>
            </a:fld>
            <a:endParaRPr lang="es-CO" dirty="0"/>
          </a:p>
        </p:txBody>
      </p:sp>
    </p:spTree>
    <p:extLst>
      <p:ext uri="{BB962C8B-B14F-4D97-AF65-F5344CB8AC3E}">
        <p14:creationId xmlns:p14="http://schemas.microsoft.com/office/powerpoint/2010/main" val="2944381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smtClean="0"/>
              <a:t>Haga clic para modificar el estilo de título del patrón</a:t>
            </a:r>
            <a:endParaRPr lang="es-CO"/>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E7D861-A5F8-49B6-B48E-D9B72584DBDD}" type="datetimeFigureOut">
              <a:rPr lang="es-CO" smtClean="0"/>
              <a:t>15/02/2019</a:t>
            </a:fld>
            <a:endParaRPr lang="es-CO" dirty="0"/>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dirty="0"/>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921BAD-726A-459E-914A-4415C94B0EA4}" type="slidenum">
              <a:rPr lang="es-CO" smtClean="0"/>
              <a:t>‹Nº›</a:t>
            </a:fld>
            <a:endParaRPr lang="es-CO" dirty="0"/>
          </a:p>
        </p:txBody>
      </p:sp>
    </p:spTree>
    <p:extLst>
      <p:ext uri="{BB962C8B-B14F-4D97-AF65-F5344CB8AC3E}">
        <p14:creationId xmlns:p14="http://schemas.microsoft.com/office/powerpoint/2010/main" val="24541951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smtClean="0"/>
              <a:t>Haga clic para modificar el estilo de título del patrón</a:t>
            </a:r>
            <a:endParaRPr lang="es-CO"/>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E7D861-A5F8-49B6-B48E-D9B72584DBDD}" type="datetimeFigureOut">
              <a:rPr lang="es-CO" smtClean="0">
                <a:solidFill>
                  <a:prstClr val="black">
                    <a:tint val="75000"/>
                  </a:prstClr>
                </a:solidFill>
              </a:rPr>
              <a:pPr/>
              <a:t>15/02/2019</a:t>
            </a:fld>
            <a:endParaRPr lang="es-CO" dirty="0">
              <a:solidFill>
                <a:prstClr val="black">
                  <a:tint val="75000"/>
                </a:prstClr>
              </a:solidFill>
            </a:endParaRPr>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dirty="0">
              <a:solidFill>
                <a:prstClr val="black">
                  <a:tint val="75000"/>
                </a:prstClr>
              </a:solidFill>
            </a:endParaRPr>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921BAD-726A-459E-914A-4415C94B0EA4}" type="slidenum">
              <a:rPr lang="es-CO" smtClean="0">
                <a:solidFill>
                  <a:prstClr val="black">
                    <a:tint val="75000"/>
                  </a:prstClr>
                </a:solidFill>
              </a:rPr>
              <a:pPr/>
              <a:t>‹Nº›</a:t>
            </a:fld>
            <a:endParaRPr lang="es-CO" dirty="0">
              <a:solidFill>
                <a:prstClr val="black">
                  <a:tint val="75000"/>
                </a:prstClr>
              </a:solidFill>
            </a:endParaRPr>
          </a:p>
        </p:txBody>
      </p:sp>
    </p:spTree>
    <p:extLst>
      <p:ext uri="{BB962C8B-B14F-4D97-AF65-F5344CB8AC3E}">
        <p14:creationId xmlns:p14="http://schemas.microsoft.com/office/powerpoint/2010/main" val="255107274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5" Type="http://schemas.openxmlformats.org/officeDocument/2006/relationships/image" Target="../media/image15.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hyperlink" Target="../../GERENTE%20SEGURIDAD%20BANCARIA/Manual%20de%20seguridad/MN-007.%20Manual%20de%20Seguridad%20F&#237;sica.%20V4.docx" TargetMode="External"/><Relationship Id="rId7" Type="http://schemas.microsoft.com/office/2007/relationships/hdphoto" Target="../media/hdphoto1.wdp"/><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sp>
        <p:nvSpPr>
          <p:cNvPr id="3" name="2 Rectángulo"/>
          <p:cNvSpPr/>
          <p:nvPr/>
        </p:nvSpPr>
        <p:spPr>
          <a:xfrm>
            <a:off x="2286000" y="476672"/>
            <a:ext cx="4572000" cy="830997"/>
          </a:xfrm>
          <a:prstGeom prst="rect">
            <a:avLst/>
          </a:prstGeom>
        </p:spPr>
        <p:txBody>
          <a:bodyPr>
            <a:spAutoFit/>
          </a:bodyPr>
          <a:lstStyle/>
          <a:p>
            <a:pPr algn="ctr"/>
            <a:r>
              <a:rPr lang="es-MX" sz="2400" b="1" dirty="0">
                <a:solidFill>
                  <a:schemeClr val="accent1">
                    <a:lumMod val="75000"/>
                  </a:schemeClr>
                </a:solidFill>
              </a:rPr>
              <a:t>Gerencia Nacional de Operaciones</a:t>
            </a:r>
          </a:p>
          <a:p>
            <a:pPr algn="ctr"/>
            <a:r>
              <a:rPr lang="es-MX" sz="2400" b="1" dirty="0">
                <a:solidFill>
                  <a:schemeClr val="accent1">
                    <a:lumMod val="75000"/>
                  </a:schemeClr>
                </a:solidFill>
              </a:rPr>
              <a:t>Área de Seguridad Bancaria</a:t>
            </a:r>
          </a:p>
        </p:txBody>
      </p:sp>
    </p:spTree>
    <p:extLst>
      <p:ext uri="{BB962C8B-B14F-4D97-AF65-F5344CB8AC3E}">
        <p14:creationId xmlns:p14="http://schemas.microsoft.com/office/powerpoint/2010/main" val="244321768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322975" y="361709"/>
            <a:ext cx="3169457" cy="400110"/>
          </a:xfrm>
          <a:prstGeom prst="rect">
            <a:avLst/>
          </a:prstGeom>
          <a:noFill/>
        </p:spPr>
        <p:txBody>
          <a:bodyPr wrap="none" rtlCol="0">
            <a:spAutoFit/>
          </a:bodyPr>
          <a:lstStyle/>
          <a:p>
            <a:r>
              <a:rPr lang="es-MX" sz="2000" b="1" dirty="0" smtClean="0">
                <a:solidFill>
                  <a:schemeClr val="tx2"/>
                </a:solidFill>
                <a:latin typeface="Arial" panose="020B0604020202020204" pitchFamily="34" charset="0"/>
                <a:cs typeface="Arial" panose="020B0604020202020204" pitchFamily="34" charset="0"/>
              </a:rPr>
              <a:t>SEGURIDAD BANCARIA</a:t>
            </a:r>
            <a:endParaRPr lang="es-MX" sz="2000" b="1" dirty="0">
              <a:solidFill>
                <a:schemeClr val="tx2"/>
              </a:solidFill>
              <a:latin typeface="Arial" panose="020B0604020202020204" pitchFamily="34" charset="0"/>
              <a:cs typeface="Arial" panose="020B0604020202020204" pitchFamily="34" charset="0"/>
            </a:endParaRPr>
          </a:p>
        </p:txBody>
      </p:sp>
      <p:sp>
        <p:nvSpPr>
          <p:cNvPr id="3" name="2 Rectángulo"/>
          <p:cNvSpPr/>
          <p:nvPr/>
        </p:nvSpPr>
        <p:spPr>
          <a:xfrm>
            <a:off x="5652120" y="997843"/>
            <a:ext cx="3312368" cy="1261884"/>
          </a:xfrm>
          <a:prstGeom prst="rect">
            <a:avLst/>
          </a:prstGeom>
        </p:spPr>
        <p:txBody>
          <a:bodyPr wrap="square">
            <a:spAutoFit/>
          </a:bodyPr>
          <a:lstStyle/>
          <a:p>
            <a:r>
              <a:rPr lang="es-MX" sz="1400" b="1" u="sng" dirty="0">
                <a:effectLst>
                  <a:outerShdw blurRad="38100" dist="38100" dir="2700000" algn="tl">
                    <a:srgbClr val="000000">
                      <a:alpha val="43137"/>
                    </a:srgbClr>
                  </a:outerShdw>
                </a:effectLst>
                <a:latin typeface="Arial" pitchFamily="34" charset="0"/>
                <a:cs typeface="Arial" pitchFamily="34" charset="0"/>
              </a:rPr>
              <a:t>PRESIÓN /  INCENTIVO</a:t>
            </a:r>
          </a:p>
          <a:p>
            <a:endParaRPr lang="es-MX" sz="1400" b="1" u="sng" dirty="0">
              <a:solidFill>
                <a:schemeClr val="tx2"/>
              </a:solidFill>
              <a:effectLst>
                <a:outerShdw blurRad="38100" dist="38100" dir="2700000" algn="tl">
                  <a:srgbClr val="000000">
                    <a:alpha val="43137"/>
                  </a:srgbClr>
                </a:outerShdw>
              </a:effectLst>
              <a:latin typeface="Arial" pitchFamily="34" charset="0"/>
              <a:cs typeface="Arial" pitchFamily="34" charset="0"/>
            </a:endParaRPr>
          </a:p>
          <a:p>
            <a:pPr marL="342900" indent="-342900">
              <a:buFontTx/>
              <a:buChar char="-"/>
            </a:pPr>
            <a:r>
              <a:rPr lang="es-MX" sz="1200" b="1" dirty="0">
                <a:solidFill>
                  <a:schemeClr val="tx2"/>
                </a:solidFill>
                <a:latin typeface="Arial" pitchFamily="34" charset="0"/>
                <a:cs typeface="Arial" pitchFamily="34" charset="0"/>
              </a:rPr>
              <a:t>Necesidad o codicia</a:t>
            </a:r>
          </a:p>
          <a:p>
            <a:pPr marL="342900" indent="-342900">
              <a:buFontTx/>
              <a:buChar char="-"/>
            </a:pPr>
            <a:r>
              <a:rPr lang="es-MX" sz="1200" b="1" dirty="0">
                <a:solidFill>
                  <a:schemeClr val="tx2"/>
                </a:solidFill>
                <a:latin typeface="Arial" pitchFamily="34" charset="0"/>
                <a:cs typeface="Arial" pitchFamily="34" charset="0"/>
              </a:rPr>
              <a:t>Estilos de vida, vicios, apuestas</a:t>
            </a:r>
          </a:p>
          <a:p>
            <a:pPr marL="342900" indent="-342900">
              <a:buFontTx/>
              <a:buChar char="-"/>
            </a:pPr>
            <a:r>
              <a:rPr lang="es-MX" sz="1200" b="1" dirty="0">
                <a:solidFill>
                  <a:schemeClr val="tx2"/>
                </a:solidFill>
                <a:latin typeface="Arial" pitchFamily="34" charset="0"/>
                <a:cs typeface="Arial" pitchFamily="34" charset="0"/>
              </a:rPr>
              <a:t>Dificultades económicas</a:t>
            </a:r>
          </a:p>
          <a:p>
            <a:pPr marL="342900" indent="-342900">
              <a:buFontTx/>
              <a:buChar char="-"/>
            </a:pPr>
            <a:r>
              <a:rPr lang="es-MX" sz="1200" b="1" dirty="0">
                <a:solidFill>
                  <a:schemeClr val="tx2"/>
                </a:solidFill>
                <a:latin typeface="Arial" pitchFamily="34" charset="0"/>
                <a:cs typeface="Arial" pitchFamily="34" charset="0"/>
              </a:rPr>
              <a:t>Presiones externas</a:t>
            </a:r>
          </a:p>
        </p:txBody>
      </p:sp>
      <p:sp>
        <p:nvSpPr>
          <p:cNvPr id="5" name="4 Rectángulo"/>
          <p:cNvSpPr/>
          <p:nvPr/>
        </p:nvSpPr>
        <p:spPr>
          <a:xfrm>
            <a:off x="6156176" y="3112677"/>
            <a:ext cx="3096344" cy="1261884"/>
          </a:xfrm>
          <a:prstGeom prst="rect">
            <a:avLst/>
          </a:prstGeom>
        </p:spPr>
        <p:txBody>
          <a:bodyPr wrap="square">
            <a:spAutoFit/>
          </a:bodyPr>
          <a:lstStyle/>
          <a:p>
            <a:r>
              <a:rPr lang="es-MX" sz="1400" b="1" u="sng" dirty="0">
                <a:effectLst>
                  <a:outerShdw blurRad="38100" dist="38100" dir="2700000" algn="tl">
                    <a:srgbClr val="000000">
                      <a:alpha val="43137"/>
                    </a:srgbClr>
                  </a:outerShdw>
                </a:effectLst>
                <a:latin typeface="Arial" pitchFamily="34" charset="0"/>
                <a:cs typeface="Arial" pitchFamily="34" charset="0"/>
              </a:rPr>
              <a:t>RACIONALIZACIÓN / ACTITUD</a:t>
            </a:r>
          </a:p>
          <a:p>
            <a:endParaRPr lang="es-MX" sz="1400" b="1" u="sng" dirty="0">
              <a:effectLst>
                <a:outerShdw blurRad="38100" dist="38100" dir="2700000" algn="tl">
                  <a:srgbClr val="000000">
                    <a:alpha val="43137"/>
                  </a:srgbClr>
                </a:outerShdw>
              </a:effectLst>
              <a:latin typeface="Arial" pitchFamily="34" charset="0"/>
              <a:cs typeface="Arial" pitchFamily="34" charset="0"/>
            </a:endParaRPr>
          </a:p>
          <a:p>
            <a:pPr marL="342900" indent="-342900">
              <a:buFontTx/>
              <a:buChar char="-"/>
            </a:pPr>
            <a:r>
              <a:rPr lang="es-MX" sz="1200" b="1" dirty="0">
                <a:solidFill>
                  <a:schemeClr val="tx2"/>
                </a:solidFill>
                <a:latin typeface="Arial" pitchFamily="34" charset="0"/>
                <a:cs typeface="Arial" pitchFamily="34" charset="0"/>
              </a:rPr>
              <a:t>“Solo es temporal”</a:t>
            </a:r>
          </a:p>
          <a:p>
            <a:pPr marL="342900" indent="-342900">
              <a:buFontTx/>
              <a:buChar char="-"/>
            </a:pPr>
            <a:r>
              <a:rPr lang="es-MX" sz="1200" b="1" dirty="0">
                <a:solidFill>
                  <a:schemeClr val="tx2"/>
                </a:solidFill>
                <a:latin typeface="Arial" pitchFamily="34" charset="0"/>
                <a:cs typeface="Arial" pitchFamily="34" charset="0"/>
              </a:rPr>
              <a:t>“Sigo ordenes”</a:t>
            </a:r>
          </a:p>
          <a:p>
            <a:pPr marL="342900" indent="-342900">
              <a:buFontTx/>
              <a:buChar char="-"/>
            </a:pPr>
            <a:r>
              <a:rPr lang="es-MX" sz="1200" b="1" dirty="0">
                <a:solidFill>
                  <a:schemeClr val="tx2"/>
                </a:solidFill>
                <a:latin typeface="Arial" pitchFamily="34" charset="0"/>
                <a:cs typeface="Arial" pitchFamily="34" charset="0"/>
              </a:rPr>
              <a:t>“Me lo merezco”</a:t>
            </a:r>
          </a:p>
          <a:p>
            <a:pPr marL="342900" indent="-342900">
              <a:buFontTx/>
              <a:buChar char="-"/>
            </a:pPr>
            <a:r>
              <a:rPr lang="es-MX" sz="1200" b="1" dirty="0">
                <a:solidFill>
                  <a:schemeClr val="tx2"/>
                </a:solidFill>
                <a:latin typeface="Arial" pitchFamily="34" charset="0"/>
                <a:cs typeface="Arial" pitchFamily="34" charset="0"/>
              </a:rPr>
              <a:t>“Esto es muy poco para el Banco”                                            </a:t>
            </a:r>
          </a:p>
        </p:txBody>
      </p:sp>
      <p:sp>
        <p:nvSpPr>
          <p:cNvPr id="6" name="5 Rectángulo"/>
          <p:cNvSpPr/>
          <p:nvPr/>
        </p:nvSpPr>
        <p:spPr>
          <a:xfrm>
            <a:off x="-108520" y="3168277"/>
            <a:ext cx="2880320" cy="1631216"/>
          </a:xfrm>
          <a:prstGeom prst="rect">
            <a:avLst/>
          </a:prstGeom>
        </p:spPr>
        <p:txBody>
          <a:bodyPr wrap="square">
            <a:spAutoFit/>
          </a:bodyPr>
          <a:lstStyle/>
          <a:p>
            <a:r>
              <a:rPr lang="es-MX" sz="1400" b="1" u="sng" dirty="0" smtClean="0">
                <a:effectLst>
                  <a:outerShdw blurRad="38100" dist="38100" dir="2700000" algn="tl">
                    <a:srgbClr val="000000">
                      <a:alpha val="43137"/>
                    </a:srgbClr>
                  </a:outerShdw>
                </a:effectLst>
                <a:latin typeface="Arial" pitchFamily="34" charset="0"/>
                <a:cs typeface="Arial" pitchFamily="34" charset="0"/>
              </a:rPr>
              <a:t>  OPORTUNIDAD </a:t>
            </a:r>
            <a:r>
              <a:rPr lang="es-MX" sz="1400" b="1" u="sng" dirty="0">
                <a:effectLst>
                  <a:outerShdw blurRad="38100" dist="38100" dir="2700000" algn="tl">
                    <a:srgbClr val="000000">
                      <a:alpha val="43137"/>
                    </a:srgbClr>
                  </a:outerShdw>
                </a:effectLst>
                <a:latin typeface="Arial" pitchFamily="34" charset="0"/>
                <a:cs typeface="Arial" pitchFamily="34" charset="0"/>
              </a:rPr>
              <a:t>/ CAPACIDAD</a:t>
            </a:r>
          </a:p>
          <a:p>
            <a:endParaRPr lang="es-MX" sz="1400" b="1" u="sng" dirty="0">
              <a:effectLst>
                <a:outerShdw blurRad="38100" dist="38100" dir="2700000" algn="tl">
                  <a:srgbClr val="000000">
                    <a:alpha val="43137"/>
                  </a:srgbClr>
                </a:outerShdw>
              </a:effectLst>
              <a:latin typeface="Arial" pitchFamily="34" charset="0"/>
              <a:cs typeface="Arial" pitchFamily="34" charset="0"/>
            </a:endParaRPr>
          </a:p>
          <a:p>
            <a:pPr marL="342900" indent="-342900">
              <a:buFontTx/>
              <a:buChar char="-"/>
            </a:pPr>
            <a:r>
              <a:rPr lang="es-MX" sz="1200" b="1" dirty="0">
                <a:solidFill>
                  <a:schemeClr val="tx2"/>
                </a:solidFill>
                <a:latin typeface="Arial" pitchFamily="34" charset="0"/>
                <a:cs typeface="Arial" pitchFamily="34" charset="0"/>
              </a:rPr>
              <a:t>Exceso de confianza</a:t>
            </a:r>
          </a:p>
          <a:p>
            <a:pPr marL="342900" indent="-342900">
              <a:buFontTx/>
              <a:buChar char="-"/>
            </a:pPr>
            <a:r>
              <a:rPr lang="es-MX" sz="1200" b="1" dirty="0">
                <a:solidFill>
                  <a:schemeClr val="tx2"/>
                </a:solidFill>
                <a:latin typeface="Arial" pitchFamily="34" charset="0"/>
                <a:cs typeface="Arial" pitchFamily="34" charset="0"/>
              </a:rPr>
              <a:t>Acceso privilegiado</a:t>
            </a:r>
          </a:p>
          <a:p>
            <a:pPr marL="342900" indent="-342900">
              <a:buFontTx/>
              <a:buChar char="-"/>
            </a:pPr>
            <a:r>
              <a:rPr lang="es-MX" sz="1200" b="1" dirty="0">
                <a:solidFill>
                  <a:schemeClr val="tx2"/>
                </a:solidFill>
                <a:latin typeface="Arial" pitchFamily="34" charset="0"/>
                <a:cs typeface="Arial" pitchFamily="34" charset="0"/>
              </a:rPr>
              <a:t>Falta de segregación de funciones</a:t>
            </a:r>
          </a:p>
          <a:p>
            <a:pPr marL="342900" indent="-342900">
              <a:buFontTx/>
              <a:buChar char="-"/>
            </a:pPr>
            <a:r>
              <a:rPr lang="es-MX" sz="1200" b="1" dirty="0">
                <a:solidFill>
                  <a:schemeClr val="tx2"/>
                </a:solidFill>
                <a:latin typeface="Arial" pitchFamily="34" charset="0"/>
                <a:cs typeface="Arial" pitchFamily="34" charset="0"/>
              </a:rPr>
              <a:t>Deficiencia de sistema de control interno</a:t>
            </a:r>
          </a:p>
        </p:txBody>
      </p:sp>
      <p:pic>
        <p:nvPicPr>
          <p:cNvPr id="819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3848" y="561764"/>
            <a:ext cx="2236787" cy="2152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3848" y="2800404"/>
            <a:ext cx="2305050" cy="2103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7"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7704" y="2800404"/>
            <a:ext cx="2305050" cy="2225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8"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99595" y="2941691"/>
            <a:ext cx="2305050" cy="2084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7 Rectángulo"/>
          <p:cNvSpPr/>
          <p:nvPr/>
        </p:nvSpPr>
        <p:spPr>
          <a:xfrm>
            <a:off x="3491880" y="3112677"/>
            <a:ext cx="1728192" cy="3163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800" dirty="0" smtClean="0"/>
              <a:t>FRAUDE</a:t>
            </a:r>
            <a:endParaRPr lang="es-MX" sz="2800" dirty="0"/>
          </a:p>
        </p:txBody>
      </p:sp>
      <p:sp>
        <p:nvSpPr>
          <p:cNvPr id="4" name="3 Rectángulo"/>
          <p:cNvSpPr/>
          <p:nvPr/>
        </p:nvSpPr>
        <p:spPr>
          <a:xfrm>
            <a:off x="251520" y="5661248"/>
            <a:ext cx="8712968"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000" b="1" dirty="0" smtClean="0"/>
              <a:t>Motivos para perpetuar fraudes y causas que permiten el delito</a:t>
            </a:r>
            <a:endParaRPr lang="es-MX" sz="2000" b="1" dirty="0"/>
          </a:p>
        </p:txBody>
      </p:sp>
    </p:spTree>
    <p:extLst>
      <p:ext uri="{BB962C8B-B14F-4D97-AF65-F5344CB8AC3E}">
        <p14:creationId xmlns:p14="http://schemas.microsoft.com/office/powerpoint/2010/main" val="245652196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251520" y="305223"/>
            <a:ext cx="3169457" cy="400110"/>
          </a:xfrm>
          <a:prstGeom prst="rect">
            <a:avLst/>
          </a:prstGeom>
          <a:noFill/>
        </p:spPr>
        <p:txBody>
          <a:bodyPr wrap="none" rtlCol="0">
            <a:spAutoFit/>
          </a:bodyPr>
          <a:lstStyle/>
          <a:p>
            <a:r>
              <a:rPr lang="es-MX" sz="2000" b="1" dirty="0" smtClean="0">
                <a:solidFill>
                  <a:schemeClr val="tx2"/>
                </a:solidFill>
                <a:latin typeface="Arial" panose="020B0604020202020204" pitchFamily="34" charset="0"/>
                <a:cs typeface="Arial" panose="020B0604020202020204" pitchFamily="34" charset="0"/>
              </a:rPr>
              <a:t>SEGURIDAD BANCARIA</a:t>
            </a:r>
            <a:endParaRPr lang="es-MX" sz="2000" b="1" dirty="0">
              <a:solidFill>
                <a:schemeClr val="tx2"/>
              </a:solidFill>
              <a:latin typeface="Arial" panose="020B0604020202020204" pitchFamily="34" charset="0"/>
              <a:cs typeface="Arial" panose="020B0604020202020204" pitchFamily="34" charset="0"/>
            </a:endParaRPr>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826539"/>
            <a:ext cx="8136904" cy="46149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2 Rectángulo"/>
          <p:cNvSpPr/>
          <p:nvPr/>
        </p:nvSpPr>
        <p:spPr>
          <a:xfrm>
            <a:off x="6012160" y="3429000"/>
            <a:ext cx="3203848" cy="1384995"/>
          </a:xfrm>
          <a:prstGeom prst="rect">
            <a:avLst/>
          </a:prstGeom>
        </p:spPr>
        <p:txBody>
          <a:bodyPr wrap="square">
            <a:spAutoFit/>
          </a:bodyPr>
          <a:lstStyle/>
          <a:p>
            <a:r>
              <a:rPr lang="es-MX" sz="1200" b="1" dirty="0">
                <a:solidFill>
                  <a:schemeClr val="tx2"/>
                </a:solidFill>
                <a:latin typeface="Arial" pitchFamily="34" charset="0"/>
                <a:cs typeface="Arial" pitchFamily="34" charset="0"/>
              </a:rPr>
              <a:t>SCI y Auditorias.</a:t>
            </a:r>
          </a:p>
          <a:p>
            <a:r>
              <a:rPr lang="es-MX" sz="1200" b="1" dirty="0">
                <a:solidFill>
                  <a:schemeClr val="tx2"/>
                </a:solidFill>
                <a:latin typeface="Arial" pitchFamily="34" charset="0"/>
                <a:cs typeface="Arial" pitchFamily="34" charset="0"/>
              </a:rPr>
              <a:t>Sistemas de Administración del Riesgo (crédito y operativo).</a:t>
            </a:r>
          </a:p>
          <a:p>
            <a:r>
              <a:rPr lang="es-MX" sz="1200" b="1" dirty="0">
                <a:solidFill>
                  <a:schemeClr val="tx2"/>
                </a:solidFill>
                <a:latin typeface="Arial" pitchFamily="34" charset="0"/>
                <a:cs typeface="Arial" pitchFamily="34" charset="0"/>
              </a:rPr>
              <a:t>Normatividad Vigente.</a:t>
            </a:r>
          </a:p>
          <a:p>
            <a:r>
              <a:rPr lang="es-MX" sz="1200" b="1" dirty="0">
                <a:solidFill>
                  <a:schemeClr val="tx2"/>
                </a:solidFill>
                <a:latin typeface="Arial" pitchFamily="34" charset="0"/>
                <a:cs typeface="Arial" pitchFamily="34" charset="0"/>
              </a:rPr>
              <a:t>Control Operativo y Seguimiento.</a:t>
            </a:r>
          </a:p>
          <a:p>
            <a:r>
              <a:rPr lang="es-MX" sz="1200" b="1" dirty="0">
                <a:solidFill>
                  <a:schemeClr val="tx2"/>
                </a:solidFill>
                <a:latin typeface="Arial" pitchFamily="34" charset="0"/>
                <a:cs typeface="Arial" pitchFamily="34" charset="0"/>
              </a:rPr>
              <a:t>Seguridad Bancaria </a:t>
            </a:r>
          </a:p>
          <a:p>
            <a:r>
              <a:rPr lang="es-MX" sz="1200" b="1" dirty="0">
                <a:solidFill>
                  <a:schemeClr val="tx2"/>
                </a:solidFill>
                <a:latin typeface="Arial" pitchFamily="34" charset="0"/>
                <a:cs typeface="Arial" pitchFamily="34" charset="0"/>
              </a:rPr>
              <a:t>Procesos de Mejoramiento</a:t>
            </a:r>
            <a:endParaRPr lang="es-MX" sz="1200" dirty="0">
              <a:solidFill>
                <a:schemeClr val="tx2"/>
              </a:solidFill>
            </a:endParaRPr>
          </a:p>
        </p:txBody>
      </p:sp>
      <p:sp>
        <p:nvSpPr>
          <p:cNvPr id="4" name="3 Rectángulo"/>
          <p:cNvSpPr/>
          <p:nvPr/>
        </p:nvSpPr>
        <p:spPr>
          <a:xfrm>
            <a:off x="0" y="3601199"/>
            <a:ext cx="1763688" cy="1569660"/>
          </a:xfrm>
          <a:prstGeom prst="rect">
            <a:avLst/>
          </a:prstGeom>
        </p:spPr>
        <p:txBody>
          <a:bodyPr wrap="square">
            <a:spAutoFit/>
          </a:bodyPr>
          <a:lstStyle/>
          <a:p>
            <a:r>
              <a:rPr lang="es-MX" sz="1200" b="1" dirty="0" smtClean="0">
                <a:solidFill>
                  <a:schemeClr val="tx2"/>
                </a:solidFill>
                <a:latin typeface="Arial" pitchFamily="34" charset="0"/>
                <a:cs typeface="Arial" pitchFamily="34" charset="0"/>
              </a:rPr>
              <a:t>Central </a:t>
            </a:r>
            <a:r>
              <a:rPr lang="es-MX" sz="1200" b="1" dirty="0">
                <a:solidFill>
                  <a:schemeClr val="tx2"/>
                </a:solidFill>
                <a:latin typeface="Arial" pitchFamily="34" charset="0"/>
                <a:cs typeface="Arial" pitchFamily="34" charset="0"/>
              </a:rPr>
              <a:t>de Monitoreó y medio tecnológicos.</a:t>
            </a:r>
          </a:p>
          <a:p>
            <a:r>
              <a:rPr lang="es-MX" sz="1200" b="1" dirty="0">
                <a:solidFill>
                  <a:schemeClr val="tx2"/>
                </a:solidFill>
                <a:latin typeface="Arial" pitchFamily="34" charset="0"/>
                <a:cs typeface="Arial" pitchFamily="34" charset="0"/>
              </a:rPr>
              <a:t>Monitoreo Transaccional.</a:t>
            </a:r>
          </a:p>
          <a:p>
            <a:r>
              <a:rPr lang="es-MX" sz="1200" b="1" dirty="0">
                <a:solidFill>
                  <a:schemeClr val="tx2"/>
                </a:solidFill>
                <a:latin typeface="Arial" pitchFamily="34" charset="0"/>
                <a:cs typeface="Arial" pitchFamily="34" charset="0"/>
              </a:rPr>
              <a:t>Sistemas de Información y Bases de Datos</a:t>
            </a:r>
            <a:endParaRPr lang="es-MX" sz="1200" b="1" dirty="0">
              <a:solidFill>
                <a:schemeClr val="tx2"/>
              </a:solidFill>
            </a:endParaRPr>
          </a:p>
        </p:txBody>
      </p:sp>
      <p:sp>
        <p:nvSpPr>
          <p:cNvPr id="5" name="4 Rectángulo"/>
          <p:cNvSpPr/>
          <p:nvPr/>
        </p:nvSpPr>
        <p:spPr>
          <a:xfrm>
            <a:off x="251520" y="5733256"/>
            <a:ext cx="871296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400" dirty="0" smtClean="0"/>
              <a:t>Herramientas de Mitigación de fraude</a:t>
            </a:r>
            <a:endParaRPr lang="es-MX" sz="2400" dirty="0"/>
          </a:p>
        </p:txBody>
      </p:sp>
    </p:spTree>
    <p:extLst>
      <p:ext uri="{BB962C8B-B14F-4D97-AF65-F5344CB8AC3E}">
        <p14:creationId xmlns:p14="http://schemas.microsoft.com/office/powerpoint/2010/main" val="95561384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1000" b="-1000"/>
          </a:stretch>
        </a:blipFill>
        <a:effectLst/>
      </p:bgPr>
    </p:bg>
    <p:spTree>
      <p:nvGrpSpPr>
        <p:cNvPr id="1" name=""/>
        <p:cNvGrpSpPr/>
        <p:nvPr/>
      </p:nvGrpSpPr>
      <p:grpSpPr>
        <a:xfrm>
          <a:off x="0" y="0"/>
          <a:ext cx="0" cy="0"/>
          <a:chOff x="0" y="0"/>
          <a:chExt cx="0" cy="0"/>
        </a:xfrm>
      </p:grpSpPr>
      <p:sp>
        <p:nvSpPr>
          <p:cNvPr id="2" name="1 Rectángulo"/>
          <p:cNvSpPr/>
          <p:nvPr/>
        </p:nvSpPr>
        <p:spPr>
          <a:xfrm>
            <a:off x="179512" y="116632"/>
            <a:ext cx="8856984" cy="7201972"/>
          </a:xfrm>
          <a:prstGeom prst="rect">
            <a:avLst/>
          </a:prstGeom>
        </p:spPr>
        <p:txBody>
          <a:bodyPr wrap="square">
            <a:spAutoFit/>
          </a:bodyPr>
          <a:lstStyle/>
          <a:p>
            <a:endParaRPr lang="es-CO" sz="900" dirty="0" smtClean="0"/>
          </a:p>
          <a:p>
            <a:endParaRPr lang="es-CO" sz="900" dirty="0"/>
          </a:p>
          <a:p>
            <a:endParaRPr lang="es-CO" sz="900" dirty="0" smtClean="0"/>
          </a:p>
          <a:p>
            <a:r>
              <a:rPr lang="es-CO" sz="1050" dirty="0" smtClean="0">
                <a:solidFill>
                  <a:schemeClr val="tx2">
                    <a:lumMod val="75000"/>
                  </a:schemeClr>
                </a:solidFill>
              </a:rPr>
              <a:t>Apertura </a:t>
            </a:r>
            <a:r>
              <a:rPr lang="es-CO" sz="1050" dirty="0">
                <a:solidFill>
                  <a:schemeClr val="tx2">
                    <a:lumMod val="75000"/>
                  </a:schemeClr>
                </a:solidFill>
              </a:rPr>
              <a:t>dual. Aperturas que se realizan entre dos Funcionarios responsables de las llaves y/o claves.</a:t>
            </a:r>
          </a:p>
          <a:p>
            <a:endParaRPr lang="es-CO" sz="1050" dirty="0">
              <a:solidFill>
                <a:schemeClr val="tx2">
                  <a:lumMod val="75000"/>
                </a:schemeClr>
              </a:solidFill>
            </a:endParaRPr>
          </a:p>
          <a:p>
            <a:r>
              <a:rPr lang="es-CO" sz="1050" dirty="0" smtClean="0">
                <a:solidFill>
                  <a:schemeClr val="tx2">
                    <a:lumMod val="75000"/>
                  </a:schemeClr>
                </a:solidFill>
              </a:rPr>
              <a:t>Áreas </a:t>
            </a:r>
            <a:r>
              <a:rPr lang="es-CO" sz="1050" dirty="0">
                <a:solidFill>
                  <a:schemeClr val="tx2">
                    <a:lumMod val="75000"/>
                  </a:schemeClr>
                </a:solidFill>
              </a:rPr>
              <a:t>al público. Son áreas de acceso y movilidad para nuestros clientes o        usuarios (hall de espera, filas de acceso a cajeros).</a:t>
            </a:r>
          </a:p>
          <a:p>
            <a:endParaRPr lang="es-CO" sz="1050" dirty="0">
              <a:solidFill>
                <a:schemeClr val="tx2">
                  <a:lumMod val="75000"/>
                </a:schemeClr>
              </a:solidFill>
            </a:endParaRPr>
          </a:p>
          <a:p>
            <a:r>
              <a:rPr lang="es-CO" sz="1050" dirty="0" smtClean="0">
                <a:solidFill>
                  <a:schemeClr val="tx2">
                    <a:lumMod val="75000"/>
                  </a:schemeClr>
                </a:solidFill>
              </a:rPr>
              <a:t>Áreas </a:t>
            </a:r>
            <a:r>
              <a:rPr lang="es-CO" sz="1050" dirty="0">
                <a:solidFill>
                  <a:schemeClr val="tx2">
                    <a:lumMod val="75000"/>
                  </a:schemeClr>
                </a:solidFill>
              </a:rPr>
              <a:t>de máxima restricción. Áreas a las cuales solo pueden ingresar funcionarios autorizados: área de cajas, cuarto de conteo o bóveda, archivo, cuarto de sistemas.</a:t>
            </a:r>
          </a:p>
          <a:p>
            <a:endParaRPr lang="es-CO" sz="1050" dirty="0">
              <a:solidFill>
                <a:schemeClr val="tx2">
                  <a:lumMod val="75000"/>
                </a:schemeClr>
              </a:solidFill>
            </a:endParaRPr>
          </a:p>
          <a:p>
            <a:r>
              <a:rPr lang="es-CO" sz="1050" dirty="0" smtClean="0">
                <a:solidFill>
                  <a:schemeClr val="tx2">
                    <a:lumMod val="75000"/>
                  </a:schemeClr>
                </a:solidFill>
              </a:rPr>
              <a:t>Áreas </a:t>
            </a:r>
            <a:r>
              <a:rPr lang="es-CO" sz="1050" dirty="0">
                <a:solidFill>
                  <a:schemeClr val="tx2">
                    <a:lumMod val="75000"/>
                  </a:schemeClr>
                </a:solidFill>
              </a:rPr>
              <a:t>mixtas. Son áreas en las cuales interactúan funcionarios y clientes como: asesores de servicios, analistas de crédito.</a:t>
            </a:r>
          </a:p>
          <a:p>
            <a:endParaRPr lang="es-CO" sz="1050" dirty="0">
              <a:solidFill>
                <a:schemeClr val="tx2">
                  <a:lumMod val="75000"/>
                </a:schemeClr>
              </a:solidFill>
            </a:endParaRPr>
          </a:p>
          <a:p>
            <a:r>
              <a:rPr lang="es-CO" sz="1050" dirty="0" smtClean="0">
                <a:solidFill>
                  <a:schemeClr val="tx2">
                    <a:lumMod val="75000"/>
                  </a:schemeClr>
                </a:solidFill>
              </a:rPr>
              <a:t>Áreas </a:t>
            </a:r>
            <a:r>
              <a:rPr lang="es-CO" sz="1050" dirty="0">
                <a:solidFill>
                  <a:schemeClr val="tx2">
                    <a:lumMod val="75000"/>
                  </a:schemeClr>
                </a:solidFill>
              </a:rPr>
              <a:t>restringidas. Son áreas las cuales están clasificadas de acuerdo a su complejidad, riesgo, nivel de confidencialidad o labores que se ejecuten en el área, limitando el acceso, deben estar debidamente identificadas por los funcionarios y se debe cumplir con la normatividad y protocolos para su ingreso.</a:t>
            </a:r>
          </a:p>
          <a:p>
            <a:endParaRPr lang="es-CO" sz="1050" dirty="0">
              <a:solidFill>
                <a:schemeClr val="tx2">
                  <a:lumMod val="75000"/>
                </a:schemeClr>
              </a:solidFill>
            </a:endParaRPr>
          </a:p>
          <a:p>
            <a:r>
              <a:rPr lang="es-CO" sz="1050" dirty="0" smtClean="0">
                <a:solidFill>
                  <a:schemeClr val="tx2">
                    <a:lumMod val="75000"/>
                  </a:schemeClr>
                </a:solidFill>
              </a:rPr>
              <a:t>Armas </a:t>
            </a:r>
            <a:r>
              <a:rPr lang="es-CO" sz="1050" dirty="0">
                <a:solidFill>
                  <a:schemeClr val="tx2">
                    <a:lumMod val="75000"/>
                  </a:schemeClr>
                </a:solidFill>
              </a:rPr>
              <a:t>blancas. Objeto punzante, cortante, corto contundente o corto punzante apto para herir, cortar, matar o dañar; que posea bordes filosos o punzantes, tales como navajas, puñales, puñaletas, punzones o cualquier objeto de similares características.</a:t>
            </a:r>
          </a:p>
          <a:p>
            <a:endParaRPr lang="es-CO" sz="1050" dirty="0">
              <a:solidFill>
                <a:schemeClr val="tx2">
                  <a:lumMod val="75000"/>
                </a:schemeClr>
              </a:solidFill>
            </a:endParaRPr>
          </a:p>
          <a:p>
            <a:r>
              <a:rPr lang="es-CO" sz="1050" dirty="0" smtClean="0">
                <a:solidFill>
                  <a:schemeClr val="tx2">
                    <a:lumMod val="75000"/>
                  </a:schemeClr>
                </a:solidFill>
              </a:rPr>
              <a:t>Armas </a:t>
            </a:r>
            <a:r>
              <a:rPr lang="es-CO" sz="1050" dirty="0">
                <a:solidFill>
                  <a:schemeClr val="tx2">
                    <a:lumMod val="75000"/>
                  </a:schemeClr>
                </a:solidFill>
              </a:rPr>
              <a:t>contundentes. Todo elemento o arma que obre por golpe o contusión (varillas, barras metálicas, martillos, etc.)</a:t>
            </a:r>
          </a:p>
          <a:p>
            <a:endParaRPr lang="es-CO" sz="1050" dirty="0">
              <a:solidFill>
                <a:schemeClr val="tx2">
                  <a:lumMod val="75000"/>
                </a:schemeClr>
              </a:solidFill>
            </a:endParaRPr>
          </a:p>
          <a:p>
            <a:r>
              <a:rPr lang="es-CO" sz="1050" dirty="0" smtClean="0">
                <a:solidFill>
                  <a:schemeClr val="tx2">
                    <a:lumMod val="75000"/>
                  </a:schemeClr>
                </a:solidFill>
              </a:rPr>
              <a:t>Armas </a:t>
            </a:r>
            <a:r>
              <a:rPr lang="es-CO" sz="1050" dirty="0">
                <a:solidFill>
                  <a:schemeClr val="tx2">
                    <a:lumMod val="75000"/>
                  </a:schemeClr>
                </a:solidFill>
              </a:rPr>
              <a:t>de fuego. Armas como revólveres, pistolas, fusiles, escopetas, las cuales disparan proyectiles al ser activadas.</a:t>
            </a:r>
          </a:p>
          <a:p>
            <a:endParaRPr lang="es-CO" sz="1050" dirty="0">
              <a:solidFill>
                <a:schemeClr val="tx2">
                  <a:lumMod val="75000"/>
                </a:schemeClr>
              </a:solidFill>
            </a:endParaRPr>
          </a:p>
          <a:p>
            <a:r>
              <a:rPr lang="es-CO" sz="1050" dirty="0" smtClean="0">
                <a:solidFill>
                  <a:schemeClr val="tx2">
                    <a:lumMod val="75000"/>
                  </a:schemeClr>
                </a:solidFill>
              </a:rPr>
              <a:t>Asalto</a:t>
            </a:r>
            <a:r>
              <a:rPr lang="es-CO" sz="1050" dirty="0">
                <a:solidFill>
                  <a:schemeClr val="tx2">
                    <a:lumMod val="75000"/>
                  </a:schemeClr>
                </a:solidFill>
              </a:rPr>
              <a:t>. Robo, ya sea con violencia física, verbal o psicológica cometido en contra de las Oficinas o Módulos Financieros.</a:t>
            </a:r>
          </a:p>
          <a:p>
            <a:endParaRPr lang="es-CO" sz="1050" dirty="0">
              <a:solidFill>
                <a:schemeClr val="tx2">
                  <a:lumMod val="75000"/>
                </a:schemeClr>
              </a:solidFill>
            </a:endParaRPr>
          </a:p>
          <a:p>
            <a:endParaRPr lang="es-CO" sz="1050" dirty="0">
              <a:solidFill>
                <a:schemeClr val="tx2">
                  <a:lumMod val="75000"/>
                </a:schemeClr>
              </a:solidFill>
            </a:endParaRPr>
          </a:p>
          <a:p>
            <a:r>
              <a:rPr lang="es-CO" sz="1050" dirty="0" smtClean="0">
                <a:solidFill>
                  <a:schemeClr val="tx2">
                    <a:lumMod val="75000"/>
                  </a:schemeClr>
                </a:solidFill>
              </a:rPr>
              <a:t>Bóveda</a:t>
            </a:r>
            <a:r>
              <a:rPr lang="es-CO" sz="1050" dirty="0">
                <a:solidFill>
                  <a:schemeClr val="tx2">
                    <a:lumMod val="75000"/>
                  </a:schemeClr>
                </a:solidFill>
              </a:rPr>
              <a:t>. Estructura física fija de alta resistencia, generalmente blindada por sus distintas caras, en cuyo interior se resguardan efectivo y/o valores que cuenta con chapas de combinación.</a:t>
            </a:r>
          </a:p>
          <a:p>
            <a:endParaRPr lang="es-CO" sz="1050" dirty="0">
              <a:solidFill>
                <a:schemeClr val="tx2">
                  <a:lumMod val="75000"/>
                </a:schemeClr>
              </a:solidFill>
            </a:endParaRPr>
          </a:p>
          <a:p>
            <a:r>
              <a:rPr lang="es-CO" sz="1050" dirty="0" smtClean="0">
                <a:solidFill>
                  <a:schemeClr val="tx2">
                    <a:lumMod val="75000"/>
                  </a:schemeClr>
                </a:solidFill>
              </a:rPr>
              <a:t>Caja </a:t>
            </a:r>
            <a:r>
              <a:rPr lang="es-CO" sz="1050" dirty="0">
                <a:solidFill>
                  <a:schemeClr val="tx2">
                    <a:lumMod val="75000"/>
                  </a:schemeClr>
                </a:solidFill>
              </a:rPr>
              <a:t>fuerte. Mueble de alta resistencia física, generalmente de acero de gran espesor, en cuyo interior se resguarda efectivo y valores, que cuentan con chapas de combinación.</a:t>
            </a:r>
          </a:p>
          <a:p>
            <a:endParaRPr lang="es-CO" sz="1050" dirty="0">
              <a:solidFill>
                <a:schemeClr val="tx2">
                  <a:lumMod val="75000"/>
                </a:schemeClr>
              </a:solidFill>
            </a:endParaRPr>
          </a:p>
          <a:p>
            <a:endParaRPr lang="es-CO" sz="1050" dirty="0">
              <a:solidFill>
                <a:schemeClr val="tx2">
                  <a:lumMod val="75000"/>
                </a:schemeClr>
              </a:solidFill>
            </a:endParaRPr>
          </a:p>
          <a:p>
            <a:r>
              <a:rPr lang="es-CO" sz="1050" dirty="0" smtClean="0">
                <a:solidFill>
                  <a:schemeClr val="tx2">
                    <a:lumMod val="75000"/>
                  </a:schemeClr>
                </a:solidFill>
              </a:rPr>
              <a:t>CCTV</a:t>
            </a:r>
            <a:r>
              <a:rPr lang="es-CO" sz="1050" dirty="0">
                <a:solidFill>
                  <a:schemeClr val="tx2">
                    <a:lumMod val="75000"/>
                  </a:schemeClr>
                </a:solidFill>
              </a:rPr>
              <a:t>. Circuito Cerrado de Televisión para video vigilancia, el cual es instalado de acuerdo a la Circular 042 de la Superintendencia Financiera de Colombia.</a:t>
            </a:r>
          </a:p>
          <a:p>
            <a:endParaRPr lang="es-CO" sz="1050" dirty="0">
              <a:solidFill>
                <a:schemeClr val="tx2">
                  <a:lumMod val="75000"/>
                </a:schemeClr>
              </a:solidFill>
            </a:endParaRPr>
          </a:p>
          <a:p>
            <a:r>
              <a:rPr lang="es-CO" sz="1050" dirty="0" smtClean="0">
                <a:solidFill>
                  <a:schemeClr val="tx2">
                    <a:lumMod val="75000"/>
                  </a:schemeClr>
                </a:solidFill>
              </a:rPr>
              <a:t>Central </a:t>
            </a:r>
            <a:r>
              <a:rPr lang="es-CO" sz="1050" dirty="0">
                <a:solidFill>
                  <a:schemeClr val="tx2">
                    <a:lumMod val="75000"/>
                  </a:schemeClr>
                </a:solidFill>
              </a:rPr>
              <a:t>de Monitoreo. Dependencia donde se reciben las señales de alarma efectivamente enviadas, atendidas por operadores de medios tecnológicos, así como de transmisión de imágenes que se generan en cada una de las Oficinas.</a:t>
            </a:r>
          </a:p>
          <a:p>
            <a:endParaRPr lang="es-CO" sz="1050" dirty="0">
              <a:solidFill>
                <a:schemeClr val="tx2">
                  <a:lumMod val="75000"/>
                </a:schemeClr>
              </a:solidFill>
            </a:endParaRPr>
          </a:p>
          <a:p>
            <a:r>
              <a:rPr lang="es-CO" sz="1050" dirty="0" smtClean="0">
                <a:solidFill>
                  <a:schemeClr val="tx2">
                    <a:lumMod val="75000"/>
                  </a:schemeClr>
                </a:solidFill>
              </a:rPr>
              <a:t>Cerradura </a:t>
            </a:r>
            <a:r>
              <a:rPr lang="es-CO" sz="1050" dirty="0">
                <a:solidFill>
                  <a:schemeClr val="tx2">
                    <a:lumMod val="75000"/>
                  </a:schemeClr>
                </a:solidFill>
              </a:rPr>
              <a:t>digital de caja fuerte. Sistema compuesto por dial digital y mecanismos electromecánicos, permite accionamiento dual.</a:t>
            </a:r>
          </a:p>
          <a:p>
            <a:endParaRPr lang="es-CO" sz="1050" dirty="0">
              <a:solidFill>
                <a:schemeClr val="tx2">
                  <a:lumMod val="75000"/>
                </a:schemeClr>
              </a:solidFill>
            </a:endParaRPr>
          </a:p>
          <a:p>
            <a:r>
              <a:rPr lang="es-CO" sz="1050" dirty="0" smtClean="0">
                <a:solidFill>
                  <a:schemeClr val="tx2">
                    <a:lumMod val="75000"/>
                  </a:schemeClr>
                </a:solidFill>
              </a:rPr>
              <a:t>Cerradura </a:t>
            </a:r>
            <a:r>
              <a:rPr lang="es-CO" sz="1050" dirty="0">
                <a:solidFill>
                  <a:schemeClr val="tx2">
                    <a:lumMod val="75000"/>
                  </a:schemeClr>
                </a:solidFill>
              </a:rPr>
              <a:t>mecánica de caja fuerte. Sistema de dial manual con accionamientos mecánicos.</a:t>
            </a:r>
          </a:p>
          <a:p>
            <a:endParaRPr lang="es-CO" sz="1050" dirty="0"/>
          </a:p>
          <a:p>
            <a:endParaRPr lang="es-CO" dirty="0"/>
          </a:p>
          <a:p>
            <a:endParaRPr lang="es-CO" dirty="0"/>
          </a:p>
        </p:txBody>
      </p:sp>
    </p:spTree>
    <p:extLst>
      <p:ext uri="{BB962C8B-B14F-4D97-AF65-F5344CB8AC3E}">
        <p14:creationId xmlns:p14="http://schemas.microsoft.com/office/powerpoint/2010/main" val="37456389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1000" b="-1000"/>
          </a:stretch>
        </a:blipFill>
        <a:effectLst/>
      </p:bgPr>
    </p:bg>
    <p:spTree>
      <p:nvGrpSpPr>
        <p:cNvPr id="1" name=""/>
        <p:cNvGrpSpPr/>
        <p:nvPr/>
      </p:nvGrpSpPr>
      <p:grpSpPr>
        <a:xfrm>
          <a:off x="0" y="0"/>
          <a:ext cx="0" cy="0"/>
          <a:chOff x="0" y="0"/>
          <a:chExt cx="0" cy="0"/>
        </a:xfrm>
      </p:grpSpPr>
      <p:sp>
        <p:nvSpPr>
          <p:cNvPr id="2" name="1 Rectángulo"/>
          <p:cNvSpPr/>
          <p:nvPr/>
        </p:nvSpPr>
        <p:spPr>
          <a:xfrm>
            <a:off x="83695" y="151575"/>
            <a:ext cx="9036496" cy="6678751"/>
          </a:xfrm>
          <a:prstGeom prst="rect">
            <a:avLst/>
          </a:prstGeom>
        </p:spPr>
        <p:txBody>
          <a:bodyPr wrap="square">
            <a:spAutoFit/>
          </a:bodyPr>
          <a:lstStyle/>
          <a:p>
            <a:r>
              <a:rPr lang="es-CO" sz="1000" dirty="0">
                <a:solidFill>
                  <a:schemeClr val="tx2">
                    <a:lumMod val="75000"/>
                  </a:schemeClr>
                </a:solidFill>
              </a:rPr>
              <a:t>	</a:t>
            </a:r>
          </a:p>
          <a:p>
            <a:r>
              <a:rPr lang="es-CO" sz="1000" dirty="0" smtClean="0">
                <a:solidFill>
                  <a:schemeClr val="tx2">
                    <a:lumMod val="75000"/>
                  </a:schemeClr>
                </a:solidFill>
              </a:rPr>
              <a:t>Fleteo</a:t>
            </a:r>
            <a:r>
              <a:rPr lang="es-CO" sz="1000" dirty="0">
                <a:solidFill>
                  <a:schemeClr val="tx2">
                    <a:lumMod val="75000"/>
                  </a:schemeClr>
                </a:solidFill>
              </a:rPr>
              <a:t>. Modalidad delictiva en la cual los delincuentes hacen seguimiento a los clientes que retiran efectivo de las oficinas bancarias y luego los interceptan hurtándoles el dinero retirado.</a:t>
            </a:r>
          </a:p>
          <a:p>
            <a:endParaRPr lang="es-CO" sz="1000" dirty="0">
              <a:solidFill>
                <a:schemeClr val="tx2">
                  <a:lumMod val="75000"/>
                </a:schemeClr>
              </a:solidFill>
            </a:endParaRPr>
          </a:p>
          <a:p>
            <a:r>
              <a:rPr lang="es-CO" sz="1000" dirty="0" smtClean="0">
                <a:solidFill>
                  <a:schemeClr val="tx2">
                    <a:lumMod val="75000"/>
                  </a:schemeClr>
                </a:solidFill>
              </a:rPr>
              <a:t>Hurto</a:t>
            </a:r>
            <a:r>
              <a:rPr lang="es-CO" sz="1000" dirty="0">
                <a:solidFill>
                  <a:schemeClr val="tx2">
                    <a:lumMod val="75000"/>
                  </a:schemeClr>
                </a:solidFill>
              </a:rPr>
              <a:t>. (Artículo 349 código penal). El que se apodere de una cosa mueble ajena, con el propósito de obtener provecho para sí o para otro.</a:t>
            </a:r>
          </a:p>
          <a:p>
            <a:endParaRPr lang="es-CO" sz="1000" dirty="0">
              <a:solidFill>
                <a:schemeClr val="tx2">
                  <a:lumMod val="75000"/>
                </a:schemeClr>
              </a:solidFill>
            </a:endParaRPr>
          </a:p>
          <a:p>
            <a:endParaRPr lang="es-CO" sz="1000" dirty="0" smtClean="0">
              <a:solidFill>
                <a:schemeClr val="tx2">
                  <a:lumMod val="75000"/>
                </a:schemeClr>
              </a:solidFill>
            </a:endParaRPr>
          </a:p>
          <a:p>
            <a:r>
              <a:rPr lang="es-CO" sz="1000" dirty="0" smtClean="0">
                <a:solidFill>
                  <a:schemeClr val="tx2">
                    <a:lumMod val="75000"/>
                  </a:schemeClr>
                </a:solidFill>
              </a:rPr>
              <a:t>Llaves </a:t>
            </a:r>
            <a:r>
              <a:rPr lang="es-CO" sz="1000" dirty="0">
                <a:solidFill>
                  <a:schemeClr val="tx2">
                    <a:lumMod val="75000"/>
                  </a:schemeClr>
                </a:solidFill>
              </a:rPr>
              <a:t>Administrativas. Son aquellas llaves no pertenecientes a áreas restringidas como: llaves de escritorios, cocina, baños.</a:t>
            </a:r>
          </a:p>
          <a:p>
            <a:endParaRPr lang="es-CO" sz="1000" dirty="0">
              <a:solidFill>
                <a:schemeClr val="tx2">
                  <a:lumMod val="75000"/>
                </a:schemeClr>
              </a:solidFill>
            </a:endParaRPr>
          </a:p>
          <a:p>
            <a:r>
              <a:rPr lang="es-CO" sz="1000" dirty="0" smtClean="0">
                <a:solidFill>
                  <a:schemeClr val="tx2">
                    <a:lumMod val="75000"/>
                  </a:schemeClr>
                </a:solidFill>
              </a:rPr>
              <a:t>Locker</a:t>
            </a:r>
            <a:r>
              <a:rPr lang="es-CO" sz="1000" dirty="0">
                <a:solidFill>
                  <a:schemeClr val="tx2">
                    <a:lumMod val="75000"/>
                  </a:schemeClr>
                </a:solidFill>
              </a:rPr>
              <a:t>. Casillero o cajonero para guardar objetos personales. </a:t>
            </a:r>
          </a:p>
          <a:p>
            <a:endParaRPr lang="es-CO" sz="1000" dirty="0">
              <a:solidFill>
                <a:schemeClr val="tx2">
                  <a:lumMod val="75000"/>
                </a:schemeClr>
              </a:solidFill>
            </a:endParaRPr>
          </a:p>
          <a:p>
            <a:r>
              <a:rPr lang="es-CO" sz="1000" dirty="0" smtClean="0">
                <a:solidFill>
                  <a:schemeClr val="tx2">
                    <a:lumMod val="75000"/>
                  </a:schemeClr>
                </a:solidFill>
              </a:rPr>
              <a:t>Monitoreo </a:t>
            </a:r>
            <a:r>
              <a:rPr lang="es-CO" sz="1000" dirty="0">
                <a:solidFill>
                  <a:schemeClr val="tx2">
                    <a:lumMod val="75000"/>
                  </a:schemeClr>
                </a:solidFill>
              </a:rPr>
              <a:t>Transaccional. Análisis y identificación transaccional de cada uno de los hábitos transaccionales de los clientes del Banco Mundo Mujer, sus costumbres y hábitos transaccionales para la confirmación de operaciones inusuales y en los casos que amerite adelantar gestiones de bloqueo.</a:t>
            </a:r>
          </a:p>
          <a:p>
            <a:endParaRPr lang="es-CO" sz="1000" dirty="0">
              <a:solidFill>
                <a:schemeClr val="tx2">
                  <a:lumMod val="75000"/>
                </a:schemeClr>
              </a:solidFill>
            </a:endParaRPr>
          </a:p>
          <a:p>
            <a:r>
              <a:rPr lang="es-CO" sz="1000" dirty="0" smtClean="0">
                <a:solidFill>
                  <a:schemeClr val="tx2">
                    <a:lumMod val="75000"/>
                  </a:schemeClr>
                </a:solidFill>
              </a:rPr>
              <a:t>Operación </a:t>
            </a:r>
            <a:r>
              <a:rPr lang="es-CO" sz="1000" dirty="0">
                <a:solidFill>
                  <a:schemeClr val="tx2">
                    <a:lumMod val="75000"/>
                  </a:schemeClr>
                </a:solidFill>
              </a:rPr>
              <a:t>inusual. Es aquella operación transaccional realizada en los anales dispuestos por la entidad cuya cuantía y periodicidad no responden a las transacciones habituales dentro de las que el cliente tranza.</a:t>
            </a:r>
          </a:p>
          <a:p>
            <a:endParaRPr lang="es-CO" sz="1000" dirty="0">
              <a:solidFill>
                <a:schemeClr val="tx2">
                  <a:lumMod val="75000"/>
                </a:schemeClr>
              </a:solidFill>
            </a:endParaRPr>
          </a:p>
          <a:p>
            <a:r>
              <a:rPr lang="es-CO" sz="1000" dirty="0" smtClean="0">
                <a:solidFill>
                  <a:schemeClr val="tx2">
                    <a:lumMod val="75000"/>
                  </a:schemeClr>
                </a:solidFill>
              </a:rPr>
              <a:t>Partición </a:t>
            </a:r>
            <a:r>
              <a:rPr lang="es-CO" sz="1000" dirty="0">
                <a:solidFill>
                  <a:schemeClr val="tx2">
                    <a:lumMod val="75000"/>
                  </a:schemeClr>
                </a:solidFill>
              </a:rPr>
              <a:t>de alarma. Separación de zonas o áreas por partes, con el fin de activar o desactivar solo las partes que necesita.</a:t>
            </a:r>
          </a:p>
          <a:p>
            <a:endParaRPr lang="es-CO" sz="1000" dirty="0">
              <a:solidFill>
                <a:schemeClr val="tx2">
                  <a:lumMod val="75000"/>
                </a:schemeClr>
              </a:solidFill>
            </a:endParaRPr>
          </a:p>
          <a:p>
            <a:r>
              <a:rPr lang="es-CO" sz="1000" dirty="0" smtClean="0">
                <a:solidFill>
                  <a:schemeClr val="tx2">
                    <a:lumMod val="75000"/>
                  </a:schemeClr>
                </a:solidFill>
              </a:rPr>
              <a:t>Protocolo</a:t>
            </a:r>
            <a:r>
              <a:rPr lang="es-CO" sz="1000" dirty="0">
                <a:solidFill>
                  <a:schemeClr val="tx2">
                    <a:lumMod val="75000"/>
                  </a:schemeClr>
                </a:solidFill>
              </a:rPr>
              <a:t>. Reglas, al conjunto de acciones o procedimientos establecidos para optimizar la seguridad en nuestras oficinas.</a:t>
            </a:r>
          </a:p>
          <a:p>
            <a:endParaRPr lang="es-CO" sz="1000" dirty="0">
              <a:solidFill>
                <a:schemeClr val="tx2">
                  <a:lumMod val="75000"/>
                </a:schemeClr>
              </a:solidFill>
            </a:endParaRPr>
          </a:p>
          <a:p>
            <a:r>
              <a:rPr lang="es-CO" sz="1000" dirty="0" smtClean="0">
                <a:solidFill>
                  <a:schemeClr val="tx2">
                    <a:lumMod val="75000"/>
                  </a:schemeClr>
                </a:solidFill>
              </a:rPr>
              <a:t>Puerta </a:t>
            </a:r>
            <a:r>
              <a:rPr lang="es-CO" sz="1000" dirty="0">
                <a:solidFill>
                  <a:schemeClr val="tx2">
                    <a:lumMod val="75000"/>
                  </a:schemeClr>
                </a:solidFill>
              </a:rPr>
              <a:t>esclusa. Es un compartimiento con doble puerta de entrada y salida, cuyo objetivo es controlar y asegurar áreas restringidas.</a:t>
            </a:r>
          </a:p>
          <a:p>
            <a:endParaRPr lang="es-CO" sz="1000" dirty="0">
              <a:solidFill>
                <a:schemeClr val="tx2">
                  <a:lumMod val="75000"/>
                </a:schemeClr>
              </a:solidFill>
            </a:endParaRPr>
          </a:p>
          <a:p>
            <a:r>
              <a:rPr lang="es-CO" sz="1000" dirty="0" smtClean="0">
                <a:solidFill>
                  <a:schemeClr val="tx2">
                    <a:lumMod val="75000"/>
                  </a:schemeClr>
                </a:solidFill>
              </a:rPr>
              <a:t>Reloj </a:t>
            </a:r>
            <a:r>
              <a:rPr lang="es-CO" sz="1000" dirty="0">
                <a:solidFill>
                  <a:schemeClr val="tx2">
                    <a:lumMod val="75000"/>
                  </a:schemeClr>
                </a:solidFill>
              </a:rPr>
              <a:t>bicronométrico. Sistema de dos relojes con mecanismos que permiten el bloqueo temporizado para las cajas fuertes.</a:t>
            </a:r>
          </a:p>
          <a:p>
            <a:endParaRPr lang="es-CO" sz="1000" dirty="0">
              <a:solidFill>
                <a:schemeClr val="tx2">
                  <a:lumMod val="75000"/>
                </a:schemeClr>
              </a:solidFill>
            </a:endParaRPr>
          </a:p>
          <a:p>
            <a:r>
              <a:rPr lang="es-CO" sz="1000" dirty="0" smtClean="0">
                <a:solidFill>
                  <a:schemeClr val="tx2">
                    <a:lumMod val="75000"/>
                  </a:schemeClr>
                </a:solidFill>
              </a:rPr>
              <a:t>Seguridad </a:t>
            </a:r>
            <a:r>
              <a:rPr lang="es-CO" sz="1000" dirty="0">
                <a:solidFill>
                  <a:schemeClr val="tx2">
                    <a:lumMod val="75000"/>
                  </a:schemeClr>
                </a:solidFill>
              </a:rPr>
              <a:t>electrónica. Conjunto de elementos técnicos destinados a advertir localmente y/o a distancia de cualquier incidencia que pueda representar un Riesgo.</a:t>
            </a:r>
          </a:p>
          <a:p>
            <a:endParaRPr lang="es-CO" sz="1000" dirty="0">
              <a:solidFill>
                <a:schemeClr val="tx2">
                  <a:lumMod val="75000"/>
                </a:schemeClr>
              </a:solidFill>
            </a:endParaRPr>
          </a:p>
          <a:p>
            <a:r>
              <a:rPr lang="es-CO" sz="1000" dirty="0" smtClean="0">
                <a:solidFill>
                  <a:schemeClr val="tx2">
                    <a:lumMod val="75000"/>
                  </a:schemeClr>
                </a:solidFill>
              </a:rPr>
              <a:t>Seguridad </a:t>
            </a:r>
            <a:r>
              <a:rPr lang="es-CO" sz="1000" dirty="0">
                <a:solidFill>
                  <a:schemeClr val="tx2">
                    <a:lumMod val="75000"/>
                  </a:schemeClr>
                </a:solidFill>
              </a:rPr>
              <a:t>física. Conjunto de elementos materiales destinados a prevenir Conductas ilícitas o siniestros y que sirven de soporte a los sistemas de seguridad electrónica.</a:t>
            </a:r>
          </a:p>
          <a:p>
            <a:endParaRPr lang="es-CO" sz="1000" dirty="0">
              <a:solidFill>
                <a:schemeClr val="tx2">
                  <a:lumMod val="75000"/>
                </a:schemeClr>
              </a:solidFill>
            </a:endParaRPr>
          </a:p>
          <a:p>
            <a:r>
              <a:rPr lang="es-CO" sz="1000" dirty="0" smtClean="0">
                <a:solidFill>
                  <a:schemeClr val="tx2">
                    <a:lumMod val="75000"/>
                  </a:schemeClr>
                </a:solidFill>
              </a:rPr>
              <a:t>Sensores </a:t>
            </a:r>
            <a:r>
              <a:rPr lang="es-CO" sz="1000" dirty="0">
                <a:solidFill>
                  <a:schemeClr val="tx2">
                    <a:lumMod val="75000"/>
                  </a:schemeClr>
                </a:solidFill>
              </a:rPr>
              <a:t>de alarma. Dispositivos electrónicos y/o mecánicos que detectan un cambio de condición en forma automática o manual y generan una señal al Sistema Local de Alarmas</a:t>
            </a:r>
          </a:p>
          <a:p>
            <a:endParaRPr lang="es-CO" sz="1000" dirty="0">
              <a:solidFill>
                <a:schemeClr val="tx2">
                  <a:lumMod val="75000"/>
                </a:schemeClr>
              </a:solidFill>
            </a:endParaRPr>
          </a:p>
          <a:p>
            <a:r>
              <a:rPr lang="es-CO" sz="1000" dirty="0" smtClean="0">
                <a:solidFill>
                  <a:schemeClr val="tx2">
                    <a:lumMod val="75000"/>
                  </a:schemeClr>
                </a:solidFill>
              </a:rPr>
              <a:t>Siniestro</a:t>
            </a:r>
            <a:r>
              <a:rPr lang="es-CO" sz="1000" dirty="0">
                <a:solidFill>
                  <a:schemeClr val="tx2">
                    <a:lumMod val="75000"/>
                  </a:schemeClr>
                </a:solidFill>
              </a:rPr>
              <a:t>. Daño o pérdida que sufren las Instituciones, en particular sus Oficinas Financieras u Oficinas Administrativas, Módulos Financieros, sus empleados o su patrimonio, el Público Usuario, por actos del hombre o hechos de la naturaleza.</a:t>
            </a:r>
          </a:p>
          <a:p>
            <a:endParaRPr lang="es-CO" sz="1000" dirty="0">
              <a:solidFill>
                <a:schemeClr val="tx2">
                  <a:lumMod val="75000"/>
                </a:schemeClr>
              </a:solidFill>
            </a:endParaRPr>
          </a:p>
          <a:p>
            <a:r>
              <a:rPr lang="es-CO" sz="1000" dirty="0" smtClean="0">
                <a:solidFill>
                  <a:schemeClr val="tx2">
                    <a:lumMod val="75000"/>
                  </a:schemeClr>
                </a:solidFill>
              </a:rPr>
              <a:t>de </a:t>
            </a:r>
            <a:r>
              <a:rPr lang="es-CO" sz="1000" dirty="0">
                <a:solidFill>
                  <a:schemeClr val="tx2">
                    <a:lumMod val="75000"/>
                  </a:schemeClr>
                </a:solidFill>
              </a:rPr>
              <a:t>alarma. Sistema de seguridad electrónico el cual sirve para informar o advertir de una intrusión a  las oficinas o áreas específicas, como también reportar un conato de incendio</a:t>
            </a:r>
            <a:r>
              <a:rPr lang="es-CO" sz="1000" dirty="0" smtClean="0">
                <a:solidFill>
                  <a:schemeClr val="tx2">
                    <a:lumMod val="75000"/>
                  </a:schemeClr>
                </a:solidFill>
              </a:rPr>
              <a:t>.</a:t>
            </a:r>
          </a:p>
          <a:p>
            <a:endParaRPr lang="es-CO" sz="1000" dirty="0">
              <a:solidFill>
                <a:schemeClr val="tx2">
                  <a:lumMod val="75000"/>
                </a:schemeClr>
              </a:solidFill>
            </a:endParaRPr>
          </a:p>
          <a:p>
            <a:r>
              <a:rPr lang="es-CO" sz="1000" dirty="0" smtClean="0">
                <a:solidFill>
                  <a:schemeClr val="tx2">
                    <a:lumMod val="75000"/>
                  </a:schemeClr>
                </a:solidFill>
              </a:rPr>
              <a:t>Situación </a:t>
            </a:r>
            <a:r>
              <a:rPr lang="es-CO" sz="1000" dirty="0">
                <a:solidFill>
                  <a:schemeClr val="tx2">
                    <a:lumMod val="75000"/>
                  </a:schemeClr>
                </a:solidFill>
              </a:rPr>
              <a:t>crítica. Contingencia temporal que ubica en un nivel de peligro, fuera de control, al público usuario, a la Institución, en particular a sus oficinas financieras o sus empleados</a:t>
            </a:r>
            <a:r>
              <a:rPr lang="es-CO" sz="1000" dirty="0" smtClean="0">
                <a:solidFill>
                  <a:schemeClr val="tx2">
                    <a:lumMod val="75000"/>
                  </a:schemeClr>
                </a:solidFill>
              </a:rPr>
              <a:t>.</a:t>
            </a:r>
          </a:p>
          <a:p>
            <a:endParaRPr lang="es-CO" sz="1000" dirty="0">
              <a:solidFill>
                <a:schemeClr val="tx2">
                  <a:lumMod val="75000"/>
                </a:schemeClr>
              </a:solidFill>
            </a:endParaRPr>
          </a:p>
          <a:p>
            <a:r>
              <a:rPr lang="es-CO" sz="1000" dirty="0" smtClean="0">
                <a:solidFill>
                  <a:schemeClr val="tx2">
                    <a:lumMod val="75000"/>
                  </a:schemeClr>
                </a:solidFill>
              </a:rPr>
              <a:t>Taquillazo</a:t>
            </a:r>
            <a:r>
              <a:rPr lang="es-CO" sz="1000" dirty="0">
                <a:solidFill>
                  <a:schemeClr val="tx2">
                    <a:lumMod val="75000"/>
                  </a:schemeClr>
                </a:solidFill>
              </a:rPr>
              <a:t>. Modalidad delictiva en la cual por medio de intimidación roban el efectivo que se encuentra en la taquilla o billeteros de los cajeros.</a:t>
            </a:r>
          </a:p>
          <a:p>
            <a:endParaRPr lang="es-CO" sz="800" dirty="0"/>
          </a:p>
        </p:txBody>
      </p:sp>
    </p:spTree>
    <p:extLst>
      <p:ext uri="{BB962C8B-B14F-4D97-AF65-F5344CB8AC3E}">
        <p14:creationId xmlns:p14="http://schemas.microsoft.com/office/powerpoint/2010/main" val="232468554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1000" b="-1000"/>
          </a:stretch>
        </a:blipFill>
        <a:effectLst/>
      </p:bgPr>
    </p:bg>
    <p:spTree>
      <p:nvGrpSpPr>
        <p:cNvPr id="1" name=""/>
        <p:cNvGrpSpPr/>
        <p:nvPr/>
      </p:nvGrpSpPr>
      <p:grpSpPr>
        <a:xfrm>
          <a:off x="0" y="0"/>
          <a:ext cx="0" cy="0"/>
          <a:chOff x="0" y="0"/>
          <a:chExt cx="0" cy="0"/>
        </a:xfrm>
      </p:grpSpPr>
      <p:sp>
        <p:nvSpPr>
          <p:cNvPr id="3" name="Title 1"/>
          <p:cNvSpPr txBox="1">
            <a:spLocks/>
          </p:cNvSpPr>
          <p:nvPr/>
        </p:nvSpPr>
        <p:spPr>
          <a:xfrm>
            <a:off x="530989" y="688189"/>
            <a:ext cx="8625748" cy="6096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CO" sz="2000" b="1" dirty="0" smtClean="0">
                <a:solidFill>
                  <a:schemeClr val="tx2"/>
                </a:solidFill>
                <a:latin typeface="Arial" charset="0"/>
                <a:ea typeface="+mn-ea"/>
                <a:cs typeface="+mn-cs"/>
              </a:rPr>
              <a:t>Objetivo General</a:t>
            </a:r>
            <a:endParaRPr lang="es-CO" sz="2000" b="1" dirty="0">
              <a:solidFill>
                <a:schemeClr val="tx2"/>
              </a:solidFill>
              <a:latin typeface="Arial" charset="0"/>
              <a:ea typeface="+mn-ea"/>
              <a:cs typeface="+mn-cs"/>
            </a:endParaRPr>
          </a:p>
        </p:txBody>
      </p:sp>
      <p:sp>
        <p:nvSpPr>
          <p:cNvPr id="5" name="4 CuadroTexto"/>
          <p:cNvSpPr txBox="1"/>
          <p:nvPr/>
        </p:nvSpPr>
        <p:spPr>
          <a:xfrm>
            <a:off x="2553687" y="1412776"/>
            <a:ext cx="6494868" cy="2800767"/>
          </a:xfrm>
          <a:prstGeom prst="rect">
            <a:avLst/>
          </a:prstGeom>
          <a:noFill/>
        </p:spPr>
        <p:txBody>
          <a:bodyPr wrap="square" rtlCol="0">
            <a:spAutoFit/>
          </a:bodyPr>
          <a:lstStyle/>
          <a:p>
            <a:pPr algn="just">
              <a:spcBef>
                <a:spcPct val="0"/>
              </a:spcBef>
            </a:pPr>
            <a:r>
              <a:rPr lang="es-CO" sz="1600" dirty="0" smtClean="0">
                <a:solidFill>
                  <a:schemeClr val="accent1">
                    <a:lumMod val="75000"/>
                  </a:schemeClr>
                </a:solidFill>
                <a:latin typeface="Arial" panose="020B0604020202020204" pitchFamily="34" charset="0"/>
                <a:cs typeface="Arial" panose="020B0604020202020204" pitchFamily="34" charset="0"/>
              </a:rPr>
              <a:t>Atender </a:t>
            </a:r>
            <a:r>
              <a:rPr lang="es-CO" sz="1600" dirty="0">
                <a:solidFill>
                  <a:schemeClr val="accent1">
                    <a:lumMod val="75000"/>
                  </a:schemeClr>
                </a:solidFill>
                <a:latin typeface="Arial" panose="020B0604020202020204" pitchFamily="34" charset="0"/>
                <a:cs typeface="Arial" panose="020B0604020202020204" pitchFamily="34" charset="0"/>
              </a:rPr>
              <a:t>las diferentes necesidades de seguridad que tiene el Banco frente a los requerimientos normativos, los indicadores de riesgos internos y externos </a:t>
            </a:r>
            <a:r>
              <a:rPr lang="es-CO" sz="1600" dirty="0" smtClean="0">
                <a:solidFill>
                  <a:schemeClr val="accent1">
                    <a:lumMod val="75000"/>
                  </a:schemeClr>
                </a:solidFill>
                <a:latin typeface="Arial" panose="020B0604020202020204" pitchFamily="34" charset="0"/>
                <a:cs typeface="Arial" panose="020B0604020202020204" pitchFamily="34" charset="0"/>
              </a:rPr>
              <a:t>Vs. </a:t>
            </a:r>
            <a:r>
              <a:rPr lang="es-CO" sz="1600" dirty="0">
                <a:solidFill>
                  <a:schemeClr val="accent1">
                    <a:lumMod val="75000"/>
                  </a:schemeClr>
                </a:solidFill>
                <a:latin typeface="Arial" panose="020B0604020202020204" pitchFamily="34" charset="0"/>
                <a:cs typeface="Arial" panose="020B0604020202020204" pitchFamily="34" charset="0"/>
              </a:rPr>
              <a:t>los indicadores de la operación bancaria para poder diseñar y ejecutar una estrategia de seguridad integral que proteja </a:t>
            </a:r>
            <a:r>
              <a:rPr lang="es-CO" sz="1600" dirty="0" smtClean="0">
                <a:solidFill>
                  <a:schemeClr val="accent1">
                    <a:lumMod val="75000"/>
                  </a:schemeClr>
                </a:solidFill>
                <a:latin typeface="Arial" panose="020B0604020202020204" pitchFamily="34" charset="0"/>
                <a:cs typeface="Arial" panose="020B0604020202020204" pitchFamily="34" charset="0"/>
              </a:rPr>
              <a:t>al ser Humano, clientes</a:t>
            </a:r>
            <a:r>
              <a:rPr lang="es-CO" sz="1600" dirty="0">
                <a:solidFill>
                  <a:schemeClr val="accent1">
                    <a:lumMod val="75000"/>
                  </a:schemeClr>
                </a:solidFill>
                <a:latin typeface="Arial" panose="020B0604020202020204" pitchFamily="34" charset="0"/>
                <a:cs typeface="Arial" panose="020B0604020202020204" pitchFamily="34" charset="0"/>
              </a:rPr>
              <a:t>, </a:t>
            </a:r>
            <a:r>
              <a:rPr lang="es-CO" sz="1600" dirty="0" smtClean="0">
                <a:solidFill>
                  <a:schemeClr val="accent1">
                    <a:lumMod val="75000"/>
                  </a:schemeClr>
                </a:solidFill>
                <a:latin typeface="Arial" panose="020B0604020202020204" pitchFamily="34" charset="0"/>
                <a:cs typeface="Arial" panose="020B0604020202020204" pitchFamily="34" charset="0"/>
              </a:rPr>
              <a:t>Funcionarios </a:t>
            </a:r>
            <a:r>
              <a:rPr lang="es-CO" sz="1600" dirty="0">
                <a:solidFill>
                  <a:schemeClr val="accent1">
                    <a:lumMod val="75000"/>
                  </a:schemeClr>
                </a:solidFill>
                <a:latin typeface="Arial" panose="020B0604020202020204" pitchFamily="34" charset="0"/>
                <a:cs typeface="Arial" panose="020B0604020202020204" pitchFamily="34" charset="0"/>
              </a:rPr>
              <a:t>y proveedores del </a:t>
            </a:r>
            <a:r>
              <a:rPr lang="es-CO" sz="1600" dirty="0" smtClean="0">
                <a:solidFill>
                  <a:schemeClr val="accent1">
                    <a:lumMod val="75000"/>
                  </a:schemeClr>
                </a:solidFill>
                <a:latin typeface="Arial" panose="020B0604020202020204" pitchFamily="34" charset="0"/>
                <a:cs typeface="Arial" panose="020B0604020202020204" pitchFamily="34" charset="0"/>
              </a:rPr>
              <a:t>Banco Mundo Mujer a través de una adecuada Planeación, Coordinación </a:t>
            </a:r>
            <a:r>
              <a:rPr lang="es-CO" sz="1600" dirty="0">
                <a:solidFill>
                  <a:schemeClr val="accent1">
                    <a:lumMod val="75000"/>
                  </a:schemeClr>
                </a:solidFill>
                <a:latin typeface="Arial" panose="020B0604020202020204" pitchFamily="34" charset="0"/>
                <a:cs typeface="Arial" panose="020B0604020202020204" pitchFamily="34" charset="0"/>
              </a:rPr>
              <a:t>y </a:t>
            </a:r>
            <a:r>
              <a:rPr lang="es-CO" sz="1600" dirty="0" smtClean="0">
                <a:solidFill>
                  <a:schemeClr val="accent1">
                    <a:lumMod val="75000"/>
                  </a:schemeClr>
                </a:solidFill>
                <a:latin typeface="Arial" panose="020B0604020202020204" pitchFamily="34" charset="0"/>
                <a:cs typeface="Arial" panose="020B0604020202020204" pitchFamily="34" charset="0"/>
              </a:rPr>
              <a:t>Administración de </a:t>
            </a:r>
            <a:r>
              <a:rPr lang="es-CO" sz="1600" dirty="0">
                <a:solidFill>
                  <a:schemeClr val="accent1">
                    <a:lumMod val="75000"/>
                  </a:schemeClr>
                </a:solidFill>
                <a:latin typeface="Arial" panose="020B0604020202020204" pitchFamily="34" charset="0"/>
                <a:cs typeface="Arial" panose="020B0604020202020204" pitchFamily="34" charset="0"/>
              </a:rPr>
              <a:t>los </a:t>
            </a:r>
            <a:r>
              <a:rPr lang="es-CO" sz="1600" dirty="0" smtClean="0">
                <a:solidFill>
                  <a:schemeClr val="accent1">
                    <a:lumMod val="75000"/>
                  </a:schemeClr>
                </a:solidFill>
                <a:latin typeface="Arial" panose="020B0604020202020204" pitchFamily="34" charset="0"/>
                <a:cs typeface="Arial" panose="020B0604020202020204" pitchFamily="34" charset="0"/>
              </a:rPr>
              <a:t>recursos y procesos </a:t>
            </a:r>
            <a:r>
              <a:rPr lang="es-CO" sz="1600" dirty="0">
                <a:solidFill>
                  <a:schemeClr val="accent1">
                    <a:lumMod val="75000"/>
                  </a:schemeClr>
                </a:solidFill>
                <a:latin typeface="Arial" panose="020B0604020202020204" pitchFamily="34" charset="0"/>
                <a:cs typeface="Arial" panose="020B0604020202020204" pitchFamily="34" charset="0"/>
              </a:rPr>
              <a:t>de Seguridad Física, Operativa, de Monitoreo y  Control Transaccional generando un ambiente de </a:t>
            </a:r>
            <a:r>
              <a:rPr lang="es-CO" sz="1600" dirty="0" smtClean="0">
                <a:solidFill>
                  <a:schemeClr val="accent1">
                    <a:lumMod val="75000"/>
                  </a:schemeClr>
                </a:solidFill>
                <a:latin typeface="Arial" panose="020B0604020202020204" pitchFamily="34" charset="0"/>
                <a:cs typeface="Arial" panose="020B0604020202020204" pitchFamily="34" charset="0"/>
              </a:rPr>
              <a:t>seguridad Bancaria al interior de la Entidad en busca de mitigar y disuadir todos </a:t>
            </a:r>
            <a:r>
              <a:rPr lang="es-CO" sz="1600" dirty="0">
                <a:solidFill>
                  <a:schemeClr val="accent1">
                    <a:lumMod val="75000"/>
                  </a:schemeClr>
                </a:solidFill>
                <a:latin typeface="Arial" pitchFamily="34" charset="0"/>
                <a:cs typeface="Arial" pitchFamily="34" charset="0"/>
              </a:rPr>
              <a:t>los </a:t>
            </a:r>
            <a:r>
              <a:rPr lang="es-CO" sz="1600" dirty="0" smtClean="0">
                <a:solidFill>
                  <a:schemeClr val="accent1">
                    <a:lumMod val="75000"/>
                  </a:schemeClr>
                </a:solidFill>
                <a:latin typeface="Arial" pitchFamily="34" charset="0"/>
                <a:cs typeface="Arial" pitchFamily="34" charset="0"/>
              </a:rPr>
              <a:t>Eventos, actos </a:t>
            </a:r>
            <a:r>
              <a:rPr lang="es-CO" sz="1600" dirty="0">
                <a:solidFill>
                  <a:schemeClr val="accent1">
                    <a:lumMod val="75000"/>
                  </a:schemeClr>
                </a:solidFill>
                <a:latin typeface="Arial" pitchFamily="34" charset="0"/>
                <a:cs typeface="Arial" pitchFamily="34" charset="0"/>
              </a:rPr>
              <a:t>ilícitos </a:t>
            </a:r>
            <a:r>
              <a:rPr lang="es-CO" sz="1600" dirty="0" smtClean="0">
                <a:solidFill>
                  <a:schemeClr val="accent1">
                    <a:lumMod val="75000"/>
                  </a:schemeClr>
                </a:solidFill>
                <a:latin typeface="Arial" pitchFamily="34" charset="0"/>
                <a:cs typeface="Arial" pitchFamily="34" charset="0"/>
              </a:rPr>
              <a:t>o </a:t>
            </a:r>
            <a:r>
              <a:rPr lang="es-CO" sz="1600" dirty="0">
                <a:solidFill>
                  <a:schemeClr val="accent1">
                    <a:lumMod val="75000"/>
                  </a:schemeClr>
                </a:solidFill>
                <a:latin typeface="Arial" pitchFamily="34" charset="0"/>
                <a:cs typeface="Arial" pitchFamily="34" charset="0"/>
              </a:rPr>
              <a:t>situaciones de fraude </a:t>
            </a:r>
            <a:r>
              <a:rPr lang="es-CO" sz="1600" dirty="0" smtClean="0">
                <a:solidFill>
                  <a:schemeClr val="accent1">
                    <a:lumMod val="75000"/>
                  </a:schemeClr>
                </a:solidFill>
                <a:latin typeface="Arial" pitchFamily="34" charset="0"/>
                <a:cs typeface="Arial" pitchFamily="34" charset="0"/>
              </a:rPr>
              <a:t>que nos puedan impactar.</a:t>
            </a:r>
          </a:p>
        </p:txBody>
      </p:sp>
      <p:pic>
        <p:nvPicPr>
          <p:cNvPr id="7"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1517" y="476672"/>
            <a:ext cx="2355219" cy="15599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9" name="8 Conector recto de flecha"/>
          <p:cNvCxnSpPr/>
          <p:nvPr/>
        </p:nvCxnSpPr>
        <p:spPr>
          <a:xfrm>
            <a:off x="1270466" y="2348880"/>
            <a:ext cx="0" cy="1723619"/>
          </a:xfrm>
          <a:prstGeom prst="straightConnector1">
            <a:avLst/>
          </a:prstGeom>
          <a:ln>
            <a:solidFill>
              <a:srgbClr val="FF0000"/>
            </a:solidFill>
            <a:tailEnd type="arrow"/>
          </a:ln>
        </p:spPr>
        <p:style>
          <a:lnRef idx="3">
            <a:schemeClr val="accent2"/>
          </a:lnRef>
          <a:fillRef idx="0">
            <a:schemeClr val="accent2"/>
          </a:fillRef>
          <a:effectRef idx="2">
            <a:schemeClr val="accent2"/>
          </a:effectRef>
          <a:fontRef idx="minor">
            <a:schemeClr val="tx1"/>
          </a:fontRef>
        </p:style>
      </p:cxnSp>
      <p:cxnSp>
        <p:nvCxnSpPr>
          <p:cNvPr id="10" name="9 Conector recto de flecha"/>
          <p:cNvCxnSpPr/>
          <p:nvPr/>
        </p:nvCxnSpPr>
        <p:spPr>
          <a:xfrm>
            <a:off x="3419872" y="5327023"/>
            <a:ext cx="1542410" cy="0"/>
          </a:xfrm>
          <a:prstGeom prst="straightConnector1">
            <a:avLst/>
          </a:prstGeom>
          <a:ln>
            <a:solidFill>
              <a:srgbClr val="FF0000"/>
            </a:solidFill>
            <a:tailEnd type="arrow"/>
          </a:ln>
        </p:spPr>
        <p:style>
          <a:lnRef idx="3">
            <a:schemeClr val="accent2"/>
          </a:lnRef>
          <a:fillRef idx="0">
            <a:schemeClr val="accent2"/>
          </a:fillRef>
          <a:effectRef idx="2">
            <a:schemeClr val="accent2"/>
          </a:effectRef>
          <a:fontRef idx="minor">
            <a:schemeClr val="tx1"/>
          </a:fontRef>
        </p:style>
      </p:cxnSp>
      <p:pic>
        <p:nvPicPr>
          <p:cNvPr id="102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62282" y="4332150"/>
            <a:ext cx="3714174" cy="22652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9481" y="4509120"/>
            <a:ext cx="3181350" cy="1438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5379423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1000" b="-1000"/>
          </a:stretch>
        </a:blipFill>
        <a:effectLst/>
      </p:bgPr>
    </p:bg>
    <p:spTree>
      <p:nvGrpSpPr>
        <p:cNvPr id="1" name=""/>
        <p:cNvGrpSpPr/>
        <p:nvPr/>
      </p:nvGrpSpPr>
      <p:grpSpPr>
        <a:xfrm>
          <a:off x="0" y="0"/>
          <a:ext cx="0" cy="0"/>
          <a:chOff x="0" y="0"/>
          <a:chExt cx="0" cy="0"/>
        </a:xfrm>
      </p:grpSpPr>
      <p:sp>
        <p:nvSpPr>
          <p:cNvPr id="2" name="1 Rectángulo"/>
          <p:cNvSpPr/>
          <p:nvPr/>
        </p:nvSpPr>
        <p:spPr>
          <a:xfrm>
            <a:off x="0" y="-2434143"/>
            <a:ext cx="9144000" cy="9417963"/>
          </a:xfrm>
          <a:prstGeom prst="rect">
            <a:avLst/>
          </a:prstGeom>
        </p:spPr>
        <p:txBody>
          <a:bodyPr wrap="square">
            <a:spAutoFit/>
          </a:bodyPr>
          <a:lstStyle/>
          <a:p>
            <a:pPr marL="342900" indent="-342900" algn="just">
              <a:spcBef>
                <a:spcPct val="0"/>
              </a:spcBef>
              <a:buFont typeface="+mj-lt"/>
              <a:buAutoNum type="arabicPeriod"/>
            </a:pPr>
            <a:endParaRPr lang="es-CO" dirty="0" smtClean="0">
              <a:solidFill>
                <a:schemeClr val="tx2"/>
              </a:solidFill>
              <a:latin typeface="Arial" charset="0"/>
            </a:endParaRPr>
          </a:p>
          <a:p>
            <a:pPr marL="342900" indent="-342900" algn="just">
              <a:spcBef>
                <a:spcPct val="0"/>
              </a:spcBef>
              <a:buFont typeface="+mj-lt"/>
              <a:buAutoNum type="arabicPeriod"/>
            </a:pPr>
            <a:endParaRPr lang="es-CO" dirty="0">
              <a:solidFill>
                <a:schemeClr val="tx2"/>
              </a:solidFill>
              <a:latin typeface="Arial" charset="0"/>
            </a:endParaRPr>
          </a:p>
          <a:p>
            <a:pPr marL="342900" indent="-342900" algn="just">
              <a:spcBef>
                <a:spcPct val="0"/>
              </a:spcBef>
              <a:buFont typeface="+mj-lt"/>
              <a:buAutoNum type="arabicPeriod"/>
            </a:pPr>
            <a:endParaRPr lang="es-CO" dirty="0" smtClean="0">
              <a:solidFill>
                <a:schemeClr val="tx2"/>
              </a:solidFill>
              <a:latin typeface="Arial" charset="0"/>
            </a:endParaRPr>
          </a:p>
          <a:p>
            <a:pPr marL="342900" indent="-342900" algn="just">
              <a:spcBef>
                <a:spcPct val="0"/>
              </a:spcBef>
              <a:buFont typeface="+mj-lt"/>
              <a:buAutoNum type="arabicPeriod"/>
            </a:pPr>
            <a:endParaRPr lang="es-CO" dirty="0">
              <a:solidFill>
                <a:schemeClr val="tx2"/>
              </a:solidFill>
              <a:latin typeface="Arial" charset="0"/>
            </a:endParaRPr>
          </a:p>
          <a:p>
            <a:pPr marL="342900" indent="-342900" algn="just">
              <a:spcBef>
                <a:spcPct val="0"/>
              </a:spcBef>
              <a:buFont typeface="+mj-lt"/>
              <a:buAutoNum type="arabicPeriod"/>
            </a:pPr>
            <a:endParaRPr lang="es-CO" dirty="0" smtClean="0">
              <a:solidFill>
                <a:schemeClr val="tx2"/>
              </a:solidFill>
              <a:latin typeface="Arial" charset="0"/>
            </a:endParaRPr>
          </a:p>
          <a:p>
            <a:pPr marL="342900" indent="-342900" algn="just">
              <a:spcBef>
                <a:spcPct val="0"/>
              </a:spcBef>
              <a:buFont typeface="+mj-lt"/>
              <a:buAutoNum type="arabicPeriod"/>
            </a:pPr>
            <a:endParaRPr lang="es-CO" dirty="0">
              <a:solidFill>
                <a:schemeClr val="tx2"/>
              </a:solidFill>
              <a:latin typeface="Arial" charset="0"/>
            </a:endParaRPr>
          </a:p>
          <a:p>
            <a:pPr marL="342900" indent="-342900" algn="just">
              <a:spcBef>
                <a:spcPct val="0"/>
              </a:spcBef>
              <a:buFont typeface="+mj-lt"/>
              <a:buAutoNum type="arabicPeriod"/>
            </a:pPr>
            <a:endParaRPr lang="es-CO" dirty="0" smtClean="0">
              <a:solidFill>
                <a:schemeClr val="tx2"/>
              </a:solidFill>
              <a:latin typeface="Arial" charset="0"/>
            </a:endParaRPr>
          </a:p>
          <a:p>
            <a:pPr marL="342900" indent="-342900" algn="just">
              <a:spcBef>
                <a:spcPct val="0"/>
              </a:spcBef>
              <a:buFont typeface="+mj-lt"/>
              <a:buAutoNum type="arabicPeriod"/>
            </a:pPr>
            <a:endParaRPr lang="es-CO" dirty="0">
              <a:solidFill>
                <a:schemeClr val="tx2"/>
              </a:solidFill>
              <a:latin typeface="Arial" charset="0"/>
            </a:endParaRPr>
          </a:p>
          <a:p>
            <a:pPr marL="342900" indent="-342900" algn="just">
              <a:spcBef>
                <a:spcPct val="0"/>
              </a:spcBef>
              <a:buFont typeface="+mj-lt"/>
              <a:buAutoNum type="arabicPeriod"/>
            </a:pPr>
            <a:endParaRPr lang="es-CO" dirty="0" smtClean="0">
              <a:solidFill>
                <a:schemeClr val="tx2"/>
              </a:solidFill>
              <a:latin typeface="Arial" charset="0"/>
            </a:endParaRPr>
          </a:p>
          <a:p>
            <a:pPr marL="342900" indent="-342900" algn="just">
              <a:spcBef>
                <a:spcPct val="0"/>
              </a:spcBef>
              <a:buFont typeface="+mj-lt"/>
              <a:buAutoNum type="arabicPeriod"/>
            </a:pPr>
            <a:endParaRPr lang="es-CO" dirty="0">
              <a:solidFill>
                <a:schemeClr val="tx2"/>
              </a:solidFill>
              <a:latin typeface="Arial" charset="0"/>
            </a:endParaRPr>
          </a:p>
          <a:p>
            <a:pPr algn="just">
              <a:spcBef>
                <a:spcPct val="0"/>
              </a:spcBef>
            </a:pPr>
            <a:endParaRPr lang="es-CO" sz="1400" dirty="0" smtClean="0">
              <a:solidFill>
                <a:schemeClr val="tx2"/>
              </a:solidFill>
              <a:latin typeface="Arial" charset="0"/>
            </a:endParaRPr>
          </a:p>
          <a:p>
            <a:pPr marL="342900" indent="-342900" algn="just">
              <a:spcBef>
                <a:spcPct val="0"/>
              </a:spcBef>
              <a:buFont typeface="+mj-lt"/>
              <a:buAutoNum type="arabicPeriod"/>
            </a:pPr>
            <a:endParaRPr lang="es-CO" sz="1400" dirty="0">
              <a:solidFill>
                <a:schemeClr val="tx2"/>
              </a:solidFill>
              <a:latin typeface="Arial" panose="020B0604020202020204" pitchFamily="34" charset="0"/>
              <a:cs typeface="Arial" panose="020B0604020202020204" pitchFamily="34" charset="0"/>
            </a:endParaRPr>
          </a:p>
          <a:p>
            <a:pPr algn="ctr">
              <a:spcBef>
                <a:spcPct val="0"/>
              </a:spcBef>
            </a:pPr>
            <a:r>
              <a:rPr lang="es-CO" sz="1400" dirty="0">
                <a:solidFill>
                  <a:schemeClr val="tx2"/>
                </a:solidFill>
                <a:latin typeface="Arial" panose="020B0604020202020204" pitchFamily="34" charset="0"/>
                <a:cs typeface="Arial" panose="020B0604020202020204" pitchFamily="34" charset="0"/>
              </a:rPr>
              <a:t> </a:t>
            </a:r>
            <a:r>
              <a:rPr lang="es-CO" sz="1400" dirty="0" smtClean="0">
                <a:solidFill>
                  <a:schemeClr val="tx2"/>
                </a:solidFill>
                <a:latin typeface="Arial" panose="020B0604020202020204" pitchFamily="34" charset="0"/>
                <a:cs typeface="Arial" panose="020B0604020202020204" pitchFamily="34" charset="0"/>
              </a:rPr>
              <a:t>     </a:t>
            </a:r>
            <a:r>
              <a:rPr lang="es-CO" sz="2000" b="1" dirty="0" smtClean="0">
                <a:solidFill>
                  <a:schemeClr val="accent1">
                    <a:lumMod val="75000"/>
                  </a:schemeClr>
                </a:solidFill>
                <a:latin typeface="Arial" panose="020B0604020202020204" pitchFamily="34" charset="0"/>
                <a:cs typeface="Arial" panose="020B0604020202020204" pitchFamily="34" charset="0"/>
              </a:rPr>
              <a:t>Objetivos específicos del área</a:t>
            </a:r>
            <a:endParaRPr lang="es-CO" sz="2000" dirty="0" smtClean="0">
              <a:solidFill>
                <a:schemeClr val="accent1">
                  <a:lumMod val="75000"/>
                </a:schemeClr>
              </a:solidFill>
              <a:latin typeface="Arial" panose="020B0604020202020204" pitchFamily="34" charset="0"/>
              <a:cs typeface="Arial" panose="020B0604020202020204" pitchFamily="34" charset="0"/>
            </a:endParaRPr>
          </a:p>
          <a:p>
            <a:pPr marL="342900" indent="-342900" algn="just">
              <a:spcBef>
                <a:spcPct val="0"/>
              </a:spcBef>
              <a:buFont typeface="Wingdings" panose="05000000000000000000" pitchFamily="2" charset="2"/>
              <a:buChar char="Ø"/>
            </a:pPr>
            <a:endParaRPr lang="es-CO" sz="1400" dirty="0" smtClean="0">
              <a:solidFill>
                <a:schemeClr val="accent1">
                  <a:lumMod val="75000"/>
                </a:schemeClr>
              </a:solidFill>
              <a:latin typeface="Arial" panose="020B0604020202020204" pitchFamily="34" charset="0"/>
              <a:cs typeface="Arial" panose="020B0604020202020204" pitchFamily="34" charset="0"/>
            </a:endParaRPr>
          </a:p>
          <a:p>
            <a:pPr marL="342900" indent="-342900" algn="just">
              <a:spcBef>
                <a:spcPct val="0"/>
              </a:spcBef>
              <a:buFont typeface="Wingdings" panose="05000000000000000000" pitchFamily="2" charset="2"/>
              <a:buChar char="Ø"/>
            </a:pPr>
            <a:endParaRPr lang="es-CO" sz="1400" dirty="0">
              <a:solidFill>
                <a:schemeClr val="tx2"/>
              </a:solidFill>
              <a:latin typeface="Arial" panose="020B0604020202020204" pitchFamily="34" charset="0"/>
              <a:cs typeface="Arial" panose="020B0604020202020204" pitchFamily="34" charset="0"/>
            </a:endParaRPr>
          </a:p>
          <a:p>
            <a:pPr marL="342900" indent="-342900" algn="just">
              <a:spcBef>
                <a:spcPct val="0"/>
              </a:spcBef>
              <a:buFont typeface="Wingdings" panose="05000000000000000000" pitchFamily="2" charset="2"/>
              <a:buChar char="Ø"/>
            </a:pPr>
            <a:r>
              <a:rPr lang="es-CO" sz="1400" dirty="0" smtClean="0">
                <a:solidFill>
                  <a:schemeClr val="tx2"/>
                </a:solidFill>
                <a:latin typeface="Arial" panose="020B0604020202020204" pitchFamily="34" charset="0"/>
                <a:cs typeface="Arial" panose="020B0604020202020204" pitchFamily="34" charset="0"/>
              </a:rPr>
              <a:t>Proteger la </a:t>
            </a:r>
            <a:r>
              <a:rPr lang="es-CO" sz="1400" dirty="0">
                <a:solidFill>
                  <a:schemeClr val="tx2"/>
                </a:solidFill>
                <a:latin typeface="Arial" panose="020B0604020202020204" pitchFamily="34" charset="0"/>
                <a:cs typeface="Arial" panose="020B0604020202020204" pitchFamily="34" charset="0"/>
              </a:rPr>
              <a:t>vida humana,  las operaciones, la imagen Corporativa, la información y el patrimonio de la Entidad</a:t>
            </a:r>
            <a:r>
              <a:rPr lang="es-CO" sz="1400" dirty="0" smtClean="0">
                <a:solidFill>
                  <a:schemeClr val="tx2"/>
                </a:solidFill>
                <a:latin typeface="Arial" panose="020B0604020202020204" pitchFamily="34" charset="0"/>
                <a:cs typeface="Arial" panose="020B0604020202020204" pitchFamily="34" charset="0"/>
              </a:rPr>
              <a:t>.</a:t>
            </a:r>
          </a:p>
          <a:p>
            <a:pPr algn="just">
              <a:spcBef>
                <a:spcPct val="0"/>
              </a:spcBef>
            </a:pPr>
            <a:endParaRPr lang="es-CO" sz="1400" dirty="0" smtClean="0">
              <a:solidFill>
                <a:schemeClr val="tx2"/>
              </a:solidFill>
              <a:latin typeface="Arial" panose="020B0604020202020204" pitchFamily="34" charset="0"/>
              <a:cs typeface="Arial" panose="020B0604020202020204" pitchFamily="34" charset="0"/>
            </a:endParaRPr>
          </a:p>
          <a:p>
            <a:pPr marL="342900" indent="-342900" algn="just">
              <a:spcBef>
                <a:spcPct val="0"/>
              </a:spcBef>
              <a:buFont typeface="Wingdings" panose="05000000000000000000" pitchFamily="2" charset="2"/>
              <a:buChar char="Ø"/>
            </a:pPr>
            <a:r>
              <a:rPr lang="es-CO" sz="1400" dirty="0" smtClean="0">
                <a:solidFill>
                  <a:schemeClr val="tx2"/>
                </a:solidFill>
                <a:latin typeface="Arial" panose="020B0604020202020204" pitchFamily="34" charset="0"/>
                <a:cs typeface="Arial" panose="020B0604020202020204" pitchFamily="34" charset="0"/>
              </a:rPr>
              <a:t>Gestionar </a:t>
            </a:r>
            <a:r>
              <a:rPr lang="es-CO" sz="1400" dirty="0">
                <a:solidFill>
                  <a:schemeClr val="tx2"/>
                </a:solidFill>
                <a:latin typeface="Arial" panose="020B0604020202020204" pitchFamily="34" charset="0"/>
                <a:cs typeface="Arial" panose="020B0604020202020204" pitchFamily="34" charset="0"/>
              </a:rPr>
              <a:t>que los miembros de la entidad cumplan con los procesos de Seguridad </a:t>
            </a:r>
            <a:r>
              <a:rPr lang="es-CO" sz="1400" dirty="0" smtClean="0">
                <a:solidFill>
                  <a:schemeClr val="tx2"/>
                </a:solidFill>
                <a:latin typeface="Arial" panose="020B0604020202020204" pitchFamily="34" charset="0"/>
                <a:cs typeface="Arial" panose="020B0604020202020204" pitchFamily="34" charset="0"/>
              </a:rPr>
              <a:t>Física, Operativa, Electrónica, de </a:t>
            </a:r>
            <a:r>
              <a:rPr lang="es-CO" sz="1400" dirty="0">
                <a:solidFill>
                  <a:schemeClr val="tx2"/>
                </a:solidFill>
                <a:latin typeface="Arial" panose="020B0604020202020204" pitchFamily="34" charset="0"/>
                <a:cs typeface="Arial" panose="020B0604020202020204" pitchFamily="34" charset="0"/>
              </a:rPr>
              <a:t>Monitoreo transaccional en las operaciones, en cumplimiento de la normatividad vigente.</a:t>
            </a:r>
          </a:p>
          <a:p>
            <a:pPr algn="just">
              <a:spcBef>
                <a:spcPct val="0"/>
              </a:spcBef>
            </a:pPr>
            <a:endParaRPr lang="es-CO" sz="1400" dirty="0">
              <a:solidFill>
                <a:schemeClr val="tx2"/>
              </a:solidFill>
              <a:latin typeface="Arial" panose="020B0604020202020204" pitchFamily="34" charset="0"/>
              <a:cs typeface="Arial" panose="020B0604020202020204" pitchFamily="34" charset="0"/>
            </a:endParaRPr>
          </a:p>
          <a:p>
            <a:pPr marL="342900" indent="-342900" algn="just">
              <a:spcBef>
                <a:spcPct val="0"/>
              </a:spcBef>
              <a:buFont typeface="Wingdings" panose="05000000000000000000" pitchFamily="2" charset="2"/>
              <a:buChar char="Ø"/>
            </a:pPr>
            <a:r>
              <a:rPr lang="es-CO" sz="1400" dirty="0">
                <a:solidFill>
                  <a:schemeClr val="tx2"/>
                </a:solidFill>
                <a:latin typeface="Arial" panose="020B0604020202020204" pitchFamily="34" charset="0"/>
                <a:cs typeface="Arial" panose="020B0604020202020204" pitchFamily="34" charset="0"/>
              </a:rPr>
              <a:t>Diseñar, planear e implementar recursos de seguridad (Seguridad operativa, Seguridad Física, Monitoreo y Control de operaciones de los clientes, empleados y proveedores), </a:t>
            </a:r>
            <a:r>
              <a:rPr lang="es-CO" sz="1400" dirty="0" smtClean="0">
                <a:solidFill>
                  <a:schemeClr val="tx2"/>
                </a:solidFill>
                <a:latin typeface="Arial" panose="020B0604020202020204" pitchFamily="34" charset="0"/>
                <a:cs typeface="Arial" panose="020B0604020202020204" pitchFamily="34" charset="0"/>
              </a:rPr>
              <a:t>alineados </a:t>
            </a:r>
            <a:r>
              <a:rPr lang="es-CO" sz="1400" dirty="0">
                <a:solidFill>
                  <a:schemeClr val="tx2"/>
                </a:solidFill>
                <a:latin typeface="Arial" panose="020B0604020202020204" pitchFamily="34" charset="0"/>
                <a:cs typeface="Arial" panose="020B0604020202020204" pitchFamily="34" charset="0"/>
              </a:rPr>
              <a:t>a los requerimientos normativos, indicadores de riesgos, indicadores de operaciones y </a:t>
            </a:r>
            <a:r>
              <a:rPr lang="es-CO" sz="1400" dirty="0" smtClean="0">
                <a:solidFill>
                  <a:schemeClr val="tx2"/>
                </a:solidFill>
                <a:latin typeface="Arial" panose="020B0604020202020204" pitchFamily="34" charset="0"/>
                <a:cs typeface="Arial" panose="020B0604020202020204" pitchFamily="34" charset="0"/>
              </a:rPr>
              <a:t>mejoras </a:t>
            </a:r>
            <a:r>
              <a:rPr lang="es-CO" sz="1400" dirty="0">
                <a:solidFill>
                  <a:schemeClr val="tx2"/>
                </a:solidFill>
                <a:latin typeface="Arial" panose="020B0604020202020204" pitchFamily="34" charset="0"/>
                <a:cs typeface="Arial" panose="020B0604020202020204" pitchFamily="34" charset="0"/>
              </a:rPr>
              <a:t>de seguridad </a:t>
            </a:r>
            <a:r>
              <a:rPr lang="es-CO" sz="1400" dirty="0" smtClean="0">
                <a:solidFill>
                  <a:schemeClr val="tx2"/>
                </a:solidFill>
                <a:latin typeface="Arial" panose="020B0604020202020204" pitchFamily="34" charset="0"/>
                <a:cs typeface="Arial" panose="020B0604020202020204" pitchFamily="34" charset="0"/>
              </a:rPr>
              <a:t>bancaria</a:t>
            </a:r>
            <a:r>
              <a:rPr lang="es-CO" sz="1400" dirty="0">
                <a:solidFill>
                  <a:schemeClr val="tx2"/>
                </a:solidFill>
                <a:latin typeface="Arial" panose="020B0604020202020204" pitchFamily="34" charset="0"/>
                <a:cs typeface="Arial" panose="020B0604020202020204" pitchFamily="34" charset="0"/>
              </a:rPr>
              <a:t> </a:t>
            </a:r>
            <a:r>
              <a:rPr lang="es-CO" sz="1400" dirty="0" smtClean="0">
                <a:solidFill>
                  <a:schemeClr val="tx2"/>
                </a:solidFill>
                <a:latin typeface="Arial" panose="020B0604020202020204" pitchFamily="34" charset="0"/>
                <a:cs typeface="Arial" panose="020B0604020202020204" pitchFamily="34" charset="0"/>
              </a:rPr>
              <a:t>para mitigar el fraude.</a:t>
            </a:r>
            <a:endParaRPr lang="es-CO" sz="1400" dirty="0">
              <a:solidFill>
                <a:schemeClr val="tx2"/>
              </a:solidFill>
              <a:latin typeface="Arial" panose="020B0604020202020204" pitchFamily="34" charset="0"/>
              <a:cs typeface="Arial" panose="020B0604020202020204" pitchFamily="34" charset="0"/>
            </a:endParaRPr>
          </a:p>
          <a:p>
            <a:pPr marL="342900" indent="-342900" algn="just">
              <a:spcBef>
                <a:spcPct val="0"/>
              </a:spcBef>
              <a:buFont typeface="Wingdings" panose="05000000000000000000" pitchFamily="2" charset="2"/>
              <a:buChar char="Ø"/>
            </a:pPr>
            <a:endParaRPr lang="es-CO" sz="1400" dirty="0">
              <a:solidFill>
                <a:schemeClr val="tx2"/>
              </a:solidFill>
              <a:latin typeface="Arial" panose="020B0604020202020204" pitchFamily="34" charset="0"/>
              <a:cs typeface="Arial" panose="020B0604020202020204" pitchFamily="34" charset="0"/>
            </a:endParaRPr>
          </a:p>
          <a:p>
            <a:pPr marL="342900" indent="-342900" algn="just">
              <a:spcBef>
                <a:spcPct val="0"/>
              </a:spcBef>
              <a:buFont typeface="Wingdings" panose="05000000000000000000" pitchFamily="2" charset="2"/>
              <a:buChar char="Ø"/>
            </a:pPr>
            <a:r>
              <a:rPr lang="es-CO" sz="1400" dirty="0">
                <a:solidFill>
                  <a:schemeClr val="tx2"/>
                </a:solidFill>
                <a:latin typeface="Arial" panose="020B0604020202020204" pitchFamily="34" charset="0"/>
                <a:cs typeface="Arial" panose="020B0604020202020204" pitchFamily="34" charset="0"/>
              </a:rPr>
              <a:t>Efectuar labores de </a:t>
            </a:r>
            <a:r>
              <a:rPr lang="es-CO" sz="1400" dirty="0" smtClean="0">
                <a:solidFill>
                  <a:schemeClr val="tx2"/>
                </a:solidFill>
                <a:latin typeface="Arial" panose="020B0604020202020204" pitchFamily="34" charset="0"/>
                <a:cs typeface="Arial" panose="020B0604020202020204" pitchFamily="34" charset="0"/>
              </a:rPr>
              <a:t>Detección, prevención y mitigación del </a:t>
            </a:r>
            <a:r>
              <a:rPr lang="es-CO" sz="1400" dirty="0">
                <a:solidFill>
                  <a:schemeClr val="tx2"/>
                </a:solidFill>
                <a:latin typeface="Arial" panose="020B0604020202020204" pitchFamily="34" charset="0"/>
                <a:cs typeface="Arial" panose="020B0604020202020204" pitchFamily="34" charset="0"/>
              </a:rPr>
              <a:t>riesgo de fraude </a:t>
            </a:r>
            <a:r>
              <a:rPr lang="es-CO" sz="1400" dirty="0" smtClean="0">
                <a:solidFill>
                  <a:schemeClr val="tx2"/>
                </a:solidFill>
                <a:latin typeface="Arial" panose="020B0604020202020204" pitchFamily="34" charset="0"/>
                <a:cs typeface="Arial" panose="020B0604020202020204" pitchFamily="34" charset="0"/>
              </a:rPr>
              <a:t>interno y externo en y hacia </a:t>
            </a:r>
            <a:r>
              <a:rPr lang="es-CO" sz="1400" dirty="0">
                <a:solidFill>
                  <a:schemeClr val="tx2"/>
                </a:solidFill>
                <a:latin typeface="Arial" panose="020B0604020202020204" pitchFamily="34" charset="0"/>
                <a:cs typeface="Arial" panose="020B0604020202020204" pitchFamily="34" charset="0"/>
              </a:rPr>
              <a:t>la entidad (programa antifraude- Comité Antifraude</a:t>
            </a:r>
            <a:r>
              <a:rPr lang="es-CO" sz="1400" dirty="0" smtClean="0">
                <a:solidFill>
                  <a:schemeClr val="tx2"/>
                </a:solidFill>
                <a:latin typeface="Arial" panose="020B0604020202020204" pitchFamily="34" charset="0"/>
                <a:cs typeface="Arial" panose="020B0604020202020204" pitchFamily="34" charset="0"/>
              </a:rPr>
              <a:t>)</a:t>
            </a:r>
          </a:p>
          <a:p>
            <a:pPr algn="just">
              <a:spcBef>
                <a:spcPct val="0"/>
              </a:spcBef>
            </a:pPr>
            <a:endParaRPr lang="es-CO" sz="1400" dirty="0">
              <a:solidFill>
                <a:schemeClr val="tx2"/>
              </a:solidFill>
              <a:latin typeface="Arial" panose="020B0604020202020204" pitchFamily="34" charset="0"/>
              <a:cs typeface="Arial" panose="020B0604020202020204" pitchFamily="34" charset="0"/>
            </a:endParaRPr>
          </a:p>
          <a:p>
            <a:pPr marL="342900" indent="-342900" algn="just">
              <a:spcBef>
                <a:spcPct val="0"/>
              </a:spcBef>
              <a:buFont typeface="Wingdings" panose="05000000000000000000" pitchFamily="2" charset="2"/>
              <a:buChar char="Ø"/>
            </a:pPr>
            <a:r>
              <a:rPr lang="es-CO" sz="1400" dirty="0">
                <a:solidFill>
                  <a:schemeClr val="tx2"/>
                </a:solidFill>
                <a:latin typeface="Arial" panose="020B0604020202020204" pitchFamily="34" charset="0"/>
                <a:cs typeface="Arial" panose="020B0604020202020204" pitchFamily="34" charset="0"/>
              </a:rPr>
              <a:t>Efectuar labores de investigación interna, frente a situaciones derivadas de fraudes internos o externos.</a:t>
            </a:r>
          </a:p>
          <a:p>
            <a:pPr marL="342900" indent="-342900" algn="just">
              <a:spcBef>
                <a:spcPct val="0"/>
              </a:spcBef>
              <a:buFont typeface="Wingdings" panose="05000000000000000000" pitchFamily="2" charset="2"/>
              <a:buChar char="Ø"/>
            </a:pPr>
            <a:endParaRPr lang="es-CO" sz="1400" dirty="0">
              <a:solidFill>
                <a:schemeClr val="tx2"/>
              </a:solidFill>
              <a:latin typeface="Arial" panose="020B0604020202020204" pitchFamily="34" charset="0"/>
              <a:cs typeface="Arial" panose="020B0604020202020204" pitchFamily="34" charset="0"/>
            </a:endParaRPr>
          </a:p>
          <a:p>
            <a:pPr marL="342900" indent="-342900" algn="just">
              <a:spcBef>
                <a:spcPct val="0"/>
              </a:spcBef>
              <a:buFont typeface="Wingdings" panose="05000000000000000000" pitchFamily="2" charset="2"/>
              <a:buChar char="Ø"/>
            </a:pPr>
            <a:r>
              <a:rPr lang="es-CO" sz="1400" dirty="0">
                <a:solidFill>
                  <a:schemeClr val="tx2"/>
                </a:solidFill>
                <a:latin typeface="Arial" panose="020B0604020202020204" pitchFamily="34" charset="0"/>
                <a:cs typeface="Arial" panose="020B0604020202020204" pitchFamily="34" charset="0"/>
              </a:rPr>
              <a:t>Instaurar las denuncias penales y realizar seguimiento a los procesos</a:t>
            </a:r>
            <a:r>
              <a:rPr lang="es-CO" sz="1400" dirty="0">
                <a:solidFill>
                  <a:schemeClr val="tx2"/>
                </a:solidFill>
                <a:latin typeface="Arial" charset="0"/>
              </a:rPr>
              <a:t>. </a:t>
            </a:r>
            <a:endParaRPr lang="es-CO" sz="1400" dirty="0" smtClean="0">
              <a:solidFill>
                <a:schemeClr val="tx2"/>
              </a:solidFill>
              <a:latin typeface="Arial" charset="0"/>
            </a:endParaRPr>
          </a:p>
          <a:p>
            <a:pPr marL="342900" indent="-342900" algn="just">
              <a:spcBef>
                <a:spcPct val="0"/>
              </a:spcBef>
              <a:buFont typeface="Wingdings" panose="05000000000000000000" pitchFamily="2" charset="2"/>
              <a:buChar char="Ø"/>
            </a:pPr>
            <a:endParaRPr lang="es-CO" sz="1400" dirty="0">
              <a:solidFill>
                <a:schemeClr val="tx2"/>
              </a:solidFill>
              <a:latin typeface="Arial" panose="020B0604020202020204" pitchFamily="34" charset="0"/>
              <a:cs typeface="Arial" panose="020B0604020202020204" pitchFamily="34" charset="0"/>
            </a:endParaRPr>
          </a:p>
          <a:p>
            <a:pPr marL="342900" indent="-342900" algn="just">
              <a:spcBef>
                <a:spcPct val="0"/>
              </a:spcBef>
              <a:buFont typeface="Wingdings" panose="05000000000000000000" pitchFamily="2" charset="2"/>
              <a:buChar char="Ø"/>
            </a:pPr>
            <a:r>
              <a:rPr lang="es-CO" sz="1400" dirty="0">
                <a:solidFill>
                  <a:schemeClr val="tx2"/>
                </a:solidFill>
                <a:latin typeface="Arial" panose="020B0604020202020204" pitchFamily="34" charset="0"/>
                <a:cs typeface="Arial" panose="020B0604020202020204" pitchFamily="34" charset="0"/>
              </a:rPr>
              <a:t>Evaluar, diseñar, coordinar e implementar  los protocolos y procesos de seguridad Bancaria que garanticen un alto nivel de seguridad al interior  de la Entidad</a:t>
            </a:r>
            <a:r>
              <a:rPr lang="es-CO" sz="1400" dirty="0" smtClean="0">
                <a:solidFill>
                  <a:schemeClr val="tx2"/>
                </a:solidFill>
                <a:latin typeface="Arial" panose="020B0604020202020204" pitchFamily="34" charset="0"/>
                <a:cs typeface="Arial" panose="020B0604020202020204" pitchFamily="34" charset="0"/>
              </a:rPr>
              <a:t>.</a:t>
            </a:r>
            <a:endParaRPr lang="es-CO" sz="1400" dirty="0" smtClean="0">
              <a:solidFill>
                <a:schemeClr val="tx2"/>
              </a:solidFill>
              <a:latin typeface="Arial" charset="0"/>
            </a:endParaRPr>
          </a:p>
          <a:p>
            <a:pPr marL="342900" indent="-342900" algn="just">
              <a:spcBef>
                <a:spcPct val="0"/>
              </a:spcBef>
              <a:buFont typeface="Wingdings" panose="05000000000000000000" pitchFamily="2" charset="2"/>
              <a:buChar char="Ø"/>
            </a:pPr>
            <a:endParaRPr lang="es-CO" sz="1400" dirty="0">
              <a:solidFill>
                <a:schemeClr val="tx2"/>
              </a:solidFill>
              <a:latin typeface="Arial" charset="0"/>
            </a:endParaRPr>
          </a:p>
          <a:p>
            <a:pPr marL="342900" indent="-342900" algn="just">
              <a:spcBef>
                <a:spcPct val="0"/>
              </a:spcBef>
              <a:buFont typeface="Wingdings" panose="05000000000000000000" pitchFamily="2" charset="2"/>
              <a:buChar char="Ø"/>
            </a:pPr>
            <a:r>
              <a:rPr lang="es-CO" sz="1400" dirty="0" smtClean="0">
                <a:solidFill>
                  <a:schemeClr val="tx2"/>
                </a:solidFill>
                <a:latin typeface="Arial" charset="0"/>
              </a:rPr>
              <a:t>Generar continuamente programas de capacitación en Seguridad Bancaria  hacia los funcionarios con el fin de mantener una cultura financiera y preventiva hacia el fraude en la Entidad</a:t>
            </a:r>
            <a:r>
              <a:rPr lang="es-CO" sz="1400" dirty="0" smtClean="0">
                <a:solidFill>
                  <a:schemeClr val="accent1">
                    <a:lumMod val="75000"/>
                  </a:schemeClr>
                </a:solidFill>
                <a:latin typeface="Arial" charset="0"/>
              </a:rPr>
              <a:t>.</a:t>
            </a:r>
          </a:p>
          <a:p>
            <a:pPr marL="342900" indent="-342900" algn="just">
              <a:spcBef>
                <a:spcPct val="0"/>
              </a:spcBef>
              <a:buFont typeface="Wingdings" panose="05000000000000000000" pitchFamily="2" charset="2"/>
              <a:buChar char="Ø"/>
            </a:pPr>
            <a:endParaRPr lang="es-CO" sz="1400" dirty="0">
              <a:solidFill>
                <a:schemeClr val="accent1">
                  <a:lumMod val="75000"/>
                </a:schemeClr>
              </a:solidFill>
              <a:latin typeface="Arial" charset="0"/>
            </a:endParaRPr>
          </a:p>
          <a:p>
            <a:pPr marL="342900" indent="-342900" algn="just">
              <a:spcBef>
                <a:spcPct val="0"/>
              </a:spcBef>
              <a:buFont typeface="Wingdings" panose="05000000000000000000" pitchFamily="2" charset="2"/>
              <a:buChar char="Ø"/>
            </a:pPr>
            <a:endParaRPr lang="es-CO" sz="1400" dirty="0" smtClean="0">
              <a:solidFill>
                <a:schemeClr val="accent1">
                  <a:lumMod val="75000"/>
                </a:schemeClr>
              </a:solidFill>
              <a:latin typeface="Arial" charset="0"/>
            </a:endParaRPr>
          </a:p>
        </p:txBody>
      </p:sp>
    </p:spTree>
    <p:extLst>
      <p:ext uri="{BB962C8B-B14F-4D97-AF65-F5344CB8AC3E}">
        <p14:creationId xmlns:p14="http://schemas.microsoft.com/office/powerpoint/2010/main" val="86088216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1000" b="-1000"/>
          </a:stretch>
        </a:blipFill>
        <a:effectLst/>
      </p:bgPr>
    </p:bg>
    <p:spTree>
      <p:nvGrpSpPr>
        <p:cNvPr id="1" name=""/>
        <p:cNvGrpSpPr/>
        <p:nvPr/>
      </p:nvGrpSpPr>
      <p:grpSpPr>
        <a:xfrm>
          <a:off x="0" y="0"/>
          <a:ext cx="0" cy="0"/>
          <a:chOff x="0" y="0"/>
          <a:chExt cx="0" cy="0"/>
        </a:xfrm>
      </p:grpSpPr>
      <p:sp>
        <p:nvSpPr>
          <p:cNvPr id="3" name="Title 1"/>
          <p:cNvSpPr txBox="1">
            <a:spLocks/>
          </p:cNvSpPr>
          <p:nvPr/>
        </p:nvSpPr>
        <p:spPr>
          <a:xfrm>
            <a:off x="262061" y="27856"/>
            <a:ext cx="8625748" cy="6096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s-CO" sz="2000" b="1" dirty="0" smtClean="0">
              <a:solidFill>
                <a:srgbClr val="1F497D"/>
              </a:solidFill>
              <a:latin typeface="Arial" charset="0"/>
            </a:endParaRPr>
          </a:p>
          <a:p>
            <a:endParaRPr lang="es-MX" sz="2000" b="1" dirty="0">
              <a:solidFill>
                <a:srgbClr val="1F497D"/>
              </a:solidFill>
              <a:latin typeface="Arial" charset="0"/>
            </a:endParaRPr>
          </a:p>
          <a:p>
            <a:endParaRPr lang="es-MX" sz="2000" b="1" dirty="0" smtClean="0">
              <a:solidFill>
                <a:srgbClr val="1F497D"/>
              </a:solidFill>
              <a:latin typeface="Arial" charset="0"/>
            </a:endParaRPr>
          </a:p>
          <a:p>
            <a:endParaRPr lang="es-MX" sz="2000" b="1" dirty="0">
              <a:solidFill>
                <a:srgbClr val="1F497D"/>
              </a:solidFill>
              <a:latin typeface="Arial" charset="0"/>
            </a:endParaRPr>
          </a:p>
          <a:p>
            <a:r>
              <a:rPr lang="es-MX" sz="2000" b="1" dirty="0" smtClean="0">
                <a:solidFill>
                  <a:srgbClr val="1F497D"/>
                </a:solidFill>
                <a:latin typeface="Arial" charset="0"/>
              </a:rPr>
              <a:t>QUE ES EL MONITOREO TRANSACCIONAL?</a:t>
            </a:r>
          </a:p>
          <a:p>
            <a:endParaRPr lang="es-MX" sz="2000" b="1" dirty="0">
              <a:solidFill>
                <a:srgbClr val="1F497D"/>
              </a:solidFill>
              <a:latin typeface="Arial" charset="0"/>
            </a:endParaRPr>
          </a:p>
          <a:p>
            <a:endParaRPr lang="es-MX" sz="2000" b="1" dirty="0" smtClean="0">
              <a:solidFill>
                <a:srgbClr val="1F497D"/>
              </a:solidFill>
              <a:latin typeface="Arial" charset="0"/>
            </a:endParaRPr>
          </a:p>
          <a:p>
            <a:endParaRPr lang="es-MX" sz="2000" b="1" dirty="0">
              <a:solidFill>
                <a:srgbClr val="1F497D"/>
              </a:solidFill>
              <a:latin typeface="Arial" charset="0"/>
            </a:endParaRPr>
          </a:p>
          <a:p>
            <a:endParaRPr lang="es-MX" sz="2000" b="1" dirty="0" smtClean="0">
              <a:solidFill>
                <a:srgbClr val="1F497D"/>
              </a:solidFill>
              <a:latin typeface="Arial" charset="0"/>
            </a:endParaRPr>
          </a:p>
        </p:txBody>
      </p:sp>
      <p:pic>
        <p:nvPicPr>
          <p:cNvPr id="717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9379" y="476672"/>
            <a:ext cx="7974013" cy="5913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14 Flecha izquierda y derecha"/>
          <p:cNvSpPr/>
          <p:nvPr/>
        </p:nvSpPr>
        <p:spPr>
          <a:xfrm>
            <a:off x="3131840" y="6070465"/>
            <a:ext cx="3168352" cy="639290"/>
          </a:xfrm>
          <a:prstGeom prst="lef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smtClean="0">
                <a:solidFill>
                  <a:schemeClr val="tx1"/>
                </a:solidFill>
              </a:rPr>
              <a:t>Respuesta</a:t>
            </a:r>
            <a:endParaRPr lang="es-MX" dirty="0">
              <a:solidFill>
                <a:schemeClr val="tx1"/>
              </a:solidFill>
            </a:endParaRPr>
          </a:p>
        </p:txBody>
      </p:sp>
      <p:sp>
        <p:nvSpPr>
          <p:cNvPr id="17" name="16 Flecha curvada hacia abajo"/>
          <p:cNvSpPr/>
          <p:nvPr/>
        </p:nvSpPr>
        <p:spPr>
          <a:xfrm rot="16200000">
            <a:off x="-504564" y="2578591"/>
            <a:ext cx="2736304" cy="1080120"/>
          </a:xfrm>
          <a:prstGeom prst="curvedDown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smtClean="0">
                <a:solidFill>
                  <a:schemeClr val="tx1"/>
                </a:solidFill>
              </a:rPr>
              <a:t>Prevención</a:t>
            </a:r>
            <a:endParaRPr lang="es-MX" dirty="0">
              <a:solidFill>
                <a:schemeClr val="tx1"/>
              </a:solidFill>
            </a:endParaRPr>
          </a:p>
        </p:txBody>
      </p:sp>
      <p:sp>
        <p:nvSpPr>
          <p:cNvPr id="19" name="18 Flecha curvada hacia abajo"/>
          <p:cNvSpPr/>
          <p:nvPr/>
        </p:nvSpPr>
        <p:spPr>
          <a:xfrm rot="5400000">
            <a:off x="6893266" y="2525577"/>
            <a:ext cx="2527926" cy="977771"/>
          </a:xfrm>
          <a:prstGeom prst="curved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smtClean="0">
                <a:solidFill>
                  <a:schemeClr val="tx1"/>
                </a:solidFill>
              </a:rPr>
              <a:t>detección</a:t>
            </a:r>
            <a:endParaRPr lang="es-MX" dirty="0">
              <a:solidFill>
                <a:schemeClr val="tx1"/>
              </a:solidFill>
            </a:endParaRPr>
          </a:p>
        </p:txBody>
      </p:sp>
    </p:spTree>
    <p:extLst>
      <p:ext uri="{BB962C8B-B14F-4D97-AF65-F5344CB8AC3E}">
        <p14:creationId xmlns:p14="http://schemas.microsoft.com/office/powerpoint/2010/main" val="32589404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251520" y="151873"/>
            <a:ext cx="2638864" cy="400110"/>
          </a:xfrm>
          <a:prstGeom prst="rect">
            <a:avLst/>
          </a:prstGeom>
          <a:noFill/>
        </p:spPr>
        <p:txBody>
          <a:bodyPr wrap="none" rtlCol="0">
            <a:spAutoFit/>
          </a:bodyPr>
          <a:lstStyle/>
          <a:p>
            <a:r>
              <a:rPr lang="es-MX" sz="2000" b="1" dirty="0" smtClean="0">
                <a:solidFill>
                  <a:schemeClr val="tx2"/>
                </a:solidFill>
                <a:latin typeface="Arial" panose="020B0604020202020204" pitchFamily="34" charset="0"/>
                <a:cs typeface="Arial" panose="020B0604020202020204" pitchFamily="34" charset="0"/>
              </a:rPr>
              <a:t>SEGURIDAD FISICA</a:t>
            </a:r>
            <a:endParaRPr lang="es-MX" sz="2000" b="1" dirty="0">
              <a:solidFill>
                <a:schemeClr val="tx2"/>
              </a:solidFill>
              <a:latin typeface="Arial" panose="020B0604020202020204" pitchFamily="34" charset="0"/>
              <a:cs typeface="Arial" panose="020B0604020202020204" pitchFamily="34" charset="0"/>
            </a:endParaRPr>
          </a:p>
        </p:txBody>
      </p:sp>
      <p:sp>
        <p:nvSpPr>
          <p:cNvPr id="3" name="2 Rectángulo"/>
          <p:cNvSpPr/>
          <p:nvPr/>
        </p:nvSpPr>
        <p:spPr>
          <a:xfrm>
            <a:off x="313665" y="836712"/>
            <a:ext cx="8589445" cy="3952364"/>
          </a:xfrm>
          <a:prstGeom prst="rect">
            <a:avLst/>
          </a:prstGeom>
          <a:noFill/>
          <a:ln>
            <a:noFill/>
          </a:ln>
        </p:spPr>
        <p:txBody>
          <a:bodyPr wrap="square">
            <a:spAutoFit/>
          </a:bodyPr>
          <a:lstStyle/>
          <a:p>
            <a:pPr lvl="1" algn="just">
              <a:lnSpc>
                <a:spcPts val="1350"/>
              </a:lnSpc>
              <a:spcBef>
                <a:spcPts val="675"/>
              </a:spcBef>
              <a:spcAft>
                <a:spcPts val="675"/>
              </a:spcAft>
            </a:pPr>
            <a:r>
              <a:rPr lang="es-CO" sz="1400" b="1" dirty="0" smtClean="0">
                <a:solidFill>
                  <a:schemeClr val="tx2"/>
                </a:solidFill>
                <a:latin typeface="Arial" panose="020B0604020202020204" pitchFamily="34" charset="0"/>
                <a:ea typeface="Times New Roman"/>
                <a:cs typeface="Arial" panose="020B0604020202020204" pitchFamily="34" charset="0"/>
              </a:rPr>
              <a:t>Seguridad</a:t>
            </a:r>
          </a:p>
          <a:p>
            <a:pPr lvl="1" algn="just">
              <a:lnSpc>
                <a:spcPts val="1350"/>
              </a:lnSpc>
              <a:spcBef>
                <a:spcPts val="675"/>
              </a:spcBef>
              <a:spcAft>
                <a:spcPts val="675"/>
              </a:spcAft>
            </a:pPr>
            <a:r>
              <a:rPr lang="es-CO" sz="1400" dirty="0" smtClean="0">
                <a:solidFill>
                  <a:schemeClr val="tx2"/>
                </a:solidFill>
                <a:latin typeface="Arial" panose="020B0604020202020204" pitchFamily="34" charset="0"/>
                <a:ea typeface="Times New Roman"/>
                <a:cs typeface="Arial" panose="020B0604020202020204" pitchFamily="34" charset="0"/>
              </a:rPr>
              <a:t>Es la sensación </a:t>
            </a:r>
            <a:r>
              <a:rPr lang="es-CO" sz="1400" dirty="0">
                <a:solidFill>
                  <a:schemeClr val="tx2"/>
                </a:solidFill>
                <a:latin typeface="Arial" panose="020B0604020202020204" pitchFamily="34" charset="0"/>
                <a:ea typeface="Times New Roman"/>
                <a:cs typeface="Arial" panose="020B0604020202020204" pitchFamily="34" charset="0"/>
              </a:rPr>
              <a:t>de </a:t>
            </a:r>
            <a:r>
              <a:rPr lang="es-CO" sz="1400" dirty="0" smtClean="0">
                <a:solidFill>
                  <a:schemeClr val="tx2"/>
                </a:solidFill>
                <a:latin typeface="Arial" panose="020B0604020202020204" pitchFamily="34" charset="0"/>
                <a:ea typeface="Times New Roman"/>
                <a:cs typeface="Arial" panose="020B0604020202020204" pitchFamily="34" charset="0"/>
              </a:rPr>
              <a:t>confianza, la ausencia de peligro, daño o riesgo ante cualquier circunstancia. (seguridad informática, seguridad jurídica, seguridad industrial, seguridad Operativa, seguridad física).</a:t>
            </a:r>
          </a:p>
          <a:p>
            <a:pPr lvl="1" algn="just">
              <a:lnSpc>
                <a:spcPts val="1350"/>
              </a:lnSpc>
              <a:spcBef>
                <a:spcPts val="675"/>
              </a:spcBef>
              <a:spcAft>
                <a:spcPts val="675"/>
              </a:spcAft>
            </a:pPr>
            <a:r>
              <a:rPr lang="es-CO" sz="1400" b="1" dirty="0" smtClean="0">
                <a:solidFill>
                  <a:schemeClr val="tx2"/>
                </a:solidFill>
                <a:latin typeface="Arial" panose="020B0604020202020204" pitchFamily="34" charset="0"/>
                <a:ea typeface="Times New Roman"/>
                <a:cs typeface="Arial" panose="020B0604020202020204" pitchFamily="34" charset="0"/>
              </a:rPr>
              <a:t>Seguridad </a:t>
            </a:r>
            <a:r>
              <a:rPr lang="es-CO" sz="1400" b="1" dirty="0">
                <a:solidFill>
                  <a:schemeClr val="tx2"/>
                </a:solidFill>
                <a:latin typeface="Arial" panose="020B0604020202020204" pitchFamily="34" charset="0"/>
                <a:ea typeface="Times New Roman"/>
                <a:cs typeface="Arial" panose="020B0604020202020204" pitchFamily="34" charset="0"/>
              </a:rPr>
              <a:t>Física</a:t>
            </a:r>
            <a:r>
              <a:rPr lang="es-CO" sz="1400" b="1" dirty="0" smtClean="0">
                <a:solidFill>
                  <a:schemeClr val="tx2"/>
                </a:solidFill>
                <a:latin typeface="Arial" panose="020B0604020202020204" pitchFamily="34" charset="0"/>
                <a:ea typeface="Times New Roman"/>
                <a:cs typeface="Arial" panose="020B0604020202020204" pitchFamily="34" charset="0"/>
              </a:rPr>
              <a:t>.</a:t>
            </a:r>
          </a:p>
          <a:p>
            <a:pPr lvl="1" algn="just">
              <a:lnSpc>
                <a:spcPts val="1350"/>
              </a:lnSpc>
              <a:spcBef>
                <a:spcPts val="675"/>
              </a:spcBef>
              <a:spcAft>
                <a:spcPts val="675"/>
              </a:spcAft>
            </a:pPr>
            <a:r>
              <a:rPr lang="es-CO" sz="1400" dirty="0" smtClean="0">
                <a:solidFill>
                  <a:schemeClr val="tx2"/>
                </a:solidFill>
                <a:latin typeface="Arial" panose="020B0604020202020204" pitchFamily="34" charset="0"/>
                <a:cs typeface="Arial" panose="020B0604020202020204" pitchFamily="34" charset="0"/>
              </a:rPr>
              <a:t>Es la identificación, análisis </a:t>
            </a:r>
            <a:r>
              <a:rPr lang="es-CO" sz="1400" dirty="0">
                <a:solidFill>
                  <a:schemeClr val="tx2"/>
                </a:solidFill>
                <a:latin typeface="Arial" panose="020B0604020202020204" pitchFamily="34" charset="0"/>
                <a:cs typeface="Arial" panose="020B0604020202020204" pitchFamily="34" charset="0"/>
              </a:rPr>
              <a:t>de las amenazas y riesgos que enfrentan o </a:t>
            </a:r>
            <a:r>
              <a:rPr lang="es-CO" sz="1400" dirty="0" smtClean="0">
                <a:solidFill>
                  <a:schemeClr val="tx2"/>
                </a:solidFill>
                <a:latin typeface="Arial" panose="020B0604020202020204" pitchFamily="34" charset="0"/>
                <a:cs typeface="Arial" panose="020B0604020202020204" pitchFamily="34" charset="0"/>
              </a:rPr>
              <a:t>puedan </a:t>
            </a:r>
            <a:r>
              <a:rPr lang="es-CO" sz="1400" dirty="0">
                <a:solidFill>
                  <a:schemeClr val="tx2"/>
                </a:solidFill>
                <a:latin typeface="Arial" panose="020B0604020202020204" pitchFamily="34" charset="0"/>
                <a:cs typeface="Arial" panose="020B0604020202020204" pitchFamily="34" charset="0"/>
              </a:rPr>
              <a:t>llegar a </a:t>
            </a:r>
            <a:r>
              <a:rPr lang="es-CO" sz="1400" dirty="0" smtClean="0">
                <a:solidFill>
                  <a:schemeClr val="tx2"/>
                </a:solidFill>
                <a:latin typeface="Arial" panose="020B0604020202020204" pitchFamily="34" charset="0"/>
                <a:cs typeface="Arial" panose="020B0604020202020204" pitchFamily="34" charset="0"/>
              </a:rPr>
              <a:t>enfrentar las </a:t>
            </a:r>
            <a:r>
              <a:rPr lang="es-CO" sz="1400" b="1" dirty="0" smtClean="0">
                <a:solidFill>
                  <a:schemeClr val="tx2"/>
                </a:solidFill>
                <a:latin typeface="Arial" panose="020B0604020202020204" pitchFamily="34" charset="0"/>
                <a:cs typeface="Arial" panose="020B0604020202020204" pitchFamily="34" charset="0"/>
              </a:rPr>
              <a:t>personas</a:t>
            </a:r>
            <a:r>
              <a:rPr lang="es-CO" sz="1400" dirty="0" smtClean="0">
                <a:solidFill>
                  <a:schemeClr val="tx2"/>
                </a:solidFill>
                <a:latin typeface="Arial" panose="020B0604020202020204" pitchFamily="34" charset="0"/>
                <a:cs typeface="Arial" panose="020B0604020202020204" pitchFamily="34" charset="0"/>
              </a:rPr>
              <a:t>, las</a:t>
            </a:r>
            <a:r>
              <a:rPr lang="es-CO" sz="1400" dirty="0">
                <a:solidFill>
                  <a:schemeClr val="tx2"/>
                </a:solidFill>
                <a:latin typeface="Arial" panose="020B0604020202020204" pitchFamily="34" charset="0"/>
                <a:cs typeface="Arial" panose="020B0604020202020204" pitchFamily="34" charset="0"/>
              </a:rPr>
              <a:t> </a:t>
            </a:r>
            <a:r>
              <a:rPr lang="es-CO" sz="1400" b="1" dirty="0">
                <a:solidFill>
                  <a:schemeClr val="tx2"/>
                </a:solidFill>
                <a:latin typeface="Arial" panose="020B0604020202020204" pitchFamily="34" charset="0"/>
                <a:cs typeface="Arial" panose="020B0604020202020204" pitchFamily="34" charset="0"/>
              </a:rPr>
              <a:t>instalaciones</a:t>
            </a:r>
            <a:r>
              <a:rPr lang="es-CO" sz="1400" dirty="0" smtClean="0">
                <a:solidFill>
                  <a:schemeClr val="tx2"/>
                </a:solidFill>
                <a:latin typeface="Arial" panose="020B0604020202020204" pitchFamily="34" charset="0"/>
                <a:cs typeface="Arial" panose="020B0604020202020204" pitchFamily="34" charset="0"/>
              </a:rPr>
              <a:t>, los </a:t>
            </a:r>
            <a:r>
              <a:rPr lang="es-CO" sz="1400" b="1" dirty="0" smtClean="0">
                <a:solidFill>
                  <a:schemeClr val="tx2"/>
                </a:solidFill>
                <a:latin typeface="Arial" panose="020B0604020202020204" pitchFamily="34" charset="0"/>
                <a:cs typeface="Arial" panose="020B0604020202020204" pitchFamily="34" charset="0"/>
              </a:rPr>
              <a:t>bienes </a:t>
            </a:r>
            <a:r>
              <a:rPr lang="es-CO" sz="1400" b="1" dirty="0">
                <a:solidFill>
                  <a:schemeClr val="tx2"/>
                </a:solidFill>
                <a:latin typeface="Arial" panose="020B0604020202020204" pitchFamily="34" charset="0"/>
                <a:cs typeface="Arial" panose="020B0604020202020204" pitchFamily="34" charset="0"/>
              </a:rPr>
              <a:t>y </a:t>
            </a:r>
            <a:r>
              <a:rPr lang="es-CO" sz="1400" b="1" dirty="0" smtClean="0">
                <a:solidFill>
                  <a:schemeClr val="tx2"/>
                </a:solidFill>
                <a:latin typeface="Arial" panose="020B0604020202020204" pitchFamily="34" charset="0"/>
                <a:cs typeface="Arial" panose="020B0604020202020204" pitchFamily="34" charset="0"/>
              </a:rPr>
              <a:t>procesos</a:t>
            </a:r>
            <a:r>
              <a:rPr lang="es-CO" sz="1400" dirty="0" smtClean="0">
                <a:solidFill>
                  <a:schemeClr val="tx2"/>
                </a:solidFill>
                <a:latin typeface="Arial" panose="020B0604020202020204" pitchFamily="34" charset="0"/>
                <a:cs typeface="Arial" panose="020B0604020202020204" pitchFamily="34" charset="0"/>
              </a:rPr>
              <a:t>, con el </a:t>
            </a:r>
            <a:r>
              <a:rPr lang="es-CO" sz="1400" dirty="0">
                <a:solidFill>
                  <a:schemeClr val="tx2"/>
                </a:solidFill>
                <a:latin typeface="Arial" panose="020B0604020202020204" pitchFamily="34" charset="0"/>
                <a:cs typeface="Arial" panose="020B0604020202020204" pitchFamily="34" charset="0"/>
              </a:rPr>
              <a:t>fin de implementar planes y sistemas tendientes a prevenir, </a:t>
            </a:r>
            <a:r>
              <a:rPr lang="es-CO" sz="1400" dirty="0" smtClean="0">
                <a:solidFill>
                  <a:schemeClr val="tx2"/>
                </a:solidFill>
                <a:latin typeface="Arial" panose="020B0604020202020204" pitchFamily="34" charset="0"/>
                <a:cs typeface="Arial" panose="020B0604020202020204" pitchFamily="34" charset="0"/>
              </a:rPr>
              <a:t>dificultar, retardar </a:t>
            </a:r>
            <a:r>
              <a:rPr lang="es-CO" sz="1400" dirty="0">
                <a:solidFill>
                  <a:schemeClr val="tx2"/>
                </a:solidFill>
                <a:latin typeface="Arial" panose="020B0604020202020204" pitchFamily="34" charset="0"/>
                <a:cs typeface="Arial" panose="020B0604020202020204" pitchFamily="34" charset="0"/>
              </a:rPr>
              <a:t>o limitar los resultados de las posibles acciones dañinas contra la </a:t>
            </a:r>
            <a:r>
              <a:rPr lang="es-CO" sz="1400" b="1" dirty="0">
                <a:solidFill>
                  <a:schemeClr val="tx2"/>
                </a:solidFill>
                <a:latin typeface="Arial" panose="020B0604020202020204" pitchFamily="34" charset="0"/>
                <a:cs typeface="Arial" panose="020B0604020202020204" pitchFamily="34" charset="0"/>
              </a:rPr>
              <a:t>seguridad</a:t>
            </a:r>
            <a:r>
              <a:rPr lang="es-CO" sz="1400" dirty="0">
                <a:solidFill>
                  <a:schemeClr val="tx2"/>
                </a:solidFill>
                <a:latin typeface="Arial" panose="020B0604020202020204" pitchFamily="34" charset="0"/>
                <a:cs typeface="Arial" panose="020B0604020202020204" pitchFamily="34" charset="0"/>
              </a:rPr>
              <a:t> </a:t>
            </a:r>
            <a:r>
              <a:rPr lang="es-CO" sz="1400" dirty="0" smtClean="0">
                <a:solidFill>
                  <a:schemeClr val="tx2"/>
                </a:solidFill>
                <a:latin typeface="Arial" panose="020B0604020202020204" pitchFamily="34" charset="0"/>
                <a:cs typeface="Arial" panose="020B0604020202020204" pitchFamily="34" charset="0"/>
              </a:rPr>
              <a:t>del Banco.</a:t>
            </a:r>
            <a:r>
              <a:rPr lang="es-CO" sz="1400" dirty="0">
                <a:solidFill>
                  <a:schemeClr val="tx2"/>
                </a:solidFill>
              </a:rPr>
              <a:t> </a:t>
            </a:r>
            <a:endParaRPr lang="es-CO" sz="1400" dirty="0" smtClean="0">
              <a:solidFill>
                <a:schemeClr val="tx2"/>
              </a:solidFill>
            </a:endParaRPr>
          </a:p>
          <a:p>
            <a:pPr lvl="1" algn="just">
              <a:lnSpc>
                <a:spcPts val="1350"/>
              </a:lnSpc>
              <a:spcBef>
                <a:spcPts val="675"/>
              </a:spcBef>
              <a:spcAft>
                <a:spcPts val="675"/>
              </a:spcAft>
            </a:pPr>
            <a:r>
              <a:rPr lang="es-CO" sz="1400" b="1" dirty="0" smtClean="0">
                <a:solidFill>
                  <a:schemeClr val="tx2"/>
                </a:solidFill>
                <a:latin typeface="Arial" panose="020B0604020202020204" pitchFamily="34" charset="0"/>
                <a:cs typeface="Arial" panose="020B0604020202020204" pitchFamily="34" charset="0"/>
              </a:rPr>
              <a:t>Esquema de Seguridad Física.</a:t>
            </a:r>
            <a:endParaRPr lang="es-CO" sz="1400" b="1" dirty="0">
              <a:solidFill>
                <a:schemeClr val="tx2"/>
              </a:solidFill>
              <a:latin typeface="Arial" panose="020B0604020202020204" pitchFamily="34" charset="0"/>
              <a:cs typeface="Arial" panose="020B0604020202020204" pitchFamily="34" charset="0"/>
            </a:endParaRPr>
          </a:p>
          <a:p>
            <a:pPr lvl="1" algn="just">
              <a:lnSpc>
                <a:spcPts val="1350"/>
              </a:lnSpc>
              <a:spcBef>
                <a:spcPts val="675"/>
              </a:spcBef>
              <a:spcAft>
                <a:spcPts val="675"/>
              </a:spcAft>
            </a:pPr>
            <a:r>
              <a:rPr lang="es-CO" sz="1400" dirty="0" smtClean="0">
                <a:solidFill>
                  <a:schemeClr val="tx2"/>
                </a:solidFill>
                <a:latin typeface="Arial" panose="020B0604020202020204" pitchFamily="34" charset="0"/>
                <a:ea typeface="Times New Roman"/>
                <a:cs typeface="Arial" panose="020B0604020202020204" pitchFamily="34" charset="0"/>
              </a:rPr>
              <a:t>Conformado por las </a:t>
            </a:r>
            <a:r>
              <a:rPr lang="es-CO" sz="1400" b="1" dirty="0" smtClean="0">
                <a:solidFill>
                  <a:schemeClr val="tx2"/>
                </a:solidFill>
                <a:latin typeface="Arial" panose="020B0604020202020204" pitchFamily="34" charset="0"/>
                <a:ea typeface="Times New Roman"/>
                <a:cs typeface="Arial" panose="020B0604020202020204" pitchFamily="34" charset="0"/>
              </a:rPr>
              <a:t>políticas, protocolos </a:t>
            </a:r>
            <a:r>
              <a:rPr lang="es-CO" sz="1400" dirty="0" smtClean="0">
                <a:solidFill>
                  <a:schemeClr val="tx2"/>
                </a:solidFill>
                <a:latin typeface="Arial" panose="020B0604020202020204" pitchFamily="34" charset="0"/>
                <a:ea typeface="Times New Roman"/>
                <a:cs typeface="Arial" panose="020B0604020202020204" pitchFamily="34" charset="0"/>
              </a:rPr>
              <a:t>de seguridad, </a:t>
            </a:r>
            <a:r>
              <a:rPr lang="es-CO" sz="1400" b="1" dirty="0" smtClean="0">
                <a:solidFill>
                  <a:schemeClr val="tx2"/>
                </a:solidFill>
                <a:latin typeface="Arial" panose="020B0604020202020204" pitchFamily="34" charset="0"/>
                <a:ea typeface="Times New Roman"/>
                <a:cs typeface="Arial" panose="020B0604020202020204" pitchFamily="34" charset="0"/>
              </a:rPr>
              <a:t>medios de protección activos </a:t>
            </a:r>
            <a:r>
              <a:rPr lang="es-CO" sz="1400" dirty="0" smtClean="0">
                <a:solidFill>
                  <a:schemeClr val="tx2"/>
                </a:solidFill>
                <a:latin typeface="Arial" panose="020B0604020202020204" pitchFamily="34" charset="0"/>
                <a:ea typeface="Times New Roman"/>
                <a:cs typeface="Arial" panose="020B0604020202020204" pitchFamily="34" charset="0"/>
              </a:rPr>
              <a:t>y los </a:t>
            </a:r>
            <a:r>
              <a:rPr lang="es-CO" sz="1400" b="1" dirty="0" smtClean="0">
                <a:solidFill>
                  <a:schemeClr val="tx2"/>
                </a:solidFill>
                <a:latin typeface="Arial" panose="020B0604020202020204" pitchFamily="34" charset="0"/>
                <a:ea typeface="Times New Roman"/>
                <a:cs typeface="Arial" panose="020B0604020202020204" pitchFamily="34" charset="0"/>
              </a:rPr>
              <a:t>medios de protección pasivos, </a:t>
            </a:r>
            <a:r>
              <a:rPr lang="es-CO" sz="1400" dirty="0" smtClean="0">
                <a:solidFill>
                  <a:schemeClr val="tx2"/>
                </a:solidFill>
                <a:latin typeface="Arial" panose="020B0604020202020204" pitchFamily="34" charset="0"/>
                <a:ea typeface="Times New Roman"/>
                <a:cs typeface="Arial" panose="020B0604020202020204" pitchFamily="34" charset="0"/>
              </a:rPr>
              <a:t>para </a:t>
            </a:r>
            <a:r>
              <a:rPr lang="es-CO" sz="1400" dirty="0">
                <a:solidFill>
                  <a:schemeClr val="tx2"/>
                </a:solidFill>
                <a:latin typeface="Arial" panose="020B0604020202020204" pitchFamily="34" charset="0"/>
                <a:cs typeface="Arial" panose="020B0604020202020204" pitchFamily="34" charset="0"/>
              </a:rPr>
              <a:t>prevenir, dificultar o limitar los resultados de las posibles acciones </a:t>
            </a:r>
            <a:r>
              <a:rPr lang="es-CO" sz="1400" dirty="0" smtClean="0">
                <a:solidFill>
                  <a:schemeClr val="tx2"/>
                </a:solidFill>
                <a:latin typeface="Arial" panose="020B0604020202020204" pitchFamily="34" charset="0"/>
                <a:cs typeface="Arial" panose="020B0604020202020204" pitchFamily="34" charset="0"/>
              </a:rPr>
              <a:t>dañinas</a:t>
            </a:r>
            <a:r>
              <a:rPr lang="es-CO" sz="1400" dirty="0">
                <a:solidFill>
                  <a:schemeClr val="tx2"/>
                </a:solidFill>
                <a:latin typeface="Arial" panose="020B0604020202020204" pitchFamily="34" charset="0"/>
                <a:cs typeface="Arial" panose="020B0604020202020204" pitchFamily="34" charset="0"/>
              </a:rPr>
              <a:t>.</a:t>
            </a:r>
            <a:endParaRPr lang="es-CO" sz="1400" dirty="0" smtClean="0">
              <a:solidFill>
                <a:schemeClr val="tx2"/>
              </a:solidFill>
              <a:latin typeface="Arial"/>
              <a:ea typeface="Times New Roman"/>
            </a:endParaRPr>
          </a:p>
          <a:p>
            <a:pPr marL="190500" algn="just">
              <a:lnSpc>
                <a:spcPts val="1350"/>
              </a:lnSpc>
              <a:spcAft>
                <a:spcPts val="0"/>
              </a:spcAft>
            </a:pPr>
            <a:endParaRPr lang="es-CO" sz="1400" dirty="0">
              <a:latin typeface="Arial"/>
              <a:ea typeface="Times New Roman"/>
            </a:endParaRPr>
          </a:p>
          <a:p>
            <a:pPr marL="190500" algn="just">
              <a:lnSpc>
                <a:spcPts val="1350"/>
              </a:lnSpc>
              <a:spcAft>
                <a:spcPts val="0"/>
              </a:spcAft>
            </a:pPr>
            <a:endParaRPr lang="es-MX" sz="1400" dirty="0">
              <a:latin typeface="Times New Roman"/>
              <a:ea typeface="Times New Roman"/>
            </a:endParaRPr>
          </a:p>
          <a:p>
            <a:pPr lvl="1" algn="just">
              <a:lnSpc>
                <a:spcPts val="1350"/>
              </a:lnSpc>
              <a:spcAft>
                <a:spcPts val="0"/>
              </a:spcAft>
            </a:pPr>
            <a:endParaRPr lang="es-CO" sz="1400" b="1" dirty="0" smtClean="0">
              <a:latin typeface="Arial"/>
              <a:ea typeface="Times New Roman"/>
            </a:endParaRPr>
          </a:p>
        </p:txBody>
      </p:sp>
      <p:pic>
        <p:nvPicPr>
          <p:cNvPr id="3074" name="Picture 2">
            <a:hlinkClick r:id="rId3" action="ppaction://hlinkfile"/>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73204" y="4996916"/>
            <a:ext cx="1359793" cy="13597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11760" y="4653136"/>
            <a:ext cx="3124878" cy="19288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7" name="Picture 5"/>
          <p:cNvPicPr>
            <a:picLocks noChangeAspect="1" noChangeArrowheads="1"/>
          </p:cNvPicPr>
          <p:nvPr/>
        </p:nvPicPr>
        <p:blipFill rotWithShape="1">
          <a:blip r:embed="rId6" cstate="print">
            <a:extLst>
              <a:ext uri="{BEBA8EAE-BF5A-486C-A8C5-ECC9F3942E4B}">
                <a14:imgProps xmlns:a14="http://schemas.microsoft.com/office/drawing/2010/main">
                  <a14:imgLayer r:embed="rId7">
                    <a14:imgEffect>
                      <a14:brightnessContrast bright="-8000" contrast="33000"/>
                    </a14:imgEffect>
                  </a14:imgLayer>
                </a14:imgProps>
              </a:ext>
              <a:ext uri="{28A0092B-C50C-407E-A947-70E740481C1C}">
                <a14:useLocalDpi xmlns:a14="http://schemas.microsoft.com/office/drawing/2010/main" val="0"/>
              </a:ext>
            </a:extLst>
          </a:blip>
          <a:srcRect l="-1125" t="6186" r="1125" b="6186"/>
          <a:stretch/>
        </p:blipFill>
        <p:spPr bwMode="auto">
          <a:xfrm>
            <a:off x="6012160" y="4827861"/>
            <a:ext cx="2520280" cy="15288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3 CuadroTexto"/>
          <p:cNvSpPr txBox="1"/>
          <p:nvPr/>
        </p:nvSpPr>
        <p:spPr>
          <a:xfrm>
            <a:off x="2041938" y="4701255"/>
            <a:ext cx="4038285" cy="253211"/>
          </a:xfrm>
          <a:prstGeom prst="rect">
            <a:avLst/>
          </a:prstGeom>
          <a:noFill/>
        </p:spPr>
        <p:txBody>
          <a:bodyPr wrap="none" rtlCol="0">
            <a:spAutoFit/>
          </a:bodyPr>
          <a:lstStyle/>
          <a:p>
            <a:pPr marL="190500" lvl="0" algn="just">
              <a:lnSpc>
                <a:spcPts val="1350"/>
              </a:lnSpc>
            </a:pPr>
            <a:r>
              <a:rPr lang="es-CO" sz="900" b="1" dirty="0">
                <a:solidFill>
                  <a:schemeClr val="tx2"/>
                </a:solidFill>
                <a:latin typeface="Arial"/>
              </a:rPr>
              <a:t>"En el Banco Mundo Mujer la Seguridad es Compromiso de todos"</a:t>
            </a:r>
            <a:endParaRPr lang="es-CO" sz="900" b="1" dirty="0">
              <a:solidFill>
                <a:schemeClr val="tx2"/>
              </a:solidFill>
              <a:latin typeface="Arial"/>
              <a:ea typeface="Times New Roman"/>
            </a:endParaRPr>
          </a:p>
        </p:txBody>
      </p:sp>
      <p:sp>
        <p:nvSpPr>
          <p:cNvPr id="5" name="4 CuadroTexto"/>
          <p:cNvSpPr txBox="1"/>
          <p:nvPr/>
        </p:nvSpPr>
        <p:spPr>
          <a:xfrm>
            <a:off x="258327" y="4467801"/>
            <a:ext cx="1882572" cy="451406"/>
          </a:xfrm>
          <a:prstGeom prst="rect">
            <a:avLst/>
          </a:prstGeom>
          <a:noFill/>
        </p:spPr>
        <p:txBody>
          <a:bodyPr wrap="square" rtlCol="0">
            <a:spAutoFit/>
          </a:bodyPr>
          <a:lstStyle/>
          <a:p>
            <a:pPr marL="190500" lvl="0" algn="ctr">
              <a:lnSpc>
                <a:spcPts val="1350"/>
              </a:lnSpc>
            </a:pPr>
            <a:r>
              <a:rPr lang="es-CO" sz="900" b="1" dirty="0">
                <a:solidFill>
                  <a:srgbClr val="1F497D"/>
                </a:solidFill>
                <a:latin typeface="Arial"/>
                <a:ea typeface="Times New Roman"/>
              </a:rPr>
              <a:t>MANUAL DE </a:t>
            </a:r>
            <a:r>
              <a:rPr lang="es-CO" sz="900" b="1" dirty="0" smtClean="0">
                <a:solidFill>
                  <a:srgbClr val="1F497D"/>
                </a:solidFill>
                <a:latin typeface="Arial"/>
                <a:ea typeface="Times New Roman"/>
              </a:rPr>
              <a:t>SEGURIDAD </a:t>
            </a:r>
            <a:endParaRPr lang="es-CO" sz="900" b="1" dirty="0">
              <a:solidFill>
                <a:srgbClr val="1F497D"/>
              </a:solidFill>
              <a:latin typeface="Arial"/>
              <a:ea typeface="Times New Roman"/>
            </a:endParaRPr>
          </a:p>
          <a:p>
            <a:pPr marL="190500" lvl="0" algn="ctr">
              <a:lnSpc>
                <a:spcPts val="1350"/>
              </a:lnSpc>
            </a:pPr>
            <a:r>
              <a:rPr lang="es-CO" sz="900" b="1" dirty="0">
                <a:solidFill>
                  <a:srgbClr val="1F497D"/>
                </a:solidFill>
                <a:latin typeface="Arial"/>
                <a:ea typeface="Times New Roman"/>
              </a:rPr>
              <a:t> </a:t>
            </a:r>
            <a:r>
              <a:rPr lang="es-CO" sz="900" b="1" dirty="0" smtClean="0">
                <a:solidFill>
                  <a:srgbClr val="1F497D"/>
                </a:solidFill>
                <a:latin typeface="Arial"/>
                <a:ea typeface="Times New Roman"/>
              </a:rPr>
              <a:t>FISICA- </a:t>
            </a:r>
            <a:r>
              <a:rPr lang="es-CO" sz="900" b="1" dirty="0">
                <a:solidFill>
                  <a:srgbClr val="1F497D"/>
                </a:solidFill>
                <a:latin typeface="Arial"/>
                <a:ea typeface="Times New Roman"/>
              </a:rPr>
              <a:t>MN 007</a:t>
            </a:r>
          </a:p>
        </p:txBody>
      </p:sp>
      <p:sp>
        <p:nvSpPr>
          <p:cNvPr id="6" name="5 CuadroTexto"/>
          <p:cNvSpPr txBox="1"/>
          <p:nvPr/>
        </p:nvSpPr>
        <p:spPr>
          <a:xfrm>
            <a:off x="6427357" y="4525056"/>
            <a:ext cx="1689886" cy="256160"/>
          </a:xfrm>
          <a:prstGeom prst="rect">
            <a:avLst/>
          </a:prstGeom>
          <a:noFill/>
        </p:spPr>
        <p:txBody>
          <a:bodyPr wrap="none" rtlCol="0">
            <a:spAutoFit/>
          </a:bodyPr>
          <a:lstStyle/>
          <a:p>
            <a:pPr marL="190500" lvl="0" algn="just">
              <a:lnSpc>
                <a:spcPts val="1350"/>
              </a:lnSpc>
            </a:pPr>
            <a:r>
              <a:rPr lang="es-CO" sz="1000" b="1" dirty="0">
                <a:solidFill>
                  <a:srgbClr val="1F497D"/>
                </a:solidFill>
                <a:latin typeface="Arial"/>
                <a:ea typeface="Times New Roman"/>
              </a:rPr>
              <a:t>Protección perimetral</a:t>
            </a:r>
          </a:p>
        </p:txBody>
      </p:sp>
    </p:spTree>
    <p:extLst>
      <p:ext uri="{BB962C8B-B14F-4D97-AF65-F5344CB8AC3E}">
        <p14:creationId xmlns:p14="http://schemas.microsoft.com/office/powerpoint/2010/main" val="171939628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251520" y="151873"/>
            <a:ext cx="2638864" cy="400110"/>
          </a:xfrm>
          <a:prstGeom prst="rect">
            <a:avLst/>
          </a:prstGeom>
          <a:noFill/>
        </p:spPr>
        <p:txBody>
          <a:bodyPr wrap="none" rtlCol="0">
            <a:spAutoFit/>
          </a:bodyPr>
          <a:lstStyle/>
          <a:p>
            <a:r>
              <a:rPr lang="es-MX" sz="2000" b="1" dirty="0" smtClean="0">
                <a:solidFill>
                  <a:schemeClr val="tx2"/>
                </a:solidFill>
                <a:latin typeface="Arial" panose="020B0604020202020204" pitchFamily="34" charset="0"/>
                <a:cs typeface="Arial" panose="020B0604020202020204" pitchFamily="34" charset="0"/>
              </a:rPr>
              <a:t>SEGURIDAD FISICA</a:t>
            </a:r>
            <a:endParaRPr lang="es-MX" sz="2000" b="1" dirty="0">
              <a:solidFill>
                <a:schemeClr val="tx2"/>
              </a:solidFill>
              <a:latin typeface="Arial" panose="020B0604020202020204" pitchFamily="34" charset="0"/>
              <a:cs typeface="Arial" panose="020B0604020202020204" pitchFamily="34" charset="0"/>
            </a:endParaRPr>
          </a:p>
        </p:txBody>
      </p:sp>
      <p:sp>
        <p:nvSpPr>
          <p:cNvPr id="4" name="3 Rectángulo"/>
          <p:cNvSpPr/>
          <p:nvPr/>
        </p:nvSpPr>
        <p:spPr>
          <a:xfrm>
            <a:off x="251520" y="764704"/>
            <a:ext cx="8712968" cy="5047536"/>
          </a:xfrm>
          <a:prstGeom prst="rect">
            <a:avLst/>
          </a:prstGeom>
        </p:spPr>
        <p:txBody>
          <a:bodyPr wrap="square">
            <a:spAutoFit/>
          </a:bodyPr>
          <a:lstStyle/>
          <a:p>
            <a:pPr lvl="0" algn="just"/>
            <a:r>
              <a:rPr lang="es-CO" sz="1400" b="1" dirty="0">
                <a:solidFill>
                  <a:schemeClr val="tx2"/>
                </a:solidFill>
                <a:latin typeface="Arial" panose="020B0604020202020204" pitchFamily="34" charset="0"/>
                <a:cs typeface="Arial" panose="020B0604020202020204" pitchFamily="34" charset="0"/>
              </a:rPr>
              <a:t>Medidas de Protección Activas</a:t>
            </a:r>
            <a:r>
              <a:rPr lang="es-CO" sz="1400" dirty="0">
                <a:solidFill>
                  <a:schemeClr val="tx2"/>
                </a:solidFill>
                <a:latin typeface="Arial" panose="020B0604020202020204" pitchFamily="34" charset="0"/>
                <a:cs typeface="Arial" panose="020B0604020202020204" pitchFamily="34" charset="0"/>
              </a:rPr>
              <a:t>: son todas las actividades realizadas por el </a:t>
            </a:r>
            <a:r>
              <a:rPr lang="es-CO" sz="1400" b="1" dirty="0">
                <a:solidFill>
                  <a:schemeClr val="tx2"/>
                </a:solidFill>
                <a:latin typeface="Arial" panose="020B0604020202020204" pitchFamily="34" charset="0"/>
                <a:cs typeface="Arial" panose="020B0604020202020204" pitchFamily="34" charset="0"/>
              </a:rPr>
              <a:t>Equipo de </a:t>
            </a:r>
            <a:r>
              <a:rPr lang="es-CO" sz="1400" b="1" dirty="0" smtClean="0">
                <a:solidFill>
                  <a:schemeClr val="tx2"/>
                </a:solidFill>
                <a:latin typeface="Arial" panose="020B0604020202020204" pitchFamily="34" charset="0"/>
                <a:cs typeface="Arial" panose="020B0604020202020204" pitchFamily="34" charset="0"/>
              </a:rPr>
              <a:t>Trabajo</a:t>
            </a:r>
            <a:r>
              <a:rPr lang="es-CO" sz="1400" dirty="0">
                <a:solidFill>
                  <a:schemeClr val="tx2"/>
                </a:solidFill>
                <a:latin typeface="Arial" panose="020B0604020202020204" pitchFamily="34" charset="0"/>
                <a:cs typeface="Arial" panose="020B0604020202020204" pitchFamily="34" charset="0"/>
              </a:rPr>
              <a:t> </a:t>
            </a:r>
            <a:r>
              <a:rPr lang="es-CO" sz="1400" dirty="0" smtClean="0">
                <a:solidFill>
                  <a:schemeClr val="tx2"/>
                </a:solidFill>
                <a:latin typeface="Arial" panose="020B0604020202020204" pitchFamily="34" charset="0"/>
                <a:cs typeface="Arial" panose="020B0604020202020204" pitchFamily="34" charset="0"/>
              </a:rPr>
              <a:t>del Banco con el fin de mantener la Seguridad y Protección: Observación, Inspecciones, Controles de acceso, Identificación, Registro y control de personas, paquetes, equipos, Evaluación de riesgos.</a:t>
            </a:r>
          </a:p>
          <a:p>
            <a:pPr lvl="0" algn="just"/>
            <a:endParaRPr lang="es-CO" sz="1400" dirty="0">
              <a:solidFill>
                <a:schemeClr val="tx2"/>
              </a:solidFill>
              <a:latin typeface="Arial" panose="020B0604020202020204" pitchFamily="34" charset="0"/>
              <a:cs typeface="Arial" panose="020B0604020202020204" pitchFamily="34" charset="0"/>
            </a:endParaRPr>
          </a:p>
          <a:p>
            <a:r>
              <a:rPr lang="es-CO" sz="1400" b="1" dirty="0">
                <a:solidFill>
                  <a:schemeClr val="tx2"/>
                </a:solidFill>
                <a:latin typeface="Arial" panose="020B0604020202020204" pitchFamily="34" charset="0"/>
                <a:cs typeface="Arial" panose="020B0604020202020204" pitchFamily="34" charset="0"/>
              </a:rPr>
              <a:t>Medidas de Protección Pasivas</a:t>
            </a:r>
            <a:r>
              <a:rPr lang="es-CO" sz="1400" dirty="0">
                <a:solidFill>
                  <a:schemeClr val="tx2"/>
                </a:solidFill>
                <a:latin typeface="Arial" panose="020B0604020202020204" pitchFamily="34" charset="0"/>
                <a:cs typeface="Arial" panose="020B0604020202020204" pitchFamily="34" charset="0"/>
              </a:rPr>
              <a:t>: son todos aquellos dispositivos y/o mecanismos </a:t>
            </a:r>
            <a:r>
              <a:rPr lang="es-CO" sz="1400" dirty="0" smtClean="0">
                <a:solidFill>
                  <a:schemeClr val="tx2"/>
                </a:solidFill>
                <a:latin typeface="Arial" panose="020B0604020202020204" pitchFamily="34" charset="0"/>
                <a:cs typeface="Arial" panose="020B0604020202020204" pitchFamily="34" charset="0"/>
              </a:rPr>
              <a:t>eléctricos </a:t>
            </a:r>
            <a:r>
              <a:rPr lang="es-CO" sz="1400" dirty="0">
                <a:solidFill>
                  <a:schemeClr val="tx2"/>
                </a:solidFill>
                <a:latin typeface="Arial" panose="020B0604020202020204" pitchFamily="34" charset="0"/>
                <a:cs typeface="Arial" panose="020B0604020202020204" pitchFamily="34" charset="0"/>
              </a:rPr>
              <a:t>o electrónicos que permiten apoyar a las actividades realizadas por el Equipo de Trabajo de </a:t>
            </a:r>
            <a:r>
              <a:rPr lang="es-CO" sz="1400" dirty="0" smtClean="0">
                <a:solidFill>
                  <a:schemeClr val="tx2"/>
                </a:solidFill>
                <a:latin typeface="Arial" panose="020B0604020202020204" pitchFamily="34" charset="0"/>
                <a:cs typeface="Arial" panose="020B0604020202020204" pitchFamily="34" charset="0"/>
              </a:rPr>
              <a:t>Seguridad: Barreras perimétricas, dispositivos eléctricos y electrónicos, Mecanismos de apertura y cierre y protección de activos</a:t>
            </a:r>
            <a:endParaRPr lang="es-MX" sz="1400" dirty="0" smtClean="0">
              <a:solidFill>
                <a:schemeClr val="tx2"/>
              </a:solidFill>
              <a:latin typeface="Arial" panose="020B0604020202020204" pitchFamily="34" charset="0"/>
              <a:cs typeface="Arial" panose="020B0604020202020204" pitchFamily="34" charset="0"/>
            </a:endParaRPr>
          </a:p>
          <a:p>
            <a:pPr lvl="0" algn="just"/>
            <a:endParaRPr lang="es-MX" sz="1400" b="1" dirty="0">
              <a:solidFill>
                <a:schemeClr val="tx2"/>
              </a:solidFill>
              <a:latin typeface="Arial" panose="020B0604020202020204" pitchFamily="34" charset="0"/>
              <a:ea typeface="Times New Roman"/>
              <a:cs typeface="Arial" panose="020B0604020202020204" pitchFamily="34" charset="0"/>
            </a:endParaRPr>
          </a:p>
          <a:p>
            <a:pPr lvl="0" algn="just"/>
            <a:r>
              <a:rPr lang="es-CO" sz="1400" b="1" dirty="0" smtClean="0">
                <a:solidFill>
                  <a:schemeClr val="tx2"/>
                </a:solidFill>
                <a:latin typeface="Arial" panose="020B0604020202020204" pitchFamily="34" charset="0"/>
                <a:ea typeface="Times New Roman"/>
                <a:cs typeface="Arial" panose="020B0604020202020204" pitchFamily="34" charset="0"/>
              </a:rPr>
              <a:t>Protección perimetral</a:t>
            </a:r>
            <a:endParaRPr lang="es-MX" sz="1400" dirty="0" smtClean="0">
              <a:solidFill>
                <a:schemeClr val="tx2"/>
              </a:solidFill>
              <a:latin typeface="Arial" panose="020B0604020202020204" pitchFamily="34" charset="0"/>
              <a:ea typeface="Times New Roman"/>
              <a:cs typeface="Arial" panose="020B0604020202020204" pitchFamily="34" charset="0"/>
            </a:endParaRPr>
          </a:p>
          <a:p>
            <a:pPr lvl="0" algn="just"/>
            <a:r>
              <a:rPr lang="es-CO" sz="1400" dirty="0" smtClean="0">
                <a:solidFill>
                  <a:schemeClr val="tx2"/>
                </a:solidFill>
                <a:latin typeface="Arial" panose="020B0604020202020204" pitchFamily="34" charset="0"/>
                <a:ea typeface="Times New Roman"/>
                <a:cs typeface="Arial" panose="020B0604020202020204" pitchFamily="34" charset="0"/>
              </a:rPr>
              <a:t>Elementos </a:t>
            </a:r>
            <a:r>
              <a:rPr lang="es-CO" sz="1400" dirty="0">
                <a:solidFill>
                  <a:schemeClr val="tx2"/>
                </a:solidFill>
                <a:latin typeface="Arial" panose="020B0604020202020204" pitchFamily="34" charset="0"/>
                <a:ea typeface="Times New Roman"/>
                <a:cs typeface="Arial" panose="020B0604020202020204" pitchFamily="34" charset="0"/>
              </a:rPr>
              <a:t>de carácter estático y permanente, </a:t>
            </a:r>
            <a:r>
              <a:rPr lang="es-CO" sz="1400" b="1" dirty="0">
                <a:solidFill>
                  <a:schemeClr val="tx2"/>
                </a:solidFill>
                <a:latin typeface="Arial" panose="020B0604020202020204" pitchFamily="34" charset="0"/>
                <a:ea typeface="Times New Roman"/>
                <a:cs typeface="Arial" panose="020B0604020202020204" pitchFamily="34" charset="0"/>
              </a:rPr>
              <a:t>primer anillo o</a:t>
            </a:r>
            <a:r>
              <a:rPr lang="es-CO" sz="1400" dirty="0">
                <a:solidFill>
                  <a:schemeClr val="tx2"/>
                </a:solidFill>
                <a:latin typeface="Arial" panose="020B0604020202020204" pitchFamily="34" charset="0"/>
                <a:ea typeface="Times New Roman"/>
                <a:cs typeface="Arial" panose="020B0604020202020204" pitchFamily="34" charset="0"/>
              </a:rPr>
              <a:t> </a:t>
            </a:r>
            <a:r>
              <a:rPr lang="es-CO" sz="1400" b="1" dirty="0">
                <a:solidFill>
                  <a:schemeClr val="tx2"/>
                </a:solidFill>
                <a:latin typeface="Arial" panose="020B0604020202020204" pitchFamily="34" charset="0"/>
                <a:ea typeface="Times New Roman"/>
                <a:cs typeface="Arial" panose="020B0604020202020204" pitchFamily="34" charset="0"/>
              </a:rPr>
              <a:t>cerramiento de la instalación o edificación a proteger</a:t>
            </a:r>
            <a:r>
              <a:rPr lang="es-CO" sz="1400" dirty="0">
                <a:solidFill>
                  <a:schemeClr val="tx2"/>
                </a:solidFill>
                <a:latin typeface="Arial" panose="020B0604020202020204" pitchFamily="34" charset="0"/>
                <a:ea typeface="Times New Roman"/>
                <a:cs typeface="Arial" panose="020B0604020202020204" pitchFamily="34" charset="0"/>
              </a:rPr>
              <a:t> y suponen </a:t>
            </a:r>
            <a:r>
              <a:rPr lang="es-CO" sz="1400" b="1" dirty="0">
                <a:solidFill>
                  <a:schemeClr val="tx2"/>
                </a:solidFill>
                <a:latin typeface="Arial" panose="020B0604020202020204" pitchFamily="34" charset="0"/>
                <a:ea typeface="Times New Roman"/>
                <a:cs typeface="Arial" panose="020B0604020202020204" pitchFamily="34" charset="0"/>
              </a:rPr>
              <a:t>el primer obstáculo</a:t>
            </a:r>
            <a:r>
              <a:rPr lang="es-CO" sz="1400" dirty="0">
                <a:solidFill>
                  <a:schemeClr val="tx2"/>
                </a:solidFill>
                <a:latin typeface="Arial" panose="020B0604020202020204" pitchFamily="34" charset="0"/>
                <a:ea typeface="Times New Roman"/>
                <a:cs typeface="Arial" panose="020B0604020202020204" pitchFamily="34" charset="0"/>
              </a:rPr>
              <a:t> que se presenta para la penetración (</a:t>
            </a:r>
            <a:r>
              <a:rPr lang="es-CO" sz="1400" b="1" dirty="0">
                <a:solidFill>
                  <a:schemeClr val="tx2"/>
                </a:solidFill>
                <a:latin typeface="Arial" panose="020B0604020202020204" pitchFamily="34" charset="0"/>
                <a:ea typeface="Times New Roman"/>
                <a:cs typeface="Arial" panose="020B0604020202020204" pitchFamily="34" charset="0"/>
              </a:rPr>
              <a:t>paredes, rejas, muros, cubiertas, pisos</a:t>
            </a:r>
            <a:r>
              <a:rPr lang="es-CO" sz="1400" b="1" dirty="0" smtClean="0">
                <a:solidFill>
                  <a:schemeClr val="tx2"/>
                </a:solidFill>
                <a:latin typeface="Arial" panose="020B0604020202020204" pitchFamily="34" charset="0"/>
                <a:ea typeface="Times New Roman"/>
                <a:cs typeface="Arial" panose="020B0604020202020204" pitchFamily="34" charset="0"/>
              </a:rPr>
              <a:t>, alumbrado </a:t>
            </a:r>
            <a:r>
              <a:rPr lang="es-CO" sz="1400" b="1" dirty="0">
                <a:solidFill>
                  <a:schemeClr val="tx2"/>
                </a:solidFill>
                <a:latin typeface="Arial" panose="020B0604020202020204" pitchFamily="34" charset="0"/>
                <a:ea typeface="Times New Roman"/>
                <a:cs typeface="Arial" panose="020B0604020202020204" pitchFamily="34" charset="0"/>
              </a:rPr>
              <a:t>etc</a:t>
            </a:r>
            <a:r>
              <a:rPr lang="es-CO" sz="1400" dirty="0" smtClean="0">
                <a:solidFill>
                  <a:schemeClr val="tx2"/>
                </a:solidFill>
                <a:latin typeface="Arial" panose="020B0604020202020204" pitchFamily="34" charset="0"/>
                <a:ea typeface="Times New Roman"/>
                <a:cs typeface="Arial" panose="020B0604020202020204" pitchFamily="34" charset="0"/>
              </a:rPr>
              <a:t>.).</a:t>
            </a:r>
          </a:p>
          <a:p>
            <a:pPr lvl="0" algn="just"/>
            <a:endParaRPr lang="es-CO" sz="1400" dirty="0" smtClean="0">
              <a:solidFill>
                <a:schemeClr val="tx2"/>
              </a:solidFill>
              <a:latin typeface="Arial" panose="020B0604020202020204" pitchFamily="34" charset="0"/>
              <a:ea typeface="Times New Roman"/>
              <a:cs typeface="Arial" panose="020B0604020202020204" pitchFamily="34" charset="0"/>
            </a:endParaRPr>
          </a:p>
          <a:p>
            <a:pPr lvl="0" algn="just"/>
            <a:r>
              <a:rPr lang="es-CO" sz="1400" b="1" dirty="0" smtClean="0">
                <a:solidFill>
                  <a:schemeClr val="tx2"/>
                </a:solidFill>
                <a:latin typeface="Arial" panose="020B0604020202020204" pitchFamily="34" charset="0"/>
                <a:cs typeface="Arial" panose="020B0604020202020204" pitchFamily="34" charset="0"/>
              </a:rPr>
              <a:t>Protección periférica</a:t>
            </a:r>
            <a:endParaRPr lang="es-MX" sz="1400" dirty="0" smtClean="0">
              <a:solidFill>
                <a:schemeClr val="tx2"/>
              </a:solidFill>
              <a:latin typeface="Arial" panose="020B0604020202020204" pitchFamily="34" charset="0"/>
              <a:cs typeface="Arial" panose="020B0604020202020204" pitchFamily="34" charset="0"/>
            </a:endParaRPr>
          </a:p>
          <a:p>
            <a:pPr lvl="0" algn="just"/>
            <a:r>
              <a:rPr lang="es-CO" sz="1400" dirty="0" smtClean="0">
                <a:solidFill>
                  <a:schemeClr val="tx2"/>
                </a:solidFill>
                <a:latin typeface="Arial" panose="020B0604020202020204" pitchFamily="34" charset="0"/>
                <a:cs typeface="Arial" panose="020B0604020202020204" pitchFamily="34" charset="0"/>
              </a:rPr>
              <a:t>Conformado por otros </a:t>
            </a:r>
            <a:r>
              <a:rPr lang="es-CO" sz="1400" dirty="0">
                <a:solidFill>
                  <a:schemeClr val="tx2"/>
                </a:solidFill>
                <a:latin typeface="Arial" panose="020B0604020202020204" pitchFamily="34" charset="0"/>
                <a:cs typeface="Arial" panose="020B0604020202020204" pitchFamily="34" charset="0"/>
              </a:rPr>
              <a:t>elementos también estáticos (,</a:t>
            </a:r>
            <a:r>
              <a:rPr lang="es-CO" sz="1400" b="1" dirty="0">
                <a:solidFill>
                  <a:schemeClr val="tx2"/>
                </a:solidFill>
                <a:latin typeface="Arial" panose="020B0604020202020204" pitchFamily="34" charset="0"/>
                <a:cs typeface="Arial" panose="020B0604020202020204" pitchFamily="34" charset="0"/>
              </a:rPr>
              <a:t> puertas, rejas, ventanas, rejillas, emparrillados etc</a:t>
            </a:r>
            <a:r>
              <a:rPr lang="es-CO" sz="1400" dirty="0">
                <a:solidFill>
                  <a:schemeClr val="tx2"/>
                </a:solidFill>
                <a:latin typeface="Arial" panose="020B0604020202020204" pitchFamily="34" charset="0"/>
                <a:cs typeface="Arial" panose="020B0604020202020204" pitchFamily="34" charset="0"/>
              </a:rPr>
              <a:t>.), que impiden el acceso por agujeros de ventilación, entradas de luz, ductos de aire y cableados eléctricos, al propio </a:t>
            </a:r>
            <a:r>
              <a:rPr lang="es-CO" sz="1400" dirty="0" smtClean="0">
                <a:solidFill>
                  <a:schemeClr val="tx2"/>
                </a:solidFill>
                <a:latin typeface="Arial" panose="020B0604020202020204" pitchFamily="34" charset="0"/>
                <a:cs typeface="Arial" panose="020B0604020202020204" pitchFamily="34" charset="0"/>
              </a:rPr>
              <a:t>local</a:t>
            </a:r>
            <a:r>
              <a:rPr lang="es-MX" sz="1400" dirty="0" smtClean="0">
                <a:solidFill>
                  <a:schemeClr val="tx2"/>
                </a:solidFill>
                <a:latin typeface="Arial" panose="020B0604020202020204" pitchFamily="34" charset="0"/>
                <a:cs typeface="Arial" panose="020B0604020202020204" pitchFamily="34" charset="0"/>
              </a:rPr>
              <a:t>.</a:t>
            </a:r>
          </a:p>
          <a:p>
            <a:pPr lvl="0" algn="just"/>
            <a:endParaRPr lang="es-MX" sz="1400" dirty="0" smtClean="0">
              <a:solidFill>
                <a:schemeClr val="tx2"/>
              </a:solidFill>
              <a:latin typeface="Arial" panose="020B0604020202020204" pitchFamily="34" charset="0"/>
              <a:cs typeface="Arial" panose="020B0604020202020204" pitchFamily="34" charset="0"/>
            </a:endParaRPr>
          </a:p>
          <a:p>
            <a:pPr lvl="0" algn="just"/>
            <a:r>
              <a:rPr lang="es-CO" sz="1400" b="1" dirty="0" smtClean="0">
                <a:solidFill>
                  <a:schemeClr val="tx2"/>
                </a:solidFill>
                <a:latin typeface="Arial"/>
                <a:ea typeface="Times New Roman"/>
              </a:rPr>
              <a:t>Protección electrónica</a:t>
            </a:r>
          </a:p>
          <a:p>
            <a:pPr lvl="0" algn="just"/>
            <a:r>
              <a:rPr lang="es-CO" sz="1400" dirty="0" smtClean="0">
                <a:solidFill>
                  <a:schemeClr val="tx2"/>
                </a:solidFill>
                <a:latin typeface="Arial"/>
                <a:ea typeface="Times New Roman"/>
              </a:rPr>
              <a:t>Medios </a:t>
            </a:r>
            <a:r>
              <a:rPr lang="es-CO" sz="1400" dirty="0">
                <a:solidFill>
                  <a:schemeClr val="tx2"/>
                </a:solidFill>
                <a:latin typeface="Arial"/>
                <a:ea typeface="Times New Roman"/>
              </a:rPr>
              <a:t>pasivos constitutivos de la seguridad física, mediante los cuales se refuerza la protección de                              los diferentes anillos de seguridad, utilizando tecnologías electrónicas, </a:t>
            </a:r>
            <a:r>
              <a:rPr lang="es-CO" sz="1400" dirty="0" smtClean="0">
                <a:solidFill>
                  <a:schemeClr val="tx2"/>
                </a:solidFill>
                <a:latin typeface="Arial"/>
                <a:ea typeface="Times New Roman"/>
              </a:rPr>
              <a:t>como cerraduras digitales, electromecánicas, </a:t>
            </a:r>
            <a:r>
              <a:rPr lang="es-CO" sz="1400" dirty="0">
                <a:solidFill>
                  <a:schemeClr val="tx2"/>
                </a:solidFill>
                <a:latin typeface="Arial"/>
                <a:ea typeface="Times New Roman"/>
              </a:rPr>
              <a:t>sistemas de alarma anti     intrusión, sistema de detección de incendios, sistema de CCTV.</a:t>
            </a:r>
          </a:p>
        </p:txBody>
      </p:sp>
    </p:spTree>
    <p:extLst>
      <p:ext uri="{BB962C8B-B14F-4D97-AF65-F5344CB8AC3E}">
        <p14:creationId xmlns:p14="http://schemas.microsoft.com/office/powerpoint/2010/main" val="263732315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323528" y="299541"/>
            <a:ext cx="3169457" cy="400110"/>
          </a:xfrm>
          <a:prstGeom prst="rect">
            <a:avLst/>
          </a:prstGeom>
          <a:noFill/>
        </p:spPr>
        <p:txBody>
          <a:bodyPr wrap="none" rtlCol="0">
            <a:spAutoFit/>
          </a:bodyPr>
          <a:lstStyle/>
          <a:p>
            <a:r>
              <a:rPr lang="es-MX" sz="2000" b="1" dirty="0" smtClean="0">
                <a:solidFill>
                  <a:schemeClr val="tx2"/>
                </a:solidFill>
                <a:latin typeface="Arial" panose="020B0604020202020204" pitchFamily="34" charset="0"/>
                <a:cs typeface="Arial" panose="020B0604020202020204" pitchFamily="34" charset="0"/>
              </a:rPr>
              <a:t>SEGURIDAD BANCARIA</a:t>
            </a:r>
            <a:endParaRPr lang="es-MX" sz="2000" b="1" dirty="0">
              <a:solidFill>
                <a:schemeClr val="tx2"/>
              </a:solidFill>
              <a:latin typeface="Arial" panose="020B0604020202020204" pitchFamily="34" charset="0"/>
              <a:cs typeface="Arial" panose="020B0604020202020204" pitchFamily="34" charset="0"/>
            </a:endParaRPr>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3" y="908720"/>
            <a:ext cx="8784976" cy="5616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9719149"/>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9837</TotalTime>
  <Words>1009</Words>
  <Application>Microsoft Office PowerPoint</Application>
  <PresentationFormat>Presentación en pantalla (4:3)</PresentationFormat>
  <Paragraphs>178</Paragraphs>
  <Slides>11</Slides>
  <Notes>6</Notes>
  <HiddenSlides>0</HiddenSlides>
  <MMClips>0</MMClips>
  <ScaleCrop>false</ScaleCrop>
  <HeadingPairs>
    <vt:vector size="4" baseType="variant">
      <vt:variant>
        <vt:lpstr>Tema</vt:lpstr>
      </vt:variant>
      <vt:variant>
        <vt:i4>2</vt:i4>
      </vt:variant>
      <vt:variant>
        <vt:lpstr>Títulos de diapositiva</vt:lpstr>
      </vt:variant>
      <vt:variant>
        <vt:i4>11</vt:i4>
      </vt:variant>
    </vt:vector>
  </HeadingPairs>
  <TitlesOfParts>
    <vt:vector size="13" baseType="lpstr">
      <vt:lpstr>Tema de Office</vt:lpstr>
      <vt:lpstr>1_Tema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Hewlett-Packard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Edward Felipe Velasco Guastusmal</dc:creator>
  <cp:lastModifiedBy>Aparicio Colonia Serna</cp:lastModifiedBy>
  <cp:revision>316</cp:revision>
  <cp:lastPrinted>2018-05-16T20:10:54Z</cp:lastPrinted>
  <dcterms:created xsi:type="dcterms:W3CDTF">2018-02-24T14:11:03Z</dcterms:created>
  <dcterms:modified xsi:type="dcterms:W3CDTF">2019-02-15T14:57:27Z</dcterms:modified>
</cp:coreProperties>
</file>