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guide id="9" orient="horz" pos="2898">
          <p15:clr>
            <a:srgbClr val="A4A3A4"/>
          </p15:clr>
        </p15:guide>
        <p15:guide id="10" pos="261">
          <p15:clr>
            <a:srgbClr val="A4A3A4"/>
          </p15:clr>
        </p15:guide>
        <p15:guide id="11"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 id="4" name="maike holthuijzen" initials="mh" lastIdx="3"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4715" autoAdjust="0"/>
  </p:normalViewPr>
  <p:slideViewPr>
    <p:cSldViewPr snapToGrid="0" snapToObjects="1" showGuides="1">
      <p:cViewPr>
        <p:scale>
          <a:sx n="40" d="100"/>
          <a:sy n="40" d="100"/>
        </p:scale>
        <p:origin x="168" y="160"/>
      </p:cViewPr>
      <p:guideLst>
        <p:guide orient="horz" pos="3318"/>
        <p:guide orient="horz" pos="288"/>
        <p:guide orient="horz" pos="20160"/>
        <p:guide orient="horz"/>
        <p:guide pos="581"/>
        <p:guide pos="27069"/>
        <p:guide orient="horz" pos="20036"/>
        <p:guide/>
        <p:guide orient="horz" pos="2898"/>
        <p:guide pos="261"/>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7/25/19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0.26178" units="1/cm"/>
          <inkml:channelProperty channel="Y" name="resolution" value="50.23256" units="1/cm"/>
          <inkml:channelProperty channel="T" name="resolution" value="1" units="1/dev"/>
        </inkml:channelProperties>
      </inkml:inkSource>
      <inkml:timestamp xml:id="ts0" timeString="2019-07-20T21:29:42.281"/>
    </inkml:context>
    <inkml:brush xml:id="br0">
      <inkml:brushProperty name="width" value="0.05" units="cm"/>
      <inkml:brushProperty name="height" value="0.05" units="cm"/>
      <inkml:brushProperty name="fitToCurve" value="1"/>
    </inkml:brush>
  </inkml:definitions>
  <inkml:trace contextRef="#ctx0" brushRef="#br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7/25/19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hf sldNum="0" hdr="0" ftr="0" dt="0"/>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7453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531071"/>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592819"/>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389601"/>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82573"/>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471921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4414110"/>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3582861"/>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30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30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30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30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5" name="Group 64"/>
          <p:cNvGrpSpPr/>
          <p:nvPr userDrawn="1"/>
        </p:nvGrpSpPr>
        <p:grpSpPr>
          <a:xfrm>
            <a:off x="-14192" y="1382"/>
            <a:ext cx="43905392" cy="4572641"/>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hf sldNum="0" hdr="0" ftr="0" dt="0"/>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310"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311"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312"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313"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9" name="Group 78"/>
          <p:cNvGrpSpPr/>
          <p:nvPr userDrawn="1"/>
        </p:nvGrpSpPr>
        <p:grpSpPr>
          <a:xfrm>
            <a:off x="-14192" y="1382"/>
            <a:ext cx="43905392" cy="4572641"/>
            <a:chOff x="-14192" y="1382"/>
            <a:chExt cx="27451941" cy="4572641"/>
          </a:xfrm>
        </p:grpSpPr>
        <p:sp>
          <p:nvSpPr>
            <p:cNvPr id="8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hf sldNum="0" hdr="0" ftr="0" dt="0"/>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330"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331"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332"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333"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7" name="Rounded Rectangle 36"/>
          <p:cNvSpPr/>
          <p:nvPr userDrawn="1"/>
        </p:nvSpPr>
        <p:spPr>
          <a:xfrm>
            <a:off x="922338"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288358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2" name="Group 71"/>
          <p:cNvGrpSpPr/>
          <p:nvPr userDrawn="1"/>
        </p:nvGrpSpPr>
        <p:grpSpPr>
          <a:xfrm>
            <a:off x="-14192" y="1382"/>
            <a:ext cx="43905392" cy="4572641"/>
            <a:chOff x="-14192" y="1382"/>
            <a:chExt cx="27451941" cy="4572641"/>
          </a:xfrm>
        </p:grpSpPr>
        <p:sp>
          <p:nvSpPr>
            <p:cNvPr id="7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hf sldNum="0" hdr="0" ftr="0" dt="0"/>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56" userDrawn="1">
          <p15:clr>
            <a:srgbClr val="F26B43"/>
          </p15:clr>
        </p15:guide>
      </p15:sldGuideLst>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image" Target="../media/image23.png"/><Relationship Id="rId16" Type="http://schemas.openxmlformats.org/officeDocument/2006/relationships/image" Target="../media/image24.png"/><Relationship Id="rId17" Type="http://schemas.openxmlformats.org/officeDocument/2006/relationships/image" Target="../media/image25.png"/><Relationship Id="rId18" Type="http://schemas.openxmlformats.org/officeDocument/2006/relationships/customXml" Target="../ink/ink1.xml"/><Relationship Id="rId19" Type="http://schemas.openxmlformats.org/officeDocument/2006/relationships/image" Target="../media/image26.emf"/><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2.jpeg"/><Relationship Id="rId5" Type="http://schemas.openxmlformats.org/officeDocument/2006/relationships/image" Target="../media/image13.jpg"/><Relationship Id="rId6" Type="http://schemas.openxmlformats.org/officeDocument/2006/relationships/image" Target="../media/image14.jpe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904185" y="5473260"/>
            <a:ext cx="10056813" cy="8463833"/>
          </a:xfrm>
        </p:spPr>
        <p:txBody>
          <a:bodyPr/>
          <a:lstStyle/>
          <a:p>
            <a:r>
              <a:rPr lang="en-US" dirty="0">
                <a:latin typeface="Trebuchet MS" charset="0"/>
                <a:ea typeface="Trebuchet MS" charset="0"/>
                <a:cs typeface="Trebuchet MS" charset="0"/>
              </a:rPr>
              <a:t>The Lake Champlain watershed basin is likely to experience changes in extreme climate events, which could negatively impact the socio-economic resilience of this region. Regional Climate Models (RCMs) are useful tools for modeling regional climate, but like all climate models, they are biased, especially in regards to extreme </a:t>
            </a:r>
            <a:r>
              <a:rPr lang="en-US" dirty="0" smtClean="0">
                <a:latin typeface="Trebuchet MS" charset="0"/>
                <a:ea typeface="Trebuchet MS" charset="0"/>
                <a:cs typeface="Trebuchet MS" charset="0"/>
              </a:rPr>
              <a:t>events</a:t>
            </a:r>
            <a:r>
              <a:rPr lang="en-US" baseline="30000" dirty="0" smtClean="0">
                <a:latin typeface="Trebuchet MS" charset="0"/>
                <a:ea typeface="Trebuchet MS" charset="0"/>
                <a:cs typeface="Trebuchet MS" charset="0"/>
              </a:rPr>
              <a:t>2</a:t>
            </a:r>
            <a:r>
              <a:rPr lang="en-US" dirty="0" smtClean="0">
                <a:latin typeface="Trebuchet MS" charset="0"/>
                <a:ea typeface="Trebuchet MS" charset="0"/>
                <a:cs typeface="Trebuchet MS" charset="0"/>
              </a:rPr>
              <a:t> </a:t>
            </a:r>
            <a:r>
              <a:rPr lang="en-US" dirty="0">
                <a:latin typeface="Trebuchet MS" charset="0"/>
                <a:ea typeface="Trebuchet MS" charset="0"/>
                <a:cs typeface="Trebuchet MS" charset="0"/>
              </a:rPr>
              <a:t>.  In this study, we</a:t>
            </a:r>
          </a:p>
          <a:p>
            <a:endParaRPr lang="en-US" dirty="0">
              <a:latin typeface="Trebuchet MS" charset="0"/>
              <a:ea typeface="Trebuchet MS" charset="0"/>
              <a:cs typeface="Trebuchet MS" charset="0"/>
            </a:endParaRPr>
          </a:p>
          <a:p>
            <a:pPr marL="457200" indent="-457200">
              <a:buAutoNum type="arabicParenR"/>
            </a:pPr>
            <a:r>
              <a:rPr lang="en-US" dirty="0">
                <a:latin typeface="Trebuchet MS" charset="0"/>
                <a:ea typeface="Trebuchet MS" charset="0"/>
                <a:cs typeface="Trebuchet MS" charset="0"/>
              </a:rPr>
              <a:t>compared extreme maximum temperature distributions from station data to those of RCMs and </a:t>
            </a:r>
            <a:endParaRPr lang="en-US" dirty="0" smtClean="0">
              <a:latin typeface="Trebuchet MS" charset="0"/>
              <a:ea typeface="Trebuchet MS" charset="0"/>
              <a:cs typeface="Trebuchet MS" charset="0"/>
            </a:endParaRPr>
          </a:p>
          <a:p>
            <a:pPr marL="457200" indent="-457200">
              <a:buAutoNum type="arabicParenR"/>
            </a:pPr>
            <a:endParaRPr lang="en-US" dirty="0">
              <a:latin typeface="Trebuchet MS" charset="0"/>
              <a:ea typeface="Trebuchet MS" charset="0"/>
              <a:cs typeface="Trebuchet MS" charset="0"/>
            </a:endParaRPr>
          </a:p>
          <a:p>
            <a:pPr marL="457200" indent="-457200">
              <a:buAutoNum type="arabicParenR"/>
            </a:pPr>
            <a:r>
              <a:rPr lang="en-US" dirty="0">
                <a:latin typeface="Trebuchet MS" charset="0"/>
                <a:ea typeface="Trebuchet MS" charset="0"/>
                <a:cs typeface="Trebuchet MS" charset="0"/>
              </a:rPr>
              <a:t>applied three implementations of  bias correction (empirical quantile mapping) to RCM simulations  based on station data.</a:t>
            </a:r>
          </a:p>
          <a:p>
            <a:pPr marL="457200" indent="-457200">
              <a:buAutoNum type="arabicParenR"/>
            </a:pPr>
            <a:endParaRPr lang="en-US" dirty="0">
              <a:latin typeface="Trebuchet MS" charset="0"/>
              <a:ea typeface="Trebuchet MS" charset="0"/>
              <a:cs typeface="Trebuchet MS" charset="0"/>
            </a:endParaRPr>
          </a:p>
          <a:p>
            <a:pPr algn="ctr"/>
            <a:r>
              <a:rPr lang="en-US" b="1" dirty="0">
                <a:latin typeface="Trebuchet MS" charset="0"/>
                <a:ea typeface="Trebuchet MS" charset="0"/>
                <a:cs typeface="Trebuchet MS" charset="0"/>
              </a:rPr>
              <a:t>Our study is a first step in a larger research project investigating the changes in patterns of extreme  events in the Lake Champlain </a:t>
            </a:r>
            <a:r>
              <a:rPr lang="en-US" b="1" dirty="0" smtClean="0">
                <a:latin typeface="Trebuchet MS" charset="0"/>
                <a:ea typeface="Trebuchet MS" charset="0"/>
                <a:cs typeface="Trebuchet MS" charset="0"/>
              </a:rPr>
              <a:t>Basin</a:t>
            </a:r>
            <a:r>
              <a:rPr lang="en-US" b="1" baseline="30000" dirty="0" smtClean="0">
                <a:latin typeface="Trebuchet MS" charset="0"/>
                <a:ea typeface="Trebuchet MS" charset="0"/>
                <a:cs typeface="Trebuchet MS" charset="0"/>
              </a:rPr>
              <a:t>3</a:t>
            </a:r>
            <a:endParaRPr lang="en-US" b="1" baseline="30000" dirty="0">
              <a:latin typeface="Trebuchet MS" charset="0"/>
              <a:ea typeface="Trebuchet MS" charset="0"/>
              <a:cs typeface="Trebuchet MS" charset="0"/>
            </a:endParaRPr>
          </a:p>
          <a:p>
            <a:r>
              <a:rPr lang="en-US" dirty="0">
                <a:latin typeface="Trebuchet MS" charset="0"/>
                <a:ea typeface="Trebuchet MS" charset="0"/>
                <a:cs typeface="Trebuchet MS" charset="0"/>
              </a:rPr>
              <a:t> </a:t>
            </a:r>
          </a:p>
          <a:p>
            <a:r>
              <a:rPr lang="en-US" dirty="0">
                <a:latin typeface="Trebuchet MS" charset="0"/>
                <a:ea typeface="Trebuchet MS" charset="0"/>
                <a:cs typeface="Trebuchet MS" charset="0"/>
              </a:rPr>
              <a:t> </a:t>
            </a:r>
          </a:p>
          <a:p>
            <a:endParaRPr lang="en-US" dirty="0">
              <a:latin typeface="Trebuchet MS" charset="0"/>
              <a:ea typeface="Trebuchet MS" charset="0"/>
              <a:cs typeface="Trebuchet MS" charset="0"/>
            </a:endParaRPr>
          </a:p>
        </p:txBody>
      </p:sp>
      <p:sp>
        <p:nvSpPr>
          <p:cNvPr id="4" name="Text Placeholder 3"/>
          <p:cNvSpPr>
            <a:spLocks noGrp="1"/>
          </p:cNvSpPr>
          <p:nvPr>
            <p:ph type="body" sz="quarter" idx="11"/>
          </p:nvPr>
        </p:nvSpPr>
        <p:spPr>
          <a:xfrm>
            <a:off x="922341" y="4673049"/>
            <a:ext cx="10048875" cy="846377"/>
          </a:xfrm>
        </p:spPr>
        <p:txBody>
          <a:bodyPr/>
          <a:lstStyle/>
          <a:p>
            <a:r>
              <a:rPr lang="en-US" sz="4300" dirty="0"/>
              <a:t>Introduction</a:t>
            </a:r>
          </a:p>
        </p:txBody>
      </p:sp>
      <p:sp>
        <p:nvSpPr>
          <p:cNvPr id="6" name="Text Placeholder 5"/>
          <p:cNvSpPr>
            <a:spLocks noGrp="1"/>
          </p:cNvSpPr>
          <p:nvPr>
            <p:ph type="body" sz="quarter" idx="19"/>
          </p:nvPr>
        </p:nvSpPr>
        <p:spPr>
          <a:xfrm>
            <a:off x="914533" y="13777043"/>
            <a:ext cx="10058400" cy="5155235"/>
          </a:xfrm>
        </p:spPr>
        <p:txBody>
          <a:bodyPr/>
          <a:lstStyle/>
          <a:p>
            <a:r>
              <a:rPr lang="en-US" dirty="0"/>
              <a:t>Examine spatial and temporal patterns of the extreme maximum temperature (TMAX) distributions between climate model simulations and station data. We investigated these patterns for:</a:t>
            </a:r>
          </a:p>
          <a:p>
            <a:endParaRPr lang="en-US" dirty="0"/>
          </a:p>
          <a:p>
            <a:pPr marL="457200" indent="-457200">
              <a:buAutoNum type="arabicPeriod"/>
            </a:pPr>
            <a:r>
              <a:rPr lang="en-US" dirty="0" smtClean="0"/>
              <a:t>station </a:t>
            </a:r>
            <a:r>
              <a:rPr lang="en-US" dirty="0"/>
              <a:t>data and raw RCM climate simulations</a:t>
            </a:r>
            <a:r>
              <a:rPr lang="en-US" dirty="0" smtClean="0"/>
              <a:t>;</a:t>
            </a:r>
          </a:p>
          <a:p>
            <a:pPr marL="457200" indent="-457200">
              <a:buAutoNum type="arabicPeriod"/>
            </a:pPr>
            <a:endParaRPr lang="en-US" dirty="0"/>
          </a:p>
          <a:p>
            <a:r>
              <a:rPr lang="en-US" dirty="0" smtClean="0"/>
              <a:t>2. station </a:t>
            </a:r>
            <a:r>
              <a:rPr lang="en-US" dirty="0"/>
              <a:t>data bias-corrected RCM climate simulations using 3 implementations of empirical quantile mapping, a bias correction technique </a:t>
            </a:r>
          </a:p>
          <a:p>
            <a:r>
              <a:rPr lang="en-US" dirty="0"/>
              <a:t>     </a:t>
            </a:r>
          </a:p>
          <a:p>
            <a:endParaRPr lang="en-US" dirty="0"/>
          </a:p>
        </p:txBody>
      </p:sp>
      <p:sp>
        <p:nvSpPr>
          <p:cNvPr id="8" name="Text Placeholder 7"/>
          <p:cNvSpPr>
            <a:spLocks noGrp="1"/>
          </p:cNvSpPr>
          <p:nvPr>
            <p:ph type="body" sz="quarter" idx="20"/>
          </p:nvPr>
        </p:nvSpPr>
        <p:spPr>
          <a:xfrm>
            <a:off x="890250" y="13023927"/>
            <a:ext cx="10050462" cy="846377"/>
          </a:xfrm>
        </p:spPr>
        <p:txBody>
          <a:bodyPr/>
          <a:lstStyle/>
          <a:p>
            <a:r>
              <a:rPr lang="en-US" sz="4300" dirty="0"/>
              <a:t>Objectives</a:t>
            </a:r>
          </a:p>
        </p:txBody>
      </p:sp>
      <p:sp>
        <p:nvSpPr>
          <p:cNvPr id="11" name="Text Placeholder 10"/>
          <p:cNvSpPr>
            <a:spLocks noGrp="1"/>
          </p:cNvSpPr>
          <p:nvPr>
            <p:ph type="body" sz="quarter" idx="22"/>
          </p:nvPr>
        </p:nvSpPr>
        <p:spPr>
          <a:xfrm>
            <a:off x="11587164" y="4673049"/>
            <a:ext cx="20720050" cy="846377"/>
          </a:xfrm>
        </p:spPr>
        <p:txBody>
          <a:bodyPr/>
          <a:lstStyle/>
          <a:p>
            <a:r>
              <a:rPr lang="en-US" sz="4300" dirty="0"/>
              <a:t>Methods</a:t>
            </a:r>
          </a:p>
        </p:txBody>
      </p:sp>
      <p:sp>
        <p:nvSpPr>
          <p:cNvPr id="13" name="Text Placeholder 12"/>
          <p:cNvSpPr>
            <a:spLocks noGrp="1"/>
          </p:cNvSpPr>
          <p:nvPr>
            <p:ph type="body" sz="quarter" idx="23"/>
          </p:nvPr>
        </p:nvSpPr>
        <p:spPr>
          <a:xfrm>
            <a:off x="11847063" y="17489271"/>
            <a:ext cx="20759312" cy="1308028"/>
          </a:xfrm>
        </p:spPr>
        <p:txBody>
          <a:bodyPr/>
          <a:lstStyle/>
          <a:p>
            <a:pPr algn="ctr"/>
            <a:r>
              <a:rPr lang="en-US" dirty="0"/>
              <a:t>-Little variation in Perkins skill scores over time, but skill scores tended to be larger in the northern portion of study area</a:t>
            </a:r>
          </a:p>
          <a:p>
            <a:r>
              <a:rPr lang="en-US" dirty="0"/>
              <a:t>-All methods of bias correction increased the skill scores between WRF and station data. BCA and BCM performed best, followed by BCT</a:t>
            </a:r>
          </a:p>
        </p:txBody>
      </p:sp>
      <p:sp>
        <p:nvSpPr>
          <p:cNvPr id="17" name="Text Placeholder 16"/>
          <p:cNvSpPr>
            <a:spLocks noGrp="1"/>
          </p:cNvSpPr>
          <p:nvPr>
            <p:ph type="body" sz="quarter" idx="24"/>
          </p:nvPr>
        </p:nvSpPr>
        <p:spPr>
          <a:xfrm>
            <a:off x="11535668" y="16818296"/>
            <a:ext cx="20771546" cy="754045"/>
          </a:xfrm>
        </p:spPr>
        <p:txBody>
          <a:bodyPr>
            <a:normAutofit fontScale="85000" lnSpcReduction="20000"/>
          </a:bodyPr>
          <a:lstStyle/>
          <a:p>
            <a:r>
              <a:rPr lang="en-US" sz="5000" dirty="0"/>
              <a:t>Results</a:t>
            </a:r>
          </a:p>
        </p:txBody>
      </p:sp>
      <p:sp>
        <p:nvSpPr>
          <p:cNvPr id="18" name="Text Placeholder 17"/>
          <p:cNvSpPr>
            <a:spLocks noGrp="1"/>
          </p:cNvSpPr>
          <p:nvPr>
            <p:ph type="body" sz="quarter" idx="25"/>
          </p:nvPr>
        </p:nvSpPr>
        <p:spPr/>
        <p:txBody>
          <a:bodyPr>
            <a:noAutofit/>
          </a:bodyPr>
          <a:lstStyle/>
          <a:p>
            <a:r>
              <a:rPr lang="en-US" sz="4300" dirty="0"/>
              <a:t>Discussion</a:t>
            </a:r>
            <a:endParaRPr lang="en-US" sz="4300" dirty="0">
              <a:latin typeface="Arial" charset="0"/>
              <a:ea typeface="Arial" charset="0"/>
              <a:cs typeface="Arial" charset="0"/>
            </a:endParaRPr>
          </a:p>
        </p:txBody>
      </p:sp>
      <p:sp>
        <p:nvSpPr>
          <p:cNvPr id="31" name="Text Placeholder 30"/>
          <p:cNvSpPr>
            <a:spLocks noGrp="1"/>
          </p:cNvSpPr>
          <p:nvPr>
            <p:ph type="body" sz="quarter" idx="26"/>
          </p:nvPr>
        </p:nvSpPr>
        <p:spPr>
          <a:xfrm>
            <a:off x="32905536" y="5582574"/>
            <a:ext cx="10047018" cy="21698225"/>
          </a:xfrm>
        </p:spPr>
        <p:txBody>
          <a:bodyPr/>
          <a:lstStyle/>
          <a:p>
            <a:r>
              <a:rPr lang="en-US" dirty="0"/>
              <a:t>We found:</a:t>
            </a:r>
          </a:p>
          <a:p>
            <a:pPr marL="457200" indent="-457200">
              <a:buAutoNum type="arabicParenR"/>
            </a:pPr>
            <a:r>
              <a:rPr lang="en-US" dirty="0"/>
              <a:t>Spatial trends in Perkins skill scores between raw and bias corrected WRF and station </a:t>
            </a:r>
            <a:r>
              <a:rPr lang="en-US" dirty="0" smtClean="0"/>
              <a:t>data</a:t>
            </a:r>
          </a:p>
          <a:p>
            <a:pPr marL="457200" indent="-457200">
              <a:buAutoNum type="arabicParenR"/>
            </a:pPr>
            <a:endParaRPr lang="en-US" dirty="0"/>
          </a:p>
          <a:p>
            <a:pPr marL="457200" indent="-457200">
              <a:buAutoNum type="arabicParenR"/>
            </a:pPr>
            <a:r>
              <a:rPr lang="en-US" dirty="0"/>
              <a:t>BCA and BCM performed well, while BCT resulted in marginal improvements</a:t>
            </a:r>
          </a:p>
          <a:p>
            <a:pPr marL="457200" indent="-457200">
              <a:buAutoNum type="arabicParenR"/>
            </a:pPr>
            <a:endParaRPr lang="en-US" dirty="0"/>
          </a:p>
          <a:p>
            <a:pPr marL="342900" indent="-342900">
              <a:buFont typeface="Arial" panose="020B0604020202020204" pitchFamily="34" charset="0"/>
              <a:buChar char="•"/>
            </a:pPr>
            <a:r>
              <a:rPr lang="en-US" dirty="0"/>
              <a:t>Perkins skill scores were larger in Canada, which could be due to greater density of stations and less topographical complexity than the southern portion of the study area </a:t>
            </a:r>
          </a:p>
          <a:p>
            <a:pPr marL="342900" indent="-342900">
              <a:buFont typeface="Arial" panose="020B0604020202020204" pitchFamily="34" charset="0"/>
              <a:buChar char="•"/>
            </a:pPr>
            <a:r>
              <a:rPr lang="en-US" dirty="0" smtClean="0"/>
              <a:t>BCA </a:t>
            </a:r>
            <a:r>
              <a:rPr lang="en-US" dirty="0"/>
              <a:t>and </a:t>
            </a:r>
            <a:r>
              <a:rPr lang="en-US" dirty="0" smtClean="0"/>
              <a:t>BCM </a:t>
            </a:r>
            <a:r>
              <a:rPr lang="en-US" dirty="0"/>
              <a:t>likely resulted in greater skill scores because the entire distribution of station data was used to correct WRF data. Worse performance of BCT could be due to an inadequate calibration period or greater variability in the chosen calibration period (1980-1995</a:t>
            </a:r>
            <a:r>
              <a:rPr lang="en-US" dirty="0" smtClean="0"/>
              <a:t>)</a:t>
            </a:r>
            <a:endParaRPr lang="en-US" dirty="0"/>
          </a:p>
          <a:p>
            <a:pPr marL="342900" indent="-342900">
              <a:buFont typeface="Arial" panose="020B0604020202020204" pitchFamily="34" charset="0"/>
              <a:buChar char="•"/>
            </a:pPr>
            <a:r>
              <a:rPr lang="en-US" dirty="0" smtClean="0"/>
              <a:t>BCA </a:t>
            </a:r>
            <a:r>
              <a:rPr lang="en-US" dirty="0"/>
              <a:t>and BCM are likely overfitting, resulting in inflated skill scores. For corrected future data, historical station data must be used, so although BCT performed worse, it is a more realistic implementation of bias correction</a:t>
            </a:r>
          </a:p>
          <a:p>
            <a:pPr marL="342900" indent="-342900">
              <a:buFont typeface="Arial" panose="020B0604020202020204" pitchFamily="34" charset="0"/>
              <a:buChar char="•"/>
            </a:pPr>
            <a:endParaRPr lang="en-US" dirty="0"/>
          </a:p>
          <a:p>
            <a:pPr marL="342900" indent="-342900">
              <a:buFontTx/>
              <a:buChar char="-"/>
            </a:pPr>
            <a:endParaRPr lang="en-US" dirty="0">
              <a:highlight>
                <a:srgbClr val="FFFF00"/>
              </a:highlight>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2" name="Text Placeholder 31"/>
          <p:cNvSpPr>
            <a:spLocks noGrp="1"/>
          </p:cNvSpPr>
          <p:nvPr>
            <p:ph type="body" sz="quarter" idx="27"/>
          </p:nvPr>
        </p:nvSpPr>
        <p:spPr>
          <a:xfrm>
            <a:off x="32914439" y="27463479"/>
            <a:ext cx="10047018" cy="646323"/>
          </a:xfrm>
        </p:spPr>
        <p:txBody>
          <a:bodyPr/>
          <a:lstStyle/>
          <a:p>
            <a:r>
              <a:rPr lang="en-US" sz="3000" dirty="0"/>
              <a:t>References</a:t>
            </a:r>
          </a:p>
        </p:txBody>
      </p:sp>
      <p:sp>
        <p:nvSpPr>
          <p:cNvPr id="33" name="Text Placeholder 32"/>
          <p:cNvSpPr>
            <a:spLocks noGrp="1"/>
          </p:cNvSpPr>
          <p:nvPr>
            <p:ph type="body" sz="quarter" idx="28"/>
          </p:nvPr>
        </p:nvSpPr>
        <p:spPr>
          <a:xfrm>
            <a:off x="32900504" y="28154402"/>
            <a:ext cx="10052050" cy="2835909"/>
          </a:xfrm>
        </p:spPr>
        <p:txBody>
          <a:bodyPr/>
          <a:lstStyle/>
          <a:p>
            <a:r>
              <a:rPr lang="en-US" sz="1500" dirty="0"/>
              <a:t>[1]  S. E. Perkins, A. J. Pitman, N. J. Holbrook, and J. </a:t>
            </a:r>
            <a:r>
              <a:rPr lang="en-US" sz="1500" dirty="0" err="1"/>
              <a:t>Mcaneney</a:t>
            </a:r>
            <a:r>
              <a:rPr lang="en-US" sz="1500" dirty="0"/>
              <a:t>. Evaluation of the ar4 climate models’ simulated daily maximum temperature, minimum temperature, and precipitation over </a:t>
            </a:r>
            <a:r>
              <a:rPr lang="en-US" sz="1500" dirty="0" err="1"/>
              <a:t>australia</a:t>
            </a:r>
            <a:r>
              <a:rPr lang="en-US" sz="1500" dirty="0"/>
              <a:t> using probability density functions. </a:t>
            </a:r>
            <a:r>
              <a:rPr lang="en-US" sz="1500" i="1" dirty="0"/>
              <a:t>Journal of Climate</a:t>
            </a:r>
            <a:r>
              <a:rPr lang="en-US" sz="1500" dirty="0"/>
              <a:t>, 20(17):4356–4376, Jan 2007. </a:t>
            </a:r>
          </a:p>
          <a:p>
            <a:r>
              <a:rPr lang="en-US" sz="1500" dirty="0" smtClean="0"/>
              <a:t>[</a:t>
            </a:r>
            <a:r>
              <a:rPr lang="en-US" sz="1500" dirty="0"/>
              <a:t>2</a:t>
            </a:r>
            <a:r>
              <a:rPr lang="en-US" sz="1500" dirty="0" smtClean="0"/>
              <a:t>] </a:t>
            </a:r>
            <a:r>
              <a:rPr lang="en-US" sz="1500" dirty="0"/>
              <a:t>Justin </a:t>
            </a:r>
            <a:r>
              <a:rPr lang="en-US" sz="1500" dirty="0" err="1"/>
              <a:t>Guilbert</a:t>
            </a:r>
            <a:r>
              <a:rPr lang="en-US" sz="1500" dirty="0"/>
              <a:t>, Brian </a:t>
            </a:r>
            <a:r>
              <a:rPr lang="en-US" sz="1500" dirty="0" err="1"/>
              <a:t>Beckage</a:t>
            </a:r>
            <a:r>
              <a:rPr lang="en-US" sz="1500" dirty="0"/>
              <a:t>, Jonathan M. Winter, Radley M. Horton, Timothy Perkins, and Arne </a:t>
            </a:r>
            <a:r>
              <a:rPr lang="en-US" sz="1500" dirty="0" err="1"/>
              <a:t>Bomblies</a:t>
            </a:r>
            <a:r>
              <a:rPr lang="en-US" sz="1500" dirty="0"/>
              <a:t>. Impacts of projected climate change over the lake </a:t>
            </a:r>
            <a:r>
              <a:rPr lang="en-US" sz="1500" dirty="0" err="1"/>
              <a:t>champlain</a:t>
            </a:r>
            <a:r>
              <a:rPr lang="en-US" sz="1500" dirty="0"/>
              <a:t> basin in </a:t>
            </a:r>
            <a:r>
              <a:rPr lang="en-US" sz="1500" dirty="0" err="1"/>
              <a:t>vermont</a:t>
            </a:r>
            <a:r>
              <a:rPr lang="en-US" sz="1500" dirty="0"/>
              <a:t>. </a:t>
            </a:r>
            <a:r>
              <a:rPr lang="en-US" sz="1500" i="1" dirty="0"/>
              <a:t>Journal of Applied Meteorology and Climatology</a:t>
            </a:r>
            <a:r>
              <a:rPr lang="en-US" sz="1500" dirty="0"/>
              <a:t>, 53(8):1861–1875, Aug 2014. </a:t>
            </a:r>
            <a:endParaRPr lang="en-US" sz="1500" dirty="0" smtClean="0"/>
          </a:p>
          <a:p>
            <a:r>
              <a:rPr lang="en-US" sz="1500" dirty="0" smtClean="0"/>
              <a:t>[3] </a:t>
            </a:r>
            <a:r>
              <a:rPr lang="en-US" sz="1500" dirty="0"/>
              <a:t>“Current Research.” </a:t>
            </a:r>
            <a:r>
              <a:rPr lang="en-US" sz="1500" i="1" dirty="0"/>
              <a:t>Current Research | Vermont </a:t>
            </a:r>
            <a:r>
              <a:rPr lang="en-US" sz="1500" i="1" dirty="0" err="1"/>
              <a:t>EPSCoR</a:t>
            </a:r>
            <a:r>
              <a:rPr lang="en-US" sz="1500" dirty="0"/>
              <a:t>, Vermont </a:t>
            </a:r>
            <a:r>
              <a:rPr lang="en-US" sz="1500" dirty="0" err="1"/>
              <a:t>EPSCoR</a:t>
            </a:r>
            <a:r>
              <a:rPr lang="en-US" sz="1500" dirty="0"/>
              <a:t>, epscor.w3.uvm.edu/2/</a:t>
            </a:r>
            <a:r>
              <a:rPr lang="en-US" sz="1500" dirty="0" err="1"/>
              <a:t>bree</a:t>
            </a:r>
            <a:r>
              <a:rPr lang="en-US" sz="1500" dirty="0" smtClean="0"/>
              <a:t>.</a:t>
            </a:r>
          </a:p>
          <a:p>
            <a:r>
              <a:rPr lang="en-US" sz="1500" dirty="0" smtClean="0"/>
              <a:t>[4] </a:t>
            </a:r>
            <a:r>
              <a:rPr lang="en-US" sz="1500" dirty="0"/>
              <a:t>“Global Historical Climatology Network (GHCN).” </a:t>
            </a:r>
            <a:r>
              <a:rPr lang="en-US" sz="1500" i="1" dirty="0"/>
              <a:t>National Climatic Data Center</a:t>
            </a:r>
            <a:r>
              <a:rPr lang="en-US" sz="1500" dirty="0"/>
              <a:t>, </a:t>
            </a:r>
            <a:r>
              <a:rPr lang="en-US" sz="1500" dirty="0" smtClean="0"/>
              <a:t>NOAA.</a:t>
            </a:r>
          </a:p>
          <a:p>
            <a:r>
              <a:rPr lang="en-US" sz="1500" dirty="0" smtClean="0"/>
              <a:t>[</a:t>
            </a:r>
            <a:r>
              <a:rPr lang="en-US" sz="1500" dirty="0"/>
              <a:t>5</a:t>
            </a:r>
            <a:r>
              <a:rPr lang="en-US" sz="1500" dirty="0" smtClean="0"/>
              <a:t>] </a:t>
            </a:r>
            <a:r>
              <a:rPr lang="en-US" sz="1500" dirty="0" err="1"/>
              <a:t>Maraun</a:t>
            </a:r>
            <a:r>
              <a:rPr lang="en-US" sz="1500" dirty="0"/>
              <a:t>, Douglas. “Bias Correcting Climate Change Simulations - a Critical Review.” </a:t>
            </a:r>
            <a:r>
              <a:rPr lang="en-US" sz="1500" i="1" dirty="0"/>
              <a:t>Current Climate Change Reports</a:t>
            </a:r>
            <a:r>
              <a:rPr lang="en-US" sz="1500" dirty="0"/>
              <a:t>, vol. 2, no. 4, 2016, pp. </a:t>
            </a:r>
            <a:r>
              <a:rPr lang="en-US" sz="1500" dirty="0" smtClean="0"/>
              <a:t>211–220</a:t>
            </a:r>
            <a:endParaRPr lang="en-US" sz="1500" dirty="0"/>
          </a:p>
          <a:p>
            <a:endParaRPr lang="en-US" sz="1500" dirty="0"/>
          </a:p>
          <a:p>
            <a:endParaRPr lang="en-US" sz="1600" dirty="0"/>
          </a:p>
          <a:p>
            <a:endParaRPr lang="en-US" sz="1500" dirty="0"/>
          </a:p>
          <a:p>
            <a:endParaRPr lang="en-US" sz="1800" dirty="0"/>
          </a:p>
        </p:txBody>
      </p:sp>
      <p:sp>
        <p:nvSpPr>
          <p:cNvPr id="34" name="Text Placeholder 33"/>
          <p:cNvSpPr>
            <a:spLocks noGrp="1"/>
          </p:cNvSpPr>
          <p:nvPr>
            <p:ph type="body" sz="quarter" idx="29"/>
          </p:nvPr>
        </p:nvSpPr>
        <p:spPr>
          <a:xfrm>
            <a:off x="32823814" y="18615983"/>
            <a:ext cx="10047018" cy="846377"/>
          </a:xfrm>
        </p:spPr>
        <p:txBody>
          <a:bodyPr/>
          <a:lstStyle/>
          <a:p>
            <a:r>
              <a:rPr lang="en-US" sz="4300" dirty="0"/>
              <a:t>Acknowledgements</a:t>
            </a:r>
          </a:p>
        </p:txBody>
      </p:sp>
      <p:sp>
        <p:nvSpPr>
          <p:cNvPr id="35" name="Text Placeholder 34"/>
          <p:cNvSpPr>
            <a:spLocks noGrp="1"/>
          </p:cNvSpPr>
          <p:nvPr>
            <p:ph type="body" sz="quarter" idx="30"/>
          </p:nvPr>
        </p:nvSpPr>
        <p:spPr>
          <a:xfrm>
            <a:off x="32881537" y="19358131"/>
            <a:ext cx="10052050" cy="2000525"/>
          </a:xfrm>
        </p:spPr>
        <p:txBody>
          <a:bodyPr/>
          <a:lstStyle/>
          <a:p>
            <a:r>
              <a:rPr lang="en-US" dirty="0"/>
              <a:t>Many thanks to the members of the BREE Climate team </a:t>
            </a:r>
            <a:r>
              <a:rPr lang="en-US" dirty="0" smtClean="0"/>
              <a:t>for access technical support. </a:t>
            </a:r>
            <a:r>
              <a:rPr lang="en-US" dirty="0"/>
              <a:t>Thank you to </a:t>
            </a:r>
            <a:r>
              <a:rPr lang="en-US" dirty="0" smtClean="0"/>
              <a:t>Vermont </a:t>
            </a:r>
            <a:r>
              <a:rPr lang="en-US" dirty="0" err="1" smtClean="0"/>
              <a:t>EPSCoR</a:t>
            </a:r>
            <a:r>
              <a:rPr lang="en-US" dirty="0" smtClean="0"/>
              <a:t> and the </a:t>
            </a:r>
            <a:r>
              <a:rPr lang="en-US" dirty="0"/>
              <a:t>Center for Workforce Development and Diversity for granting me this opportunity. </a:t>
            </a:r>
          </a:p>
        </p:txBody>
      </p:sp>
      <p:sp>
        <p:nvSpPr>
          <p:cNvPr id="36" name="Text Placeholder 35"/>
          <p:cNvSpPr>
            <a:spLocks noGrp="1"/>
          </p:cNvSpPr>
          <p:nvPr>
            <p:ph type="body" sz="quarter" idx="150"/>
          </p:nvPr>
        </p:nvSpPr>
        <p:spPr>
          <a:xfrm>
            <a:off x="5932593" y="3721583"/>
            <a:ext cx="31998968" cy="811493"/>
          </a:xfrm>
        </p:spPr>
        <p:txBody>
          <a:bodyPr/>
          <a:lstStyle/>
          <a:p>
            <a:r>
              <a:rPr lang="en-US" dirty="0"/>
              <a:t>Indiana University</a:t>
            </a:r>
            <a:r>
              <a:rPr lang="en-US" baseline="30000" dirty="0"/>
              <a:t>1</a:t>
            </a:r>
            <a:r>
              <a:rPr lang="en-US" dirty="0"/>
              <a:t>, University of Vermont</a:t>
            </a:r>
            <a:r>
              <a:rPr lang="en-US" baseline="30000" dirty="0"/>
              <a:t>2</a:t>
            </a:r>
          </a:p>
        </p:txBody>
      </p:sp>
      <p:sp>
        <p:nvSpPr>
          <p:cNvPr id="37" name="Text Placeholder 36"/>
          <p:cNvSpPr>
            <a:spLocks noGrp="1"/>
          </p:cNvSpPr>
          <p:nvPr>
            <p:ph type="body" sz="quarter" idx="151"/>
          </p:nvPr>
        </p:nvSpPr>
        <p:spPr>
          <a:xfrm>
            <a:off x="5932593" y="2783331"/>
            <a:ext cx="31998968" cy="870505"/>
          </a:xfrm>
        </p:spPr>
        <p:txBody>
          <a:bodyPr>
            <a:normAutofit/>
          </a:bodyPr>
          <a:lstStyle/>
          <a:p>
            <a:r>
              <a:rPr lang="en-US" sz="5000" dirty="0"/>
              <a:t>Ann Marie Matheny</a:t>
            </a:r>
            <a:r>
              <a:rPr lang="en-US" sz="5000" baseline="30000" dirty="0"/>
              <a:t>[1]</a:t>
            </a:r>
            <a:r>
              <a:rPr lang="en-US" sz="5000" dirty="0"/>
              <a:t>, </a:t>
            </a:r>
            <a:r>
              <a:rPr lang="en-US" sz="5000" dirty="0" err="1"/>
              <a:t>Maike</a:t>
            </a:r>
            <a:r>
              <a:rPr lang="en-US" sz="5000" dirty="0"/>
              <a:t> </a:t>
            </a:r>
            <a:r>
              <a:rPr lang="en-US" sz="5000" dirty="0" err="1" smtClean="0"/>
              <a:t>Holthuijzen</a:t>
            </a:r>
            <a:r>
              <a:rPr lang="en-US" sz="5000" baseline="30000" dirty="0" smtClean="0"/>
              <a:t>[2]</a:t>
            </a:r>
            <a:endParaRPr lang="en-US" dirty="0"/>
          </a:p>
        </p:txBody>
      </p:sp>
      <p:sp>
        <p:nvSpPr>
          <p:cNvPr id="38" name="Text Placeholder 37"/>
          <p:cNvSpPr>
            <a:spLocks noGrp="1"/>
          </p:cNvSpPr>
          <p:nvPr>
            <p:ph type="body" sz="quarter" idx="153"/>
          </p:nvPr>
        </p:nvSpPr>
        <p:spPr>
          <a:xfrm>
            <a:off x="5932593" y="580113"/>
            <a:ext cx="31998968" cy="2091973"/>
          </a:xfrm>
        </p:spPr>
        <p:txBody>
          <a:bodyPr>
            <a:normAutofit fontScale="62500" lnSpcReduction="20000"/>
          </a:bodyPr>
          <a:lstStyle/>
          <a:p>
            <a:r>
              <a:rPr lang="en-US" sz="11800" dirty="0"/>
              <a:t>Assessing the Effectiveness of Empirical Quantile Mapping for Bias Correcting Historical Extreme Temperature Projections from a Climate Model</a:t>
            </a:r>
          </a:p>
          <a:p>
            <a:endParaRPr lang="en-US" dirty="0"/>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674" y="389601"/>
            <a:ext cx="4393680" cy="1466228"/>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825" y="2172449"/>
            <a:ext cx="2977908" cy="1857571"/>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60861" y="2172449"/>
            <a:ext cx="2108200" cy="2120900"/>
          </a:xfrm>
          <a:prstGeom prst="rect">
            <a:avLst/>
          </a:prstGeom>
        </p:spPr>
      </p:pic>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784029" y="389601"/>
            <a:ext cx="3685032" cy="1353312"/>
          </a:xfrm>
          <a:prstGeom prst="rect">
            <a:avLst/>
          </a:prstGeom>
        </p:spPr>
      </p:pic>
      <p:sp>
        <p:nvSpPr>
          <p:cNvPr id="43" name="Text Placeholder 8"/>
          <p:cNvSpPr txBox="1">
            <a:spLocks/>
          </p:cNvSpPr>
          <p:nvPr/>
        </p:nvSpPr>
        <p:spPr>
          <a:xfrm>
            <a:off x="11533499" y="5560581"/>
            <a:ext cx="10223753" cy="1246492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Trebuchet MS" pitchFamily="34" charset="0"/>
                <a:ea typeface="+mn-ea"/>
                <a:cs typeface="+mn-cs"/>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1" i="1" dirty="0"/>
              <a:t>Data</a:t>
            </a:r>
            <a:r>
              <a:rPr lang="en-US" dirty="0"/>
              <a:t>:</a:t>
            </a:r>
          </a:p>
          <a:p>
            <a:pPr marL="342900" indent="-342900">
              <a:buFont typeface="Arial" panose="020B0604020202020204" pitchFamily="34" charset="0"/>
              <a:buChar char="•"/>
            </a:pPr>
            <a:r>
              <a:rPr lang="en-US" i="1" dirty="0"/>
              <a:t>Model data</a:t>
            </a:r>
            <a:r>
              <a:rPr lang="en-US" dirty="0"/>
              <a:t>: daily Weather and research forecasting model (WRF) projections</a:t>
            </a:r>
          </a:p>
          <a:p>
            <a:pPr marL="342900" indent="-342900">
              <a:buFont typeface="Arial" panose="020B0604020202020204" pitchFamily="34" charset="0"/>
              <a:buChar char="•"/>
            </a:pPr>
            <a:r>
              <a:rPr lang="en-US" i="1" dirty="0"/>
              <a:t>Station data</a:t>
            </a:r>
            <a:r>
              <a:rPr lang="en-US" dirty="0"/>
              <a:t>: daily observations from Global historical climate </a:t>
            </a:r>
            <a:r>
              <a:rPr lang="en-US" dirty="0" smtClean="0"/>
              <a:t>network</a:t>
            </a:r>
            <a:r>
              <a:rPr lang="en-US" baseline="30000" dirty="0"/>
              <a:t>4</a:t>
            </a:r>
          </a:p>
          <a:p>
            <a:pPr marL="342900" indent="-342900">
              <a:buFont typeface="Arial" panose="020B0604020202020204" pitchFamily="34" charset="0"/>
              <a:buChar char="•"/>
            </a:pPr>
            <a:r>
              <a:rPr lang="en-US" i="1" dirty="0"/>
              <a:t>Time period: </a:t>
            </a:r>
            <a:r>
              <a:rPr lang="en-US" dirty="0"/>
              <a:t>1980-2014</a:t>
            </a:r>
          </a:p>
          <a:p>
            <a:pPr marL="342900" indent="-342900">
              <a:buFont typeface="Arial" panose="020B0604020202020204" pitchFamily="34" charset="0"/>
              <a:buChar char="•"/>
            </a:pPr>
            <a:r>
              <a:rPr lang="en-US" i="1" dirty="0"/>
              <a:t>Definition of extreme event: </a:t>
            </a:r>
            <a:r>
              <a:rPr lang="en-US" dirty="0"/>
              <a:t>upper 90</a:t>
            </a:r>
            <a:r>
              <a:rPr lang="en-US" baseline="30000" dirty="0"/>
              <a:t>th</a:t>
            </a:r>
            <a:r>
              <a:rPr lang="en-US" dirty="0"/>
              <a:t> percentile distribution of TMAX</a:t>
            </a:r>
          </a:p>
          <a:p>
            <a:pPr marL="342900" indent="-342900">
              <a:buFont typeface="Arial" panose="020B0604020202020204" pitchFamily="34" charset="0"/>
              <a:buChar char="•"/>
            </a:pPr>
            <a:r>
              <a:rPr lang="en-US" dirty="0"/>
              <a:t>73 stations were paired with the nearest WRF grid point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b="1" dirty="0"/>
          </a:p>
          <a:p>
            <a:r>
              <a:rPr lang="en-US" b="1" dirty="0"/>
              <a:t>Quantifying the accuracy of WRF </a:t>
            </a:r>
          </a:p>
          <a:p>
            <a:pPr marL="342900" indent="-342900">
              <a:buFont typeface="Arial" panose="020B0604020202020204" pitchFamily="34" charset="0"/>
              <a:buChar char="•"/>
            </a:pPr>
            <a:r>
              <a:rPr lang="en-US" i="1" dirty="0"/>
              <a:t>Perkins Skill Score:</a:t>
            </a:r>
            <a:r>
              <a:rPr lang="en-US" dirty="0"/>
              <a:t> measures  overlap between 2 probability distribution functions (</a:t>
            </a:r>
            <a:r>
              <a:rPr lang="en-US" dirty="0" smtClean="0"/>
              <a:t>PDFs)</a:t>
            </a:r>
            <a:r>
              <a:rPr lang="en-US" baseline="30000" dirty="0" smtClean="0"/>
              <a:t>1</a:t>
            </a:r>
            <a:endParaRPr lang="en-US" baseline="30000" dirty="0"/>
          </a:p>
          <a:p>
            <a:pPr marL="1828725" lvl="1" indent="-342900"/>
            <a:r>
              <a:rPr lang="en-US" dirty="0"/>
              <a:t>Ranges between 0 and 1. </a:t>
            </a:r>
            <a:endParaRPr lang="en-US" dirty="0" smtClean="0"/>
          </a:p>
          <a:p>
            <a:pPr marL="1828725" lvl="1" indent="-342900"/>
            <a:r>
              <a:rPr lang="en-US" dirty="0" smtClean="0"/>
              <a:t>1 </a:t>
            </a:r>
            <a:r>
              <a:rPr lang="en-US" dirty="0"/>
              <a:t>= perfect match, 0 = no </a:t>
            </a:r>
            <a:r>
              <a:rPr lang="en-US" dirty="0" smtClean="0"/>
              <a:t>match.</a:t>
            </a:r>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46" name="Rectangle 45"/>
              <p:cNvSpPr/>
              <p:nvPr/>
            </p:nvSpPr>
            <p:spPr>
              <a:xfrm>
                <a:off x="22067716" y="5710243"/>
                <a:ext cx="10239498" cy="5685467"/>
              </a:xfrm>
              <a:prstGeom prst="rect">
                <a:avLst/>
              </a:prstGeom>
            </p:spPr>
            <p:txBody>
              <a:bodyPr wrap="square">
                <a:spAutoFit/>
              </a:bodyPr>
              <a:lstStyle/>
              <a:p>
                <a:r>
                  <a:rPr lang="en-US" sz="2500" b="1" dirty="0">
                    <a:latin typeface="Trebuchet MS" charset="0"/>
                    <a:ea typeface="Trebuchet MS" charset="0"/>
                    <a:cs typeface="Trebuchet MS" charset="0"/>
                  </a:rPr>
                  <a:t>Bias correction implementations</a:t>
                </a:r>
                <a:r>
                  <a:rPr lang="en-US" sz="2500" b="1" dirty="0" smtClean="0">
                    <a:latin typeface="Trebuchet MS" charset="0"/>
                    <a:ea typeface="Trebuchet MS" charset="0"/>
                    <a:cs typeface="Trebuchet MS" charset="0"/>
                  </a:rPr>
                  <a:t>:</a:t>
                </a:r>
              </a:p>
              <a:p>
                <a:endParaRPr lang="en-US" sz="2800" b="1" dirty="0">
                  <a:latin typeface="Trebuchet MS" charset="0"/>
                  <a:ea typeface="Trebuchet MS" charset="0"/>
                  <a:cs typeface="Trebuchet MS" charset="0"/>
                </a:endParaRPr>
              </a:p>
              <a:p>
                <a:r>
                  <a:rPr lang="en-US" sz="2500" dirty="0">
                    <a:latin typeface="Trebuchet MS" charset="0"/>
                    <a:ea typeface="Trebuchet MS" charset="0"/>
                    <a:cs typeface="Trebuchet MS" charset="0"/>
                  </a:rPr>
                  <a:t>1.) </a:t>
                </a:r>
                <a:r>
                  <a:rPr lang="en-US" sz="2500" i="1" dirty="0">
                    <a:latin typeface="Trebuchet MS" charset="0"/>
                    <a:ea typeface="Trebuchet MS" charset="0"/>
                    <a:cs typeface="Trebuchet MS" charset="0"/>
                  </a:rPr>
                  <a:t>Annual correction (BCA) : </a:t>
                </a:r>
                <a:r>
                  <a:rPr lang="en-US" sz="2500" dirty="0">
                    <a:latin typeface="Trebuchet MS" charset="0"/>
                    <a:ea typeface="Trebuchet MS" charset="0"/>
                    <a:cs typeface="Trebuchet MS" charset="0"/>
                  </a:rPr>
                  <a:t>correction of  model daily TMAX (</a:t>
                </a:r>
                <a14:m>
                  <m:oMath xmlns:m="http://schemas.openxmlformats.org/officeDocument/2006/math">
                    <m:r>
                      <a:rPr lang="en-US" sz="2500" i="1">
                        <a:latin typeface="Cambria Math" charset="0"/>
                        <a:ea typeface="Trebuchet MS" charset="0"/>
                        <a:cs typeface="Trebuchet MS" charset="0"/>
                      </a:rPr>
                      <m:t>𝑇𝑀𝐴</m:t>
                    </m:r>
                    <m:sSub>
                      <m:sSubPr>
                        <m:ctrlPr>
                          <a:rPr lang="en-US" sz="2500" i="1">
                            <a:latin typeface="Cambria Math" charset="0"/>
                            <a:ea typeface="Trebuchet MS" charset="0"/>
                            <a:cs typeface="Trebuchet MS" charset="0"/>
                          </a:rPr>
                        </m:ctrlPr>
                      </m:sSubPr>
                      <m:e>
                        <m:r>
                          <a:rPr lang="en-US" sz="2500" i="1">
                            <a:latin typeface="Cambria Math" charset="0"/>
                            <a:ea typeface="Trebuchet MS" charset="0"/>
                            <a:cs typeface="Trebuchet MS" charset="0"/>
                          </a:rPr>
                          <m:t>𝑋</m:t>
                        </m:r>
                      </m:e>
                      <m:sub>
                        <m:r>
                          <a:rPr lang="en-US" sz="2500" i="1">
                            <a:latin typeface="Cambria Math" charset="0"/>
                            <a:ea typeface="Trebuchet MS" charset="0"/>
                            <a:cs typeface="Trebuchet MS" charset="0"/>
                          </a:rPr>
                          <m:t>𝑐𝑜𝑟𝑟</m:t>
                        </m:r>
                      </m:sub>
                    </m:sSub>
                  </m:oMath>
                </a14:m>
                <a:r>
                  <a:rPr lang="en-US" sz="2500" dirty="0">
                    <a:latin typeface="Trebuchet MS" charset="0"/>
                    <a:ea typeface="Trebuchet MS" charset="0"/>
                    <a:cs typeface="Trebuchet MS" charset="0"/>
                  </a:rPr>
                  <a:t>) based on entire distribution of station data</a:t>
                </a:r>
              </a:p>
              <a:p>
                <a:endParaRPr lang="en-US" sz="2500" dirty="0">
                  <a:latin typeface="Trebuchet MS" charset="0"/>
                  <a:ea typeface="Trebuchet MS" charset="0"/>
                  <a:cs typeface="Trebuchet MS" charset="0"/>
                </a:endParaRPr>
              </a:p>
              <a:p>
                <a:r>
                  <a:rPr lang="en-US" sz="2500" dirty="0">
                    <a:latin typeface="Trebuchet MS" charset="0"/>
                    <a:ea typeface="Trebuchet MS" charset="0"/>
                    <a:cs typeface="Trebuchet MS" charset="0"/>
                  </a:rPr>
                  <a:t>2.)</a:t>
                </a:r>
                <a:r>
                  <a:rPr lang="en-US" sz="2500" i="1" dirty="0">
                    <a:latin typeface="Trebuchet MS" charset="0"/>
                    <a:ea typeface="Trebuchet MS" charset="0"/>
                    <a:cs typeface="Trebuchet MS" charset="0"/>
                  </a:rPr>
                  <a:t> Monthly correction (BCM): </a:t>
                </a:r>
                <a:r>
                  <a:rPr lang="en-US" sz="2500" dirty="0">
                    <a:latin typeface="Trebuchet MS" charset="0"/>
                    <a:ea typeface="Trebuchet MS" charset="0"/>
                    <a:cs typeface="Trebuchet MS" charset="0"/>
                  </a:rPr>
                  <a:t>correction of model daily TMAX  based on monthly distribution of station data</a:t>
                </a:r>
              </a:p>
              <a:p>
                <a:endParaRPr lang="en-US" sz="2500" dirty="0">
                  <a:latin typeface="Trebuchet MS" charset="0"/>
                  <a:ea typeface="Trebuchet MS" charset="0"/>
                  <a:cs typeface="Trebuchet MS" charset="0"/>
                </a:endParaRPr>
              </a:p>
              <a:p>
                <a:r>
                  <a:rPr lang="en-US" sz="2500" dirty="0">
                    <a:latin typeface="Trebuchet MS" charset="0"/>
                    <a:ea typeface="Trebuchet MS" charset="0"/>
                    <a:cs typeface="Trebuchet MS" charset="0"/>
                  </a:rPr>
                  <a:t>3.) </a:t>
                </a:r>
                <a:r>
                  <a:rPr lang="en-US" sz="2500" i="1" dirty="0">
                    <a:latin typeface="Trebuchet MS" charset="0"/>
                    <a:ea typeface="Trebuchet MS" charset="0"/>
                    <a:cs typeface="Trebuchet MS" charset="0"/>
                  </a:rPr>
                  <a:t>Train / test correction (BCT): </a:t>
                </a:r>
                <a:r>
                  <a:rPr lang="en-US" sz="2500" dirty="0">
                    <a:latin typeface="Trebuchet MS" charset="0"/>
                    <a:ea typeface="Trebuchet MS" charset="0"/>
                    <a:cs typeface="Trebuchet MS" charset="0"/>
                  </a:rPr>
                  <a:t>daily model TMAX values from 1996 – 2014 were based on bias correction transfer function obtained from station calibration data (1980-1995)</a:t>
                </a:r>
              </a:p>
              <a:p>
                <a:endParaRPr lang="en-US" sz="2800" dirty="0"/>
              </a:p>
              <a:p>
                <a:r>
                  <a:rPr lang="en-US" sz="2800" i="1" dirty="0"/>
                  <a:t> </a:t>
                </a: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𝑇𝑀𝐴</m:t>
                      </m:r>
                      <m:sSub>
                        <m:sSubPr>
                          <m:ctrlPr>
                            <a:rPr lang="en-US" sz="2800" b="0" i="1" smtClean="0">
                              <a:latin typeface="Cambria Math"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𝑐𝑜𝑟𝑟</m:t>
                          </m:r>
                        </m:sub>
                      </m:sSub>
                      <m:r>
                        <a:rPr lang="en-US" sz="2800" b="0" i="1" smtClean="0">
                          <a:latin typeface="Cambria Math" panose="02040503050406030204" pitchFamily="18" charset="0"/>
                        </a:rPr>
                        <m:t>=</m:t>
                      </m:r>
                      <m:sSubSup>
                        <m:sSubSupPr>
                          <m:ctrlPr>
                            <a:rPr lang="en-US" sz="2800" b="0" i="1" smtClean="0">
                              <a:latin typeface="Cambria Math" charset="0"/>
                            </a:rPr>
                          </m:ctrlPr>
                        </m:sSubSupPr>
                        <m:e>
                          <m:r>
                            <a:rPr lang="en-US" sz="2800" b="0" i="1" smtClean="0">
                              <a:latin typeface="Cambria Math" panose="02040503050406030204" pitchFamily="18" charset="0"/>
                            </a:rPr>
                            <m:t>𝐹</m:t>
                          </m:r>
                        </m:e>
                        <m:sub>
                          <m:r>
                            <a:rPr lang="en-US" sz="2800" b="0" i="1" smtClean="0">
                              <a:latin typeface="Cambria Math" panose="02040503050406030204" pitchFamily="18" charset="0"/>
                            </a:rPr>
                            <m:t>𝑠𝑡𝑎𝑡𝑖𝑜𝑛</m:t>
                          </m:r>
                        </m:sub>
                        <m:sup>
                          <m:r>
                            <a:rPr lang="en-US" sz="2800" b="0" i="1" smtClean="0">
                              <a:latin typeface="Cambria Math" panose="02040503050406030204" pitchFamily="18" charset="0"/>
                            </a:rPr>
                            <m:t>−1</m:t>
                          </m:r>
                        </m:sup>
                      </m:sSubSup>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_</m:t>
                      </m:r>
                      <m:r>
                        <a:rPr lang="en-US" sz="2800" b="0" i="1" smtClean="0">
                          <a:latin typeface="Cambria Math" panose="02040503050406030204" pitchFamily="18" charset="0"/>
                        </a:rPr>
                        <m:t>𝑚𝑜𝑑𝑒𝑙</m:t>
                      </m:r>
                      <m:r>
                        <a:rPr lang="en-US" sz="2800" b="0" i="1" smtClean="0">
                          <a:latin typeface="Cambria Math" panose="02040503050406030204" pitchFamily="18" charset="0"/>
                        </a:rPr>
                        <m:t>(</m:t>
                      </m:r>
                      <m:r>
                        <a:rPr lang="en-US" sz="2800" b="0" i="1" smtClean="0">
                          <a:latin typeface="Cambria Math" panose="02040503050406030204" pitchFamily="18" charset="0"/>
                        </a:rPr>
                        <m:t>𝑇𝑀𝐴</m:t>
                      </m:r>
                      <m:sSub>
                        <m:sSubPr>
                          <m:ctrlPr>
                            <a:rPr lang="en-US" sz="2800" b="0" i="1" smtClean="0">
                              <a:latin typeface="Cambria Math"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𝑚𝑜𝑑𝑒𝑙</m:t>
                          </m:r>
                        </m:sub>
                      </m:sSub>
                      <m:r>
                        <a:rPr lang="en-US" sz="2800" b="0" i="1" smtClean="0">
                          <a:latin typeface="Cambria Math" panose="02040503050406030204" pitchFamily="18" charset="0"/>
                        </a:rPr>
                        <m:t>))</m:t>
                      </m:r>
                    </m:oMath>
                  </m:oMathPara>
                </a14:m>
                <a:endParaRPr lang="en-US" sz="2800" dirty="0"/>
              </a:p>
            </p:txBody>
          </p:sp>
        </mc:Choice>
        <mc:Fallback xmlns="">
          <p:sp>
            <p:nvSpPr>
              <p:cNvPr id="46" name="Rectangle 45"/>
              <p:cNvSpPr>
                <a:spLocks noRot="1" noChangeAspect="1" noMove="1" noResize="1" noEditPoints="1" noAdjustHandles="1" noChangeArrowheads="1" noChangeShapeType="1" noTextEdit="1"/>
              </p:cNvSpPr>
              <p:nvPr/>
            </p:nvSpPr>
            <p:spPr>
              <a:xfrm>
                <a:off x="22067716" y="5710243"/>
                <a:ext cx="10239498" cy="5685467"/>
              </a:xfrm>
              <a:prstGeom prst="rect">
                <a:avLst/>
              </a:prstGeom>
              <a:blipFill rotWithShape="0">
                <a:blip r:embed="rId7"/>
                <a:stretch>
                  <a:fillRect l="-952" t="-858" r="-833"/>
                </a:stretch>
              </a:blipFill>
            </p:spPr>
            <p:txBody>
              <a:bodyPr/>
              <a:lstStyle/>
              <a:p>
                <a:r>
                  <a:rPr lang="en-US">
                    <a:noFill/>
                  </a:rPr>
                  <a:t> </a:t>
                </a:r>
              </a:p>
            </p:txBody>
          </p:sp>
        </mc:Fallback>
      </mc:AlternateContent>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334091" y="11920299"/>
            <a:ext cx="6156888" cy="4373408"/>
          </a:xfrm>
          <a:prstGeom prst="rect">
            <a:avLst/>
          </a:prstGeom>
        </p:spPr>
      </p:pic>
      <p:pic>
        <p:nvPicPr>
          <p:cNvPr id="41" name="Picture 40"/>
          <p:cNvPicPr>
            <a:picLocks noChangeAspect="1"/>
          </p:cNvPicPr>
          <p:nvPr/>
        </p:nvPicPr>
        <p:blipFill rotWithShape="1">
          <a:blip r:embed="rId9">
            <a:extLst>
              <a:ext uri="{28A0092B-C50C-407E-A947-70E740481C1C}">
                <a14:useLocalDpi xmlns:a14="http://schemas.microsoft.com/office/drawing/2010/main" val="0"/>
              </a:ext>
            </a:extLst>
          </a:blip>
          <a:srcRect l="16628" t="-3457" r="13005" b="3457"/>
          <a:stretch/>
        </p:blipFill>
        <p:spPr>
          <a:xfrm>
            <a:off x="1681036" y="18025577"/>
            <a:ext cx="8394562" cy="7690414"/>
          </a:xfrm>
          <a:prstGeom prst="rect">
            <a:avLst/>
          </a:prstGeom>
        </p:spPr>
      </p:pic>
      <p:pic>
        <p:nvPicPr>
          <p:cNvPr id="48" name="Picture 47"/>
          <p:cNvPicPr>
            <a:picLocks noChangeAspect="1"/>
          </p:cNvPicPr>
          <p:nvPr/>
        </p:nvPicPr>
        <p:blipFill rotWithShape="1">
          <a:blip r:embed="rId10">
            <a:extLst>
              <a:ext uri="{28A0092B-C50C-407E-A947-70E740481C1C}">
                <a14:useLocalDpi xmlns:a14="http://schemas.microsoft.com/office/drawing/2010/main" val="0"/>
              </a:ext>
            </a:extLst>
          </a:blip>
          <a:srcRect l="16616" t="17307" r="17435" b="18294"/>
          <a:stretch/>
        </p:blipFill>
        <p:spPr>
          <a:xfrm>
            <a:off x="17033674" y="9936955"/>
            <a:ext cx="4026458" cy="3931920"/>
          </a:xfrm>
          <a:prstGeom prst="rect">
            <a:avLst/>
          </a:prstGeom>
        </p:spPr>
      </p:pic>
      <p:sp>
        <p:nvSpPr>
          <p:cNvPr id="65" name="Rectangle 64"/>
          <p:cNvSpPr/>
          <p:nvPr/>
        </p:nvSpPr>
        <p:spPr>
          <a:xfrm>
            <a:off x="2925891" y="26888195"/>
            <a:ext cx="5588070" cy="2893100"/>
          </a:xfrm>
          <a:prstGeom prst="rect">
            <a:avLst/>
          </a:prstGeom>
        </p:spPr>
        <p:txBody>
          <a:bodyPr wrap="square">
            <a:spAutoFit/>
          </a:bodyPr>
          <a:lstStyle/>
          <a:p>
            <a:pPr algn="ctr"/>
            <a:r>
              <a:rPr lang="en-US" sz="2500" dirty="0">
                <a:latin typeface="Trebuchet MS" charset="0"/>
                <a:ea typeface="Trebuchet MS" charset="0"/>
                <a:cs typeface="Trebuchet MS" charset="0"/>
              </a:rPr>
              <a:t>Lake Champlain basin study area </a:t>
            </a:r>
            <a:r>
              <a:rPr lang="en-US" sz="2500" dirty="0" smtClean="0">
                <a:latin typeface="Trebuchet MS" charset="0"/>
                <a:ea typeface="Trebuchet MS" charset="0"/>
                <a:cs typeface="Trebuchet MS" charset="0"/>
              </a:rPr>
              <a:t>comprised of New York, Vermont, New Hampshire and part of Canada showing </a:t>
            </a:r>
            <a:r>
              <a:rPr lang="en-US" sz="2500" dirty="0">
                <a:latin typeface="Trebuchet MS" charset="0"/>
                <a:ea typeface="Trebuchet MS" charset="0"/>
                <a:cs typeface="Trebuchet MS" charset="0"/>
              </a:rPr>
              <a:t>the locations of all climate stations </a:t>
            </a:r>
            <a:r>
              <a:rPr lang="en-US" sz="2500" dirty="0" smtClean="0">
                <a:latin typeface="Trebuchet MS" charset="0"/>
                <a:ea typeface="Trebuchet MS" charset="0"/>
                <a:cs typeface="Trebuchet MS" charset="0"/>
              </a:rPr>
              <a:t>indicated in blue (only </a:t>
            </a:r>
            <a:r>
              <a:rPr lang="en-US" sz="2500" dirty="0">
                <a:latin typeface="Trebuchet MS" charset="0"/>
                <a:ea typeface="Trebuchet MS" charset="0"/>
                <a:cs typeface="Trebuchet MS" charset="0"/>
              </a:rPr>
              <a:t>a portion of these stations were used in this study).</a:t>
            </a:r>
          </a:p>
        </p:txBody>
      </p:sp>
      <p:sp>
        <p:nvSpPr>
          <p:cNvPr id="67" name="Rectangle 66"/>
          <p:cNvSpPr/>
          <p:nvPr/>
        </p:nvSpPr>
        <p:spPr>
          <a:xfrm>
            <a:off x="12291731" y="11095201"/>
            <a:ext cx="4090105" cy="1631216"/>
          </a:xfrm>
          <a:prstGeom prst="rect">
            <a:avLst/>
          </a:prstGeom>
        </p:spPr>
        <p:txBody>
          <a:bodyPr wrap="square">
            <a:spAutoFit/>
          </a:bodyPr>
          <a:lstStyle/>
          <a:p>
            <a:r>
              <a:rPr lang="en-US" sz="2500" dirty="0">
                <a:latin typeface="Trebuchet MS" charset="0"/>
                <a:ea typeface="Trebuchet MS" charset="0"/>
                <a:cs typeface="Trebuchet MS" charset="0"/>
              </a:rPr>
              <a:t>Figure 2) WRF grid structure. </a:t>
            </a:r>
            <a:r>
              <a:rPr lang="en-US" sz="2500" dirty="0" err="1">
                <a:latin typeface="Trebuchet MS" charset="0"/>
                <a:ea typeface="Trebuchet MS" charset="0"/>
                <a:cs typeface="Trebuchet MS" charset="0"/>
              </a:rPr>
              <a:t>Xs</a:t>
            </a:r>
            <a:r>
              <a:rPr lang="en-US" sz="2500" dirty="0">
                <a:latin typeface="Trebuchet MS" charset="0"/>
                <a:ea typeface="Trebuchet MS" charset="0"/>
                <a:cs typeface="Trebuchet MS" charset="0"/>
              </a:rPr>
              <a:t> denote grid center points. Output is on a 4x4km grid.</a:t>
            </a:r>
          </a:p>
        </p:txBody>
      </p:sp>
      <p:sp>
        <p:nvSpPr>
          <p:cNvPr id="76" name="Rectangle 75"/>
          <p:cNvSpPr/>
          <p:nvPr/>
        </p:nvSpPr>
        <p:spPr>
          <a:xfrm>
            <a:off x="5151430" y="26102038"/>
            <a:ext cx="1136991" cy="400110"/>
          </a:xfrm>
          <a:prstGeom prst="rect">
            <a:avLst/>
          </a:prstGeom>
        </p:spPr>
        <p:txBody>
          <a:bodyPr wrap="square">
            <a:spAutoFit/>
          </a:bodyPr>
          <a:lstStyle/>
          <a:p>
            <a:r>
              <a:rPr lang="en-US" sz="2000" dirty="0">
                <a:latin typeface="Trebuchet MS" charset="0"/>
                <a:ea typeface="Trebuchet MS" charset="0"/>
                <a:cs typeface="Trebuchet MS" charset="0"/>
              </a:rPr>
              <a:t>Figure 1</a:t>
            </a:r>
          </a:p>
        </p:txBody>
      </p:sp>
      <p:pic>
        <p:nvPicPr>
          <p:cNvPr id="87" name="Picture 8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233650" y="18723340"/>
            <a:ext cx="7834624" cy="6886718"/>
          </a:xfrm>
          <a:prstGeom prst="rect">
            <a:avLst/>
          </a:prstGeom>
        </p:spPr>
      </p:pic>
      <p:pic>
        <p:nvPicPr>
          <p:cNvPr id="88" name="Picture 8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589351" y="18802436"/>
            <a:ext cx="8285655" cy="6729325"/>
          </a:xfrm>
          <a:prstGeom prst="rect">
            <a:avLst/>
          </a:prstGeom>
        </p:spPr>
      </p:pic>
      <p:sp>
        <p:nvSpPr>
          <p:cNvPr id="91" name="Rectangle 90"/>
          <p:cNvSpPr/>
          <p:nvPr/>
        </p:nvSpPr>
        <p:spPr>
          <a:xfrm>
            <a:off x="19715098" y="21164580"/>
            <a:ext cx="4317031" cy="3293209"/>
          </a:xfrm>
          <a:prstGeom prst="rect">
            <a:avLst/>
          </a:prstGeom>
        </p:spPr>
        <p:txBody>
          <a:bodyPr wrap="square">
            <a:spAutoFit/>
          </a:bodyPr>
          <a:lstStyle/>
          <a:p>
            <a:pPr algn="ctr"/>
            <a:r>
              <a:rPr lang="en-US" sz="2500" dirty="0">
                <a:latin typeface="Trebuchet MS" charset="0"/>
                <a:ea typeface="Trebuchet MS" charset="0"/>
                <a:cs typeface="Trebuchet MS" charset="0"/>
              </a:rPr>
              <a:t>Figures 4 and 5) Figure 4: Perkins skill scores over study area between </a:t>
            </a:r>
            <a:r>
              <a:rPr lang="en-US" sz="2500" b="1" i="1" dirty="0">
                <a:latin typeface="Trebuchet MS" charset="0"/>
                <a:ea typeface="Trebuchet MS" charset="0"/>
                <a:cs typeface="Trebuchet MS" charset="0"/>
              </a:rPr>
              <a:t>raw</a:t>
            </a:r>
            <a:r>
              <a:rPr lang="en-US" sz="2500" dirty="0">
                <a:latin typeface="Trebuchet MS" charset="0"/>
                <a:ea typeface="Trebuchet MS" charset="0"/>
                <a:cs typeface="Trebuchet MS" charset="0"/>
              </a:rPr>
              <a:t> WRF and station data. Figure 5: Perkins skill scores over study area </a:t>
            </a:r>
            <a:r>
              <a:rPr lang="en-US" sz="2500" b="1" i="1" dirty="0">
                <a:latin typeface="Trebuchet MS" charset="0"/>
                <a:ea typeface="Trebuchet MS" charset="0"/>
                <a:cs typeface="Trebuchet MS" charset="0"/>
              </a:rPr>
              <a:t>following</a:t>
            </a:r>
            <a:r>
              <a:rPr lang="en-US" sz="2500" dirty="0">
                <a:latin typeface="Trebuchet MS" charset="0"/>
                <a:ea typeface="Trebuchet MS" charset="0"/>
                <a:cs typeface="Trebuchet MS" charset="0"/>
              </a:rPr>
              <a:t> BCA (only a subset of years shown) </a:t>
            </a:r>
          </a:p>
        </p:txBody>
      </p:sp>
      <p:sp>
        <p:nvSpPr>
          <p:cNvPr id="93" name="Text Placeholder 31"/>
          <p:cNvSpPr txBox="1">
            <a:spLocks/>
          </p:cNvSpPr>
          <p:nvPr/>
        </p:nvSpPr>
        <p:spPr>
          <a:xfrm>
            <a:off x="32914439" y="21730278"/>
            <a:ext cx="10047018" cy="846377"/>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300" dirty="0"/>
              <a:t>Want to learn more? Scan me!</a:t>
            </a:r>
          </a:p>
        </p:txBody>
      </p:sp>
      <p:pic>
        <p:nvPicPr>
          <p:cNvPr id="94" name="Picture 9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477318" y="23029908"/>
            <a:ext cx="2921260" cy="3797638"/>
          </a:xfrm>
          <a:prstGeom prst="rect">
            <a:avLst/>
          </a:prstGeom>
        </p:spPr>
      </p:pic>
      <p:pic>
        <p:nvPicPr>
          <p:cNvPr id="96" name="Picture 95"/>
          <p:cNvPicPr>
            <a:picLocks noChangeAspect="1"/>
          </p:cNvPicPr>
          <p:nvPr/>
        </p:nvPicPr>
        <p:blipFill rotWithShape="1">
          <a:blip r:embed="rId14">
            <a:extLst>
              <a:ext uri="{28A0092B-C50C-407E-A947-70E740481C1C}">
                <a14:useLocalDpi xmlns:a14="http://schemas.microsoft.com/office/drawing/2010/main" val="0"/>
              </a:ext>
            </a:extLst>
          </a:blip>
          <a:srcRect t="9927" b="-1104"/>
          <a:stretch/>
        </p:blipFill>
        <p:spPr>
          <a:xfrm>
            <a:off x="24359916" y="25500105"/>
            <a:ext cx="6990012" cy="5669280"/>
          </a:xfrm>
          <a:prstGeom prst="rect">
            <a:avLst/>
          </a:prstGeom>
        </p:spPr>
      </p:pic>
      <p:pic>
        <p:nvPicPr>
          <p:cNvPr id="97" name="Picture 96"/>
          <p:cNvPicPr>
            <a:picLocks noChangeAspect="1"/>
          </p:cNvPicPr>
          <p:nvPr/>
        </p:nvPicPr>
        <p:blipFill rotWithShape="1">
          <a:blip r:embed="rId15">
            <a:extLst>
              <a:ext uri="{28A0092B-C50C-407E-A947-70E740481C1C}">
                <a14:useLocalDpi xmlns:a14="http://schemas.microsoft.com/office/drawing/2010/main" val="0"/>
              </a:ext>
            </a:extLst>
          </a:blip>
          <a:srcRect t="10179"/>
          <a:stretch/>
        </p:blipFill>
        <p:spPr>
          <a:xfrm>
            <a:off x="12056891" y="25576007"/>
            <a:ext cx="6990012" cy="5540786"/>
          </a:xfrm>
          <a:prstGeom prst="rect">
            <a:avLst/>
          </a:prstGeom>
        </p:spPr>
      </p:pic>
      <p:pic>
        <p:nvPicPr>
          <p:cNvPr id="102" name="Picture 10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047811" y="389601"/>
            <a:ext cx="1344232" cy="1344232"/>
          </a:xfrm>
          <a:prstGeom prst="rect">
            <a:avLst/>
          </a:prstGeom>
        </p:spPr>
      </p:pic>
      <p:pic>
        <p:nvPicPr>
          <p:cNvPr id="104" name="Picture 10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8197699" y="314434"/>
            <a:ext cx="1320191" cy="1682143"/>
          </a:xfrm>
          <a:prstGeom prst="rect">
            <a:avLst/>
          </a:prstGeom>
        </p:spPr>
      </p:pic>
      <p:sp>
        <p:nvSpPr>
          <p:cNvPr id="108" name="Rectangle 107"/>
          <p:cNvSpPr/>
          <p:nvPr/>
        </p:nvSpPr>
        <p:spPr>
          <a:xfrm>
            <a:off x="18628380" y="13937227"/>
            <a:ext cx="1013923" cy="369332"/>
          </a:xfrm>
          <a:prstGeom prst="rect">
            <a:avLst/>
          </a:prstGeom>
        </p:spPr>
        <p:txBody>
          <a:bodyPr wrap="square">
            <a:spAutoFit/>
          </a:bodyPr>
          <a:lstStyle/>
          <a:p>
            <a:r>
              <a:rPr lang="en-US" sz="1800" dirty="0">
                <a:latin typeface="Trebuchet MS" charset="0"/>
                <a:ea typeface="Trebuchet MS" charset="0"/>
                <a:cs typeface="Trebuchet MS" charset="0"/>
              </a:rPr>
              <a:t>Figure 2</a:t>
            </a:r>
          </a:p>
        </p:txBody>
      </p:sp>
      <p:sp>
        <p:nvSpPr>
          <p:cNvPr id="110" name="Rectangle 109"/>
          <p:cNvSpPr/>
          <p:nvPr/>
        </p:nvSpPr>
        <p:spPr>
          <a:xfrm>
            <a:off x="22067716" y="10269450"/>
            <a:ext cx="7542756" cy="892552"/>
          </a:xfrm>
          <a:prstGeom prst="rect">
            <a:avLst/>
          </a:prstGeom>
        </p:spPr>
        <p:txBody>
          <a:bodyPr wrap="square">
            <a:spAutoFit/>
          </a:bodyPr>
          <a:lstStyle/>
          <a:p>
            <a:r>
              <a:rPr lang="en-US" sz="2500" dirty="0">
                <a:latin typeface="Trebuchet MS" charset="0"/>
                <a:ea typeface="Trebuchet MS" charset="0"/>
                <a:cs typeface="Trebuchet MS" charset="0"/>
              </a:rPr>
              <a:t>Eq. 1: general formula for EQM</a:t>
            </a:r>
          </a:p>
          <a:p>
            <a:endParaRPr lang="en-US" sz="2600" dirty="0"/>
          </a:p>
        </p:txBody>
      </p:sp>
      <p:sp>
        <p:nvSpPr>
          <p:cNvPr id="111" name="Rectangle 110"/>
          <p:cNvSpPr/>
          <p:nvPr/>
        </p:nvSpPr>
        <p:spPr>
          <a:xfrm>
            <a:off x="25224431" y="16472057"/>
            <a:ext cx="1019057" cy="369332"/>
          </a:xfrm>
          <a:prstGeom prst="rect">
            <a:avLst/>
          </a:prstGeom>
        </p:spPr>
        <p:txBody>
          <a:bodyPr wrap="square">
            <a:spAutoFit/>
          </a:bodyPr>
          <a:lstStyle/>
          <a:p>
            <a:r>
              <a:rPr lang="en-US" sz="1800" dirty="0">
                <a:latin typeface="Trebuchet MS" charset="0"/>
                <a:ea typeface="Trebuchet MS" charset="0"/>
                <a:cs typeface="Trebuchet MS" charset="0"/>
              </a:rPr>
              <a:t>Figure 3</a:t>
            </a:r>
          </a:p>
        </p:txBody>
      </p:sp>
      <p:sp>
        <p:nvSpPr>
          <p:cNvPr id="112" name="Rectangle 111"/>
          <p:cNvSpPr/>
          <p:nvPr/>
        </p:nvSpPr>
        <p:spPr>
          <a:xfrm>
            <a:off x="18217590" y="18988799"/>
            <a:ext cx="1013923" cy="369332"/>
          </a:xfrm>
          <a:prstGeom prst="rect">
            <a:avLst/>
          </a:prstGeom>
        </p:spPr>
        <p:txBody>
          <a:bodyPr wrap="square">
            <a:spAutoFit/>
          </a:bodyPr>
          <a:lstStyle/>
          <a:p>
            <a:r>
              <a:rPr lang="en-US" sz="1800" dirty="0">
                <a:latin typeface="Trebuchet MS" charset="0"/>
                <a:ea typeface="Trebuchet MS" charset="0"/>
                <a:cs typeface="Trebuchet MS" charset="0"/>
              </a:rPr>
              <a:t>Figure 4</a:t>
            </a:r>
          </a:p>
        </p:txBody>
      </p:sp>
      <mc:AlternateContent xmlns:mc="http://schemas.openxmlformats.org/markup-compatibility/2006" xmlns:p14="http://schemas.microsoft.com/office/powerpoint/2010/main">
        <mc:Choice Requires="p14">
          <p:contentPart p14:bwMode="auto" r:id="rId18">
            <p14:nvContentPartPr>
              <p14:cNvPr id="2" name="Ink 1">
                <a:extLst>
                  <a:ext uri="{FF2B5EF4-FFF2-40B4-BE49-F238E27FC236}">
                    <a16:creationId xmlns:a16="http://schemas.microsoft.com/office/drawing/2014/main" xmlns="" id="{E4E67206-F2C6-447D-A677-C2C880E41605}"/>
                  </a:ext>
                </a:extLst>
              </p14:cNvPr>
              <p14:cNvContentPartPr/>
              <p14:nvPr/>
            </p14:nvContentPartPr>
            <p14:xfrm>
              <a:off x="8523411" y="8490754"/>
              <a:ext cx="360" cy="360"/>
            </p14:xfrm>
          </p:contentPart>
        </mc:Choice>
        <mc:Fallback xmlns="">
          <p:pic>
            <p:nvPicPr>
              <p:cNvPr id="2" name="Ink 1">
                <a:extLst>
                  <a:ext uri="{FF2B5EF4-FFF2-40B4-BE49-F238E27FC236}">
                    <a16:creationId xmlns:a16="http://schemas.microsoft.com/office/drawing/2014/main" id="{E4E67206-F2C6-447D-A677-C2C880E41605}"/>
                  </a:ext>
                </a:extLst>
              </p:cNvPr>
              <p:cNvPicPr/>
              <p:nvPr/>
            </p:nvPicPr>
            <p:blipFill>
              <a:blip r:embed="rId19"/>
              <a:stretch>
                <a:fillRect/>
              </a:stretch>
            </p:blipFill>
            <p:spPr>
              <a:xfrm>
                <a:off x="8514411" y="8481754"/>
                <a:ext cx="18000" cy="18000"/>
              </a:xfrm>
              <a:prstGeom prst="rect">
                <a:avLst/>
              </a:prstGeom>
            </p:spPr>
          </p:pic>
        </mc:Fallback>
      </mc:AlternateContent>
      <p:sp>
        <p:nvSpPr>
          <p:cNvPr id="5" name="TextBox 4">
            <a:extLst>
              <a:ext uri="{FF2B5EF4-FFF2-40B4-BE49-F238E27FC236}">
                <a16:creationId xmlns:a16="http://schemas.microsoft.com/office/drawing/2014/main" xmlns="" id="{CCBB28EB-ACA3-4C66-9D3B-7BB672E5A67D}"/>
              </a:ext>
            </a:extLst>
          </p:cNvPr>
          <p:cNvSpPr txBox="1"/>
          <p:nvPr/>
        </p:nvSpPr>
        <p:spPr>
          <a:xfrm>
            <a:off x="28868386" y="11862065"/>
            <a:ext cx="3259346" cy="3170099"/>
          </a:xfrm>
          <a:prstGeom prst="rect">
            <a:avLst/>
          </a:prstGeom>
          <a:noFill/>
        </p:spPr>
        <p:txBody>
          <a:bodyPr wrap="square" rtlCol="0">
            <a:spAutoFit/>
          </a:bodyPr>
          <a:lstStyle/>
          <a:p>
            <a:r>
              <a:rPr lang="en-US" sz="2500" dirty="0">
                <a:latin typeface="Trebuchet MS" charset="0"/>
                <a:ea typeface="Trebuchet MS" charset="0"/>
                <a:cs typeface="Trebuchet MS" charset="0"/>
              </a:rPr>
              <a:t>Figure </a:t>
            </a:r>
            <a:r>
              <a:rPr lang="en-US" sz="2500" smtClean="0">
                <a:latin typeface="Trebuchet MS" charset="0"/>
                <a:ea typeface="Trebuchet MS" charset="0"/>
                <a:cs typeface="Trebuchet MS" charset="0"/>
              </a:rPr>
              <a:t>3) </a:t>
            </a:r>
            <a:r>
              <a:rPr lang="en-US" sz="2500" dirty="0" smtClean="0">
                <a:latin typeface="Trebuchet MS" charset="0"/>
                <a:ea typeface="Trebuchet MS" charset="0"/>
                <a:cs typeface="Trebuchet MS" charset="0"/>
              </a:rPr>
              <a:t>Empirical </a:t>
            </a:r>
            <a:r>
              <a:rPr lang="en-US" sz="2500" dirty="0">
                <a:latin typeface="Trebuchet MS" charset="0"/>
                <a:ea typeface="Trebuchet MS" charset="0"/>
                <a:cs typeface="Trebuchet MS" charset="0"/>
              </a:rPr>
              <a:t>quantile mapping adjusts the cumulative distribution function (CDF) of model data based on the CDF of station </a:t>
            </a:r>
            <a:r>
              <a:rPr lang="en-US" sz="2500" dirty="0" smtClean="0">
                <a:latin typeface="Trebuchet MS" charset="0"/>
                <a:ea typeface="Trebuchet MS" charset="0"/>
                <a:cs typeface="Trebuchet MS" charset="0"/>
              </a:rPr>
              <a:t>data</a:t>
            </a:r>
            <a:r>
              <a:rPr lang="en-US" sz="2500" baseline="30000" dirty="0">
                <a:latin typeface="Trebuchet MS" charset="0"/>
                <a:ea typeface="Trebuchet MS" charset="0"/>
                <a:cs typeface="Trebuchet MS" charset="0"/>
              </a:rPr>
              <a:t>5</a:t>
            </a:r>
            <a:r>
              <a:rPr lang="en-US" sz="2500" dirty="0" smtClean="0">
                <a:latin typeface="Trebuchet MS" charset="0"/>
                <a:ea typeface="Trebuchet MS" charset="0"/>
                <a:cs typeface="Trebuchet MS" charset="0"/>
              </a:rPr>
              <a:t>. </a:t>
            </a:r>
            <a:endParaRPr lang="en-US" sz="2500" dirty="0">
              <a:latin typeface="Trebuchet MS" charset="0"/>
              <a:ea typeface="Trebuchet MS" charset="0"/>
              <a:cs typeface="Trebuchet MS" charset="0"/>
            </a:endParaRPr>
          </a:p>
        </p:txBody>
      </p:sp>
      <p:sp>
        <p:nvSpPr>
          <p:cNvPr id="51" name="Rectangle 50">
            <a:extLst>
              <a:ext uri="{FF2B5EF4-FFF2-40B4-BE49-F238E27FC236}">
                <a16:creationId xmlns:a16="http://schemas.microsoft.com/office/drawing/2014/main" xmlns="" id="{FDDC5AAD-17A3-4520-B2A4-A732E8F10B9D}"/>
              </a:ext>
            </a:extLst>
          </p:cNvPr>
          <p:cNvSpPr/>
          <p:nvPr/>
        </p:nvSpPr>
        <p:spPr>
          <a:xfrm>
            <a:off x="23586592" y="18992171"/>
            <a:ext cx="1013923" cy="369332"/>
          </a:xfrm>
          <a:prstGeom prst="rect">
            <a:avLst/>
          </a:prstGeom>
        </p:spPr>
        <p:txBody>
          <a:bodyPr wrap="square">
            <a:spAutoFit/>
          </a:bodyPr>
          <a:lstStyle/>
          <a:p>
            <a:r>
              <a:rPr lang="en-US" sz="1800" dirty="0">
                <a:latin typeface="Trebuchet MS" charset="0"/>
                <a:ea typeface="Trebuchet MS" charset="0"/>
                <a:cs typeface="Trebuchet MS" charset="0"/>
              </a:rPr>
              <a:t>Figure 5</a:t>
            </a:r>
          </a:p>
        </p:txBody>
      </p:sp>
      <p:sp>
        <p:nvSpPr>
          <p:cNvPr id="52" name="Rectangle 51">
            <a:extLst>
              <a:ext uri="{FF2B5EF4-FFF2-40B4-BE49-F238E27FC236}">
                <a16:creationId xmlns:a16="http://schemas.microsoft.com/office/drawing/2014/main" xmlns="" id="{DE39C8B5-38B0-4B84-86DF-9F7E7C718CE8}"/>
              </a:ext>
            </a:extLst>
          </p:cNvPr>
          <p:cNvSpPr/>
          <p:nvPr/>
        </p:nvSpPr>
        <p:spPr>
          <a:xfrm>
            <a:off x="19715098" y="26825070"/>
            <a:ext cx="4317031" cy="2400657"/>
          </a:xfrm>
          <a:prstGeom prst="rect">
            <a:avLst/>
          </a:prstGeom>
        </p:spPr>
        <p:txBody>
          <a:bodyPr wrap="square">
            <a:spAutoFit/>
          </a:bodyPr>
          <a:lstStyle/>
          <a:p>
            <a:pPr algn="ctr"/>
            <a:r>
              <a:rPr lang="en-US" sz="2500" dirty="0">
                <a:latin typeface="Trebuchet MS" charset="0"/>
                <a:ea typeface="Trebuchet MS" charset="0"/>
                <a:cs typeface="Trebuchet MS" charset="0"/>
              </a:rPr>
              <a:t>Figures 6 and 7) 90</a:t>
            </a:r>
            <a:r>
              <a:rPr lang="en-US" sz="2500" baseline="30000" dirty="0">
                <a:latin typeface="Trebuchet MS" charset="0"/>
                <a:ea typeface="Trebuchet MS" charset="0"/>
                <a:cs typeface="Trebuchet MS" charset="0"/>
              </a:rPr>
              <a:t>th</a:t>
            </a:r>
            <a:r>
              <a:rPr lang="en-US" sz="2500" dirty="0">
                <a:latin typeface="Trebuchet MS" charset="0"/>
                <a:ea typeface="Trebuchet MS" charset="0"/>
                <a:cs typeface="Trebuchet MS" charset="0"/>
              </a:rPr>
              <a:t> percentile distributions of TMAX among station, WRF, and BCA corrected WRF data for 2 individual stations and nearest WRF grid points</a:t>
            </a:r>
          </a:p>
        </p:txBody>
      </p:sp>
      <p:sp>
        <p:nvSpPr>
          <p:cNvPr id="53" name="Rectangle 52">
            <a:extLst>
              <a:ext uri="{FF2B5EF4-FFF2-40B4-BE49-F238E27FC236}">
                <a16:creationId xmlns:a16="http://schemas.microsoft.com/office/drawing/2014/main" xmlns="" id="{C03C1A7E-6ADA-4E98-99C7-A1C6DA3330F9}"/>
              </a:ext>
            </a:extLst>
          </p:cNvPr>
          <p:cNvSpPr/>
          <p:nvPr/>
        </p:nvSpPr>
        <p:spPr>
          <a:xfrm>
            <a:off x="19084989" y="30250843"/>
            <a:ext cx="1013923" cy="369332"/>
          </a:xfrm>
          <a:prstGeom prst="rect">
            <a:avLst/>
          </a:prstGeom>
        </p:spPr>
        <p:txBody>
          <a:bodyPr wrap="square">
            <a:spAutoFit/>
          </a:bodyPr>
          <a:lstStyle/>
          <a:p>
            <a:r>
              <a:rPr lang="en-US" sz="1800" dirty="0">
                <a:latin typeface="Trebuchet MS" charset="0"/>
                <a:ea typeface="Trebuchet MS" charset="0"/>
                <a:cs typeface="Trebuchet MS" charset="0"/>
              </a:rPr>
              <a:t>Figure 6</a:t>
            </a:r>
          </a:p>
        </p:txBody>
      </p:sp>
      <p:sp>
        <p:nvSpPr>
          <p:cNvPr id="54" name="Rectangle 53">
            <a:extLst>
              <a:ext uri="{FF2B5EF4-FFF2-40B4-BE49-F238E27FC236}">
                <a16:creationId xmlns:a16="http://schemas.microsoft.com/office/drawing/2014/main" xmlns="" id="{6223232D-6043-4AAD-8815-53D4D427A748}"/>
              </a:ext>
            </a:extLst>
          </p:cNvPr>
          <p:cNvSpPr/>
          <p:nvPr/>
        </p:nvSpPr>
        <p:spPr>
          <a:xfrm>
            <a:off x="23583237" y="30250843"/>
            <a:ext cx="1013923" cy="369332"/>
          </a:xfrm>
          <a:prstGeom prst="rect">
            <a:avLst/>
          </a:prstGeom>
        </p:spPr>
        <p:txBody>
          <a:bodyPr wrap="square">
            <a:spAutoFit/>
          </a:bodyPr>
          <a:lstStyle/>
          <a:p>
            <a:r>
              <a:rPr lang="en-US" sz="1800" dirty="0">
                <a:latin typeface="Trebuchet MS" charset="0"/>
                <a:ea typeface="Trebuchet MS" charset="0"/>
                <a:cs typeface="Trebuchet MS" charset="0"/>
              </a:rPr>
              <a:t>Figure</a:t>
            </a:r>
            <a:r>
              <a:rPr lang="en-US" sz="1800" dirty="0"/>
              <a:t> 7</a:t>
            </a:r>
          </a:p>
        </p:txBody>
      </p:sp>
      <p:sp>
        <p:nvSpPr>
          <p:cNvPr id="55" name="Text Placeholder 17">
            <a:extLst>
              <a:ext uri="{FF2B5EF4-FFF2-40B4-BE49-F238E27FC236}">
                <a16:creationId xmlns:a16="http://schemas.microsoft.com/office/drawing/2014/main" xmlns="" id="{20D7D64E-93E7-4379-B59E-7DC12278B527}"/>
              </a:ext>
            </a:extLst>
          </p:cNvPr>
          <p:cNvSpPr txBox="1">
            <a:spLocks/>
          </p:cNvSpPr>
          <p:nvPr/>
        </p:nvSpPr>
        <p:spPr>
          <a:xfrm>
            <a:off x="32886569" y="14278119"/>
            <a:ext cx="10047018" cy="754045"/>
          </a:xfrm>
          <a:prstGeom prst="rect">
            <a:avLst/>
          </a:prstGeom>
          <a:noFill/>
        </p:spPr>
        <p:txBody>
          <a:bodyPr wrap="square" lIns="91436" tIns="91436" rIns="91436" bIns="91436" anchor="ctr" anchorCtr="0">
            <a:noAutofit/>
          </a:bodyPr>
          <a:lstStyle>
            <a:lvl1pPr marL="0" indent="0" algn="ctr" defTabSz="4388900" rtl="0" eaLnBrk="1" latinLnBrk="0" hangingPunct="1">
              <a:spcBef>
                <a:spcPct val="20000"/>
              </a:spcBef>
              <a:buFont typeface="Arial" pitchFamily="34" charset="0"/>
              <a:buNone/>
              <a:defRPr sz="3700" b="1" u="sng" kern="1200" baseline="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300" dirty="0"/>
              <a:t>Conclusions and future work</a:t>
            </a:r>
            <a:endParaRPr lang="en-US" sz="4300" dirty="0">
              <a:latin typeface="Arial" charset="0"/>
              <a:ea typeface="Arial" charset="0"/>
              <a:cs typeface="Arial" charset="0"/>
            </a:endParaRPr>
          </a:p>
        </p:txBody>
      </p:sp>
      <p:sp>
        <p:nvSpPr>
          <p:cNvPr id="50" name="Text Placeholder 34"/>
          <p:cNvSpPr>
            <a:spLocks noGrp="1"/>
          </p:cNvSpPr>
          <p:nvPr>
            <p:ph type="body" sz="quarter" idx="30"/>
          </p:nvPr>
        </p:nvSpPr>
        <p:spPr>
          <a:xfrm>
            <a:off x="32902239" y="15043548"/>
            <a:ext cx="9968593" cy="3238907"/>
          </a:xfrm>
        </p:spPr>
        <p:txBody>
          <a:bodyPr/>
          <a:lstStyle/>
          <a:p>
            <a:r>
              <a:rPr lang="en-US" dirty="0"/>
              <a:t>By applying different BC methods to these models, we can better capture the projection of extreme events. Through the efforts of this project, regional models may overestimate TMAX, but monthly correction can produce a more accurate forecast. Corrected error may still suffer from topographic effects. This study serves as a good first step in aiding the scientific community’s strive to better estimate and adapt to extreme weather events.</a:t>
            </a:r>
          </a:p>
          <a:p>
            <a:endParaRPr lang="en-US" dirty="0"/>
          </a:p>
        </p:txBody>
      </p:sp>
    </p:spTree>
    <p:extLst>
      <p:ext uri="{BB962C8B-B14F-4D97-AF65-F5344CB8AC3E}">
        <p14:creationId xmlns:p14="http://schemas.microsoft.com/office/powerpoint/2010/main" val="1313366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18600</TotalTime>
  <Words>805</Words>
  <Application>Microsoft Macintosh PowerPoint</Application>
  <PresentationFormat>Custom</PresentationFormat>
  <Paragraphs>116</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Cambria Math</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Microsoft Office User</cp:lastModifiedBy>
  <cp:revision>139</cp:revision>
  <cp:lastPrinted>2015-06-29T17:31:11Z</cp:lastPrinted>
  <dcterms:created xsi:type="dcterms:W3CDTF">2012-02-03T19:11:35Z</dcterms:created>
  <dcterms:modified xsi:type="dcterms:W3CDTF">2019-07-25T13:28:20Z</dcterms:modified>
</cp:coreProperties>
</file>