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7" r:id="rId3"/>
    <p:sldId id="295" r:id="rId5"/>
    <p:sldId id="258" r:id="rId6"/>
    <p:sldId id="260" r:id="rId7"/>
    <p:sldId id="262" r:id="rId8"/>
    <p:sldId id="265" r:id="rId9"/>
    <p:sldId id="266" r:id="rId10"/>
    <p:sldId id="267" r:id="rId11"/>
    <p:sldId id="268" r:id="rId12"/>
    <p:sldId id="269" r:id="rId13"/>
    <p:sldId id="270" r:id="rId14"/>
    <p:sldId id="271" r:id="rId15"/>
    <p:sldId id="285" r:id="rId16"/>
    <p:sldId id="284" r:id="rId17"/>
    <p:sldId id="273" r:id="rId18"/>
    <p:sldId id="286" r:id="rId19"/>
    <p:sldId id="287" r:id="rId20"/>
    <p:sldId id="288" r:id="rId21"/>
    <p:sldId id="274" r:id="rId22"/>
    <p:sldId id="276" r:id="rId23"/>
    <p:sldId id="277" r:id="rId24"/>
    <p:sldId id="289" r:id="rId25"/>
    <p:sldId id="292" r:id="rId26"/>
    <p:sldId id="293" r:id="rId27"/>
    <p:sldId id="294" r:id="rId28"/>
    <p:sldId id="279" r:id="rId29"/>
    <p:sldId id="280" r:id="rId3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modifyVerifier cryptProviderType="rsaFull" cryptAlgorithmClass="hash" cryptAlgorithmType="typeAny" cryptAlgorithmSid="4" spinCount="100000" saltData="WXLv8AlZfRS6W6TBMWvnKw==" hashData="Ko6u1rmX4Ws6EeWVLPVk6kGDNo4="/>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4BEE0"/>
    <a:srgbClr val="9900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682"/>
  </p:normalViewPr>
  <p:slideViewPr>
    <p:cSldViewPr showGuides="1">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金融市场学第几章</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金融市场学第几章</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072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0724" name="Rectangle 2"/>
          <p:cNvSpPr>
            <a:spLocks noRot="1" noTextEdit="1"/>
          </p:cNvSpPr>
          <p:nvPr>
            <p:ph type="sldImg"/>
          </p:nvPr>
        </p:nvSpPr>
        <p:spPr>
          <a:ln/>
        </p:spPr>
      </p:sp>
      <p:sp>
        <p:nvSpPr>
          <p:cNvPr id="3072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9939"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9940" name="Rectangle 2"/>
          <p:cNvSpPr>
            <a:spLocks noRot="1" noTextEdit="1"/>
          </p:cNvSpPr>
          <p:nvPr>
            <p:ph type="sldImg"/>
          </p:nvPr>
        </p:nvSpPr>
        <p:spPr>
          <a:ln/>
        </p:spPr>
      </p:sp>
      <p:sp>
        <p:nvSpPr>
          <p:cNvPr id="39941"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096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0964" name="Rectangle 2"/>
          <p:cNvSpPr>
            <a:spLocks noRot="1" noTextEdit="1"/>
          </p:cNvSpPr>
          <p:nvPr>
            <p:ph type="sldImg"/>
          </p:nvPr>
        </p:nvSpPr>
        <p:spPr>
          <a:ln/>
        </p:spPr>
      </p:sp>
      <p:sp>
        <p:nvSpPr>
          <p:cNvPr id="4096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198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1988" name="Rectangle 2"/>
          <p:cNvSpPr>
            <a:spLocks noRot="1" noTextEdit="1"/>
          </p:cNvSpPr>
          <p:nvPr>
            <p:ph type="sldImg"/>
          </p:nvPr>
        </p:nvSpPr>
        <p:spPr>
          <a:ln/>
        </p:spPr>
      </p:sp>
      <p:sp>
        <p:nvSpPr>
          <p:cNvPr id="4198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3011"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3012" name="Rectangle 2"/>
          <p:cNvSpPr>
            <a:spLocks noRot="1" noTextEdit="1"/>
          </p:cNvSpPr>
          <p:nvPr>
            <p:ph type="sldImg"/>
          </p:nvPr>
        </p:nvSpPr>
        <p:spPr>
          <a:ln/>
        </p:spPr>
      </p:sp>
      <p:sp>
        <p:nvSpPr>
          <p:cNvPr id="43013"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403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4036" name="Rectangle 2"/>
          <p:cNvSpPr>
            <a:spLocks noRot="1" noTextEdit="1"/>
          </p:cNvSpPr>
          <p:nvPr>
            <p:ph type="sldImg"/>
          </p:nvPr>
        </p:nvSpPr>
        <p:spPr>
          <a:ln/>
        </p:spPr>
      </p:sp>
      <p:sp>
        <p:nvSpPr>
          <p:cNvPr id="44037"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5059"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5060" name="Rectangle 2"/>
          <p:cNvSpPr>
            <a:spLocks noRot="1" noTextEdit="1"/>
          </p:cNvSpPr>
          <p:nvPr>
            <p:ph type="sldImg"/>
          </p:nvPr>
        </p:nvSpPr>
        <p:spPr>
          <a:ln/>
        </p:spPr>
      </p:sp>
      <p:sp>
        <p:nvSpPr>
          <p:cNvPr id="45061"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608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6084" name="Rectangle 2"/>
          <p:cNvSpPr>
            <a:spLocks noRot="1" noTextEdit="1"/>
          </p:cNvSpPr>
          <p:nvPr>
            <p:ph type="sldImg"/>
          </p:nvPr>
        </p:nvSpPr>
        <p:spPr>
          <a:ln/>
        </p:spPr>
      </p:sp>
      <p:sp>
        <p:nvSpPr>
          <p:cNvPr id="4608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710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7108" name="Rectangle 2"/>
          <p:cNvSpPr>
            <a:spLocks noRot="1" noTextEdit="1"/>
          </p:cNvSpPr>
          <p:nvPr>
            <p:ph type="sldImg"/>
          </p:nvPr>
        </p:nvSpPr>
        <p:spPr>
          <a:ln/>
        </p:spPr>
      </p:sp>
      <p:sp>
        <p:nvSpPr>
          <p:cNvPr id="4710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8131"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8132" name="Rectangle 2"/>
          <p:cNvSpPr>
            <a:spLocks noRot="1" noTextEdit="1"/>
          </p:cNvSpPr>
          <p:nvPr>
            <p:ph type="sldImg"/>
          </p:nvPr>
        </p:nvSpPr>
        <p:spPr>
          <a:ln/>
        </p:spPr>
      </p:sp>
      <p:sp>
        <p:nvSpPr>
          <p:cNvPr id="48133"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4915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49156" name="Rectangle 2"/>
          <p:cNvSpPr>
            <a:spLocks noRot="1" noTextEdit="1"/>
          </p:cNvSpPr>
          <p:nvPr>
            <p:ph type="sldImg"/>
          </p:nvPr>
        </p:nvSpPr>
        <p:spPr>
          <a:ln/>
        </p:spPr>
      </p:sp>
      <p:sp>
        <p:nvSpPr>
          <p:cNvPr id="49157"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174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1748" name="Rectangle 2"/>
          <p:cNvSpPr>
            <a:spLocks noRot="1" noTextEdit="1"/>
          </p:cNvSpPr>
          <p:nvPr>
            <p:ph type="sldImg"/>
          </p:nvPr>
        </p:nvSpPr>
        <p:spPr>
          <a:ln/>
        </p:spPr>
      </p:sp>
      <p:sp>
        <p:nvSpPr>
          <p:cNvPr id="3174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0179"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0180" name="Rectangle 2"/>
          <p:cNvSpPr>
            <a:spLocks noRot="1" noTextEdit="1"/>
          </p:cNvSpPr>
          <p:nvPr>
            <p:ph type="sldImg"/>
          </p:nvPr>
        </p:nvSpPr>
        <p:spPr>
          <a:ln/>
        </p:spPr>
      </p:sp>
      <p:sp>
        <p:nvSpPr>
          <p:cNvPr id="50181"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120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1204" name="Rectangle 2"/>
          <p:cNvSpPr>
            <a:spLocks noRot="1" noTextEdit="1"/>
          </p:cNvSpPr>
          <p:nvPr>
            <p:ph type="sldImg"/>
          </p:nvPr>
        </p:nvSpPr>
        <p:spPr>
          <a:ln/>
        </p:spPr>
      </p:sp>
      <p:sp>
        <p:nvSpPr>
          <p:cNvPr id="5120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222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2228" name="Rectangle 2"/>
          <p:cNvSpPr>
            <a:spLocks noRot="1" noTextEdit="1"/>
          </p:cNvSpPr>
          <p:nvPr>
            <p:ph type="sldImg"/>
          </p:nvPr>
        </p:nvSpPr>
        <p:spPr>
          <a:ln/>
        </p:spPr>
      </p:sp>
      <p:sp>
        <p:nvSpPr>
          <p:cNvPr id="5222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3251"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3252" name="Rectangle 2"/>
          <p:cNvSpPr>
            <a:spLocks noRot="1" noTextEdit="1"/>
          </p:cNvSpPr>
          <p:nvPr>
            <p:ph type="sldImg"/>
          </p:nvPr>
        </p:nvSpPr>
        <p:spPr>
          <a:ln/>
        </p:spPr>
      </p:sp>
      <p:sp>
        <p:nvSpPr>
          <p:cNvPr id="53253"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427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4276" name="Rectangle 2"/>
          <p:cNvSpPr>
            <a:spLocks noRot="1" noTextEdit="1"/>
          </p:cNvSpPr>
          <p:nvPr>
            <p:ph type="sldImg"/>
          </p:nvPr>
        </p:nvSpPr>
        <p:spPr>
          <a:ln/>
        </p:spPr>
      </p:sp>
      <p:sp>
        <p:nvSpPr>
          <p:cNvPr id="54277"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5299"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5300" name="Rectangle 2"/>
          <p:cNvSpPr>
            <a:spLocks noRot="1" noTextEdit="1"/>
          </p:cNvSpPr>
          <p:nvPr>
            <p:ph type="sldImg"/>
          </p:nvPr>
        </p:nvSpPr>
        <p:spPr>
          <a:ln/>
        </p:spPr>
      </p:sp>
      <p:sp>
        <p:nvSpPr>
          <p:cNvPr id="55301"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632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6324" name="Rectangle 2"/>
          <p:cNvSpPr>
            <a:spLocks noRot="1" noTextEdit="1"/>
          </p:cNvSpPr>
          <p:nvPr>
            <p:ph type="sldImg"/>
          </p:nvPr>
        </p:nvSpPr>
        <p:spPr>
          <a:ln/>
        </p:spPr>
      </p:sp>
      <p:sp>
        <p:nvSpPr>
          <p:cNvPr id="5632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5734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57348" name="Rectangle 2"/>
          <p:cNvSpPr>
            <a:spLocks noRot="1" noTextEdit="1"/>
          </p:cNvSpPr>
          <p:nvPr>
            <p:ph type="sldImg"/>
          </p:nvPr>
        </p:nvSpPr>
        <p:spPr>
          <a:ln/>
        </p:spPr>
      </p:sp>
      <p:sp>
        <p:nvSpPr>
          <p:cNvPr id="5734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2771"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2772" name="Rectangle 2"/>
          <p:cNvSpPr>
            <a:spLocks noRot="1" noTextEdit="1"/>
          </p:cNvSpPr>
          <p:nvPr>
            <p:ph type="sldImg"/>
          </p:nvPr>
        </p:nvSpPr>
        <p:spPr>
          <a:ln/>
        </p:spPr>
      </p:sp>
      <p:sp>
        <p:nvSpPr>
          <p:cNvPr id="32773"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379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3796" name="Rectangle 2"/>
          <p:cNvSpPr>
            <a:spLocks noRot="1" noTextEdit="1"/>
          </p:cNvSpPr>
          <p:nvPr>
            <p:ph type="sldImg"/>
          </p:nvPr>
        </p:nvSpPr>
        <p:spPr>
          <a:ln/>
        </p:spPr>
      </p:sp>
      <p:sp>
        <p:nvSpPr>
          <p:cNvPr id="33797"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4819"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4820" name="Rectangle 2"/>
          <p:cNvSpPr>
            <a:spLocks noRot="1" noTextEdit="1"/>
          </p:cNvSpPr>
          <p:nvPr>
            <p:ph type="sldImg"/>
          </p:nvPr>
        </p:nvSpPr>
        <p:spPr>
          <a:ln/>
        </p:spPr>
      </p:sp>
      <p:sp>
        <p:nvSpPr>
          <p:cNvPr id="34821"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5843"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5844" name="Rectangle 2"/>
          <p:cNvSpPr>
            <a:spLocks noRot="1" noTextEdit="1"/>
          </p:cNvSpPr>
          <p:nvPr>
            <p:ph type="sldImg"/>
          </p:nvPr>
        </p:nvSpPr>
        <p:spPr>
          <a:ln/>
        </p:spPr>
      </p:sp>
      <p:sp>
        <p:nvSpPr>
          <p:cNvPr id="35845"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686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6868" name="Rectangle 2"/>
          <p:cNvSpPr>
            <a:spLocks noRot="1" noTextEdit="1"/>
          </p:cNvSpPr>
          <p:nvPr>
            <p:ph type="sldImg"/>
          </p:nvPr>
        </p:nvSpPr>
        <p:spPr>
          <a:ln/>
        </p:spPr>
      </p:sp>
      <p:sp>
        <p:nvSpPr>
          <p:cNvPr id="36869"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7891"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7892" name="Rectangle 2"/>
          <p:cNvSpPr>
            <a:spLocks noRot="1" noTextEdit="1"/>
          </p:cNvSpPr>
          <p:nvPr>
            <p:ph type="sldImg"/>
          </p:nvPr>
        </p:nvSpPr>
        <p:spPr>
          <a:ln/>
        </p:spPr>
      </p:sp>
      <p:sp>
        <p:nvSpPr>
          <p:cNvPr id="37893"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txBox="1">
            <a:spLocks noGrp="1"/>
          </p:cNvSpPr>
          <p:nvPr>
            <p:ph type="hdr" sz="quarter"/>
          </p:nvPr>
        </p:nvSpPr>
        <p:spPr>
          <a:xfrm>
            <a:off x="0" y="0"/>
            <a:ext cx="2971800" cy="457200"/>
          </a:xfrm>
          <a:prstGeom prst="rect">
            <a:avLst/>
          </a:prstGeom>
          <a:noFill/>
          <a:ln w="9525">
            <a:noFill/>
          </a:ln>
        </p:spPr>
        <p:txBody>
          <a:bodyPr/>
          <a:p>
            <a:pPr lvl="0" eaLnBrk="1" hangingPunct="1"/>
            <a:r>
              <a:rPr lang="zh-CN" altLang="en-US" sz="1200" dirty="0"/>
              <a:t>金融市场学第几章</a:t>
            </a:r>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38916" name="Rectangle 2"/>
          <p:cNvSpPr>
            <a:spLocks noRot="1" noTextEdit="1"/>
          </p:cNvSpPr>
          <p:nvPr>
            <p:ph type="sldImg"/>
          </p:nvPr>
        </p:nvSpPr>
        <p:spPr>
          <a:ln/>
        </p:spPr>
      </p:sp>
      <p:sp>
        <p:nvSpPr>
          <p:cNvPr id="38917"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277813"/>
            <a:ext cx="2071687" cy="5853112"/>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395288" y="277813"/>
            <a:ext cx="6067425"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395288" y="1557338"/>
            <a:ext cx="4068762" cy="45735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Content Placeholder 3"/>
          <p:cNvSpPr>
            <a:spLocks noGrp="1"/>
          </p:cNvSpPr>
          <p:nvPr>
            <p:ph sz="quarter" idx="2"/>
          </p:nvPr>
        </p:nvSpPr>
        <p:spPr>
          <a:xfrm>
            <a:off x="4616450" y="1557338"/>
            <a:ext cx="4070350" cy="2209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5" name="Content Placeholder 4"/>
          <p:cNvSpPr>
            <a:spLocks noGrp="1"/>
          </p:cNvSpPr>
          <p:nvPr>
            <p:ph sz="quarter" idx="3"/>
          </p:nvPr>
        </p:nvSpPr>
        <p:spPr>
          <a:xfrm>
            <a:off x="4616450" y="3919538"/>
            <a:ext cx="4070350" cy="22113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6" name="页脚占位符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395288" y="1557338"/>
            <a:ext cx="4068762" cy="45735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Content Placeholder 3"/>
          <p:cNvSpPr>
            <a:spLocks noGrp="1"/>
          </p:cNvSpPr>
          <p:nvPr>
            <p:ph sz="half" idx="2"/>
          </p:nvPr>
        </p:nvSpPr>
        <p:spPr>
          <a:xfrm>
            <a:off x="4616450" y="1557338"/>
            <a:ext cx="4070350" cy="45735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395288" y="1557338"/>
            <a:ext cx="4068762" cy="4573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Content Placeholder 3"/>
          <p:cNvSpPr>
            <a:spLocks noGrp="1"/>
          </p:cNvSpPr>
          <p:nvPr>
            <p:ph sz="half" idx="2"/>
          </p:nvPr>
        </p:nvSpPr>
        <p:spPr>
          <a:xfrm>
            <a:off x="4616450" y="1557338"/>
            <a:ext cx="4070350" cy="4573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endParaRPr kumimoji="0" lang="en-NZ"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en-US" altLang="zh-CN" dirty="0"/>
              <a:t>单击此处编辑母版标题样式</a:t>
            </a:r>
            <a:endParaRPr lang="en-US" altLang="zh-CN" dirty="0"/>
          </a:p>
        </p:txBody>
      </p:sp>
      <p:sp>
        <p:nvSpPr>
          <p:cNvPr id="1027" name="Rectangle 3"/>
          <p:cNvSpPr>
            <a:spLocks noGrp="1"/>
          </p:cNvSpPr>
          <p:nvPr>
            <p:ph type="body" idx="1"/>
          </p:nvPr>
        </p:nvSpPr>
        <p:spPr>
          <a:xfrm>
            <a:off x="395288" y="1557338"/>
            <a:ext cx="8291512" cy="4573587"/>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88068" name="Rectangle 4"/>
          <p:cNvSpPr>
            <a:spLocks noGrp="1" noChangeArrowheads="1"/>
          </p:cNvSpPr>
          <p:nvPr>
            <p:ph type="ftr" sz="quarter" idx="3"/>
          </p:nvPr>
        </p:nvSpPr>
        <p:spPr bwMode="auto">
          <a:xfrm>
            <a:off x="539750" y="6400800"/>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029" name="Freeform 5"/>
          <p:cNvSpPr/>
          <p:nvPr/>
        </p:nvSpPr>
        <p:spPr>
          <a:xfrm>
            <a:off x="381000" y="228600"/>
            <a:ext cx="8229600" cy="609600"/>
          </a:xfrm>
          <a:custGeom>
            <a:avLst/>
            <a:gdLst/>
            <a:ahLst/>
            <a:cxnLst>
              <a:cxn ang="0">
                <a:pos x="0" y="609600"/>
              </a:cxn>
              <a:cxn ang="0">
                <a:pos x="0" y="0"/>
              </a:cxn>
              <a:cxn ang="0">
                <a:pos x="8229600"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0" name="Line 6"/>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slide" Target="slide19.xml"/><Relationship Id="rId2" Type="http://schemas.openxmlformats.org/officeDocument/2006/relationships/slide" Target="slide9.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051" name="Rectangle 2"/>
          <p:cNvSpPr>
            <a:spLocks noGrp="1"/>
          </p:cNvSpPr>
          <p:nvPr>
            <p:ph type="title"/>
          </p:nvPr>
        </p:nvSpPr>
        <p:spPr>
          <a:xfrm>
            <a:off x="1476375" y="2420938"/>
            <a:ext cx="6048375" cy="2160587"/>
          </a:xfrm>
          <a:ln/>
        </p:spPr>
        <p:txBody>
          <a:bodyPr vert="horz" wrap="square" lIns="91440" tIns="45720" rIns="91440" bIns="45720" anchor="t"/>
          <a:p>
            <a:pPr algn="ctr" eaLnBrk="1" hangingPunct="1"/>
            <a:r>
              <a:rPr lang="zh-CN" altLang="en-US" sz="5400" b="1" dirty="0"/>
              <a:t>效率市场假说</a:t>
            </a:r>
            <a:br>
              <a:rPr lang="zh-CN" altLang="en-US" sz="5400" b="1" dirty="0"/>
            </a:br>
            <a:r>
              <a:rPr lang="en-US" altLang="zh-CN" sz="3800" dirty="0"/>
              <a:t> </a:t>
            </a:r>
            <a:endParaRPr lang="zh-CN" altLang="en-US" sz="3800" dirty="0"/>
          </a:p>
        </p:txBody>
      </p:sp>
      <p:sp>
        <p:nvSpPr>
          <p:cNvPr id="2052" name="Text Box 4"/>
          <p:cNvSpPr txBox="1"/>
          <p:nvPr/>
        </p:nvSpPr>
        <p:spPr>
          <a:xfrm>
            <a:off x="2843213" y="1196975"/>
            <a:ext cx="3168650" cy="762000"/>
          </a:xfrm>
          <a:prstGeom prst="rect">
            <a:avLst/>
          </a:prstGeom>
          <a:noFill/>
          <a:ln w="9525">
            <a:noFill/>
          </a:ln>
        </p:spPr>
        <p:txBody>
          <a:bodyPr>
            <a:spAutoFit/>
          </a:bodyPr>
          <a:p>
            <a:pPr algn="ctr">
              <a:spcBef>
                <a:spcPct val="50000"/>
              </a:spcBef>
            </a:pPr>
            <a:r>
              <a:rPr lang="zh-CN" altLang="en-US" sz="4400" dirty="0">
                <a:solidFill>
                  <a:schemeClr val="tx2"/>
                </a:solidFill>
                <a:latin typeface="Arial" panose="020B0604020202020204" pitchFamily="34" charset="0"/>
              </a:rPr>
              <a:t>第十一章</a:t>
            </a:r>
            <a:endParaRPr lang="zh-CN" altLang="en-US" sz="4400" dirty="0">
              <a:solidFill>
                <a:schemeClr val="tx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1267"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效率市场的必要条件</a:t>
            </a:r>
            <a:r>
              <a:rPr lang="zh-CN" altLang="en-US" dirty="0"/>
              <a:t> </a:t>
            </a:r>
            <a:endParaRPr lang="zh-CN" altLang="en-US" dirty="0"/>
          </a:p>
        </p:txBody>
      </p:sp>
      <p:sp>
        <p:nvSpPr>
          <p:cNvPr id="11268" name="Rectangle 3"/>
          <p:cNvSpPr>
            <a:spLocks noGrp="1"/>
          </p:cNvSpPr>
          <p:nvPr>
            <p:ph idx="1"/>
          </p:nvPr>
        </p:nvSpPr>
        <p:spPr>
          <a:xfrm>
            <a:off x="611188" y="1628775"/>
            <a:ext cx="8137525" cy="4525963"/>
          </a:xfrm>
          <a:ln/>
        </p:spPr>
        <p:txBody>
          <a:bodyPr vert="horz" wrap="square" lIns="91440" tIns="45720" rIns="91440" bIns="45720" anchor="t"/>
          <a:p>
            <a:pPr eaLnBrk="1" hangingPunct="1"/>
            <a:r>
              <a:rPr lang="zh-CN" altLang="en-US" dirty="0"/>
              <a:t>存在大量的证券，以便每种证券都有“</a:t>
            </a:r>
            <a:r>
              <a:rPr lang="zh-CN" altLang="en-US" dirty="0">
                <a:solidFill>
                  <a:schemeClr val="hlink"/>
                </a:solidFill>
              </a:rPr>
              <a:t>本质上相似</a:t>
            </a:r>
            <a:r>
              <a:rPr lang="zh-CN" altLang="en-US" dirty="0"/>
              <a:t>”的替代证券；</a:t>
            </a:r>
            <a:endParaRPr lang="zh-CN" altLang="en-US" dirty="0"/>
          </a:p>
          <a:p>
            <a:pPr eaLnBrk="1" hangingPunct="1"/>
            <a:r>
              <a:rPr lang="zh-CN" altLang="en-US" dirty="0"/>
              <a:t>存在以利润最大化为目标的理性套利者，他们可以根据现有信息对证券价值形成合理判断；</a:t>
            </a:r>
            <a:endParaRPr lang="zh-CN" altLang="en-US" dirty="0"/>
          </a:p>
          <a:p>
            <a:pPr eaLnBrk="1" hangingPunct="1"/>
            <a:r>
              <a:rPr lang="zh-CN" altLang="en-US" dirty="0"/>
              <a:t>允许卖空；</a:t>
            </a:r>
            <a:endParaRPr lang="zh-CN" altLang="en-US" dirty="0"/>
          </a:p>
          <a:p>
            <a:pPr eaLnBrk="1" hangingPunct="1"/>
            <a:r>
              <a:rPr lang="zh-CN" altLang="en-US" dirty="0"/>
              <a:t>不存在交易成本和税收。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2291" name="Rectangle 2"/>
          <p:cNvSpPr>
            <a:spLocks noGrp="1"/>
          </p:cNvSpPr>
          <p:nvPr>
            <p:ph type="title"/>
          </p:nvPr>
        </p:nvSpPr>
        <p:spPr>
          <a:xfrm>
            <a:off x="1258888" y="765175"/>
            <a:ext cx="7086600" cy="8715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效率市场假说与证券分析业</a:t>
            </a:r>
            <a:r>
              <a:rPr lang="zh-CN" altLang="en-US" sz="3800" dirty="0"/>
              <a:t> </a:t>
            </a:r>
            <a:endParaRPr lang="zh-CN" altLang="en-US" sz="3800" dirty="0"/>
          </a:p>
        </p:txBody>
      </p:sp>
      <p:sp>
        <p:nvSpPr>
          <p:cNvPr id="12292" name="Rectangle 3"/>
          <p:cNvSpPr>
            <a:spLocks noGrp="1"/>
          </p:cNvSpPr>
          <p:nvPr>
            <p:ph idx="1"/>
          </p:nvPr>
        </p:nvSpPr>
        <p:spPr>
          <a:xfrm>
            <a:off x="468313" y="1700213"/>
            <a:ext cx="7704137" cy="4525962"/>
          </a:xfrm>
          <a:ln/>
        </p:spPr>
        <p:txBody>
          <a:bodyPr vert="horz" wrap="square" lIns="91440" tIns="45720" rIns="91440" bIns="45720" anchor="t"/>
          <a:p>
            <a:pPr algn="just" eaLnBrk="1" hangingPunct="1">
              <a:lnSpc>
                <a:spcPct val="90000"/>
              </a:lnSpc>
              <a:buClr>
                <a:schemeClr val="tx1"/>
              </a:buClr>
              <a:buFont typeface="Wingdings" panose="05000000000000000000" pitchFamily="2" charset="2"/>
              <a:buChar char="l"/>
            </a:pPr>
            <a:r>
              <a:rPr lang="zh-CN" altLang="en-US" dirty="0"/>
              <a:t>大量证券分析师竞争性的行动是促使资本市场走向效率的最重要力量。</a:t>
            </a:r>
            <a:endParaRPr lang="zh-CN" altLang="en-US" dirty="0"/>
          </a:p>
          <a:p>
            <a:pPr algn="just" eaLnBrk="1" hangingPunct="1">
              <a:lnSpc>
                <a:spcPct val="90000"/>
              </a:lnSpc>
              <a:buClr>
                <a:srgbClr val="000000"/>
              </a:buClr>
              <a:buFont typeface="Wingdings" panose="05000000000000000000" pitchFamily="2" charset="2"/>
              <a:buChar char="Ø"/>
            </a:pPr>
            <a:r>
              <a:rPr lang="zh-CN" altLang="en-US" dirty="0">
                <a:solidFill>
                  <a:srgbClr val="000000"/>
                </a:solidFill>
                <a:latin typeface="Times New Roman" panose="02020603050405020304" pitchFamily="18" charset="0"/>
              </a:rPr>
              <a:t>只要收集和分析信息的边际成本不为零，资本市场就不可能达到完美有效的地步。</a:t>
            </a:r>
            <a:endParaRPr lang="zh-CN" altLang="en-US" dirty="0">
              <a:solidFill>
                <a:srgbClr val="000000"/>
              </a:solidFill>
              <a:latin typeface="Times New Roman" panose="02020603050405020304" pitchFamily="18" charset="0"/>
            </a:endParaRPr>
          </a:p>
          <a:p>
            <a:pPr algn="just" eaLnBrk="1" hangingPunct="1">
              <a:lnSpc>
                <a:spcPct val="90000"/>
              </a:lnSpc>
              <a:buClr>
                <a:srgbClr val="000000"/>
              </a:buClr>
              <a:buFont typeface="Wingdings" panose="05000000000000000000" pitchFamily="2" charset="2"/>
              <a:buChar char="Ø"/>
            </a:pPr>
            <a:r>
              <a:rPr lang="zh-CN" altLang="en-US" dirty="0">
                <a:solidFill>
                  <a:srgbClr val="000000"/>
                </a:solidFill>
              </a:rPr>
              <a:t>收集和处理信息的成本越低、交易成本越低、市场参与者对同样信息所反映的证券价值的认同度越高，市场的效率程度就越高。</a:t>
            </a:r>
            <a:endParaRPr lang="zh-CN" altLang="en-US" dirty="0">
              <a:solidFill>
                <a:srgbClr val="000000"/>
              </a:solidFill>
            </a:endParaRPr>
          </a:p>
        </p:txBody>
      </p:sp>
      <p:sp>
        <p:nvSpPr>
          <p:cNvPr id="12293" name="Text Box 5"/>
          <p:cNvSpPr txBox="1"/>
          <p:nvPr/>
        </p:nvSpPr>
        <p:spPr>
          <a:xfrm>
            <a:off x="8027988" y="333375"/>
            <a:ext cx="611187" cy="1727200"/>
          </a:xfrm>
          <a:prstGeom prst="rect">
            <a:avLst/>
          </a:prstGeom>
          <a:noFill/>
          <a:ln w="9525">
            <a:noFill/>
          </a:ln>
        </p:spPr>
        <p:txBody>
          <a:bodyPr vert="eaVert">
            <a:spAutoFit/>
          </a:bodyPr>
          <a:p>
            <a:pPr>
              <a:spcBef>
                <a:spcPct val="50000"/>
              </a:spcBef>
            </a:pPr>
            <a:r>
              <a:rPr lang="zh-CN" altLang="en-US" sz="2800" b="1" dirty="0">
                <a:solidFill>
                  <a:schemeClr val="folHlink"/>
                </a:solidFill>
                <a:latin typeface="Arial" panose="020B0604020202020204" pitchFamily="34" charset="0"/>
                <a:ea typeface="华文彩云" panose="02010800040101010101" pitchFamily="2" charset="-122"/>
              </a:rPr>
              <a:t>相关阅读</a:t>
            </a:r>
            <a:endParaRPr lang="zh-CN" altLang="en-US" sz="2800" b="1" dirty="0">
              <a:solidFill>
                <a:schemeClr val="folHlink"/>
              </a:solidFill>
              <a:latin typeface="Arial" panose="020B0604020202020204" pitchFamily="34" charset="0"/>
              <a:ea typeface="华文彩云"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3315" name="Rectangle 2"/>
          <p:cNvSpPr>
            <a:spLocks noGrp="1"/>
          </p:cNvSpPr>
          <p:nvPr>
            <p:ph type="title"/>
          </p:nvPr>
        </p:nvSpPr>
        <p:spPr>
          <a:xfrm>
            <a:off x="1258888" y="836613"/>
            <a:ext cx="7086600" cy="731837"/>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防止两个极端</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3316" name="Rectangle 3"/>
          <p:cNvSpPr>
            <a:spLocks noGrp="1"/>
          </p:cNvSpPr>
          <p:nvPr>
            <p:ph idx="1"/>
          </p:nvPr>
        </p:nvSpPr>
        <p:spPr>
          <a:xfrm>
            <a:off x="611188" y="1628775"/>
            <a:ext cx="8064500" cy="4525963"/>
          </a:xfrm>
          <a:ln/>
        </p:spPr>
        <p:txBody>
          <a:bodyPr vert="horz" wrap="square" lIns="91440" tIns="45720" rIns="91440" bIns="45720" anchor="t"/>
          <a:p>
            <a:pPr eaLnBrk="1" hangingPunct="1">
              <a:buNone/>
            </a:pPr>
            <a:endParaRPr lang="zh-CN" altLang="en-US" dirty="0"/>
          </a:p>
          <a:p>
            <a:pPr eaLnBrk="1" hangingPunct="1"/>
            <a:r>
              <a:rPr lang="zh-CN" altLang="en-US" dirty="0"/>
              <a:t>错误一：</a:t>
            </a:r>
            <a:endParaRPr lang="zh-CN" altLang="en-US" dirty="0"/>
          </a:p>
          <a:p>
            <a:pPr eaLnBrk="1" hangingPunct="1">
              <a:buNone/>
            </a:pPr>
            <a:r>
              <a:rPr lang="zh-CN" altLang="en-US" dirty="0"/>
              <a:t>  把效率市场等同于平稳的市场 </a:t>
            </a:r>
            <a:endParaRPr lang="zh-CN" altLang="en-US" dirty="0"/>
          </a:p>
          <a:p>
            <a:pPr eaLnBrk="1" hangingPunct="1"/>
            <a:endParaRPr lang="zh-CN" altLang="en-US" dirty="0"/>
          </a:p>
          <a:p>
            <a:pPr eaLnBrk="1" hangingPunct="1"/>
            <a:r>
              <a:rPr lang="zh-CN" altLang="en-US" dirty="0"/>
              <a:t>错误二：</a:t>
            </a:r>
            <a:endParaRPr lang="zh-CN" altLang="en-US" dirty="0"/>
          </a:p>
          <a:p>
            <a:pPr eaLnBrk="1" hangingPunct="1">
              <a:buNone/>
            </a:pPr>
            <a:r>
              <a:rPr lang="zh-CN" altLang="en-US" dirty="0"/>
              <a:t>  把效率市场等同于随机漫步 </a:t>
            </a:r>
            <a:r>
              <a:rPr lang="en-US" altLang="zh-CN" dirty="0"/>
              <a:t>(</a:t>
            </a:r>
            <a:r>
              <a:rPr lang="en-US" altLang="zh-CN" dirty="0">
                <a:latin typeface="Monotype Corsiva" panose="03010101010201010101" pitchFamily="66" charset="0"/>
              </a:rPr>
              <a:t>Random Walk</a:t>
            </a:r>
            <a:r>
              <a:rPr lang="en-US" altLang="zh-CN" dirty="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4339" name="Rectangle 2"/>
          <p:cNvSpPr>
            <a:spLocks noGrp="1"/>
          </p:cNvSpPr>
          <p:nvPr>
            <p:ph type="title"/>
          </p:nvPr>
        </p:nvSpPr>
        <p:spPr>
          <a:xfrm>
            <a:off x="10429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随机漫步 </a:t>
            </a:r>
            <a:r>
              <a:rPr lang="en-US" altLang="zh-CN" b="1" dirty="0">
                <a:solidFill>
                  <a:schemeClr val="accent2"/>
                </a:solidFill>
                <a:latin typeface="华文新魏" panose="02010800040101010101" pitchFamily="2" charset="-122"/>
                <a:ea typeface="华文新魏" panose="02010800040101010101" pitchFamily="2" charset="-122"/>
              </a:rPr>
              <a:t>(Random Walk)</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4340" name="Rectangle 3"/>
          <p:cNvSpPr>
            <a:spLocks noGrp="1"/>
          </p:cNvSpPr>
          <p:nvPr>
            <p:ph idx="1"/>
          </p:nvPr>
        </p:nvSpPr>
        <p:spPr>
          <a:ln/>
        </p:spPr>
        <p:txBody>
          <a:bodyPr vert="horz" wrap="square" lIns="91440" tIns="45720" rIns="91440" bIns="45720" anchor="t"/>
          <a:p>
            <a:pPr eaLnBrk="1" hangingPunct="1"/>
            <a:r>
              <a:rPr lang="zh-CN" altLang="en-US" dirty="0"/>
              <a:t>随机漫步理论认为，证券价格的变动是完全不可预测的。</a:t>
            </a:r>
            <a:endParaRPr lang="zh-CN" altLang="en-US" dirty="0"/>
          </a:p>
          <a:p>
            <a:pPr eaLnBrk="1" hangingPunct="1"/>
            <a:r>
              <a:rPr lang="zh-CN" altLang="en-US" dirty="0">
                <a:solidFill>
                  <a:srgbClr val="000000"/>
                </a:solidFill>
              </a:rPr>
              <a:t>随机漫步可以表示为：</a:t>
            </a:r>
            <a:endParaRPr lang="zh-CN" altLang="en-US" dirty="0">
              <a:solidFill>
                <a:srgbClr val="000000"/>
              </a:solidFill>
            </a:endParaRPr>
          </a:p>
          <a:p>
            <a:pPr eaLnBrk="1" hangingPunct="1"/>
            <a:endParaRPr lang="zh-CN" altLang="en-US" dirty="0">
              <a:solidFill>
                <a:srgbClr val="000000"/>
              </a:solidFill>
            </a:endParaRPr>
          </a:p>
          <a:p>
            <a:pPr eaLnBrk="1" hangingPunct="1"/>
            <a:endParaRPr lang="zh-CN" altLang="en-US" dirty="0"/>
          </a:p>
          <a:p>
            <a:pPr eaLnBrk="1" hangingPunct="1">
              <a:buNone/>
            </a:pPr>
            <a:r>
              <a:rPr lang="zh-CN" altLang="en-US" dirty="0">
                <a:solidFill>
                  <a:srgbClr val="000000"/>
                </a:solidFill>
              </a:rPr>
              <a:t>    表示随机误差项，它是个鞅过程：</a:t>
            </a:r>
            <a:endParaRPr lang="zh-CN" altLang="en-US" dirty="0"/>
          </a:p>
        </p:txBody>
      </p:sp>
      <p:sp>
        <p:nvSpPr>
          <p:cNvPr id="14341" name="Rectangle 4"/>
          <p:cNvSpPr/>
          <p:nvPr/>
        </p:nvSpPr>
        <p:spPr>
          <a:xfrm>
            <a:off x="4019550" y="3314700"/>
            <a:ext cx="9144000" cy="0"/>
          </a:xfrm>
          <a:prstGeom prst="rect">
            <a:avLst/>
          </a:prstGeom>
          <a:noFill/>
          <a:ln w="9525">
            <a:noFill/>
          </a:ln>
        </p:spPr>
        <p:txBody>
          <a:bodyPr>
            <a:spAutoFit/>
          </a:bodyPr>
          <a:p>
            <a:endParaRPr lang="en-NZ" altLang="x-none" dirty="0">
              <a:latin typeface="Arial" panose="020B0604020202020204" pitchFamily="34" charset="0"/>
            </a:endParaRPr>
          </a:p>
        </p:txBody>
      </p:sp>
      <p:graphicFrame>
        <p:nvGraphicFramePr>
          <p:cNvPr id="14342" name="Object 5"/>
          <p:cNvGraphicFramePr>
            <a:graphicFrameLocks noChangeAspect="1"/>
          </p:cNvGraphicFramePr>
          <p:nvPr/>
        </p:nvGraphicFramePr>
        <p:xfrm>
          <a:off x="2195513" y="3141663"/>
          <a:ext cx="3886200" cy="803275"/>
        </p:xfrm>
        <a:graphic>
          <a:graphicData uri="http://schemas.openxmlformats.org/presentationml/2006/ole">
            <mc:AlternateContent xmlns:mc="http://schemas.openxmlformats.org/markup-compatibility/2006">
              <mc:Choice xmlns:v="urn:schemas-microsoft-com:vml" Requires="v">
                <p:oleObj spid="_x0000_s3077" name="" r:id="rId1" imgW="1104900" imgH="228600" progId="Equation.3">
                  <p:embed/>
                </p:oleObj>
              </mc:Choice>
              <mc:Fallback>
                <p:oleObj name="" r:id="rId1" imgW="1104900" imgH="228600" progId="Equation.3">
                  <p:embed/>
                  <p:pic>
                    <p:nvPicPr>
                      <p:cNvPr id="0" name="图片 3076"/>
                      <p:cNvPicPr/>
                      <p:nvPr/>
                    </p:nvPicPr>
                    <p:blipFill>
                      <a:blip r:embed="rId2"/>
                      <a:stretch>
                        <a:fillRect/>
                      </a:stretch>
                    </p:blipFill>
                    <p:spPr>
                      <a:xfrm>
                        <a:off x="2195513" y="3141663"/>
                        <a:ext cx="3886200" cy="803275"/>
                      </a:xfrm>
                      <a:prstGeom prst="rect">
                        <a:avLst/>
                      </a:prstGeom>
                      <a:noFill/>
                      <a:ln w="38100">
                        <a:noFill/>
                        <a:miter/>
                      </a:ln>
                    </p:spPr>
                  </p:pic>
                </p:oleObj>
              </mc:Fallback>
            </mc:AlternateContent>
          </a:graphicData>
        </a:graphic>
      </p:graphicFrame>
      <p:graphicFrame>
        <p:nvGraphicFramePr>
          <p:cNvPr id="14343" name="Object 7"/>
          <p:cNvGraphicFramePr>
            <a:graphicFrameLocks noChangeAspect="1"/>
          </p:cNvGraphicFramePr>
          <p:nvPr/>
        </p:nvGraphicFramePr>
        <p:xfrm>
          <a:off x="2268538" y="5013325"/>
          <a:ext cx="3379787" cy="884238"/>
        </p:xfrm>
        <a:graphic>
          <a:graphicData uri="http://schemas.openxmlformats.org/presentationml/2006/ole">
            <mc:AlternateContent xmlns:mc="http://schemas.openxmlformats.org/markup-compatibility/2006">
              <mc:Choice xmlns:v="urn:schemas-microsoft-com:vml" Requires="v">
                <p:oleObj spid="_x0000_s3080" name="" r:id="rId3" imgW="876300" imgH="228600" progId="Equation.DSMT4">
                  <p:embed/>
                </p:oleObj>
              </mc:Choice>
              <mc:Fallback>
                <p:oleObj name="" r:id="rId3" imgW="876300" imgH="228600" progId="Equation.DSMT4">
                  <p:embed/>
                  <p:pic>
                    <p:nvPicPr>
                      <p:cNvPr id="0" name="图片 3079"/>
                      <p:cNvPicPr/>
                      <p:nvPr/>
                    </p:nvPicPr>
                    <p:blipFill>
                      <a:blip r:embed="rId4"/>
                      <a:stretch>
                        <a:fillRect/>
                      </a:stretch>
                    </p:blipFill>
                    <p:spPr>
                      <a:xfrm>
                        <a:off x="2268538" y="5013325"/>
                        <a:ext cx="3379787" cy="884238"/>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5"/>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5363" name="Rectangle 8"/>
          <p:cNvSpPr>
            <a:spLocks noGrp="1"/>
          </p:cNvSpPr>
          <p:nvPr>
            <p:ph type="title"/>
          </p:nvPr>
        </p:nvSpPr>
        <p:spPr>
          <a:xfrm>
            <a:off x="1116013" y="908050"/>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随机漫步 </a:t>
            </a:r>
            <a:r>
              <a:rPr lang="en-US" altLang="zh-CN" b="1" dirty="0">
                <a:solidFill>
                  <a:schemeClr val="accent2"/>
                </a:solidFill>
                <a:latin typeface="华文新魏" panose="02010800040101010101" pitchFamily="2" charset="-122"/>
                <a:ea typeface="华文新魏" panose="02010800040101010101" pitchFamily="2" charset="-122"/>
              </a:rPr>
              <a:t>(Random Walk)</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5364" name="Rectangle 3"/>
          <p:cNvSpPr>
            <a:spLocks noGrp="1"/>
          </p:cNvSpPr>
          <p:nvPr>
            <p:ph type="body" sz="half" idx="1"/>
          </p:nvPr>
        </p:nvSpPr>
        <p:spPr>
          <a:xfrm>
            <a:off x="539750" y="1773238"/>
            <a:ext cx="8135938" cy="4497387"/>
          </a:xfrm>
          <a:ln/>
        </p:spPr>
        <p:txBody>
          <a:bodyPr vert="horz" wrap="square" lIns="91440" tIns="45720" rIns="91440" bIns="45720" anchor="t"/>
          <a:p>
            <a:pPr eaLnBrk="1" hangingPunct="1"/>
            <a:r>
              <a:rPr lang="zh-CN" altLang="en-US" dirty="0"/>
              <a:t>现实中的证券价格所遵循的变化过程应该写为：</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spcBef>
                <a:spcPct val="50000"/>
              </a:spcBef>
              <a:buClr>
                <a:schemeClr val="tx1"/>
              </a:buClr>
            </a:pPr>
            <a:r>
              <a:rPr lang="zh-CN" altLang="en-US" dirty="0"/>
              <a:t>证券收益率等于预期收益率加上随机漫步。 </a:t>
            </a:r>
            <a:endParaRPr lang="zh-CN" altLang="en-US" dirty="0"/>
          </a:p>
          <a:p>
            <a:pPr eaLnBrk="1" hangingPunct="1"/>
            <a:endParaRPr lang="zh-CN" altLang="en-US" dirty="0"/>
          </a:p>
        </p:txBody>
      </p:sp>
      <p:graphicFrame>
        <p:nvGraphicFramePr>
          <p:cNvPr id="15365" name="Object 4"/>
          <p:cNvGraphicFramePr>
            <a:graphicFrameLocks noChangeAspect="1"/>
          </p:cNvGraphicFramePr>
          <p:nvPr>
            <p:ph sz="quarter" idx="2"/>
          </p:nvPr>
        </p:nvGraphicFramePr>
        <p:xfrm>
          <a:off x="1158875" y="2822575"/>
          <a:ext cx="7151688" cy="742950"/>
        </p:xfrm>
        <a:graphic>
          <a:graphicData uri="http://schemas.openxmlformats.org/presentationml/2006/ole">
            <mc:AlternateContent xmlns:mc="http://schemas.openxmlformats.org/markup-compatibility/2006">
              <mc:Choice xmlns:v="urn:schemas-microsoft-com:vml" Requires="v">
                <p:oleObj spid="_x0000_s3076" name="" r:id="rId1" imgW="1409700" imgH="228600" progId="Equation.DSMT4">
                  <p:embed/>
                </p:oleObj>
              </mc:Choice>
              <mc:Fallback>
                <p:oleObj name="" r:id="rId1" imgW="1409700" imgH="228600" progId="Equation.DSMT4">
                  <p:embed/>
                  <p:pic>
                    <p:nvPicPr>
                      <p:cNvPr id="0" name="图片 3075"/>
                      <p:cNvPicPr/>
                      <p:nvPr/>
                    </p:nvPicPr>
                    <p:blipFill>
                      <a:blip r:embed="rId2"/>
                      <a:srcRect/>
                      <a:stretch>
                        <a:fillRect/>
                      </a:stretch>
                    </p:blipFill>
                    <p:spPr>
                      <a:xfrm>
                        <a:off x="1158875" y="2822575"/>
                        <a:ext cx="7151688" cy="742950"/>
                      </a:xfrm>
                      <a:prstGeom prst="rect">
                        <a:avLst/>
                      </a:prstGeom>
                      <a:noFill/>
                      <a:ln w="38100">
                        <a:miter/>
                      </a:ln>
                    </p:spPr>
                  </p:pic>
                </p:oleObj>
              </mc:Fallback>
            </mc:AlternateContent>
          </a:graphicData>
        </a:graphic>
      </p:graphicFrame>
      <p:graphicFrame>
        <p:nvGraphicFramePr>
          <p:cNvPr id="15366" name="Object 7"/>
          <p:cNvGraphicFramePr>
            <a:graphicFrameLocks noChangeAspect="1"/>
          </p:cNvGraphicFramePr>
          <p:nvPr>
            <p:ph sz="quarter" idx="3"/>
          </p:nvPr>
        </p:nvGraphicFramePr>
        <p:xfrm>
          <a:off x="2295525" y="3841750"/>
          <a:ext cx="4881563" cy="803275"/>
        </p:xfrm>
        <a:graphic>
          <a:graphicData uri="http://schemas.openxmlformats.org/presentationml/2006/ole">
            <mc:AlternateContent xmlns:mc="http://schemas.openxmlformats.org/markup-compatibility/2006">
              <mc:Choice xmlns:v="urn:schemas-microsoft-com:vml" Requires="v">
                <p:oleObj spid="_x0000_s3079" name="" r:id="rId3" imgW="889000" imgH="228600" progId="Equation.DSMT4">
                  <p:embed/>
                </p:oleObj>
              </mc:Choice>
              <mc:Fallback>
                <p:oleObj name="" r:id="rId3" imgW="889000" imgH="228600" progId="Equation.DSMT4">
                  <p:embed/>
                  <p:pic>
                    <p:nvPicPr>
                      <p:cNvPr id="0" name="图片 3078"/>
                      <p:cNvPicPr/>
                      <p:nvPr/>
                    </p:nvPicPr>
                    <p:blipFill>
                      <a:blip r:embed="rId4"/>
                      <a:srcRect/>
                      <a:stretch>
                        <a:fillRect/>
                      </a:stretch>
                    </p:blipFill>
                    <p:spPr>
                      <a:xfrm>
                        <a:off x="2295525" y="3841750"/>
                        <a:ext cx="4881563" cy="803275"/>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6387" name="Rectangle 2"/>
          <p:cNvSpPr>
            <a:spLocks noGrp="1"/>
          </p:cNvSpPr>
          <p:nvPr>
            <p:ph type="title"/>
          </p:nvPr>
        </p:nvSpPr>
        <p:spPr>
          <a:xfrm>
            <a:off x="1187450" y="836613"/>
            <a:ext cx="7086600" cy="731837"/>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效率市场的特征</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6388" name="Rectangle 3"/>
          <p:cNvSpPr>
            <a:spLocks noGrp="1"/>
          </p:cNvSpPr>
          <p:nvPr>
            <p:ph idx="1"/>
          </p:nvPr>
        </p:nvSpPr>
        <p:spPr>
          <a:xfrm>
            <a:off x="1187450" y="1628775"/>
            <a:ext cx="7129463" cy="1108075"/>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b="1" dirty="0"/>
              <a:t>能快速、准确地对新信息作出反应</a:t>
            </a:r>
            <a:endParaRPr lang="zh-CN" altLang="en-US" b="1" dirty="0"/>
          </a:p>
        </p:txBody>
      </p:sp>
      <p:pic>
        <p:nvPicPr>
          <p:cNvPr id="16389" name="Picture 7" descr="QQ截图未命名"/>
          <p:cNvPicPr>
            <a:picLocks noChangeAspect="1"/>
          </p:cNvPicPr>
          <p:nvPr/>
        </p:nvPicPr>
        <p:blipFill>
          <a:blip r:embed="rId1"/>
          <a:stretch>
            <a:fillRect/>
          </a:stretch>
        </p:blipFill>
        <p:spPr>
          <a:xfrm>
            <a:off x="1331913" y="2349500"/>
            <a:ext cx="6553200" cy="38163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7411"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效率市场的特征</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7412" name="Rectangle 3"/>
          <p:cNvSpPr>
            <a:spLocks noGrp="1"/>
          </p:cNvSpPr>
          <p:nvPr>
            <p:ph idx="1"/>
          </p:nvPr>
        </p:nvSpPr>
        <p:spPr>
          <a:xfrm>
            <a:off x="755650" y="1600200"/>
            <a:ext cx="7632700" cy="1108075"/>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b="1" dirty="0"/>
              <a:t>证券价格任何系统性范式只能与随时间改变的利率和风险溢价有关 </a:t>
            </a:r>
            <a:endParaRPr lang="zh-CN" altLang="en-US" b="1" dirty="0"/>
          </a:p>
        </p:txBody>
      </p:sp>
      <p:sp>
        <p:nvSpPr>
          <p:cNvPr id="17413" name="Rectangle 5"/>
          <p:cNvSpPr/>
          <p:nvPr/>
        </p:nvSpPr>
        <p:spPr>
          <a:xfrm>
            <a:off x="755650" y="2924175"/>
            <a:ext cx="7777163" cy="3024188"/>
          </a:xfrm>
          <a:prstGeom prst="rect">
            <a:avLst/>
          </a:prstGeom>
          <a:noFill/>
          <a:ln w="9525">
            <a:noFill/>
          </a:ln>
        </p:spPr>
        <p:txBody>
          <a:bodyPr/>
          <a:p>
            <a:pPr marL="342900" indent="-342900">
              <a:spcBef>
                <a:spcPct val="20000"/>
              </a:spcBef>
              <a:buClr>
                <a:schemeClr val="accent1"/>
              </a:buClr>
              <a:buSzPct val="65000"/>
              <a:buFont typeface="Wingdings" panose="05000000000000000000" pitchFamily="2" charset="2"/>
              <a:buChar char="n"/>
            </a:pPr>
            <a:r>
              <a:rPr lang="zh-CN" altLang="en-US" sz="2600" dirty="0">
                <a:latin typeface="Arial" panose="020B0604020202020204" pitchFamily="34" charset="0"/>
              </a:rPr>
              <a:t>在效率市场中，证券投资的预期收益率可以随时间变化，但这种变化只能来源于无风险利率的变动，或者风险溢价的变动。</a:t>
            </a:r>
            <a:endParaRPr lang="zh-CN" altLang="en-US" sz="2600" dirty="0">
              <a:latin typeface="Arial" panose="020B0604020202020204" pitchFamily="34" charset="0"/>
            </a:endParaRPr>
          </a:p>
          <a:p>
            <a:pPr marL="342900" indent="-342900">
              <a:spcBef>
                <a:spcPct val="20000"/>
              </a:spcBef>
              <a:buClr>
                <a:schemeClr val="accent1"/>
              </a:buClr>
              <a:buSzPct val="65000"/>
              <a:buFont typeface="Wingdings" panose="05000000000000000000" pitchFamily="2" charset="2"/>
              <a:buChar char="n"/>
            </a:pPr>
            <a:r>
              <a:rPr lang="zh-CN" altLang="en-US" sz="2600" dirty="0">
                <a:latin typeface="Arial" panose="020B0604020202020204" pitchFamily="34" charset="0"/>
              </a:rPr>
              <a:t>风险溢价的变动则可能由于风险大小的变动或者投资者风险厌恶程度的变化</a:t>
            </a:r>
            <a:r>
              <a:rPr lang="zh-CN" altLang="en-US" sz="3000" dirty="0">
                <a:latin typeface="Arial" panose="020B0604020202020204" pitchFamily="34" charset="0"/>
              </a:rPr>
              <a:t>。</a:t>
            </a:r>
            <a:endParaRPr lang="zh-CN" altLang="en-US" sz="30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8435" name="Rectangle 2"/>
          <p:cNvSpPr>
            <a:spLocks noGrp="1"/>
          </p:cNvSpPr>
          <p:nvPr>
            <p:ph type="title"/>
          </p:nvPr>
        </p:nvSpPr>
        <p:spPr>
          <a:xfrm>
            <a:off x="1258888" y="836613"/>
            <a:ext cx="7086600" cy="731837"/>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效率市场的特征</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8436" name="Rectangle 3"/>
          <p:cNvSpPr>
            <a:spLocks noGrp="1"/>
          </p:cNvSpPr>
          <p:nvPr>
            <p:ph idx="1"/>
          </p:nvPr>
        </p:nvSpPr>
        <p:spPr>
          <a:xfrm>
            <a:off x="684213" y="1600200"/>
            <a:ext cx="7632700" cy="1036638"/>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b="1" dirty="0"/>
              <a:t>任何交易</a:t>
            </a:r>
            <a:r>
              <a:rPr lang="en-US" altLang="zh-CN" b="1" dirty="0"/>
              <a:t>(</a:t>
            </a:r>
            <a:r>
              <a:rPr lang="zh-CN" altLang="en-US" b="1" dirty="0"/>
              <a:t>投资</a:t>
            </a:r>
            <a:r>
              <a:rPr lang="en-US" altLang="zh-CN" b="1" dirty="0"/>
              <a:t>) </a:t>
            </a:r>
            <a:r>
              <a:rPr lang="zh-CN" altLang="en-US" b="1" dirty="0"/>
              <a:t>策略都无法取得超额利润 </a:t>
            </a:r>
            <a:endParaRPr lang="zh-CN" altLang="en-US" b="1" dirty="0"/>
          </a:p>
        </p:txBody>
      </p:sp>
      <p:sp>
        <p:nvSpPr>
          <p:cNvPr id="18437" name="Rectangle 4"/>
          <p:cNvSpPr/>
          <p:nvPr/>
        </p:nvSpPr>
        <p:spPr>
          <a:xfrm>
            <a:off x="611188" y="2636838"/>
            <a:ext cx="7921625" cy="2160587"/>
          </a:xfrm>
          <a:prstGeom prst="rect">
            <a:avLst/>
          </a:prstGeom>
          <a:noFill/>
          <a:ln w="9525">
            <a:noFill/>
          </a:ln>
        </p:spPr>
        <p:txBody>
          <a:bodyPr/>
          <a:p>
            <a:pPr marL="342900" indent="-342900">
              <a:spcBef>
                <a:spcPct val="20000"/>
              </a:spcBef>
              <a:buClr>
                <a:schemeClr val="accent1"/>
              </a:buClr>
              <a:buSzPct val="65000"/>
              <a:buFont typeface="Wingdings" panose="05000000000000000000" pitchFamily="2" charset="2"/>
              <a:buChar char="n"/>
            </a:pPr>
            <a:r>
              <a:rPr lang="zh-CN" altLang="en-US" sz="2600" dirty="0">
                <a:latin typeface="Arial" panose="020B0604020202020204" pitchFamily="34" charset="0"/>
              </a:rPr>
              <a:t>检验市场效率的一种方法是检验某种特定的交易或投资策略在过去是否赚取了超额利润。</a:t>
            </a:r>
            <a:endParaRPr lang="zh-CN" altLang="en-US" sz="2600" dirty="0">
              <a:latin typeface="Arial" panose="020B0604020202020204" pitchFamily="34" charset="0"/>
            </a:endParaRPr>
          </a:p>
          <a:p>
            <a:pPr marL="342900" indent="-342900">
              <a:spcBef>
                <a:spcPct val="20000"/>
              </a:spcBef>
              <a:buClr>
                <a:schemeClr val="accent1"/>
              </a:buClr>
              <a:buSzPct val="65000"/>
              <a:buFont typeface="Wingdings" panose="05000000000000000000" pitchFamily="2" charset="2"/>
              <a:buChar char="n"/>
            </a:pPr>
            <a:r>
              <a:rPr lang="zh-CN" altLang="en-US" sz="2600" dirty="0">
                <a:latin typeface="Arial" panose="020B0604020202020204" pitchFamily="34" charset="0"/>
              </a:rPr>
              <a:t>在检验各种投资策略时，你实际上是在对以下两种假设进行</a:t>
            </a:r>
            <a:r>
              <a:rPr lang="zh-CN" altLang="en-US" sz="2600" dirty="0">
                <a:solidFill>
                  <a:srgbClr val="990033"/>
                </a:solidFill>
                <a:latin typeface="Arial" panose="020B0604020202020204" pitchFamily="34" charset="0"/>
              </a:rPr>
              <a:t>联合检验</a:t>
            </a:r>
            <a:r>
              <a:rPr lang="zh-CN" altLang="en-US" sz="2600" dirty="0">
                <a:latin typeface="Arial" panose="020B0604020202020204" pitchFamily="34" charset="0"/>
              </a:rPr>
              <a:t>：</a:t>
            </a:r>
            <a:endParaRPr lang="zh-CN" altLang="en-US" sz="2600" dirty="0">
              <a:latin typeface="Arial" panose="020B0604020202020204" pitchFamily="34" charset="0"/>
            </a:endParaRPr>
          </a:p>
          <a:p>
            <a:pPr marL="342900" indent="-342900">
              <a:spcBef>
                <a:spcPct val="20000"/>
              </a:spcBef>
              <a:buClr>
                <a:schemeClr val="accent1"/>
              </a:buClr>
              <a:buSzPct val="65000"/>
              <a:buFont typeface="Wingdings" panose="05000000000000000000" pitchFamily="2" charset="2"/>
              <a:buChar char="n"/>
            </a:pPr>
            <a:endParaRPr lang="zh-CN" altLang="en-US" sz="2100" dirty="0">
              <a:latin typeface="Arial" panose="020B0604020202020204" pitchFamily="34" charset="0"/>
            </a:endParaRPr>
          </a:p>
        </p:txBody>
      </p:sp>
      <p:sp>
        <p:nvSpPr>
          <p:cNvPr id="18438" name="Text Box 5"/>
          <p:cNvSpPr txBox="1"/>
          <p:nvPr/>
        </p:nvSpPr>
        <p:spPr>
          <a:xfrm>
            <a:off x="971550" y="4508500"/>
            <a:ext cx="7632700" cy="1279525"/>
          </a:xfrm>
          <a:prstGeom prst="rect">
            <a:avLst/>
          </a:prstGeom>
          <a:noFill/>
          <a:ln w="9525">
            <a:noFill/>
          </a:ln>
        </p:spPr>
        <p:txBody>
          <a:bodyPr>
            <a:spAutoFit/>
          </a:bodyPr>
          <a:p>
            <a:r>
              <a:rPr lang="en-US" altLang="zh-CN" sz="2400" dirty="0">
                <a:latin typeface="Arial" panose="020B0604020202020204" pitchFamily="34" charset="0"/>
              </a:rPr>
              <a:t>(1) </a:t>
            </a:r>
            <a:r>
              <a:rPr lang="zh-CN" altLang="en-US" sz="2400" dirty="0">
                <a:latin typeface="Arial" panose="020B0604020202020204" pitchFamily="34" charset="0"/>
              </a:rPr>
              <a:t>你已选择了正确的基准来衡量超额利润；</a:t>
            </a:r>
            <a:endParaRPr lang="zh-CN" altLang="en-US" sz="2400" dirty="0">
              <a:latin typeface="Arial" panose="020B0604020202020204" pitchFamily="34" charset="0"/>
            </a:endParaRPr>
          </a:p>
          <a:p>
            <a:r>
              <a:rPr lang="en-US" altLang="zh-CN" sz="2400" dirty="0">
                <a:latin typeface="Arial" panose="020B0604020202020204" pitchFamily="34" charset="0"/>
              </a:rPr>
              <a:t>(2) </a:t>
            </a:r>
            <a:r>
              <a:rPr lang="zh-CN" altLang="en-US" sz="2400" dirty="0">
                <a:latin typeface="Arial" panose="020B0604020202020204" pitchFamily="34" charset="0"/>
              </a:rPr>
              <a:t>该市场相对于你在投资中所用的信息是有效的。</a:t>
            </a:r>
            <a:endParaRPr lang="zh-CN" altLang="en-US" sz="2400" dirty="0">
              <a:latin typeface="Arial" panose="020B0604020202020204" pitchFamily="34" charset="0"/>
            </a:endParaRPr>
          </a:p>
          <a:p>
            <a:pPr>
              <a:spcBef>
                <a:spcPct val="50000"/>
              </a:spcBef>
            </a:pPr>
            <a:endParaRPr lang="zh-CN" altLang="en-US" sz="20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9459"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效率市场的特征</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9460" name="Rectangle 3"/>
          <p:cNvSpPr>
            <a:spLocks noGrp="1"/>
          </p:cNvSpPr>
          <p:nvPr>
            <p:ph idx="1"/>
          </p:nvPr>
        </p:nvSpPr>
        <p:spPr>
          <a:xfrm>
            <a:off x="468313" y="1600200"/>
            <a:ext cx="8064500" cy="1108075"/>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b="1" dirty="0"/>
              <a:t>专业投资者的投资业绩与个人投资者应该是无差异的</a:t>
            </a:r>
            <a:r>
              <a:rPr lang="zh-CN" altLang="en-US" dirty="0"/>
              <a:t> </a:t>
            </a:r>
            <a:endParaRPr lang="zh-CN" altLang="en-US" dirty="0"/>
          </a:p>
        </p:txBody>
      </p:sp>
      <p:sp>
        <p:nvSpPr>
          <p:cNvPr id="19461" name="Rectangle 4"/>
          <p:cNvSpPr/>
          <p:nvPr/>
        </p:nvSpPr>
        <p:spPr>
          <a:xfrm>
            <a:off x="468313" y="2852738"/>
            <a:ext cx="7920037" cy="2232025"/>
          </a:xfrm>
          <a:prstGeom prst="rect">
            <a:avLst/>
          </a:prstGeom>
          <a:noFill/>
          <a:ln w="9525">
            <a:noFill/>
          </a:ln>
        </p:spPr>
        <p:txBody>
          <a:bodyPr/>
          <a:p>
            <a:pPr marL="342900" indent="-342900">
              <a:spcBef>
                <a:spcPct val="20000"/>
              </a:spcBef>
              <a:buClr>
                <a:schemeClr val="accent1"/>
              </a:buClr>
              <a:buSzPct val="65000"/>
              <a:buFont typeface="Wingdings" panose="05000000000000000000" pitchFamily="2" charset="2"/>
              <a:buChar char="n"/>
            </a:pPr>
            <a:r>
              <a:rPr lang="zh-CN" altLang="en-US" sz="3000" dirty="0">
                <a:latin typeface="Arial" panose="020B0604020202020204" pitchFamily="34" charset="0"/>
              </a:rPr>
              <a:t>我们可以通过衡量专业投资者与一般投资者的投资表现来检验市场的效率。 </a:t>
            </a:r>
            <a:endParaRPr lang="zh-CN" altLang="en-US" sz="3000" dirty="0">
              <a:latin typeface="Arial" panose="020B0604020202020204" pitchFamily="34" charset="0"/>
            </a:endParaRPr>
          </a:p>
          <a:p>
            <a:pPr marL="342900" indent="-342900">
              <a:spcBef>
                <a:spcPct val="20000"/>
              </a:spcBef>
              <a:buClr>
                <a:schemeClr val="accent1"/>
              </a:buClr>
              <a:buSzPct val="65000"/>
              <a:buFont typeface="Wingdings" panose="05000000000000000000" pitchFamily="2" charset="2"/>
              <a:buChar char="n"/>
            </a:pPr>
            <a:r>
              <a:rPr lang="zh-CN" altLang="en-US" sz="3000" dirty="0">
                <a:latin typeface="Arial" panose="020B0604020202020204" pitchFamily="34" charset="0"/>
              </a:rPr>
              <a:t>这里的检验也是联合检验。 </a:t>
            </a:r>
            <a:endParaRPr lang="zh-CN" altLang="en-US" sz="3000" dirty="0">
              <a:latin typeface="Arial" panose="020B0604020202020204" pitchFamily="34" charset="0"/>
            </a:endParaRPr>
          </a:p>
        </p:txBody>
      </p:sp>
      <p:sp>
        <p:nvSpPr>
          <p:cNvPr id="48134" name="Text Box 6"/>
          <p:cNvSpPr txBox="1"/>
          <p:nvPr/>
        </p:nvSpPr>
        <p:spPr>
          <a:xfrm>
            <a:off x="1692275" y="5157788"/>
            <a:ext cx="4392613" cy="701675"/>
          </a:xfrm>
          <a:prstGeom prst="rect">
            <a:avLst/>
          </a:prstGeom>
          <a:noFill/>
          <a:ln w="9525">
            <a:noFill/>
          </a:ln>
        </p:spPr>
        <p:txBody>
          <a:bodyPr>
            <a:spAutoFit/>
          </a:bodyPr>
          <a:p>
            <a:pPr algn="ctr">
              <a:spcBef>
                <a:spcPct val="50000"/>
              </a:spcBef>
            </a:pPr>
            <a:r>
              <a:rPr lang="zh-CN" altLang="en-US" sz="4000" b="1" dirty="0">
                <a:solidFill>
                  <a:srgbClr val="990033"/>
                </a:solidFill>
                <a:latin typeface="宋体" panose="02010600030101010101" pitchFamily="2" charset="-122"/>
                <a:ea typeface="华文彩云" panose="02010800040101010101" pitchFamily="2" charset="-122"/>
              </a:rPr>
              <a:t>“</a:t>
            </a:r>
            <a:r>
              <a:rPr lang="zh-CN" altLang="en-US" sz="4000" b="1" dirty="0">
                <a:solidFill>
                  <a:srgbClr val="990033"/>
                </a:solidFill>
                <a:latin typeface="Arial" panose="020B0604020202020204" pitchFamily="34" charset="0"/>
                <a:ea typeface="华文彩云" panose="02010800040101010101" pitchFamily="2" charset="-122"/>
              </a:rPr>
              <a:t>成功者偏差</a:t>
            </a:r>
            <a:r>
              <a:rPr lang="zh-CN" altLang="en-US" sz="4000" b="1" dirty="0">
                <a:solidFill>
                  <a:srgbClr val="990033"/>
                </a:solidFill>
                <a:latin typeface="宋体" panose="02010600030101010101" pitchFamily="2" charset="-122"/>
                <a:ea typeface="华文彩云" panose="02010800040101010101" pitchFamily="2" charset="-122"/>
              </a:rPr>
              <a:t>”</a:t>
            </a:r>
            <a:r>
              <a:rPr lang="zh-CN" altLang="en-US" sz="4000" b="1" dirty="0">
                <a:solidFill>
                  <a:srgbClr val="990033"/>
                </a:solidFill>
                <a:latin typeface="Arial" panose="020B0604020202020204" pitchFamily="34" charset="0"/>
                <a:ea typeface="华文彩云" panose="02010800040101010101" pitchFamily="2" charset="-122"/>
              </a:rPr>
              <a:t>？</a:t>
            </a:r>
            <a:endParaRPr lang="zh-CN" altLang="en-US" sz="4000" b="1" dirty="0">
              <a:solidFill>
                <a:srgbClr val="990033"/>
              </a:solidFill>
              <a:latin typeface="Arial" panose="020B0604020202020204" pitchFamily="34" charset="0"/>
              <a:ea typeface="华文彩云" panose="02010800040101010101" pitchFamily="2" charset="-122"/>
            </a:endParaRPr>
          </a:p>
        </p:txBody>
      </p:sp>
      <p:sp>
        <p:nvSpPr>
          <p:cNvPr id="19463" name="Text Box 8">
            <a:hlinkClick r:id="rId1" action="ppaction://hlinksldjump"/>
          </p:cNvPr>
          <p:cNvSpPr txBox="1"/>
          <p:nvPr/>
        </p:nvSpPr>
        <p:spPr>
          <a:xfrm>
            <a:off x="7032625" y="3644900"/>
            <a:ext cx="1284288" cy="2447925"/>
          </a:xfrm>
          <a:prstGeom prst="rect">
            <a:avLst/>
          </a:prstGeom>
          <a:noFill/>
          <a:ln w="9525">
            <a:noFill/>
          </a:ln>
        </p:spPr>
        <p:txBody>
          <a:bodyPr vert="eaVert">
            <a:spAutoFit/>
          </a:bodyPr>
          <a:p>
            <a:pPr>
              <a:spcBef>
                <a:spcPct val="50000"/>
              </a:spcBef>
            </a:pPr>
            <a:r>
              <a:rPr lang="zh-CN" altLang="en-US" dirty="0">
                <a:latin typeface="Arial" panose="020B0604020202020204" pitchFamily="34" charset="0"/>
              </a:rPr>
              <a:t> </a:t>
            </a:r>
            <a:r>
              <a:rPr lang="zh-CN" altLang="en-US" dirty="0">
                <a:latin typeface="Arial" panose="020B0604020202020204" pitchFamily="34" charset="0"/>
                <a:hlinkClick r:id="rId1" action="ppaction://hlinksldjump"/>
              </a:rPr>
              <a:t>                                </a:t>
            </a:r>
            <a:endParaRPr lang="zh-CN" altLang="en-US" dirty="0">
              <a:latin typeface="Arial" panose="020B0604020202020204" pitchFamily="34" charset="0"/>
              <a:hlinkClick r:id="rId1" action="ppaction://hlinksldjump"/>
            </a:endParaRPr>
          </a:p>
          <a:p>
            <a:pPr>
              <a:spcBef>
                <a:spcPct val="50000"/>
              </a:spcBef>
            </a:pPr>
            <a:endParaRPr lang="zh-CN" altLang="en-US" dirty="0">
              <a:latin typeface="Arial" panose="020B0604020202020204" pitchFamily="34" charset="0"/>
              <a:hlinkClick r:id="rId1" action="ppaction://hlinksldjump"/>
            </a:endParaRPr>
          </a:p>
          <a:p>
            <a:pPr>
              <a:spcBef>
                <a:spcPct val="50000"/>
              </a:spcBef>
            </a:pPr>
            <a:r>
              <a:rPr lang="zh-CN" altLang="en-US" dirty="0">
                <a:latin typeface="Arial" panose="020B0604020202020204" pitchFamily="34" charset="0"/>
                <a:hlinkClick r:id="rId1" action="ppaction://hlinksldjump"/>
              </a:rPr>
              <a:t> </a:t>
            </a:r>
            <a:endParaRPr lang="zh-CN" altLang="en-US" dirty="0">
              <a:latin typeface="Arial" panose="020B0604020202020204" pitchFamily="34" charset="0"/>
            </a:endParaRPr>
          </a:p>
        </p:txBody>
      </p:sp>
      <p:sp>
        <p:nvSpPr>
          <p:cNvPr id="19464" name="AutoShape 10">
            <a:hlinkClick r:id="rId1" action="ppaction://hlinksldjump"/>
          </p:cNvPr>
          <p:cNvSpPr/>
          <p:nvPr/>
        </p:nvSpPr>
        <p:spPr>
          <a:xfrm>
            <a:off x="7740650" y="5516563"/>
            <a:ext cx="936625" cy="649287"/>
          </a:xfrm>
          <a:prstGeom prst="actionButtonHome">
            <a:avLst/>
          </a:prstGeom>
          <a:solidFill>
            <a:srgbClr val="C4BEE0"/>
          </a:solidFill>
          <a:ln w="9525">
            <a:noFill/>
          </a:ln>
        </p:spPr>
        <p:txBody>
          <a:bodyPr wrap="none" anchor="ctr"/>
          <a:p>
            <a:endParaRPr lang="en-NZ" altLang="x-none"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481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0483"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效率市场假说的实证检验</a:t>
            </a:r>
            <a:r>
              <a:rPr lang="zh-CN" altLang="en-US" dirty="0"/>
              <a:t> </a:t>
            </a:r>
            <a:endParaRPr lang="zh-CN" altLang="en-US" dirty="0"/>
          </a:p>
        </p:txBody>
      </p:sp>
      <p:sp>
        <p:nvSpPr>
          <p:cNvPr id="20484" name="Rectangle 3"/>
          <p:cNvSpPr>
            <a:spLocks noGrp="1"/>
          </p:cNvSpPr>
          <p:nvPr>
            <p:ph idx="1"/>
          </p:nvPr>
        </p:nvSpPr>
        <p:spPr>
          <a:ln/>
        </p:spPr>
        <p:txBody>
          <a:bodyPr vert="horz" wrap="square" lIns="91440" tIns="45720" rIns="91440" bIns="45720" anchor="t"/>
          <a:p>
            <a:pPr eaLnBrk="1" hangingPunct="1"/>
            <a:r>
              <a:rPr lang="zh-CN" altLang="en-US" dirty="0"/>
              <a:t>效率市场假说的共同的检验方法：检验在一定信息范围内股票收益的可预测性。</a:t>
            </a:r>
            <a:endParaRPr lang="zh-CN" altLang="en-US" dirty="0"/>
          </a:p>
          <a:p>
            <a:pPr eaLnBrk="1" hangingPunct="1"/>
            <a:r>
              <a:rPr lang="zh-CN" altLang="en-US" dirty="0"/>
              <a:t>坎贝尔 </a:t>
            </a:r>
            <a:r>
              <a:rPr lang="en-US" altLang="zh-CN" dirty="0"/>
              <a:t>(Campbell, 2000) </a:t>
            </a:r>
            <a:r>
              <a:rPr lang="zh-CN" altLang="en-US" dirty="0"/>
              <a:t>总结发现，股票收益可预测性检验存在着几种共同的现象：</a:t>
            </a:r>
            <a:endParaRPr lang="zh-CN" altLang="en-US" dirty="0"/>
          </a:p>
          <a:p>
            <a:pPr eaLnBrk="1" hangingPunct="1">
              <a:buClr>
                <a:schemeClr val="tx1"/>
              </a:buClr>
              <a:buFont typeface="Wingdings" panose="05000000000000000000" pitchFamily="2" charset="2"/>
              <a:buChar char="Ø"/>
            </a:pPr>
            <a:r>
              <a:rPr lang="en-US" altLang="zh-CN" sz="2600" dirty="0"/>
              <a:t>(1) </a:t>
            </a:r>
            <a:r>
              <a:rPr lang="zh-CN" altLang="en-US" sz="2600" dirty="0"/>
              <a:t>长期范围内的收益比短期范围内的收益更容易预测。</a:t>
            </a:r>
            <a:endParaRPr lang="zh-CN" altLang="en-US" sz="2600" dirty="0"/>
          </a:p>
          <a:p>
            <a:pPr eaLnBrk="1" hangingPunct="1">
              <a:buClr>
                <a:schemeClr val="tx1"/>
              </a:buClr>
              <a:buFont typeface="Wingdings" panose="05000000000000000000" pitchFamily="2" charset="2"/>
              <a:buChar char="Ø"/>
            </a:pPr>
            <a:r>
              <a:rPr lang="en-US" altLang="zh-CN" sz="2600" dirty="0"/>
              <a:t>(2) </a:t>
            </a:r>
            <a:r>
              <a:rPr lang="zh-CN" altLang="en-US" sz="2600" dirty="0"/>
              <a:t>可以相当准确地预测随时间变动的预期收益率和波动率。</a:t>
            </a:r>
            <a:endParaRPr lang="zh-CN" alt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3075" name="Rectangle 2"/>
          <p:cNvSpPr>
            <a:spLocks noGrp="1"/>
          </p:cNvSpPr>
          <p:nvPr>
            <p:ph type="title"/>
          </p:nvPr>
        </p:nvSpPr>
        <p:spPr>
          <a:xfrm>
            <a:off x="755650" y="981075"/>
            <a:ext cx="7446963" cy="731838"/>
          </a:xfrm>
          <a:ln/>
        </p:spPr>
        <p:txBody>
          <a:bodyPr vert="horz" wrap="square" lIns="91440" tIns="45720" rIns="91440" bIns="45720" anchor="t"/>
          <a:p>
            <a:pPr eaLnBrk="1" hangingPunct="1"/>
            <a:r>
              <a:rPr lang="zh-CN" altLang="en-US" sz="4600" b="1" dirty="0">
                <a:solidFill>
                  <a:schemeClr val="accent2"/>
                </a:solidFill>
                <a:latin typeface="华文新魏" panose="02010800040101010101" pitchFamily="2" charset="-122"/>
                <a:ea typeface="华文新魏" panose="02010800040101010101" pitchFamily="2" charset="-122"/>
              </a:rPr>
              <a:t>学完本章后，你应该能够：</a:t>
            </a:r>
            <a:endParaRPr lang="zh-CN" altLang="en-US" sz="4600" b="1" dirty="0">
              <a:solidFill>
                <a:schemeClr val="accent2"/>
              </a:solidFill>
              <a:latin typeface="华文新魏" panose="02010800040101010101" pitchFamily="2" charset="-122"/>
              <a:ea typeface="华文新魏" panose="02010800040101010101" pitchFamily="2" charset="-122"/>
            </a:endParaRPr>
          </a:p>
        </p:txBody>
      </p:sp>
      <p:sp>
        <p:nvSpPr>
          <p:cNvPr id="3076" name="Rectangle 3"/>
          <p:cNvSpPr>
            <a:spLocks noGrp="1"/>
          </p:cNvSpPr>
          <p:nvPr>
            <p:ph idx="1"/>
          </p:nvPr>
        </p:nvSpPr>
        <p:spPr>
          <a:xfrm>
            <a:off x="611188" y="1989138"/>
            <a:ext cx="7921625" cy="3816350"/>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dirty="0"/>
              <a:t>了解效率市场假说的定义与分类</a:t>
            </a:r>
            <a:endParaRPr lang="zh-CN" altLang="en-US" dirty="0"/>
          </a:p>
          <a:p>
            <a:pPr eaLnBrk="1" hangingPunct="1">
              <a:buClr>
                <a:schemeClr val="tx1"/>
              </a:buClr>
              <a:buFont typeface="Wingdings" panose="05000000000000000000" pitchFamily="2" charset="2"/>
              <a:buChar char="ü"/>
            </a:pPr>
            <a:r>
              <a:rPr lang="zh-CN" altLang="en-US" dirty="0"/>
              <a:t>熟悉三种不同层次的效率市场假说之间的关系</a:t>
            </a:r>
            <a:endParaRPr lang="zh-CN" altLang="en-US" dirty="0"/>
          </a:p>
          <a:p>
            <a:pPr eaLnBrk="1" hangingPunct="1">
              <a:buClr>
                <a:schemeClr val="tx1"/>
              </a:buClr>
              <a:buFont typeface="Wingdings" panose="05000000000000000000" pitchFamily="2" charset="2"/>
              <a:buChar char="ü"/>
            </a:pPr>
            <a:r>
              <a:rPr lang="zh-CN" altLang="en-US" dirty="0"/>
              <a:t>掌握效率市场假说的假定、随机漫步、效率市场的必要条件及其特征</a:t>
            </a:r>
            <a:endParaRPr lang="zh-CN" altLang="en-US" dirty="0"/>
          </a:p>
          <a:p>
            <a:pPr eaLnBrk="1" hangingPunct="1">
              <a:buClr>
                <a:schemeClr val="tx1"/>
              </a:buClr>
              <a:buFont typeface="Wingdings" panose="05000000000000000000" pitchFamily="2" charset="2"/>
              <a:buChar char="ü"/>
            </a:pPr>
            <a:r>
              <a:rPr lang="zh-CN" altLang="en-US" dirty="0"/>
              <a:t>了解效率市场假说的实证检验</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1507" name="Rectangle 2"/>
          <p:cNvSpPr>
            <a:spLocks noGrp="1"/>
          </p:cNvSpPr>
          <p:nvPr>
            <p:ph type="title"/>
          </p:nvPr>
        </p:nvSpPr>
        <p:spPr>
          <a:xfrm>
            <a:off x="684213" y="765175"/>
            <a:ext cx="7704137"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弱式效率市场假说的实证检验</a:t>
            </a:r>
            <a:r>
              <a:rPr lang="zh-CN" altLang="en-US" dirty="0"/>
              <a:t> </a:t>
            </a:r>
            <a:endParaRPr lang="zh-CN" altLang="en-US" dirty="0"/>
          </a:p>
        </p:txBody>
      </p:sp>
      <p:sp>
        <p:nvSpPr>
          <p:cNvPr id="21508" name="Rectangle 3"/>
          <p:cNvSpPr>
            <a:spLocks noGrp="1"/>
          </p:cNvSpPr>
          <p:nvPr>
            <p:ph idx="1"/>
          </p:nvPr>
        </p:nvSpPr>
        <p:spPr>
          <a:xfrm>
            <a:off x="1258888" y="1773238"/>
            <a:ext cx="5597525" cy="4525962"/>
          </a:xfrm>
          <a:ln/>
        </p:spPr>
        <p:txBody>
          <a:bodyPr vert="horz" wrap="square" lIns="91440" tIns="45720" rIns="91440" bIns="45720" anchor="t"/>
          <a:p>
            <a:pPr eaLnBrk="1" hangingPunct="1"/>
            <a:r>
              <a:rPr lang="zh-CN" altLang="en-US" sz="3400" dirty="0"/>
              <a:t>使用股票价格的历史资料</a:t>
            </a:r>
            <a:endParaRPr lang="zh-CN" altLang="en-US" sz="3400" dirty="0"/>
          </a:p>
          <a:p>
            <a:pPr eaLnBrk="1" hangingPunct="1"/>
            <a:endParaRPr lang="zh-CN" altLang="en-US" sz="3400" dirty="0"/>
          </a:p>
          <a:p>
            <a:pPr eaLnBrk="1" hangingPunct="1"/>
            <a:r>
              <a:rPr lang="zh-CN" altLang="en-US" sz="3400" dirty="0"/>
              <a:t>两个特征：</a:t>
            </a:r>
            <a:endParaRPr lang="zh-CN" altLang="en-US" sz="3400" dirty="0"/>
          </a:p>
          <a:p>
            <a:pPr eaLnBrk="1" hangingPunct="1"/>
            <a:endParaRPr lang="zh-CN" altLang="en-US" sz="3400" dirty="0"/>
          </a:p>
          <a:p>
            <a:pPr eaLnBrk="1" hangingPunct="1">
              <a:buClr>
                <a:schemeClr val="tx1"/>
              </a:buClr>
              <a:buFont typeface="Wingdings" panose="05000000000000000000" pitchFamily="2" charset="2"/>
              <a:buChar char="ü"/>
            </a:pPr>
            <a:r>
              <a:rPr lang="zh-CN" altLang="en-US" dirty="0"/>
              <a:t>一个是鞅差分序列</a:t>
            </a:r>
            <a:endParaRPr lang="zh-CN" altLang="en-US" dirty="0"/>
          </a:p>
          <a:p>
            <a:pPr eaLnBrk="1" hangingPunct="1">
              <a:buClr>
                <a:schemeClr val="tx1"/>
              </a:buClr>
              <a:buFont typeface="Wingdings" panose="05000000000000000000" pitchFamily="2" charset="2"/>
              <a:buChar char="ü"/>
            </a:pPr>
            <a:endParaRPr lang="zh-CN" altLang="en-US" dirty="0"/>
          </a:p>
          <a:p>
            <a:pPr eaLnBrk="1" hangingPunct="1">
              <a:buClr>
                <a:schemeClr val="tx1"/>
              </a:buClr>
              <a:buFont typeface="Wingdings" panose="05000000000000000000" pitchFamily="2" charset="2"/>
              <a:buChar char="ü"/>
            </a:pPr>
            <a:r>
              <a:rPr lang="zh-CN" altLang="en-US" dirty="0"/>
              <a:t>一个是技术分析的无效性 </a:t>
            </a:r>
            <a:endParaRPr lang="zh-CN" altLang="en-US" dirty="0"/>
          </a:p>
          <a:p>
            <a:pPr eaLnBrk="1" hangingPunct="1"/>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4"/>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2531" name="Rectangle 2"/>
          <p:cNvSpPr>
            <a:spLocks noGrp="1"/>
          </p:cNvSpPr>
          <p:nvPr>
            <p:ph type="title"/>
          </p:nvPr>
        </p:nvSpPr>
        <p:spPr>
          <a:xfrm>
            <a:off x="914400" y="620713"/>
            <a:ext cx="8229600" cy="792162"/>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对鞅差分序列的检验</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2532" name="Rectangle 3"/>
          <p:cNvSpPr>
            <a:spLocks noGrp="1"/>
          </p:cNvSpPr>
          <p:nvPr>
            <p:ph type="body" sz="half" idx="1"/>
          </p:nvPr>
        </p:nvSpPr>
        <p:spPr>
          <a:xfrm>
            <a:off x="1279525" y="1600200"/>
            <a:ext cx="6892925" cy="749300"/>
          </a:xfrm>
          <a:ln/>
        </p:spPr>
        <p:txBody>
          <a:bodyPr vert="horz" wrap="square" lIns="91440" tIns="45720" rIns="91440" bIns="45720" anchor="t"/>
          <a:p>
            <a:pPr eaLnBrk="1" hangingPunct="1"/>
            <a:r>
              <a:rPr lang="zh-CN" altLang="en-US" b="1" dirty="0"/>
              <a:t>独立同分布   鞅差分序列   白噪音</a:t>
            </a:r>
            <a:r>
              <a:rPr lang="zh-CN" altLang="en-US" sz="2200" dirty="0"/>
              <a:t> </a:t>
            </a:r>
            <a:endParaRPr lang="zh-CN" altLang="en-US" sz="2200" dirty="0"/>
          </a:p>
        </p:txBody>
      </p:sp>
      <p:sp>
        <p:nvSpPr>
          <p:cNvPr id="22533" name="Rectangle 5"/>
          <p:cNvSpPr/>
          <p:nvPr/>
        </p:nvSpPr>
        <p:spPr>
          <a:xfrm>
            <a:off x="0" y="0"/>
            <a:ext cx="9144000" cy="0"/>
          </a:xfrm>
          <a:prstGeom prst="rect">
            <a:avLst/>
          </a:prstGeom>
          <a:noFill/>
          <a:ln w="9525">
            <a:noFill/>
          </a:ln>
        </p:spPr>
        <p:txBody>
          <a:bodyPr wrap="none" anchor="ctr">
            <a:spAutoFit/>
          </a:bodyPr>
          <a:p>
            <a:endParaRPr lang="en-NZ" altLang="x-none" dirty="0">
              <a:latin typeface="Arial" panose="020B0604020202020204" pitchFamily="34" charset="0"/>
            </a:endParaRPr>
          </a:p>
        </p:txBody>
      </p:sp>
      <p:graphicFrame>
        <p:nvGraphicFramePr>
          <p:cNvPr id="22534" name="Object 4"/>
          <p:cNvGraphicFramePr>
            <a:graphicFrameLocks noChangeAspect="1"/>
          </p:cNvGraphicFramePr>
          <p:nvPr/>
        </p:nvGraphicFramePr>
        <p:xfrm>
          <a:off x="3563938" y="1700213"/>
          <a:ext cx="431800" cy="350837"/>
        </p:xfrm>
        <a:graphic>
          <a:graphicData uri="http://schemas.openxmlformats.org/presentationml/2006/ole">
            <mc:AlternateContent xmlns:mc="http://schemas.openxmlformats.org/markup-compatibility/2006">
              <mc:Choice xmlns:v="urn:schemas-microsoft-com:vml" Requires="v">
                <p:oleObj spid="_x0000_s3078" name="" r:id="rId1" imgW="152400" imgH="127000" progId="Equation.DSMT4">
                  <p:embed/>
                </p:oleObj>
              </mc:Choice>
              <mc:Fallback>
                <p:oleObj name="" r:id="rId1" imgW="152400" imgH="127000" progId="Equation.DSMT4">
                  <p:embed/>
                  <p:pic>
                    <p:nvPicPr>
                      <p:cNvPr id="0" name="图片 3077"/>
                      <p:cNvPicPr/>
                      <p:nvPr/>
                    </p:nvPicPr>
                    <p:blipFill>
                      <a:blip r:embed="rId2"/>
                      <a:stretch>
                        <a:fillRect/>
                      </a:stretch>
                    </p:blipFill>
                    <p:spPr>
                      <a:xfrm>
                        <a:off x="3563938" y="1700213"/>
                        <a:ext cx="431800" cy="350837"/>
                      </a:xfrm>
                      <a:prstGeom prst="rect">
                        <a:avLst/>
                      </a:prstGeom>
                      <a:noFill/>
                      <a:ln w="38100">
                        <a:noFill/>
                        <a:miter/>
                      </a:ln>
                    </p:spPr>
                  </p:pic>
                </p:oleObj>
              </mc:Fallback>
            </mc:AlternateContent>
          </a:graphicData>
        </a:graphic>
      </p:graphicFrame>
      <p:graphicFrame>
        <p:nvGraphicFramePr>
          <p:cNvPr id="22535" name="Object 6"/>
          <p:cNvGraphicFramePr>
            <a:graphicFrameLocks noChangeAspect="1"/>
          </p:cNvGraphicFramePr>
          <p:nvPr>
            <p:ph sz="half" idx="2"/>
          </p:nvPr>
        </p:nvGraphicFramePr>
        <p:xfrm>
          <a:off x="5795963" y="1700213"/>
          <a:ext cx="647700" cy="384175"/>
        </p:xfrm>
        <a:graphic>
          <a:graphicData uri="http://schemas.openxmlformats.org/presentationml/2006/ole">
            <mc:AlternateContent xmlns:mc="http://schemas.openxmlformats.org/markup-compatibility/2006">
              <mc:Choice xmlns:v="urn:schemas-microsoft-com:vml" Requires="v">
                <p:oleObj spid="_x0000_s3081" name="" r:id="rId3" imgW="152400" imgH="127000" progId="Equation.DSMT4">
                  <p:embed/>
                </p:oleObj>
              </mc:Choice>
              <mc:Fallback>
                <p:oleObj name="" r:id="rId3" imgW="152400" imgH="127000" progId="Equation.DSMT4">
                  <p:embed/>
                  <p:pic>
                    <p:nvPicPr>
                      <p:cNvPr id="0" name="图片 3080"/>
                      <p:cNvPicPr/>
                      <p:nvPr/>
                    </p:nvPicPr>
                    <p:blipFill>
                      <a:blip r:embed="rId4"/>
                      <a:srcRect/>
                      <a:stretch>
                        <a:fillRect/>
                      </a:stretch>
                    </p:blipFill>
                    <p:spPr>
                      <a:xfrm>
                        <a:off x="5795963" y="1700213"/>
                        <a:ext cx="647700" cy="384175"/>
                      </a:xfrm>
                      <a:prstGeom prst="rect">
                        <a:avLst/>
                      </a:prstGeom>
                      <a:noFill/>
                      <a:ln w="38100">
                        <a:miter/>
                      </a:ln>
                    </p:spPr>
                  </p:pic>
                </p:oleObj>
              </mc:Fallback>
            </mc:AlternateContent>
          </a:graphicData>
        </a:graphic>
      </p:graphicFrame>
      <p:sp>
        <p:nvSpPr>
          <p:cNvPr id="22536" name="Rectangle 9"/>
          <p:cNvSpPr/>
          <p:nvPr/>
        </p:nvSpPr>
        <p:spPr>
          <a:xfrm>
            <a:off x="611188" y="2205038"/>
            <a:ext cx="7921625" cy="3816350"/>
          </a:xfrm>
          <a:prstGeom prst="rect">
            <a:avLst/>
          </a:prstGeom>
          <a:noFill/>
          <a:ln w="9525">
            <a:noFill/>
          </a:ln>
        </p:spPr>
        <p:txBody>
          <a:bodyPr/>
          <a:p>
            <a:pPr marL="342900" indent="-342900">
              <a:spcBef>
                <a:spcPct val="50000"/>
              </a:spcBef>
              <a:buClr>
                <a:schemeClr val="tx1"/>
              </a:buClr>
              <a:buSzPct val="65000"/>
              <a:buFont typeface="Wingdings" panose="05000000000000000000" pitchFamily="2" charset="2"/>
              <a:buChar char="Ø"/>
            </a:pPr>
            <a:r>
              <a:rPr lang="zh-CN" altLang="en-US" sz="2600" dirty="0">
                <a:latin typeface="Arial" panose="020B0604020202020204" pitchFamily="34" charset="0"/>
              </a:rPr>
              <a:t>独立同分布时间序列一定是鞅差分序列，而鞅差分序列不一定为独立同分布时间序列；鞅差分序列一定是白噪音，但白噪音不一定是鞅差分序列。</a:t>
            </a:r>
            <a:endParaRPr lang="zh-CN" altLang="en-US" sz="2600" dirty="0">
              <a:latin typeface="Arial" panose="020B0604020202020204" pitchFamily="34" charset="0"/>
            </a:endParaRPr>
          </a:p>
          <a:p>
            <a:pPr marL="342900" indent="-342900">
              <a:spcBef>
                <a:spcPct val="50000"/>
              </a:spcBef>
              <a:buClr>
                <a:schemeClr val="tx1"/>
              </a:buClr>
              <a:buSzPct val="65000"/>
              <a:buFont typeface="Wingdings" panose="05000000000000000000" pitchFamily="2" charset="2"/>
              <a:buChar char="Ø"/>
            </a:pPr>
            <a:r>
              <a:rPr lang="zh-CN" altLang="en-US" sz="2600" dirty="0">
                <a:latin typeface="Arial" panose="020B0604020202020204" pitchFamily="34" charset="0"/>
              </a:rPr>
              <a:t>鞅过程无法从计量上得到很好的统计分析形式，因此对鞅过程的检验主要采用独立同分布和白噪音两种替代形式。</a:t>
            </a:r>
            <a:endParaRPr lang="zh-CN" altLang="en-US" sz="2600" dirty="0">
              <a:latin typeface="Arial" panose="020B0604020202020204" pitchFamily="34" charset="0"/>
            </a:endParaRPr>
          </a:p>
          <a:p>
            <a:pPr marL="342900" indent="-342900">
              <a:spcBef>
                <a:spcPct val="50000"/>
              </a:spcBef>
              <a:buClr>
                <a:schemeClr val="tx1"/>
              </a:buClr>
              <a:buSzPct val="65000"/>
              <a:buFont typeface="Wingdings" panose="05000000000000000000" pitchFamily="2" charset="2"/>
              <a:buChar char="Ø"/>
            </a:pPr>
            <a:r>
              <a:rPr lang="zh-CN" altLang="en-US" sz="2600" dirty="0">
                <a:latin typeface="Arial" panose="020B0604020202020204" pitchFamily="34" charset="0"/>
              </a:rPr>
              <a:t>对收益独立性的检验为游程检验，对白噪音的检验为自相关检验。 </a:t>
            </a:r>
            <a:br>
              <a:rPr lang="zh-CN" altLang="en-US" sz="2600" dirty="0">
                <a:latin typeface="Arial" panose="020B0604020202020204" pitchFamily="34" charset="0"/>
              </a:rPr>
            </a:br>
            <a:endParaRPr lang="zh-CN" altLang="en-US" sz="2600"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3555"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对技术分析的无效性的检验</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3556" name="Rectangle 3"/>
          <p:cNvSpPr>
            <a:spLocks noGrp="1"/>
          </p:cNvSpPr>
          <p:nvPr>
            <p:ph idx="1"/>
          </p:nvPr>
        </p:nvSpPr>
        <p:spPr>
          <a:xfrm>
            <a:off x="468313" y="1557338"/>
            <a:ext cx="8207375" cy="3960812"/>
          </a:xfrm>
          <a:ln/>
        </p:spPr>
        <p:txBody>
          <a:bodyPr vert="horz" wrap="square" lIns="91440" tIns="45720" rIns="91440" bIns="45720" anchor="t"/>
          <a:p>
            <a:pPr eaLnBrk="1" hangingPunct="1">
              <a:buClr>
                <a:srgbClr val="000000"/>
              </a:buClr>
              <a:buFont typeface="Wingdings" panose="05000000000000000000" pitchFamily="2" charset="2"/>
              <a:buChar char="Ø"/>
            </a:pPr>
            <a:r>
              <a:rPr lang="zh-CN" altLang="en-US" dirty="0">
                <a:solidFill>
                  <a:srgbClr val="000000"/>
                </a:solidFill>
              </a:rPr>
              <a:t>模拟分析各种可能的技术性交易规律，并对由这些规律所产生的收益情况进行了实证检验。</a:t>
            </a:r>
            <a:endParaRPr lang="zh-CN" altLang="en-US" dirty="0">
              <a:solidFill>
                <a:srgbClr val="000000"/>
              </a:solidFill>
            </a:endParaRPr>
          </a:p>
          <a:p>
            <a:pPr eaLnBrk="1" hangingPunct="1">
              <a:buClr>
                <a:srgbClr val="000000"/>
              </a:buClr>
              <a:buFont typeface="Wingdings" panose="05000000000000000000" pitchFamily="2" charset="2"/>
              <a:buChar char="Ø"/>
            </a:pPr>
            <a:r>
              <a:rPr lang="zh-CN" altLang="en-US" dirty="0">
                <a:solidFill>
                  <a:srgbClr val="000000"/>
                </a:solidFill>
              </a:rPr>
              <a:t>大部分的早期研究都表明，在考虑了交易费用之后，利用交易规律所获得的交易利润都将被损失掉，但近年来越来越多的实证研究却发现有些技术分析的确有用。</a:t>
            </a:r>
            <a:r>
              <a:rPr lang="zh-CN" altLang="en-US" sz="2600" dirty="0"/>
              <a:t> </a:t>
            </a:r>
            <a:endParaRPr lang="zh-CN" altLang="en-US" sz="3900" b="1" dirty="0">
              <a:solidFill>
                <a:srgbClr val="990033"/>
              </a:solidFill>
              <a:ea typeface="华文彩云" panose="02010800040101010101" pitchFamily="2" charset="-122"/>
            </a:endParaRPr>
          </a:p>
          <a:p>
            <a:pPr eaLnBrk="1" hangingPunct="1">
              <a:buNone/>
            </a:pPr>
            <a:endParaRPr lang="zh-CN" altLang="en-US" sz="3900" b="1" dirty="0">
              <a:solidFill>
                <a:srgbClr val="990033"/>
              </a:solidFill>
              <a:ea typeface="华文彩云" panose="02010800040101010101" pitchFamily="2" charset="-122"/>
            </a:endParaRPr>
          </a:p>
        </p:txBody>
      </p:sp>
      <p:sp>
        <p:nvSpPr>
          <p:cNvPr id="74756" name="Text Box 4"/>
          <p:cNvSpPr txBox="1"/>
          <p:nvPr/>
        </p:nvSpPr>
        <p:spPr>
          <a:xfrm>
            <a:off x="2700338" y="4797425"/>
            <a:ext cx="3240087" cy="701675"/>
          </a:xfrm>
          <a:prstGeom prst="rect">
            <a:avLst/>
          </a:prstGeom>
          <a:noFill/>
          <a:ln w="9525">
            <a:noFill/>
          </a:ln>
        </p:spPr>
        <p:txBody>
          <a:bodyPr>
            <a:spAutoFit/>
          </a:bodyPr>
          <a:p>
            <a:pPr>
              <a:spcBef>
                <a:spcPct val="50000"/>
              </a:spcBef>
            </a:pPr>
            <a:r>
              <a:rPr lang="zh-CN" altLang="en-US" sz="4000" b="1" dirty="0">
                <a:solidFill>
                  <a:srgbClr val="990033"/>
                </a:solidFill>
                <a:latin typeface="宋体" panose="02010600030101010101" pitchFamily="2" charset="-122"/>
                <a:ea typeface="华文彩云" panose="02010800040101010101" pitchFamily="2" charset="-122"/>
              </a:rPr>
              <a:t>“</a:t>
            </a:r>
            <a:r>
              <a:rPr lang="zh-CN" altLang="en-US" sz="4000" b="1" dirty="0">
                <a:solidFill>
                  <a:srgbClr val="990033"/>
                </a:solidFill>
                <a:latin typeface="Arial" panose="020B0604020202020204" pitchFamily="34" charset="0"/>
                <a:ea typeface="华文彩云" panose="02010800040101010101" pitchFamily="2" charset="-122"/>
              </a:rPr>
              <a:t>逆转效应</a:t>
            </a:r>
            <a:r>
              <a:rPr lang="zh-CN" altLang="en-US" sz="4000" b="1" dirty="0">
                <a:solidFill>
                  <a:srgbClr val="990033"/>
                </a:solidFill>
                <a:latin typeface="宋体" panose="02010600030101010101" pitchFamily="2" charset="-122"/>
                <a:ea typeface="华文彩云" panose="02010800040101010101" pitchFamily="2" charset="-122"/>
              </a:rPr>
              <a:t>”</a:t>
            </a:r>
            <a:endParaRPr lang="zh-CN" altLang="en-US" sz="4000" b="1" dirty="0">
              <a:solidFill>
                <a:srgbClr val="990033"/>
              </a:solidFill>
              <a:latin typeface="Arial" panose="020B0604020202020204" pitchFamily="34" charset="0"/>
              <a:ea typeface="华文彩云"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47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4579" name="Rectangle 2"/>
          <p:cNvSpPr>
            <a:spLocks noGrp="1"/>
          </p:cNvSpPr>
          <p:nvPr>
            <p:ph type="title"/>
          </p:nvPr>
        </p:nvSpPr>
        <p:spPr>
          <a:xfrm>
            <a:off x="755650" y="765175"/>
            <a:ext cx="7920038"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半强式效率市场假说的实证检验</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4580" name="Rectangle 3"/>
          <p:cNvSpPr>
            <a:spLocks noGrp="1"/>
          </p:cNvSpPr>
          <p:nvPr>
            <p:ph idx="1"/>
          </p:nvPr>
        </p:nvSpPr>
        <p:spPr>
          <a:xfrm>
            <a:off x="611188" y="1916113"/>
            <a:ext cx="7993062" cy="4094162"/>
          </a:xfrm>
          <a:ln/>
        </p:spPr>
        <p:txBody>
          <a:bodyPr vert="horz" wrap="square" lIns="91440" tIns="45720" rIns="91440" bIns="45720" anchor="t"/>
          <a:p>
            <a:pPr eaLnBrk="1" hangingPunct="1">
              <a:lnSpc>
                <a:spcPct val="90000"/>
              </a:lnSpc>
            </a:pPr>
            <a:r>
              <a:rPr lang="zh-CN" altLang="en-US" sz="3400" dirty="0"/>
              <a:t>使用公开信息，如公司财务资料、国民经济资料等</a:t>
            </a:r>
            <a:endParaRPr lang="zh-CN" altLang="en-US" sz="3400" dirty="0"/>
          </a:p>
          <a:p>
            <a:pPr eaLnBrk="1" hangingPunct="1">
              <a:lnSpc>
                <a:spcPct val="90000"/>
              </a:lnSpc>
            </a:pPr>
            <a:endParaRPr lang="zh-CN" altLang="en-US" sz="3400" dirty="0"/>
          </a:p>
          <a:p>
            <a:pPr eaLnBrk="1" hangingPunct="1">
              <a:lnSpc>
                <a:spcPct val="90000"/>
              </a:lnSpc>
            </a:pPr>
            <a:r>
              <a:rPr lang="zh-CN" altLang="en-US" sz="3400" dirty="0"/>
              <a:t>两组研究：</a:t>
            </a:r>
            <a:endParaRPr lang="zh-CN" altLang="en-US" sz="3400" dirty="0"/>
          </a:p>
          <a:p>
            <a:pPr eaLnBrk="1" hangingPunct="1">
              <a:lnSpc>
                <a:spcPct val="90000"/>
              </a:lnSpc>
              <a:buClr>
                <a:schemeClr val="tx1"/>
              </a:buClr>
              <a:buFont typeface="Wingdings" panose="05000000000000000000" pitchFamily="2" charset="2"/>
              <a:buChar char="ü"/>
            </a:pPr>
            <a:r>
              <a:rPr lang="zh-CN" altLang="en-US" sz="2600" dirty="0"/>
              <a:t>一是运用除了纯市场信息以外的其它可获得公开信息来预测未来收益率的研究；</a:t>
            </a:r>
            <a:endParaRPr lang="zh-CN" altLang="en-US" sz="2600" dirty="0"/>
          </a:p>
          <a:p>
            <a:pPr eaLnBrk="1" hangingPunct="1">
              <a:lnSpc>
                <a:spcPct val="90000"/>
              </a:lnSpc>
              <a:buClr>
                <a:schemeClr val="tx1"/>
              </a:buClr>
              <a:buFont typeface="Wingdings" panose="05000000000000000000" pitchFamily="2" charset="2"/>
              <a:buChar char="ü"/>
            </a:pPr>
            <a:r>
              <a:rPr lang="zh-CN" altLang="en-US" sz="2600" dirty="0"/>
              <a:t>二是分析股票能多快调整至可以反映一些特定重大经济事件的研究。</a:t>
            </a:r>
            <a:endParaRPr lang="zh-CN" alt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5603" name="Rectangle 2"/>
          <p:cNvSpPr>
            <a:spLocks noGrp="1"/>
          </p:cNvSpPr>
          <p:nvPr>
            <p:ph type="title"/>
          </p:nvPr>
        </p:nvSpPr>
        <p:spPr>
          <a:xfrm>
            <a:off x="1258888" y="620713"/>
            <a:ext cx="7148512" cy="792162"/>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第一组研究</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5604" name="Rectangle 3"/>
          <p:cNvSpPr>
            <a:spLocks noGrp="1"/>
          </p:cNvSpPr>
          <p:nvPr>
            <p:ph idx="1"/>
          </p:nvPr>
        </p:nvSpPr>
        <p:spPr>
          <a:xfrm>
            <a:off x="611188" y="1600200"/>
            <a:ext cx="7848600" cy="1973263"/>
          </a:xfrm>
          <a:ln/>
        </p:spPr>
        <p:txBody>
          <a:bodyPr vert="horz" wrap="square" lIns="91440" tIns="45720" rIns="91440" bIns="45720" anchor="t"/>
          <a:p>
            <a:pPr eaLnBrk="1" hangingPunct="1"/>
            <a:r>
              <a:rPr lang="zh-CN" altLang="en-US" dirty="0"/>
              <a:t>这类研究包括对收益报告预测股票未来收益的研究、对在日历年度内是否存在可以用来预测收益的规则的研究以及对典型收益的研究。 </a:t>
            </a:r>
            <a:endParaRPr lang="zh-CN" altLang="en-US" dirty="0"/>
          </a:p>
        </p:txBody>
      </p:sp>
      <p:sp>
        <p:nvSpPr>
          <p:cNvPr id="25605" name="Rectangle 6"/>
          <p:cNvSpPr/>
          <p:nvPr/>
        </p:nvSpPr>
        <p:spPr>
          <a:xfrm>
            <a:off x="1258888" y="3789363"/>
            <a:ext cx="3455987" cy="1898650"/>
          </a:xfrm>
          <a:prstGeom prst="rect">
            <a:avLst/>
          </a:prstGeom>
          <a:noFill/>
          <a:ln w="9525">
            <a:noFill/>
          </a:ln>
        </p:spPr>
        <p:txBody>
          <a:bodyPr/>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“一月异常”      </a:t>
            </a:r>
            <a:endParaRPr lang="zh-CN" altLang="en-US" sz="2600" b="1" dirty="0">
              <a:solidFill>
                <a:srgbClr val="990033"/>
              </a:solidFill>
              <a:latin typeface="Arial" panose="020B0604020202020204" pitchFamily="34" charset="0"/>
            </a:endParaRPr>
          </a:p>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“月份效应”</a:t>
            </a:r>
            <a:endParaRPr lang="zh-CN" altLang="en-US" sz="2600" b="1" dirty="0">
              <a:solidFill>
                <a:srgbClr val="990033"/>
              </a:solidFill>
              <a:latin typeface="Arial" panose="020B0604020202020204" pitchFamily="34" charset="0"/>
            </a:endParaRPr>
          </a:p>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“周末效应”</a:t>
            </a:r>
            <a:r>
              <a:rPr lang="zh-CN" altLang="en-US" sz="2600" dirty="0">
                <a:latin typeface="Arial" panose="020B0604020202020204" pitchFamily="34" charset="0"/>
              </a:rPr>
              <a:t>      </a:t>
            </a:r>
            <a:endParaRPr lang="zh-CN" altLang="en-US" sz="2600" dirty="0">
              <a:latin typeface="Arial" panose="020B0604020202020204" pitchFamily="34" charset="0"/>
            </a:endParaRPr>
          </a:p>
        </p:txBody>
      </p:sp>
      <p:sp>
        <p:nvSpPr>
          <p:cNvPr id="25606" name="Rectangle 7"/>
          <p:cNvSpPr/>
          <p:nvPr/>
        </p:nvSpPr>
        <p:spPr>
          <a:xfrm>
            <a:off x="4356100" y="3789363"/>
            <a:ext cx="3311525" cy="1466850"/>
          </a:xfrm>
          <a:prstGeom prst="rect">
            <a:avLst/>
          </a:prstGeom>
          <a:noFill/>
          <a:ln w="9525">
            <a:noFill/>
          </a:ln>
        </p:spPr>
        <p:txBody>
          <a:bodyPr/>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“周内交易日效应”</a:t>
            </a:r>
            <a:endParaRPr lang="zh-CN" altLang="en-US" sz="2600" b="1" dirty="0">
              <a:solidFill>
                <a:srgbClr val="990033"/>
              </a:solidFill>
              <a:latin typeface="Arial" panose="020B0604020202020204" pitchFamily="34" charset="0"/>
            </a:endParaRPr>
          </a:p>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“交易日内效应”    </a:t>
            </a:r>
            <a:endParaRPr lang="zh-CN" altLang="en-US" sz="2600" b="1" dirty="0">
              <a:solidFill>
                <a:srgbClr val="990033"/>
              </a:solidFill>
              <a:latin typeface="Arial" panose="020B0604020202020204" pitchFamily="34" charset="0"/>
            </a:endParaRPr>
          </a:p>
          <a:p>
            <a:pPr marL="342900" indent="-342900">
              <a:spcBef>
                <a:spcPct val="20000"/>
              </a:spcBef>
              <a:buClr>
                <a:schemeClr val="tx1"/>
              </a:buClr>
              <a:buSzPct val="65000"/>
              <a:buFont typeface="Wingdings" panose="05000000000000000000" pitchFamily="2" charset="2"/>
              <a:buChar char="ü"/>
            </a:pPr>
            <a:r>
              <a:rPr lang="zh-CN" altLang="en-US" sz="2600" b="1" dirty="0">
                <a:solidFill>
                  <a:srgbClr val="990033"/>
                </a:solidFill>
                <a:latin typeface="Arial" panose="020B0604020202020204" pitchFamily="34" charset="0"/>
              </a:rPr>
              <a:t>“市值规模效应”</a:t>
            </a:r>
            <a:endParaRPr lang="zh-CN" altLang="en-US" sz="2600" b="1" dirty="0">
              <a:solidFill>
                <a:srgbClr val="990033"/>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6627" name="Rectangle 2"/>
          <p:cNvSpPr>
            <a:spLocks noGrp="1"/>
          </p:cNvSpPr>
          <p:nvPr>
            <p:ph type="title"/>
          </p:nvPr>
        </p:nvSpPr>
        <p:spPr>
          <a:xfrm>
            <a:off x="1116013" y="620713"/>
            <a:ext cx="6346825" cy="774700"/>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第二组研究</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6628" name="Rectangle 3"/>
          <p:cNvSpPr>
            <a:spLocks noGrp="1"/>
          </p:cNvSpPr>
          <p:nvPr>
            <p:ph idx="1"/>
          </p:nvPr>
        </p:nvSpPr>
        <p:spPr>
          <a:xfrm>
            <a:off x="468313" y="1600200"/>
            <a:ext cx="8207375" cy="4525963"/>
          </a:xfrm>
          <a:ln/>
        </p:spPr>
        <p:txBody>
          <a:bodyPr vert="horz" wrap="square" lIns="91440" tIns="45720" rIns="91440" bIns="45720" anchor="t"/>
          <a:p>
            <a:pPr eaLnBrk="1" hangingPunct="1"/>
            <a:r>
              <a:rPr lang="zh-CN" altLang="en-US" dirty="0"/>
              <a:t>主要采取事件研究的方法。</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列举几个股票市场上的</a:t>
            </a:r>
            <a:r>
              <a:rPr lang="zh-CN" altLang="en-US" dirty="0">
                <a:solidFill>
                  <a:srgbClr val="990033"/>
                </a:solidFill>
              </a:rPr>
              <a:t>重要事件</a:t>
            </a:r>
            <a:r>
              <a:rPr lang="zh-CN" altLang="en-US" dirty="0"/>
              <a:t>，观测股票价格对这些重要事件的反映从而来验证股票市场的有效。</a:t>
            </a:r>
            <a:endParaRPr lang="zh-CN" altLang="en-US" dirty="0"/>
          </a:p>
          <a:p>
            <a:pPr eaLnBrk="1" hangingPunct="1">
              <a:buNone/>
            </a:pPr>
            <a:endParaRPr lang="zh-CN" altLang="en-US" dirty="0"/>
          </a:p>
        </p:txBody>
      </p:sp>
      <p:sp>
        <p:nvSpPr>
          <p:cNvPr id="26629" name="AutoShape 4"/>
          <p:cNvSpPr/>
          <p:nvPr/>
        </p:nvSpPr>
        <p:spPr>
          <a:xfrm flipH="1">
            <a:off x="1979613" y="2205038"/>
            <a:ext cx="3673475" cy="1655762"/>
          </a:xfrm>
          <a:prstGeom prst="wedgeEllipseCallout">
            <a:avLst>
              <a:gd name="adj1" fmla="val -52162"/>
              <a:gd name="adj2" fmla="val 69843"/>
            </a:avLst>
          </a:prstGeom>
          <a:noFill/>
          <a:ln w="9525" cap="flat" cmpd="sng">
            <a:solidFill>
              <a:srgbClr val="800000"/>
            </a:solidFill>
            <a:prstDash val="solid"/>
            <a:miter/>
            <a:headEnd type="none" w="med" len="med"/>
            <a:tailEnd type="none" w="med" len="med"/>
          </a:ln>
        </p:spPr>
        <p:txBody>
          <a:bodyPr/>
          <a:p>
            <a:pPr>
              <a:spcBef>
                <a:spcPct val="20000"/>
              </a:spcBef>
            </a:pPr>
            <a:r>
              <a:rPr lang="zh-CN" altLang="en-US" dirty="0">
                <a:latin typeface="Arial" panose="020B0604020202020204" pitchFamily="34" charset="0"/>
              </a:rPr>
              <a:t>股份分割、首次公开招股、交易所上市、不可预期的经济和政治事件、会计变动公告等</a:t>
            </a:r>
            <a:endParaRPr lang="zh-CN" altLang="en-US" dirty="0">
              <a:latin typeface="Arial" panose="020B0604020202020204" pitchFamily="34" charset="0"/>
            </a:endParaRPr>
          </a:p>
          <a:p>
            <a:pPr>
              <a:spcBef>
                <a:spcPct val="20000"/>
              </a:spcBef>
              <a:buChar char="•"/>
            </a:pPr>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7651" name="Rectangle 2"/>
          <p:cNvSpPr>
            <a:spLocks noGrp="1"/>
          </p:cNvSpPr>
          <p:nvPr>
            <p:ph type="title"/>
          </p:nvPr>
        </p:nvSpPr>
        <p:spPr>
          <a:xfrm>
            <a:off x="827088" y="836613"/>
            <a:ext cx="7518400" cy="731837"/>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强式效率市场假说的实证检验</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7652" name="Rectangle 3"/>
          <p:cNvSpPr>
            <a:spLocks noGrp="1"/>
          </p:cNvSpPr>
          <p:nvPr>
            <p:ph idx="1"/>
          </p:nvPr>
        </p:nvSpPr>
        <p:spPr>
          <a:xfrm>
            <a:off x="539750" y="1844675"/>
            <a:ext cx="7920038" cy="4032250"/>
          </a:xfrm>
          <a:ln/>
        </p:spPr>
        <p:txBody>
          <a:bodyPr vert="horz" wrap="square" lIns="91440" tIns="45720" rIns="91440" bIns="45720" anchor="t"/>
          <a:p>
            <a:pPr eaLnBrk="1" hangingPunct="1"/>
            <a:r>
              <a:rPr lang="zh-CN" altLang="en-US" dirty="0"/>
              <a:t>使用所有信息</a:t>
            </a:r>
            <a:endParaRPr lang="zh-CN" altLang="en-US" dirty="0"/>
          </a:p>
          <a:p>
            <a:pPr eaLnBrk="1" hangingPunct="1"/>
            <a:endParaRPr lang="zh-CN" altLang="en-US" dirty="0"/>
          </a:p>
          <a:p>
            <a:pPr eaLnBrk="1" hangingPunct="1"/>
            <a:r>
              <a:rPr lang="zh-CN" altLang="en-US" dirty="0"/>
              <a:t>通过对公司内幕人员交易、股票交易所专家证券商、证券分析师、专业基金经理这些信息最灵通、最全面的专业人士能否获得超额利润进行实证验证。</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28675" name="Rectangle 2"/>
          <p:cNvSpPr>
            <a:spLocks noGrp="1"/>
          </p:cNvSpPr>
          <p:nvPr>
            <p:ph type="title"/>
          </p:nvPr>
        </p:nvSpPr>
        <p:spPr>
          <a:xfrm>
            <a:off x="1258888" y="908050"/>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结论：</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28676" name="Rectangle 3"/>
          <p:cNvSpPr>
            <a:spLocks noGrp="1"/>
          </p:cNvSpPr>
          <p:nvPr>
            <p:ph idx="1"/>
          </p:nvPr>
        </p:nvSpPr>
        <p:spPr>
          <a:xfrm>
            <a:off x="539750" y="2205038"/>
            <a:ext cx="8135938" cy="3384550"/>
          </a:xfrm>
          <a:ln/>
        </p:spPr>
        <p:txBody>
          <a:bodyPr vert="horz" wrap="square" lIns="91440" tIns="45720" rIns="91440" bIns="45720" anchor="t"/>
          <a:p>
            <a:pPr eaLnBrk="1" hangingPunct="1">
              <a:lnSpc>
                <a:spcPct val="90000"/>
              </a:lnSpc>
              <a:buClr>
                <a:schemeClr val="tx1"/>
              </a:buClr>
              <a:buFont typeface="Wingdings" panose="05000000000000000000" pitchFamily="2" charset="2"/>
              <a:buChar char="Ø"/>
            </a:pPr>
            <a:r>
              <a:rPr lang="zh-CN" altLang="en-US" b="1" dirty="0"/>
              <a:t>对效率市场假说的实证验证还远没有形成一致的结论。</a:t>
            </a:r>
            <a:endParaRPr lang="zh-CN" altLang="en-US" b="1" dirty="0"/>
          </a:p>
          <a:p>
            <a:pPr eaLnBrk="1" hangingPunct="1">
              <a:lnSpc>
                <a:spcPct val="90000"/>
              </a:lnSpc>
              <a:buClr>
                <a:schemeClr val="tx1"/>
              </a:buClr>
              <a:buFont typeface="Wingdings" panose="05000000000000000000" pitchFamily="2" charset="2"/>
              <a:buChar char="Ø"/>
            </a:pPr>
            <a:endParaRPr lang="zh-CN" altLang="en-US" b="1" dirty="0"/>
          </a:p>
          <a:p>
            <a:pPr eaLnBrk="1" hangingPunct="1">
              <a:lnSpc>
                <a:spcPct val="90000"/>
              </a:lnSpc>
              <a:buClr>
                <a:schemeClr val="tx1"/>
              </a:buClr>
              <a:buFont typeface="Wingdings" panose="05000000000000000000" pitchFamily="2" charset="2"/>
              <a:buChar char="Ø"/>
            </a:pPr>
            <a:r>
              <a:rPr lang="zh-CN" altLang="en-US" b="1" dirty="0"/>
              <a:t>目前，在成熟资本市场国家，一般认同的观点是市场已经基本达到了弱式有效，而半强式有效、强式有效还需要进行进一步的验证。</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4099" name="Rectangle 2"/>
          <p:cNvSpPr>
            <a:spLocks noGrp="1"/>
          </p:cNvSpPr>
          <p:nvPr>
            <p:ph type="title"/>
          </p:nvPr>
        </p:nvSpPr>
        <p:spPr>
          <a:xfrm>
            <a:off x="1187450" y="908050"/>
            <a:ext cx="7086600" cy="731838"/>
          </a:xfrm>
          <a:ln/>
        </p:spPr>
        <p:txBody>
          <a:bodyPr vert="horz" wrap="square" lIns="91440" tIns="45720" rIns="91440" bIns="45720" anchor="t"/>
          <a:p>
            <a:pPr eaLnBrk="1" hangingPunct="1"/>
            <a:r>
              <a:rPr lang="zh-CN" altLang="en-US" b="1" dirty="0">
                <a:solidFill>
                  <a:schemeClr val="accent2"/>
                </a:solidFill>
                <a:latin typeface="华文彩云" panose="02010800040101010101" pitchFamily="2" charset="-122"/>
                <a:ea typeface="华文彩云" panose="02010800040101010101" pitchFamily="2" charset="-122"/>
              </a:rPr>
              <a:t>本章框架</a:t>
            </a:r>
            <a:endParaRPr lang="zh-CN" altLang="en-US" b="1" dirty="0">
              <a:solidFill>
                <a:schemeClr val="accent2"/>
              </a:solidFill>
              <a:latin typeface="华文彩云" panose="02010800040101010101" pitchFamily="2" charset="-122"/>
              <a:ea typeface="华文彩云" panose="02010800040101010101" pitchFamily="2" charset="-122"/>
            </a:endParaRPr>
          </a:p>
        </p:txBody>
      </p:sp>
      <p:sp>
        <p:nvSpPr>
          <p:cNvPr id="4100" name="Rectangle 3"/>
          <p:cNvSpPr>
            <a:spLocks noGrp="1"/>
          </p:cNvSpPr>
          <p:nvPr>
            <p:ph idx="1"/>
          </p:nvPr>
        </p:nvSpPr>
        <p:spPr>
          <a:xfrm>
            <a:off x="539750" y="1628775"/>
            <a:ext cx="7920038" cy="4525963"/>
          </a:xfrm>
          <a:ln/>
        </p:spPr>
        <p:txBody>
          <a:bodyPr vert="horz" wrap="square" lIns="91440" tIns="45720" rIns="91440" bIns="45720" anchor="t"/>
          <a:p>
            <a:pPr eaLnBrk="1" hangingPunct="1"/>
            <a:endParaRPr lang="zh-CN" altLang="en-US" sz="3400" dirty="0"/>
          </a:p>
          <a:p>
            <a:pPr eaLnBrk="1" hangingPunct="1">
              <a:buClr>
                <a:schemeClr val="tx1"/>
              </a:buClr>
              <a:buFont typeface="Wingdings" panose="05000000000000000000" pitchFamily="2" charset="2"/>
              <a:buChar char="Ø"/>
            </a:pPr>
            <a:r>
              <a:rPr lang="zh-CN" altLang="en-US" sz="3400" b="1" dirty="0">
                <a:hlinkClick r:id="rId1" action="ppaction://hlinksldjump"/>
              </a:rPr>
              <a:t>效率市场假说的定义和分类</a:t>
            </a:r>
            <a:endParaRPr lang="zh-CN" altLang="en-US" sz="3400" b="1" dirty="0"/>
          </a:p>
          <a:p>
            <a:pPr eaLnBrk="1" hangingPunct="1">
              <a:buClr>
                <a:schemeClr val="tx1"/>
              </a:buClr>
              <a:buFont typeface="Wingdings" panose="05000000000000000000" pitchFamily="2" charset="2"/>
              <a:buChar char="Ø"/>
            </a:pPr>
            <a:endParaRPr lang="zh-CN" altLang="en-US" sz="3400" b="1" dirty="0"/>
          </a:p>
          <a:p>
            <a:pPr eaLnBrk="1" hangingPunct="1">
              <a:buClr>
                <a:schemeClr val="tx1"/>
              </a:buClr>
              <a:buFont typeface="Wingdings" panose="05000000000000000000" pitchFamily="2" charset="2"/>
              <a:buChar char="Ø"/>
            </a:pPr>
            <a:r>
              <a:rPr lang="zh-CN" altLang="en-US" sz="3400" b="1" dirty="0">
                <a:hlinkClick r:id="rId2" action="ppaction://hlinksldjump"/>
              </a:rPr>
              <a:t>效率市场假说的理论基础</a:t>
            </a:r>
            <a:endParaRPr lang="zh-CN" altLang="en-US" sz="3400" b="1" dirty="0"/>
          </a:p>
          <a:p>
            <a:pPr eaLnBrk="1" hangingPunct="1">
              <a:buClr>
                <a:schemeClr val="tx1"/>
              </a:buClr>
              <a:buFont typeface="Wingdings" panose="05000000000000000000" pitchFamily="2" charset="2"/>
              <a:buChar char="Ø"/>
            </a:pPr>
            <a:endParaRPr lang="zh-CN" altLang="en-US" sz="3400" b="1" dirty="0"/>
          </a:p>
          <a:p>
            <a:pPr eaLnBrk="1" hangingPunct="1">
              <a:buClr>
                <a:schemeClr val="tx1"/>
              </a:buClr>
              <a:buFont typeface="Wingdings" panose="05000000000000000000" pitchFamily="2" charset="2"/>
              <a:buChar char="Ø"/>
            </a:pPr>
            <a:r>
              <a:rPr lang="zh-CN" altLang="en-US" sz="3400" b="1" dirty="0">
                <a:hlinkClick r:id="rId3" action="ppaction://hlinksldjump"/>
              </a:rPr>
              <a:t>效率市场假说的实证检验</a:t>
            </a:r>
            <a:endParaRPr lang="zh-CN" altLang="en-US" sz="3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5123" name="Rectangle 2"/>
          <p:cNvSpPr>
            <a:spLocks noGrp="1"/>
          </p:cNvSpPr>
          <p:nvPr>
            <p:ph type="title"/>
          </p:nvPr>
        </p:nvSpPr>
        <p:spPr>
          <a:xfrm>
            <a:off x="1187450" y="836613"/>
            <a:ext cx="7086600" cy="731837"/>
          </a:xfrm>
          <a:ln/>
        </p:spPr>
        <p:txBody>
          <a:bodyPr vert="horz" wrap="square" lIns="91440" tIns="45720" rIns="91440" bIns="45720" anchor="t"/>
          <a:p>
            <a:pPr eaLnBrk="1" hangingPunct="1"/>
            <a:r>
              <a:rPr lang="zh-CN" altLang="en-US" b="1" dirty="0">
                <a:solidFill>
                  <a:schemeClr val="accent2"/>
                </a:solidFill>
                <a:latin typeface="Times New Roman" panose="02020603050405020304" pitchFamily="18" charset="0"/>
                <a:ea typeface="华文新魏" panose="02010800040101010101" pitchFamily="2" charset="-122"/>
              </a:rPr>
              <a:t>效率市场的定义</a:t>
            </a:r>
            <a:endParaRPr lang="en-US" altLang="zh-CN" b="1" dirty="0">
              <a:solidFill>
                <a:schemeClr val="accent2"/>
              </a:solidFill>
              <a:latin typeface="Times New Roman" panose="02020603050405020304" pitchFamily="18" charset="0"/>
              <a:ea typeface="华文新魏" panose="02010800040101010101" pitchFamily="2" charset="-122"/>
            </a:endParaRPr>
          </a:p>
        </p:txBody>
      </p:sp>
      <p:sp>
        <p:nvSpPr>
          <p:cNvPr id="5124" name="Rectangle 3"/>
          <p:cNvSpPr>
            <a:spLocks noGrp="1"/>
          </p:cNvSpPr>
          <p:nvPr>
            <p:ph idx="1"/>
          </p:nvPr>
        </p:nvSpPr>
        <p:spPr>
          <a:xfrm>
            <a:off x="539750" y="1989138"/>
            <a:ext cx="7993063" cy="3948112"/>
          </a:xfrm>
          <a:ln/>
        </p:spPr>
        <p:txBody>
          <a:bodyPr vert="horz" wrap="square" lIns="91440" tIns="45720" rIns="91440" bIns="45720" anchor="t"/>
          <a:p>
            <a:pPr eaLnBrk="1" hangingPunct="1"/>
            <a:r>
              <a:rPr lang="zh-CN" altLang="en-US" dirty="0"/>
              <a:t>如果一个资本市场在确定证券价格时充分、正确地反映了所有的相关信息，这个资本市场就是有效的。</a:t>
            </a:r>
            <a:endParaRPr lang="zh-CN" altLang="en-US" dirty="0"/>
          </a:p>
          <a:p>
            <a:pPr eaLnBrk="1" hangingPunct="1">
              <a:buClr>
                <a:schemeClr val="tx1"/>
              </a:buClr>
              <a:buFont typeface="Wingdings" panose="05000000000000000000" pitchFamily="2" charset="2"/>
              <a:buChar char="Ø"/>
            </a:pPr>
            <a:r>
              <a:rPr lang="zh-CN" altLang="en-US" sz="2600" dirty="0">
                <a:latin typeface="宋体" panose="02010600030101010101" pitchFamily="2" charset="-122"/>
              </a:rPr>
              <a:t>正式地说，该市场被称为</a:t>
            </a:r>
            <a:r>
              <a:rPr lang="zh-CN" altLang="en-US" sz="2600" dirty="0">
                <a:solidFill>
                  <a:schemeClr val="hlink"/>
                </a:solidFill>
                <a:latin typeface="宋体" panose="02010600030101010101" pitchFamily="2" charset="-122"/>
              </a:rPr>
              <a:t>相对于</a:t>
            </a:r>
            <a:r>
              <a:rPr lang="zh-CN" altLang="en-US" sz="2600" dirty="0">
                <a:latin typeface="宋体" panose="02010600030101010101" pitchFamily="2" charset="-122"/>
              </a:rPr>
              <a:t>某个信息集是有效的</a:t>
            </a:r>
            <a:r>
              <a:rPr lang="en-US" altLang="zh-CN" sz="2600" dirty="0">
                <a:latin typeface="宋体" panose="02010600030101010101" pitchFamily="2" charset="-122"/>
              </a:rPr>
              <a:t>…</a:t>
            </a:r>
            <a:r>
              <a:rPr lang="zh-CN" altLang="en-US" sz="2600" dirty="0">
                <a:latin typeface="宋体" panose="02010600030101010101" pitchFamily="2" charset="-122"/>
              </a:rPr>
              <a:t>如果将该信息披露给所有参与者时证券价格不受影响的话。</a:t>
            </a:r>
            <a:endParaRPr lang="zh-CN" altLang="en-US" sz="2600" dirty="0">
              <a:latin typeface="宋体" panose="02010600030101010101" pitchFamily="2" charset="-122"/>
            </a:endParaRPr>
          </a:p>
          <a:p>
            <a:pPr eaLnBrk="1" hangingPunct="1">
              <a:buClr>
                <a:schemeClr val="tx1"/>
              </a:buClr>
              <a:buFont typeface="Wingdings" panose="05000000000000000000" pitchFamily="2" charset="2"/>
              <a:buChar char="Ø"/>
            </a:pPr>
            <a:r>
              <a:rPr lang="zh-CN" altLang="en-US" sz="2600" dirty="0">
                <a:latin typeface="宋体" panose="02010600030101010101" pitchFamily="2" charset="-122"/>
              </a:rPr>
              <a:t>更进一步说，意味着根据</a:t>
            </a:r>
            <a:r>
              <a:rPr lang="en-US" altLang="zh-CN" sz="2600" dirty="0">
                <a:latin typeface="宋体" panose="02010600030101010101" pitchFamily="2" charset="-122"/>
              </a:rPr>
              <a:t>(</a:t>
            </a:r>
            <a:r>
              <a:rPr lang="zh-CN" altLang="en-US" sz="2600" dirty="0">
                <a:latin typeface="宋体" panose="02010600030101010101" pitchFamily="2" charset="-122"/>
              </a:rPr>
              <a:t>该信息集</a:t>
            </a:r>
            <a:r>
              <a:rPr lang="en-US" altLang="zh-CN" sz="2600" dirty="0">
                <a:latin typeface="宋体" panose="02010600030101010101" pitchFamily="2" charset="-122"/>
              </a:rPr>
              <a:t>) </a:t>
            </a:r>
            <a:r>
              <a:rPr lang="zh-CN" altLang="en-US" sz="2600" dirty="0">
                <a:latin typeface="宋体" panose="02010600030101010101" pitchFamily="2" charset="-122"/>
              </a:rPr>
              <a:t>进行交易不可能赚取经济利润。</a:t>
            </a:r>
            <a:endParaRPr lang="en-US" altLang="zh-CN" sz="2600" dirty="0">
              <a:latin typeface="宋体" panose="02010600030101010101" pitchFamily="2" charset="-122"/>
            </a:endParaRPr>
          </a:p>
        </p:txBody>
      </p:sp>
      <p:sp>
        <p:nvSpPr>
          <p:cNvPr id="5125" name="Text Box 5"/>
          <p:cNvSpPr txBox="1"/>
          <p:nvPr/>
        </p:nvSpPr>
        <p:spPr>
          <a:xfrm>
            <a:off x="3851275" y="1484313"/>
            <a:ext cx="4322763" cy="476250"/>
          </a:xfrm>
          <a:prstGeom prst="rect">
            <a:avLst/>
          </a:prstGeom>
          <a:noFill/>
          <a:ln w="9525">
            <a:noFill/>
          </a:ln>
        </p:spPr>
        <p:txBody>
          <a:bodyPr>
            <a:spAutoFit/>
          </a:bodyPr>
          <a:p>
            <a:pPr>
              <a:lnSpc>
                <a:spcPct val="90000"/>
              </a:lnSpc>
              <a:spcBef>
                <a:spcPct val="20000"/>
              </a:spcBef>
            </a:pPr>
            <a:r>
              <a:rPr lang="en-US" altLang="zh-CN" sz="2800" dirty="0">
                <a:latin typeface="宋体" panose="02010600030101010101" pitchFamily="2" charset="-122"/>
              </a:rPr>
              <a:t>——</a:t>
            </a:r>
            <a:r>
              <a:rPr lang="zh-CN" altLang="en-US" sz="2800" dirty="0">
                <a:latin typeface="Arial" panose="020B0604020202020204" pitchFamily="34" charset="0"/>
              </a:rPr>
              <a:t>马基尔 </a:t>
            </a:r>
            <a:r>
              <a:rPr lang="en-US" altLang="zh-CN" sz="2800" dirty="0">
                <a:latin typeface="Arial" panose="020B0604020202020204" pitchFamily="34" charset="0"/>
              </a:rPr>
              <a:t>(Makiel, 1992)</a:t>
            </a:r>
            <a:endParaRPr lang="zh-CN" altLang="en-US" sz="28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6147" name="Rectangle 2"/>
          <p:cNvSpPr>
            <a:spLocks noGrp="1"/>
          </p:cNvSpPr>
          <p:nvPr>
            <p:ph type="title"/>
          </p:nvPr>
        </p:nvSpPr>
        <p:spPr>
          <a:xfrm>
            <a:off x="539750" y="908050"/>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效率市场假说及其类型</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6148" name="Rectangle 3"/>
          <p:cNvSpPr>
            <a:spLocks noGrp="1"/>
          </p:cNvSpPr>
          <p:nvPr>
            <p:ph idx="1"/>
          </p:nvPr>
        </p:nvSpPr>
        <p:spPr>
          <a:xfrm>
            <a:off x="684213" y="2205038"/>
            <a:ext cx="7775575" cy="3689350"/>
          </a:xfrm>
          <a:ln/>
        </p:spPr>
        <p:txBody>
          <a:bodyPr vert="horz" wrap="square" lIns="91440" tIns="45720" rIns="91440" bIns="45720" anchor="t"/>
          <a:p>
            <a:pPr eaLnBrk="1" hangingPunct="1">
              <a:buClr>
                <a:schemeClr val="tx1"/>
              </a:buClr>
              <a:buFont typeface="Wingdings" panose="05000000000000000000" pitchFamily="2" charset="2"/>
              <a:buChar char="ü"/>
            </a:pPr>
            <a:r>
              <a:rPr lang="zh-CN" altLang="en-US" dirty="0"/>
              <a:t>弱式效率市场假说</a:t>
            </a:r>
            <a:endParaRPr lang="zh-CN" altLang="en-US" dirty="0"/>
          </a:p>
          <a:p>
            <a:pPr eaLnBrk="1" hangingPunct="1">
              <a:buClr>
                <a:schemeClr val="tx1"/>
              </a:buClr>
              <a:buFont typeface="Wingdings" panose="05000000000000000000" pitchFamily="2" charset="2"/>
              <a:buChar char="ü"/>
            </a:pPr>
            <a:r>
              <a:rPr lang="zh-CN" altLang="en-US" dirty="0"/>
              <a:t>半强式效率市场假说 </a:t>
            </a:r>
            <a:endParaRPr lang="zh-CN" altLang="en-US" dirty="0"/>
          </a:p>
          <a:p>
            <a:pPr eaLnBrk="1" hangingPunct="1">
              <a:buClr>
                <a:schemeClr val="tx1"/>
              </a:buClr>
              <a:buFont typeface="Wingdings" panose="05000000000000000000" pitchFamily="2" charset="2"/>
              <a:buChar char="ü"/>
            </a:pPr>
            <a:r>
              <a:rPr lang="zh-CN" altLang="en-US" dirty="0"/>
              <a:t>强式效率市场假说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7171"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弱式效率市场假说</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7172" name="Rectangle 3"/>
          <p:cNvSpPr>
            <a:spLocks noGrp="1"/>
          </p:cNvSpPr>
          <p:nvPr>
            <p:ph idx="1"/>
          </p:nvPr>
        </p:nvSpPr>
        <p:spPr>
          <a:xfrm>
            <a:off x="755650" y="1700213"/>
            <a:ext cx="7777163" cy="4525962"/>
          </a:xfrm>
          <a:ln/>
        </p:spPr>
        <p:txBody>
          <a:bodyPr vert="horz" wrap="square" lIns="91440" tIns="45720" rIns="91440" bIns="45720" anchor="t"/>
          <a:p>
            <a:pPr eaLnBrk="1" hangingPunct="1"/>
            <a:r>
              <a:rPr lang="zh-CN" altLang="en-US" dirty="0"/>
              <a:t>当前证券价格已经充分反映了全部能从市场交易数据中获得的</a:t>
            </a:r>
            <a:r>
              <a:rPr lang="zh-CN" altLang="en-US" b="1" dirty="0">
                <a:solidFill>
                  <a:schemeClr val="hlink"/>
                </a:solidFill>
              </a:rPr>
              <a:t>信息</a:t>
            </a:r>
            <a:r>
              <a:rPr lang="zh-CN" altLang="en-US" dirty="0"/>
              <a:t>。</a:t>
            </a:r>
            <a:endParaRPr lang="zh-CN" altLang="en-US" dirty="0"/>
          </a:p>
          <a:p>
            <a:pPr eaLnBrk="1" hangingPunct="1"/>
            <a:endParaRPr lang="en-US" altLang="zh-CN" dirty="0"/>
          </a:p>
          <a:p>
            <a:pPr eaLnBrk="1" hangingPunct="1"/>
            <a:endParaRPr lang="en-US" altLang="zh-CN" dirty="0"/>
          </a:p>
          <a:p>
            <a:pPr eaLnBrk="1" hangingPunct="1"/>
            <a:r>
              <a:rPr lang="zh-CN" altLang="en-US" dirty="0"/>
              <a:t>根据历史交易资料进行交易是无法获取经济利润</a:t>
            </a:r>
            <a:r>
              <a:rPr lang="en-US" altLang="zh-CN" dirty="0">
                <a:latin typeface="宋体" panose="02010600030101010101" pitchFamily="2" charset="-122"/>
              </a:rPr>
              <a:t>——</a:t>
            </a:r>
            <a:r>
              <a:rPr lang="zh-CN" altLang="en-US" dirty="0"/>
              <a:t>宣判</a:t>
            </a:r>
            <a:r>
              <a:rPr lang="zh-CN" altLang="en-US" b="1" dirty="0">
                <a:solidFill>
                  <a:schemeClr val="hlink"/>
                </a:solidFill>
              </a:rPr>
              <a:t>技术分析</a:t>
            </a:r>
            <a:r>
              <a:rPr lang="zh-CN" altLang="en-US" dirty="0"/>
              <a:t>无法击败市场。</a:t>
            </a:r>
            <a:endParaRPr lang="en-US" altLang="zh-CN" dirty="0"/>
          </a:p>
        </p:txBody>
      </p:sp>
      <p:sp>
        <p:nvSpPr>
          <p:cNvPr id="7173" name="AutoShape 12"/>
          <p:cNvSpPr/>
          <p:nvPr/>
        </p:nvSpPr>
        <p:spPr>
          <a:xfrm flipH="1">
            <a:off x="5219700" y="2708275"/>
            <a:ext cx="2951163" cy="1008063"/>
          </a:xfrm>
          <a:prstGeom prst="wedgeEllipseCallout">
            <a:avLst>
              <a:gd name="adj1" fmla="val 66995"/>
              <a:gd name="adj2" fmla="val -58505"/>
            </a:avLst>
          </a:prstGeom>
          <a:noFill/>
          <a:ln w="9525" cap="flat" cmpd="sng">
            <a:solidFill>
              <a:srgbClr val="800000"/>
            </a:solidFill>
            <a:prstDash val="solid"/>
            <a:miter/>
            <a:headEnd type="none" w="med" len="med"/>
            <a:tailEnd type="none" w="med" len="med"/>
          </a:ln>
        </p:spPr>
        <p:txBody>
          <a:bodyPr/>
          <a:p>
            <a:pPr algn="ctr"/>
            <a:r>
              <a:rPr lang="zh-CN" altLang="en-US" dirty="0">
                <a:latin typeface="Arial" panose="020B0604020202020204" pitchFamily="34" charset="0"/>
              </a:rPr>
              <a:t>过去的价格、成交量、未平仓合约等。</a:t>
            </a:r>
            <a:endParaRPr lang="zh-C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8195" name="Rectangle 2"/>
          <p:cNvSpPr>
            <a:spLocks noGrp="1"/>
          </p:cNvSpPr>
          <p:nvPr>
            <p:ph type="title"/>
          </p:nvPr>
        </p:nvSpPr>
        <p:spPr>
          <a:xfrm>
            <a:off x="1116013"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半强式效率市场假说</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8196" name="Rectangle 3"/>
          <p:cNvSpPr>
            <a:spLocks noGrp="1"/>
          </p:cNvSpPr>
          <p:nvPr>
            <p:ph idx="1"/>
          </p:nvPr>
        </p:nvSpPr>
        <p:spPr>
          <a:ln/>
        </p:spPr>
        <p:txBody>
          <a:bodyPr vert="horz" wrap="square" lIns="91440" tIns="45720" rIns="91440" bIns="45720" anchor="t"/>
          <a:p>
            <a:pPr eaLnBrk="1" hangingPunct="1"/>
            <a:r>
              <a:rPr lang="zh-CN" altLang="en-US" dirty="0"/>
              <a:t>所有的</a:t>
            </a:r>
            <a:r>
              <a:rPr lang="zh-CN" altLang="en-US" dirty="0">
                <a:solidFill>
                  <a:schemeClr val="hlink"/>
                </a:solidFill>
              </a:rPr>
              <a:t>公开信息</a:t>
            </a:r>
            <a:r>
              <a:rPr lang="zh-CN" altLang="en-US" dirty="0"/>
              <a:t>都已经反映在证券价格中。</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意味着根据所有公开信息进行的分析无法取得经济利润，宣判</a:t>
            </a:r>
            <a:r>
              <a:rPr lang="zh-CN" altLang="en-US" dirty="0">
                <a:solidFill>
                  <a:schemeClr val="hlink"/>
                </a:solidFill>
              </a:rPr>
              <a:t>技术分析和基础分析</a:t>
            </a:r>
            <a:r>
              <a:rPr lang="zh-CN" altLang="en-US" dirty="0"/>
              <a:t>无效。</a:t>
            </a:r>
            <a:endParaRPr lang="zh-CN" altLang="en-US" dirty="0"/>
          </a:p>
        </p:txBody>
      </p:sp>
      <p:sp>
        <p:nvSpPr>
          <p:cNvPr id="8197" name="AutoShape 7"/>
          <p:cNvSpPr/>
          <p:nvPr/>
        </p:nvSpPr>
        <p:spPr>
          <a:xfrm flipH="1">
            <a:off x="3779838" y="2205038"/>
            <a:ext cx="4032250" cy="2160587"/>
          </a:xfrm>
          <a:prstGeom prst="wedgeEllipseCallout">
            <a:avLst>
              <a:gd name="adj1" fmla="val 55116"/>
              <a:gd name="adj2" fmla="val -55954"/>
            </a:avLst>
          </a:prstGeom>
          <a:noFill/>
          <a:ln w="9525" cap="flat" cmpd="sng">
            <a:solidFill>
              <a:srgbClr val="800000"/>
            </a:solidFill>
            <a:prstDash val="solid"/>
            <a:miter/>
            <a:headEnd type="none" w="med" len="med"/>
            <a:tailEnd type="none" w="med" len="med"/>
          </a:ln>
        </p:spPr>
        <p:txBody>
          <a:bodyPr/>
          <a:p>
            <a:pPr>
              <a:spcBef>
                <a:spcPct val="20000"/>
              </a:spcBef>
            </a:pPr>
            <a:r>
              <a:rPr lang="zh-CN" altLang="en-US" dirty="0">
                <a:latin typeface="Arial" panose="020B0604020202020204" pitchFamily="34" charset="0"/>
              </a:rPr>
              <a:t>证券价格、成交量、会计资料、竞争公司的经营情况、整个国民经济资料以及与公司价值有关的所有公开信息等。</a:t>
            </a:r>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9219" name="Rectangle 2"/>
          <p:cNvSpPr>
            <a:spLocks noGrp="1"/>
          </p:cNvSpPr>
          <p:nvPr>
            <p:ph type="title"/>
          </p:nvPr>
        </p:nvSpPr>
        <p:spPr>
          <a:xfrm>
            <a:off x="611188" y="620713"/>
            <a:ext cx="8229600" cy="792162"/>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强式效率市场假说</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9220" name="Rectangle 3"/>
          <p:cNvSpPr>
            <a:spLocks noGrp="1"/>
          </p:cNvSpPr>
          <p:nvPr>
            <p:ph idx="1"/>
          </p:nvPr>
        </p:nvSpPr>
        <p:spPr>
          <a:ln/>
        </p:spPr>
        <p:txBody>
          <a:bodyPr vert="horz" wrap="square" lIns="91440" tIns="45720" rIns="91440" bIns="45720" anchor="t"/>
          <a:p>
            <a:pPr eaLnBrk="1" hangingPunct="1"/>
            <a:r>
              <a:rPr lang="zh-CN" altLang="en-US" dirty="0">
                <a:solidFill>
                  <a:schemeClr val="hlink"/>
                </a:solidFill>
              </a:rPr>
              <a:t>所有的信息</a:t>
            </a:r>
            <a:r>
              <a:rPr lang="zh-CN" altLang="en-US" dirty="0"/>
              <a:t>都反映在股票价格中。</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意味着</a:t>
            </a:r>
            <a:r>
              <a:rPr lang="zh-CN" altLang="en-US" dirty="0">
                <a:solidFill>
                  <a:schemeClr val="hlink"/>
                </a:solidFill>
              </a:rPr>
              <a:t>所有的分析</a:t>
            </a:r>
            <a:r>
              <a:rPr lang="zh-CN" altLang="en-US" dirty="0"/>
              <a:t>都无法击败市场。</a:t>
            </a:r>
            <a:endParaRPr lang="zh-CN" altLang="en-US" dirty="0"/>
          </a:p>
        </p:txBody>
      </p:sp>
      <p:sp>
        <p:nvSpPr>
          <p:cNvPr id="9221" name="AutoShape 9"/>
          <p:cNvSpPr/>
          <p:nvPr/>
        </p:nvSpPr>
        <p:spPr>
          <a:xfrm flipH="1">
            <a:off x="2627313" y="2492375"/>
            <a:ext cx="3673475" cy="1223963"/>
          </a:xfrm>
          <a:prstGeom prst="wedgeEllipseCallout">
            <a:avLst>
              <a:gd name="adj1" fmla="val 53583"/>
              <a:gd name="adj2" fmla="val -85931"/>
            </a:avLst>
          </a:prstGeom>
          <a:noFill/>
          <a:ln w="9525" cap="flat" cmpd="sng">
            <a:solidFill>
              <a:srgbClr val="800000"/>
            </a:solidFill>
            <a:prstDash val="solid"/>
            <a:miter/>
            <a:headEnd type="none" w="med" len="med"/>
            <a:tailEnd type="none" w="med" len="med"/>
          </a:ln>
        </p:spPr>
        <p:txBody>
          <a:bodyPr/>
          <a:p>
            <a:pPr>
              <a:spcBef>
                <a:spcPct val="20000"/>
              </a:spcBef>
              <a:buChar char="•"/>
            </a:pPr>
            <a:r>
              <a:rPr lang="zh-CN" altLang="en-US" dirty="0">
                <a:latin typeface="Arial" panose="020B0604020202020204" pitchFamily="34" charset="0"/>
              </a:rPr>
              <a:t>包括公开信息，还包括各种私人信息，即内幕消息。</a:t>
            </a:r>
            <a:endParaRPr lang="zh-CN" altLang="en-US" dirty="0">
              <a:latin typeface="Arial" panose="020B0604020202020204" pitchFamily="34" charset="0"/>
            </a:endParaRPr>
          </a:p>
          <a:p>
            <a:pPr>
              <a:spcBef>
                <a:spcPct val="20000"/>
              </a:spcBef>
              <a:buChar char="•"/>
            </a:pPr>
            <a:endParaRPr lang="zh-CN" altLang="en-US" dirty="0">
              <a:latin typeface="Arial" panose="020B0604020202020204" pitchFamily="34" charset="0"/>
            </a:endParaRPr>
          </a:p>
        </p:txBody>
      </p:sp>
      <p:sp>
        <p:nvSpPr>
          <p:cNvPr id="9222" name="AutoShape 10">
            <a:hlinkClick r:id="rId1" action="ppaction://hlinksldjump"/>
          </p:cNvPr>
          <p:cNvSpPr/>
          <p:nvPr/>
        </p:nvSpPr>
        <p:spPr>
          <a:xfrm>
            <a:off x="7667625" y="5516563"/>
            <a:ext cx="936625" cy="649287"/>
          </a:xfrm>
          <a:prstGeom prst="actionButtonHome">
            <a:avLst/>
          </a:prstGeom>
          <a:solidFill>
            <a:srgbClr val="C4BEE0"/>
          </a:solidFill>
          <a:ln w="9525">
            <a:noFill/>
          </a:ln>
        </p:spPr>
        <p:txBody>
          <a:bodyPr wrap="none" anchor="ctr"/>
          <a:p>
            <a:endParaRPr lang="en-NZ" altLang="x-none"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ooter Placeholder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NZ"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@Copyright by Yichun Zhang, Zhenlong Zheng and Hai Lin, Department of Finance, Xiamen University, 2014</a:t>
            </a:r>
            <a:endPar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endParaRPr>
          </a:p>
        </p:txBody>
      </p:sp>
      <p:sp>
        <p:nvSpPr>
          <p:cNvPr id="10243" name="Rectangle 2"/>
          <p:cNvSpPr>
            <a:spLocks noGrp="1"/>
          </p:cNvSpPr>
          <p:nvPr>
            <p:ph type="title"/>
          </p:nvPr>
        </p:nvSpPr>
        <p:spPr>
          <a:xfrm>
            <a:off x="1258888" y="765175"/>
            <a:ext cx="7086600" cy="731838"/>
          </a:xfrm>
          <a:ln/>
        </p:spPr>
        <p:txBody>
          <a:bodyPr vert="horz" wrap="square" lIns="91440" tIns="45720" rIns="91440" bIns="45720" anchor="t"/>
          <a:p>
            <a:pPr eaLnBrk="1" hangingPunct="1"/>
            <a:r>
              <a:rPr lang="zh-CN" altLang="en-US" b="1" dirty="0">
                <a:solidFill>
                  <a:schemeClr val="accent2"/>
                </a:solidFill>
                <a:latin typeface="华文新魏" panose="02010800040101010101" pitchFamily="2" charset="-122"/>
                <a:ea typeface="华文新魏" panose="02010800040101010101" pitchFamily="2" charset="-122"/>
              </a:rPr>
              <a:t>效率市场假说的假定</a:t>
            </a:r>
            <a:endParaRPr lang="zh-CN" altLang="en-US" b="1" dirty="0">
              <a:solidFill>
                <a:schemeClr val="accent2"/>
              </a:solidFill>
              <a:latin typeface="华文新魏" panose="02010800040101010101" pitchFamily="2" charset="-122"/>
              <a:ea typeface="华文新魏" panose="02010800040101010101" pitchFamily="2" charset="-122"/>
            </a:endParaRPr>
          </a:p>
        </p:txBody>
      </p:sp>
      <p:sp>
        <p:nvSpPr>
          <p:cNvPr id="10244" name="Rectangle 3"/>
          <p:cNvSpPr>
            <a:spLocks noGrp="1"/>
          </p:cNvSpPr>
          <p:nvPr>
            <p:ph idx="1"/>
          </p:nvPr>
        </p:nvSpPr>
        <p:spPr>
          <a:xfrm>
            <a:off x="395288" y="1557338"/>
            <a:ext cx="8137525" cy="4535487"/>
          </a:xfrm>
          <a:ln/>
        </p:spPr>
        <p:txBody>
          <a:bodyPr vert="horz" wrap="square" lIns="91440" tIns="45720" rIns="91440" bIns="45720" anchor="t"/>
          <a:p>
            <a:pPr eaLnBrk="1" hangingPunct="1"/>
            <a:r>
              <a:rPr lang="zh-CN" altLang="en-US" dirty="0"/>
              <a:t>假定一：投资者是理性的，因而可以理性地评估证券的价值。</a:t>
            </a:r>
            <a:endParaRPr lang="zh-CN" altLang="en-US" dirty="0"/>
          </a:p>
          <a:p>
            <a:pPr eaLnBrk="1" hangingPunct="1"/>
            <a:r>
              <a:rPr lang="zh-CN" altLang="en-US" dirty="0"/>
              <a:t>假定二：部分非理性投资者的交易是随机的，这些交易会相互抵消，不会影响价格。</a:t>
            </a:r>
            <a:endParaRPr lang="zh-CN" altLang="en-US" dirty="0"/>
          </a:p>
          <a:p>
            <a:pPr eaLnBrk="1" hangingPunct="1"/>
            <a:r>
              <a:rPr lang="zh-CN" altLang="en-US" dirty="0"/>
              <a:t>假定三</a:t>
            </a:r>
            <a:r>
              <a:rPr lang="en-US" altLang="zh-CN" dirty="0"/>
              <a:t>: </a:t>
            </a:r>
            <a:r>
              <a:rPr lang="zh-CN" altLang="en-US" dirty="0"/>
              <a:t>虽然非理性投资者的交易行为具有相关性</a:t>
            </a:r>
            <a:r>
              <a:rPr lang="en-US" altLang="zh-CN" dirty="0"/>
              <a:t>, </a:t>
            </a:r>
            <a:r>
              <a:rPr lang="zh-CN" altLang="en-US" dirty="0"/>
              <a:t>但理性套利者的套利行为可以消除这些非理性投资者对价格的影响。</a:t>
            </a:r>
            <a:endParaRPr lang="zh-CN" altLang="en-US" dirty="0"/>
          </a:p>
        </p:txBody>
      </p:sp>
      <p:sp>
        <p:nvSpPr>
          <p:cNvPr id="24580" name="AutoShape 4"/>
          <p:cNvSpPr>
            <a:spLocks noChangeArrowheads="1"/>
          </p:cNvSpPr>
          <p:nvPr/>
        </p:nvSpPr>
        <p:spPr bwMode="auto">
          <a:xfrm>
            <a:off x="5508625" y="4437063"/>
            <a:ext cx="1368425" cy="792163"/>
          </a:xfrm>
          <a:prstGeom prst="star5">
            <a:avLst/>
          </a:prstGeom>
          <a:noFill/>
          <a:ln w="9525">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最弱</a:t>
            </a:r>
            <a:endParaRPr kumimoji="0" lang="zh-CN" altLang="en-US"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endParaRPr>
          </a:p>
        </p:txBody>
      </p:sp>
      <p:sp>
        <p:nvSpPr>
          <p:cNvPr id="24581" name="AutoShape 5"/>
          <p:cNvSpPr>
            <a:spLocks noChangeArrowheads="1"/>
          </p:cNvSpPr>
          <p:nvPr/>
        </p:nvSpPr>
        <p:spPr bwMode="auto">
          <a:xfrm>
            <a:off x="5292725" y="1844675"/>
            <a:ext cx="1368425" cy="792163"/>
          </a:xfrm>
          <a:prstGeom prst="star5">
            <a:avLst/>
          </a:prstGeom>
          <a:noFill/>
          <a:ln w="9525">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最强</a:t>
            </a:r>
            <a:endParaRPr kumimoji="0" lang="en-US" altLang="zh-CN"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endParaRPr>
          </a:p>
        </p:txBody>
      </p:sp>
      <p:sp>
        <p:nvSpPr>
          <p:cNvPr id="24582" name="AutoShape 6"/>
          <p:cNvSpPr>
            <a:spLocks noChangeArrowheads="1"/>
          </p:cNvSpPr>
          <p:nvPr/>
        </p:nvSpPr>
        <p:spPr bwMode="auto">
          <a:xfrm>
            <a:off x="7704138" y="2636838"/>
            <a:ext cx="1116013" cy="792163"/>
          </a:xfrm>
          <a:prstGeom prst="star5">
            <a:avLst/>
          </a:prstGeom>
          <a:noFill/>
          <a:ln w="9525">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较弱</a:t>
            </a:r>
            <a:endParaRPr kumimoji="0" lang="zh-CN" altLang="en-US" sz="20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书堆型设计模板</Template>
  <TotalTime>0</TotalTime>
  <Words>5330</Words>
  <Application>WPS 演示</Application>
  <PresentationFormat>On-screen Show (4:3)</PresentationFormat>
  <Paragraphs>286</Paragraphs>
  <Slides>27</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27</vt:i4>
      </vt:variant>
    </vt:vector>
  </HeadingPairs>
  <TitlesOfParts>
    <vt:vector size="44" baseType="lpstr">
      <vt:lpstr>Arial</vt:lpstr>
      <vt:lpstr>宋体</vt:lpstr>
      <vt:lpstr>Wingdings</vt:lpstr>
      <vt:lpstr>Garamond</vt:lpstr>
      <vt:lpstr>华文新魏</vt:lpstr>
      <vt:lpstr>华文彩云</vt:lpstr>
      <vt:lpstr>Times New Roman</vt:lpstr>
      <vt:lpstr>Monotype Corsiva</vt:lpstr>
      <vt:lpstr>微软雅黑</vt:lpstr>
      <vt:lpstr>Arial Unicode MS</vt:lpstr>
      <vt:lpstr>Edge</vt:lpstr>
      <vt:lpstr>Equation.3</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linhai</dc:creator>
  <cp:lastModifiedBy>LiuPei</cp:lastModifiedBy>
  <cp:revision>35</cp:revision>
  <dcterms:created xsi:type="dcterms:W3CDTF">2007-10-07T09:57:05Z</dcterms:created>
  <dcterms:modified xsi:type="dcterms:W3CDTF">2018-06-19T02:42:21Z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TC011594402052</vt:lpwstr>
  </property>
  <property fmtid="{D5CDD505-2E9C-101B-9397-08002B2CF9AE}" pid="3" name="KSOProductBuildVer">
    <vt:lpwstr>2052-10.1.0.7245</vt:lpwstr>
  </property>
</Properties>
</file>