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82016" autoAdjust="0"/>
  </p:normalViewPr>
  <p:slideViewPr>
    <p:cSldViewPr>
      <p:cViewPr>
        <p:scale>
          <a:sx n="100" d="100"/>
          <a:sy n="100" d="100"/>
        </p:scale>
        <p:origin x="-85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94E06-CA6D-4C69-B481-F4B2598674E5}" type="doc">
      <dgm:prSet loTypeId="urn:microsoft.com/office/officeart/2005/8/layout/venn2" loCatId="relationship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F428C66-BD30-44FE-B974-4A8B9438E112}">
      <dgm:prSet phldrT="[Text]" custT="1"/>
      <dgm:spPr/>
      <dgm:t>
        <a:bodyPr/>
        <a:lstStyle/>
        <a:p>
          <a:r>
            <a:rPr lang="en-US" altLang="zh-CN" sz="1600" b="1" dirty="0" smtClean="0"/>
            <a:t>Distributed Test Services</a:t>
          </a:r>
          <a:endParaRPr lang="zh-CN" altLang="en-US" sz="1600" b="1" dirty="0"/>
        </a:p>
      </dgm:t>
    </dgm:pt>
    <dgm:pt modelId="{EBDE0B7A-32A6-40FD-A6C0-3F466C9D0D2D}" type="parTrans" cxnId="{83792763-69B4-4C13-B8F2-4710D059B793}">
      <dgm:prSet/>
      <dgm:spPr/>
      <dgm:t>
        <a:bodyPr/>
        <a:lstStyle/>
        <a:p>
          <a:endParaRPr lang="zh-CN" altLang="en-US"/>
        </a:p>
      </dgm:t>
    </dgm:pt>
    <dgm:pt modelId="{52A9D6B6-2134-4288-96D1-0F6CA4179FCC}" type="sibTrans" cxnId="{83792763-69B4-4C13-B8F2-4710D059B793}">
      <dgm:prSet/>
      <dgm:spPr/>
      <dgm:t>
        <a:bodyPr/>
        <a:lstStyle/>
        <a:p>
          <a:endParaRPr lang="zh-CN" altLang="en-US"/>
        </a:p>
      </dgm:t>
    </dgm:pt>
    <dgm:pt modelId="{F4138799-8D26-47D0-BB4B-24626F190B46}">
      <dgm:prSet phldrT="[Text]" custT="1"/>
      <dgm:spPr/>
      <dgm:t>
        <a:bodyPr/>
        <a:lstStyle/>
        <a:p>
          <a:r>
            <a:rPr lang="en-US" altLang="zh-CN" sz="1600" b="1" dirty="0" smtClean="0"/>
            <a:t>Customized Protocol</a:t>
          </a:r>
          <a:endParaRPr lang="zh-CN" altLang="en-US" sz="1600" b="1" dirty="0"/>
        </a:p>
      </dgm:t>
    </dgm:pt>
    <dgm:pt modelId="{D6841962-0B95-490F-A55A-9ADA2466913D}" type="parTrans" cxnId="{588B9813-1AD9-4F1B-8C22-F18DFD818BB3}">
      <dgm:prSet/>
      <dgm:spPr/>
      <dgm:t>
        <a:bodyPr/>
        <a:lstStyle/>
        <a:p>
          <a:endParaRPr lang="zh-CN" altLang="en-US"/>
        </a:p>
      </dgm:t>
    </dgm:pt>
    <dgm:pt modelId="{8FB549F8-F5F0-49F3-B6FF-FC8878EF9464}" type="sibTrans" cxnId="{588B9813-1AD9-4F1B-8C22-F18DFD818BB3}">
      <dgm:prSet/>
      <dgm:spPr/>
      <dgm:t>
        <a:bodyPr/>
        <a:lstStyle/>
        <a:p>
          <a:endParaRPr lang="zh-CN" altLang="en-US"/>
        </a:p>
      </dgm:t>
    </dgm:pt>
    <dgm:pt modelId="{BA1ABB33-C5D8-427D-A82A-3700D76DE88B}">
      <dgm:prSet phldrT="[Text]" phldr="1"/>
      <dgm:spPr/>
      <dgm:t>
        <a:bodyPr/>
        <a:lstStyle/>
        <a:p>
          <a:endParaRPr lang="zh-CN" altLang="en-US"/>
        </a:p>
      </dgm:t>
    </dgm:pt>
    <dgm:pt modelId="{09EFCE0A-2BD8-4EC0-98C1-92F060F3DB11}" type="parTrans" cxnId="{7E8E6565-AA84-4B50-983A-4907D6C0425F}">
      <dgm:prSet/>
      <dgm:spPr/>
      <dgm:t>
        <a:bodyPr/>
        <a:lstStyle/>
        <a:p>
          <a:endParaRPr lang="zh-CN" altLang="en-US"/>
        </a:p>
      </dgm:t>
    </dgm:pt>
    <dgm:pt modelId="{2637C10E-1C31-4C6E-9A42-FF497B609D2A}" type="sibTrans" cxnId="{7E8E6565-AA84-4B50-983A-4907D6C0425F}">
      <dgm:prSet/>
      <dgm:spPr/>
      <dgm:t>
        <a:bodyPr/>
        <a:lstStyle/>
        <a:p>
          <a:endParaRPr lang="zh-CN" altLang="en-US"/>
        </a:p>
      </dgm:t>
    </dgm:pt>
    <dgm:pt modelId="{6337E551-836E-4BB1-AA65-4333A7E6B93E}" type="pres">
      <dgm:prSet presAssocID="{95E94E06-CA6D-4C69-B481-F4B2598674E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19EA8D-1B5E-44ED-A6FC-9F74DADA3CAC}" type="pres">
      <dgm:prSet presAssocID="{95E94E06-CA6D-4C69-B481-F4B2598674E5}" presName="comp1" presStyleCnt="0"/>
      <dgm:spPr/>
    </dgm:pt>
    <dgm:pt modelId="{81BE026E-C192-4B27-B348-2EB34ABE4FC6}" type="pres">
      <dgm:prSet presAssocID="{95E94E06-CA6D-4C69-B481-F4B2598674E5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BA07316A-79F9-400C-8D70-266E40098EEF}" type="pres">
      <dgm:prSet presAssocID="{95E94E06-CA6D-4C69-B481-F4B2598674E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04F35-8996-49B1-A7DC-850C9510BBB2}" type="pres">
      <dgm:prSet presAssocID="{95E94E06-CA6D-4C69-B481-F4B2598674E5}" presName="comp2" presStyleCnt="0"/>
      <dgm:spPr/>
    </dgm:pt>
    <dgm:pt modelId="{D93D0156-5881-405C-99D9-BDA8FEB13DCD}" type="pres">
      <dgm:prSet presAssocID="{95E94E06-CA6D-4C69-B481-F4B2598674E5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1321A6F9-6C53-41C6-9522-747636D8C13D}" type="pres">
      <dgm:prSet presAssocID="{95E94E06-CA6D-4C69-B481-F4B2598674E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CA25BB-4321-4DAA-9C31-F8676C7F2847}" type="pres">
      <dgm:prSet presAssocID="{95E94E06-CA6D-4C69-B481-F4B2598674E5}" presName="comp3" presStyleCnt="0"/>
      <dgm:spPr/>
    </dgm:pt>
    <dgm:pt modelId="{C2B4A530-0E54-4A4E-9949-DF8504CFC2D0}" type="pres">
      <dgm:prSet presAssocID="{95E94E06-CA6D-4C69-B481-F4B2598674E5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03642C3F-C62C-47FB-A790-11E854AC7DC4}" type="pres">
      <dgm:prSet presAssocID="{95E94E06-CA6D-4C69-B481-F4B2598674E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BB6E44-EFA9-46B1-946D-5B701E8A40EC}" type="presOf" srcId="{0F428C66-BD30-44FE-B974-4A8B9438E112}" destId="{81BE026E-C192-4B27-B348-2EB34ABE4FC6}" srcOrd="0" destOrd="0" presId="urn:microsoft.com/office/officeart/2005/8/layout/venn2"/>
    <dgm:cxn modelId="{CBE8084F-F8E6-421A-8BC9-75E2F1588878}" type="presOf" srcId="{0F428C66-BD30-44FE-B974-4A8B9438E112}" destId="{BA07316A-79F9-400C-8D70-266E40098EEF}" srcOrd="1" destOrd="0" presId="urn:microsoft.com/office/officeart/2005/8/layout/venn2"/>
    <dgm:cxn modelId="{83792763-69B4-4C13-B8F2-4710D059B793}" srcId="{95E94E06-CA6D-4C69-B481-F4B2598674E5}" destId="{0F428C66-BD30-44FE-B974-4A8B9438E112}" srcOrd="0" destOrd="0" parTransId="{EBDE0B7A-32A6-40FD-A6C0-3F466C9D0D2D}" sibTransId="{52A9D6B6-2134-4288-96D1-0F6CA4179FCC}"/>
    <dgm:cxn modelId="{7E8E6565-AA84-4B50-983A-4907D6C0425F}" srcId="{95E94E06-CA6D-4C69-B481-F4B2598674E5}" destId="{BA1ABB33-C5D8-427D-A82A-3700D76DE88B}" srcOrd="2" destOrd="0" parTransId="{09EFCE0A-2BD8-4EC0-98C1-92F060F3DB11}" sibTransId="{2637C10E-1C31-4C6E-9A42-FF497B609D2A}"/>
    <dgm:cxn modelId="{4535A85C-F9D1-41AA-96ED-731B57A468F5}" type="presOf" srcId="{95E94E06-CA6D-4C69-B481-F4B2598674E5}" destId="{6337E551-836E-4BB1-AA65-4333A7E6B93E}" srcOrd="0" destOrd="0" presId="urn:microsoft.com/office/officeart/2005/8/layout/venn2"/>
    <dgm:cxn modelId="{09697FE3-9FD4-4D00-B97E-38C869F472C7}" type="presOf" srcId="{F4138799-8D26-47D0-BB4B-24626F190B46}" destId="{D93D0156-5881-405C-99D9-BDA8FEB13DCD}" srcOrd="0" destOrd="0" presId="urn:microsoft.com/office/officeart/2005/8/layout/venn2"/>
    <dgm:cxn modelId="{AF5F63AC-4F9A-4696-A638-4C16E52EFD5B}" type="presOf" srcId="{F4138799-8D26-47D0-BB4B-24626F190B46}" destId="{1321A6F9-6C53-41C6-9522-747636D8C13D}" srcOrd="1" destOrd="0" presId="urn:microsoft.com/office/officeart/2005/8/layout/venn2"/>
    <dgm:cxn modelId="{0E1A0862-284B-451A-9995-F9D3637777A4}" type="presOf" srcId="{BA1ABB33-C5D8-427D-A82A-3700D76DE88B}" destId="{C2B4A530-0E54-4A4E-9949-DF8504CFC2D0}" srcOrd="0" destOrd="0" presId="urn:microsoft.com/office/officeart/2005/8/layout/venn2"/>
    <dgm:cxn modelId="{262D6187-0D0E-47F0-86FB-A4BFFA722D0F}" type="presOf" srcId="{BA1ABB33-C5D8-427D-A82A-3700D76DE88B}" destId="{03642C3F-C62C-47FB-A790-11E854AC7DC4}" srcOrd="1" destOrd="0" presId="urn:microsoft.com/office/officeart/2005/8/layout/venn2"/>
    <dgm:cxn modelId="{588B9813-1AD9-4F1B-8C22-F18DFD818BB3}" srcId="{95E94E06-CA6D-4C69-B481-F4B2598674E5}" destId="{F4138799-8D26-47D0-BB4B-24626F190B46}" srcOrd="1" destOrd="0" parTransId="{D6841962-0B95-490F-A55A-9ADA2466913D}" sibTransId="{8FB549F8-F5F0-49F3-B6FF-FC8878EF9464}"/>
    <dgm:cxn modelId="{C5684A74-DF7E-431A-BB0F-993E841B2EA4}" type="presParOf" srcId="{6337E551-836E-4BB1-AA65-4333A7E6B93E}" destId="{2319EA8D-1B5E-44ED-A6FC-9F74DADA3CAC}" srcOrd="0" destOrd="0" presId="urn:microsoft.com/office/officeart/2005/8/layout/venn2"/>
    <dgm:cxn modelId="{A8F8768B-796D-4F90-8117-D98A700F443B}" type="presParOf" srcId="{2319EA8D-1B5E-44ED-A6FC-9F74DADA3CAC}" destId="{81BE026E-C192-4B27-B348-2EB34ABE4FC6}" srcOrd="0" destOrd="0" presId="urn:microsoft.com/office/officeart/2005/8/layout/venn2"/>
    <dgm:cxn modelId="{E91C7B98-C4B2-4587-99FA-6764ECA0162A}" type="presParOf" srcId="{2319EA8D-1B5E-44ED-A6FC-9F74DADA3CAC}" destId="{BA07316A-79F9-400C-8D70-266E40098EEF}" srcOrd="1" destOrd="0" presId="urn:microsoft.com/office/officeart/2005/8/layout/venn2"/>
    <dgm:cxn modelId="{B0C7E356-714E-47FB-8194-8D6E72E0EB05}" type="presParOf" srcId="{6337E551-836E-4BB1-AA65-4333A7E6B93E}" destId="{1D704F35-8996-49B1-A7DC-850C9510BBB2}" srcOrd="1" destOrd="0" presId="urn:microsoft.com/office/officeart/2005/8/layout/venn2"/>
    <dgm:cxn modelId="{A560D839-9F13-4A91-B3DE-8538CB3F0BBF}" type="presParOf" srcId="{1D704F35-8996-49B1-A7DC-850C9510BBB2}" destId="{D93D0156-5881-405C-99D9-BDA8FEB13DCD}" srcOrd="0" destOrd="0" presId="urn:microsoft.com/office/officeart/2005/8/layout/venn2"/>
    <dgm:cxn modelId="{539F00B4-F656-4DB6-B70D-3A220D88CAA0}" type="presParOf" srcId="{1D704F35-8996-49B1-A7DC-850C9510BBB2}" destId="{1321A6F9-6C53-41C6-9522-747636D8C13D}" srcOrd="1" destOrd="0" presId="urn:microsoft.com/office/officeart/2005/8/layout/venn2"/>
    <dgm:cxn modelId="{FC3890CA-2DC8-490C-9F11-FD7F2EFFF907}" type="presParOf" srcId="{6337E551-836E-4BB1-AA65-4333A7E6B93E}" destId="{63CA25BB-4321-4DAA-9C31-F8676C7F2847}" srcOrd="2" destOrd="0" presId="urn:microsoft.com/office/officeart/2005/8/layout/venn2"/>
    <dgm:cxn modelId="{6BC4EEFA-B611-4712-A828-4A27D002CCD6}" type="presParOf" srcId="{63CA25BB-4321-4DAA-9C31-F8676C7F2847}" destId="{C2B4A530-0E54-4A4E-9949-DF8504CFC2D0}" srcOrd="0" destOrd="0" presId="urn:microsoft.com/office/officeart/2005/8/layout/venn2"/>
    <dgm:cxn modelId="{4D3EC1A1-3C78-4DE8-B295-4D7AAD9CDFD6}" type="presParOf" srcId="{63CA25BB-4321-4DAA-9C31-F8676C7F2847}" destId="{03642C3F-C62C-47FB-A790-11E854AC7DC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E026E-C192-4B27-B348-2EB34ABE4FC6}">
      <dsp:nvSpPr>
        <dsp:cNvPr id="0" name=""/>
        <dsp:cNvSpPr/>
      </dsp:nvSpPr>
      <dsp:spPr>
        <a:xfrm>
          <a:off x="1016000" y="0"/>
          <a:ext cx="4064000" cy="406400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Distributed Test Services</a:t>
          </a:r>
          <a:endParaRPr lang="zh-CN" altLang="en-US" sz="1600" b="1" kern="1200" dirty="0"/>
        </a:p>
      </dsp:txBody>
      <dsp:txXfrm>
        <a:off x="2337816" y="203199"/>
        <a:ext cx="1420368" cy="609600"/>
      </dsp:txXfrm>
    </dsp:sp>
    <dsp:sp modelId="{D93D0156-5881-405C-99D9-BDA8FEB13DCD}">
      <dsp:nvSpPr>
        <dsp:cNvPr id="0" name=""/>
        <dsp:cNvSpPr/>
      </dsp:nvSpPr>
      <dsp:spPr>
        <a:xfrm>
          <a:off x="1524000" y="1015999"/>
          <a:ext cx="3048000" cy="304800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Customized Protocol</a:t>
          </a:r>
          <a:endParaRPr lang="zh-CN" altLang="en-US" sz="1600" b="1" kern="1200" dirty="0"/>
        </a:p>
      </dsp:txBody>
      <dsp:txXfrm>
        <a:off x="2337816" y="1206499"/>
        <a:ext cx="1420368" cy="571500"/>
      </dsp:txXfrm>
    </dsp:sp>
    <dsp:sp modelId="{C2B4A530-0E54-4A4E-9949-DF8504CFC2D0}">
      <dsp:nvSpPr>
        <dsp:cNvPr id="0" name=""/>
        <dsp:cNvSpPr/>
      </dsp:nvSpPr>
      <dsp:spPr>
        <a:xfrm>
          <a:off x="2032000" y="2032000"/>
          <a:ext cx="2032000" cy="203200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2329579" y="2540000"/>
        <a:ext cx="143684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45B2-0B61-4BB9-8DE3-3E48AABEF4F6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60FAA-CF4E-4FC4-871C-9FF8CF637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6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e.g. </a:t>
            </a:r>
            <a:r>
              <a:rPr lang="en-US" altLang="zh-CN" dirty="0" err="1" smtClean="0"/>
              <a:t>HiBench</a:t>
            </a:r>
            <a:r>
              <a:rPr lang="en-US" altLang="zh-CN" baseline="0" dirty="0" smtClean="0"/>
              <a:t> covers part of mahout features. We can write some benchmark cases,   if the current Benchmark case is not suit for the feature, we can do some modification.   </a:t>
            </a:r>
            <a:r>
              <a:rPr lang="en-US" altLang="zh-CN" dirty="0" smtClean="0"/>
              <a:t>Benchmark Enhancements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0FAA-CF4E-4FC4-871C-9FF8CF6376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8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it’s easy to add test suits?    Industry,  why</a:t>
            </a:r>
            <a:r>
              <a:rPr lang="en-US" altLang="zh-CN" baseline="0" dirty="0" smtClean="0"/>
              <a:t> select this?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0FAA-CF4E-4FC4-871C-9FF8CF6376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3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Soak:</a:t>
            </a:r>
            <a:r>
              <a:rPr lang="en-US" altLang="zh-CN" baseline="0" dirty="0" smtClean="0"/>
              <a:t> reliability, performance</a:t>
            </a:r>
          </a:p>
          <a:p>
            <a:r>
              <a:rPr lang="en-US" altLang="zh-CN" baseline="0" dirty="0" smtClean="0"/>
              <a:t>New IM rest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 : functional test  IM automation rate will be improved huge.     Manually configuration before,  now Rest API coverage will be high,  full-index test old cases can be imported to </a:t>
            </a:r>
            <a:r>
              <a:rPr lang="en-US" altLang="zh-CN" baseline="0" dirty="0" err="1" smtClean="0"/>
              <a:t>RestAPI</a:t>
            </a:r>
            <a:endParaRPr lang="en-US" altLang="zh-CN" baseline="0" dirty="0" smtClean="0"/>
          </a:p>
          <a:p>
            <a:r>
              <a:rPr lang="en-US" altLang="zh-CN" baseline="0" dirty="0" smtClean="0"/>
              <a:t>Integration test: full index,  cross –site.     Combined features integration test – new phase 2</a:t>
            </a:r>
          </a:p>
          <a:p>
            <a:r>
              <a:rPr lang="en-US" altLang="zh-CN" baseline="0" dirty="0" smtClean="0"/>
              <a:t>POC,  QA on common environment,     read/write   20%/80%</a:t>
            </a:r>
          </a:p>
          <a:p>
            <a:r>
              <a:rPr lang="en-US" altLang="zh-CN" baseline="0" dirty="0" smtClean="0"/>
              <a:t>Run case in Intel lab?  Or can be test on user environment.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0FAA-CF4E-4FC4-871C-9FF8CF6376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Soak:</a:t>
            </a:r>
            <a:r>
              <a:rPr lang="en-US" altLang="zh-CN" baseline="0" dirty="0" smtClean="0"/>
              <a:t> reliability, performance</a:t>
            </a:r>
          </a:p>
          <a:p>
            <a:r>
              <a:rPr lang="en-US" altLang="zh-CN" baseline="0" dirty="0" smtClean="0"/>
              <a:t>New IM rest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 : functional test  IM automation rate will be improved huge.     Manually configuration before,  now Rest API coverage will be high,  full-index test old cases can be imported to </a:t>
            </a:r>
            <a:r>
              <a:rPr lang="en-US" altLang="zh-CN" baseline="0" dirty="0" err="1" smtClean="0"/>
              <a:t>RestAPI</a:t>
            </a:r>
            <a:endParaRPr lang="en-US" altLang="zh-CN" baseline="0" dirty="0" smtClean="0"/>
          </a:p>
          <a:p>
            <a:r>
              <a:rPr lang="en-US" altLang="zh-CN" baseline="0" dirty="0" smtClean="0"/>
              <a:t>Integration test: full index,  cross –site.     Combined features integration test – new phase 2</a:t>
            </a:r>
          </a:p>
          <a:p>
            <a:r>
              <a:rPr lang="en-US" altLang="zh-CN" baseline="0" dirty="0" smtClean="0"/>
              <a:t>POC,  QA on common environment,     read/write   20%/80%</a:t>
            </a:r>
          </a:p>
          <a:p>
            <a:r>
              <a:rPr lang="en-US" altLang="zh-CN" baseline="0" dirty="0" smtClean="0"/>
              <a:t>Run case in Intel lab?  Or can be test on user environment.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0FAA-CF4E-4FC4-871C-9FF8CF6376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3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Soak:</a:t>
            </a:r>
            <a:r>
              <a:rPr lang="en-US" altLang="zh-CN" baseline="0" dirty="0" smtClean="0"/>
              <a:t> reliability, performance</a:t>
            </a:r>
          </a:p>
          <a:p>
            <a:r>
              <a:rPr lang="en-US" altLang="zh-CN" baseline="0" dirty="0" smtClean="0"/>
              <a:t>New IM rest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 : functional test  IM automation rate will be improved huge.     Manually configuration before,  now Rest API coverage will be high,  full-index test old cases can be imported to </a:t>
            </a:r>
            <a:r>
              <a:rPr lang="en-US" altLang="zh-CN" baseline="0" dirty="0" err="1" smtClean="0"/>
              <a:t>RestAPI</a:t>
            </a:r>
            <a:endParaRPr lang="en-US" altLang="zh-CN" baseline="0" dirty="0" smtClean="0"/>
          </a:p>
          <a:p>
            <a:r>
              <a:rPr lang="en-US" altLang="zh-CN" baseline="0" dirty="0" smtClean="0"/>
              <a:t>Integration test: full index,  cross –site.     Combined features integration test – new phase 2</a:t>
            </a:r>
          </a:p>
          <a:p>
            <a:r>
              <a:rPr lang="en-US" altLang="zh-CN" baseline="0" dirty="0" smtClean="0"/>
              <a:t>POC,  QA on common environment,     read/write   20%/80%</a:t>
            </a:r>
          </a:p>
          <a:p>
            <a:r>
              <a:rPr lang="en-US" altLang="zh-CN" baseline="0" dirty="0" smtClean="0"/>
              <a:t>Run case in Intel lab?  Or can be test on user environment.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0FAA-CF4E-4FC4-871C-9FF8CF6376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3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6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0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9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7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0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6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6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2937-4A45-4F3B-86C5-7564FE42C7F1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1C57-B5B2-4BEE-BBE0-E65A4D5A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http://sils0014.sh.intel.com:8080/images/intel-logo.pn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gdata-wiki.ic.intel.com/wiki/Soa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h-ssvn.sh.intel.com/ssg_repos/svn_hadoop/hadoop/hadoop/QA/soak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124744"/>
            <a:ext cx="5760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SOAK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The performance &amp; soak test framework for IDH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DSD Big Data QA PRC</a:t>
            </a:r>
          </a:p>
        </p:txBody>
      </p:sp>
      <p:pic>
        <p:nvPicPr>
          <p:cNvPr id="6" name="Picture 5" descr="XML Engineering"/>
          <p:cNvPicPr>
            <a:picLocks noChangeAspect="1" noChangeArrowheads="1"/>
          </p:cNvPicPr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75" y="1695762"/>
            <a:ext cx="887537" cy="3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Thanks!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What’s SOAK?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4"/>
            <a:ext cx="6045719" cy="5063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412776"/>
            <a:ext cx="7704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Soak, a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/>
              <a:t>soak/scale test framework,  is designed for convenient and flexible testing to </a:t>
            </a:r>
            <a:r>
              <a:rPr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Hadoop</a:t>
            </a:r>
            <a:r>
              <a:rPr lang="en-US" altLang="zh-CN" dirty="0" smtClean="0"/>
              <a:t>. </a:t>
            </a:r>
          </a:p>
          <a:p>
            <a:endParaRPr lang="en-US" altLang="zh-CN" dirty="0"/>
          </a:p>
          <a:p>
            <a:r>
              <a:rPr lang="en-US" altLang="zh-CN" dirty="0" smtClean="0"/>
              <a:t>Benchmarks as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plugins</a:t>
            </a:r>
            <a:r>
              <a:rPr lang="en-US" altLang="zh-CN" dirty="0" smtClean="0"/>
              <a:t> into the framework which provides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flexible scheduler strategy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comprehensive data collection mechanism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deepness data analysis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 report</a:t>
            </a:r>
            <a:r>
              <a:rPr lang="en-US" altLang="zh-CN" dirty="0" smtClean="0"/>
              <a:t>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Usage:</a:t>
            </a:r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Performance Evaluation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1600" dirty="0" smtClean="0"/>
              <a:t>Performance </a:t>
            </a:r>
            <a:r>
              <a:rPr lang="en-US" altLang="zh-CN" sz="1600" dirty="0" smtClean="0"/>
              <a:t>Tuning</a:t>
            </a:r>
            <a:r>
              <a:rPr lang="en-US" altLang="zh-CN" sz="1600" dirty="0" smtClean="0"/>
              <a:t>.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1600" dirty="0" smtClean="0"/>
              <a:t>Customer </a:t>
            </a:r>
            <a:r>
              <a:rPr lang="en-US" altLang="zh-CN" sz="1600" dirty="0" smtClean="0"/>
              <a:t>C</a:t>
            </a:r>
            <a:r>
              <a:rPr lang="en-US" altLang="zh-CN" sz="1600" dirty="0" smtClean="0"/>
              <a:t>ase Simulator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74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SOAK?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016" y="1700807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1400" dirty="0" smtClean="0"/>
              <a:t>Support tests for distributed applications</a:t>
            </a:r>
          </a:p>
          <a:p>
            <a:pPr marL="285750" indent="-285750">
              <a:buFont typeface="Wingdings" pitchFamily="2" charset="2"/>
              <a:buChar char="n"/>
            </a:pPr>
            <a:endParaRPr lang="zh-CN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4032448" cy="3377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6016" y="199933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1400" dirty="0" smtClean="0"/>
              <a:t>Pluggable components for strong expandability</a:t>
            </a:r>
            <a:endParaRPr lang="zh-CN" alt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331640" y="2224027"/>
            <a:ext cx="1728192" cy="2997972"/>
          </a:xfrm>
          <a:prstGeom prst="roundRect">
            <a:avLst/>
          </a:prstGeom>
          <a:solidFill>
            <a:schemeClr val="accent2">
              <a:lumMod val="75000"/>
              <a:alpha val="4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7936" y="2335508"/>
            <a:ext cx="2295872" cy="2533652"/>
            <a:chOff x="547936" y="2335508"/>
            <a:chExt cx="2295872" cy="2533652"/>
          </a:xfrm>
        </p:grpSpPr>
        <p:sp>
          <p:nvSpPr>
            <p:cNvPr id="8" name="Rounded Rectangle 7"/>
            <p:cNvSpPr/>
            <p:nvPr/>
          </p:nvSpPr>
          <p:spPr>
            <a:xfrm>
              <a:off x="547936" y="2335508"/>
              <a:ext cx="1359768" cy="1021484"/>
            </a:xfrm>
            <a:prstGeom prst="roundRect">
              <a:avLst/>
            </a:prstGeom>
            <a:solidFill>
              <a:schemeClr val="accent2">
                <a:lumMod val="75000"/>
                <a:alpha val="4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75892" y="4005064"/>
              <a:ext cx="967916" cy="864096"/>
            </a:xfrm>
            <a:prstGeom prst="roundRect">
              <a:avLst/>
            </a:prstGeom>
            <a:solidFill>
              <a:schemeClr val="accent2">
                <a:lumMod val="75000"/>
                <a:alpha val="4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16016" y="2292587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1400" dirty="0" smtClean="0"/>
              <a:t>Configuration-based test scenario definition</a:t>
            </a:r>
            <a:endParaRPr lang="zh-CN" alt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79712" y="1822241"/>
            <a:ext cx="1944216" cy="2533652"/>
            <a:chOff x="613554" y="2335508"/>
            <a:chExt cx="1944216" cy="2533652"/>
          </a:xfrm>
        </p:grpSpPr>
        <p:sp>
          <p:nvSpPr>
            <p:cNvPr id="13" name="Rounded Rectangle 12"/>
            <p:cNvSpPr/>
            <p:nvPr/>
          </p:nvSpPr>
          <p:spPr>
            <a:xfrm>
              <a:off x="613554" y="2335508"/>
              <a:ext cx="936104" cy="886679"/>
            </a:xfrm>
            <a:prstGeom prst="roundRect">
              <a:avLst/>
            </a:prstGeom>
            <a:solidFill>
              <a:schemeClr val="accent2">
                <a:lumMod val="75000"/>
                <a:alpha val="4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053714" y="4005064"/>
              <a:ext cx="504056" cy="864096"/>
            </a:xfrm>
            <a:prstGeom prst="roundRect">
              <a:avLst/>
            </a:prstGeom>
            <a:solidFill>
              <a:schemeClr val="accent2">
                <a:lumMod val="75000"/>
                <a:alpha val="4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16016" y="2617167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1400" dirty="0" smtClean="0"/>
              <a:t>Flexible and configurable scheduler engine to provide different scheduler strategies</a:t>
            </a:r>
            <a:endParaRPr lang="zh-CN" alt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979712" y="2708920"/>
            <a:ext cx="936104" cy="576064"/>
          </a:xfrm>
          <a:prstGeom prst="roundRect">
            <a:avLst/>
          </a:prstGeom>
          <a:solidFill>
            <a:schemeClr val="accent2">
              <a:lumMod val="75000"/>
              <a:alpha val="4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40513" y="3140387"/>
            <a:ext cx="1583415" cy="1296725"/>
            <a:chOff x="516124" y="2695548"/>
            <a:chExt cx="1583415" cy="1296725"/>
          </a:xfrm>
        </p:grpSpPr>
        <p:sp>
          <p:nvSpPr>
            <p:cNvPr id="22" name="Rounded Rectangle 21"/>
            <p:cNvSpPr/>
            <p:nvPr/>
          </p:nvSpPr>
          <p:spPr>
            <a:xfrm>
              <a:off x="516124" y="3704240"/>
              <a:ext cx="359279" cy="288033"/>
            </a:xfrm>
            <a:prstGeom prst="roundRect">
              <a:avLst/>
            </a:prstGeom>
            <a:solidFill>
              <a:schemeClr val="accent2">
                <a:lumMod val="75000"/>
                <a:alpha val="4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95483" y="2695548"/>
              <a:ext cx="504056" cy="351409"/>
            </a:xfrm>
            <a:prstGeom prst="roundRect">
              <a:avLst/>
            </a:prstGeom>
            <a:solidFill>
              <a:schemeClr val="accent2">
                <a:lumMod val="75000"/>
                <a:alpha val="4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16016" y="312180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1400" dirty="0" smtClean="0"/>
              <a:t>Extensible metric system and lots of built-in metrics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716016" y="362586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sz="1400" dirty="0" smtClean="0"/>
              <a:t>Benchmarks and metrics aimed at </a:t>
            </a:r>
            <a:r>
              <a:rPr lang="en-US" altLang="zh-CN" sz="1400" dirty="0" err="1" smtClean="0"/>
              <a:t>Hadoop</a:t>
            </a:r>
            <a:r>
              <a:rPr lang="en-US" altLang="zh-CN" sz="1400" dirty="0" smtClean="0"/>
              <a:t> ecosystem</a:t>
            </a:r>
            <a:endParaRPr lang="zh-CN" altLang="en-US" sz="1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860032" y="4355893"/>
            <a:ext cx="3516843" cy="1152128"/>
            <a:chOff x="4324232" y="4437112"/>
            <a:chExt cx="3516843" cy="1152128"/>
          </a:xfrm>
        </p:grpSpPr>
        <p:grpSp>
          <p:nvGrpSpPr>
            <p:cNvPr id="27" name="Group 26"/>
            <p:cNvGrpSpPr/>
            <p:nvPr/>
          </p:nvGrpSpPr>
          <p:grpSpPr>
            <a:xfrm>
              <a:off x="4324232" y="4741151"/>
              <a:ext cx="895840" cy="847020"/>
              <a:chOff x="4324232" y="4741151"/>
              <a:chExt cx="895840" cy="84702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6" name="Picture 2" descr="ycsb" title="YCSB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232" y="4741151"/>
                <a:ext cx="840085" cy="560057"/>
              </a:xfrm>
              <a:prstGeom prst="rect">
                <a:avLst/>
              </a:prstGeom>
              <a:noFill/>
              <a:scene3d>
                <a:camera prst="isometricLeftDown">
                  <a:rot lat="2100000" lon="2700000" rev="0"/>
                </a:camera>
                <a:lightRig rig="threePt" dir="t"/>
              </a:scene3d>
              <a:sp3d>
                <a:bevelT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499992" y="531117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YCSB</a:t>
                </a:r>
                <a:endParaRPr lang="zh-CN" altLang="en-US" sz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271119" y="4778608"/>
              <a:ext cx="813049" cy="799599"/>
              <a:chOff x="5271119" y="4778608"/>
              <a:chExt cx="813049" cy="79959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1119" y="4778608"/>
                <a:ext cx="813049" cy="522600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  <a:sp3d>
                <a:bevelT/>
              </a:sp3d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292080" y="530120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HiBench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56176" y="4797152"/>
              <a:ext cx="864096" cy="792088"/>
              <a:chOff x="6156176" y="4797152"/>
              <a:chExt cx="864096" cy="79208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4797152"/>
                <a:ext cx="808484" cy="52260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isometricLeftDown"/>
                <a:lightRig rig="threePt" dir="t"/>
              </a:scene3d>
              <a:sp3d>
                <a:bevelT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300192" y="531224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TPC-H</a:t>
                </a:r>
                <a:endParaRPr lang="zh-CN" alt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7164288" y="4437112"/>
              <a:ext cx="6767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54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…</a:t>
              </a:r>
              <a:endParaRPr lang="en-US" altLang="zh-CN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7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7" grpId="1" animBg="1"/>
      <p:bldP spid="7" grpId="2" animBg="1"/>
      <p:bldP spid="11" grpId="0"/>
      <p:bldP spid="16" grpId="0"/>
      <p:bldP spid="18" grpId="0" animBg="1"/>
      <p:bldP spid="18" grpId="1" animBg="1"/>
      <p:bldP spid="18" grpId="2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 Test System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87682216"/>
              </p:ext>
            </p:extLst>
          </p:nvPr>
        </p:nvGraphicFramePr>
        <p:xfrm>
          <a:off x="1400986" y="175878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09915" y="4253367"/>
            <a:ext cx="1266141" cy="1047841"/>
            <a:chOff x="1115616" y="2204864"/>
            <a:chExt cx="2088232" cy="1728192"/>
          </a:xfrm>
        </p:grpSpPr>
        <p:sp>
          <p:nvSpPr>
            <p:cNvPr id="10" name="Rounded Rectangle 9"/>
            <p:cNvSpPr/>
            <p:nvPr/>
          </p:nvSpPr>
          <p:spPr>
            <a:xfrm>
              <a:off x="1115616" y="2204864"/>
              <a:ext cx="2088232" cy="1728192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 descr="http://akka.io/resources/images/logo_dropshado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357" y="2348880"/>
              <a:ext cx="142875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270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29" y="476672"/>
            <a:ext cx="3826768" cy="1143000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Plugin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 </a:t>
            </a:r>
            <a:b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2212479"/>
            <a:ext cx="3346449" cy="2448272"/>
            <a:chOff x="755576" y="2189899"/>
            <a:chExt cx="2376264" cy="1738482"/>
          </a:xfrm>
        </p:grpSpPr>
        <p:sp>
          <p:nvSpPr>
            <p:cNvPr id="3" name="TextBox 2"/>
            <p:cNvSpPr txBox="1"/>
            <p:nvPr/>
          </p:nvSpPr>
          <p:spPr>
            <a:xfrm>
              <a:off x="1475656" y="218989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 Tiers</a:t>
              </a:r>
              <a:endParaRPr lang="zh-CN" altLang="en-US" dirty="0"/>
            </a:p>
          </p:txBody>
        </p:sp>
        <p:pic>
          <p:nvPicPr>
            <p:cNvPr id="2050" name="Picture 2" descr="Image:3-ti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559231"/>
              <a:ext cx="2376264" cy="136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603559" y="2475291"/>
            <a:ext cx="5290404" cy="3076994"/>
            <a:chOff x="3531551" y="1844824"/>
            <a:chExt cx="5290404" cy="3076994"/>
          </a:xfrm>
        </p:grpSpPr>
        <p:pic>
          <p:nvPicPr>
            <p:cNvPr id="2052" name="Picture 4" descr="Image:Bund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844824"/>
              <a:ext cx="5042043" cy="307699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3531551" y="3645024"/>
              <a:ext cx="2483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03559" y="1484784"/>
            <a:ext cx="4842069" cy="3509042"/>
            <a:chOff x="3539935" y="1648150"/>
            <a:chExt cx="4842069" cy="3509042"/>
          </a:xfrm>
        </p:grpSpPr>
        <p:pic>
          <p:nvPicPr>
            <p:cNvPr id="2056" name="Picture 8" descr="Image:Plugin_service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861" y="1648150"/>
              <a:ext cx="4162143" cy="350904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539935" y="3236670"/>
              <a:ext cx="6799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03559" y="1916832"/>
            <a:ext cx="4640607" cy="3357773"/>
            <a:chOff x="3603559" y="1916832"/>
            <a:chExt cx="4640607" cy="3357773"/>
          </a:xfrm>
        </p:grpSpPr>
        <p:pic>
          <p:nvPicPr>
            <p:cNvPr id="2054" name="Picture 6" descr="Image:Life-cycl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156" y="1916832"/>
              <a:ext cx="3921010" cy="3357773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3603559" y="3675904"/>
              <a:ext cx="719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0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YCSB Demo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72" y="1484784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Yahoo! Cloud System Benchmark</a:t>
            </a:r>
          </a:p>
          <a:p>
            <a:endParaRPr lang="en-US" altLang="zh-CN" dirty="0"/>
          </a:p>
          <a:p>
            <a:r>
              <a:rPr lang="en-US" altLang="zh-CN" dirty="0" smtClean="0"/>
              <a:t>Workload </a:t>
            </a:r>
            <a:r>
              <a:rPr lang="en-US" altLang="zh-CN" dirty="0"/>
              <a:t>A: Update heavy workload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Application </a:t>
            </a:r>
            <a:r>
              <a:rPr lang="en-US" altLang="zh-CN" dirty="0"/>
              <a:t>example: Session store recording recent actions </a:t>
            </a:r>
          </a:p>
          <a:p>
            <a:r>
              <a:rPr lang="en-US" altLang="zh-CN" dirty="0" smtClean="0"/>
              <a:t>Read/update </a:t>
            </a:r>
            <a:r>
              <a:rPr lang="en-US" altLang="zh-CN" dirty="0"/>
              <a:t>ratio: </a:t>
            </a:r>
            <a:r>
              <a:rPr lang="en-US" altLang="zh-CN" dirty="0" smtClean="0"/>
              <a:t>50/50</a:t>
            </a:r>
          </a:p>
          <a:p>
            <a:r>
              <a:rPr lang="en-US" altLang="zh-CN" dirty="0" smtClean="0"/>
              <a:t>Default </a:t>
            </a:r>
            <a:r>
              <a:rPr lang="en-US" altLang="zh-CN" dirty="0"/>
              <a:t>data size: 1 KB records (10 fields, 100 bytes each, plus key) </a:t>
            </a:r>
          </a:p>
        </p:txBody>
      </p:sp>
    </p:spTree>
    <p:extLst>
      <p:ext uri="{BB962C8B-B14F-4D97-AF65-F5344CB8AC3E}">
        <p14:creationId xmlns:p14="http://schemas.microsoft.com/office/powerpoint/2010/main" val="81387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02036"/>
            <a:ext cx="4248472" cy="47072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Report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64284"/>
            <a:ext cx="4536504" cy="46964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06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Resource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744" y="1772816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Wiki:</a:t>
            </a: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bigdata-wiki.ic.intel.com/wiki/Soak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Source Code:</a:t>
            </a:r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://sh-ssvn.sh.intel.com/ssg_repos/svn_hadoop/hadoop/hadoop/QA/soak/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&amp; A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500</Words>
  <Application>Microsoft Office PowerPoint</Application>
  <PresentationFormat>On-screen Show (4:3)</PresentationFormat>
  <Paragraphs>82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What’s SOAK?</vt:lpstr>
      <vt:lpstr>Why SOAK?</vt:lpstr>
      <vt:lpstr>Distributed Test System</vt:lpstr>
      <vt:lpstr>Plugin System  &amp;  Demo</vt:lpstr>
      <vt:lpstr>YCSB Demo</vt:lpstr>
      <vt:lpstr>Report</vt:lpstr>
      <vt:lpstr>Resource</vt:lpstr>
      <vt:lpstr>Q &amp; A</vt:lpstr>
      <vt:lpstr>Thanks!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Yi A</dc:creator>
  <cp:lastModifiedBy>Yao, Yi A</cp:lastModifiedBy>
  <cp:revision>116</cp:revision>
  <dcterms:created xsi:type="dcterms:W3CDTF">2013-11-04T03:39:04Z</dcterms:created>
  <dcterms:modified xsi:type="dcterms:W3CDTF">2013-11-06T08:09:42Z</dcterms:modified>
</cp:coreProperties>
</file>