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5"/>
  </p:sldMasterIdLst>
  <p:notesMasterIdLst>
    <p:notesMasterId r:id="rId7"/>
  </p:notesMasterIdLst>
  <p:sldIdLst>
    <p:sldId id="257" r:id="rId6"/>
  </p:sldIdLst>
  <p:sldSz cx="43891200" cy="329184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2B2B2"/>
    <a:srgbClr val="DDDDDD"/>
    <a:srgbClr val="99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675" autoAdjust="0"/>
    <p:restoredTop sz="94660"/>
  </p:normalViewPr>
  <p:slideViewPr>
    <p:cSldViewPr>
      <p:cViewPr>
        <p:scale>
          <a:sx n="18" d="100"/>
          <a:sy n="18" d="100"/>
        </p:scale>
        <p:origin x="-1314" y="66"/>
      </p:cViewPr>
      <p:guideLst>
        <p:guide orient="horz" pos="10368"/>
        <p:guide pos="13824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C4FF8DE-2293-443D-8835-041ED926D0B8}" type="datetimeFigureOut">
              <a:rPr lang="en-US"/>
              <a:pPr>
                <a:defRPr/>
              </a:pPr>
              <a:t>9/6/2011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4B7341F-BB6E-4742-B711-399320CFA9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968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D2B12A6B-D6C9-4BF4-86B2-3F72E9C0ED78}" type="slidenum">
              <a:rPr lang="en-US" sz="1200"/>
              <a:pPr/>
              <a:t>1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BFD5C-5CA1-4BC3-A3A0-685869EC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1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2C59A-C3B0-4141-B37D-A5F08E51C0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2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2163" y="2925763"/>
            <a:ext cx="9326562" cy="26335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2475" y="2925763"/>
            <a:ext cx="27827288" cy="26335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7BB58-AC79-47F8-B267-DA80A76A2E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4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7A45C-E614-46BE-9CC9-67F2C8EF2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5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E6199-58B1-4106-A08C-23CFFECFD1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3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2475" y="9509125"/>
            <a:ext cx="18576925" cy="1975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9509125"/>
            <a:ext cx="18576925" cy="1975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BCC1C-91C9-4358-9799-4E5B7D372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7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7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7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78527-76A5-4C41-AA4E-ED8CDD2E0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9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F8F07-F635-415C-A528-F0C6A0C12E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9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0E76F-DD81-48F7-9646-1737674BCC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1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48F7E-795F-4D04-BD1E-72FDC7EA92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9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3"/>
            <a:ext cx="26335037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7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7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AC15C-D06D-4C39-BAA9-5A01B4F64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2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2475" y="2925763"/>
            <a:ext cx="373062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76202" tIns="188101" rIns="376202" bIns="1881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2475" y="9509125"/>
            <a:ext cx="37306250" cy="1975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2475" y="29992638"/>
            <a:ext cx="9144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>
            <a:lvl1pPr>
              <a:defRPr sz="58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525" y="29992638"/>
            <a:ext cx="1390015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>
            <a:lvl1pPr algn="ctr">
              <a:defRPr sz="58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29992638"/>
            <a:ext cx="9144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>
            <a:lvl1pPr algn="r">
              <a:defRPr sz="5800" smtClean="0"/>
            </a:lvl1pPr>
          </a:lstStyle>
          <a:p>
            <a:pPr>
              <a:defRPr/>
            </a:pPr>
            <a:fld id="{716C6E30-3419-4D0A-8F3A-FF48E2AE69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375" rtl="0" eaLnBrk="0" fontAlgn="base" hangingPunct="0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+mj-lt"/>
          <a:ea typeface="+mj-ea"/>
          <a:cs typeface="ＭＳ Ｐゴシック" pitchFamily="-106" charset="-128"/>
        </a:defRPr>
      </a:lvl1pPr>
      <a:lvl2pPr algn="ctr" defTabSz="3762375" rtl="0" eaLnBrk="0" fontAlgn="base" hangingPunct="0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-64" charset="-128"/>
          <a:cs typeface="ＭＳ Ｐゴシック" pitchFamily="-106" charset="-128"/>
        </a:defRPr>
      </a:lvl2pPr>
      <a:lvl3pPr algn="ctr" defTabSz="3762375" rtl="0" eaLnBrk="0" fontAlgn="base" hangingPunct="0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-64" charset="-128"/>
          <a:cs typeface="ＭＳ Ｐゴシック" pitchFamily="-106" charset="-128"/>
        </a:defRPr>
      </a:lvl3pPr>
      <a:lvl4pPr algn="ctr" defTabSz="3762375" rtl="0" eaLnBrk="0" fontAlgn="base" hangingPunct="0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-64" charset="-128"/>
          <a:cs typeface="ＭＳ Ｐゴシック" pitchFamily="-106" charset="-128"/>
        </a:defRPr>
      </a:lvl4pPr>
      <a:lvl5pPr algn="ctr" defTabSz="3762375" rtl="0" eaLnBrk="0" fontAlgn="base" hangingPunct="0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-64" charset="-128"/>
          <a:cs typeface="ＭＳ Ｐゴシック" pitchFamily="-106" charset="-128"/>
        </a:defRPr>
      </a:lvl5pPr>
      <a:lvl6pPr marL="4572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-64" charset="-128"/>
        </a:defRPr>
      </a:lvl6pPr>
      <a:lvl7pPr marL="9144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-64" charset="-128"/>
        </a:defRPr>
      </a:lvl7pPr>
      <a:lvl8pPr marL="13716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-64" charset="-128"/>
        </a:defRPr>
      </a:lvl8pPr>
      <a:lvl9pPr marL="18288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-64" charset="-128"/>
        </a:defRPr>
      </a:lvl9pPr>
    </p:titleStyle>
    <p:bodyStyle>
      <a:lvl1pPr marL="1411288" indent="-1411288" algn="l" defTabSz="3762375" rtl="0" eaLnBrk="0" fontAlgn="base" hangingPunct="0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  <a:cs typeface="ＭＳ Ｐゴシック" pitchFamily="-106" charset="-128"/>
        </a:defRPr>
      </a:lvl1pPr>
      <a:lvl2pPr marL="3055938" indent="-1174750" algn="l" defTabSz="3762375" rtl="0" eaLnBrk="0" fontAlgn="base" hangingPunct="0">
        <a:spcBef>
          <a:spcPct val="20000"/>
        </a:spcBef>
        <a:spcAft>
          <a:spcPct val="0"/>
        </a:spcAft>
        <a:buChar char="–"/>
        <a:defRPr sz="11500">
          <a:solidFill>
            <a:schemeClr val="tx1"/>
          </a:solidFill>
          <a:latin typeface="+mn-lt"/>
          <a:ea typeface="+mn-ea"/>
        </a:defRPr>
      </a:lvl2pPr>
      <a:lvl3pPr marL="4702175" indent="-939800" algn="l" defTabSz="3762375" rtl="0" eaLnBrk="0" fontAlgn="base" hangingPunct="0">
        <a:spcBef>
          <a:spcPct val="20000"/>
        </a:spcBef>
        <a:spcAft>
          <a:spcPct val="0"/>
        </a:spcAft>
        <a:buChar char="•"/>
        <a:defRPr sz="9900">
          <a:solidFill>
            <a:schemeClr val="tx1"/>
          </a:solidFill>
          <a:latin typeface="+mn-lt"/>
          <a:ea typeface="+mn-ea"/>
        </a:defRPr>
      </a:lvl3pPr>
      <a:lvl4pPr marL="6583363" indent="-939800" algn="l" defTabSz="3762375" rtl="0" eaLnBrk="0" fontAlgn="base" hangingPunct="0">
        <a:spcBef>
          <a:spcPct val="20000"/>
        </a:spcBef>
        <a:spcAft>
          <a:spcPct val="0"/>
        </a:spcAft>
        <a:buChar char="–"/>
        <a:defRPr sz="8200">
          <a:solidFill>
            <a:schemeClr val="tx1"/>
          </a:solidFill>
          <a:latin typeface="+mn-lt"/>
          <a:ea typeface="+mn-ea"/>
        </a:defRPr>
      </a:lvl4pPr>
      <a:lvl5pPr marL="84645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+mn-ea"/>
        </a:defRPr>
      </a:lvl5pPr>
      <a:lvl6pPr marL="89217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+mn-ea"/>
        </a:defRPr>
      </a:lvl6pPr>
      <a:lvl7pPr marL="93789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+mn-ea"/>
        </a:defRPr>
      </a:lvl7pPr>
      <a:lvl8pPr marL="98361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+mn-ea"/>
        </a:defRPr>
      </a:lvl8pPr>
      <a:lvl9pPr marL="102933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5"/>
          <p:cNvSpPr>
            <a:spLocks noChangeArrowheads="1"/>
          </p:cNvSpPr>
          <p:nvPr/>
        </p:nvSpPr>
        <p:spPr bwMode="auto">
          <a:xfrm>
            <a:off x="33528000" y="1718796"/>
            <a:ext cx="9696450" cy="19541004"/>
          </a:xfrm>
          <a:prstGeom prst="roundRect">
            <a:avLst>
              <a:gd name="adj" fmla="val 16667"/>
            </a:avLst>
          </a:prstGeom>
          <a:ln>
            <a:solidFill>
              <a:schemeClr val="accent4">
                <a:lumMod val="90000"/>
              </a:schemeClr>
            </a:solidFill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2053" name="AutoShape 29"/>
          <p:cNvSpPr>
            <a:spLocks noChangeArrowheads="1"/>
          </p:cNvSpPr>
          <p:nvPr/>
        </p:nvSpPr>
        <p:spPr bwMode="auto">
          <a:xfrm>
            <a:off x="731044" y="3252787"/>
            <a:ext cx="9410700" cy="967117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2062" name="Line 30"/>
          <p:cNvSpPr>
            <a:spLocks noChangeShapeType="1"/>
          </p:cNvSpPr>
          <p:nvPr/>
        </p:nvSpPr>
        <p:spPr bwMode="auto">
          <a:xfrm>
            <a:off x="10675938" y="0"/>
            <a:ext cx="61912" cy="33029525"/>
          </a:xfrm>
          <a:prstGeom prst="line">
            <a:avLst/>
          </a:prstGeom>
          <a:noFill/>
          <a:ln w="215900">
            <a:solidFill>
              <a:srgbClr val="000000">
                <a:alpha val="34901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Rectangle 33"/>
          <p:cNvSpPr>
            <a:spLocks noChangeArrowheads="1"/>
          </p:cNvSpPr>
          <p:nvPr/>
        </p:nvSpPr>
        <p:spPr bwMode="auto">
          <a:xfrm>
            <a:off x="5207000" y="7429500"/>
            <a:ext cx="122238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60" name="Text Box 37"/>
          <p:cNvSpPr txBox="1">
            <a:spLocks noChangeArrowheads="1"/>
          </p:cNvSpPr>
          <p:nvPr/>
        </p:nvSpPr>
        <p:spPr bwMode="auto">
          <a:xfrm>
            <a:off x="623888" y="3909332"/>
            <a:ext cx="9625012" cy="932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57250" indent="-85725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Neo Sans Intel" pitchFamily="34" charset="0"/>
                <a:cs typeface="Calibri" pitchFamily="34" charset="0"/>
              </a:rPr>
              <a:t>Test Driven Development</a:t>
            </a:r>
          </a:p>
          <a:p>
            <a:pPr marL="857250" indent="-85725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Neo Sans Intel" pitchFamily="34" charset="0"/>
                <a:cs typeface="Calibri" pitchFamily="34" charset="0"/>
              </a:rPr>
              <a:t>Engage regression testing</a:t>
            </a:r>
          </a:p>
          <a:p>
            <a:pPr marL="857250" indent="-85725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Neo Sans Intel" pitchFamily="34" charset="0"/>
                <a:cs typeface="Calibri" pitchFamily="34" charset="0"/>
              </a:rPr>
              <a:t>Enable continuous integration</a:t>
            </a:r>
          </a:p>
          <a:p>
            <a:pPr marL="857250" indent="-85725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Neo Sans Intel" pitchFamily="34" charset="0"/>
                <a:cs typeface="Calibri" pitchFamily="34" charset="0"/>
              </a:rPr>
              <a:t>Unit tests are fundamental</a:t>
            </a:r>
          </a:p>
          <a:p>
            <a:pPr>
              <a:spcBef>
                <a:spcPct val="50000"/>
              </a:spcBef>
              <a:defRPr/>
            </a:pPr>
            <a:endParaRPr lang="en-US" sz="6000" dirty="0">
              <a:solidFill>
                <a:schemeClr val="accent1">
                  <a:lumMod val="75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Neo Sans Intel" pitchFamily="34" charset="0"/>
              <a:cs typeface="Calibri" pitchFamily="34" charset="0"/>
            </a:endParaRPr>
          </a:p>
        </p:txBody>
      </p:sp>
      <p:sp>
        <p:nvSpPr>
          <p:cNvPr id="2067" name="Line 41"/>
          <p:cNvSpPr>
            <a:spLocks noChangeShapeType="1"/>
          </p:cNvSpPr>
          <p:nvPr/>
        </p:nvSpPr>
        <p:spPr bwMode="auto">
          <a:xfrm>
            <a:off x="33070800" y="0"/>
            <a:ext cx="61913" cy="33029525"/>
          </a:xfrm>
          <a:prstGeom prst="line">
            <a:avLst/>
          </a:prstGeom>
          <a:noFill/>
          <a:ln w="215900">
            <a:solidFill>
              <a:srgbClr val="000000">
                <a:alpha val="34901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6" name="AutoShape 46"/>
          <p:cNvSpPr>
            <a:spLocks noChangeArrowheads="1"/>
          </p:cNvSpPr>
          <p:nvPr/>
        </p:nvSpPr>
        <p:spPr bwMode="auto">
          <a:xfrm>
            <a:off x="11734800" y="9982200"/>
            <a:ext cx="10401300" cy="8686800"/>
          </a:xfrm>
          <a:prstGeom prst="roundRect">
            <a:avLst>
              <a:gd name="adj" fmla="val 16667"/>
            </a:avLst>
          </a:prstGeom>
          <a:ln w="28575"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3" name="Rectangle 47"/>
          <p:cNvSpPr>
            <a:spLocks noChangeArrowheads="1"/>
          </p:cNvSpPr>
          <p:nvPr/>
        </p:nvSpPr>
        <p:spPr bwMode="auto">
          <a:xfrm>
            <a:off x="11734800" y="10325100"/>
            <a:ext cx="10401300" cy="7786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85800" indent="-6858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Neo Sans Intel" pitchFamily="34" charset="0"/>
              </a:rPr>
              <a:t>Dynamically  scheduling resources across multiple clouds</a:t>
            </a:r>
          </a:p>
          <a:p>
            <a:pPr marL="685800" indent="-6858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Neo Sans Intel" pitchFamily="34" charset="0"/>
              </a:rPr>
              <a:t>Unified web portal to manage resources, testing, and configurations</a:t>
            </a:r>
          </a:p>
          <a:p>
            <a:pPr marL="685800" indent="-6858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Neo Sans Intel" pitchFamily="34" charset="0"/>
              </a:rPr>
              <a:t>Extensibility to build various testing features as plugin</a:t>
            </a:r>
            <a:endParaRPr lang="en-US" sz="6000" dirty="0">
              <a:solidFill>
                <a:schemeClr val="accent1">
                  <a:lumMod val="75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Neo Sans Intel" pitchFamily="34" charset="0"/>
            </a:endParaRPr>
          </a:p>
        </p:txBody>
      </p:sp>
      <p:sp>
        <p:nvSpPr>
          <p:cNvPr id="2079" name="Rectangle 51"/>
          <p:cNvSpPr>
            <a:spLocks noChangeArrowheads="1"/>
          </p:cNvSpPr>
          <p:nvPr/>
        </p:nvSpPr>
        <p:spPr bwMode="auto">
          <a:xfrm>
            <a:off x="28975050" y="1470025"/>
            <a:ext cx="184150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87" name="Rectangle 58"/>
          <p:cNvSpPr>
            <a:spLocks noChangeArrowheads="1"/>
          </p:cNvSpPr>
          <p:nvPr/>
        </p:nvSpPr>
        <p:spPr bwMode="auto">
          <a:xfrm>
            <a:off x="23352125" y="22053550"/>
            <a:ext cx="184150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76" name="AutoShape 59"/>
          <p:cNvSpPr>
            <a:spLocks noChangeArrowheads="1"/>
          </p:cNvSpPr>
          <p:nvPr/>
        </p:nvSpPr>
        <p:spPr bwMode="auto">
          <a:xfrm>
            <a:off x="623888" y="15354300"/>
            <a:ext cx="9625012" cy="14973300"/>
          </a:xfrm>
          <a:prstGeom prst="roundRect">
            <a:avLst>
              <a:gd name="adj" fmla="val 16667"/>
            </a:avLst>
          </a:prstGeom>
          <a:ln>
            <a:solidFill>
              <a:schemeClr val="accent4">
                <a:lumMod val="90000"/>
              </a:schemeClr>
            </a:solidFill>
            <a:headEnd/>
            <a:tailEnd/>
          </a:ln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2078" name="Text Box 61"/>
          <p:cNvSpPr txBox="1">
            <a:spLocks noChangeArrowheads="1"/>
          </p:cNvSpPr>
          <p:nvPr/>
        </p:nvSpPr>
        <p:spPr bwMode="auto">
          <a:xfrm>
            <a:off x="623889" y="15354300"/>
            <a:ext cx="9151258" cy="1255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57250" indent="-857250" eaLnBrk="1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Neo Sans Intel" pitchFamily="34" charset="0"/>
              </a:rPr>
              <a:t>Are the </a:t>
            </a:r>
            <a:r>
              <a:rPr lang="en-US" sz="6000" dirty="0">
                <a:solidFill>
                  <a:schemeClr val="accent1">
                    <a:lumMod val="75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Neo Sans Intel" pitchFamily="34" charset="0"/>
              </a:rPr>
              <a:t>h</a:t>
            </a: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Neo Sans Intel" pitchFamily="34" charset="0"/>
              </a:rPr>
              <a:t>ardware </a:t>
            </a:r>
            <a:r>
              <a:rPr lang="en-US" sz="6000" dirty="0" smtClean="0">
                <a:solidFill>
                  <a:srgbClr val="FF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Neo Sans Intel" pitchFamily="34" charset="0"/>
              </a:rPr>
              <a:t>resources balanced </a:t>
            </a: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Neo Sans Intel" pitchFamily="34" charset="0"/>
              </a:rPr>
              <a:t>for various product testing?</a:t>
            </a:r>
          </a:p>
          <a:p>
            <a:pPr marL="857250" indent="-857250" eaLnBrk="1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Neo Sans Intel" pitchFamily="34" charset="0"/>
              </a:rPr>
              <a:t>Are you still rely on </a:t>
            </a:r>
            <a:r>
              <a:rPr lang="en-US" sz="6000" dirty="0" smtClean="0">
                <a:solidFill>
                  <a:srgbClr val="FF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Neo Sans Intel" pitchFamily="34" charset="0"/>
              </a:rPr>
              <a:t>command line tool </a:t>
            </a: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Neo Sans Intel" pitchFamily="34" charset="0"/>
              </a:rPr>
              <a:t>to do your tests?</a:t>
            </a:r>
          </a:p>
          <a:p>
            <a:pPr marL="857250" indent="-857250" eaLnBrk="1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Neo Sans Intel" pitchFamily="34" charset="0"/>
              </a:rPr>
              <a:t>Are you still maintaining </a:t>
            </a:r>
            <a:r>
              <a:rPr lang="en-US" sz="6000" dirty="0" smtClean="0">
                <a:solidFill>
                  <a:srgbClr val="FF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Neo Sans Intel" pitchFamily="34" charset="0"/>
              </a:rPr>
              <a:t>different scripts </a:t>
            </a: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Neo Sans Intel" pitchFamily="34" charset="0"/>
              </a:rPr>
              <a:t>for  various platforms?</a:t>
            </a:r>
          </a:p>
          <a:p>
            <a:pPr marL="857250" indent="-857250" eaLnBrk="1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Neo Sans Intel" pitchFamily="34" charset="0"/>
              </a:rPr>
              <a:t>Do you want to accelerate your so many </a:t>
            </a:r>
            <a:r>
              <a:rPr lang="en-US" sz="6000" dirty="0" smtClean="0">
                <a:solidFill>
                  <a:srgbClr val="FF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Neo Sans Intel" pitchFamily="34" charset="0"/>
              </a:rPr>
              <a:t>long running test </a:t>
            </a: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Neo Sans Intel" pitchFamily="34" charset="0"/>
              </a:rPr>
              <a:t>cases?</a:t>
            </a:r>
            <a:endParaRPr lang="en-US" sz="6000" dirty="0">
              <a:solidFill>
                <a:schemeClr val="accent1">
                  <a:lumMod val="75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Neo Sans Intel" pitchFamily="34" charset="0"/>
            </a:endParaRPr>
          </a:p>
        </p:txBody>
      </p:sp>
      <p:sp>
        <p:nvSpPr>
          <p:cNvPr id="2086" name="AutoShape 29"/>
          <p:cNvSpPr>
            <a:spLocks noChangeArrowheads="1"/>
          </p:cNvSpPr>
          <p:nvPr/>
        </p:nvSpPr>
        <p:spPr bwMode="auto">
          <a:xfrm>
            <a:off x="11811000" y="3505200"/>
            <a:ext cx="20370800" cy="25908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2088" name="AutoShape 29"/>
          <p:cNvSpPr>
            <a:spLocks noChangeArrowheads="1"/>
          </p:cNvSpPr>
          <p:nvPr/>
        </p:nvSpPr>
        <p:spPr bwMode="auto">
          <a:xfrm>
            <a:off x="33528000" y="23088600"/>
            <a:ext cx="9696450" cy="91440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scene3d>
            <a:camera prst="perspective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90" name="Text Box 37"/>
          <p:cNvSpPr txBox="1">
            <a:spLocks noChangeArrowheads="1"/>
          </p:cNvSpPr>
          <p:nvPr/>
        </p:nvSpPr>
        <p:spPr bwMode="auto">
          <a:xfrm>
            <a:off x="33747075" y="23449300"/>
            <a:ext cx="9477375" cy="840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57250" indent="-85725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Neo Sans Intel" pitchFamily="34" charset="0"/>
              </a:rPr>
              <a:t>Enrich manageability features</a:t>
            </a:r>
          </a:p>
          <a:p>
            <a:pPr marL="857250" indent="-85725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Neo Sans Intel" pitchFamily="34" charset="0"/>
              </a:rPr>
              <a:t>Support other widely-deployed Clouds such as </a:t>
            </a:r>
            <a:r>
              <a:rPr lang="en-US" sz="6000" dirty="0" err="1" smtClean="0">
                <a:solidFill>
                  <a:schemeClr val="accent1">
                    <a:lumMod val="75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Neo Sans Intel" pitchFamily="34" charset="0"/>
              </a:rPr>
              <a:t>OpenStack</a:t>
            </a:r>
            <a:endParaRPr lang="en-US" sz="6000" dirty="0" smtClean="0">
              <a:solidFill>
                <a:schemeClr val="accent1">
                  <a:lumMod val="75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Neo Sans Intel" pitchFamily="34" charset="0"/>
            </a:endParaRPr>
          </a:p>
          <a:p>
            <a:pPr marL="857250" indent="-85725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Neo Sans Intel" pitchFamily="34" charset="0"/>
              </a:rPr>
              <a:t>Invent more innovative ways to improve software quality</a:t>
            </a:r>
            <a:endParaRPr lang="en-US" sz="6000" dirty="0">
              <a:solidFill>
                <a:schemeClr val="accent1">
                  <a:lumMod val="75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Neo Sans Intel" pitchFamily="34" charset="0"/>
            </a:endParaRPr>
          </a:p>
        </p:txBody>
      </p:sp>
      <p:sp>
        <p:nvSpPr>
          <p:cNvPr id="2091" name="AutoShape 29"/>
          <p:cNvSpPr>
            <a:spLocks noChangeArrowheads="1"/>
          </p:cNvSpPr>
          <p:nvPr/>
        </p:nvSpPr>
        <p:spPr bwMode="auto">
          <a:xfrm>
            <a:off x="14554200" y="6400800"/>
            <a:ext cx="15163800" cy="13716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5000" b="1" dirty="0">
                <a:solidFill>
                  <a:schemeClr val="accent1">
                    <a:lumMod val="75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Neo Sans Intel" pitchFamily="34" charset="0"/>
              </a:rPr>
              <a:t>Powered by ASIP team (PRC SWSD/SSG)</a:t>
            </a:r>
            <a:endParaRPr lang="en-US" sz="5000" b="1" dirty="0">
              <a:solidFill>
                <a:schemeClr val="accent1">
                  <a:lumMod val="75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Neo Sans Inte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81100" y="602327"/>
            <a:ext cx="8534400" cy="255454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defRPr/>
            </a:pPr>
            <a:r>
              <a:rPr lang="en-US" sz="8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Neo Sans Intel" pitchFamily="34" charset="0"/>
              </a:rPr>
              <a:t>Modern Testing framework:</a:t>
            </a:r>
            <a:endParaRPr lang="en-US" sz="8000" b="1" dirty="0">
              <a:ln w="50800"/>
              <a:solidFill>
                <a:schemeClr val="bg1">
                  <a:shade val="50000"/>
                </a:schemeClr>
              </a:solidFill>
              <a:latin typeface="Neo Sans Inte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811000" y="3505201"/>
            <a:ext cx="20345400" cy="193899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defRPr/>
            </a:pPr>
            <a:r>
              <a:rPr lang="en-US" sz="12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Neo Sans Intel" pitchFamily="34" charset="0"/>
              </a:rPr>
              <a:t>Reload Tests to Cloud</a:t>
            </a:r>
            <a:endParaRPr lang="en-US" sz="12000" b="1" dirty="0">
              <a:ln w="50800"/>
              <a:solidFill>
                <a:schemeClr val="bg1">
                  <a:shade val="50000"/>
                </a:schemeClr>
              </a:solidFill>
              <a:latin typeface="Neo Sans Inte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87500" y="13517940"/>
            <a:ext cx="7239000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defRPr/>
            </a:pPr>
            <a:r>
              <a:rPr lang="en-US" sz="96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Neo Sans Intel" pitchFamily="34" charset="0"/>
              </a:rPr>
              <a:t>However …</a:t>
            </a:r>
            <a:endParaRPr lang="en-US" sz="9600" b="1" dirty="0">
              <a:ln w="50800"/>
              <a:solidFill>
                <a:schemeClr val="bg1">
                  <a:shade val="50000"/>
                </a:schemeClr>
              </a:solidFill>
              <a:latin typeface="Neo Sans Inte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487400" y="8686800"/>
            <a:ext cx="5867400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defRPr/>
            </a:pPr>
            <a:r>
              <a:rPr lang="en-US" sz="9600" b="1" dirty="0">
                <a:ln w="50800"/>
                <a:solidFill>
                  <a:schemeClr val="bg1">
                    <a:shade val="50000"/>
                  </a:schemeClr>
                </a:solidFill>
                <a:latin typeface="Neo Sans Intel" pitchFamily="34" charset="0"/>
              </a:rPr>
              <a:t>Abstract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5222200" y="8610600"/>
            <a:ext cx="5867400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defRPr/>
            </a:pPr>
            <a:r>
              <a:rPr lang="en-US" sz="9600" b="1" dirty="0">
                <a:ln w="50800"/>
                <a:solidFill>
                  <a:schemeClr val="bg1">
                    <a:shade val="50000"/>
                  </a:schemeClr>
                </a:solidFill>
                <a:latin typeface="Neo Sans Intel" pitchFamily="34" charset="0"/>
              </a:rPr>
              <a:t>Methods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776335" y="21564600"/>
            <a:ext cx="6781800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defRPr/>
            </a:pPr>
            <a:r>
              <a:rPr lang="en-US" sz="96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Neo Sans Intel" pitchFamily="34" charset="0"/>
              </a:rPr>
              <a:t>Next Steps</a:t>
            </a:r>
            <a:endParaRPr lang="en-US" sz="9600" b="1" dirty="0">
              <a:ln w="50800"/>
              <a:solidFill>
                <a:schemeClr val="bg1">
                  <a:shade val="50000"/>
                </a:schemeClr>
              </a:solidFill>
              <a:latin typeface="Neo Sans Inte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594800" y="30540"/>
            <a:ext cx="7239000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defRPr/>
            </a:pPr>
            <a:r>
              <a:rPr lang="en-US" sz="96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Neo Sans Intel" pitchFamily="34" charset="0"/>
                <a:ea typeface="Verdana" pitchFamily="34" charset="0"/>
                <a:cs typeface="Verdana" pitchFamily="34" charset="0"/>
              </a:rPr>
              <a:t>Results</a:t>
            </a:r>
            <a:endParaRPr lang="en-US" sz="9600" b="1" dirty="0">
              <a:ln w="50800"/>
              <a:solidFill>
                <a:schemeClr val="bg1">
                  <a:shade val="50000"/>
                </a:schemeClr>
              </a:solidFill>
              <a:latin typeface="Neo Sans Inte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17" name="TextBox 65"/>
          <p:cNvSpPr txBox="1">
            <a:spLocks noChangeArrowheads="1"/>
          </p:cNvSpPr>
          <p:nvPr/>
        </p:nvSpPr>
        <p:spPr bwMode="auto">
          <a:xfrm>
            <a:off x="13944600" y="457200"/>
            <a:ext cx="9906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4400">
                <a:latin typeface="Neo Sans Intel" pitchFamily="34" charset="0"/>
              </a:rPr>
              <a:t>Intel Software Professionals Conference</a:t>
            </a:r>
          </a:p>
        </p:txBody>
      </p:sp>
      <p:sp>
        <p:nvSpPr>
          <p:cNvPr id="2118" name="TextBox 66"/>
          <p:cNvSpPr txBox="1">
            <a:spLocks noChangeArrowheads="1"/>
          </p:cNvSpPr>
          <p:nvPr/>
        </p:nvSpPr>
        <p:spPr bwMode="auto">
          <a:xfrm>
            <a:off x="18059400" y="1295400"/>
            <a:ext cx="6096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3200">
                <a:latin typeface="Neo Sans Intel" pitchFamily="34" charset="0"/>
              </a:rPr>
              <a:t>Collaborate. Innovate. Advance</a:t>
            </a:r>
            <a:r>
              <a:rPr lang="en-US">
                <a:latin typeface="Neo Sans Intel" pitchFamily="34" charset="0"/>
              </a:rPr>
              <a:t>.</a:t>
            </a:r>
          </a:p>
        </p:txBody>
      </p:sp>
      <p:pic>
        <p:nvPicPr>
          <p:cNvPr id="2120" name="Picture 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0"/>
            <a:ext cx="221265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007" y="19983843"/>
            <a:ext cx="16097250" cy="12248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AutoShape 29"/>
          <p:cNvSpPr>
            <a:spLocks noChangeArrowheads="1"/>
          </p:cNvSpPr>
          <p:nvPr/>
        </p:nvSpPr>
        <p:spPr bwMode="auto">
          <a:xfrm>
            <a:off x="22512226" y="29094794"/>
            <a:ext cx="10144348" cy="13716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5000" b="1" dirty="0" smtClean="0">
                <a:solidFill>
                  <a:schemeClr val="accent1">
                    <a:lumMod val="75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Neo Sans Intel" pitchFamily="34" charset="0"/>
              </a:rPr>
              <a:t>http://cloudtest.sh.intel.com</a:t>
            </a:r>
            <a:endParaRPr lang="en-US" sz="5000" b="1" dirty="0">
              <a:solidFill>
                <a:schemeClr val="accent1">
                  <a:lumMod val="75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Neo Sans Inte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764343" y="27126754"/>
            <a:ext cx="5867400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defRPr/>
            </a:pPr>
            <a:r>
              <a:rPr lang="en-US" sz="96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Neo Sans Intel" pitchFamily="34" charset="0"/>
              </a:rPr>
              <a:t>Try now:</a:t>
            </a:r>
            <a:endParaRPr lang="en-US" sz="9600" b="1" dirty="0">
              <a:ln w="50800"/>
              <a:solidFill>
                <a:schemeClr val="bg1">
                  <a:shade val="50000"/>
                </a:schemeClr>
              </a:solidFill>
              <a:latin typeface="Neo Sans Intel" pitchFamily="34" charset="0"/>
            </a:endParaRPr>
          </a:p>
        </p:txBody>
      </p:sp>
      <p:sp>
        <p:nvSpPr>
          <p:cNvPr id="2065" name="AutoShape 45"/>
          <p:cNvSpPr>
            <a:spLocks noChangeArrowheads="1"/>
          </p:cNvSpPr>
          <p:nvPr/>
        </p:nvSpPr>
        <p:spPr bwMode="auto">
          <a:xfrm>
            <a:off x="23317200" y="9993086"/>
            <a:ext cx="9220200" cy="13552714"/>
          </a:xfrm>
          <a:prstGeom prst="roundRect">
            <a:avLst>
              <a:gd name="adj" fmla="val 16667"/>
            </a:avLst>
          </a:prstGeom>
          <a:ln w="28575">
            <a:solidFill>
              <a:schemeClr val="accent4"/>
            </a:solidFill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2069" name="Rectangle 49"/>
          <p:cNvSpPr>
            <a:spLocks noChangeArrowheads="1"/>
          </p:cNvSpPr>
          <p:nvPr/>
        </p:nvSpPr>
        <p:spPr bwMode="auto">
          <a:xfrm>
            <a:off x="23241000" y="10363200"/>
            <a:ext cx="9304449" cy="1381916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85800" indent="-685800" eaLnBrk="1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5000" dirty="0" smtClean="0">
                <a:solidFill>
                  <a:srgbClr val="00004D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Abstracted API for various clouds (EC2 for now)</a:t>
            </a:r>
          </a:p>
          <a:p>
            <a:pPr marL="685800" indent="-685800" eaLnBrk="1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5000" dirty="0" smtClean="0">
                <a:solidFill>
                  <a:srgbClr val="00004D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Virtual Machines are managed in a pool</a:t>
            </a:r>
          </a:p>
          <a:p>
            <a:pPr marL="685800" indent="-685800" eaLnBrk="1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5000" dirty="0" smtClean="0">
                <a:solidFill>
                  <a:srgbClr val="00004D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Expose simplified Java API to build a feature as plugin</a:t>
            </a:r>
          </a:p>
          <a:p>
            <a:pPr marL="685800" indent="-685800" eaLnBrk="1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5000" dirty="0" smtClean="0">
                <a:solidFill>
                  <a:srgbClr val="00004D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XML declaration to layout and render the feature’s web layout</a:t>
            </a:r>
          </a:p>
          <a:p>
            <a:pPr marL="685800" indent="-685800" eaLnBrk="1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5000" dirty="0" smtClean="0">
                <a:solidFill>
                  <a:srgbClr val="00004D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HTTP based remote control interface to pass through firewall</a:t>
            </a:r>
          </a:p>
          <a:p>
            <a:pPr marL="685800" indent="-685800" eaLnBrk="1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5000" dirty="0" smtClean="0">
                <a:solidFill>
                  <a:srgbClr val="00004D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Consumer-producer parallel execution model to dispatch test requests to pooled virtual machines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endParaRPr lang="en-US" sz="3200" dirty="0">
              <a:solidFill>
                <a:srgbClr val="00004D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6" name="Text Box 40"/>
          <p:cNvSpPr txBox="1">
            <a:spLocks noChangeArrowheads="1"/>
          </p:cNvSpPr>
          <p:nvPr/>
        </p:nvSpPr>
        <p:spPr bwMode="auto">
          <a:xfrm>
            <a:off x="33147000" y="2154079"/>
            <a:ext cx="10277475" cy="1994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9525" lvl="1" indent="-85725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Neo Sans Intel" pitchFamily="34" charset="0"/>
              </a:rPr>
              <a:t>Support more than 100 virtual machines based on Eucalyptus Cloud with 13 physical nodes</a:t>
            </a:r>
          </a:p>
          <a:p>
            <a:pPr marL="1279525" lvl="1" indent="-85725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Neo Sans Intel" pitchFamily="34" charset="0"/>
              </a:rPr>
              <a:t>Cover most used Linux and Windows distributions in enterprise</a:t>
            </a:r>
          </a:p>
          <a:p>
            <a:pPr marL="1279525" lvl="1" indent="-85725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Neo Sans Intel" pitchFamily="34" charset="0"/>
              </a:rPr>
              <a:t>Migrated a legacy long running test framework to Cloud Test Service, and reduced 60% of over all testing duration with 4 Virtual Machines.</a:t>
            </a:r>
          </a:p>
          <a:p>
            <a:pPr marL="1279525" lvl="1" indent="-85725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Neo Sans Intel" pitchFamily="34" charset="0"/>
              </a:rPr>
              <a:t>L</a:t>
            </a: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Neo Sans Intel" pitchFamily="34" charset="0"/>
              </a:rPr>
              <a:t>aunch a virtual </a:t>
            </a:r>
            <a:r>
              <a:rPr lang="en-US" sz="6000" dirty="0" err="1" smtClean="0">
                <a:solidFill>
                  <a:schemeClr val="accent1">
                    <a:lumMod val="75000"/>
                  </a:schemeClr>
                </a:solidFill>
                <a:latin typeface="Neo Sans Intel" pitchFamily="34" charset="0"/>
              </a:rPr>
              <a:t>hadoop</a:t>
            </a: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Neo Sans Intel" pitchFamily="34" charset="0"/>
              </a:rPr>
              <a:t> cluster in several minutes</a:t>
            </a:r>
          </a:p>
          <a:p>
            <a:pPr marL="1279525" lvl="1" indent="-85725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Neo Sans Intel" pitchFamily="34" charset="0"/>
              </a:rPr>
              <a:t>Enabled scalable load testing for typical web applications</a:t>
            </a:r>
          </a:p>
          <a:p>
            <a:pPr marL="1279525" lvl="1" indent="-857250">
              <a:spcBef>
                <a:spcPct val="50000"/>
              </a:spcBef>
              <a:buFont typeface="Arial" pitchFamily="34" charset="0"/>
              <a:buChar char="•"/>
              <a:defRPr/>
            </a:pPr>
            <a:endParaRPr lang="en-US" sz="6000" dirty="0">
              <a:solidFill>
                <a:srgbClr val="00004D"/>
              </a:solidFill>
              <a:latin typeface="Georgia" pitchFamily="-10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AFB2939EAA1540AFE94051ABEBA514" ma:contentTypeVersion="0" ma:contentTypeDescription="Create a new document." ma:contentTypeScope="" ma:versionID="36b4391b294882fb7b51411a6d40d5f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E01F02-674A-4C9D-AC90-CF78F22890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7EC1D06-830E-4DB4-937D-C175ADADE6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68D14F-C293-4AFB-A5BD-A358813A4C6E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89FBC134-1C00-4D53-B5AC-A314D8FBE33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265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ＭＳ Ｐゴシック</vt:lpstr>
      <vt:lpstr>Calibri</vt:lpstr>
      <vt:lpstr>Neo Sans Intel</vt:lpstr>
      <vt:lpstr>Adobe Fan Heiti Std B</vt:lpstr>
      <vt:lpstr>Blank Presentation</vt:lpstr>
      <vt:lpstr>PowerPoint Presentation</vt:lpstr>
    </vt:vector>
  </TitlesOfParts>
  <Company>Duncan 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Presentation</dc:title>
  <dc:creator>Leong, Jasmine Ping Yue</dc:creator>
  <cp:lastModifiedBy>xzhan27</cp:lastModifiedBy>
  <cp:revision>178</cp:revision>
  <dcterms:modified xsi:type="dcterms:W3CDTF">2011-09-06T16:45:06Z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W3">
    <vt:lpwstr>2010_31</vt:lpwstr>
  </property>
  <property fmtid="{D5CDD505-2E9C-101B-9397-08002B2CF9AE}" pid="3" name="ContentType">
    <vt:lpwstr>Document</vt:lpwstr>
  </property>
</Properties>
</file>