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slide35.xml" ContentType="application/vnd.openxmlformats-officedocument.presentationml.slide+xml"/>
  <Override PartName="/ppt/slides/slide33.xml" ContentType="application/vnd.openxmlformats-officedocument.presentationml.slide+xml"/>
  <Override PartName="/ppt/slides/_rels/slide35.xml.rels" ContentType="application/vnd.openxmlformats-package.relationships+xml"/>
  <Override PartName="/ppt/slides/_rels/slide32.xml.rels" ContentType="application/vnd.openxmlformats-package.relationships+xml"/>
  <Override PartName="/ppt/slides/_rels/slide29.xml.rels" ContentType="application/vnd.openxmlformats-package.relationships+xml"/>
  <Override PartName="/ppt/slides/_rels/slide24.xml.rels" ContentType="application/vnd.openxmlformats-package.relationships+xml"/>
  <Override PartName="/ppt/slides/_rels/slide31.xml.rels" ContentType="application/vnd.openxmlformats-package.relationships+xml"/>
  <Override PartName="/ppt/slides/_rels/slide28.xml.rels" ContentType="application/vnd.openxmlformats-package.relationships+xml"/>
  <Override PartName="/ppt/slides/_rels/slide23.xml.rels" ContentType="application/vnd.openxmlformats-package.relationships+xml"/>
  <Override PartName="/ppt/slides/_rels/slide26.xml.rels" ContentType="application/vnd.openxmlformats-package.relationships+xml"/>
  <Override PartName="/ppt/slides/_rels/slide21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4.xml.rels" ContentType="application/vnd.openxmlformats-package.relationships+xml"/>
  <Override PartName="/ppt/slides/_rels/slide25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27.xml.rels" ContentType="application/vnd.openxmlformats-package.relationships+xml"/>
  <Override PartName="/ppt/slides/_rels/slide15.xml.rels" ContentType="application/vnd.openxmlformats-package.relationships+xml"/>
  <Override PartName="/ppt/slides/_rels/slide20.xml.rels" ContentType="application/vnd.openxmlformats-package.relationships+xml"/>
  <Override PartName="/ppt/slides/_rels/slide30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6.xml.rels" ContentType="application/vnd.openxmlformats-package.relationships+xml"/>
  <Override PartName="/ppt/slides/_rels/slide10.xml.rels" ContentType="application/vnd.openxmlformats-package.relationships+xml"/>
  <Override PartName="/ppt/slides/_rels/slide22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7.xml.rels" ContentType="application/vnd.openxmlformats-package.relationships+xml"/>
  <Override PartName="/ppt/slides/_rels/slide3.xml.rels" ContentType="application/vnd.openxmlformats-package.relationships+xml"/>
  <Override PartName="/ppt/slides/_rels/slide33.xml.rels" ContentType="application/vnd.openxmlformats-package.relationships+xml"/>
  <Override PartName="/ppt/slides/_rels/slide6.xml.rels" ContentType="application/vnd.openxmlformats-package.relationships+xml"/>
  <Override PartName="/ppt/slides/_rels/slide34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32.xml" ContentType="application/vnd.openxmlformats-officedocument.presentationml.slide+xml"/>
  <Override PartName="/ppt/slides/slide29.xml" ContentType="application/vnd.openxmlformats-officedocument.presentationml.slide+xml"/>
  <Override PartName="/ppt/slides/slide25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23.xml" ContentType="application/vnd.openxmlformats-officedocument.presentationml.slide+xml"/>
  <Override PartName="/ppt/slides/slide26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28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2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34.xml" ContentType="application/vnd.openxmlformats-officedocument.presentationml.slide+xml"/>
  <Override PartName="/ppt/slides/slide7.xml" ContentType="application/vnd.openxmlformats-officedocument.presentationml.slide+xml"/>
  <Override PartName="/ppt/slides/slide24.xml" ContentType="application/vnd.openxmlformats-officedocument.presentationml.slide+xml"/>
  <Override PartName="/ppt/slides/slide5.xml" ContentType="application/vnd.openxmlformats-officedocument.presentationml.slide+xml"/>
  <Override PartName="/ppt/slides/slide14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7.xml" ContentType="application/vnd.openxmlformats-officedocument.presentationml.slide+xml"/>
  <Override PartName="/ppt/slides/slide15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36.png" ContentType="image/png"/>
  <Override PartName="/ppt/media/image32.png" ContentType="image/png"/>
  <Override PartName="/ppt/media/image30.png" ContentType="image/png"/>
  <Override PartName="/ppt/media/image27.png" ContentType="image/png"/>
  <Override PartName="/ppt/media/image26.png" ContentType="image/png"/>
  <Override PartName="/ppt/media/image38.png" ContentType="image/png"/>
  <Override PartName="/ppt/media/image33.png" ContentType="image/png"/>
  <Override PartName="/ppt/media/image25.png" ContentType="image/png"/>
  <Override PartName="/ppt/media/image28.png" ContentType="image/png"/>
  <Override PartName="/ppt/media/image37.png" ContentType="image/png"/>
  <Override PartName="/ppt/media/image22.png" ContentType="image/png"/>
  <Override PartName="/ppt/media/image31.png" ContentType="image/png"/>
  <Override PartName="/ppt/media/image24.png" ContentType="image/png"/>
  <Override PartName="/ppt/media/image21.png" ContentType="image/png"/>
  <Override PartName="/ppt/media/image20.png" ContentType="image/png"/>
  <Override PartName="/ppt/media/image19.png" ContentType="image/png"/>
  <Override PartName="/ppt/media/image16.png" ContentType="image/png"/>
  <Override PartName="/ppt/media/image17.png" ContentType="image/png"/>
  <Override PartName="/ppt/media/image14.png" ContentType="image/png"/>
  <Override PartName="/ppt/media/image13.png" ContentType="image/png"/>
  <Override PartName="/ppt/media/image23.png" ContentType="image/png"/>
  <Override PartName="/ppt/media/image39.png" ContentType="image/png"/>
  <Override PartName="/ppt/media/image35.png" ContentType="image/png"/>
  <Override PartName="/ppt/media/image12.png" ContentType="image/png"/>
  <Override PartName="/ppt/media/image10.png" ContentType="image/png"/>
  <Override PartName="/ppt/media/image15.png" ContentType="image/png"/>
  <Override PartName="/ppt/media/image9.png" ContentType="image/png"/>
  <Override PartName="/ppt/media/image40.png" ContentType="image/png"/>
  <Override PartName="/ppt/media/image8.png" ContentType="image/png"/>
  <Override PartName="/ppt/media/image29.png" ContentType="image/png"/>
  <Override PartName="/ppt/media/image34.png" ContentType="image/png"/>
  <Override PartName="/ppt/media/image6.png" ContentType="image/png"/>
  <Override PartName="/ppt/media/image5.png" ContentType="image/png"/>
  <Override PartName="/ppt/media/image18.png" ContentType="image/png"/>
  <Override PartName="/ppt/media/image7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1.png" ContentType="image/png"/>
  <Override PartName="/ppt/media/image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37" Type="http://schemas.openxmlformats.org/officeDocument/2006/relationships/slide" Target="slides/slide34.xml"/><Relationship Id="rId38" Type="http://schemas.openxmlformats.org/officeDocument/2006/relationships/slide" Target="slides/slide3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4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0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dee7e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dee7e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image" Target="../media/image28.png"/><Relationship Id="rId3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image" Target="../media/image31.png"/><Relationship Id="rId3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image" Target="../media/image33.png"/><Relationship Id="rId3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image" Target="../media/image36.png"/><Relationship Id="rId3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37.png"/><Relationship Id="rId2" Type="http://schemas.openxmlformats.org/officeDocument/2006/relationships/image" Target="../media/image38.png"/><Relationship Id="rId3" Type="http://schemas.openxmlformats.org/officeDocument/2006/relationships/slideLayout" Target="../slideLayouts/slideLayout12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39.png"/><Relationship Id="rId2" Type="http://schemas.openxmlformats.org/officeDocument/2006/relationships/image" Target="../media/image40.png"/><Relationship Id="rId3" Type="http://schemas.openxmlformats.org/officeDocument/2006/relationships/slideLayout" Target="../slideLayouts/slideLayout1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image" Target="../media/image16.png"/><Relationship Id="rId8" Type="http://schemas.openxmlformats.org/officeDocument/2006/relationships/image" Target="../media/image17.png"/><Relationship Id="rId9" Type="http://schemas.openxmlformats.org/officeDocument/2006/relationships/image" Target="../media/image18.png"/><Relationship Id="rId10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png"/><Relationship Id="rId3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image" Target="../media/image23.png"/><Relationship Id="rId3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image" Target="../media/image25.png"/><Relationship Id="rId3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685800" y="2130480"/>
            <a:ext cx="7770600" cy="1468080"/>
          </a:xfrm>
          <a:prstGeom prst="rect">
            <a:avLst/>
          </a:prstGeom>
          <a:noFill/>
          <a:ln>
            <a:noFill/>
          </a:ln>
        </p:spPr>
      </p:sp>
      <p:sp>
        <p:nvSpPr>
          <p:cNvPr id="73" name="CustomShape 2"/>
          <p:cNvSpPr/>
          <p:nvPr/>
        </p:nvSpPr>
        <p:spPr>
          <a:xfrm>
            <a:off x="1371600" y="3886200"/>
            <a:ext cx="6399000" cy="1750680"/>
          </a:xfrm>
          <a:prstGeom prst="rect">
            <a:avLst/>
          </a:prstGeom>
          <a:noFill/>
          <a:ln>
            <a:noFill/>
          </a:ln>
        </p:spPr>
      </p:sp>
      <p:pic>
        <p:nvPicPr>
          <p:cNvPr id="74" name="Grafik 6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440" y="0"/>
            <a:ext cx="9140760" cy="6856200"/>
          </a:xfrm>
          <a:prstGeom prst="rect">
            <a:avLst/>
          </a:prstGeom>
          <a:ln w="9360">
            <a:noFill/>
          </a:ln>
        </p:spPr>
      </p:pic>
      <p:sp>
        <p:nvSpPr>
          <p:cNvPr id="75" name="CustomShape 3"/>
          <p:cNvSpPr/>
          <p:nvPr/>
        </p:nvSpPr>
        <p:spPr>
          <a:xfrm>
            <a:off x="0" y="2076480"/>
            <a:ext cx="8142120" cy="4779720"/>
          </a:xfrm>
          <a:prstGeom prst="rect">
            <a:avLst/>
          </a:prstGeom>
          <a:solidFill>
            <a:srgbClr val="006699"/>
          </a:solidFill>
          <a:ln w="9360">
            <a:noFill/>
          </a:ln>
        </p:spPr>
      </p:sp>
      <p:sp>
        <p:nvSpPr>
          <p:cNvPr id="76" name="CustomShape 4"/>
          <p:cNvSpPr/>
          <p:nvPr/>
        </p:nvSpPr>
        <p:spPr>
          <a:xfrm>
            <a:off x="7628040" y="2076480"/>
            <a:ext cx="1010880" cy="1010880"/>
          </a:xfrm>
          <a:prstGeom prst="ellipse">
            <a:avLst/>
          </a:prstGeom>
          <a:solidFill>
            <a:srgbClr val="006699"/>
          </a:solidFill>
          <a:ln w="9360">
            <a:noFill/>
          </a:ln>
        </p:spPr>
      </p:sp>
      <p:sp>
        <p:nvSpPr>
          <p:cNvPr id="77" name="CustomShape 5"/>
          <p:cNvSpPr/>
          <p:nvPr/>
        </p:nvSpPr>
        <p:spPr>
          <a:xfrm>
            <a:off x="4896000" y="2571840"/>
            <a:ext cx="3744720" cy="4284360"/>
          </a:xfrm>
          <a:prstGeom prst="rect">
            <a:avLst/>
          </a:prstGeom>
          <a:solidFill>
            <a:srgbClr val="006699"/>
          </a:solidFill>
          <a:ln w="9360">
            <a:noFill/>
          </a:ln>
        </p:spPr>
      </p:sp>
      <p:pic>
        <p:nvPicPr>
          <p:cNvPr id="78" name="Grafik 15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16000" y="216000"/>
            <a:ext cx="4651200" cy="1366560"/>
          </a:xfrm>
          <a:prstGeom prst="rect">
            <a:avLst/>
          </a:prstGeom>
          <a:ln w="9360">
            <a:noFill/>
          </a:ln>
        </p:spPr>
      </p:pic>
      <p:sp>
        <p:nvSpPr>
          <p:cNvPr id="79" name="CustomShape 6"/>
          <p:cNvSpPr/>
          <p:nvPr/>
        </p:nvSpPr>
        <p:spPr>
          <a:xfrm>
            <a:off x="1643040" y="2928960"/>
            <a:ext cx="6671520" cy="1253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3600">
                <a:solidFill>
                  <a:srgbClr val="ffffff"/>
                </a:solidFill>
                <a:latin typeface="Arial"/>
                <a:ea typeface="Arial"/>
              </a:rPr>
              <a:t>Real-world Translator Retrieval Framework</a:t>
            </a:r>
            <a:endParaRPr/>
          </a:p>
        </p:txBody>
      </p:sp>
      <p:sp>
        <p:nvSpPr>
          <p:cNvPr id="80" name="CustomShape 7"/>
          <p:cNvSpPr/>
          <p:nvPr/>
        </p:nvSpPr>
        <p:spPr>
          <a:xfrm>
            <a:off x="1643040" y="4500720"/>
            <a:ext cx="6213240" cy="927000"/>
          </a:xfrm>
          <a:prstGeom prst="rect">
            <a:avLst/>
          </a:prstGeom>
          <a:noFill/>
          <a:ln>
            <a:noFill/>
          </a:ln>
        </p:spPr>
      </p:sp>
      <p:sp>
        <p:nvSpPr>
          <p:cNvPr id="81" name="CustomShape 8"/>
          <p:cNvSpPr/>
          <p:nvPr/>
        </p:nvSpPr>
        <p:spPr>
          <a:xfrm>
            <a:off x="1643040" y="5733360"/>
            <a:ext cx="6815520" cy="986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Arial"/>
              </a:rPr>
              <a:t>Navid Rekabsaz (rekabsaz@ifs.tuwien.ac.at)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Arial"/>
              </a:rPr>
              <a:t>Mihai Lupu (lupu@ifs.tuwien.ac.at)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ustomShape 1"/>
          <p:cNvSpPr/>
          <p:nvPr/>
        </p:nvSpPr>
        <p:spPr>
          <a:xfrm>
            <a:off x="457200" y="1600200"/>
            <a:ext cx="8227800" cy="4524120"/>
          </a:xfrm>
          <a:prstGeom prst="rect">
            <a:avLst/>
          </a:prstGeom>
          <a:noFill/>
          <a:ln>
            <a:noFill/>
          </a:ln>
        </p:spPr>
      </p:sp>
      <p:pic>
        <p:nvPicPr>
          <p:cNvPr id="156" name="Grafik 1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16000" y="216000"/>
            <a:ext cx="393480" cy="394920"/>
          </a:xfrm>
          <a:prstGeom prst="rect">
            <a:avLst/>
          </a:prstGeom>
          <a:ln w="9360">
            <a:noFill/>
          </a:ln>
        </p:spPr>
      </p:pic>
      <p:sp>
        <p:nvSpPr>
          <p:cNvPr id="157" name="CustomShape 2"/>
          <p:cNvSpPr/>
          <p:nvPr/>
        </p:nvSpPr>
        <p:spPr>
          <a:xfrm>
            <a:off x="0" y="857160"/>
            <a:ext cx="8142120" cy="599904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158" name="CustomShape 3"/>
          <p:cNvSpPr/>
          <p:nvPr/>
        </p:nvSpPr>
        <p:spPr>
          <a:xfrm>
            <a:off x="7628400" y="858240"/>
            <a:ext cx="1010160" cy="1267920"/>
          </a:xfrm>
          <a:prstGeom prst="ellipse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159" name="CustomShape 4"/>
          <p:cNvSpPr/>
          <p:nvPr/>
        </p:nvSpPr>
        <p:spPr>
          <a:xfrm>
            <a:off x="4895640" y="1478880"/>
            <a:ext cx="3745080" cy="537732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160" name="CustomShape 5"/>
          <p:cNvSpPr/>
          <p:nvPr/>
        </p:nvSpPr>
        <p:spPr>
          <a:xfrm>
            <a:off x="857160" y="-99360"/>
            <a:ext cx="7427880" cy="1141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3600">
                <a:solidFill>
                  <a:srgbClr val="000000"/>
                </a:solidFill>
                <a:latin typeface="Arial"/>
              </a:rPr>
              <a:t>Data Annotation</a:t>
            </a:r>
            <a:endParaRPr/>
          </a:p>
        </p:txBody>
      </p:sp>
      <p:pic>
        <p:nvPicPr>
          <p:cNvPr id="161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943200"/>
            <a:ext cx="7277400" cy="5713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457200" y="1600200"/>
            <a:ext cx="8227800" cy="4524120"/>
          </a:xfrm>
          <a:prstGeom prst="rect">
            <a:avLst/>
          </a:prstGeom>
          <a:noFill/>
          <a:ln>
            <a:noFill/>
          </a:ln>
        </p:spPr>
      </p:sp>
      <p:pic>
        <p:nvPicPr>
          <p:cNvPr id="163" name="Grafik 1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16000" y="216000"/>
            <a:ext cx="393480" cy="394920"/>
          </a:xfrm>
          <a:prstGeom prst="rect">
            <a:avLst/>
          </a:prstGeom>
          <a:ln w="9360">
            <a:noFill/>
          </a:ln>
        </p:spPr>
      </p:pic>
      <p:sp>
        <p:nvSpPr>
          <p:cNvPr id="164" name="CustomShape 2"/>
          <p:cNvSpPr/>
          <p:nvPr/>
        </p:nvSpPr>
        <p:spPr>
          <a:xfrm>
            <a:off x="0" y="857160"/>
            <a:ext cx="8142120" cy="599904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165" name="CustomShape 3"/>
          <p:cNvSpPr/>
          <p:nvPr/>
        </p:nvSpPr>
        <p:spPr>
          <a:xfrm>
            <a:off x="7628400" y="858240"/>
            <a:ext cx="1010160" cy="1267920"/>
          </a:xfrm>
          <a:prstGeom prst="ellipse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166" name="CustomShape 4"/>
          <p:cNvSpPr/>
          <p:nvPr/>
        </p:nvSpPr>
        <p:spPr>
          <a:xfrm>
            <a:off x="4895640" y="1478880"/>
            <a:ext cx="3745080" cy="537732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167" name="CustomShape 5"/>
          <p:cNvSpPr/>
          <p:nvPr/>
        </p:nvSpPr>
        <p:spPr>
          <a:xfrm>
            <a:off x="857160" y="-99360"/>
            <a:ext cx="7427880" cy="1141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3600">
                <a:solidFill>
                  <a:srgbClr val="000000"/>
                </a:solidFill>
                <a:latin typeface="Arial"/>
              </a:rPr>
              <a:t>Learning to Rank Methods</a:t>
            </a:r>
            <a:endParaRPr/>
          </a:p>
        </p:txBody>
      </p:sp>
      <p:sp>
        <p:nvSpPr>
          <p:cNvPr id="168" name="CustomShape 6"/>
          <p:cNvSpPr/>
          <p:nvPr/>
        </p:nvSpPr>
        <p:spPr>
          <a:xfrm>
            <a:off x="857160" y="1242720"/>
            <a:ext cx="7427880" cy="5064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Arial"/>
              </a:rPr>
              <a:t>Pointwise:</a:t>
            </a:r>
            <a:r>
              <a:rPr lang="en-US" sz="2400">
                <a:solidFill>
                  <a:srgbClr val="000000"/>
                </a:solidFill>
                <a:latin typeface="Arial"/>
              </a:rPr>
              <a:t> </a:t>
            </a:r>
            <a:r>
              <a:rPr i="1" lang="en-US" sz="2000">
                <a:solidFill>
                  <a:srgbClr val="000000"/>
                </a:solidFill>
                <a:latin typeface="Arial"/>
              </a:rPr>
              <a:t>linear or polynomial regression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Arial"/>
              </a:rPr>
              <a:t>Pairwise: </a:t>
            </a:r>
            <a:r>
              <a:rPr i="1" lang="en-US" sz="2000">
                <a:solidFill>
                  <a:srgbClr val="000000"/>
                </a:solidFill>
                <a:latin typeface="Arial"/>
              </a:rPr>
              <a:t>RankNet, RankBoost, LambdaRank, LambdaMART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Arial"/>
              </a:rPr>
              <a:t>Listwise: </a:t>
            </a:r>
            <a:r>
              <a:rPr i="1" lang="en-US" sz="2000">
                <a:solidFill>
                  <a:srgbClr val="000000"/>
                </a:solidFill>
                <a:latin typeface="Arial"/>
              </a:rPr>
              <a:t>AdaRank, ListNet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Arial"/>
              </a:rPr>
              <a:t>Evaluation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Arial"/>
              </a:rPr>
              <a:t>MAP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Arial"/>
              </a:rPr>
              <a:t>[N]DCG*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Arial"/>
              </a:rPr>
              <a:t>MRR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Arial"/>
              </a:rPr>
              <a:t>ERR (Expected Reciprocal Rank)*</a:t>
            </a:r>
            <a:endParaRPr/>
          </a:p>
          <a:p>
            <a:pPr>
              <a:lnSpc>
                <a:spcPct val="100000"/>
              </a:lnSpc>
            </a:pPr>
            <a:r>
              <a:rPr i="1" lang="en-US" sz="1400">
                <a:solidFill>
                  <a:srgbClr val="000000"/>
                </a:solidFill>
                <a:latin typeface="Arial"/>
              </a:rPr>
              <a:t>	</a:t>
            </a:r>
            <a:endParaRPr/>
          </a:p>
          <a:p>
            <a:pPr>
              <a:lnSpc>
                <a:spcPct val="100000"/>
              </a:lnSpc>
            </a:pPr>
            <a:r>
              <a:rPr i="1" lang="en-US" sz="1400">
                <a:solidFill>
                  <a:srgbClr val="000000"/>
                </a:solidFill>
                <a:latin typeface="Arial"/>
              </a:rPr>
              <a:t>	</a:t>
            </a:r>
            <a:r>
              <a:rPr i="1" lang="en-US" sz="1400">
                <a:solidFill>
                  <a:srgbClr val="000000"/>
                </a:solidFill>
                <a:latin typeface="Arial"/>
              </a:rPr>
              <a:t>* Used for graded relevance</a:t>
            </a:r>
            <a:endParaRPr/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457200" y="116640"/>
            <a:ext cx="8227800" cy="704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00">
                <a:solidFill>
                  <a:srgbClr val="000000"/>
                </a:solidFill>
                <a:latin typeface="Arial"/>
              </a:rPr>
              <a:t> </a:t>
            </a:r>
            <a:r>
              <a:rPr b="1" lang="en-US" sz="2800">
                <a:solidFill>
                  <a:srgbClr val="000000"/>
                </a:solidFill>
                <a:latin typeface="Arial"/>
              </a:rPr>
              <a:t>Learning to Rank - Experimental Results</a:t>
            </a:r>
            <a:endParaRPr/>
          </a:p>
        </p:txBody>
      </p:sp>
      <p:sp>
        <p:nvSpPr>
          <p:cNvPr id="170" name="CustomShape 2"/>
          <p:cNvSpPr/>
          <p:nvPr/>
        </p:nvSpPr>
        <p:spPr>
          <a:xfrm>
            <a:off x="457200" y="1600200"/>
            <a:ext cx="8227800" cy="4524120"/>
          </a:xfrm>
          <a:prstGeom prst="rect">
            <a:avLst/>
          </a:prstGeom>
          <a:noFill/>
          <a:ln>
            <a:noFill/>
          </a:ln>
        </p:spPr>
      </p:sp>
      <p:pic>
        <p:nvPicPr>
          <p:cNvPr id="171" name="Grafik 1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16000" y="216000"/>
            <a:ext cx="393480" cy="394920"/>
          </a:xfrm>
          <a:prstGeom prst="rect">
            <a:avLst/>
          </a:prstGeom>
          <a:ln w="9360">
            <a:noFill/>
          </a:ln>
        </p:spPr>
      </p:pic>
      <p:sp>
        <p:nvSpPr>
          <p:cNvPr id="172" name="CustomShape 3"/>
          <p:cNvSpPr/>
          <p:nvPr/>
        </p:nvSpPr>
        <p:spPr>
          <a:xfrm>
            <a:off x="0" y="857160"/>
            <a:ext cx="8142120" cy="599904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173" name="CustomShape 4"/>
          <p:cNvSpPr/>
          <p:nvPr/>
        </p:nvSpPr>
        <p:spPr>
          <a:xfrm>
            <a:off x="7628400" y="858240"/>
            <a:ext cx="1010160" cy="1267920"/>
          </a:xfrm>
          <a:prstGeom prst="ellipse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174" name="CustomShape 5"/>
          <p:cNvSpPr/>
          <p:nvPr/>
        </p:nvSpPr>
        <p:spPr>
          <a:xfrm>
            <a:off x="4895640" y="1478880"/>
            <a:ext cx="3745080" cy="537732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pic>
        <p:nvPicPr>
          <p:cNvPr id="175" name="Picture 2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476000" y="908640"/>
            <a:ext cx="5902560" cy="573012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1"/>
          <p:cNvSpPr/>
          <p:nvPr/>
        </p:nvSpPr>
        <p:spPr>
          <a:xfrm>
            <a:off x="457200" y="116640"/>
            <a:ext cx="8227800" cy="704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00">
                <a:solidFill>
                  <a:srgbClr val="000000"/>
                </a:solidFill>
                <a:latin typeface="Arial"/>
              </a:rPr>
              <a:t> </a:t>
            </a:r>
            <a:r>
              <a:rPr b="1" lang="en-US" sz="2800">
                <a:solidFill>
                  <a:srgbClr val="000000"/>
                </a:solidFill>
                <a:latin typeface="Arial"/>
              </a:rPr>
              <a:t>Learning to Rank - Experimental Results</a:t>
            </a:r>
            <a:endParaRPr/>
          </a:p>
        </p:txBody>
      </p:sp>
      <p:sp>
        <p:nvSpPr>
          <p:cNvPr id="177" name="CustomShape 2"/>
          <p:cNvSpPr/>
          <p:nvPr/>
        </p:nvSpPr>
        <p:spPr>
          <a:xfrm>
            <a:off x="457200" y="1600200"/>
            <a:ext cx="8227800" cy="4524120"/>
          </a:xfrm>
          <a:prstGeom prst="rect">
            <a:avLst/>
          </a:prstGeom>
          <a:noFill/>
          <a:ln>
            <a:noFill/>
          </a:ln>
        </p:spPr>
      </p:sp>
      <p:pic>
        <p:nvPicPr>
          <p:cNvPr id="178" name="Grafik 1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16000" y="216000"/>
            <a:ext cx="393480" cy="394920"/>
          </a:xfrm>
          <a:prstGeom prst="rect">
            <a:avLst/>
          </a:prstGeom>
          <a:ln w="9360">
            <a:noFill/>
          </a:ln>
        </p:spPr>
      </p:pic>
      <p:sp>
        <p:nvSpPr>
          <p:cNvPr id="179" name="CustomShape 3"/>
          <p:cNvSpPr/>
          <p:nvPr/>
        </p:nvSpPr>
        <p:spPr>
          <a:xfrm>
            <a:off x="0" y="857160"/>
            <a:ext cx="8142120" cy="599904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180" name="CustomShape 4"/>
          <p:cNvSpPr/>
          <p:nvPr/>
        </p:nvSpPr>
        <p:spPr>
          <a:xfrm>
            <a:off x="7628400" y="858240"/>
            <a:ext cx="1010160" cy="1267920"/>
          </a:xfrm>
          <a:prstGeom prst="ellipse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181" name="CustomShape 5"/>
          <p:cNvSpPr/>
          <p:nvPr/>
        </p:nvSpPr>
        <p:spPr>
          <a:xfrm>
            <a:off x="4895640" y="1478880"/>
            <a:ext cx="3745080" cy="537732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pic>
        <p:nvPicPr>
          <p:cNvPr id="182" name="Picture 2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522080" y="4005720"/>
            <a:ext cx="5511960" cy="1982160"/>
          </a:xfrm>
          <a:prstGeom prst="rect">
            <a:avLst/>
          </a:prstGeom>
          <a:ln w="9360">
            <a:noFill/>
          </a:ln>
        </p:spPr>
      </p:pic>
      <p:sp>
        <p:nvSpPr>
          <p:cNvPr id="183" name="CustomShape 6"/>
          <p:cNvSpPr/>
          <p:nvPr/>
        </p:nvSpPr>
        <p:spPr>
          <a:xfrm>
            <a:off x="682560" y="1063800"/>
            <a:ext cx="7427880" cy="3552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Arial"/>
              </a:rPr>
              <a:t>Linear Regression shows the best performance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Arial"/>
              </a:rPr>
              <a:t>Feature comparison shows price and duration much more important, while proficiency not effective.</a:t>
            </a:r>
            <a:endParaRPr/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457200" y="1600200"/>
            <a:ext cx="8227800" cy="4524120"/>
          </a:xfrm>
          <a:prstGeom prst="rect">
            <a:avLst/>
          </a:prstGeom>
          <a:noFill/>
          <a:ln>
            <a:noFill/>
          </a:ln>
        </p:spPr>
      </p:sp>
      <p:pic>
        <p:nvPicPr>
          <p:cNvPr id="185" name="Grafik 1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16000" y="216000"/>
            <a:ext cx="393480" cy="394920"/>
          </a:xfrm>
          <a:prstGeom prst="rect">
            <a:avLst/>
          </a:prstGeom>
          <a:ln w="9360">
            <a:noFill/>
          </a:ln>
        </p:spPr>
      </p:pic>
      <p:sp>
        <p:nvSpPr>
          <p:cNvPr id="186" name="CustomShape 2"/>
          <p:cNvSpPr/>
          <p:nvPr/>
        </p:nvSpPr>
        <p:spPr>
          <a:xfrm>
            <a:off x="0" y="857160"/>
            <a:ext cx="8142120" cy="599904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187" name="CustomShape 3"/>
          <p:cNvSpPr/>
          <p:nvPr/>
        </p:nvSpPr>
        <p:spPr>
          <a:xfrm>
            <a:off x="7628400" y="858240"/>
            <a:ext cx="1010160" cy="1267920"/>
          </a:xfrm>
          <a:prstGeom prst="ellipse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188" name="CustomShape 4"/>
          <p:cNvSpPr/>
          <p:nvPr/>
        </p:nvSpPr>
        <p:spPr>
          <a:xfrm>
            <a:off x="4895640" y="1478880"/>
            <a:ext cx="3745080" cy="537732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189" name="CustomShape 5"/>
          <p:cNvSpPr/>
          <p:nvPr/>
        </p:nvSpPr>
        <p:spPr>
          <a:xfrm>
            <a:off x="857160" y="-99360"/>
            <a:ext cx="7427880" cy="1141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3600">
                <a:solidFill>
                  <a:srgbClr val="000000"/>
                </a:solidFill>
                <a:latin typeface="Arial"/>
              </a:rPr>
              <a:t>Conclusion</a:t>
            </a:r>
            <a:endParaRPr/>
          </a:p>
        </p:txBody>
      </p:sp>
      <p:sp>
        <p:nvSpPr>
          <p:cNvPr id="190" name="CustomShape 6"/>
          <p:cNvSpPr/>
          <p:nvPr/>
        </p:nvSpPr>
        <p:spPr>
          <a:xfrm>
            <a:off x="857160" y="1242720"/>
            <a:ext cx="7427880" cy="3552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Arial"/>
              </a:rPr>
              <a:t>Translator Retrieval </a:t>
            </a:r>
            <a:r>
              <a:rPr lang="en-US" sz="2000">
                <a:solidFill>
                  <a:srgbClr val="000000"/>
                </a:solidFill>
                <a:latin typeface="Arial"/>
              </a:rPr>
              <a:t>price, duration, proficiency and number of cooperation times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Arial"/>
              </a:rPr>
              <a:t>GP2 outperforms </a:t>
            </a:r>
            <a:r>
              <a:rPr lang="en-US" sz="2000">
                <a:solidFill>
                  <a:srgbClr val="000000"/>
                </a:solidFill>
                <a:latin typeface="Arial"/>
              </a:rPr>
              <a:t>while approximately weak correlation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Arial"/>
              </a:rPr>
              <a:t>Linear Regression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Arial"/>
              </a:rPr>
              <a:t>Price and Time much more important</a:t>
            </a:r>
            <a:endParaRPr/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CustomShape 1"/>
          <p:cNvSpPr/>
          <p:nvPr/>
        </p:nvSpPr>
        <p:spPr>
          <a:xfrm>
            <a:off x="685800" y="2130480"/>
            <a:ext cx="7770600" cy="1468080"/>
          </a:xfrm>
          <a:prstGeom prst="rect">
            <a:avLst/>
          </a:prstGeom>
          <a:noFill/>
          <a:ln>
            <a:noFill/>
          </a:ln>
        </p:spPr>
      </p:sp>
      <p:sp>
        <p:nvSpPr>
          <p:cNvPr id="192" name="CustomShape 2"/>
          <p:cNvSpPr/>
          <p:nvPr/>
        </p:nvSpPr>
        <p:spPr>
          <a:xfrm>
            <a:off x="1371600" y="3886200"/>
            <a:ext cx="6399000" cy="1750680"/>
          </a:xfrm>
          <a:prstGeom prst="rect">
            <a:avLst/>
          </a:prstGeom>
          <a:noFill/>
          <a:ln>
            <a:noFill/>
          </a:ln>
        </p:spPr>
      </p:sp>
      <p:pic>
        <p:nvPicPr>
          <p:cNvPr id="193" name="Grafik 6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440" y="0"/>
            <a:ext cx="9140760" cy="6856200"/>
          </a:xfrm>
          <a:prstGeom prst="rect">
            <a:avLst/>
          </a:prstGeom>
          <a:ln w="9360">
            <a:noFill/>
          </a:ln>
        </p:spPr>
      </p:pic>
      <p:sp>
        <p:nvSpPr>
          <p:cNvPr id="194" name="CustomShape 3"/>
          <p:cNvSpPr/>
          <p:nvPr/>
        </p:nvSpPr>
        <p:spPr>
          <a:xfrm>
            <a:off x="0" y="2076480"/>
            <a:ext cx="8142120" cy="4779720"/>
          </a:xfrm>
          <a:prstGeom prst="rect">
            <a:avLst/>
          </a:prstGeom>
          <a:solidFill>
            <a:srgbClr val="006699"/>
          </a:solidFill>
          <a:ln w="9360">
            <a:noFill/>
          </a:ln>
        </p:spPr>
      </p:sp>
      <p:sp>
        <p:nvSpPr>
          <p:cNvPr id="195" name="CustomShape 4"/>
          <p:cNvSpPr/>
          <p:nvPr/>
        </p:nvSpPr>
        <p:spPr>
          <a:xfrm>
            <a:off x="7628040" y="2076480"/>
            <a:ext cx="1010880" cy="1010880"/>
          </a:xfrm>
          <a:prstGeom prst="ellipse">
            <a:avLst/>
          </a:prstGeom>
          <a:solidFill>
            <a:srgbClr val="006699"/>
          </a:solidFill>
          <a:ln w="9360">
            <a:noFill/>
          </a:ln>
        </p:spPr>
      </p:sp>
      <p:sp>
        <p:nvSpPr>
          <p:cNvPr id="196" name="CustomShape 5"/>
          <p:cNvSpPr/>
          <p:nvPr/>
        </p:nvSpPr>
        <p:spPr>
          <a:xfrm>
            <a:off x="4896000" y="2571840"/>
            <a:ext cx="3744720" cy="4284360"/>
          </a:xfrm>
          <a:prstGeom prst="rect">
            <a:avLst/>
          </a:prstGeom>
          <a:solidFill>
            <a:srgbClr val="006699"/>
          </a:solidFill>
          <a:ln w="9360">
            <a:noFill/>
          </a:ln>
        </p:spPr>
      </p:sp>
      <p:pic>
        <p:nvPicPr>
          <p:cNvPr id="197" name="Grafik 15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16000" y="216000"/>
            <a:ext cx="4651200" cy="1366560"/>
          </a:xfrm>
          <a:prstGeom prst="rect">
            <a:avLst/>
          </a:prstGeom>
          <a:ln w="9360">
            <a:noFill/>
          </a:ln>
        </p:spPr>
      </p:pic>
      <p:sp>
        <p:nvSpPr>
          <p:cNvPr id="198" name="CustomShape 6"/>
          <p:cNvSpPr/>
          <p:nvPr/>
        </p:nvSpPr>
        <p:spPr>
          <a:xfrm>
            <a:off x="1643040" y="2928960"/>
            <a:ext cx="6671520" cy="1253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3600">
                <a:solidFill>
                  <a:srgbClr val="ffffff"/>
                </a:solidFill>
                <a:latin typeface="Arial"/>
                <a:ea typeface="Arial"/>
              </a:rPr>
              <a:t>Thank you!</a:t>
            </a:r>
            <a:endParaRPr/>
          </a:p>
        </p:txBody>
      </p:sp>
      <p:sp>
        <p:nvSpPr>
          <p:cNvPr id="199" name="CustomShape 7"/>
          <p:cNvSpPr/>
          <p:nvPr/>
        </p:nvSpPr>
        <p:spPr>
          <a:xfrm>
            <a:off x="1643040" y="4500720"/>
            <a:ext cx="6213240" cy="927000"/>
          </a:xfrm>
          <a:prstGeom prst="rect">
            <a:avLst/>
          </a:prstGeom>
          <a:noFill/>
          <a:ln>
            <a:noFill/>
          </a:ln>
        </p:spPr>
      </p:sp>
      <p:sp>
        <p:nvSpPr>
          <p:cNvPr id="200" name="CustomShape 8"/>
          <p:cNvSpPr/>
          <p:nvPr/>
        </p:nvSpPr>
        <p:spPr>
          <a:xfrm>
            <a:off x="1643040" y="5733360"/>
            <a:ext cx="6815520" cy="986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Arial"/>
              </a:rPr>
              <a:t>Navid Rekabsaz (rekabsaz@ifs.tuwien.ac.at)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Arial"/>
              </a:rPr>
              <a:t>Mihai Lupu (lupu@ifs.tuwien.ac.at)</a:t>
            </a:r>
            <a:endParaRPr/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TextShape 1"/>
          <p:cNvSpPr txBox="1"/>
          <p:nvPr/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TextShape 1"/>
          <p:cNvSpPr txBox="1"/>
          <p:nvPr/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TextShape 1"/>
          <p:cNvSpPr txBox="1"/>
          <p:nvPr/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4" name="TextShape 2"/>
          <p:cNvSpPr txBox="1"/>
          <p:nvPr/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5" name="TextShape 3"/>
          <p:cNvSpPr txBox="1"/>
          <p:nvPr/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6" name="TextShape 4"/>
          <p:cNvSpPr txBox="1"/>
          <p:nvPr/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TextShape 1"/>
          <p:cNvSpPr txBox="1"/>
          <p:nvPr/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8" name="TextShape 2"/>
          <p:cNvSpPr txBox="1"/>
          <p:nvPr/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9" name="TextShape 3"/>
          <p:cNvSpPr txBox="1"/>
          <p:nvPr/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0" name="TextShape 4"/>
          <p:cNvSpPr txBox="1"/>
          <p:nvPr/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457200" y="-171360"/>
            <a:ext cx="8227800" cy="1141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3600">
                <a:solidFill>
                  <a:srgbClr val="000000"/>
                </a:solidFill>
                <a:latin typeface="Arial"/>
              </a:rPr>
              <a:t> </a:t>
            </a:r>
            <a:r>
              <a:rPr b="1" lang="en-US" sz="3600">
                <a:solidFill>
                  <a:srgbClr val="000000"/>
                </a:solidFill>
                <a:latin typeface="Arial"/>
              </a:rPr>
              <a:t>Agenda</a:t>
            </a:r>
            <a:endParaRPr/>
          </a:p>
        </p:txBody>
      </p:sp>
      <p:sp>
        <p:nvSpPr>
          <p:cNvPr id="83" name="CustomShape 2"/>
          <p:cNvSpPr/>
          <p:nvPr/>
        </p:nvSpPr>
        <p:spPr>
          <a:xfrm>
            <a:off x="457200" y="1600200"/>
            <a:ext cx="8227800" cy="4524120"/>
          </a:xfrm>
          <a:prstGeom prst="rect">
            <a:avLst/>
          </a:prstGeom>
          <a:noFill/>
          <a:ln>
            <a:noFill/>
          </a:ln>
        </p:spPr>
      </p:sp>
      <p:pic>
        <p:nvPicPr>
          <p:cNvPr id="84" name="Grafik 1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16000" y="216000"/>
            <a:ext cx="393480" cy="394920"/>
          </a:xfrm>
          <a:prstGeom prst="rect">
            <a:avLst/>
          </a:prstGeom>
          <a:ln w="9360">
            <a:noFill/>
          </a:ln>
        </p:spPr>
      </p:pic>
      <p:sp>
        <p:nvSpPr>
          <p:cNvPr id="85" name="CustomShape 3"/>
          <p:cNvSpPr/>
          <p:nvPr/>
        </p:nvSpPr>
        <p:spPr>
          <a:xfrm>
            <a:off x="0" y="857160"/>
            <a:ext cx="8142120" cy="599904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86" name="CustomShape 4"/>
          <p:cNvSpPr/>
          <p:nvPr/>
        </p:nvSpPr>
        <p:spPr>
          <a:xfrm>
            <a:off x="7628400" y="858240"/>
            <a:ext cx="1010160" cy="1267920"/>
          </a:xfrm>
          <a:prstGeom prst="ellipse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87" name="CustomShape 5"/>
          <p:cNvSpPr/>
          <p:nvPr/>
        </p:nvSpPr>
        <p:spPr>
          <a:xfrm>
            <a:off x="4895640" y="1478880"/>
            <a:ext cx="3745080" cy="537732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88" name="CustomShape 6"/>
          <p:cNvSpPr/>
          <p:nvPr/>
        </p:nvSpPr>
        <p:spPr>
          <a:xfrm>
            <a:off x="857160" y="1268640"/>
            <a:ext cx="7427880" cy="4855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Arial"/>
              </a:rPr>
              <a:t>Translator Retrieval Platform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Arial"/>
              </a:rPr>
              <a:t>Proficiency Estimator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Arial"/>
              </a:rPr>
              <a:t>Document Aggregation Methods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Arial"/>
              </a:rPr>
              <a:t>Experimental Results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Arial"/>
              </a:rPr>
              <a:t>Translator Search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Arial"/>
              </a:rPr>
              <a:t>Data Annotation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Arial"/>
              </a:rPr>
              <a:t>Learning to Rank Methods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Arial"/>
              </a:rPr>
              <a:t>Experimental Results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Arial"/>
              </a:rPr>
              <a:t>Conclusion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TextShape 1"/>
          <p:cNvSpPr txBox="1"/>
          <p:nvPr/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12" name="TextShape 2"/>
          <p:cNvSpPr txBox="1"/>
          <p:nvPr/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3" name="TextShape 3"/>
          <p:cNvSpPr txBox="1"/>
          <p:nvPr/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4" name="TextShape 4"/>
          <p:cNvSpPr txBox="1"/>
          <p:nvPr/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TextShape 1"/>
          <p:cNvSpPr txBox="1"/>
          <p:nvPr/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16" name="TextShape 2"/>
          <p:cNvSpPr txBox="1"/>
          <p:nvPr/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7" name="TextShape 3"/>
          <p:cNvSpPr txBox="1"/>
          <p:nvPr/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TextShape 1"/>
          <p:cNvSpPr txBox="1"/>
          <p:nvPr/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19" name="TextShape 2"/>
          <p:cNvSpPr txBox="1"/>
          <p:nvPr/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0" name="TextShape 3"/>
          <p:cNvSpPr txBox="1"/>
          <p:nvPr/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1" name="TextShape 4"/>
          <p:cNvSpPr txBox="1"/>
          <p:nvPr/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2" name="TextShape 5"/>
          <p:cNvSpPr txBox="1"/>
          <p:nvPr/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TextShape 1"/>
          <p:cNvSpPr txBox="1"/>
          <p:nvPr/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24" name="TextShape 2"/>
          <p:cNvSpPr txBox="1"/>
          <p:nvPr/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5" name="TextShape 3"/>
          <p:cNvSpPr txBox="1"/>
          <p:nvPr/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226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22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TextShape 1"/>
          <p:cNvSpPr txBox="1"/>
          <p:nvPr/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29" name="TextShape 2"/>
          <p:cNvSpPr txBox="1"/>
          <p:nvPr/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TextShape 1"/>
          <p:cNvSpPr txBox="1"/>
          <p:nvPr/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31" name="TextShape 2"/>
          <p:cNvSpPr txBox="1"/>
          <p:nvPr/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TextShape 1"/>
          <p:cNvSpPr txBox="1"/>
          <p:nvPr/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33" name="TextShape 2"/>
          <p:cNvSpPr txBox="1"/>
          <p:nvPr/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4" name="TextShape 3"/>
          <p:cNvSpPr txBox="1"/>
          <p:nvPr/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TextShape 1"/>
          <p:cNvSpPr txBox="1"/>
          <p:nvPr/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TextShape 1"/>
          <p:cNvSpPr txBox="1"/>
          <p:nvPr/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457200" y="-99360"/>
            <a:ext cx="8227800" cy="1141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3600">
                <a:solidFill>
                  <a:srgbClr val="000000"/>
                </a:solidFill>
                <a:latin typeface="Arial"/>
              </a:rPr>
              <a:t> </a:t>
            </a:r>
            <a:r>
              <a:rPr b="1" lang="en-US" sz="3600">
                <a:solidFill>
                  <a:srgbClr val="000000"/>
                </a:solidFill>
                <a:latin typeface="Arial"/>
              </a:rPr>
              <a:t>Translator Retrieval Platform</a:t>
            </a:r>
            <a:endParaRPr/>
          </a:p>
        </p:txBody>
      </p:sp>
      <p:sp>
        <p:nvSpPr>
          <p:cNvPr id="90" name="CustomShape 2"/>
          <p:cNvSpPr/>
          <p:nvPr/>
        </p:nvSpPr>
        <p:spPr>
          <a:xfrm>
            <a:off x="457200" y="1600200"/>
            <a:ext cx="8227800" cy="4524120"/>
          </a:xfrm>
          <a:prstGeom prst="rect">
            <a:avLst/>
          </a:prstGeom>
          <a:noFill/>
          <a:ln>
            <a:noFill/>
          </a:ln>
        </p:spPr>
      </p:sp>
      <p:pic>
        <p:nvPicPr>
          <p:cNvPr id="91" name="Grafik 1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16000" y="216000"/>
            <a:ext cx="393480" cy="394920"/>
          </a:xfrm>
          <a:prstGeom prst="rect">
            <a:avLst/>
          </a:prstGeom>
          <a:ln w="9360">
            <a:noFill/>
          </a:ln>
        </p:spPr>
      </p:pic>
      <p:sp>
        <p:nvSpPr>
          <p:cNvPr id="92" name="CustomShape 3"/>
          <p:cNvSpPr/>
          <p:nvPr/>
        </p:nvSpPr>
        <p:spPr>
          <a:xfrm>
            <a:off x="0" y="857160"/>
            <a:ext cx="8142120" cy="599904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93" name="CustomShape 4"/>
          <p:cNvSpPr/>
          <p:nvPr/>
        </p:nvSpPr>
        <p:spPr>
          <a:xfrm>
            <a:off x="7628400" y="858240"/>
            <a:ext cx="1010160" cy="1267920"/>
          </a:xfrm>
          <a:prstGeom prst="ellipse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94" name="CustomShape 5"/>
          <p:cNvSpPr/>
          <p:nvPr/>
        </p:nvSpPr>
        <p:spPr>
          <a:xfrm>
            <a:off x="4895640" y="1478880"/>
            <a:ext cx="3745080" cy="537732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pic>
        <p:nvPicPr>
          <p:cNvPr id="95" name="Picture 2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1556640"/>
            <a:ext cx="8682840" cy="403056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TextShape 1"/>
          <p:cNvSpPr txBox="1"/>
          <p:nvPr/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38" name="TextShape 2"/>
          <p:cNvSpPr txBox="1"/>
          <p:nvPr/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9" name="TextShape 3"/>
          <p:cNvSpPr txBox="1"/>
          <p:nvPr/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0" name="TextShape 4"/>
          <p:cNvSpPr txBox="1"/>
          <p:nvPr/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TextShape 1"/>
          <p:cNvSpPr txBox="1"/>
          <p:nvPr/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42" name="TextShape 2"/>
          <p:cNvSpPr txBox="1"/>
          <p:nvPr/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3" name="TextShape 3"/>
          <p:cNvSpPr txBox="1"/>
          <p:nvPr/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4" name="TextShape 4"/>
          <p:cNvSpPr txBox="1"/>
          <p:nvPr/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TextShape 1"/>
          <p:cNvSpPr txBox="1"/>
          <p:nvPr/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46" name="TextShape 2"/>
          <p:cNvSpPr txBox="1"/>
          <p:nvPr/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7" name="TextShape 3"/>
          <p:cNvSpPr txBox="1"/>
          <p:nvPr/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8" name="TextShape 4"/>
          <p:cNvSpPr txBox="1"/>
          <p:nvPr/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TextShape 1"/>
          <p:cNvSpPr txBox="1"/>
          <p:nvPr/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50" name="TextShape 2"/>
          <p:cNvSpPr txBox="1"/>
          <p:nvPr/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1" name="TextShape 3"/>
          <p:cNvSpPr txBox="1"/>
          <p:nvPr/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TextShape 1"/>
          <p:cNvSpPr txBox="1"/>
          <p:nvPr/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53" name="TextShape 2"/>
          <p:cNvSpPr txBox="1"/>
          <p:nvPr/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4" name="TextShape 3"/>
          <p:cNvSpPr txBox="1"/>
          <p:nvPr/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5" name="TextShape 4"/>
          <p:cNvSpPr txBox="1"/>
          <p:nvPr/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6" name="TextShape 5"/>
          <p:cNvSpPr txBox="1"/>
          <p:nvPr/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TextShape 1"/>
          <p:cNvSpPr txBox="1"/>
          <p:nvPr/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58" name="TextShape 2"/>
          <p:cNvSpPr txBox="1"/>
          <p:nvPr/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9" name="TextShape 3"/>
          <p:cNvSpPr txBox="1"/>
          <p:nvPr/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260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261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457200" y="-171360"/>
            <a:ext cx="8685000" cy="1141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3600">
                <a:solidFill>
                  <a:srgbClr val="000000"/>
                </a:solidFill>
                <a:latin typeface="Arial"/>
              </a:rPr>
              <a:t> </a:t>
            </a:r>
            <a:r>
              <a:rPr b="1" lang="en-US" sz="3600">
                <a:solidFill>
                  <a:srgbClr val="000000"/>
                </a:solidFill>
                <a:latin typeface="Arial"/>
              </a:rPr>
              <a:t>Proficiency Estimator</a:t>
            </a:r>
            <a:endParaRPr/>
          </a:p>
        </p:txBody>
      </p:sp>
      <p:sp>
        <p:nvSpPr>
          <p:cNvPr id="97" name="CustomShape 2"/>
          <p:cNvSpPr/>
          <p:nvPr/>
        </p:nvSpPr>
        <p:spPr>
          <a:xfrm>
            <a:off x="457200" y="1600200"/>
            <a:ext cx="8227800" cy="4524120"/>
          </a:xfrm>
          <a:prstGeom prst="rect">
            <a:avLst/>
          </a:prstGeom>
          <a:noFill/>
          <a:ln>
            <a:noFill/>
          </a:ln>
        </p:spPr>
      </p:sp>
      <p:pic>
        <p:nvPicPr>
          <p:cNvPr id="98" name="Grafik 1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16000" y="216000"/>
            <a:ext cx="393480" cy="394920"/>
          </a:xfrm>
          <a:prstGeom prst="rect">
            <a:avLst/>
          </a:prstGeom>
          <a:ln w="9360">
            <a:noFill/>
          </a:ln>
        </p:spPr>
      </p:pic>
      <p:sp>
        <p:nvSpPr>
          <p:cNvPr id="99" name="CustomShape 3"/>
          <p:cNvSpPr/>
          <p:nvPr/>
        </p:nvSpPr>
        <p:spPr>
          <a:xfrm>
            <a:off x="0" y="857160"/>
            <a:ext cx="8142120" cy="599904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100" name="CustomShape 4"/>
          <p:cNvSpPr/>
          <p:nvPr/>
        </p:nvSpPr>
        <p:spPr>
          <a:xfrm>
            <a:off x="7628400" y="858240"/>
            <a:ext cx="1010160" cy="1267920"/>
          </a:xfrm>
          <a:prstGeom prst="ellipse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101" name="CustomShape 5"/>
          <p:cNvSpPr/>
          <p:nvPr/>
        </p:nvSpPr>
        <p:spPr>
          <a:xfrm>
            <a:off x="4895640" y="1478880"/>
            <a:ext cx="3745080" cy="537732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102" name="CustomShape 6"/>
          <p:cNvSpPr/>
          <p:nvPr/>
        </p:nvSpPr>
        <p:spPr>
          <a:xfrm>
            <a:off x="683640" y="1052640"/>
            <a:ext cx="7427880" cy="3552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600">
                <a:solidFill>
                  <a:srgbClr val="000000"/>
                </a:solidFill>
                <a:latin typeface="Arial"/>
              </a:rPr>
              <a:t>10 language combinations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600">
                <a:solidFill>
                  <a:srgbClr val="000000"/>
                </a:solidFill>
                <a:latin typeface="Arial"/>
              </a:rPr>
              <a:t>20 to 30 potential translators for each order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600">
                <a:solidFill>
                  <a:srgbClr val="000000"/>
                </a:solidFill>
                <a:latin typeface="Arial"/>
              </a:rPr>
              <a:t>Using Lucene for document similarity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600">
                <a:solidFill>
                  <a:srgbClr val="000000"/>
                </a:solidFill>
                <a:latin typeface="Arial"/>
              </a:rPr>
              <a:t>How to aggregate the documents in order to estimate translator's proficiency?</a:t>
            </a:r>
            <a:endParaRPr/>
          </a:p>
        </p:txBody>
      </p:sp>
      <p:pic>
        <p:nvPicPr>
          <p:cNvPr id="103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277280" y="4136760"/>
            <a:ext cx="528480" cy="586800"/>
          </a:xfrm>
          <a:prstGeom prst="rect">
            <a:avLst/>
          </a:prstGeom>
          <a:ln>
            <a:noFill/>
          </a:ln>
        </p:spPr>
      </p:pic>
      <p:pic>
        <p:nvPicPr>
          <p:cNvPr id="104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886680" y="4115880"/>
            <a:ext cx="590040" cy="624600"/>
          </a:xfrm>
          <a:prstGeom prst="rect">
            <a:avLst/>
          </a:prstGeom>
          <a:ln>
            <a:noFill/>
          </a:ln>
        </p:spPr>
      </p:pic>
      <p:sp>
        <p:nvSpPr>
          <p:cNvPr id="105" name="Line 7"/>
          <p:cNvSpPr/>
          <p:nvPr/>
        </p:nvSpPr>
        <p:spPr>
          <a:xfrm>
            <a:off x="1746360" y="4478040"/>
            <a:ext cx="59076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pic>
        <p:nvPicPr>
          <p:cNvPr id="106" name="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2456280" y="4136760"/>
            <a:ext cx="607680" cy="596880"/>
          </a:xfrm>
          <a:prstGeom prst="rect">
            <a:avLst/>
          </a:prstGeom>
          <a:ln>
            <a:noFill/>
          </a:ln>
        </p:spPr>
      </p:pic>
      <p:pic>
        <p:nvPicPr>
          <p:cNvPr id="107" name="" descr=""/>
          <p:cNvPicPr/>
          <p:nvPr/>
        </p:nvPicPr>
        <p:blipFill>
          <a:blip r:embed="rId5"/>
          <a:stretch>
            <a:fillRect/>
          </a:stretch>
        </p:blipFill>
        <p:spPr>
          <a:xfrm>
            <a:off x="2444760" y="4873320"/>
            <a:ext cx="604080" cy="627120"/>
          </a:xfrm>
          <a:prstGeom prst="rect">
            <a:avLst/>
          </a:prstGeom>
          <a:ln>
            <a:noFill/>
          </a:ln>
        </p:spPr>
      </p:pic>
      <p:sp>
        <p:nvSpPr>
          <p:cNvPr id="108" name="Line 8"/>
          <p:cNvSpPr/>
          <p:nvPr/>
        </p:nvSpPr>
        <p:spPr>
          <a:xfrm>
            <a:off x="1746360" y="4648680"/>
            <a:ext cx="698400" cy="51192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pic>
        <p:nvPicPr>
          <p:cNvPr id="109" name="" descr=""/>
          <p:cNvPicPr/>
          <p:nvPr/>
        </p:nvPicPr>
        <p:blipFill>
          <a:blip r:embed="rId6"/>
          <a:stretch>
            <a:fillRect/>
          </a:stretch>
        </p:blipFill>
        <p:spPr>
          <a:xfrm>
            <a:off x="2444760" y="5813640"/>
            <a:ext cx="607680" cy="596880"/>
          </a:xfrm>
          <a:prstGeom prst="rect">
            <a:avLst/>
          </a:prstGeom>
          <a:ln>
            <a:noFill/>
          </a:ln>
        </p:spPr>
      </p:pic>
      <p:sp>
        <p:nvSpPr>
          <p:cNvPr id="110" name="Line 9"/>
          <p:cNvSpPr/>
          <p:nvPr/>
        </p:nvSpPr>
        <p:spPr>
          <a:xfrm>
            <a:off x="1638720" y="4819320"/>
            <a:ext cx="806040" cy="130788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pic>
        <p:nvPicPr>
          <p:cNvPr id="111" name="" descr=""/>
          <p:cNvPicPr/>
          <p:nvPr/>
        </p:nvPicPr>
        <p:blipFill>
          <a:blip r:embed="rId7"/>
          <a:stretch>
            <a:fillRect/>
          </a:stretch>
        </p:blipFill>
        <p:spPr>
          <a:xfrm>
            <a:off x="3680280" y="4183200"/>
            <a:ext cx="482760" cy="464400"/>
          </a:xfrm>
          <a:prstGeom prst="rect">
            <a:avLst/>
          </a:prstGeom>
          <a:ln>
            <a:noFill/>
          </a:ln>
        </p:spPr>
      </p:pic>
      <p:pic>
        <p:nvPicPr>
          <p:cNvPr id="112" name="" descr=""/>
          <p:cNvPicPr/>
          <p:nvPr/>
        </p:nvPicPr>
        <p:blipFill>
          <a:blip r:embed="rId8"/>
          <a:stretch>
            <a:fillRect/>
          </a:stretch>
        </p:blipFill>
        <p:spPr>
          <a:xfrm>
            <a:off x="3703320" y="4719240"/>
            <a:ext cx="482400" cy="464400"/>
          </a:xfrm>
          <a:prstGeom prst="rect">
            <a:avLst/>
          </a:prstGeom>
          <a:ln>
            <a:noFill/>
          </a:ln>
        </p:spPr>
      </p:pic>
      <p:pic>
        <p:nvPicPr>
          <p:cNvPr id="113" name="" descr=""/>
          <p:cNvPicPr/>
          <p:nvPr/>
        </p:nvPicPr>
        <p:blipFill>
          <a:blip r:embed="rId9"/>
          <a:stretch>
            <a:fillRect/>
          </a:stretch>
        </p:blipFill>
        <p:spPr>
          <a:xfrm>
            <a:off x="3703320" y="5277600"/>
            <a:ext cx="482400" cy="464400"/>
          </a:xfrm>
          <a:prstGeom prst="rect">
            <a:avLst/>
          </a:prstGeom>
          <a:ln>
            <a:noFill/>
          </a:ln>
        </p:spPr>
      </p:pic>
      <p:sp>
        <p:nvSpPr>
          <p:cNvPr id="114" name="Line 10"/>
          <p:cNvSpPr/>
          <p:nvPr/>
        </p:nvSpPr>
        <p:spPr>
          <a:xfrm>
            <a:off x="3142440" y="4478040"/>
            <a:ext cx="59076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115" name="Line 11"/>
          <p:cNvSpPr/>
          <p:nvPr/>
        </p:nvSpPr>
        <p:spPr>
          <a:xfrm>
            <a:off x="3142440" y="4567680"/>
            <a:ext cx="591840" cy="37728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116" name="Line 12"/>
          <p:cNvSpPr/>
          <p:nvPr/>
        </p:nvSpPr>
        <p:spPr>
          <a:xfrm>
            <a:off x="3099960" y="4656960"/>
            <a:ext cx="687960" cy="90144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457200" y="-171360"/>
            <a:ext cx="8685000" cy="1141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3600">
                <a:solidFill>
                  <a:srgbClr val="000000"/>
                </a:solidFill>
                <a:latin typeface="Arial"/>
              </a:rPr>
              <a:t> </a:t>
            </a:r>
            <a:r>
              <a:rPr b="1" lang="en-US" sz="3600">
                <a:solidFill>
                  <a:srgbClr val="000000"/>
                </a:solidFill>
                <a:latin typeface="Arial"/>
              </a:rPr>
              <a:t>Document Aggregation Methods</a:t>
            </a:r>
            <a:endParaRPr/>
          </a:p>
        </p:txBody>
      </p:sp>
      <p:sp>
        <p:nvSpPr>
          <p:cNvPr id="118" name="CustomShape 2"/>
          <p:cNvSpPr/>
          <p:nvPr/>
        </p:nvSpPr>
        <p:spPr>
          <a:xfrm>
            <a:off x="457200" y="1600200"/>
            <a:ext cx="8227800" cy="4524120"/>
          </a:xfrm>
          <a:prstGeom prst="rect">
            <a:avLst/>
          </a:prstGeom>
          <a:noFill/>
          <a:ln>
            <a:noFill/>
          </a:ln>
        </p:spPr>
      </p:sp>
      <p:pic>
        <p:nvPicPr>
          <p:cNvPr id="119" name="Grafik 1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16000" y="216000"/>
            <a:ext cx="393480" cy="394920"/>
          </a:xfrm>
          <a:prstGeom prst="rect">
            <a:avLst/>
          </a:prstGeom>
          <a:ln w="9360">
            <a:noFill/>
          </a:ln>
        </p:spPr>
      </p:pic>
      <p:sp>
        <p:nvSpPr>
          <p:cNvPr id="120" name="CustomShape 3"/>
          <p:cNvSpPr/>
          <p:nvPr/>
        </p:nvSpPr>
        <p:spPr>
          <a:xfrm>
            <a:off x="0" y="857160"/>
            <a:ext cx="8142120" cy="599904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121" name="CustomShape 4"/>
          <p:cNvSpPr/>
          <p:nvPr/>
        </p:nvSpPr>
        <p:spPr>
          <a:xfrm>
            <a:off x="7628400" y="858240"/>
            <a:ext cx="1010160" cy="1267920"/>
          </a:xfrm>
          <a:prstGeom prst="ellipse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122" name="CustomShape 5"/>
          <p:cNvSpPr/>
          <p:nvPr/>
        </p:nvSpPr>
        <p:spPr>
          <a:xfrm>
            <a:off x="4895640" y="1478880"/>
            <a:ext cx="3745080" cy="537732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123" name="CustomShape 6"/>
          <p:cNvSpPr/>
          <p:nvPr/>
        </p:nvSpPr>
        <p:spPr>
          <a:xfrm>
            <a:off x="683640" y="1052640"/>
            <a:ext cx="7427880" cy="3552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Arial"/>
              </a:rPr>
              <a:t>Top1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Arial"/>
              </a:rPr>
              <a:t>Top5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Arial"/>
              </a:rPr>
              <a:t>GP2 </a:t>
            </a:r>
            <a:r>
              <a:rPr lang="en-US" sz="2200">
                <a:solidFill>
                  <a:srgbClr val="000000"/>
                </a:solidFill>
                <a:latin typeface="Arial"/>
              </a:rPr>
              <a:t>(Cummins et al. 2010) uses rank of document among all</a:t>
            </a:r>
            <a:endParaRPr/>
          </a:p>
        </p:txBody>
      </p:sp>
      <p:pic>
        <p:nvPicPr>
          <p:cNvPr id="124" name="Picture 2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23640" y="3501000"/>
            <a:ext cx="8094600" cy="179856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457200" y="116640"/>
            <a:ext cx="8227800" cy="704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00">
                <a:solidFill>
                  <a:srgbClr val="000000"/>
                </a:solidFill>
                <a:latin typeface="Arial"/>
              </a:rPr>
              <a:t> </a:t>
            </a:r>
            <a:r>
              <a:rPr b="1" lang="en-US" sz="2800">
                <a:solidFill>
                  <a:srgbClr val="000000"/>
                </a:solidFill>
                <a:latin typeface="Arial"/>
              </a:rPr>
              <a:t>Aggregation Methods – Golden Data</a:t>
            </a:r>
            <a:endParaRPr/>
          </a:p>
        </p:txBody>
      </p:sp>
      <p:sp>
        <p:nvSpPr>
          <p:cNvPr id="126" name="CustomShape 2"/>
          <p:cNvSpPr/>
          <p:nvPr/>
        </p:nvSpPr>
        <p:spPr>
          <a:xfrm>
            <a:off x="457200" y="1600200"/>
            <a:ext cx="8227800" cy="4524120"/>
          </a:xfrm>
          <a:prstGeom prst="rect">
            <a:avLst/>
          </a:prstGeom>
          <a:noFill/>
          <a:ln>
            <a:noFill/>
          </a:ln>
        </p:spPr>
      </p:sp>
      <p:pic>
        <p:nvPicPr>
          <p:cNvPr id="127" name="Grafik 1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16000" y="216000"/>
            <a:ext cx="393480" cy="394920"/>
          </a:xfrm>
          <a:prstGeom prst="rect">
            <a:avLst/>
          </a:prstGeom>
          <a:ln w="9360">
            <a:noFill/>
          </a:ln>
        </p:spPr>
      </p:pic>
      <p:sp>
        <p:nvSpPr>
          <p:cNvPr id="128" name="CustomShape 3"/>
          <p:cNvSpPr/>
          <p:nvPr/>
        </p:nvSpPr>
        <p:spPr>
          <a:xfrm>
            <a:off x="0" y="857160"/>
            <a:ext cx="8142120" cy="599904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129" name="CustomShape 4"/>
          <p:cNvSpPr/>
          <p:nvPr/>
        </p:nvSpPr>
        <p:spPr>
          <a:xfrm>
            <a:off x="7628400" y="858240"/>
            <a:ext cx="1010160" cy="1267920"/>
          </a:xfrm>
          <a:prstGeom prst="ellipse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130" name="CustomShape 5"/>
          <p:cNvSpPr/>
          <p:nvPr/>
        </p:nvSpPr>
        <p:spPr>
          <a:xfrm>
            <a:off x="4895640" y="1478880"/>
            <a:ext cx="3745080" cy="537732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131" name="CustomShape 6"/>
          <p:cNvSpPr/>
          <p:nvPr/>
        </p:nvSpPr>
        <p:spPr>
          <a:xfrm>
            <a:off x="857160" y="1160640"/>
            <a:ext cx="7427880" cy="5254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Arial"/>
              </a:rPr>
              <a:t>181 purchased orders each assessed by a proof-reader from 1 to 5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Arial"/>
              </a:rPr>
              <a:t>Proof-readers’ assessments as golden-data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Arial"/>
              </a:rPr>
              <a:t>Comparing the outcome list of each algorithm with the golden-data.</a:t>
            </a:r>
            <a:endParaRPr/>
          </a:p>
        </p:txBody>
      </p:sp>
      <p:graphicFrame>
        <p:nvGraphicFramePr>
          <p:cNvPr id="132" name="Table 7"/>
          <p:cNvGraphicFramePr/>
          <p:nvPr/>
        </p:nvGraphicFramePr>
        <p:xfrm>
          <a:off x="1052640" y="4253760"/>
          <a:ext cx="6706080" cy="2237760"/>
        </p:xfrm>
        <a:graphic>
          <a:graphicData uri="http://schemas.openxmlformats.org/drawingml/2006/table">
            <a:tbl>
              <a:tblPr/>
              <a:tblGrid>
                <a:gridCol w="946440"/>
                <a:gridCol w="1094760"/>
                <a:gridCol w="1062720"/>
                <a:gridCol w="1821240"/>
                <a:gridCol w="1781280"/>
              </a:tblGrid>
              <a:tr h="347760">
                <a:tc>
                  <a:txBody>
                    <a:bodyPr/>
                    <a:p>
                      <a:r>
                        <a:rPr b="1" lang="en-US">
                          <a:latin typeface="Arial"/>
                        </a:rPr>
                        <a:t>Order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b="1" lang="en-US">
                          <a:latin typeface="Arial"/>
                        </a:rPr>
                        <a:t>GP2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b="1" lang="en-US">
                          <a:latin typeface="Arial"/>
                        </a:rPr>
                        <a:t>Top1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b="1" lang="en-US">
                          <a:latin typeface="Arial"/>
                        </a:rPr>
                        <a:t>Top5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b="1" lang="en-US">
                          <a:latin typeface="Arial"/>
                        </a:rPr>
                        <a:t>Assessment</a:t>
                      </a:r>
                      <a:endParaRPr/>
                    </a:p>
                  </a:txBody>
                  <a:tcPr/>
                </a:tc>
              </a:tr>
              <a:tr h="378360"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>
                          <a:latin typeface="Arial"/>
                        </a:rPr>
                        <a:t>1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>
                          <a:latin typeface="Arial"/>
                        </a:rPr>
                        <a:t>0.066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>
                          <a:latin typeface="Arial"/>
                        </a:rPr>
                        <a:t>14.291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>
                          <a:latin typeface="Arial"/>
                        </a:rPr>
                        <a:t>14.291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>
                          <a:latin typeface="Arial"/>
                        </a:rPr>
                        <a:t>4.8</a:t>
                      </a:r>
                      <a:endParaRPr/>
                    </a:p>
                  </a:txBody>
                  <a:tcPr/>
                </a:tc>
              </a:tr>
              <a:tr h="378360"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>
                          <a:latin typeface="Arial"/>
                        </a:rPr>
                        <a:t>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>
                          <a:latin typeface="Arial"/>
                        </a:rPr>
                        <a:t>0.815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>
                          <a:latin typeface="Arial"/>
                        </a:rPr>
                        <a:t>0.037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>
                          <a:latin typeface="Arial"/>
                        </a:rPr>
                        <a:t>0.765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>
                          <a:latin typeface="Arial"/>
                        </a:rPr>
                        <a:t>4.6</a:t>
                      </a:r>
                      <a:endParaRPr/>
                    </a:p>
                  </a:txBody>
                  <a:tcPr/>
                </a:tc>
              </a:tr>
              <a:tr h="378360"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>
                          <a:latin typeface="Arial"/>
                        </a:rPr>
                        <a:t>3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>
                          <a:latin typeface="Arial"/>
                        </a:rPr>
                        <a:t>0.088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>
                          <a:latin typeface="Arial"/>
                        </a:rPr>
                        <a:t>0.031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>
                          <a:latin typeface="Arial"/>
                        </a:rPr>
                        <a:t>0.339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>
                          <a:latin typeface="Arial"/>
                        </a:rPr>
                        <a:t>4.4</a:t>
                      </a:r>
                      <a:endParaRPr/>
                    </a:p>
                  </a:txBody>
                  <a:tcPr/>
                </a:tc>
              </a:tr>
              <a:tr h="378360"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>
                          <a:latin typeface="Arial"/>
                        </a:rPr>
                        <a:t>4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>
                          <a:latin typeface="Arial"/>
                        </a:rPr>
                        <a:t>0.081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>
                          <a:latin typeface="Arial"/>
                        </a:rPr>
                        <a:t>1.345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>
                          <a:latin typeface="Arial"/>
                        </a:rPr>
                        <a:t>1.345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>
                          <a:latin typeface="Arial"/>
                        </a:rPr>
                        <a:t>3.8</a:t>
                      </a:r>
                      <a:endParaRPr/>
                    </a:p>
                  </a:txBody>
                  <a:tcPr/>
                </a:tc>
              </a:tr>
              <a:tr h="376560"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>
                          <a:latin typeface="Arial"/>
                        </a:rPr>
                        <a:t>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>
                          <a:latin typeface="Arial"/>
                        </a:rPr>
                        <a:t>0.101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>
                          <a:latin typeface="Arial"/>
                        </a:rPr>
                        <a:t>9.588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>
                          <a:latin typeface="Arial"/>
                        </a:rPr>
                        <a:t>9.588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>
                          <a:latin typeface="Arial"/>
                        </a:rPr>
                        <a:t>4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457200" y="116640"/>
            <a:ext cx="8227800" cy="704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00">
                <a:solidFill>
                  <a:srgbClr val="000000"/>
                </a:solidFill>
                <a:latin typeface="Arial"/>
              </a:rPr>
              <a:t> </a:t>
            </a:r>
            <a:r>
              <a:rPr b="1" lang="en-US" sz="2800">
                <a:solidFill>
                  <a:srgbClr val="000000"/>
                </a:solidFill>
                <a:latin typeface="Arial"/>
              </a:rPr>
              <a:t>Proficiency Estimator - Experimental Results</a:t>
            </a:r>
            <a:endParaRPr/>
          </a:p>
        </p:txBody>
      </p:sp>
      <p:sp>
        <p:nvSpPr>
          <p:cNvPr id="134" name="CustomShape 2"/>
          <p:cNvSpPr/>
          <p:nvPr/>
        </p:nvSpPr>
        <p:spPr>
          <a:xfrm>
            <a:off x="457200" y="1600200"/>
            <a:ext cx="8227800" cy="4524120"/>
          </a:xfrm>
          <a:prstGeom prst="rect">
            <a:avLst/>
          </a:prstGeom>
          <a:noFill/>
          <a:ln>
            <a:noFill/>
          </a:ln>
        </p:spPr>
      </p:sp>
      <p:pic>
        <p:nvPicPr>
          <p:cNvPr id="135" name="Grafik 1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16000" y="216000"/>
            <a:ext cx="393480" cy="394920"/>
          </a:xfrm>
          <a:prstGeom prst="rect">
            <a:avLst/>
          </a:prstGeom>
          <a:ln w="9360">
            <a:noFill/>
          </a:ln>
        </p:spPr>
      </p:pic>
      <p:sp>
        <p:nvSpPr>
          <p:cNvPr id="136" name="CustomShape 3"/>
          <p:cNvSpPr/>
          <p:nvPr/>
        </p:nvSpPr>
        <p:spPr>
          <a:xfrm>
            <a:off x="0" y="857160"/>
            <a:ext cx="8142120" cy="599904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137" name="CustomShape 4"/>
          <p:cNvSpPr/>
          <p:nvPr/>
        </p:nvSpPr>
        <p:spPr>
          <a:xfrm>
            <a:off x="7628400" y="858240"/>
            <a:ext cx="1010160" cy="1267920"/>
          </a:xfrm>
          <a:prstGeom prst="ellipse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138" name="CustomShape 5"/>
          <p:cNvSpPr/>
          <p:nvPr/>
        </p:nvSpPr>
        <p:spPr>
          <a:xfrm>
            <a:off x="4895640" y="1478880"/>
            <a:ext cx="3745080" cy="537732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pic>
        <p:nvPicPr>
          <p:cNvPr id="139" name="Picture 2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683640" y="1413000"/>
            <a:ext cx="7521120" cy="2518560"/>
          </a:xfrm>
          <a:prstGeom prst="rect">
            <a:avLst/>
          </a:prstGeom>
          <a:ln w="9360">
            <a:noFill/>
          </a:ln>
        </p:spPr>
      </p:pic>
      <p:sp>
        <p:nvSpPr>
          <p:cNvPr id="140" name="CustomShape 6"/>
          <p:cNvSpPr/>
          <p:nvPr/>
        </p:nvSpPr>
        <p:spPr>
          <a:xfrm>
            <a:off x="721080" y="4206240"/>
            <a:ext cx="7558560" cy="2102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solidFill>
                  <a:srgbClr val="000000"/>
                </a:solidFill>
                <a:latin typeface="Arial"/>
              </a:rPr>
              <a:t>Both measures show similar behaviors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solidFill>
                  <a:srgbClr val="000000"/>
                </a:solidFill>
                <a:latin typeface="Arial"/>
              </a:rPr>
              <a:t>GP2 outperforms while approximately weak correlation</a:t>
            </a: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457200" y="-99360"/>
            <a:ext cx="8227800" cy="1141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3600">
                <a:solidFill>
                  <a:srgbClr val="000000"/>
                </a:solidFill>
                <a:latin typeface="Arial"/>
              </a:rPr>
              <a:t> </a:t>
            </a:r>
            <a:r>
              <a:rPr b="1" lang="en-US" sz="3600">
                <a:solidFill>
                  <a:srgbClr val="000000"/>
                </a:solidFill>
                <a:latin typeface="Arial"/>
              </a:rPr>
              <a:t>Translator Retrieval Platform</a:t>
            </a:r>
            <a:r>
              <a:rPr b="1" lang="en-US" sz="2200">
                <a:solidFill>
                  <a:srgbClr val="000000"/>
                </a:solidFill>
                <a:latin typeface="Arial"/>
              </a:rPr>
              <a:t> (Recap)</a:t>
            </a:r>
            <a:endParaRPr/>
          </a:p>
        </p:txBody>
      </p:sp>
      <p:sp>
        <p:nvSpPr>
          <p:cNvPr id="142" name="CustomShape 2"/>
          <p:cNvSpPr/>
          <p:nvPr/>
        </p:nvSpPr>
        <p:spPr>
          <a:xfrm>
            <a:off x="457200" y="1600200"/>
            <a:ext cx="8227800" cy="4524120"/>
          </a:xfrm>
          <a:prstGeom prst="rect">
            <a:avLst/>
          </a:prstGeom>
          <a:noFill/>
          <a:ln>
            <a:noFill/>
          </a:ln>
        </p:spPr>
      </p:sp>
      <p:pic>
        <p:nvPicPr>
          <p:cNvPr id="143" name="Grafik 1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16000" y="216000"/>
            <a:ext cx="393480" cy="394920"/>
          </a:xfrm>
          <a:prstGeom prst="rect">
            <a:avLst/>
          </a:prstGeom>
          <a:ln w="9360">
            <a:noFill/>
          </a:ln>
        </p:spPr>
      </p:pic>
      <p:sp>
        <p:nvSpPr>
          <p:cNvPr id="144" name="CustomShape 3"/>
          <p:cNvSpPr/>
          <p:nvPr/>
        </p:nvSpPr>
        <p:spPr>
          <a:xfrm>
            <a:off x="0" y="857160"/>
            <a:ext cx="8142120" cy="599904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145" name="CustomShape 4"/>
          <p:cNvSpPr/>
          <p:nvPr/>
        </p:nvSpPr>
        <p:spPr>
          <a:xfrm>
            <a:off x="7628400" y="858240"/>
            <a:ext cx="1010160" cy="1267920"/>
          </a:xfrm>
          <a:prstGeom prst="ellipse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146" name="CustomShape 5"/>
          <p:cNvSpPr/>
          <p:nvPr/>
        </p:nvSpPr>
        <p:spPr>
          <a:xfrm>
            <a:off x="4895640" y="1478880"/>
            <a:ext cx="3745080" cy="537732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pic>
        <p:nvPicPr>
          <p:cNvPr id="147" name="Picture 2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1556640"/>
            <a:ext cx="8682840" cy="403056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457200" y="1600200"/>
            <a:ext cx="8227800" cy="4524120"/>
          </a:xfrm>
          <a:prstGeom prst="rect">
            <a:avLst/>
          </a:prstGeom>
          <a:noFill/>
          <a:ln>
            <a:noFill/>
          </a:ln>
        </p:spPr>
      </p:sp>
      <p:pic>
        <p:nvPicPr>
          <p:cNvPr id="149" name="Grafik 1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16000" y="216000"/>
            <a:ext cx="393480" cy="394920"/>
          </a:xfrm>
          <a:prstGeom prst="rect">
            <a:avLst/>
          </a:prstGeom>
          <a:ln w="9360">
            <a:noFill/>
          </a:ln>
        </p:spPr>
      </p:pic>
      <p:sp>
        <p:nvSpPr>
          <p:cNvPr id="150" name="CustomShape 2"/>
          <p:cNvSpPr/>
          <p:nvPr/>
        </p:nvSpPr>
        <p:spPr>
          <a:xfrm>
            <a:off x="0" y="857160"/>
            <a:ext cx="8142120" cy="599904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151" name="CustomShape 3"/>
          <p:cNvSpPr/>
          <p:nvPr/>
        </p:nvSpPr>
        <p:spPr>
          <a:xfrm>
            <a:off x="7628400" y="858240"/>
            <a:ext cx="1010160" cy="1267920"/>
          </a:xfrm>
          <a:prstGeom prst="ellipse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152" name="CustomShape 4"/>
          <p:cNvSpPr/>
          <p:nvPr/>
        </p:nvSpPr>
        <p:spPr>
          <a:xfrm>
            <a:off x="4895640" y="1478880"/>
            <a:ext cx="3745080" cy="537732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153" name="CustomShape 5"/>
          <p:cNvSpPr/>
          <p:nvPr/>
        </p:nvSpPr>
        <p:spPr>
          <a:xfrm>
            <a:off x="857160" y="-99360"/>
            <a:ext cx="7427880" cy="1141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3600">
                <a:solidFill>
                  <a:srgbClr val="000000"/>
                </a:solidFill>
                <a:latin typeface="Arial"/>
              </a:rPr>
              <a:t>Data Annotation</a:t>
            </a:r>
            <a:endParaRPr/>
          </a:p>
        </p:txBody>
      </p:sp>
      <p:sp>
        <p:nvSpPr>
          <p:cNvPr id="154" name="CustomShape 6"/>
          <p:cNvSpPr/>
          <p:nvPr/>
        </p:nvSpPr>
        <p:spPr>
          <a:xfrm>
            <a:off x="857160" y="1242720"/>
            <a:ext cx="7427880" cy="5064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Arial"/>
              </a:rPr>
              <a:t>Annotation system representing three translators with four criteria (price, delivery time, proficiency and number of cooperations)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Arial"/>
              </a:rPr>
              <a:t>Translators' pictures and names are removed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Arial"/>
              </a:rPr>
              <a:t>8 annotators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Arial"/>
              </a:rPr>
              <a:t>400 annotated lists (1200 records)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