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9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36.png" ContentType="image/png"/>
  <Override PartName="/ppt/media/image32.png" ContentType="image/png"/>
  <Override PartName="/ppt/media/image45.png" ContentType="image/png"/>
  <Override PartName="/ppt/media/image44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8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55.png" ContentType="image/png"/>
  <Override PartName="/ppt/media/image37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5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46.png" ContentType="image/png"/>
  <Override PartName="/ppt/media/image13.png" ContentType="image/png"/>
  <Override PartName="/ppt/media/image23.png" ContentType="image/png"/>
  <Override PartName="/ppt/media/image39.png" ContentType="image/png"/>
  <Override PartName="/ppt/media/image35.png" ContentType="image/png"/>
  <Override PartName="/ppt/media/image12.png" ContentType="image/png"/>
  <Override PartName="/ppt/media/image10.png" ContentType="image/png"/>
  <Override PartName="/ppt/media/image48.png" ContentType="image/png"/>
  <Override PartName="/ppt/media/image15.png" ContentType="image/png"/>
  <Override PartName="/ppt/media/image9.png" ContentType="image/png"/>
  <Override PartName="/ppt/media/image40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47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ee7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ee7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67360" cy="146484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CustomShape 2"/>
          <p:cNvSpPr/>
          <p:nvPr/>
        </p:nvSpPr>
        <p:spPr>
          <a:xfrm>
            <a:off x="1371600" y="3886200"/>
            <a:ext cx="6395760" cy="1747440"/>
          </a:xfrm>
          <a:prstGeom prst="rect">
            <a:avLst/>
          </a:prstGeom>
          <a:noFill/>
          <a:ln>
            <a:noFill/>
          </a:ln>
        </p:spPr>
      </p:sp>
      <p:pic>
        <p:nvPicPr>
          <p:cNvPr id="74" name="Grafik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0" y="0"/>
            <a:ext cx="9137520" cy="6852960"/>
          </a:xfrm>
          <a:prstGeom prst="rect">
            <a:avLst/>
          </a:prstGeom>
          <a:ln w="9360">
            <a:noFill/>
          </a:ln>
        </p:spPr>
      </p:pic>
      <p:sp>
        <p:nvSpPr>
          <p:cNvPr id="75" name="CustomShape 3"/>
          <p:cNvSpPr/>
          <p:nvPr/>
        </p:nvSpPr>
        <p:spPr>
          <a:xfrm>
            <a:off x="0" y="2076480"/>
            <a:ext cx="8138880" cy="4776480"/>
          </a:xfrm>
          <a:prstGeom prst="rect">
            <a:avLst/>
          </a:prstGeom>
          <a:solidFill>
            <a:srgbClr val="006699"/>
          </a:solidFill>
          <a:ln w="9360">
            <a:noFill/>
          </a:ln>
        </p:spPr>
      </p:sp>
      <p:sp>
        <p:nvSpPr>
          <p:cNvPr id="76" name="CustomShape 4"/>
          <p:cNvSpPr/>
          <p:nvPr/>
        </p:nvSpPr>
        <p:spPr>
          <a:xfrm>
            <a:off x="7628040" y="2076480"/>
            <a:ext cx="1007640" cy="1007640"/>
          </a:xfrm>
          <a:prstGeom prst="ellipse">
            <a:avLst/>
          </a:prstGeom>
          <a:solidFill>
            <a:srgbClr val="006699"/>
          </a:solidFill>
          <a:ln w="9360">
            <a:noFill/>
          </a:ln>
        </p:spPr>
      </p:sp>
      <p:sp>
        <p:nvSpPr>
          <p:cNvPr id="77" name="CustomShape 5"/>
          <p:cNvSpPr/>
          <p:nvPr/>
        </p:nvSpPr>
        <p:spPr>
          <a:xfrm>
            <a:off x="4896000" y="2571840"/>
            <a:ext cx="3741480" cy="4281120"/>
          </a:xfrm>
          <a:prstGeom prst="rect">
            <a:avLst/>
          </a:prstGeom>
          <a:solidFill>
            <a:srgbClr val="006699"/>
          </a:solidFill>
          <a:ln w="9360">
            <a:noFill/>
          </a:ln>
        </p:spPr>
      </p:sp>
      <p:pic>
        <p:nvPicPr>
          <p:cNvPr id="78" name="Grafik 1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" y="216000"/>
            <a:ext cx="4647960" cy="1363320"/>
          </a:xfrm>
          <a:prstGeom prst="rect">
            <a:avLst/>
          </a:prstGeom>
          <a:ln w="9360">
            <a:noFill/>
          </a:ln>
        </p:spPr>
      </p:pic>
      <p:sp>
        <p:nvSpPr>
          <p:cNvPr id="79" name="CustomShape 6"/>
          <p:cNvSpPr/>
          <p:nvPr/>
        </p:nvSpPr>
        <p:spPr>
          <a:xfrm>
            <a:off x="1643040" y="2928960"/>
            <a:ext cx="6668280" cy="125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</a:rPr>
              <a:t>Real-world Translator Retrieval Framework</a:t>
            </a:r>
            <a:endParaRPr/>
          </a:p>
        </p:txBody>
      </p:sp>
      <p:sp>
        <p:nvSpPr>
          <p:cNvPr id="80" name="CustomShape 7"/>
          <p:cNvSpPr/>
          <p:nvPr/>
        </p:nvSpPr>
        <p:spPr>
          <a:xfrm>
            <a:off x="1643040" y="4500720"/>
            <a:ext cx="6210000" cy="92376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CustomShape 8"/>
          <p:cNvSpPr/>
          <p:nvPr/>
        </p:nvSpPr>
        <p:spPr>
          <a:xfrm>
            <a:off x="1643040" y="5733360"/>
            <a:ext cx="6812280" cy="98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Navid Rekabsaz (rekabsaz@ifs.tuwien.ac.at)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Mihai Lupu (lupu@ifs.tuwien.ac.at)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889200" y="188640"/>
            <a:ext cx="6307920" cy="57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Document Aggregation Methods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</p:sp>
      <p:pic>
        <p:nvPicPr>
          <p:cNvPr id="157" name="Grafik 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216000"/>
            <a:ext cx="390240" cy="391680"/>
          </a:xfrm>
          <a:prstGeom prst="rect">
            <a:avLst/>
          </a:prstGeom>
          <a:ln w="9360">
            <a:noFill/>
          </a:ln>
        </p:spPr>
      </p:pic>
      <p:sp>
        <p:nvSpPr>
          <p:cNvPr id="158" name="CustomShape 3"/>
          <p:cNvSpPr/>
          <p:nvPr/>
        </p:nvSpPr>
        <p:spPr>
          <a:xfrm>
            <a:off x="0" y="857160"/>
            <a:ext cx="8138880" cy="5995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59" name="CustomShape 4"/>
          <p:cNvSpPr/>
          <p:nvPr/>
        </p:nvSpPr>
        <p:spPr>
          <a:xfrm>
            <a:off x="7628400" y="858240"/>
            <a:ext cx="1006920" cy="1264680"/>
          </a:xfrm>
          <a:prstGeom prst="ellipse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60" name="CustomShape 5"/>
          <p:cNvSpPr/>
          <p:nvPr/>
        </p:nvSpPr>
        <p:spPr>
          <a:xfrm>
            <a:off x="4895640" y="1478880"/>
            <a:ext cx="3741840" cy="5374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61" name="CustomShape 6"/>
          <p:cNvSpPr/>
          <p:nvPr/>
        </p:nvSpPr>
        <p:spPr>
          <a:xfrm>
            <a:off x="683640" y="1052640"/>
            <a:ext cx="7424640" cy="354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Top1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>
                <a:solidFill>
                  <a:srgbClr val="000000"/>
                </a:solidFill>
                <a:latin typeface="Arial"/>
              </a:rPr>
              <a:t>The most related document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Top5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>
                <a:solidFill>
                  <a:srgbClr val="000000"/>
                </a:solidFill>
                <a:latin typeface="Arial"/>
              </a:rPr>
              <a:t>Aggregate the top five relevant documents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>
                <a:solidFill>
                  <a:srgbClr val="000000"/>
                </a:solidFill>
                <a:latin typeface="Arial"/>
              </a:rPr>
              <a:t>Usually by averaging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GP2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>
                <a:solidFill>
                  <a:srgbClr val="000000"/>
                </a:solidFill>
                <a:latin typeface="Arial"/>
              </a:rPr>
              <a:t>Cummins et al. (2010)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>
                <a:solidFill>
                  <a:srgbClr val="000000"/>
                </a:solidFill>
                <a:latin typeface="Arial"/>
              </a:rPr>
              <a:t>Study on expert search task of TREC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>
                <a:solidFill>
                  <a:srgbClr val="000000"/>
                </a:solidFill>
                <a:latin typeface="Arial"/>
              </a:rPr>
              <a:t>GP2 formula achieved by Genetic Programming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>
                <a:solidFill>
                  <a:srgbClr val="000000"/>
                </a:solidFill>
                <a:latin typeface="Arial"/>
              </a:rPr>
              <a:t>Effect of document's rank among all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781200" y="116640"/>
            <a:ext cx="6582240" cy="70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800">
                <a:solidFill>
                  <a:srgbClr val="000000"/>
                </a:solidFill>
                <a:latin typeface="Arial"/>
              </a:rPr>
              <a:t>Aggregation Methods – Golden Data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</p:sp>
      <p:pic>
        <p:nvPicPr>
          <p:cNvPr id="164" name="Grafik 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216000"/>
            <a:ext cx="390240" cy="391680"/>
          </a:xfrm>
          <a:prstGeom prst="rect">
            <a:avLst/>
          </a:prstGeom>
          <a:ln w="9360">
            <a:noFill/>
          </a:ln>
        </p:spPr>
      </p:pic>
      <p:sp>
        <p:nvSpPr>
          <p:cNvPr id="165" name="CustomShape 3"/>
          <p:cNvSpPr/>
          <p:nvPr/>
        </p:nvSpPr>
        <p:spPr>
          <a:xfrm>
            <a:off x="0" y="857160"/>
            <a:ext cx="8138880" cy="5995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66" name="CustomShape 4"/>
          <p:cNvSpPr/>
          <p:nvPr/>
        </p:nvSpPr>
        <p:spPr>
          <a:xfrm>
            <a:off x="7628400" y="858240"/>
            <a:ext cx="1006920" cy="1264680"/>
          </a:xfrm>
          <a:prstGeom prst="ellipse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67" name="CustomShape 5"/>
          <p:cNvSpPr/>
          <p:nvPr/>
        </p:nvSpPr>
        <p:spPr>
          <a:xfrm>
            <a:off x="4895640" y="1478880"/>
            <a:ext cx="3741840" cy="5374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68" name="CustomShape 6"/>
          <p:cNvSpPr/>
          <p:nvPr/>
        </p:nvSpPr>
        <p:spPr>
          <a:xfrm>
            <a:off x="857160" y="1160640"/>
            <a:ext cx="7424640" cy="525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181 purchased orders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The quality of each translation is assessed by a proof-reader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Assessment from 1 (very poor) to 5 (great) from different translation aspects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781200" y="116640"/>
            <a:ext cx="6582240" cy="70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800">
                <a:solidFill>
                  <a:srgbClr val="000000"/>
                </a:solidFill>
                <a:latin typeface="Arial"/>
              </a:rPr>
              <a:t>Aggregation Methods – Golden Data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</p:sp>
      <p:pic>
        <p:nvPicPr>
          <p:cNvPr id="171" name="Grafik 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216000"/>
            <a:ext cx="390240" cy="391680"/>
          </a:xfrm>
          <a:prstGeom prst="rect">
            <a:avLst/>
          </a:prstGeom>
          <a:ln w="9360"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0" y="857160"/>
            <a:ext cx="8138880" cy="5995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73" name="CustomShape 4"/>
          <p:cNvSpPr/>
          <p:nvPr/>
        </p:nvSpPr>
        <p:spPr>
          <a:xfrm>
            <a:off x="7628400" y="858240"/>
            <a:ext cx="1006920" cy="1264680"/>
          </a:xfrm>
          <a:prstGeom prst="ellipse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74" name="CustomShape 5"/>
          <p:cNvSpPr/>
          <p:nvPr/>
        </p:nvSpPr>
        <p:spPr>
          <a:xfrm>
            <a:off x="4895640" y="1478880"/>
            <a:ext cx="3741840" cy="5374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75" name="CustomShape 6"/>
          <p:cNvSpPr/>
          <p:nvPr/>
        </p:nvSpPr>
        <p:spPr>
          <a:xfrm>
            <a:off x="857160" y="1160640"/>
            <a:ext cx="7424640" cy="525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181 purchased orders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The quality of each translation is assessed by a proof-reader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Assessment from 1 (very poor) to 5 (great) from different translation aspects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Proof-readers’ assessments as golden-data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781200" y="116640"/>
            <a:ext cx="6582240" cy="70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800">
                <a:solidFill>
                  <a:srgbClr val="000000"/>
                </a:solidFill>
                <a:latin typeface="Arial"/>
              </a:rPr>
              <a:t>Aggregation Methods – Golden Data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</p:sp>
      <p:pic>
        <p:nvPicPr>
          <p:cNvPr id="178" name="Grafik 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216000"/>
            <a:ext cx="390240" cy="391680"/>
          </a:xfrm>
          <a:prstGeom prst="rect">
            <a:avLst/>
          </a:prstGeom>
          <a:ln w="9360">
            <a:noFill/>
          </a:ln>
        </p:spPr>
      </p:pic>
      <p:sp>
        <p:nvSpPr>
          <p:cNvPr id="179" name="CustomShape 3"/>
          <p:cNvSpPr/>
          <p:nvPr/>
        </p:nvSpPr>
        <p:spPr>
          <a:xfrm>
            <a:off x="0" y="857160"/>
            <a:ext cx="8138880" cy="5995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80" name="CustomShape 4"/>
          <p:cNvSpPr/>
          <p:nvPr/>
        </p:nvSpPr>
        <p:spPr>
          <a:xfrm>
            <a:off x="7628400" y="858240"/>
            <a:ext cx="1006920" cy="1264680"/>
          </a:xfrm>
          <a:prstGeom prst="ellipse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81" name="CustomShape 5"/>
          <p:cNvSpPr/>
          <p:nvPr/>
        </p:nvSpPr>
        <p:spPr>
          <a:xfrm>
            <a:off x="4895640" y="1478880"/>
            <a:ext cx="3741840" cy="5374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82" name="CustomShape 6"/>
          <p:cNvSpPr/>
          <p:nvPr/>
        </p:nvSpPr>
        <p:spPr>
          <a:xfrm>
            <a:off x="857160" y="1160640"/>
            <a:ext cx="7424640" cy="525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181 purchased orders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The quality of each translation is assessed by a proof-reader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Assessment from 1 (very poor) to 5 (great) from different translation aspects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Proof-readers’ assessments as golden-data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Comparing the correlation of each algorithm with the golden-data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Correlation coefficient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>
                <a:solidFill>
                  <a:srgbClr val="000000"/>
                </a:solidFill>
                <a:latin typeface="Arial"/>
              </a:rPr>
              <a:t>Pearson rho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>
                <a:solidFill>
                  <a:srgbClr val="000000"/>
                </a:solidFill>
                <a:latin typeface="Arial"/>
              </a:rPr>
              <a:t>Kendall tau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889200" y="116640"/>
            <a:ext cx="5576400" cy="70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Aggregation Methods – TOP1</a:t>
            </a:r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</p:sp>
      <p:pic>
        <p:nvPicPr>
          <p:cNvPr id="185" name="Grafik 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216000"/>
            <a:ext cx="390240" cy="391680"/>
          </a:xfrm>
          <a:prstGeom prst="rect">
            <a:avLst/>
          </a:prstGeom>
          <a:ln w="9360">
            <a:noFill/>
          </a:ln>
        </p:spPr>
      </p:pic>
      <p:sp>
        <p:nvSpPr>
          <p:cNvPr id="186" name="CustomShape 3"/>
          <p:cNvSpPr/>
          <p:nvPr/>
        </p:nvSpPr>
        <p:spPr>
          <a:xfrm>
            <a:off x="13680" y="857160"/>
            <a:ext cx="8138880" cy="5995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87" name="CustomShape 4"/>
          <p:cNvSpPr/>
          <p:nvPr/>
        </p:nvSpPr>
        <p:spPr>
          <a:xfrm>
            <a:off x="7628400" y="858240"/>
            <a:ext cx="1006920" cy="1264680"/>
          </a:xfrm>
          <a:prstGeom prst="ellipse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88" name="CustomShape 5"/>
          <p:cNvSpPr/>
          <p:nvPr/>
        </p:nvSpPr>
        <p:spPr>
          <a:xfrm>
            <a:off x="4895640" y="1478880"/>
            <a:ext cx="3741840" cy="5374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89" name="CustomShape 6"/>
          <p:cNvSpPr/>
          <p:nvPr/>
        </p:nvSpPr>
        <p:spPr>
          <a:xfrm>
            <a:off x="857160" y="1160640"/>
            <a:ext cx="7424640" cy="525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Example of five purchased orders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Proof-readers' assessments vs. TOP1</a:t>
            </a:r>
            <a:endParaRPr/>
          </a:p>
        </p:txBody>
      </p:sp>
      <p:graphicFrame>
        <p:nvGraphicFramePr>
          <p:cNvPr id="190" name="Table 7"/>
          <p:cNvGraphicFramePr/>
          <p:nvPr/>
        </p:nvGraphicFramePr>
        <p:xfrm>
          <a:off x="2009880" y="2790000"/>
          <a:ext cx="4806000" cy="2490120"/>
        </p:xfrm>
        <a:graphic>
          <a:graphicData uri="http://schemas.openxmlformats.org/drawingml/2006/table">
            <a:tbl>
              <a:tblPr/>
              <a:tblGrid>
                <a:gridCol w="1706760"/>
                <a:gridCol w="1435680"/>
                <a:gridCol w="1663920"/>
              </a:tblGrid>
              <a:tr h="603720">
                <a:tc>
                  <a:txBody>
                    <a:bodyPr/>
                    <a:p>
                      <a:r>
                        <a:rPr b="1" lang="en-US">
                          <a:latin typeface="Arial"/>
                        </a:rPr>
                        <a:t>Purchased Order 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b="1" lang="en-US">
                          <a:latin typeface="Arial"/>
                        </a:rPr>
                        <a:t>TOP1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b="1" lang="en-US">
                          <a:latin typeface="Arial"/>
                        </a:rPr>
                        <a:t>Assessment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O1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14.291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4.8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O2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0.765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4.6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O3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0.339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4.4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O4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1.345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3.8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O5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9.588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...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...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...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889200" y="116640"/>
            <a:ext cx="6216480" cy="70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Aggregation Methods – TOP5</a:t>
            </a:r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</p:sp>
      <p:pic>
        <p:nvPicPr>
          <p:cNvPr id="193" name="Grafik 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216000"/>
            <a:ext cx="390240" cy="391680"/>
          </a:xfrm>
          <a:prstGeom prst="rect">
            <a:avLst/>
          </a:prstGeom>
          <a:ln w="9360">
            <a:noFill/>
          </a:ln>
        </p:spPr>
      </p:pic>
      <p:sp>
        <p:nvSpPr>
          <p:cNvPr id="194" name="CustomShape 3"/>
          <p:cNvSpPr/>
          <p:nvPr/>
        </p:nvSpPr>
        <p:spPr>
          <a:xfrm>
            <a:off x="13680" y="857160"/>
            <a:ext cx="8138880" cy="5995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95" name="CustomShape 4"/>
          <p:cNvSpPr/>
          <p:nvPr/>
        </p:nvSpPr>
        <p:spPr>
          <a:xfrm>
            <a:off x="7628400" y="858240"/>
            <a:ext cx="1006920" cy="1264680"/>
          </a:xfrm>
          <a:prstGeom prst="ellipse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96" name="CustomShape 5"/>
          <p:cNvSpPr/>
          <p:nvPr/>
        </p:nvSpPr>
        <p:spPr>
          <a:xfrm>
            <a:off x="4895640" y="1478880"/>
            <a:ext cx="3741840" cy="5374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97" name="CustomShape 6"/>
          <p:cNvSpPr/>
          <p:nvPr/>
        </p:nvSpPr>
        <p:spPr>
          <a:xfrm>
            <a:off x="857160" y="1160640"/>
            <a:ext cx="7424640" cy="525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Example of five purchased orders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Proof-readers' assessments vs. TOP5</a:t>
            </a:r>
            <a:endParaRPr/>
          </a:p>
        </p:txBody>
      </p:sp>
      <p:graphicFrame>
        <p:nvGraphicFramePr>
          <p:cNvPr id="198" name="Table 7"/>
          <p:cNvGraphicFramePr/>
          <p:nvPr/>
        </p:nvGraphicFramePr>
        <p:xfrm>
          <a:off x="2009880" y="2790000"/>
          <a:ext cx="4806000" cy="2490120"/>
        </p:xfrm>
        <a:graphic>
          <a:graphicData uri="http://schemas.openxmlformats.org/drawingml/2006/table">
            <a:tbl>
              <a:tblPr/>
              <a:tblGrid>
                <a:gridCol w="1706760"/>
                <a:gridCol w="1435680"/>
                <a:gridCol w="1663920"/>
              </a:tblGrid>
              <a:tr h="603720">
                <a:tc>
                  <a:txBody>
                    <a:bodyPr/>
                    <a:p>
                      <a:r>
                        <a:rPr b="1" lang="en-US">
                          <a:latin typeface="Arial"/>
                        </a:rPr>
                        <a:t>Purchased Order 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b="1" lang="en-US">
                          <a:latin typeface="Arial"/>
                        </a:rPr>
                        <a:t>TOP5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b="1" lang="en-US">
                          <a:latin typeface="Arial"/>
                        </a:rPr>
                        <a:t>Assessment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O1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11.284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4.8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O2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0.615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4.6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O3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0.133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4.4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O4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1.232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3.8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O5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8.083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...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...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...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889200" y="116640"/>
            <a:ext cx="5576400" cy="70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Aggregation Methods – GP2</a:t>
            </a:r>
            <a:endParaRPr/>
          </a:p>
        </p:txBody>
      </p:sp>
      <p:sp>
        <p:nvSpPr>
          <p:cNvPr id="200" name="CustomShape 2"/>
          <p:cNvSpPr/>
          <p:nvPr/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</p:sp>
      <p:pic>
        <p:nvPicPr>
          <p:cNvPr id="201" name="Grafik 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216000"/>
            <a:ext cx="390240" cy="391680"/>
          </a:xfrm>
          <a:prstGeom prst="rect">
            <a:avLst/>
          </a:prstGeom>
          <a:ln w="9360">
            <a:noFill/>
          </a:ln>
        </p:spPr>
      </p:pic>
      <p:sp>
        <p:nvSpPr>
          <p:cNvPr id="202" name="CustomShape 3"/>
          <p:cNvSpPr/>
          <p:nvPr/>
        </p:nvSpPr>
        <p:spPr>
          <a:xfrm>
            <a:off x="13680" y="857160"/>
            <a:ext cx="8138880" cy="5995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03" name="CustomShape 4"/>
          <p:cNvSpPr/>
          <p:nvPr/>
        </p:nvSpPr>
        <p:spPr>
          <a:xfrm>
            <a:off x="7628400" y="858240"/>
            <a:ext cx="1006920" cy="1264680"/>
          </a:xfrm>
          <a:prstGeom prst="ellipse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04" name="CustomShape 5"/>
          <p:cNvSpPr/>
          <p:nvPr/>
        </p:nvSpPr>
        <p:spPr>
          <a:xfrm>
            <a:off x="4895640" y="1478880"/>
            <a:ext cx="3741840" cy="5374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05" name="CustomShape 6"/>
          <p:cNvSpPr/>
          <p:nvPr/>
        </p:nvSpPr>
        <p:spPr>
          <a:xfrm>
            <a:off x="857160" y="1160640"/>
            <a:ext cx="7424640" cy="525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Example of five purchased orders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Proof-readers' assessments vs. GP2</a:t>
            </a:r>
            <a:endParaRPr/>
          </a:p>
        </p:txBody>
      </p:sp>
      <p:graphicFrame>
        <p:nvGraphicFramePr>
          <p:cNvPr id="206" name="Table 7"/>
          <p:cNvGraphicFramePr/>
          <p:nvPr/>
        </p:nvGraphicFramePr>
        <p:xfrm>
          <a:off x="2009880" y="2790000"/>
          <a:ext cx="4806000" cy="2490120"/>
        </p:xfrm>
        <a:graphic>
          <a:graphicData uri="http://schemas.openxmlformats.org/drawingml/2006/table">
            <a:tbl>
              <a:tblPr/>
              <a:tblGrid>
                <a:gridCol w="1706760"/>
                <a:gridCol w="1435680"/>
                <a:gridCol w="1663920"/>
              </a:tblGrid>
              <a:tr h="603720">
                <a:tc>
                  <a:txBody>
                    <a:bodyPr lIns="90000" rIns="90000" tIns="46800" bIns="46800"/>
                    <a:p>
                      <a:r>
                        <a:rPr b="1" lang="en-US">
                          <a:latin typeface="Arial"/>
                        </a:rPr>
                        <a:t>Purchased Order ID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b="1" lang="en-US">
                          <a:latin typeface="Arial"/>
                        </a:rPr>
                        <a:t>GP2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b="1" lang="en-US">
                          <a:latin typeface="Arial"/>
                        </a:rPr>
                        <a:t>Assessment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O1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0.101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4.8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O2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0.11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4.6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O3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0.088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4.4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O4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0.081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3.8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O5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0.91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...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...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...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781200" y="116640"/>
            <a:ext cx="5667840" cy="70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800">
                <a:solidFill>
                  <a:srgbClr val="000000"/>
                </a:solidFill>
                <a:latin typeface="Arial"/>
              </a:rPr>
              <a:t>Proficiency Estimator - Results</a:t>
            </a:r>
            <a:endParaRPr/>
          </a:p>
        </p:txBody>
      </p:sp>
      <p:sp>
        <p:nvSpPr>
          <p:cNvPr id="208" name="CustomShape 2"/>
          <p:cNvSpPr/>
          <p:nvPr/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</p:sp>
      <p:pic>
        <p:nvPicPr>
          <p:cNvPr id="209" name="Grafik 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216000"/>
            <a:ext cx="390240" cy="391680"/>
          </a:xfrm>
          <a:prstGeom prst="rect">
            <a:avLst/>
          </a:prstGeom>
          <a:ln w="9360">
            <a:noFill/>
          </a:ln>
        </p:spPr>
      </p:pic>
      <p:sp>
        <p:nvSpPr>
          <p:cNvPr id="210" name="CustomShape 3"/>
          <p:cNvSpPr/>
          <p:nvPr/>
        </p:nvSpPr>
        <p:spPr>
          <a:xfrm>
            <a:off x="0" y="857160"/>
            <a:ext cx="8138880" cy="5995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11" name="CustomShape 4"/>
          <p:cNvSpPr/>
          <p:nvPr/>
        </p:nvSpPr>
        <p:spPr>
          <a:xfrm>
            <a:off x="7628400" y="858240"/>
            <a:ext cx="1006920" cy="1264680"/>
          </a:xfrm>
          <a:prstGeom prst="ellipse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12" name="CustomShape 5"/>
          <p:cNvSpPr/>
          <p:nvPr/>
        </p:nvSpPr>
        <p:spPr>
          <a:xfrm>
            <a:off x="4895640" y="1478880"/>
            <a:ext cx="3741840" cy="5374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pic>
        <p:nvPicPr>
          <p:cNvPr id="213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55640" y="1629000"/>
            <a:ext cx="6721920" cy="2060640"/>
          </a:xfrm>
          <a:prstGeom prst="rect">
            <a:avLst/>
          </a:prstGeom>
          <a:ln w="9360">
            <a:noFill/>
          </a:ln>
        </p:spPr>
      </p:pic>
      <p:sp>
        <p:nvSpPr>
          <p:cNvPr id="214" name="CustomShape 6"/>
          <p:cNvSpPr/>
          <p:nvPr/>
        </p:nvSpPr>
        <p:spPr>
          <a:xfrm>
            <a:off x="721080" y="4206240"/>
            <a:ext cx="7555320" cy="137124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781200" y="116640"/>
            <a:ext cx="5667840" cy="70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800">
                <a:solidFill>
                  <a:srgbClr val="000000"/>
                </a:solidFill>
                <a:latin typeface="Arial"/>
              </a:rPr>
              <a:t>Proficiency Estimator - Results</a:t>
            </a:r>
            <a:endParaRPr/>
          </a:p>
        </p:txBody>
      </p:sp>
      <p:sp>
        <p:nvSpPr>
          <p:cNvPr id="216" name="CustomShape 2"/>
          <p:cNvSpPr/>
          <p:nvPr/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</p:sp>
      <p:pic>
        <p:nvPicPr>
          <p:cNvPr id="217" name="Grafik 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216000"/>
            <a:ext cx="390240" cy="391680"/>
          </a:xfrm>
          <a:prstGeom prst="rect">
            <a:avLst/>
          </a:prstGeom>
          <a:ln w="9360">
            <a:noFill/>
          </a:ln>
        </p:spPr>
      </p:pic>
      <p:sp>
        <p:nvSpPr>
          <p:cNvPr id="218" name="CustomShape 3"/>
          <p:cNvSpPr/>
          <p:nvPr/>
        </p:nvSpPr>
        <p:spPr>
          <a:xfrm>
            <a:off x="0" y="857160"/>
            <a:ext cx="8138880" cy="5995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19" name="CustomShape 4"/>
          <p:cNvSpPr/>
          <p:nvPr/>
        </p:nvSpPr>
        <p:spPr>
          <a:xfrm>
            <a:off x="7628400" y="858240"/>
            <a:ext cx="1006920" cy="1264680"/>
          </a:xfrm>
          <a:prstGeom prst="ellipse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20" name="CustomShape 5"/>
          <p:cNvSpPr/>
          <p:nvPr/>
        </p:nvSpPr>
        <p:spPr>
          <a:xfrm>
            <a:off x="4895640" y="1478880"/>
            <a:ext cx="3741840" cy="5374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pic>
        <p:nvPicPr>
          <p:cNvPr id="221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55640" y="1629000"/>
            <a:ext cx="6721920" cy="2060640"/>
          </a:xfrm>
          <a:prstGeom prst="rect">
            <a:avLst/>
          </a:prstGeom>
          <a:ln w="9360">
            <a:noFill/>
          </a:ln>
        </p:spPr>
      </p:pic>
      <p:sp>
        <p:nvSpPr>
          <p:cNvPr id="222" name="CustomShape 6"/>
          <p:cNvSpPr/>
          <p:nvPr/>
        </p:nvSpPr>
        <p:spPr>
          <a:xfrm>
            <a:off x="721080" y="4206240"/>
            <a:ext cx="7555320" cy="137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Arial"/>
              </a:rPr>
              <a:t>Both measures show similar behaviors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Arial"/>
              </a:rPr>
              <a:t>GP2 is least likely to be independent of proof-readers' assessments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Arial"/>
              </a:rPr>
              <a:t>GP2 has the best correlation though still weak</a:t>
            </a:r>
            <a:endParaRPr/>
          </a:p>
        </p:txBody>
      </p:sp>
      <p:sp>
        <p:nvSpPr>
          <p:cNvPr id="223" name="CustomShape 7"/>
          <p:cNvSpPr/>
          <p:nvPr/>
        </p:nvSpPr>
        <p:spPr>
          <a:xfrm>
            <a:off x="6140160" y="1665360"/>
            <a:ext cx="1301400" cy="1972440"/>
          </a:xfrm>
          <a:prstGeom prst="rect">
            <a:avLst/>
          </a:prstGeom>
          <a:noFill/>
          <a:ln w="38160">
            <a:solidFill>
              <a:srgbClr val="cc0000"/>
            </a:solidFill>
            <a:round/>
          </a:ln>
        </p:spPr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781200" y="-99360"/>
            <a:ext cx="7006320" cy="113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800">
                <a:solidFill>
                  <a:srgbClr val="000000"/>
                </a:solidFill>
                <a:latin typeface="Arial"/>
              </a:rPr>
              <a:t>Translation Expert </a:t>
            </a:r>
            <a:r>
              <a:rPr b="1" lang="en-US" sz="2800">
                <a:solidFill>
                  <a:srgbClr val="000000"/>
                </a:solidFill>
                <a:latin typeface="Arial"/>
              </a:rPr>
              <a:t>Retrieval Platform</a:t>
            </a:r>
            <a:endParaRPr/>
          </a:p>
        </p:txBody>
      </p:sp>
      <p:sp>
        <p:nvSpPr>
          <p:cNvPr id="225" name="CustomShape 2"/>
          <p:cNvSpPr/>
          <p:nvPr/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</p:sp>
      <p:pic>
        <p:nvPicPr>
          <p:cNvPr id="226" name="Grafik 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216000"/>
            <a:ext cx="390240" cy="391680"/>
          </a:xfrm>
          <a:prstGeom prst="rect">
            <a:avLst/>
          </a:prstGeom>
          <a:ln w="9360">
            <a:noFill/>
          </a:ln>
        </p:spPr>
      </p:pic>
      <p:sp>
        <p:nvSpPr>
          <p:cNvPr id="227" name="CustomShape 3"/>
          <p:cNvSpPr/>
          <p:nvPr/>
        </p:nvSpPr>
        <p:spPr>
          <a:xfrm>
            <a:off x="0" y="857160"/>
            <a:ext cx="8138880" cy="5995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28" name="CustomShape 4"/>
          <p:cNvSpPr/>
          <p:nvPr/>
        </p:nvSpPr>
        <p:spPr>
          <a:xfrm>
            <a:off x="7628400" y="858240"/>
            <a:ext cx="1006920" cy="1264680"/>
          </a:xfrm>
          <a:prstGeom prst="ellipse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29" name="CustomShape 5"/>
          <p:cNvSpPr/>
          <p:nvPr/>
        </p:nvSpPr>
        <p:spPr>
          <a:xfrm>
            <a:off x="4895640" y="1478880"/>
            <a:ext cx="3741840" cy="5374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pic>
        <p:nvPicPr>
          <p:cNvPr id="230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556640"/>
            <a:ext cx="8637480" cy="4027320"/>
          </a:xfrm>
          <a:prstGeom prst="rect">
            <a:avLst/>
          </a:prstGeom>
          <a:ln w="9360">
            <a:noFill/>
          </a:ln>
        </p:spPr>
      </p:pic>
      <p:sp>
        <p:nvSpPr>
          <p:cNvPr id="231" name="CustomShape 6"/>
          <p:cNvSpPr/>
          <p:nvPr/>
        </p:nvSpPr>
        <p:spPr>
          <a:xfrm>
            <a:off x="4516560" y="1542960"/>
            <a:ext cx="4120920" cy="3012840"/>
          </a:xfrm>
          <a:prstGeom prst="rect">
            <a:avLst/>
          </a:prstGeom>
          <a:noFill/>
          <a:ln w="38160">
            <a:solidFill>
              <a:srgbClr val="cc0000"/>
            </a:solidFill>
            <a:round/>
          </a:ln>
        </p:spPr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17200" y="130320"/>
            <a:ext cx="5850720" cy="69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</p:sp>
      <p:pic>
        <p:nvPicPr>
          <p:cNvPr id="84" name="Grafik 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216000"/>
            <a:ext cx="390240" cy="391680"/>
          </a:xfrm>
          <a:prstGeom prst="rect">
            <a:avLst/>
          </a:prstGeom>
          <a:ln w="9360"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0" y="857160"/>
            <a:ext cx="8138880" cy="5995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86" name="CustomShape 4"/>
          <p:cNvSpPr/>
          <p:nvPr/>
        </p:nvSpPr>
        <p:spPr>
          <a:xfrm>
            <a:off x="7628400" y="858240"/>
            <a:ext cx="1006920" cy="1264680"/>
          </a:xfrm>
          <a:prstGeom prst="ellipse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87" name="CustomShape 5"/>
          <p:cNvSpPr/>
          <p:nvPr/>
        </p:nvSpPr>
        <p:spPr>
          <a:xfrm>
            <a:off x="4895640" y="1478880"/>
            <a:ext cx="3741840" cy="5374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88" name="CustomShape 6"/>
          <p:cNvSpPr/>
          <p:nvPr/>
        </p:nvSpPr>
        <p:spPr>
          <a:xfrm>
            <a:off x="857160" y="1268640"/>
            <a:ext cx="7424640" cy="485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Motivation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Translation Expert</a:t>
            </a:r>
            <a:r>
              <a:rPr lang="en-US" sz="2600">
                <a:solidFill>
                  <a:srgbClr val="000000"/>
                </a:solidFill>
                <a:latin typeface="Arial"/>
              </a:rPr>
              <a:t> Retrieval Platform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Proficiency Estimator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Arial"/>
              </a:rPr>
              <a:t>Document Aggregation Methods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Arial"/>
              </a:rPr>
              <a:t>Experimental Results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Translator Search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Arial"/>
              </a:rPr>
              <a:t>Data Annotation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Arial"/>
              </a:rPr>
              <a:t>Learning to Rank Methods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Arial"/>
              </a:rPr>
              <a:t>Experimental Results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Conclusion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</p:sp>
      <p:pic>
        <p:nvPicPr>
          <p:cNvPr id="233" name="Grafik 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216000"/>
            <a:ext cx="390240" cy="391680"/>
          </a:xfrm>
          <a:prstGeom prst="rect">
            <a:avLst/>
          </a:prstGeom>
          <a:ln w="9360">
            <a:noFill/>
          </a:ln>
        </p:spPr>
      </p:pic>
      <p:sp>
        <p:nvSpPr>
          <p:cNvPr id="234" name="CustomShape 2"/>
          <p:cNvSpPr/>
          <p:nvPr/>
        </p:nvSpPr>
        <p:spPr>
          <a:xfrm>
            <a:off x="0" y="857160"/>
            <a:ext cx="8138880" cy="5995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35" name="CustomShape 3"/>
          <p:cNvSpPr/>
          <p:nvPr/>
        </p:nvSpPr>
        <p:spPr>
          <a:xfrm>
            <a:off x="7628400" y="858240"/>
            <a:ext cx="1006920" cy="1264680"/>
          </a:xfrm>
          <a:prstGeom prst="ellipse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36" name="CustomShape 4"/>
          <p:cNvSpPr/>
          <p:nvPr/>
        </p:nvSpPr>
        <p:spPr>
          <a:xfrm>
            <a:off x="4895640" y="1478880"/>
            <a:ext cx="3741840" cy="5374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37" name="CustomShape 5"/>
          <p:cNvSpPr/>
          <p:nvPr/>
        </p:nvSpPr>
        <p:spPr>
          <a:xfrm>
            <a:off x="857160" y="-99360"/>
            <a:ext cx="7424640" cy="113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Data Annotation</a:t>
            </a:r>
            <a:endParaRPr/>
          </a:p>
        </p:txBody>
      </p:sp>
      <p:sp>
        <p:nvSpPr>
          <p:cNvPr id="238" name="CustomShape 6"/>
          <p:cNvSpPr/>
          <p:nvPr/>
        </p:nvSpPr>
        <p:spPr>
          <a:xfrm>
            <a:off x="857160" y="1242720"/>
            <a:ext cx="7424640" cy="506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Annotation system presents three translators, randomly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Each with four criteria (price, delivery time, proficiency and number of cooperations)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Translators' pictures and names are removed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8 annotators familiar with company's business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Annotators rank the three translators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400 annotated lists (1200 records)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Annotated data available on github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</p:sp>
      <p:pic>
        <p:nvPicPr>
          <p:cNvPr id="240" name="Grafik 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216000"/>
            <a:ext cx="390240" cy="391680"/>
          </a:xfrm>
          <a:prstGeom prst="rect">
            <a:avLst/>
          </a:prstGeom>
          <a:ln w="9360">
            <a:noFill/>
          </a:ln>
        </p:spPr>
      </p:pic>
      <p:sp>
        <p:nvSpPr>
          <p:cNvPr id="241" name="CustomShape 2"/>
          <p:cNvSpPr/>
          <p:nvPr/>
        </p:nvSpPr>
        <p:spPr>
          <a:xfrm>
            <a:off x="0" y="857160"/>
            <a:ext cx="8138880" cy="5995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42" name="CustomShape 3"/>
          <p:cNvSpPr/>
          <p:nvPr/>
        </p:nvSpPr>
        <p:spPr>
          <a:xfrm>
            <a:off x="7628400" y="858240"/>
            <a:ext cx="1006920" cy="1264680"/>
          </a:xfrm>
          <a:prstGeom prst="ellipse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43" name="CustomShape 4"/>
          <p:cNvSpPr/>
          <p:nvPr/>
        </p:nvSpPr>
        <p:spPr>
          <a:xfrm>
            <a:off x="4895640" y="1478880"/>
            <a:ext cx="3741840" cy="5374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44" name="CustomShape 5"/>
          <p:cNvSpPr/>
          <p:nvPr/>
        </p:nvSpPr>
        <p:spPr>
          <a:xfrm>
            <a:off x="857160" y="-99360"/>
            <a:ext cx="7424640" cy="113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Data Annotation</a:t>
            </a:r>
            <a:endParaRPr/>
          </a:p>
        </p:txBody>
      </p:sp>
      <p:pic>
        <p:nvPicPr>
          <p:cNvPr id="24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943200"/>
            <a:ext cx="7274160" cy="571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</p:sp>
      <p:pic>
        <p:nvPicPr>
          <p:cNvPr id="247" name="Grafik 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216000"/>
            <a:ext cx="390240" cy="391680"/>
          </a:xfrm>
          <a:prstGeom prst="rect">
            <a:avLst/>
          </a:prstGeom>
          <a:ln w="9360">
            <a:noFill/>
          </a:ln>
        </p:spPr>
      </p:pic>
      <p:sp>
        <p:nvSpPr>
          <p:cNvPr id="248" name="CustomShape 2"/>
          <p:cNvSpPr/>
          <p:nvPr/>
        </p:nvSpPr>
        <p:spPr>
          <a:xfrm>
            <a:off x="0" y="857160"/>
            <a:ext cx="8138880" cy="5995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49" name="CustomShape 3"/>
          <p:cNvSpPr/>
          <p:nvPr/>
        </p:nvSpPr>
        <p:spPr>
          <a:xfrm>
            <a:off x="7628400" y="858240"/>
            <a:ext cx="1006920" cy="1264680"/>
          </a:xfrm>
          <a:prstGeom prst="ellipse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50" name="CustomShape 4"/>
          <p:cNvSpPr/>
          <p:nvPr/>
        </p:nvSpPr>
        <p:spPr>
          <a:xfrm>
            <a:off x="4895640" y="1478880"/>
            <a:ext cx="3741840" cy="5374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51" name="CustomShape 5"/>
          <p:cNvSpPr/>
          <p:nvPr/>
        </p:nvSpPr>
        <p:spPr>
          <a:xfrm>
            <a:off x="857160" y="-99360"/>
            <a:ext cx="7424640" cy="113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Learning to Rank</a:t>
            </a:r>
            <a:endParaRPr/>
          </a:p>
        </p:txBody>
      </p:sp>
      <p:sp>
        <p:nvSpPr>
          <p:cNvPr id="252" name="CustomShape 6"/>
          <p:cNvSpPr/>
          <p:nvPr/>
        </p:nvSpPr>
        <p:spPr>
          <a:xfrm>
            <a:off x="857160" y="1242720"/>
            <a:ext cx="7424640" cy="506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Pointwise: </a:t>
            </a:r>
            <a:r>
              <a:rPr i="1" lang="en-US" sz="2000">
                <a:solidFill>
                  <a:srgbClr val="000000"/>
                </a:solidFill>
                <a:latin typeface="Arial"/>
              </a:rPr>
              <a:t>linear regression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Pairwise: </a:t>
            </a:r>
            <a:r>
              <a:rPr i="1" lang="en-US" sz="2000">
                <a:solidFill>
                  <a:srgbClr val="000000"/>
                </a:solidFill>
                <a:latin typeface="Arial"/>
              </a:rPr>
              <a:t>RankNet, RankBoost, LambdaRank, LambdaMART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Listwise:</a:t>
            </a:r>
            <a:r>
              <a:rPr lang="en-US" sz="3200">
                <a:solidFill>
                  <a:srgbClr val="000000"/>
                </a:solidFill>
                <a:latin typeface="Arial"/>
              </a:rPr>
              <a:t> </a:t>
            </a:r>
            <a:r>
              <a:rPr i="1" lang="en-US" sz="2000">
                <a:solidFill>
                  <a:srgbClr val="000000"/>
                </a:solidFill>
                <a:latin typeface="Arial"/>
              </a:rPr>
              <a:t>AdaRank, ListNet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</p:sp>
      <p:pic>
        <p:nvPicPr>
          <p:cNvPr id="254" name="Grafik 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216000"/>
            <a:ext cx="390240" cy="391680"/>
          </a:xfrm>
          <a:prstGeom prst="rect">
            <a:avLst/>
          </a:prstGeom>
          <a:ln w="9360">
            <a:noFill/>
          </a:ln>
        </p:spPr>
      </p:pic>
      <p:sp>
        <p:nvSpPr>
          <p:cNvPr id="255" name="CustomShape 2"/>
          <p:cNvSpPr/>
          <p:nvPr/>
        </p:nvSpPr>
        <p:spPr>
          <a:xfrm>
            <a:off x="0" y="857160"/>
            <a:ext cx="8138880" cy="5995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56" name="CustomShape 3"/>
          <p:cNvSpPr/>
          <p:nvPr/>
        </p:nvSpPr>
        <p:spPr>
          <a:xfrm>
            <a:off x="7628400" y="858240"/>
            <a:ext cx="1006920" cy="1264680"/>
          </a:xfrm>
          <a:prstGeom prst="ellipse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57" name="CustomShape 4"/>
          <p:cNvSpPr/>
          <p:nvPr/>
        </p:nvSpPr>
        <p:spPr>
          <a:xfrm>
            <a:off x="4895640" y="1478880"/>
            <a:ext cx="3741840" cy="5374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58" name="CustomShape 5"/>
          <p:cNvSpPr/>
          <p:nvPr/>
        </p:nvSpPr>
        <p:spPr>
          <a:xfrm>
            <a:off x="857160" y="-99360"/>
            <a:ext cx="7424640" cy="113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Learning to Rank</a:t>
            </a:r>
            <a:endParaRPr/>
          </a:p>
        </p:txBody>
      </p:sp>
      <p:sp>
        <p:nvSpPr>
          <p:cNvPr id="259" name="CustomShape 6"/>
          <p:cNvSpPr/>
          <p:nvPr/>
        </p:nvSpPr>
        <p:spPr>
          <a:xfrm>
            <a:off x="857160" y="1242720"/>
            <a:ext cx="7424640" cy="506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Pointwise: </a:t>
            </a:r>
            <a:r>
              <a:rPr i="1" lang="en-US" sz="2000">
                <a:solidFill>
                  <a:srgbClr val="000000"/>
                </a:solidFill>
                <a:latin typeface="Arial"/>
              </a:rPr>
              <a:t>linear regression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Pairwise: </a:t>
            </a:r>
            <a:r>
              <a:rPr i="1" lang="en-US" sz="2000">
                <a:solidFill>
                  <a:srgbClr val="000000"/>
                </a:solidFill>
                <a:latin typeface="Arial"/>
              </a:rPr>
              <a:t>RankNet, RankBoost, LambdaRank, LambdaMART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Listwise:</a:t>
            </a:r>
            <a:r>
              <a:rPr lang="en-US" sz="3200">
                <a:solidFill>
                  <a:srgbClr val="000000"/>
                </a:solidFill>
                <a:latin typeface="Arial"/>
              </a:rPr>
              <a:t> </a:t>
            </a:r>
            <a:r>
              <a:rPr i="1" lang="en-US" sz="2000">
                <a:solidFill>
                  <a:srgbClr val="000000"/>
                </a:solidFill>
                <a:latin typeface="Arial"/>
              </a:rPr>
              <a:t>AdaRank, ListNet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Evaluation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NDCG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ERR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5-Fold Cross Validation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</p:sp>
      <p:pic>
        <p:nvPicPr>
          <p:cNvPr id="261" name="Grafik 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216000"/>
            <a:ext cx="390240" cy="391680"/>
          </a:xfrm>
          <a:prstGeom prst="rect">
            <a:avLst/>
          </a:prstGeom>
          <a:ln w="9360">
            <a:noFill/>
          </a:ln>
        </p:spPr>
      </p:pic>
      <p:sp>
        <p:nvSpPr>
          <p:cNvPr id="262" name="CustomShape 2"/>
          <p:cNvSpPr/>
          <p:nvPr/>
        </p:nvSpPr>
        <p:spPr>
          <a:xfrm>
            <a:off x="0" y="857160"/>
            <a:ext cx="8138880" cy="5995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63" name="CustomShape 3"/>
          <p:cNvSpPr/>
          <p:nvPr/>
        </p:nvSpPr>
        <p:spPr>
          <a:xfrm>
            <a:off x="7628400" y="858240"/>
            <a:ext cx="1006920" cy="1264680"/>
          </a:xfrm>
          <a:prstGeom prst="ellipse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64" name="CustomShape 4"/>
          <p:cNvSpPr/>
          <p:nvPr/>
        </p:nvSpPr>
        <p:spPr>
          <a:xfrm>
            <a:off x="4895640" y="1478880"/>
            <a:ext cx="3741840" cy="5374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65" name="CustomShape 5"/>
          <p:cNvSpPr/>
          <p:nvPr/>
        </p:nvSpPr>
        <p:spPr>
          <a:xfrm>
            <a:off x="857160" y="-99360"/>
            <a:ext cx="7424640" cy="113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Learning to Rank</a:t>
            </a:r>
            <a:endParaRPr/>
          </a:p>
        </p:txBody>
      </p:sp>
      <p:sp>
        <p:nvSpPr>
          <p:cNvPr id="266" name="CustomShape 6"/>
          <p:cNvSpPr/>
          <p:nvPr/>
        </p:nvSpPr>
        <p:spPr>
          <a:xfrm>
            <a:off x="857160" y="1242720"/>
            <a:ext cx="7424640" cy="506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Pointwise: </a:t>
            </a:r>
            <a:r>
              <a:rPr i="1" lang="en-US" sz="2000">
                <a:solidFill>
                  <a:srgbClr val="000000"/>
                </a:solidFill>
                <a:latin typeface="Arial"/>
              </a:rPr>
              <a:t>linear regression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Pairwise: </a:t>
            </a:r>
            <a:r>
              <a:rPr i="1" lang="en-US" sz="2000">
                <a:solidFill>
                  <a:srgbClr val="000000"/>
                </a:solidFill>
                <a:latin typeface="Arial"/>
              </a:rPr>
              <a:t>RankNet, RankBoost, LambdaRank, LambdaMART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Listwise:</a:t>
            </a:r>
            <a:r>
              <a:rPr lang="en-US" sz="3200">
                <a:solidFill>
                  <a:srgbClr val="000000"/>
                </a:solidFill>
                <a:latin typeface="Arial"/>
              </a:rPr>
              <a:t> </a:t>
            </a:r>
            <a:r>
              <a:rPr i="1" lang="en-US" sz="2000">
                <a:solidFill>
                  <a:srgbClr val="000000"/>
                </a:solidFill>
                <a:latin typeface="Arial"/>
              </a:rPr>
              <a:t>AdaRank, ListNet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Evaluation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NDCG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ERR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5-Fold Cross Validation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Two baselines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Random generated data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Random ranker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853200" y="116640"/>
            <a:ext cx="7130880" cy="70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Learning to Rank - Experimental Results</a:t>
            </a:r>
            <a:endParaRPr/>
          </a:p>
        </p:txBody>
      </p:sp>
      <p:sp>
        <p:nvSpPr>
          <p:cNvPr id="268" name="CustomShape 2"/>
          <p:cNvSpPr/>
          <p:nvPr/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</p:sp>
      <p:pic>
        <p:nvPicPr>
          <p:cNvPr id="269" name="Grafik 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216000"/>
            <a:ext cx="390240" cy="391680"/>
          </a:xfrm>
          <a:prstGeom prst="rect">
            <a:avLst/>
          </a:prstGeom>
          <a:ln w="9360">
            <a:noFill/>
          </a:ln>
        </p:spPr>
      </p:pic>
      <p:sp>
        <p:nvSpPr>
          <p:cNvPr id="270" name="CustomShape 3"/>
          <p:cNvSpPr/>
          <p:nvPr/>
        </p:nvSpPr>
        <p:spPr>
          <a:xfrm>
            <a:off x="0" y="857160"/>
            <a:ext cx="8138880" cy="5995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71" name="CustomShape 4"/>
          <p:cNvSpPr/>
          <p:nvPr/>
        </p:nvSpPr>
        <p:spPr>
          <a:xfrm>
            <a:off x="7628400" y="858240"/>
            <a:ext cx="1006920" cy="1264680"/>
          </a:xfrm>
          <a:prstGeom prst="ellipse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72" name="CustomShape 5"/>
          <p:cNvSpPr/>
          <p:nvPr/>
        </p:nvSpPr>
        <p:spPr>
          <a:xfrm>
            <a:off x="4895640" y="1478880"/>
            <a:ext cx="3741840" cy="5374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pic>
        <p:nvPicPr>
          <p:cNvPr id="273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76000" y="908640"/>
            <a:ext cx="5899320" cy="57268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853200" y="116640"/>
            <a:ext cx="7222320" cy="70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Learning to Rank - Experimental Results</a:t>
            </a:r>
            <a:endParaRPr/>
          </a:p>
        </p:txBody>
      </p:sp>
      <p:sp>
        <p:nvSpPr>
          <p:cNvPr id="275" name="CustomShape 2"/>
          <p:cNvSpPr/>
          <p:nvPr/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</p:sp>
      <p:pic>
        <p:nvPicPr>
          <p:cNvPr id="276" name="Grafik 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216000"/>
            <a:ext cx="390240" cy="391680"/>
          </a:xfrm>
          <a:prstGeom prst="rect">
            <a:avLst/>
          </a:prstGeom>
          <a:ln w="9360">
            <a:noFill/>
          </a:ln>
        </p:spPr>
      </p:pic>
      <p:sp>
        <p:nvSpPr>
          <p:cNvPr id="277" name="CustomShape 3"/>
          <p:cNvSpPr/>
          <p:nvPr/>
        </p:nvSpPr>
        <p:spPr>
          <a:xfrm>
            <a:off x="0" y="857160"/>
            <a:ext cx="8138880" cy="5995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78" name="CustomShape 4"/>
          <p:cNvSpPr/>
          <p:nvPr/>
        </p:nvSpPr>
        <p:spPr>
          <a:xfrm>
            <a:off x="7628400" y="858240"/>
            <a:ext cx="1006920" cy="1264680"/>
          </a:xfrm>
          <a:prstGeom prst="ellipse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79" name="CustomShape 5"/>
          <p:cNvSpPr/>
          <p:nvPr/>
        </p:nvSpPr>
        <p:spPr>
          <a:xfrm>
            <a:off x="4895640" y="1478880"/>
            <a:ext cx="3741840" cy="5374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80" name="CustomShape 6"/>
          <p:cNvSpPr/>
          <p:nvPr/>
        </p:nvSpPr>
        <p:spPr>
          <a:xfrm>
            <a:off x="682560" y="1063800"/>
            <a:ext cx="7424640" cy="140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Linear Regression shows the best performance</a:t>
            </a:r>
            <a:endParaRPr/>
          </a:p>
        </p:txBody>
      </p:sp>
      <p:sp>
        <p:nvSpPr>
          <p:cNvPr id="281" name="CustomShape 7"/>
          <p:cNvSpPr/>
          <p:nvPr/>
        </p:nvSpPr>
        <p:spPr>
          <a:xfrm>
            <a:off x="628920" y="4923720"/>
            <a:ext cx="7424640" cy="14194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853200" y="116640"/>
            <a:ext cx="7222320" cy="70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Learning to Rank - Experimental Results</a:t>
            </a:r>
            <a:endParaRPr/>
          </a:p>
        </p:txBody>
      </p:sp>
      <p:sp>
        <p:nvSpPr>
          <p:cNvPr id="283" name="CustomShape 2"/>
          <p:cNvSpPr/>
          <p:nvPr/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</p:sp>
      <p:pic>
        <p:nvPicPr>
          <p:cNvPr id="284" name="Grafik 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216000"/>
            <a:ext cx="390240" cy="391680"/>
          </a:xfrm>
          <a:prstGeom prst="rect">
            <a:avLst/>
          </a:prstGeom>
          <a:ln w="9360">
            <a:noFill/>
          </a:ln>
        </p:spPr>
      </p:pic>
      <p:sp>
        <p:nvSpPr>
          <p:cNvPr id="285" name="CustomShape 3"/>
          <p:cNvSpPr/>
          <p:nvPr/>
        </p:nvSpPr>
        <p:spPr>
          <a:xfrm>
            <a:off x="0" y="857160"/>
            <a:ext cx="8138880" cy="5995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86" name="CustomShape 4"/>
          <p:cNvSpPr/>
          <p:nvPr/>
        </p:nvSpPr>
        <p:spPr>
          <a:xfrm>
            <a:off x="7628400" y="858240"/>
            <a:ext cx="1006920" cy="1264680"/>
          </a:xfrm>
          <a:prstGeom prst="ellipse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87" name="CustomShape 5"/>
          <p:cNvSpPr/>
          <p:nvPr/>
        </p:nvSpPr>
        <p:spPr>
          <a:xfrm>
            <a:off x="4895640" y="1478880"/>
            <a:ext cx="3741840" cy="5374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pic>
        <p:nvPicPr>
          <p:cNvPr id="288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22080" y="2673720"/>
            <a:ext cx="5508720" cy="1978920"/>
          </a:xfrm>
          <a:prstGeom prst="rect">
            <a:avLst/>
          </a:prstGeom>
          <a:ln w="9360">
            <a:noFill/>
          </a:ln>
        </p:spPr>
      </p:pic>
      <p:sp>
        <p:nvSpPr>
          <p:cNvPr id="289" name="CustomShape 6"/>
          <p:cNvSpPr/>
          <p:nvPr/>
        </p:nvSpPr>
        <p:spPr>
          <a:xfrm>
            <a:off x="682560" y="1063800"/>
            <a:ext cx="7424640" cy="140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Linear Regression shows the best performance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Feature comparison based on linear regression coefficients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853200" y="116640"/>
            <a:ext cx="7222320" cy="70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Learning to Rank - Experimental Results</a:t>
            </a:r>
            <a:endParaRPr/>
          </a:p>
        </p:txBody>
      </p:sp>
      <p:sp>
        <p:nvSpPr>
          <p:cNvPr id="291" name="CustomShape 2"/>
          <p:cNvSpPr/>
          <p:nvPr/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</p:sp>
      <p:pic>
        <p:nvPicPr>
          <p:cNvPr id="292" name="Grafik 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216000"/>
            <a:ext cx="390240" cy="391680"/>
          </a:xfrm>
          <a:prstGeom prst="rect">
            <a:avLst/>
          </a:prstGeom>
          <a:ln w="9360">
            <a:noFill/>
          </a:ln>
        </p:spPr>
      </p:pic>
      <p:sp>
        <p:nvSpPr>
          <p:cNvPr id="293" name="CustomShape 3"/>
          <p:cNvSpPr/>
          <p:nvPr/>
        </p:nvSpPr>
        <p:spPr>
          <a:xfrm>
            <a:off x="0" y="857160"/>
            <a:ext cx="8138880" cy="5995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94" name="CustomShape 4"/>
          <p:cNvSpPr/>
          <p:nvPr/>
        </p:nvSpPr>
        <p:spPr>
          <a:xfrm>
            <a:off x="7628400" y="858240"/>
            <a:ext cx="1006920" cy="1264680"/>
          </a:xfrm>
          <a:prstGeom prst="ellipse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95" name="CustomShape 5"/>
          <p:cNvSpPr/>
          <p:nvPr/>
        </p:nvSpPr>
        <p:spPr>
          <a:xfrm>
            <a:off x="4895640" y="1478880"/>
            <a:ext cx="3741840" cy="5374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pic>
        <p:nvPicPr>
          <p:cNvPr id="296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22080" y="2673720"/>
            <a:ext cx="5508720" cy="1978920"/>
          </a:xfrm>
          <a:prstGeom prst="rect">
            <a:avLst/>
          </a:prstGeom>
          <a:ln w="9360">
            <a:noFill/>
          </a:ln>
        </p:spPr>
      </p:pic>
      <p:sp>
        <p:nvSpPr>
          <p:cNvPr id="297" name="CustomShape 6"/>
          <p:cNvSpPr/>
          <p:nvPr/>
        </p:nvSpPr>
        <p:spPr>
          <a:xfrm>
            <a:off x="682560" y="1063800"/>
            <a:ext cx="7424640" cy="140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Linear Regression shows the best performance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Feature comparison based on linear regression coefficients</a:t>
            </a:r>
            <a:endParaRPr/>
          </a:p>
        </p:txBody>
      </p:sp>
      <p:sp>
        <p:nvSpPr>
          <p:cNvPr id="298" name="CustomShape 7"/>
          <p:cNvSpPr/>
          <p:nvPr/>
        </p:nvSpPr>
        <p:spPr>
          <a:xfrm>
            <a:off x="628920" y="4923720"/>
            <a:ext cx="7424640" cy="141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Price and duration much more important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Proficiency not effective, maybe because it's guaranteed by the company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</p:sp>
      <p:pic>
        <p:nvPicPr>
          <p:cNvPr id="300" name="Grafik 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216000"/>
            <a:ext cx="390240" cy="391680"/>
          </a:xfrm>
          <a:prstGeom prst="rect">
            <a:avLst/>
          </a:prstGeom>
          <a:ln w="9360">
            <a:noFill/>
          </a:ln>
        </p:spPr>
      </p:pic>
      <p:sp>
        <p:nvSpPr>
          <p:cNvPr id="301" name="CustomShape 2"/>
          <p:cNvSpPr/>
          <p:nvPr/>
        </p:nvSpPr>
        <p:spPr>
          <a:xfrm>
            <a:off x="0" y="857160"/>
            <a:ext cx="8138880" cy="5995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02" name="CustomShape 3"/>
          <p:cNvSpPr/>
          <p:nvPr/>
        </p:nvSpPr>
        <p:spPr>
          <a:xfrm>
            <a:off x="7628400" y="858240"/>
            <a:ext cx="1006920" cy="1264680"/>
          </a:xfrm>
          <a:prstGeom prst="ellipse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03" name="CustomShape 4"/>
          <p:cNvSpPr/>
          <p:nvPr/>
        </p:nvSpPr>
        <p:spPr>
          <a:xfrm>
            <a:off x="4895640" y="1478880"/>
            <a:ext cx="3741840" cy="5374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04" name="CustomShape 5"/>
          <p:cNvSpPr/>
          <p:nvPr/>
        </p:nvSpPr>
        <p:spPr>
          <a:xfrm>
            <a:off x="857160" y="-99360"/>
            <a:ext cx="7424640" cy="113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Conclusion</a:t>
            </a:r>
            <a:endParaRPr/>
          </a:p>
        </p:txBody>
      </p:sp>
      <p:sp>
        <p:nvSpPr>
          <p:cNvPr id="305" name="CustomShape 6"/>
          <p:cNvSpPr/>
          <p:nvPr/>
        </p:nvSpPr>
        <p:spPr>
          <a:xfrm>
            <a:off x="857160" y="1242720"/>
            <a:ext cx="7424640" cy="479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Expert-Translator Retrieval 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>
                <a:solidFill>
                  <a:srgbClr val="000000"/>
                </a:solidFill>
                <a:latin typeface="Arial"/>
              </a:rPr>
              <a:t>Price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>
                <a:solidFill>
                  <a:srgbClr val="000000"/>
                </a:solidFill>
                <a:latin typeface="Arial"/>
              </a:rPr>
              <a:t>Duration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>
                <a:solidFill>
                  <a:srgbClr val="000000"/>
                </a:solidFill>
                <a:latin typeface="Arial"/>
              </a:rPr>
              <a:t>Proficiency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>
                <a:solidFill>
                  <a:srgbClr val="000000"/>
                </a:solidFill>
                <a:latin typeface="Arial"/>
              </a:rPr>
              <a:t>Number of cooperation times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Proficiency estimator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>
                <a:solidFill>
                  <a:srgbClr val="000000"/>
                </a:solidFill>
                <a:latin typeface="Arial"/>
              </a:rPr>
              <a:t>Document aggregation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>
                <a:solidFill>
                  <a:srgbClr val="000000"/>
                </a:solidFill>
                <a:latin typeface="Arial"/>
              </a:rPr>
              <a:t>GP2 algorithm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Ranking model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>
                <a:solidFill>
                  <a:srgbClr val="000000"/>
                </a:solidFill>
                <a:latin typeface="Arial"/>
              </a:rPr>
              <a:t>Linear Regression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Price and time more important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17200" y="130320"/>
            <a:ext cx="5850720" cy="69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Motivation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</p:sp>
      <p:pic>
        <p:nvPicPr>
          <p:cNvPr id="91" name="Grafik 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216000"/>
            <a:ext cx="390240" cy="391680"/>
          </a:xfrm>
          <a:prstGeom prst="rect">
            <a:avLst/>
          </a:prstGeom>
          <a:ln w="9360"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0" y="857160"/>
            <a:ext cx="8138880" cy="5995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93" name="CustomShape 4"/>
          <p:cNvSpPr/>
          <p:nvPr/>
        </p:nvSpPr>
        <p:spPr>
          <a:xfrm>
            <a:off x="7628400" y="858240"/>
            <a:ext cx="1006920" cy="1264680"/>
          </a:xfrm>
          <a:prstGeom prst="ellipse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94" name="CustomShape 5"/>
          <p:cNvSpPr/>
          <p:nvPr/>
        </p:nvSpPr>
        <p:spPr>
          <a:xfrm>
            <a:off x="4895640" y="1478880"/>
            <a:ext cx="3741840" cy="5374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95" name="CustomShape 6"/>
          <p:cNvSpPr/>
          <p:nvPr/>
        </p:nvSpPr>
        <p:spPr>
          <a:xfrm>
            <a:off x="857160" y="1268640"/>
            <a:ext cx="7424640" cy="485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A real-world, unmet, need: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Arial"/>
              </a:rPr>
              <a:t>Translation expert retrieval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Specific issues: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Arial"/>
              </a:rPr>
              <a:t>Proficiency estimation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Arial"/>
              </a:rPr>
              <a:t>Factor in other real-world aspects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Context: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Existing online platform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Freelance translators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523840" y="4122720"/>
            <a:ext cx="2313360" cy="231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685800" y="2130480"/>
            <a:ext cx="7767360" cy="146484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CustomShape 2"/>
          <p:cNvSpPr/>
          <p:nvPr/>
        </p:nvSpPr>
        <p:spPr>
          <a:xfrm>
            <a:off x="1371600" y="3886200"/>
            <a:ext cx="6395760" cy="1747440"/>
          </a:xfrm>
          <a:prstGeom prst="rect">
            <a:avLst/>
          </a:prstGeom>
          <a:noFill/>
          <a:ln>
            <a:noFill/>
          </a:ln>
        </p:spPr>
      </p:sp>
      <p:pic>
        <p:nvPicPr>
          <p:cNvPr id="308" name="Grafik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0" y="0"/>
            <a:ext cx="9137520" cy="6852960"/>
          </a:xfrm>
          <a:prstGeom prst="rect">
            <a:avLst/>
          </a:prstGeom>
          <a:ln w="9360">
            <a:noFill/>
          </a:ln>
        </p:spPr>
      </p:pic>
      <p:sp>
        <p:nvSpPr>
          <p:cNvPr id="309" name="CustomShape 3"/>
          <p:cNvSpPr/>
          <p:nvPr/>
        </p:nvSpPr>
        <p:spPr>
          <a:xfrm>
            <a:off x="0" y="2076480"/>
            <a:ext cx="8138880" cy="4776480"/>
          </a:xfrm>
          <a:prstGeom prst="rect">
            <a:avLst/>
          </a:prstGeom>
          <a:solidFill>
            <a:srgbClr val="006699"/>
          </a:solidFill>
          <a:ln w="9360">
            <a:noFill/>
          </a:ln>
        </p:spPr>
      </p:sp>
      <p:sp>
        <p:nvSpPr>
          <p:cNvPr id="310" name="CustomShape 4"/>
          <p:cNvSpPr/>
          <p:nvPr/>
        </p:nvSpPr>
        <p:spPr>
          <a:xfrm>
            <a:off x="7628040" y="2076480"/>
            <a:ext cx="1007640" cy="1007640"/>
          </a:xfrm>
          <a:prstGeom prst="ellipse">
            <a:avLst/>
          </a:prstGeom>
          <a:solidFill>
            <a:srgbClr val="006699"/>
          </a:solidFill>
          <a:ln w="9360">
            <a:noFill/>
          </a:ln>
        </p:spPr>
      </p:sp>
      <p:sp>
        <p:nvSpPr>
          <p:cNvPr id="311" name="CustomShape 5"/>
          <p:cNvSpPr/>
          <p:nvPr/>
        </p:nvSpPr>
        <p:spPr>
          <a:xfrm>
            <a:off x="4896000" y="2571840"/>
            <a:ext cx="3741480" cy="4281120"/>
          </a:xfrm>
          <a:prstGeom prst="rect">
            <a:avLst/>
          </a:prstGeom>
          <a:solidFill>
            <a:srgbClr val="006699"/>
          </a:solidFill>
          <a:ln w="9360">
            <a:noFill/>
          </a:ln>
        </p:spPr>
      </p:sp>
      <p:pic>
        <p:nvPicPr>
          <p:cNvPr id="312" name="Grafik 1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" y="216000"/>
            <a:ext cx="4647960" cy="1363320"/>
          </a:xfrm>
          <a:prstGeom prst="rect">
            <a:avLst/>
          </a:prstGeom>
          <a:ln w="9360">
            <a:noFill/>
          </a:ln>
        </p:spPr>
      </p:pic>
      <p:sp>
        <p:nvSpPr>
          <p:cNvPr id="313" name="CustomShape 6"/>
          <p:cNvSpPr/>
          <p:nvPr/>
        </p:nvSpPr>
        <p:spPr>
          <a:xfrm>
            <a:off x="1643040" y="2928960"/>
            <a:ext cx="6668280" cy="125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</a:rPr>
              <a:t>Thank you!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</a:rPr>
              <a:t>Questions?</a:t>
            </a:r>
            <a:endParaRPr/>
          </a:p>
        </p:txBody>
      </p:sp>
      <p:sp>
        <p:nvSpPr>
          <p:cNvPr id="314" name="CustomShape 7"/>
          <p:cNvSpPr/>
          <p:nvPr/>
        </p:nvSpPr>
        <p:spPr>
          <a:xfrm>
            <a:off x="1643040" y="4500720"/>
            <a:ext cx="6210000" cy="923760"/>
          </a:xfrm>
          <a:prstGeom prst="rect">
            <a:avLst/>
          </a:prstGeom>
          <a:noFill/>
          <a:ln>
            <a:noFill/>
          </a:ln>
        </p:spPr>
      </p:sp>
      <p:sp>
        <p:nvSpPr>
          <p:cNvPr id="315" name="CustomShape 8"/>
          <p:cNvSpPr/>
          <p:nvPr/>
        </p:nvSpPr>
        <p:spPr>
          <a:xfrm>
            <a:off x="1643040" y="5733360"/>
            <a:ext cx="6812280" cy="9831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</p:sp>
      <p:pic>
        <p:nvPicPr>
          <p:cNvPr id="98" name="Grafik 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216000"/>
            <a:ext cx="390240" cy="391680"/>
          </a:xfrm>
          <a:prstGeom prst="rect">
            <a:avLst/>
          </a:prstGeom>
          <a:ln w="9360"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0" y="857160"/>
            <a:ext cx="8138880" cy="5995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00" name="CustomShape 3"/>
          <p:cNvSpPr/>
          <p:nvPr/>
        </p:nvSpPr>
        <p:spPr>
          <a:xfrm>
            <a:off x="7628400" y="858240"/>
            <a:ext cx="1006920" cy="1264680"/>
          </a:xfrm>
          <a:prstGeom prst="ellipse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01" name="CustomShape 4"/>
          <p:cNvSpPr/>
          <p:nvPr/>
        </p:nvSpPr>
        <p:spPr>
          <a:xfrm>
            <a:off x="4895640" y="1478880"/>
            <a:ext cx="3741840" cy="5374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pic>
        <p:nvPicPr>
          <p:cNvPr id="102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556640"/>
            <a:ext cx="8637480" cy="4027320"/>
          </a:xfrm>
          <a:prstGeom prst="rect">
            <a:avLst/>
          </a:prstGeom>
          <a:ln w="9360">
            <a:noFill/>
          </a:ln>
        </p:spPr>
      </p:pic>
      <p:sp>
        <p:nvSpPr>
          <p:cNvPr id="103" name="CustomShape 5"/>
          <p:cNvSpPr/>
          <p:nvPr/>
        </p:nvSpPr>
        <p:spPr>
          <a:xfrm>
            <a:off x="819360" y="154440"/>
            <a:ext cx="6582240" cy="70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Translation </a:t>
            </a:r>
            <a:r>
              <a:rPr b="1" lang="en-US" sz="2800">
                <a:solidFill>
                  <a:srgbClr val="000000"/>
                </a:solidFill>
                <a:latin typeface="Arial"/>
              </a:rPr>
              <a:t>Expert</a:t>
            </a:r>
            <a:r>
              <a:rPr b="1" lang="en-US" sz="2800">
                <a:solidFill>
                  <a:srgbClr val="000000"/>
                </a:solidFill>
                <a:latin typeface="Arial"/>
              </a:rPr>
              <a:t> Retrieval Platform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</p:sp>
      <p:pic>
        <p:nvPicPr>
          <p:cNvPr id="105" name="Grafik 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216000"/>
            <a:ext cx="390240" cy="391680"/>
          </a:xfrm>
          <a:prstGeom prst="rect">
            <a:avLst/>
          </a:prstGeom>
          <a:ln w="9360">
            <a:noFill/>
          </a:ln>
        </p:spPr>
      </p:pic>
      <p:sp>
        <p:nvSpPr>
          <p:cNvPr id="106" name="CustomShape 2"/>
          <p:cNvSpPr/>
          <p:nvPr/>
        </p:nvSpPr>
        <p:spPr>
          <a:xfrm>
            <a:off x="0" y="857160"/>
            <a:ext cx="8138880" cy="5995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07" name="CustomShape 3"/>
          <p:cNvSpPr/>
          <p:nvPr/>
        </p:nvSpPr>
        <p:spPr>
          <a:xfrm>
            <a:off x="7628400" y="858240"/>
            <a:ext cx="1006920" cy="1264680"/>
          </a:xfrm>
          <a:prstGeom prst="ellipse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08" name="CustomShape 4"/>
          <p:cNvSpPr/>
          <p:nvPr/>
        </p:nvSpPr>
        <p:spPr>
          <a:xfrm>
            <a:off x="4895640" y="1478880"/>
            <a:ext cx="3741840" cy="5374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pic>
        <p:nvPicPr>
          <p:cNvPr id="109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556640"/>
            <a:ext cx="8637480" cy="4027320"/>
          </a:xfrm>
          <a:prstGeom prst="rect">
            <a:avLst/>
          </a:prstGeom>
          <a:ln w="9360">
            <a:noFill/>
          </a:ln>
        </p:spPr>
      </p:pic>
      <p:sp>
        <p:nvSpPr>
          <p:cNvPr id="110" name="CustomShape 5"/>
          <p:cNvSpPr/>
          <p:nvPr/>
        </p:nvSpPr>
        <p:spPr>
          <a:xfrm>
            <a:off x="1097280" y="1556640"/>
            <a:ext cx="3416400" cy="4109760"/>
          </a:xfrm>
          <a:prstGeom prst="rect">
            <a:avLst/>
          </a:prstGeom>
          <a:noFill/>
          <a:ln w="38160">
            <a:solidFill>
              <a:srgbClr val="cc0000"/>
            </a:solidFill>
            <a:round/>
          </a:ln>
        </p:spPr>
      </p:sp>
      <p:sp>
        <p:nvSpPr>
          <p:cNvPr id="111" name="CustomShape 6"/>
          <p:cNvSpPr/>
          <p:nvPr/>
        </p:nvSpPr>
        <p:spPr>
          <a:xfrm>
            <a:off x="832320" y="142560"/>
            <a:ext cx="6582240" cy="70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Translation Expert </a:t>
            </a:r>
            <a:r>
              <a:rPr b="1" lang="en-US" sz="2800">
                <a:solidFill>
                  <a:srgbClr val="000000"/>
                </a:solidFill>
                <a:latin typeface="Arial"/>
              </a:rPr>
              <a:t>Retrieval Platform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</p:sp>
      <p:pic>
        <p:nvPicPr>
          <p:cNvPr id="113" name="Grafik 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216000"/>
            <a:ext cx="390240" cy="391680"/>
          </a:xfrm>
          <a:prstGeom prst="rect">
            <a:avLst/>
          </a:prstGeom>
          <a:ln w="9360">
            <a:noFill/>
          </a:ln>
        </p:spPr>
      </p:pic>
      <p:sp>
        <p:nvSpPr>
          <p:cNvPr id="114" name="CustomShape 2"/>
          <p:cNvSpPr/>
          <p:nvPr/>
        </p:nvSpPr>
        <p:spPr>
          <a:xfrm>
            <a:off x="0" y="857160"/>
            <a:ext cx="8138880" cy="5995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15" name="CustomShape 3"/>
          <p:cNvSpPr/>
          <p:nvPr/>
        </p:nvSpPr>
        <p:spPr>
          <a:xfrm>
            <a:off x="7628400" y="858240"/>
            <a:ext cx="1006920" cy="1264680"/>
          </a:xfrm>
          <a:prstGeom prst="ellipse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16" name="CustomShape 4"/>
          <p:cNvSpPr/>
          <p:nvPr/>
        </p:nvSpPr>
        <p:spPr>
          <a:xfrm>
            <a:off x="4895640" y="1478880"/>
            <a:ext cx="3741840" cy="5374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pic>
        <p:nvPicPr>
          <p:cNvPr id="117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556640"/>
            <a:ext cx="8637480" cy="4027320"/>
          </a:xfrm>
          <a:prstGeom prst="rect">
            <a:avLst/>
          </a:prstGeom>
          <a:ln w="9360">
            <a:noFill/>
          </a:ln>
        </p:spPr>
      </p:pic>
      <p:sp>
        <p:nvSpPr>
          <p:cNvPr id="118" name="CustomShape 5"/>
          <p:cNvSpPr/>
          <p:nvPr/>
        </p:nvSpPr>
        <p:spPr>
          <a:xfrm>
            <a:off x="1280160" y="1737360"/>
            <a:ext cx="3161520" cy="2064600"/>
          </a:xfrm>
          <a:prstGeom prst="rect">
            <a:avLst/>
          </a:prstGeom>
          <a:noFill/>
          <a:ln w="38160">
            <a:solidFill>
              <a:srgbClr val="cc0000"/>
            </a:solidFill>
            <a:round/>
          </a:ln>
        </p:spPr>
      </p:sp>
      <p:sp>
        <p:nvSpPr>
          <p:cNvPr id="119" name="CustomShape 6"/>
          <p:cNvSpPr/>
          <p:nvPr/>
        </p:nvSpPr>
        <p:spPr>
          <a:xfrm>
            <a:off x="818280" y="130680"/>
            <a:ext cx="6582240" cy="70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Translation Expert </a:t>
            </a:r>
            <a:r>
              <a:rPr b="1" lang="en-US" sz="2800">
                <a:solidFill>
                  <a:srgbClr val="000000"/>
                </a:solidFill>
                <a:latin typeface="Arial"/>
              </a:rPr>
              <a:t>Retrieval Platform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</p:sp>
      <p:pic>
        <p:nvPicPr>
          <p:cNvPr id="121" name="Grafik 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216000"/>
            <a:ext cx="390240" cy="391680"/>
          </a:xfrm>
          <a:prstGeom prst="rect">
            <a:avLst/>
          </a:prstGeom>
          <a:ln w="9360">
            <a:noFill/>
          </a:ln>
        </p:spPr>
      </p:pic>
      <p:sp>
        <p:nvSpPr>
          <p:cNvPr id="122" name="CustomShape 2"/>
          <p:cNvSpPr/>
          <p:nvPr/>
        </p:nvSpPr>
        <p:spPr>
          <a:xfrm>
            <a:off x="0" y="857160"/>
            <a:ext cx="8138880" cy="5995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23" name="CustomShape 3"/>
          <p:cNvSpPr/>
          <p:nvPr/>
        </p:nvSpPr>
        <p:spPr>
          <a:xfrm>
            <a:off x="7628400" y="858240"/>
            <a:ext cx="1006920" cy="1264680"/>
          </a:xfrm>
          <a:prstGeom prst="ellipse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24" name="CustomShape 4"/>
          <p:cNvSpPr/>
          <p:nvPr/>
        </p:nvSpPr>
        <p:spPr>
          <a:xfrm>
            <a:off x="4895640" y="1478880"/>
            <a:ext cx="3741840" cy="5374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25" name="CustomShape 5"/>
          <p:cNvSpPr/>
          <p:nvPr/>
        </p:nvSpPr>
        <p:spPr>
          <a:xfrm>
            <a:off x="683640" y="1052640"/>
            <a:ext cx="7424640" cy="354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10 language combinations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20 to 30 potential translators for each order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Using Lucene for document similarity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How to aggregate the documents in order to estimate translator's proficiency?</a:t>
            </a:r>
            <a:endParaRPr/>
          </a:p>
        </p:txBody>
      </p:sp>
      <p:pic>
        <p:nvPicPr>
          <p:cNvPr id="12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69280" y="3524760"/>
            <a:ext cx="525240" cy="58356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578680" y="3503880"/>
            <a:ext cx="586800" cy="621360"/>
          </a:xfrm>
          <a:prstGeom prst="rect">
            <a:avLst/>
          </a:prstGeom>
          <a:ln>
            <a:noFill/>
          </a:ln>
        </p:spPr>
      </p:pic>
      <p:sp>
        <p:nvSpPr>
          <p:cNvPr id="128" name="Line 6"/>
          <p:cNvSpPr/>
          <p:nvPr/>
        </p:nvSpPr>
        <p:spPr>
          <a:xfrm>
            <a:off x="3438360" y="3866040"/>
            <a:ext cx="5907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pic>
        <p:nvPicPr>
          <p:cNvPr id="129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148280" y="3524760"/>
            <a:ext cx="604440" cy="59364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136760" y="4261320"/>
            <a:ext cx="600840" cy="623880"/>
          </a:xfrm>
          <a:prstGeom prst="rect">
            <a:avLst/>
          </a:prstGeom>
          <a:ln>
            <a:noFill/>
          </a:ln>
        </p:spPr>
      </p:pic>
      <p:sp>
        <p:nvSpPr>
          <p:cNvPr id="131" name="Line 7"/>
          <p:cNvSpPr/>
          <p:nvPr/>
        </p:nvSpPr>
        <p:spPr>
          <a:xfrm>
            <a:off x="3438360" y="4036680"/>
            <a:ext cx="698400" cy="5119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pic>
        <p:nvPicPr>
          <p:cNvPr id="132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4136760" y="5201640"/>
            <a:ext cx="604440" cy="593640"/>
          </a:xfrm>
          <a:prstGeom prst="rect">
            <a:avLst/>
          </a:prstGeom>
          <a:ln>
            <a:noFill/>
          </a:ln>
        </p:spPr>
      </p:pic>
      <p:sp>
        <p:nvSpPr>
          <p:cNvPr id="133" name="Line 8"/>
          <p:cNvSpPr/>
          <p:nvPr/>
        </p:nvSpPr>
        <p:spPr>
          <a:xfrm>
            <a:off x="3330720" y="4207320"/>
            <a:ext cx="806040" cy="1307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pic>
        <p:nvPicPr>
          <p:cNvPr id="134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5372280" y="3571200"/>
            <a:ext cx="479520" cy="46116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5395320" y="4107240"/>
            <a:ext cx="479160" cy="46116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5395320" y="4665600"/>
            <a:ext cx="479160" cy="461160"/>
          </a:xfrm>
          <a:prstGeom prst="rect">
            <a:avLst/>
          </a:prstGeom>
          <a:ln>
            <a:noFill/>
          </a:ln>
        </p:spPr>
      </p:pic>
      <p:sp>
        <p:nvSpPr>
          <p:cNvPr id="137" name="Line 9"/>
          <p:cNvSpPr/>
          <p:nvPr/>
        </p:nvSpPr>
        <p:spPr>
          <a:xfrm>
            <a:off x="4834440" y="3866040"/>
            <a:ext cx="5907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38" name="Line 10"/>
          <p:cNvSpPr/>
          <p:nvPr/>
        </p:nvSpPr>
        <p:spPr>
          <a:xfrm>
            <a:off x="4834440" y="3955680"/>
            <a:ext cx="591840" cy="377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39" name="Line 11"/>
          <p:cNvSpPr/>
          <p:nvPr/>
        </p:nvSpPr>
        <p:spPr>
          <a:xfrm>
            <a:off x="4791960" y="4044960"/>
            <a:ext cx="687960" cy="901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40" name="CustomShape 12"/>
          <p:cNvSpPr/>
          <p:nvPr/>
        </p:nvSpPr>
        <p:spPr>
          <a:xfrm>
            <a:off x="854280" y="130680"/>
            <a:ext cx="6582240" cy="70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Proficiency Estimator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89200" y="188640"/>
            <a:ext cx="6307920" cy="57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Document Aggregation Methods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</p:sp>
      <p:pic>
        <p:nvPicPr>
          <p:cNvPr id="143" name="Grafik 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216000"/>
            <a:ext cx="390240" cy="391680"/>
          </a:xfrm>
          <a:prstGeom prst="rect">
            <a:avLst/>
          </a:prstGeom>
          <a:ln w="9360">
            <a:noFill/>
          </a:ln>
        </p:spPr>
      </p:pic>
      <p:sp>
        <p:nvSpPr>
          <p:cNvPr id="144" name="CustomShape 3"/>
          <p:cNvSpPr/>
          <p:nvPr/>
        </p:nvSpPr>
        <p:spPr>
          <a:xfrm>
            <a:off x="0" y="857160"/>
            <a:ext cx="8138880" cy="5995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45" name="CustomShape 4"/>
          <p:cNvSpPr/>
          <p:nvPr/>
        </p:nvSpPr>
        <p:spPr>
          <a:xfrm>
            <a:off x="7628400" y="858240"/>
            <a:ext cx="1006920" cy="1264680"/>
          </a:xfrm>
          <a:prstGeom prst="ellipse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46" name="CustomShape 5"/>
          <p:cNvSpPr/>
          <p:nvPr/>
        </p:nvSpPr>
        <p:spPr>
          <a:xfrm>
            <a:off x="4895640" y="1478880"/>
            <a:ext cx="3741840" cy="5374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47" name="CustomShape 6"/>
          <p:cNvSpPr/>
          <p:nvPr/>
        </p:nvSpPr>
        <p:spPr>
          <a:xfrm>
            <a:off x="683640" y="1052640"/>
            <a:ext cx="7424640" cy="354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Top1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>
                <a:solidFill>
                  <a:srgbClr val="000000"/>
                </a:solidFill>
                <a:latin typeface="Arial"/>
              </a:rPr>
              <a:t>The most related document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89200" y="188640"/>
            <a:ext cx="6307920" cy="57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Document Aggregation Methods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</p:sp>
      <p:pic>
        <p:nvPicPr>
          <p:cNvPr id="150" name="Grafik 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216000"/>
            <a:ext cx="390240" cy="391680"/>
          </a:xfrm>
          <a:prstGeom prst="rect">
            <a:avLst/>
          </a:prstGeom>
          <a:ln w="9360">
            <a:noFill/>
          </a:ln>
        </p:spPr>
      </p:pic>
      <p:sp>
        <p:nvSpPr>
          <p:cNvPr id="151" name="CustomShape 3"/>
          <p:cNvSpPr/>
          <p:nvPr/>
        </p:nvSpPr>
        <p:spPr>
          <a:xfrm>
            <a:off x="0" y="857160"/>
            <a:ext cx="8138880" cy="5995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52" name="CustomShape 4"/>
          <p:cNvSpPr/>
          <p:nvPr/>
        </p:nvSpPr>
        <p:spPr>
          <a:xfrm>
            <a:off x="7628400" y="858240"/>
            <a:ext cx="1006920" cy="1264680"/>
          </a:xfrm>
          <a:prstGeom prst="ellipse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53" name="CustomShape 5"/>
          <p:cNvSpPr/>
          <p:nvPr/>
        </p:nvSpPr>
        <p:spPr>
          <a:xfrm>
            <a:off x="4895640" y="1478880"/>
            <a:ext cx="3741840" cy="5374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54" name="CustomShape 6"/>
          <p:cNvSpPr/>
          <p:nvPr/>
        </p:nvSpPr>
        <p:spPr>
          <a:xfrm>
            <a:off x="683640" y="1052640"/>
            <a:ext cx="7424640" cy="354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Top1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>
                <a:solidFill>
                  <a:srgbClr val="000000"/>
                </a:solidFill>
                <a:latin typeface="Arial"/>
              </a:rPr>
              <a:t>The most related document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Top5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>
                <a:solidFill>
                  <a:srgbClr val="000000"/>
                </a:solidFill>
                <a:latin typeface="Arial"/>
              </a:rPr>
              <a:t>Aggregate the top five relevant documents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>
                <a:solidFill>
                  <a:srgbClr val="000000"/>
                </a:solidFill>
                <a:latin typeface="Arial"/>
              </a:rPr>
              <a:t>Usually by averaging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