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1"/>
  </p:notesMasterIdLst>
  <p:sldIdLst>
    <p:sldId id="1834" r:id="rId2"/>
    <p:sldId id="1729" r:id="rId3"/>
    <p:sldId id="1795" r:id="rId4"/>
    <p:sldId id="2677" r:id="rId5"/>
    <p:sldId id="2670" r:id="rId6"/>
    <p:sldId id="2668" r:id="rId7"/>
    <p:sldId id="2671" r:id="rId8"/>
    <p:sldId id="2672" r:id="rId9"/>
    <p:sldId id="2678" r:id="rId10"/>
    <p:sldId id="2676" r:id="rId11"/>
    <p:sldId id="2669" r:id="rId12"/>
    <p:sldId id="1796" r:id="rId13"/>
    <p:sldId id="2673" r:id="rId14"/>
    <p:sldId id="2674" r:id="rId15"/>
    <p:sldId id="2675" r:id="rId16"/>
    <p:sldId id="1797" r:id="rId17"/>
    <p:sldId id="1798" r:id="rId18"/>
    <p:sldId id="1799" r:id="rId19"/>
    <p:sldId id="1835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207" autoAdjust="0"/>
  </p:normalViewPr>
  <p:slideViewPr>
    <p:cSldViewPr snapToGrid="0">
      <p:cViewPr varScale="1">
        <p:scale>
          <a:sx n="86" d="100"/>
          <a:sy n="86" d="100"/>
        </p:scale>
        <p:origin x="14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各位老师，大家下午好。我是网安学院</a:t>
            </a:r>
            <a:r>
              <a:rPr lang="en-US" altLang="zh-CN" dirty="0"/>
              <a:t>20</a:t>
            </a:r>
            <a:r>
              <a:rPr lang="zh-CN" altLang="en-US" dirty="0"/>
              <a:t>级的常振轩，下面我将介绍我的毕业设计课题，题目为 基于模糊测试的协议脆弱性研究。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988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本课题的主要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288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本课题的主要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812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本课题的主要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3862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本课题的主要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9490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19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本次介绍分为   </a:t>
            </a:r>
            <a:r>
              <a:rPr lang="en-US" altLang="zh-CN" dirty="0"/>
              <a:t>xxx </a:t>
            </a:r>
            <a:r>
              <a:rPr lang="zh-CN" altLang="en-US" dirty="0"/>
              <a:t>五个部分。</a:t>
            </a: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719AF1A-C455-4844-80A4-D9AEE66907DC}" type="slidenum">
              <a:rPr lang="zh-CN" altLang="en-US" smtClean="0">
                <a:latin typeface="微软雅黑" panose="020B0503020204020204" pitchFamily="34" charset="-122"/>
              </a:rPr>
              <a:t>2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软件安全是计算机领域的重要研究问题，其中，随着互联网的普及和发展，网络安全已经成为研究热点。</a:t>
            </a:r>
            <a:endParaRPr lang="en-US" altLang="zh-CN" dirty="0"/>
          </a:p>
          <a:p>
            <a:r>
              <a:rPr lang="zh-CN" altLang="en-US" dirty="0"/>
              <a:t>同时，随着物联网的发展，固件安全的重要性也越来越受大家重视。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根据统计，截至</a:t>
            </a:r>
            <a:r>
              <a:rPr lang="en-US" altLang="zh-CN" dirty="0"/>
              <a:t>2020</a:t>
            </a:r>
            <a:r>
              <a:rPr lang="zh-CN" altLang="en-US" dirty="0"/>
              <a:t>年底，</a:t>
            </a:r>
            <a:r>
              <a:rPr lang="en-US" altLang="zh-CN" dirty="0" err="1"/>
              <a:t>Iot</a:t>
            </a:r>
            <a:r>
              <a:rPr lang="zh-CN" altLang="en-US" dirty="0"/>
              <a:t>设备</a:t>
            </a:r>
            <a:r>
              <a:rPr lang="en-US" altLang="zh-CN" dirty="0"/>
              <a:t>(</a:t>
            </a:r>
            <a:r>
              <a:rPr lang="zh-CN" altLang="en-US" dirty="0"/>
              <a:t>比如智能手表、联网摄像头，智能家居设备甚至无人机</a:t>
            </a:r>
            <a:r>
              <a:rPr lang="en-US" altLang="zh-CN" dirty="0"/>
              <a:t>)</a:t>
            </a:r>
            <a:r>
              <a:rPr lang="zh-CN" altLang="en-US" dirty="0"/>
              <a:t>的数量，已经超过非</a:t>
            </a:r>
            <a:r>
              <a:rPr lang="en-US" altLang="zh-CN" dirty="0"/>
              <a:t>IoT</a:t>
            </a:r>
            <a:r>
              <a:rPr lang="zh-CN" altLang="en-US" dirty="0"/>
              <a:t>设备</a:t>
            </a:r>
            <a:r>
              <a:rPr lang="en-US" altLang="zh-CN" dirty="0"/>
              <a:t>(</a:t>
            </a:r>
            <a:r>
              <a:rPr lang="zh-CN" altLang="en-US" dirty="0"/>
              <a:t>比如手机、笔记本电脑等）的数量。</a:t>
            </a:r>
            <a:endParaRPr lang="en-US" altLang="zh-CN" dirty="0"/>
          </a:p>
          <a:p>
            <a:r>
              <a:rPr lang="zh-CN" altLang="en-US" dirty="0"/>
              <a:t>预计到</a:t>
            </a:r>
            <a:r>
              <a:rPr lang="en-US" altLang="zh-CN" dirty="0"/>
              <a:t>2025</a:t>
            </a:r>
            <a:r>
              <a:rPr lang="zh-CN" altLang="en-US" dirty="0"/>
              <a:t>年，平均没人将拥有</a:t>
            </a:r>
            <a:r>
              <a:rPr lang="en-US" altLang="zh-CN" dirty="0"/>
              <a:t>4</a:t>
            </a:r>
            <a:r>
              <a:rPr lang="zh-CN" altLang="en-US" dirty="0"/>
              <a:t>台</a:t>
            </a:r>
            <a:r>
              <a:rPr lang="en-US" altLang="zh-CN" dirty="0"/>
              <a:t>IoT</a:t>
            </a:r>
            <a:r>
              <a:rPr lang="zh-CN" altLang="en-US" dirty="0"/>
              <a:t>设备。</a:t>
            </a:r>
            <a:endParaRPr lang="en-US" altLang="zh-CN" dirty="0"/>
          </a:p>
          <a:p>
            <a:r>
              <a:rPr lang="zh-CN" altLang="en-US" dirty="0"/>
              <a:t>为了保证这些设备的安全性，对其中的固件程序进行安全测试是非常必要的。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对于传统桌面应用程序，主流的安全测试手段，比如模糊测试、符号执行、污点分析等，都已经比较成熟。</a:t>
            </a:r>
            <a:endParaRPr lang="en-US" altLang="zh-CN" dirty="0"/>
          </a:p>
          <a:p>
            <a:r>
              <a:rPr lang="zh-CN" altLang="en-US" dirty="0"/>
              <a:t>其中模糊测试是目前最有效的自动化测试技术。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但是，对固件程序的测试，存在一些难点。难点的主要来源就是，特殊的执行环境，</a:t>
            </a:r>
            <a:endParaRPr lang="en-US" altLang="zh-CN" dirty="0"/>
          </a:p>
          <a:p>
            <a:r>
              <a:rPr lang="zh-CN" altLang="en-US" dirty="0"/>
              <a:t>比如一个固件内的网络程序，很难把它单独抽出来，在我们的主机环境下运行和测试，往往需要一些系统级的模拟工具，把整个固件系统跑起来进行测试，保证环境的完整。</a:t>
            </a:r>
            <a:endParaRPr lang="en-US" altLang="zh-CN" dirty="0"/>
          </a:p>
          <a:p>
            <a:r>
              <a:rPr lang="zh-CN" altLang="en-US" dirty="0"/>
              <a:t>同时，这也导致对固件内程序状态的监测也变得不容易。对于一个普通的桌面应用程序，容易实现简单的监控程序，</a:t>
            </a:r>
            <a:r>
              <a:rPr lang="en-US" altLang="zh-CN" dirty="0"/>
              <a:t>fork</a:t>
            </a:r>
            <a:r>
              <a:rPr lang="zh-CN" altLang="en-US" dirty="0"/>
              <a:t>子进程运行程序，当它崩溃能得到信号，还可以重启一个继续测试。</a:t>
            </a:r>
            <a:endParaRPr lang="en-US" altLang="zh-CN" dirty="0"/>
          </a:p>
          <a:p>
            <a:r>
              <a:rPr lang="zh-CN" altLang="en-US" dirty="0"/>
              <a:t>但是对于一个固件程序，如果我们使用系统级模拟运行了这个固件，整个固件系统也就是客户机是一个进程，对其内部进程的监测是难以实现的。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5219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下面我们对模糊测试做一些介绍。</a:t>
            </a:r>
            <a:endParaRPr lang="en-US" altLang="zh-CN" dirty="0"/>
          </a:p>
          <a:p>
            <a:r>
              <a:rPr lang="zh-CN" altLang="en-US" dirty="0"/>
              <a:t>根据对目标程序源码信息的需求程度，可以把模糊测试大体分为黑盒、白盒和灰盒三种。</a:t>
            </a:r>
            <a:endParaRPr lang="en-US" altLang="zh-CN" dirty="0"/>
          </a:p>
          <a:p>
            <a:r>
              <a:rPr lang="zh-CN" altLang="en-US" dirty="0"/>
              <a:t>黑盒模糊测试，不需要知道源码信息，也不会对程序执行的产生的信息进行监测，一般要做的就是在检测到程序崩溃的时候做一下记录，然后重启一个进程继续测试。</a:t>
            </a:r>
            <a:endParaRPr lang="en-US" altLang="zh-CN" dirty="0"/>
          </a:p>
          <a:p>
            <a:r>
              <a:rPr lang="zh-CN" altLang="en-US" dirty="0"/>
              <a:t>白盒模糊测试，需要了解程序的源码和执行逻辑，大多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灰盒模糊测试，目前比较主流的作法是，采用插桩的方法，收集程序执行过程中的代码覆盖率信息，或者叫代码执行信息。有源码和没源码都可以进行插桩，当然效率会有一些区别。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模糊测试的主要流程，大概就是</a:t>
            </a:r>
            <a:endParaRPr lang="en-US" altLang="zh-CN" dirty="0"/>
          </a:p>
          <a:p>
            <a:r>
              <a:rPr lang="zh-CN" altLang="en-US" dirty="0"/>
              <a:t>由生成器根据一定的规则生成测试用例，或者由变异器从自己维护的测试队列里，根据一定的策略，选择一个测试用例，并根据变异策略进行变异，得到新的测试用例。这里会涉及到一些算法策略，比如种子挑选算法、变异算法等，暂时忽略。</a:t>
            </a:r>
            <a:endParaRPr lang="en-US" altLang="zh-CN" dirty="0"/>
          </a:p>
          <a:p>
            <a:r>
              <a:rPr lang="zh-CN" altLang="en-US" dirty="0"/>
              <a:t>如何能够让一个模糊测试，尤其是灰盒模糊测试，正确有效地持续运行，是我们重点要讨论的。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然后把测试用例 通过 一定方式 发送给目标程序进行执行，同时监测程序的运行状态，观察是否出现超时、异常、崩溃等情况，如果目标程序出现崩溃，终止了。需要能够自动它，这样才能保证模糊测试的持续运行。</a:t>
            </a:r>
            <a:endParaRPr lang="en-US" altLang="zh-CN" dirty="0"/>
          </a:p>
          <a:p>
            <a:r>
              <a:rPr lang="zh-CN" altLang="en-US" dirty="0"/>
              <a:t>如果是灰盒测试的话还可能会收集代码执行信息，用来指导后续模糊测试过程中测试用例的选择和变异。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5773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下面我们来看一下主流的模糊测试工具，</a:t>
            </a:r>
            <a:r>
              <a:rPr lang="en-US" altLang="zh-CN" dirty="0"/>
              <a:t>AFL</a:t>
            </a:r>
            <a:r>
              <a:rPr lang="zh-CN" altLang="en-US" dirty="0"/>
              <a:t>，具体是怎么实现上面的关键点的。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1806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2447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50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786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8244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任意多边形: 形状 39"/>
          <p:cNvSpPr/>
          <p:nvPr userDrawn="1"/>
        </p:nvSpPr>
        <p:spPr>
          <a:xfrm>
            <a:off x="221886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190500" sx="101000" sy="101000" algn="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任意多边形: 形状 39"/>
          <p:cNvSpPr/>
          <p:nvPr userDrawn="1"/>
        </p:nvSpPr>
        <p:spPr>
          <a:xfrm>
            <a:off x="189674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13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任意多边形: 形状 39"/>
          <p:cNvSpPr/>
          <p:nvPr userDrawn="1"/>
        </p:nvSpPr>
        <p:spPr>
          <a:xfrm>
            <a:off x="0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sx="101000" sy="101000" algn="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任意多边形: 形状 74"/>
          <p:cNvSpPr/>
          <p:nvPr userDrawn="1"/>
        </p:nvSpPr>
        <p:spPr>
          <a:xfrm flipV="1">
            <a:off x="660400" y="3829587"/>
            <a:ext cx="6489382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-1" fmla="*/ 0 w 6415214"/>
              <a:gd name="connsiteY0-2" fmla="*/ 171407 h 262847"/>
              <a:gd name="connsiteX1-3" fmla="*/ 6415214 w 6415214"/>
              <a:gd name="connsiteY1-4" fmla="*/ 171407 h 262847"/>
              <a:gd name="connsiteX2-5" fmla="*/ 6415214 w 6415214"/>
              <a:gd name="connsiteY2-6" fmla="*/ 100390 h 262847"/>
              <a:gd name="connsiteX3-7" fmla="*/ 511261 w 6415214"/>
              <a:gd name="connsiteY3-8" fmla="*/ 100390 h 262847"/>
              <a:gd name="connsiteX4-9" fmla="*/ 229919 w 6415214"/>
              <a:gd name="connsiteY4-10" fmla="*/ 0 h 262847"/>
              <a:gd name="connsiteX5-11" fmla="*/ 229919 w 6415214"/>
              <a:gd name="connsiteY5-12" fmla="*/ 100390 h 262847"/>
              <a:gd name="connsiteX6-13" fmla="*/ 0 w 6415214"/>
              <a:gd name="connsiteY6-14" fmla="*/ 100390 h 262847"/>
              <a:gd name="connsiteX7" fmla="*/ 91440 w 6415214"/>
              <a:gd name="connsiteY7" fmla="*/ 262847 h 262847"/>
              <a:gd name="connsiteX0-15" fmla="*/ 0 w 6415214"/>
              <a:gd name="connsiteY0-16" fmla="*/ 171407 h 171407"/>
              <a:gd name="connsiteX1-17" fmla="*/ 6415214 w 6415214"/>
              <a:gd name="connsiteY1-18" fmla="*/ 171407 h 171407"/>
              <a:gd name="connsiteX2-19" fmla="*/ 6415214 w 6415214"/>
              <a:gd name="connsiteY2-20" fmla="*/ 100390 h 171407"/>
              <a:gd name="connsiteX3-21" fmla="*/ 511261 w 6415214"/>
              <a:gd name="connsiteY3-22" fmla="*/ 100390 h 171407"/>
              <a:gd name="connsiteX4-23" fmla="*/ 229919 w 6415214"/>
              <a:gd name="connsiteY4-24" fmla="*/ 0 h 171407"/>
              <a:gd name="connsiteX5-25" fmla="*/ 229919 w 6415214"/>
              <a:gd name="connsiteY5-26" fmla="*/ 100390 h 171407"/>
              <a:gd name="connsiteX6-27" fmla="*/ 0 w 6415214"/>
              <a:gd name="connsiteY6-28" fmla="*/ 100390 h 171407"/>
              <a:gd name="connsiteX0-29" fmla="*/ 0 w 6415214"/>
              <a:gd name="connsiteY0-30" fmla="*/ 171407 h 171407"/>
              <a:gd name="connsiteX1-31" fmla="*/ 6415214 w 6415214"/>
              <a:gd name="connsiteY1-32" fmla="*/ 100390 h 171407"/>
              <a:gd name="connsiteX2-33" fmla="*/ 511261 w 6415214"/>
              <a:gd name="connsiteY2-34" fmla="*/ 100390 h 171407"/>
              <a:gd name="connsiteX3-35" fmla="*/ 229919 w 6415214"/>
              <a:gd name="connsiteY3-36" fmla="*/ 0 h 171407"/>
              <a:gd name="connsiteX4-37" fmla="*/ 229919 w 6415214"/>
              <a:gd name="connsiteY4-38" fmla="*/ 100390 h 171407"/>
              <a:gd name="connsiteX5-39" fmla="*/ 0 w 6415214"/>
              <a:gd name="connsiteY5-40" fmla="*/ 100390 h 171407"/>
              <a:gd name="connsiteX0-41" fmla="*/ 6415214 w 6415214"/>
              <a:gd name="connsiteY0-42" fmla="*/ 100390 h 100390"/>
              <a:gd name="connsiteX1-43" fmla="*/ 511261 w 6415214"/>
              <a:gd name="connsiteY1-44" fmla="*/ 100390 h 100390"/>
              <a:gd name="connsiteX2-45" fmla="*/ 229919 w 6415214"/>
              <a:gd name="connsiteY2-46" fmla="*/ 0 h 100390"/>
              <a:gd name="connsiteX3-47" fmla="*/ 229919 w 6415214"/>
              <a:gd name="connsiteY3-48" fmla="*/ 100390 h 100390"/>
              <a:gd name="connsiteX4-49" fmla="*/ 0 w 6415214"/>
              <a:gd name="connsiteY4-50" fmla="*/ 100390 h 100390"/>
              <a:gd name="connsiteX0-51" fmla="*/ 6415214 w 6415214"/>
              <a:gd name="connsiteY0-52" fmla="*/ 195640 h 195640"/>
              <a:gd name="connsiteX1-53" fmla="*/ 511261 w 6415214"/>
              <a:gd name="connsiteY1-54" fmla="*/ 195640 h 195640"/>
              <a:gd name="connsiteX2-55" fmla="*/ 227538 w 6415214"/>
              <a:gd name="connsiteY2-56" fmla="*/ 0 h 195640"/>
              <a:gd name="connsiteX3-57" fmla="*/ 229919 w 6415214"/>
              <a:gd name="connsiteY3-58" fmla="*/ 195640 h 195640"/>
              <a:gd name="connsiteX4-59" fmla="*/ 0 w 6415214"/>
              <a:gd name="connsiteY4-60" fmla="*/ 195640 h 195640"/>
              <a:gd name="connsiteX0-61" fmla="*/ 6415214 w 6415214"/>
              <a:gd name="connsiteY0-62" fmla="*/ 193259 h 193259"/>
              <a:gd name="connsiteX1-63" fmla="*/ 511261 w 6415214"/>
              <a:gd name="connsiteY1-64" fmla="*/ 193259 h 193259"/>
              <a:gd name="connsiteX2-65" fmla="*/ 232301 w 6415214"/>
              <a:gd name="connsiteY2-66" fmla="*/ 0 h 193259"/>
              <a:gd name="connsiteX3-67" fmla="*/ 229919 w 6415214"/>
              <a:gd name="connsiteY3-68" fmla="*/ 193259 h 193259"/>
              <a:gd name="connsiteX4-69" fmla="*/ 0 w 6415214"/>
              <a:gd name="connsiteY4-70" fmla="*/ 193259 h 193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标题 47"/>
          <p:cNvSpPr>
            <a:spLocks noGrp="1"/>
          </p:cNvSpPr>
          <p:nvPr>
            <p:ph type="title" hasCustomPrompt="1"/>
          </p:nvPr>
        </p:nvSpPr>
        <p:spPr>
          <a:xfrm>
            <a:off x="671368" y="2616692"/>
            <a:ext cx="7015008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13" name="文本占位符 87"/>
          <p:cNvSpPr>
            <a:spLocks noGrp="1"/>
          </p:cNvSpPr>
          <p:nvPr>
            <p:ph type="body" sz="quarter" idx="13" hasCustomPrompt="1"/>
          </p:nvPr>
        </p:nvSpPr>
        <p:spPr>
          <a:xfrm>
            <a:off x="671367" y="2352090"/>
            <a:ext cx="5137927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14" name="文本占位符 53"/>
          <p:cNvSpPr>
            <a:spLocks noGrp="1"/>
          </p:cNvSpPr>
          <p:nvPr>
            <p:ph type="body" sz="quarter" idx="16" hasCustomPrompt="1"/>
          </p:nvPr>
        </p:nvSpPr>
        <p:spPr>
          <a:xfrm>
            <a:off x="671366" y="4094394"/>
            <a:ext cx="6221139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474450" y="318256"/>
            <a:ext cx="2104863" cy="792864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◁ BIT 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▷</a:t>
            </a:r>
            <a:endParaRPr kumimoji="0" lang="zh-CN" altLang="en-US" sz="2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50894" y="-774608"/>
            <a:ext cx="7885491" cy="758838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250874" y="2196869"/>
            <a:ext cx="3243162" cy="2464261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671368" y="6061309"/>
            <a:ext cx="2479573" cy="304965"/>
            <a:chOff x="671368" y="6061309"/>
            <a:chExt cx="2479573" cy="304965"/>
          </a:xfrm>
        </p:grpSpPr>
        <p:grpSp>
          <p:nvGrpSpPr>
            <p:cNvPr id="74" name="组合 7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</p:grpSpPr>
          <p:sp>
            <p:nvSpPr>
              <p:cNvPr id="8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0" name="Freeform 6"/>
              <p:cNvSpPr/>
              <p:nvPr/>
            </p:nvSpPr>
            <p:spPr bwMode="auto">
              <a:xfrm>
                <a:off x="4620305" y="1246611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91" name="组合 9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9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7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9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75" name="组合 7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8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8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8" name="组合 7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8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solidFill>
                <a:schemeClr val="accent3"/>
              </a:solidFill>
            </p:grpSpPr>
            <p:sp>
              <p:nvSpPr>
                <p:cNvPr id="8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7042314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-矩形 7"/>
          <p:cNvSpPr/>
          <p:nvPr userDrawn="1">
            <p:custDataLst>
              <p:tags r:id="rId1"/>
            </p:custDataLst>
          </p:nvPr>
        </p:nvSpPr>
        <p:spPr>
          <a:xfrm>
            <a:off x="11373037" y="1"/>
            <a:ext cx="81896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137938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137303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610651" y="161103"/>
            <a:ext cx="6791691" cy="6535792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1504950"/>
            <a:ext cx="12192000" cy="3848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 flipV="1">
            <a:off x="5143364" y="3786901"/>
            <a:ext cx="6236023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-1" fmla="*/ 0 w 6415214"/>
              <a:gd name="connsiteY0-2" fmla="*/ 171407 h 262847"/>
              <a:gd name="connsiteX1-3" fmla="*/ 6415214 w 6415214"/>
              <a:gd name="connsiteY1-4" fmla="*/ 171407 h 262847"/>
              <a:gd name="connsiteX2-5" fmla="*/ 6415214 w 6415214"/>
              <a:gd name="connsiteY2-6" fmla="*/ 100390 h 262847"/>
              <a:gd name="connsiteX3-7" fmla="*/ 511261 w 6415214"/>
              <a:gd name="connsiteY3-8" fmla="*/ 100390 h 262847"/>
              <a:gd name="connsiteX4-9" fmla="*/ 229919 w 6415214"/>
              <a:gd name="connsiteY4-10" fmla="*/ 0 h 262847"/>
              <a:gd name="connsiteX5-11" fmla="*/ 229919 w 6415214"/>
              <a:gd name="connsiteY5-12" fmla="*/ 100390 h 262847"/>
              <a:gd name="connsiteX6-13" fmla="*/ 0 w 6415214"/>
              <a:gd name="connsiteY6-14" fmla="*/ 100390 h 262847"/>
              <a:gd name="connsiteX7" fmla="*/ 91440 w 6415214"/>
              <a:gd name="connsiteY7" fmla="*/ 262847 h 262847"/>
              <a:gd name="connsiteX0-15" fmla="*/ 0 w 6415214"/>
              <a:gd name="connsiteY0-16" fmla="*/ 171407 h 171407"/>
              <a:gd name="connsiteX1-17" fmla="*/ 6415214 w 6415214"/>
              <a:gd name="connsiteY1-18" fmla="*/ 171407 h 171407"/>
              <a:gd name="connsiteX2-19" fmla="*/ 6415214 w 6415214"/>
              <a:gd name="connsiteY2-20" fmla="*/ 100390 h 171407"/>
              <a:gd name="connsiteX3-21" fmla="*/ 511261 w 6415214"/>
              <a:gd name="connsiteY3-22" fmla="*/ 100390 h 171407"/>
              <a:gd name="connsiteX4-23" fmla="*/ 229919 w 6415214"/>
              <a:gd name="connsiteY4-24" fmla="*/ 0 h 171407"/>
              <a:gd name="connsiteX5-25" fmla="*/ 229919 w 6415214"/>
              <a:gd name="connsiteY5-26" fmla="*/ 100390 h 171407"/>
              <a:gd name="connsiteX6-27" fmla="*/ 0 w 6415214"/>
              <a:gd name="connsiteY6-28" fmla="*/ 100390 h 171407"/>
              <a:gd name="connsiteX0-29" fmla="*/ 0 w 6415214"/>
              <a:gd name="connsiteY0-30" fmla="*/ 171407 h 171407"/>
              <a:gd name="connsiteX1-31" fmla="*/ 6415214 w 6415214"/>
              <a:gd name="connsiteY1-32" fmla="*/ 100390 h 171407"/>
              <a:gd name="connsiteX2-33" fmla="*/ 511261 w 6415214"/>
              <a:gd name="connsiteY2-34" fmla="*/ 100390 h 171407"/>
              <a:gd name="connsiteX3-35" fmla="*/ 229919 w 6415214"/>
              <a:gd name="connsiteY3-36" fmla="*/ 0 h 171407"/>
              <a:gd name="connsiteX4-37" fmla="*/ 229919 w 6415214"/>
              <a:gd name="connsiteY4-38" fmla="*/ 100390 h 171407"/>
              <a:gd name="connsiteX5-39" fmla="*/ 0 w 6415214"/>
              <a:gd name="connsiteY5-40" fmla="*/ 100390 h 171407"/>
              <a:gd name="connsiteX0-41" fmla="*/ 6415214 w 6415214"/>
              <a:gd name="connsiteY0-42" fmla="*/ 100390 h 100390"/>
              <a:gd name="connsiteX1-43" fmla="*/ 511261 w 6415214"/>
              <a:gd name="connsiteY1-44" fmla="*/ 100390 h 100390"/>
              <a:gd name="connsiteX2-45" fmla="*/ 229919 w 6415214"/>
              <a:gd name="connsiteY2-46" fmla="*/ 0 h 100390"/>
              <a:gd name="connsiteX3-47" fmla="*/ 229919 w 6415214"/>
              <a:gd name="connsiteY3-48" fmla="*/ 100390 h 100390"/>
              <a:gd name="connsiteX4-49" fmla="*/ 0 w 6415214"/>
              <a:gd name="connsiteY4-50" fmla="*/ 100390 h 100390"/>
              <a:gd name="connsiteX0-51" fmla="*/ 6415214 w 6415214"/>
              <a:gd name="connsiteY0-52" fmla="*/ 195640 h 195640"/>
              <a:gd name="connsiteX1-53" fmla="*/ 511261 w 6415214"/>
              <a:gd name="connsiteY1-54" fmla="*/ 195640 h 195640"/>
              <a:gd name="connsiteX2-55" fmla="*/ 227538 w 6415214"/>
              <a:gd name="connsiteY2-56" fmla="*/ 0 h 195640"/>
              <a:gd name="connsiteX3-57" fmla="*/ 229919 w 6415214"/>
              <a:gd name="connsiteY3-58" fmla="*/ 195640 h 195640"/>
              <a:gd name="connsiteX4-59" fmla="*/ 0 w 6415214"/>
              <a:gd name="connsiteY4-60" fmla="*/ 195640 h 195640"/>
              <a:gd name="connsiteX0-61" fmla="*/ 6415214 w 6415214"/>
              <a:gd name="connsiteY0-62" fmla="*/ 193259 h 193259"/>
              <a:gd name="connsiteX1-63" fmla="*/ 511261 w 6415214"/>
              <a:gd name="connsiteY1-64" fmla="*/ 193259 h 193259"/>
              <a:gd name="connsiteX2-65" fmla="*/ 232301 w 6415214"/>
              <a:gd name="connsiteY2-66" fmla="*/ 0 h 193259"/>
              <a:gd name="connsiteX3-67" fmla="*/ 229919 w 6415214"/>
              <a:gd name="connsiteY3-68" fmla="*/ 193259 h 193259"/>
              <a:gd name="connsiteX4-69" fmla="*/ 0 w 6415214"/>
              <a:gd name="connsiteY4-70" fmla="*/ 193259 h 193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标题 47"/>
          <p:cNvSpPr>
            <a:spLocks noGrp="1"/>
          </p:cNvSpPr>
          <p:nvPr>
            <p:ph type="title" hasCustomPrompt="1"/>
          </p:nvPr>
        </p:nvSpPr>
        <p:spPr>
          <a:xfrm>
            <a:off x="5143364" y="2558484"/>
            <a:ext cx="6206079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60" name="文本占位符 87"/>
          <p:cNvSpPr>
            <a:spLocks noGrp="1"/>
          </p:cNvSpPr>
          <p:nvPr>
            <p:ph type="body" sz="quarter" idx="13" hasCustomPrompt="1"/>
          </p:nvPr>
        </p:nvSpPr>
        <p:spPr>
          <a:xfrm>
            <a:off x="5137014" y="2329801"/>
            <a:ext cx="5154585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38" name="文本占位符 53"/>
          <p:cNvSpPr>
            <a:spLocks noGrp="1"/>
          </p:cNvSpPr>
          <p:nvPr>
            <p:ph type="body" sz="quarter" idx="16" hasCustomPrompt="1"/>
          </p:nvPr>
        </p:nvSpPr>
        <p:spPr>
          <a:xfrm>
            <a:off x="5143364" y="4185030"/>
            <a:ext cx="6229674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111261" y="2359437"/>
            <a:ext cx="2855386" cy="216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05529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9" name="任意多边形: 形状 118"/>
          <p:cNvSpPr/>
          <p:nvPr userDrawn="1"/>
        </p:nvSpPr>
        <p:spPr>
          <a:xfrm rot="1916941">
            <a:off x="-628945" y="-604401"/>
            <a:ext cx="12918999" cy="10347422"/>
          </a:xfrm>
          <a:custGeom>
            <a:avLst/>
            <a:gdLst>
              <a:gd name="connsiteX0" fmla="*/ 3910821 w 12918999"/>
              <a:gd name="connsiteY0" fmla="*/ 3392979 h 10347422"/>
              <a:gd name="connsiteX1" fmla="*/ 10262073 w 12918999"/>
              <a:gd name="connsiteY1" fmla="*/ 135295 h 10347422"/>
              <a:gd name="connsiteX2" fmla="*/ 10593809 w 12918999"/>
              <a:gd name="connsiteY2" fmla="*/ 0 h 10347422"/>
              <a:gd name="connsiteX3" fmla="*/ 12918999 w 12918999"/>
              <a:gd name="connsiteY3" fmla="*/ 3728462 h 10347422"/>
              <a:gd name="connsiteX4" fmla="*/ 11966464 w 12918999"/>
              <a:gd name="connsiteY4" fmla="*/ 4224159 h 10347422"/>
              <a:gd name="connsiteX5" fmla="*/ 3050273 w 12918999"/>
              <a:gd name="connsiteY5" fmla="*/ 10050202 h 10347422"/>
              <a:gd name="connsiteX6" fmla="*/ 2678241 w 12918999"/>
              <a:gd name="connsiteY6" fmla="*/ 10347422 h 10347422"/>
              <a:gd name="connsiteX7" fmla="*/ 0 w 12918999"/>
              <a:gd name="connsiteY7" fmla="*/ 6052840 h 10347422"/>
              <a:gd name="connsiteX8" fmla="*/ 4301 w 12918999"/>
              <a:gd name="connsiteY8" fmla="*/ 6049545 h 10347422"/>
              <a:gd name="connsiteX9" fmla="*/ 3049697 w 12918999"/>
              <a:gd name="connsiteY9" fmla="*/ 3931365 h 10347422"/>
              <a:gd name="connsiteX10" fmla="*/ 3910821 w 12918999"/>
              <a:gd name="connsiteY10" fmla="*/ 3392979 h 1034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18999" h="10347422">
                <a:moveTo>
                  <a:pt x="3910821" y="3392979"/>
                </a:moveTo>
                <a:cubicBezTo>
                  <a:pt x="5934272" y="2157348"/>
                  <a:pt x="8056184" y="1066634"/>
                  <a:pt x="10262073" y="135295"/>
                </a:cubicBezTo>
                <a:lnTo>
                  <a:pt x="10593809" y="0"/>
                </a:lnTo>
                <a:lnTo>
                  <a:pt x="12918999" y="3728462"/>
                </a:lnTo>
                <a:lnTo>
                  <a:pt x="11966464" y="4224159"/>
                </a:lnTo>
                <a:cubicBezTo>
                  <a:pt x="8816355" y="5904658"/>
                  <a:pt x="5833798" y="7857148"/>
                  <a:pt x="3050273" y="10050202"/>
                </a:cubicBezTo>
                <a:lnTo>
                  <a:pt x="2678241" y="10347422"/>
                </a:lnTo>
                <a:lnTo>
                  <a:pt x="0" y="6052840"/>
                </a:lnTo>
                <a:lnTo>
                  <a:pt x="4301" y="6049545"/>
                </a:lnTo>
                <a:cubicBezTo>
                  <a:pt x="990558" y="5305797"/>
                  <a:pt x="2006380" y="4599047"/>
                  <a:pt x="3049697" y="3931365"/>
                </a:cubicBezTo>
                <a:cubicBezTo>
                  <a:pt x="3334701" y="3748973"/>
                  <a:pt x="3621756" y="3569497"/>
                  <a:pt x="3910821" y="3392979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6" name="任意多边形: 形状 105"/>
          <p:cNvSpPr/>
          <p:nvPr userDrawn="1"/>
        </p:nvSpPr>
        <p:spPr>
          <a:xfrm rot="2885786">
            <a:off x="1087929" y="-2969595"/>
            <a:ext cx="10843749" cy="12155155"/>
          </a:xfrm>
          <a:custGeom>
            <a:avLst/>
            <a:gdLst>
              <a:gd name="connsiteX0" fmla="*/ 6051751 w 10843749"/>
              <a:gd name="connsiteY0" fmla="*/ 1433305 h 12155155"/>
              <a:gd name="connsiteX1" fmla="*/ 6837805 w 10843749"/>
              <a:gd name="connsiteY1" fmla="*/ 587393 h 12155155"/>
              <a:gd name="connsiteX2" fmla="*/ 7410328 w 10843749"/>
              <a:gd name="connsiteY2" fmla="*/ 0 h 12155155"/>
              <a:gd name="connsiteX3" fmla="*/ 10843749 w 10843749"/>
              <a:gd name="connsiteY3" fmla="*/ 3081016 h 12155155"/>
              <a:gd name="connsiteX4" fmla="*/ 2700969 w 10843749"/>
              <a:gd name="connsiteY4" fmla="*/ 12155155 h 12155155"/>
              <a:gd name="connsiteX5" fmla="*/ 0 w 10843749"/>
              <a:gd name="connsiteY5" fmla="*/ 9731411 h 12155155"/>
              <a:gd name="connsiteX6" fmla="*/ 261077 w 10843749"/>
              <a:gd name="connsiteY6" fmla="*/ 9278934 h 12155155"/>
              <a:gd name="connsiteX7" fmla="*/ 6051751 w 10843749"/>
              <a:gd name="connsiteY7" fmla="*/ 1433305 h 12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43749" h="12155155">
                <a:moveTo>
                  <a:pt x="6051751" y="1433305"/>
                </a:moveTo>
                <a:cubicBezTo>
                  <a:pt x="6310424" y="1148193"/>
                  <a:pt x="6572461" y="866201"/>
                  <a:pt x="6837805" y="587393"/>
                </a:cubicBezTo>
                <a:lnTo>
                  <a:pt x="7410328" y="0"/>
                </a:lnTo>
                <a:lnTo>
                  <a:pt x="10843749" y="3081016"/>
                </a:lnTo>
                <a:lnTo>
                  <a:pt x="2700969" y="12155155"/>
                </a:lnTo>
                <a:lnTo>
                  <a:pt x="0" y="9731411"/>
                </a:lnTo>
                <a:lnTo>
                  <a:pt x="261077" y="9278934"/>
                </a:lnTo>
                <a:cubicBezTo>
                  <a:pt x="1926385" y="6466781"/>
                  <a:pt x="3869211" y="3838947"/>
                  <a:pt x="6051751" y="1433305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8" name="任意多边形: 形状 117"/>
          <p:cNvSpPr/>
          <p:nvPr userDrawn="1"/>
        </p:nvSpPr>
        <p:spPr>
          <a:xfrm rot="1846855">
            <a:off x="-307281" y="-539696"/>
            <a:ext cx="12650822" cy="11532482"/>
          </a:xfrm>
          <a:custGeom>
            <a:avLst/>
            <a:gdLst>
              <a:gd name="connsiteX0" fmla="*/ 7956679 w 12650822"/>
              <a:gd name="connsiteY0" fmla="*/ 1195248 h 11532482"/>
              <a:gd name="connsiteX1" fmla="*/ 9978822 w 12650822"/>
              <a:gd name="connsiteY1" fmla="*/ 62012 h 11532482"/>
              <a:gd name="connsiteX2" fmla="*/ 10098991 w 12650822"/>
              <a:gd name="connsiteY2" fmla="*/ 0 h 11532482"/>
              <a:gd name="connsiteX3" fmla="*/ 12650822 w 12650822"/>
              <a:gd name="connsiteY3" fmla="*/ 4283979 h 11532482"/>
              <a:gd name="connsiteX4" fmla="*/ 12245569 w 12650822"/>
              <a:gd name="connsiteY4" fmla="*/ 4531370 h 11532482"/>
              <a:gd name="connsiteX5" fmla="*/ 3166697 w 12650822"/>
              <a:gd name="connsiteY5" fmla="*/ 11321300 h 11532482"/>
              <a:gd name="connsiteX6" fmla="*/ 2933905 w 12650822"/>
              <a:gd name="connsiteY6" fmla="*/ 11532482 h 11532482"/>
              <a:gd name="connsiteX7" fmla="*/ 1718627 w 12650822"/>
              <a:gd name="connsiteY7" fmla="*/ 9865697 h 11532482"/>
              <a:gd name="connsiteX8" fmla="*/ 0 w 12650822"/>
              <a:gd name="connsiteY8" fmla="*/ 6980488 h 11532482"/>
              <a:gd name="connsiteX9" fmla="*/ 22022 w 12650822"/>
              <a:gd name="connsiteY9" fmla="*/ 6960742 h 11532482"/>
              <a:gd name="connsiteX10" fmla="*/ 4718407 w 12650822"/>
              <a:gd name="connsiteY10" fmla="*/ 3273000 h 11532482"/>
              <a:gd name="connsiteX11" fmla="*/ 7956679 w 12650822"/>
              <a:gd name="connsiteY11" fmla="*/ 1195248 h 11532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50822" h="11532482">
                <a:moveTo>
                  <a:pt x="7956679" y="1195248"/>
                </a:moveTo>
                <a:cubicBezTo>
                  <a:pt x="8621077" y="803084"/>
                  <a:pt x="9295272" y="425195"/>
                  <a:pt x="9978822" y="62012"/>
                </a:cubicBezTo>
                <a:lnTo>
                  <a:pt x="10098991" y="0"/>
                </a:lnTo>
                <a:lnTo>
                  <a:pt x="12650822" y="4283979"/>
                </a:lnTo>
                <a:lnTo>
                  <a:pt x="12245569" y="4531370"/>
                </a:lnTo>
                <a:cubicBezTo>
                  <a:pt x="9012618" y="6531229"/>
                  <a:pt x="5974903" y="8805712"/>
                  <a:pt x="3166697" y="11321300"/>
                </a:cubicBezTo>
                <a:lnTo>
                  <a:pt x="2933905" y="11532482"/>
                </a:lnTo>
                <a:lnTo>
                  <a:pt x="1718627" y="9865697"/>
                </a:lnTo>
                <a:lnTo>
                  <a:pt x="0" y="6980488"/>
                </a:lnTo>
                <a:lnTo>
                  <a:pt x="22022" y="6960742"/>
                </a:lnTo>
                <a:cubicBezTo>
                  <a:pt x="1511041" y="5644986"/>
                  <a:pt x="3079104" y="4413194"/>
                  <a:pt x="4718407" y="3273000"/>
                </a:cubicBezTo>
                <a:cubicBezTo>
                  <a:pt x="5769244" y="2542106"/>
                  <a:pt x="6849352" y="1848853"/>
                  <a:pt x="7956679" y="1195248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3000"/>
                </a:schemeClr>
              </a:gs>
              <a:gs pos="100000">
                <a:schemeClr val="accent2">
                  <a:alpha val="1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" name="任意多边形: 形状 83"/>
          <p:cNvSpPr/>
          <p:nvPr userDrawn="1"/>
        </p:nvSpPr>
        <p:spPr>
          <a:xfrm>
            <a:off x="-1" y="2998308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0" name="任意多边形: 形状 83"/>
          <p:cNvSpPr/>
          <p:nvPr userDrawn="1"/>
        </p:nvSpPr>
        <p:spPr>
          <a:xfrm>
            <a:off x="-2" y="3019587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2" name="任意多边形: 形状 101"/>
          <p:cNvSpPr/>
          <p:nvPr userDrawn="1"/>
        </p:nvSpPr>
        <p:spPr>
          <a:xfrm rot="2676034">
            <a:off x="-1681418" y="5021332"/>
            <a:ext cx="3362838" cy="3410056"/>
          </a:xfrm>
          <a:custGeom>
            <a:avLst/>
            <a:gdLst>
              <a:gd name="connsiteX0" fmla="*/ 0 w 3362838"/>
              <a:gd name="connsiteY0" fmla="*/ 0 h 3410056"/>
              <a:gd name="connsiteX1" fmla="*/ 3362838 w 3362838"/>
              <a:gd name="connsiteY1" fmla="*/ 3410056 h 3410056"/>
              <a:gd name="connsiteX2" fmla="*/ 3362837 w 3362838"/>
              <a:gd name="connsiteY2" fmla="*/ 3410056 h 3410056"/>
              <a:gd name="connsiteX3" fmla="*/ 0 w 3362838"/>
              <a:gd name="connsiteY3" fmla="*/ 1 h 341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838" h="3410056">
                <a:moveTo>
                  <a:pt x="0" y="0"/>
                </a:moveTo>
                <a:lnTo>
                  <a:pt x="3362838" y="3410056"/>
                </a:lnTo>
                <a:lnTo>
                  <a:pt x="3362837" y="3410056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4" name="任意多边形: 形状 83"/>
          <p:cNvSpPr/>
          <p:nvPr userDrawn="1"/>
        </p:nvSpPr>
        <p:spPr>
          <a:xfrm>
            <a:off x="1" y="3201986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8" name="标题 47"/>
          <p:cNvSpPr>
            <a:spLocks noGrp="1"/>
          </p:cNvSpPr>
          <p:nvPr userDrawn="1">
            <p:ph type="title" hasCustomPrompt="1"/>
          </p:nvPr>
        </p:nvSpPr>
        <p:spPr>
          <a:xfrm>
            <a:off x="515938" y="3758091"/>
            <a:ext cx="11160124" cy="132343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algn="ctr">
              <a:lnSpc>
                <a:spcPct val="100000"/>
              </a:lnSpc>
              <a:defRPr lang="zh-CN" altLang="en-US" sz="4000" b="1" spc="100" dirty="0">
                <a:solidFill>
                  <a:schemeClr val="tx1"/>
                </a:solidFill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北京理工大学</a:t>
            </a:r>
            <a:br>
              <a:rPr lang="zh-CN" altLang="en-US" dirty="0"/>
            </a:br>
            <a:r>
              <a:rPr lang="zh-CN" altLang="en-US" dirty="0"/>
              <a:t>毕业设计论文答辩模板</a:t>
            </a:r>
          </a:p>
        </p:txBody>
      </p:sp>
      <p:sp>
        <p:nvSpPr>
          <p:cNvPr id="38" name="文本占位符 53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141362" y="5528219"/>
            <a:ext cx="7909277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 algn="ctr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2108522" y="5295418"/>
            <a:ext cx="797495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866200" y="944838"/>
            <a:ext cx="4510874" cy="1262604"/>
          </a:xfrm>
          <a:prstGeom prst="rect">
            <a:avLst/>
          </a:prstGeom>
        </p:spPr>
      </p:pic>
      <p:sp>
        <p:nvSpPr>
          <p:cNvPr id="51" name="文本框 50"/>
          <p:cNvSpPr txBox="1"/>
          <p:nvPr userDrawn="1"/>
        </p:nvSpPr>
        <p:spPr>
          <a:xfrm>
            <a:off x="150844" y="6088688"/>
            <a:ext cx="2156520" cy="617431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BIT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|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SINCE 1940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0272478" y="6308389"/>
            <a:ext cx="1629576" cy="198576"/>
            <a:chOff x="10272478" y="6308389"/>
            <a:chExt cx="1629576" cy="198576"/>
          </a:xfrm>
        </p:grpSpPr>
        <p:grpSp>
          <p:nvGrpSpPr>
            <p:cNvPr id="40" name="组合 39"/>
            <p:cNvGrpSpPr/>
            <p:nvPr userDrawn="1"/>
          </p:nvGrpSpPr>
          <p:grpSpPr>
            <a:xfrm>
              <a:off x="11216726" y="6310650"/>
              <a:ext cx="685328" cy="194486"/>
              <a:chOff x="2373567" y="1096524"/>
              <a:chExt cx="2578404" cy="731714"/>
            </a:xfrm>
          </p:grpSpPr>
          <p:sp>
            <p:nvSpPr>
              <p:cNvPr id="7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4620306" y="1237050"/>
                <a:ext cx="331665" cy="499208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7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3" name="组合 7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7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41" name="组合 40"/>
            <p:cNvGrpSpPr/>
            <p:nvPr userDrawn="1"/>
          </p:nvGrpSpPr>
          <p:grpSpPr>
            <a:xfrm>
              <a:off x="10272478" y="6308389"/>
              <a:ext cx="721622" cy="198576"/>
              <a:chOff x="2372715" y="161759"/>
              <a:chExt cx="2714952" cy="74710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6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6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6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4613354" y="313344"/>
                <a:ext cx="474313" cy="479486"/>
                <a:chOff x="11893474" y="1994534"/>
                <a:chExt cx="286683" cy="289808"/>
              </a:xfrm>
              <a:solidFill>
                <a:schemeClr val="accent3"/>
              </a:solidFill>
            </p:grpSpPr>
            <p:sp>
              <p:nvSpPr>
                <p:cNvPr id="46" name="Freeform 11"/>
                <p:cNvSpPr>
                  <a:spLocks noEditPoints="1"/>
                </p:cNvSpPr>
                <p:nvPr/>
              </p:nvSpPr>
              <p:spPr bwMode="auto">
                <a:xfrm>
                  <a:off x="11976099" y="1994534"/>
                  <a:ext cx="204058" cy="285679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7" name="Freeform 12"/>
                <p:cNvSpPr/>
                <p:nvPr/>
              </p:nvSpPr>
              <p:spPr bwMode="auto">
                <a:xfrm>
                  <a:off x="11893474" y="2009126"/>
                  <a:ext cx="109877" cy="275216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8593558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522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: 形状 19"/>
          <p:cNvSpPr/>
          <p:nvPr userDrawn="1"/>
        </p:nvSpPr>
        <p:spPr>
          <a:xfrm flipH="1" flipV="1">
            <a:off x="4442085" y="3759199"/>
            <a:ext cx="3307830" cy="2335892"/>
          </a:xfrm>
          <a:custGeom>
            <a:avLst/>
            <a:gdLst>
              <a:gd name="connsiteX0" fmla="*/ 3162300 w 3162300"/>
              <a:gd name="connsiteY0" fmla="*/ 2147409 h 2147409"/>
              <a:gd name="connsiteX1" fmla="*/ 0 w 3162300"/>
              <a:gd name="connsiteY1" fmla="*/ 2147409 h 2147409"/>
              <a:gd name="connsiteX2" fmla="*/ 0 w 3162300"/>
              <a:gd name="connsiteY2" fmla="*/ 1565265 h 2147409"/>
              <a:gd name="connsiteX3" fmla="*/ 0 w 3162300"/>
              <a:gd name="connsiteY3" fmla="*/ 1544697 h 2147409"/>
              <a:gd name="connsiteX4" fmla="*/ 0 w 3162300"/>
              <a:gd name="connsiteY4" fmla="*/ 0 h 2147409"/>
              <a:gd name="connsiteX5" fmla="*/ 1585774 w 3162300"/>
              <a:gd name="connsiteY5" fmla="*/ 1112898 h 2147409"/>
              <a:gd name="connsiteX6" fmla="*/ 3162300 w 3162300"/>
              <a:gd name="connsiteY6" fmla="*/ 0 h 2147409"/>
              <a:gd name="connsiteX7" fmla="*/ 3162300 w 3162300"/>
              <a:gd name="connsiteY7" fmla="*/ 1544697 h 2147409"/>
              <a:gd name="connsiteX8" fmla="*/ 3162300 w 3162300"/>
              <a:gd name="connsiteY8" fmla="*/ 1565265 h 2147409"/>
              <a:gd name="connsiteX0-1" fmla="*/ 0 w 3162300"/>
              <a:gd name="connsiteY0-2" fmla="*/ 2147409 h 2238849"/>
              <a:gd name="connsiteX1-3" fmla="*/ 0 w 3162300"/>
              <a:gd name="connsiteY1-4" fmla="*/ 1565265 h 2238849"/>
              <a:gd name="connsiteX2-5" fmla="*/ 0 w 3162300"/>
              <a:gd name="connsiteY2-6" fmla="*/ 1544697 h 2238849"/>
              <a:gd name="connsiteX3-7" fmla="*/ 0 w 3162300"/>
              <a:gd name="connsiteY3-8" fmla="*/ 0 h 2238849"/>
              <a:gd name="connsiteX4-9" fmla="*/ 1585774 w 3162300"/>
              <a:gd name="connsiteY4-10" fmla="*/ 1112898 h 2238849"/>
              <a:gd name="connsiteX5-11" fmla="*/ 3162300 w 3162300"/>
              <a:gd name="connsiteY5-12" fmla="*/ 0 h 2238849"/>
              <a:gd name="connsiteX6-13" fmla="*/ 3162300 w 3162300"/>
              <a:gd name="connsiteY6-14" fmla="*/ 1544697 h 2238849"/>
              <a:gd name="connsiteX7-15" fmla="*/ 3162300 w 3162300"/>
              <a:gd name="connsiteY7-16" fmla="*/ 1565265 h 2238849"/>
              <a:gd name="connsiteX8-17" fmla="*/ 3162300 w 3162300"/>
              <a:gd name="connsiteY8-18" fmla="*/ 2147409 h 2238849"/>
              <a:gd name="connsiteX9" fmla="*/ 91440 w 3162300"/>
              <a:gd name="connsiteY9" fmla="*/ 2238849 h 2238849"/>
              <a:gd name="connsiteX0-19" fmla="*/ 0 w 3162300"/>
              <a:gd name="connsiteY0-20" fmla="*/ 2147409 h 2147409"/>
              <a:gd name="connsiteX1-21" fmla="*/ 0 w 3162300"/>
              <a:gd name="connsiteY1-22" fmla="*/ 1565265 h 2147409"/>
              <a:gd name="connsiteX2-23" fmla="*/ 0 w 3162300"/>
              <a:gd name="connsiteY2-24" fmla="*/ 1544697 h 2147409"/>
              <a:gd name="connsiteX3-25" fmla="*/ 0 w 3162300"/>
              <a:gd name="connsiteY3-26" fmla="*/ 0 h 2147409"/>
              <a:gd name="connsiteX4-27" fmla="*/ 1585774 w 3162300"/>
              <a:gd name="connsiteY4-28" fmla="*/ 1112898 h 2147409"/>
              <a:gd name="connsiteX5-29" fmla="*/ 3162300 w 3162300"/>
              <a:gd name="connsiteY5-30" fmla="*/ 0 h 2147409"/>
              <a:gd name="connsiteX6-31" fmla="*/ 3162300 w 3162300"/>
              <a:gd name="connsiteY6-32" fmla="*/ 1544697 h 2147409"/>
              <a:gd name="connsiteX7-33" fmla="*/ 3162300 w 3162300"/>
              <a:gd name="connsiteY7-34" fmla="*/ 1565265 h 2147409"/>
              <a:gd name="connsiteX8-35" fmla="*/ 3162300 w 3162300"/>
              <a:gd name="connsiteY8-36" fmla="*/ 2147409 h 21474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3162300" h="2147409">
                <a:moveTo>
                  <a:pt x="0" y="2147409"/>
                </a:moveTo>
                <a:lnTo>
                  <a:pt x="0" y="1565265"/>
                </a:lnTo>
                <a:lnTo>
                  <a:pt x="0" y="1544697"/>
                </a:lnTo>
                <a:lnTo>
                  <a:pt x="0" y="0"/>
                </a:lnTo>
                <a:lnTo>
                  <a:pt x="1585774" y="1112898"/>
                </a:lnTo>
                <a:lnTo>
                  <a:pt x="3162300" y="0"/>
                </a:lnTo>
                <a:lnTo>
                  <a:pt x="3162300" y="1544697"/>
                </a:lnTo>
                <a:lnTo>
                  <a:pt x="3162300" y="1565265"/>
                </a:lnTo>
                <a:lnTo>
                  <a:pt x="3162300" y="2147409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3"/>
          <p:cNvSpPr/>
          <p:nvPr userDrawn="1"/>
        </p:nvSpPr>
        <p:spPr>
          <a:xfrm>
            <a:off x="4442085" y="1015093"/>
            <a:ext cx="3307830" cy="1428368"/>
          </a:xfrm>
          <a:custGeom>
            <a:avLst/>
            <a:gdLst>
              <a:gd name="connsiteX0" fmla="*/ 0 w 3162300"/>
              <a:gd name="connsiteY0" fmla="*/ 0 h 1871961"/>
              <a:gd name="connsiteX1" fmla="*/ 3162300 w 3162300"/>
              <a:gd name="connsiteY1" fmla="*/ 0 h 1871961"/>
              <a:gd name="connsiteX2" fmla="*/ 3162300 w 3162300"/>
              <a:gd name="connsiteY2" fmla="*/ 1871961 h 1871961"/>
              <a:gd name="connsiteX3" fmla="*/ 0 w 3162300"/>
              <a:gd name="connsiteY3" fmla="*/ 1871961 h 1871961"/>
              <a:gd name="connsiteX4" fmla="*/ 0 w 3162300"/>
              <a:gd name="connsiteY4" fmla="*/ 0 h 1871961"/>
              <a:gd name="connsiteX0-1" fmla="*/ 0 w 3162300"/>
              <a:gd name="connsiteY0-2" fmla="*/ 1871961 h 1963401"/>
              <a:gd name="connsiteX1-3" fmla="*/ 0 w 3162300"/>
              <a:gd name="connsiteY1-4" fmla="*/ 0 h 1963401"/>
              <a:gd name="connsiteX2-5" fmla="*/ 3162300 w 3162300"/>
              <a:gd name="connsiteY2-6" fmla="*/ 0 h 1963401"/>
              <a:gd name="connsiteX3-7" fmla="*/ 3162300 w 3162300"/>
              <a:gd name="connsiteY3-8" fmla="*/ 1871961 h 1963401"/>
              <a:gd name="connsiteX4-9" fmla="*/ 91440 w 3162300"/>
              <a:gd name="connsiteY4-10" fmla="*/ 1963401 h 1963401"/>
              <a:gd name="connsiteX0-11" fmla="*/ 0 w 3162300"/>
              <a:gd name="connsiteY0-12" fmla="*/ 1871961 h 1871961"/>
              <a:gd name="connsiteX1-13" fmla="*/ 0 w 3162300"/>
              <a:gd name="connsiteY1-14" fmla="*/ 0 h 1871961"/>
              <a:gd name="connsiteX2-15" fmla="*/ 3162300 w 3162300"/>
              <a:gd name="connsiteY2-16" fmla="*/ 0 h 1871961"/>
              <a:gd name="connsiteX3-17" fmla="*/ 3162300 w 3162300"/>
              <a:gd name="connsiteY3-18" fmla="*/ 1871961 h 18719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62300" h="1871961">
                <a:moveTo>
                  <a:pt x="0" y="1871961"/>
                </a:moveTo>
                <a:lnTo>
                  <a:pt x="0" y="0"/>
                </a:lnTo>
                <a:lnTo>
                  <a:pt x="3162300" y="0"/>
                </a:lnTo>
                <a:lnTo>
                  <a:pt x="3162300" y="1871961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flipV="1">
            <a:off x="6007269" y="3832178"/>
            <a:ext cx="177462" cy="152984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974749" y="1401223"/>
            <a:ext cx="2256308" cy="63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6819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目录样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67"/>
            <a:ext cx="5022689" cy="6857433"/>
          </a:xfrm>
          <a:prstGeom prst="rect">
            <a:avLst/>
          </a:prstGeom>
        </p:spPr>
      </p:pic>
      <p:sp>
        <p:nvSpPr>
          <p:cNvPr id="3" name="矩形 白1"/>
          <p:cNvSpPr/>
          <p:nvPr userDrawn="1"/>
        </p:nvSpPr>
        <p:spPr>
          <a:xfrm rot="5400000">
            <a:off x="-917658" y="918223"/>
            <a:ext cx="6858002" cy="5022690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50000"/>
                </a:schemeClr>
              </a:gs>
              <a:gs pos="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0148065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样式2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577850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-9524" y="122428"/>
            <a:ext cx="559928" cy="699303"/>
            <a:chOff x="-9524" y="122428"/>
            <a:chExt cx="559928" cy="699303"/>
          </a:xfrm>
        </p:grpSpPr>
        <p:sp>
          <p:nvSpPr>
            <p:cNvPr id="85" name="任意多边形: 形状 56"/>
            <p:cNvSpPr/>
            <p:nvPr userDrawn="1"/>
          </p:nvSpPr>
          <p:spPr>
            <a:xfrm>
              <a:off x="-9524" y="122428"/>
              <a:ext cx="559928" cy="699303"/>
            </a:xfrm>
            <a:custGeom>
              <a:avLst/>
              <a:gdLst>
                <a:gd name="connsiteX0" fmla="*/ 0 w 436410"/>
                <a:gd name="connsiteY0" fmla="*/ 0 h 895350"/>
                <a:gd name="connsiteX1" fmla="*/ 436410 w 436410"/>
                <a:gd name="connsiteY1" fmla="*/ 0 h 895350"/>
                <a:gd name="connsiteX2" fmla="*/ 250915 w 436410"/>
                <a:gd name="connsiteY2" fmla="*/ 895350 h 895350"/>
                <a:gd name="connsiteX3" fmla="*/ 0 w 436410"/>
                <a:gd name="connsiteY3" fmla="*/ 89535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410" h="895350">
                  <a:moveTo>
                    <a:pt x="0" y="0"/>
                  </a:moveTo>
                  <a:lnTo>
                    <a:pt x="436410" y="0"/>
                  </a:lnTo>
                  <a:lnTo>
                    <a:pt x="250915" y="895350"/>
                  </a:lnTo>
                  <a:lnTo>
                    <a:pt x="0" y="8953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57"/>
            <p:cNvSpPr/>
            <p:nvPr userDrawn="1"/>
          </p:nvSpPr>
          <p:spPr>
            <a:xfrm>
              <a:off x="417309" y="379233"/>
              <a:ext cx="96622" cy="221903"/>
            </a:xfrm>
            <a:custGeom>
              <a:avLst/>
              <a:gdLst>
                <a:gd name="connsiteX0" fmla="*/ 144879 w 185359"/>
                <a:gd name="connsiteY0" fmla="*/ 0 h 699303"/>
                <a:gd name="connsiteX1" fmla="*/ 185359 w 185359"/>
                <a:gd name="connsiteY1" fmla="*/ 0 h 699303"/>
                <a:gd name="connsiteX2" fmla="*/ 40480 w 185359"/>
                <a:gd name="connsiteY2" fmla="*/ 699303 h 699303"/>
                <a:gd name="connsiteX3" fmla="*/ 0 w 185359"/>
                <a:gd name="connsiteY3" fmla="*/ 699303 h 69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9" h="699303">
                  <a:moveTo>
                    <a:pt x="144879" y="0"/>
                  </a:moveTo>
                  <a:lnTo>
                    <a:pt x="185359" y="0"/>
                  </a:lnTo>
                  <a:lnTo>
                    <a:pt x="40480" y="699303"/>
                  </a:lnTo>
                  <a:lnTo>
                    <a:pt x="0" y="699303"/>
                  </a:ln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7" name="直接连接符 86"/>
          <p:cNvCxnSpPr/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84" name="组合 8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4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6" name="组合 105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11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2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8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9" name="组合 8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91" name="组合 90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102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100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" name="组合 92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7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8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97670891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2024/5/27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56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15938" y="3881201"/>
            <a:ext cx="11160124" cy="1077218"/>
          </a:xfrm>
        </p:spPr>
        <p:txBody>
          <a:bodyPr/>
          <a:lstStyle/>
          <a:p>
            <a:r>
              <a:rPr lang="zh-CN" altLang="en-US" dirty="0"/>
              <a:t>基于模糊测试的协议脆弱性研究</a:t>
            </a:r>
            <a:br>
              <a:rPr lang="en-US" altLang="zh-CN" dirty="0"/>
            </a:br>
            <a:r>
              <a:rPr lang="en-US" altLang="zh-CN" sz="2400" dirty="0"/>
              <a:t>Research on Protocol Vulnerability via fuzzing</a:t>
            </a:r>
            <a:endParaRPr lang="zh-CN" altLang="en-US" sz="24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2141362" y="5541877"/>
            <a:ext cx="7909277" cy="345094"/>
          </a:xfrm>
        </p:spPr>
        <p:txBody>
          <a:bodyPr/>
          <a:lstStyle/>
          <a:p>
            <a:r>
              <a:rPr lang="zh-CN" altLang="en-US" dirty="0"/>
              <a:t>答辩人：常振轩　　　导　师：谭毓安　　　时间：</a:t>
            </a:r>
            <a:r>
              <a:rPr lang="en-US" altLang="zh-CN" dirty="0"/>
              <a:t>2024/5/30</a:t>
            </a: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其它相关工作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2F37A66-958B-9D79-9115-81715D32B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40" y="25417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3A0D608A-C9A1-E7B2-A2D5-144EFDF35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635066-E470-ACDF-E21C-87BDBB59DDD6}"/>
              </a:ext>
            </a:extLst>
          </p:cNvPr>
          <p:cNvSpPr/>
          <p:nvPr/>
        </p:nvSpPr>
        <p:spPr>
          <a:xfrm>
            <a:off x="1143000" y="1273019"/>
            <a:ext cx="4629150" cy="1079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FirmAFL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8C4059-168F-9129-AAF7-3EF3A38F9D09}"/>
              </a:ext>
            </a:extLst>
          </p:cNvPr>
          <p:cNvSpPr/>
          <p:nvPr/>
        </p:nvSpPr>
        <p:spPr>
          <a:xfrm>
            <a:off x="6419852" y="1257340"/>
            <a:ext cx="4629150" cy="1079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EQUAFL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99793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EA1DFAA-F849-E417-02C7-BC90B8E5AF2C}"/>
              </a:ext>
            </a:extLst>
          </p:cNvPr>
          <p:cNvSpPr/>
          <p:nvPr/>
        </p:nvSpPr>
        <p:spPr>
          <a:xfrm>
            <a:off x="3837140" y="1090656"/>
            <a:ext cx="4493538" cy="4616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研究目的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8DE916-6C0B-8E6B-2D59-2910499DE574}"/>
              </a:ext>
            </a:extLst>
          </p:cNvPr>
          <p:cNvSpPr txBox="1"/>
          <p:nvPr/>
        </p:nvSpPr>
        <p:spPr>
          <a:xfrm>
            <a:off x="1709991" y="1699966"/>
            <a:ext cx="8772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4"/>
                </a:solidFill>
              </a:rPr>
              <a:t>系统级</a:t>
            </a:r>
            <a:r>
              <a:rPr lang="zh-CN" altLang="en-US" sz="2000" dirty="0"/>
              <a:t>灰盒模糊测试：针对</a:t>
            </a:r>
            <a:r>
              <a:rPr lang="zh-CN" altLang="en-US" sz="2400" b="1" dirty="0">
                <a:solidFill>
                  <a:schemeClr val="accent4"/>
                </a:solidFill>
              </a:rPr>
              <a:t>固件内网络协议应用</a:t>
            </a:r>
            <a:r>
              <a:rPr lang="zh-CN" altLang="en-US" sz="2000" dirty="0"/>
              <a:t>，进行</a:t>
            </a:r>
            <a:r>
              <a:rPr lang="zh-CN" altLang="en-US" sz="2400" b="1" dirty="0">
                <a:solidFill>
                  <a:schemeClr val="accent4"/>
                </a:solidFill>
              </a:rPr>
              <a:t>灰盒</a:t>
            </a:r>
            <a:r>
              <a:rPr lang="zh-CN" altLang="en-US" sz="2000" dirty="0"/>
              <a:t>模糊测试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C5ED3DF-8385-A79F-EE6F-A1C195B54501}"/>
              </a:ext>
            </a:extLst>
          </p:cNvPr>
          <p:cNvSpPr/>
          <p:nvPr/>
        </p:nvSpPr>
        <p:spPr>
          <a:xfrm>
            <a:off x="1578280" y="2309276"/>
            <a:ext cx="4517720" cy="202921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QEMU</a:t>
            </a:r>
            <a:r>
              <a:rPr lang="zh-CN" altLang="en-US" dirty="0">
                <a:solidFill>
                  <a:schemeClr val="tx1"/>
                </a:solidFill>
              </a:rPr>
              <a:t>系统级模拟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A3302F7-CCA1-9EB2-4AF0-62F76C075302}"/>
              </a:ext>
            </a:extLst>
          </p:cNvPr>
          <p:cNvSpPr/>
          <p:nvPr/>
        </p:nvSpPr>
        <p:spPr>
          <a:xfrm>
            <a:off x="1578280" y="5309260"/>
            <a:ext cx="9407046" cy="6093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设计原则：轻量、可扩展、易配置、通用性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F555F1B-75A1-D6B2-9584-0B9F346F4668}"/>
              </a:ext>
            </a:extLst>
          </p:cNvPr>
          <p:cNvSpPr/>
          <p:nvPr/>
        </p:nvSpPr>
        <p:spPr>
          <a:xfrm>
            <a:off x="6663848" y="2309276"/>
            <a:ext cx="4158640" cy="202921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AFLNet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0C13DF-A290-6969-61EC-6C50ABDFE04B}"/>
              </a:ext>
            </a:extLst>
          </p:cNvPr>
          <p:cNvSpPr txBox="1"/>
          <p:nvPr/>
        </p:nvSpPr>
        <p:spPr>
          <a:xfrm>
            <a:off x="3837140" y="109065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基于模糊测试的协议脆弱性研究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99124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891815" y="3000270"/>
            <a:ext cx="4378166" cy="857460"/>
            <a:chOff x="5588007" y="1590635"/>
            <a:chExt cx="4378166" cy="857460"/>
          </a:xfrm>
        </p:grpSpPr>
        <p:sp>
          <p:nvSpPr>
            <p:cNvPr id="19" name="文本框 18"/>
            <p:cNvSpPr txBox="1"/>
            <p:nvPr/>
          </p:nvSpPr>
          <p:spPr>
            <a:xfrm>
              <a:off x="6549853" y="1696200"/>
              <a:ext cx="3416320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600" b="1" dirty="0">
                  <a:sym typeface="+mn-lt"/>
                </a:rPr>
                <a:t>研究内容与方法</a:t>
              </a:r>
            </a:p>
          </p:txBody>
        </p:sp>
        <p:sp>
          <p:nvSpPr>
            <p:cNvPr id="20" name="椭圆 19"/>
            <p:cNvSpPr/>
            <p:nvPr/>
          </p:nvSpPr>
          <p:spPr>
            <a:xfrm>
              <a:off x="5588007" y="1590635"/>
              <a:ext cx="857459" cy="8574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b="1" dirty="0">
                  <a:latin typeface="Century Gothic" panose="020B0502020202020204" pitchFamily="34" charset="0"/>
                </a:rPr>
                <a:t>2</a:t>
              </a:r>
              <a:endParaRPr lang="zh-CN" altLang="en-US" sz="4000" b="1" dirty="0"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任务分解</a:t>
            </a:r>
          </a:p>
        </p:txBody>
      </p:sp>
      <p:sp>
        <p:nvSpPr>
          <p:cNvPr id="3" name="半闭框 2">
            <a:extLst>
              <a:ext uri="{FF2B5EF4-FFF2-40B4-BE49-F238E27FC236}">
                <a16:creationId xmlns:a16="http://schemas.microsoft.com/office/drawing/2014/main" id="{4D2E99D7-FD26-69F2-AECF-355C7512EFCA}"/>
              </a:ext>
            </a:extLst>
          </p:cNvPr>
          <p:cNvSpPr/>
          <p:nvPr/>
        </p:nvSpPr>
        <p:spPr>
          <a:xfrm>
            <a:off x="1327926" y="1326641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" name="半闭框 10">
            <a:extLst>
              <a:ext uri="{FF2B5EF4-FFF2-40B4-BE49-F238E27FC236}">
                <a16:creationId xmlns:a16="http://schemas.microsoft.com/office/drawing/2014/main" id="{78FECA7A-BD35-B4DF-30FE-774049BEE203}"/>
              </a:ext>
            </a:extLst>
          </p:cNvPr>
          <p:cNvSpPr/>
          <p:nvPr/>
        </p:nvSpPr>
        <p:spPr>
          <a:xfrm flipH="1" flipV="1">
            <a:off x="10389701" y="5220189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802391-8026-25FA-75FC-470CA7E189D5}"/>
              </a:ext>
            </a:extLst>
          </p:cNvPr>
          <p:cNvSpPr txBox="1"/>
          <p:nvPr/>
        </p:nvSpPr>
        <p:spPr>
          <a:xfrm>
            <a:off x="4413250" y="1326641"/>
            <a:ext cx="3365500" cy="6760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000" b="1" spc="300" dirty="0">
                <a:solidFill>
                  <a:schemeClr val="accent4"/>
                </a:solidFill>
                <a:latin typeface="+mn-ea"/>
              </a:rPr>
              <a:t>主要任务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6EE4F21-847F-B07B-397A-3CD1BB7525EF}"/>
              </a:ext>
            </a:extLst>
          </p:cNvPr>
          <p:cNvGrpSpPr/>
          <p:nvPr/>
        </p:nvGrpSpPr>
        <p:grpSpPr>
          <a:xfrm>
            <a:off x="2088459" y="2272723"/>
            <a:ext cx="8015081" cy="1451427"/>
            <a:chOff x="2685154" y="2272723"/>
            <a:chExt cx="8015081" cy="145142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FE2FDF1-4626-1E12-0F5A-65B4337EE98C}"/>
                </a:ext>
              </a:extLst>
            </p:cNvPr>
            <p:cNvSpPr/>
            <p:nvPr/>
          </p:nvSpPr>
          <p:spPr>
            <a:xfrm>
              <a:off x="2685154" y="2272723"/>
              <a:ext cx="8015081" cy="14514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sx="101000" sy="101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19AF7AF-0924-539F-0526-18FD6436060B}"/>
                </a:ext>
              </a:extLst>
            </p:cNvPr>
            <p:cNvCxnSpPr/>
            <p:nvPr/>
          </p:nvCxnSpPr>
          <p:spPr>
            <a:xfrm>
              <a:off x="2685155" y="2272723"/>
              <a:ext cx="0" cy="1451427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占位符 11">
              <a:extLst>
                <a:ext uri="{FF2B5EF4-FFF2-40B4-BE49-F238E27FC236}">
                  <a16:creationId xmlns:a16="http://schemas.microsoft.com/office/drawing/2014/main" id="{30803B71-27BC-EB03-DCA7-1DD127321BFF}"/>
                </a:ext>
              </a:extLst>
            </p:cNvPr>
            <p:cNvSpPr txBox="1">
              <a:spLocks/>
            </p:cNvSpPr>
            <p:nvPr/>
          </p:nvSpPr>
          <p:spPr>
            <a:xfrm>
              <a:off x="3738124" y="2897673"/>
              <a:ext cx="6821436" cy="663575"/>
            </a:xfrm>
            <a:prstGeom prst="rect">
              <a:avLst/>
            </a:prstGeom>
          </p:spPr>
          <p:txBody>
            <a:bodyPr lIns="0" tIns="0" rIns="0" bIns="0" anchor="ctr" anchorCtr="0"/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spc="3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spc="3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spc="3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3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3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zh-CN" altLang="en-US" sz="2000" dirty="0"/>
                <a:t>使用</a:t>
              </a:r>
              <a:r>
                <a:rPr lang="en-US" altLang="zh-CN" sz="2000" dirty="0" err="1"/>
                <a:t>QEMU</a:t>
              </a:r>
              <a:r>
                <a:rPr lang="zh-CN" altLang="en-US" sz="2000" dirty="0"/>
                <a:t>插件，实现固件内程序的监测和跟踪</a:t>
              </a:r>
              <a:endParaRPr lang="en-US" altLang="zh-CN" sz="2000" dirty="0"/>
            </a:p>
          </p:txBody>
        </p:sp>
        <p:sp>
          <p:nvSpPr>
            <p:cNvPr id="17" name="文本占位符 6">
              <a:extLst>
                <a:ext uri="{FF2B5EF4-FFF2-40B4-BE49-F238E27FC236}">
                  <a16:creationId xmlns:a16="http://schemas.microsoft.com/office/drawing/2014/main" id="{D6227DCD-E4EA-B8F3-47B6-4DF29FB40ACE}"/>
                </a:ext>
              </a:extLst>
            </p:cNvPr>
            <p:cNvSpPr txBox="1">
              <a:spLocks/>
            </p:cNvSpPr>
            <p:nvPr/>
          </p:nvSpPr>
          <p:spPr>
            <a:xfrm>
              <a:off x="3694580" y="2446890"/>
              <a:ext cx="6864980" cy="465070"/>
            </a:xfrm>
            <a:prstGeom prst="rect">
              <a:avLst/>
            </a:prstGeom>
          </p:spPr>
          <p:txBody>
            <a:bodyPr vert="horz" lIns="0" tIns="0" rIns="0" bIns="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spc="3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spc="3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spc="3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3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3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目标程序</a:t>
              </a:r>
              <a:r>
                <a:rPr lang="zh-CN" altLang="en-US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代码执行信息</a:t>
              </a:r>
              <a:r>
                <a:rPr lang="zh-CN" altLang="en-US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的获取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7D4CCBF-BB2B-6B69-971F-2A3C9A95224B}"/>
                </a:ext>
              </a:extLst>
            </p:cNvPr>
            <p:cNvSpPr txBox="1"/>
            <p:nvPr/>
          </p:nvSpPr>
          <p:spPr>
            <a:xfrm>
              <a:off x="3025899" y="2606126"/>
              <a:ext cx="385316" cy="6760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4000" b="1" spc="300" dirty="0">
                  <a:solidFill>
                    <a:schemeClr val="accent4"/>
                  </a:solidFill>
                  <a:latin typeface="+mn-ea"/>
                </a:rPr>
                <a:t>1</a:t>
              </a:r>
              <a:endParaRPr lang="zh-CN" altLang="en-US" sz="4400" b="1" spc="300" dirty="0">
                <a:solidFill>
                  <a:schemeClr val="accent4"/>
                </a:solidFill>
                <a:latin typeface="+mn-ea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ECE3B49-1998-A17F-25BB-757B5494C2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2201" y="2944167"/>
              <a:ext cx="317156" cy="51514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1C99944-A184-38F8-E83A-18BCF80068D8}"/>
              </a:ext>
            </a:extLst>
          </p:cNvPr>
          <p:cNvGrpSpPr/>
          <p:nvPr/>
        </p:nvGrpSpPr>
        <p:grpSpPr>
          <a:xfrm>
            <a:off x="2088463" y="3847296"/>
            <a:ext cx="8015077" cy="1451427"/>
            <a:chOff x="2685142" y="3847296"/>
            <a:chExt cx="8015077" cy="1451427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E442766-7681-927E-C199-A4248A7DE212}"/>
                </a:ext>
              </a:extLst>
            </p:cNvPr>
            <p:cNvSpPr/>
            <p:nvPr/>
          </p:nvSpPr>
          <p:spPr>
            <a:xfrm>
              <a:off x="2685142" y="3847296"/>
              <a:ext cx="8015077" cy="14514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sx="101000" sy="101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A5B84A0-FE56-C1B1-81F6-116335FF4627}"/>
                </a:ext>
              </a:extLst>
            </p:cNvPr>
            <p:cNvCxnSpPr/>
            <p:nvPr/>
          </p:nvCxnSpPr>
          <p:spPr>
            <a:xfrm>
              <a:off x="2685155" y="3847296"/>
              <a:ext cx="0" cy="1451427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占位符 11">
              <a:extLst>
                <a:ext uri="{FF2B5EF4-FFF2-40B4-BE49-F238E27FC236}">
                  <a16:creationId xmlns:a16="http://schemas.microsoft.com/office/drawing/2014/main" id="{7C198B1D-FB6B-1408-64F2-C165490A5170}"/>
                </a:ext>
              </a:extLst>
            </p:cNvPr>
            <p:cNvSpPr txBox="1">
              <a:spLocks/>
            </p:cNvSpPr>
            <p:nvPr/>
          </p:nvSpPr>
          <p:spPr>
            <a:xfrm>
              <a:off x="3738124" y="4468690"/>
              <a:ext cx="6821436" cy="663575"/>
            </a:xfrm>
            <a:prstGeom prst="rect">
              <a:avLst/>
            </a:prstGeom>
          </p:spPr>
          <p:txBody>
            <a:bodyPr lIns="0" tIns="0" rIns="0" bIns="0" anchor="ctr" anchorCtr="0"/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spc="3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spc="3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spc="3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3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3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zh-CN" altLang="en-US" sz="2000" dirty="0"/>
                <a:t>使用三个自定义网络请求实现</a:t>
              </a:r>
            </a:p>
          </p:txBody>
        </p:sp>
        <p:sp>
          <p:nvSpPr>
            <p:cNvPr id="24" name="文本占位符 6">
              <a:extLst>
                <a:ext uri="{FF2B5EF4-FFF2-40B4-BE49-F238E27FC236}">
                  <a16:creationId xmlns:a16="http://schemas.microsoft.com/office/drawing/2014/main" id="{FA405A9E-3F4D-1A53-1671-5B9940B711BC}"/>
                </a:ext>
              </a:extLst>
            </p:cNvPr>
            <p:cNvSpPr txBox="1">
              <a:spLocks/>
            </p:cNvSpPr>
            <p:nvPr/>
          </p:nvSpPr>
          <p:spPr>
            <a:xfrm>
              <a:off x="3694581" y="4017907"/>
              <a:ext cx="6374710" cy="465070"/>
            </a:xfrm>
            <a:prstGeom prst="rect">
              <a:avLst/>
            </a:prstGeom>
          </p:spPr>
          <p:txBody>
            <a:bodyPr vert="horz" lIns="0" tIns="0" rIns="0" bIns="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spc="3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spc="3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spc="3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3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3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固件内目标程序状态的</a:t>
              </a:r>
              <a:r>
                <a:rPr lang="zh-CN" altLang="en-US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识别和控制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8BABF6E-CF22-BFF9-D4AA-039D1259CA02}"/>
                </a:ext>
              </a:extLst>
            </p:cNvPr>
            <p:cNvSpPr txBox="1"/>
            <p:nvPr/>
          </p:nvSpPr>
          <p:spPr>
            <a:xfrm>
              <a:off x="3025899" y="4177143"/>
              <a:ext cx="385316" cy="6760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4000" b="1" spc="300" dirty="0">
                  <a:solidFill>
                    <a:schemeClr val="accent4"/>
                  </a:solidFill>
                  <a:latin typeface="+mn-ea"/>
                </a:rPr>
                <a:t>2</a:t>
              </a:r>
              <a:endParaRPr lang="zh-CN" altLang="en-US" sz="4400" b="1" spc="300" dirty="0">
                <a:solidFill>
                  <a:schemeClr val="accent4"/>
                </a:solidFill>
                <a:latin typeface="+mn-ea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9FE6CC45-3479-BCB9-2323-EBEFD12B6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2201" y="4515184"/>
              <a:ext cx="317156" cy="51514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94767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方法分析</a:t>
            </a:r>
          </a:p>
        </p:txBody>
      </p:sp>
    </p:spTree>
    <p:extLst>
      <p:ext uri="{BB962C8B-B14F-4D97-AF65-F5344CB8AC3E}">
        <p14:creationId xmlns:p14="http://schemas.microsoft.com/office/powerpoint/2010/main" val="3121976844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方法分析</a:t>
            </a:r>
          </a:p>
        </p:txBody>
      </p:sp>
    </p:spTree>
    <p:extLst>
      <p:ext uri="{BB962C8B-B14F-4D97-AF65-F5344CB8AC3E}">
        <p14:creationId xmlns:p14="http://schemas.microsoft.com/office/powerpoint/2010/main" val="2973227816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891815" y="3000270"/>
            <a:ext cx="4378166" cy="857460"/>
            <a:chOff x="5588007" y="1590635"/>
            <a:chExt cx="4378166" cy="857460"/>
          </a:xfrm>
        </p:grpSpPr>
        <p:sp>
          <p:nvSpPr>
            <p:cNvPr id="19" name="文本框 18"/>
            <p:cNvSpPr txBox="1"/>
            <p:nvPr/>
          </p:nvSpPr>
          <p:spPr>
            <a:xfrm>
              <a:off x="6549853" y="1696200"/>
              <a:ext cx="3416320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600" b="1" dirty="0">
                  <a:sym typeface="+mn-lt"/>
                </a:rPr>
                <a:t>实验结果与分析</a:t>
              </a:r>
            </a:p>
          </p:txBody>
        </p:sp>
        <p:sp>
          <p:nvSpPr>
            <p:cNvPr id="20" name="椭圆 19"/>
            <p:cNvSpPr/>
            <p:nvPr/>
          </p:nvSpPr>
          <p:spPr>
            <a:xfrm>
              <a:off x="5588007" y="1590635"/>
              <a:ext cx="857459" cy="8574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b="1" dirty="0">
                  <a:latin typeface="Century Gothic" panose="020B0502020202020204" pitchFamily="34" charset="0"/>
                </a:rPr>
                <a:t>3</a:t>
              </a:r>
              <a:endParaRPr lang="zh-CN" altLang="en-US" sz="4000" b="1" dirty="0"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288627" y="3000270"/>
            <a:ext cx="3454836" cy="857460"/>
            <a:chOff x="5588007" y="1590635"/>
            <a:chExt cx="3454836" cy="857460"/>
          </a:xfrm>
        </p:grpSpPr>
        <p:sp>
          <p:nvSpPr>
            <p:cNvPr id="19" name="文本框 18"/>
            <p:cNvSpPr txBox="1"/>
            <p:nvPr/>
          </p:nvSpPr>
          <p:spPr>
            <a:xfrm>
              <a:off x="6549853" y="1696200"/>
              <a:ext cx="2492990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600" b="1" dirty="0">
                  <a:sym typeface="+mn-lt"/>
                </a:rPr>
                <a:t>问题与讨论</a:t>
              </a:r>
            </a:p>
          </p:txBody>
        </p:sp>
        <p:sp>
          <p:nvSpPr>
            <p:cNvPr id="20" name="椭圆 19"/>
            <p:cNvSpPr/>
            <p:nvPr/>
          </p:nvSpPr>
          <p:spPr>
            <a:xfrm>
              <a:off x="5588007" y="1590635"/>
              <a:ext cx="857459" cy="8574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b="1" dirty="0">
                  <a:latin typeface="Century Gothic" panose="020B0502020202020204" pitchFamily="34" charset="0"/>
                </a:rPr>
                <a:t>4</a:t>
              </a:r>
              <a:endParaRPr lang="zh-CN" altLang="en-US" sz="4000" b="1" dirty="0"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288627" y="3000270"/>
            <a:ext cx="3454836" cy="857460"/>
            <a:chOff x="5588007" y="1590635"/>
            <a:chExt cx="3454836" cy="857460"/>
          </a:xfrm>
        </p:grpSpPr>
        <p:sp>
          <p:nvSpPr>
            <p:cNvPr id="19" name="文本框 18"/>
            <p:cNvSpPr txBox="1"/>
            <p:nvPr/>
          </p:nvSpPr>
          <p:spPr>
            <a:xfrm>
              <a:off x="6549853" y="1696200"/>
              <a:ext cx="2492990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600" b="1" dirty="0">
                  <a:sym typeface="+mn-lt"/>
                </a:rPr>
                <a:t>总结与展望</a:t>
              </a:r>
            </a:p>
          </p:txBody>
        </p:sp>
        <p:sp>
          <p:nvSpPr>
            <p:cNvPr id="20" name="椭圆 19"/>
            <p:cNvSpPr/>
            <p:nvPr/>
          </p:nvSpPr>
          <p:spPr>
            <a:xfrm>
              <a:off x="5588007" y="1590635"/>
              <a:ext cx="857459" cy="8574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b="1" dirty="0">
                  <a:latin typeface="Century Gothic" panose="020B0502020202020204" pitchFamily="34" charset="0"/>
                </a:rPr>
                <a:t>5</a:t>
              </a:r>
              <a:endParaRPr lang="zh-CN" altLang="en-US" sz="4000" b="1" dirty="0"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833795" y="2336758"/>
            <a:ext cx="8524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+mn-ea"/>
                <a:ea typeface="+mn-ea"/>
              </a:rPr>
              <a:t>谢谢观看</a:t>
            </a:r>
            <a:endParaRPr lang="en-US" altLang="zh-CN" sz="4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4400" dirty="0">
                <a:solidFill>
                  <a:schemeClr val="bg1"/>
                </a:solidFill>
                <a:latin typeface="+mn-ea"/>
                <a:ea typeface="+mn-ea"/>
              </a:rPr>
              <a:t>敬请各位老师批评指正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052591" y="4089237"/>
            <a:ext cx="2100625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spc="1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答辩人：常振轩</a:t>
            </a:r>
            <a:endParaRPr lang="en-US" altLang="zh-CN" sz="1200" spc="100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 spc="1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导　师：谭毓安</a:t>
            </a: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3262558" y="112345"/>
            <a:ext cx="952500" cy="144621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8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68" name="文本框 67"/>
          <p:cNvSpPr txBox="1"/>
          <p:nvPr/>
        </p:nvSpPr>
        <p:spPr bwMode="auto">
          <a:xfrm>
            <a:off x="5335437" y="844409"/>
            <a:ext cx="861774" cy="5243358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spc="2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目录 </a:t>
            </a:r>
            <a:r>
              <a:rPr lang="en-US" altLang="zh-CN" sz="4400" b="1" spc="200" dirty="0">
                <a:solidFill>
                  <a:schemeClr val="tx2"/>
                </a:solidFill>
                <a:latin typeface="+mn-ea"/>
                <a:ea typeface="+mn-ea"/>
                <a:cs typeface="+mn-ea"/>
                <a:sym typeface="+mn-lt"/>
              </a:rPr>
              <a:t>|</a:t>
            </a:r>
            <a:r>
              <a:rPr lang="en-US" altLang="zh-CN" sz="4400" b="1" spc="2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4400" b="1" spc="200" dirty="0">
                <a:latin typeface="+mn-lt"/>
                <a:ea typeface="+mn-ea"/>
                <a:cs typeface="+mn-ea"/>
                <a:sym typeface="+mn-lt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192665" y="1070567"/>
            <a:ext cx="4828891" cy="4766065"/>
            <a:chOff x="6597449" y="1148208"/>
            <a:chExt cx="4828891" cy="4766065"/>
          </a:xfrm>
        </p:grpSpPr>
        <p:grpSp>
          <p:nvGrpSpPr>
            <p:cNvPr id="3" name="组合 2"/>
            <p:cNvGrpSpPr/>
            <p:nvPr/>
          </p:nvGrpSpPr>
          <p:grpSpPr>
            <a:xfrm>
              <a:off x="6597449" y="1148208"/>
              <a:ext cx="3392601" cy="620713"/>
              <a:chOff x="5855427" y="1647453"/>
              <a:chExt cx="3392601" cy="620713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6549853" y="1696200"/>
                <a:ext cx="2698175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>
                    <a:sym typeface="+mn-lt"/>
                  </a:rPr>
                  <a:t>研究背景与目的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5855427" y="1647453"/>
                <a:ext cx="620712" cy="6207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dirty="0"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1</a:t>
                </a:r>
                <a:endParaRPr lang="zh-CN" altLang="en-US" sz="3200" b="1" dirty="0"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6597449" y="2185044"/>
              <a:ext cx="3392601" cy="620713"/>
              <a:chOff x="5855427" y="1647453"/>
              <a:chExt cx="3392601" cy="620713"/>
            </a:xfrm>
          </p:grpSpPr>
          <p:sp>
            <p:nvSpPr>
              <p:cNvPr id="72" name="文本框 71"/>
              <p:cNvSpPr txBox="1"/>
              <p:nvPr/>
            </p:nvSpPr>
            <p:spPr>
              <a:xfrm>
                <a:off x="6549853" y="1696200"/>
                <a:ext cx="2698175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>
                    <a:sym typeface="+mn-lt"/>
                  </a:rPr>
                  <a:t>研究方法与实现</a:t>
                </a:r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5855427" y="1647453"/>
                <a:ext cx="620712" cy="6207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dirty="0"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2</a:t>
                </a:r>
                <a:endParaRPr lang="zh-CN" altLang="en-US" sz="3200" b="1" dirty="0"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6597449" y="3221216"/>
              <a:ext cx="4828891" cy="620713"/>
              <a:chOff x="5855427" y="1647453"/>
              <a:chExt cx="4828891" cy="620713"/>
            </a:xfrm>
          </p:grpSpPr>
          <p:sp>
            <p:nvSpPr>
              <p:cNvPr id="76" name="文本框 75"/>
              <p:cNvSpPr txBox="1"/>
              <p:nvPr/>
            </p:nvSpPr>
            <p:spPr>
              <a:xfrm>
                <a:off x="6549853" y="1696200"/>
                <a:ext cx="4134465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>
                    <a:sym typeface="+mn-lt"/>
                  </a:rPr>
                  <a:t>系统级灰盒模糊测试方法</a:t>
                </a: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5855427" y="1647453"/>
                <a:ext cx="620712" cy="6207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dirty="0"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3</a:t>
                </a:r>
                <a:endParaRPr lang="zh-CN" altLang="en-US" sz="3200" b="1" dirty="0"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6597449" y="4257388"/>
              <a:ext cx="3392601" cy="620713"/>
              <a:chOff x="5855427" y="1647453"/>
              <a:chExt cx="3392601" cy="620713"/>
            </a:xfrm>
          </p:grpSpPr>
          <p:sp>
            <p:nvSpPr>
              <p:cNvPr id="80" name="文本框 79"/>
              <p:cNvSpPr txBox="1"/>
              <p:nvPr/>
            </p:nvSpPr>
            <p:spPr>
              <a:xfrm>
                <a:off x="6549853" y="1696200"/>
                <a:ext cx="2698175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800" b="1" dirty="0">
                    <a:sym typeface="+mn-lt"/>
                  </a:rPr>
                  <a:t>实验结果与分析</a:t>
                </a: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5855427" y="1647453"/>
                <a:ext cx="620712" cy="6207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dirty="0"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4</a:t>
                </a:r>
                <a:endParaRPr lang="zh-CN" altLang="en-US" sz="3200" b="1" dirty="0"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6597449" y="5293560"/>
              <a:ext cx="2674455" cy="620713"/>
              <a:chOff x="5855427" y="1647453"/>
              <a:chExt cx="2674455" cy="620713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6549853" y="1696200"/>
                <a:ext cx="1980029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>
                    <a:sym typeface="+mn-lt"/>
                  </a:rPr>
                  <a:t>总结与展望</a:t>
                </a: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5855427" y="1647453"/>
                <a:ext cx="620712" cy="6207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dirty="0"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5</a:t>
                </a:r>
                <a:endParaRPr lang="zh-CN" altLang="en-US" sz="3200" b="1" dirty="0"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891815" y="3000270"/>
            <a:ext cx="4378166" cy="857460"/>
            <a:chOff x="5588007" y="1590635"/>
            <a:chExt cx="4378166" cy="857460"/>
          </a:xfrm>
        </p:grpSpPr>
        <p:sp>
          <p:nvSpPr>
            <p:cNvPr id="19" name="文本框 18"/>
            <p:cNvSpPr txBox="1"/>
            <p:nvPr/>
          </p:nvSpPr>
          <p:spPr>
            <a:xfrm>
              <a:off x="6549853" y="1696200"/>
              <a:ext cx="3416320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600" b="1" dirty="0">
                  <a:sym typeface="+mn-lt"/>
                </a:rPr>
                <a:t>研究背景与目的</a:t>
              </a:r>
            </a:p>
          </p:txBody>
        </p:sp>
        <p:sp>
          <p:nvSpPr>
            <p:cNvPr id="20" name="椭圆 19"/>
            <p:cNvSpPr/>
            <p:nvPr/>
          </p:nvSpPr>
          <p:spPr>
            <a:xfrm>
              <a:off x="5588007" y="1590635"/>
              <a:ext cx="857459" cy="8574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b="1" dirty="0">
                  <a:latin typeface="Century Gothic" panose="020B05020202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sz="4000" b="1" dirty="0"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安全现状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1722817-B1F6-833E-82D2-05BD45D64D33}"/>
              </a:ext>
            </a:extLst>
          </p:cNvPr>
          <p:cNvSpPr txBox="1"/>
          <p:nvPr/>
        </p:nvSpPr>
        <p:spPr>
          <a:xfrm>
            <a:off x="3452763" y="6360767"/>
            <a:ext cx="2742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>
                <a:solidFill>
                  <a:schemeClr val="bg1">
                    <a:lumMod val="65000"/>
                  </a:schemeClr>
                </a:solidFill>
              </a:rPr>
              <a:t>数据来源：</a:t>
            </a:r>
            <a:r>
              <a:rPr lang="en-US" altLang="zh-CN" i="1" dirty="0">
                <a:solidFill>
                  <a:schemeClr val="bg1">
                    <a:lumMod val="65000"/>
                  </a:schemeClr>
                </a:solidFill>
              </a:rPr>
              <a:t>IoT Analytics</a:t>
            </a:r>
            <a:endParaRPr lang="zh-CN" alt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73C323CE-3F1E-1719-F155-3AA01F562BE5}"/>
              </a:ext>
            </a:extLst>
          </p:cNvPr>
          <p:cNvSpPr/>
          <p:nvPr/>
        </p:nvSpPr>
        <p:spPr>
          <a:xfrm>
            <a:off x="2244746" y="1381393"/>
            <a:ext cx="1119046" cy="797190"/>
          </a:xfrm>
          <a:prstGeom prst="round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软件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安全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65FBE056-28E7-B937-C53C-DEE464556B23}"/>
              </a:ext>
            </a:extLst>
          </p:cNvPr>
          <p:cNvSpPr/>
          <p:nvPr/>
        </p:nvSpPr>
        <p:spPr>
          <a:xfrm>
            <a:off x="5293081" y="1438033"/>
            <a:ext cx="1418351" cy="757749"/>
          </a:xfrm>
          <a:prstGeom prst="round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</a:rPr>
              <a:t>网络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algn="ctr"/>
            <a:r>
              <a:rPr lang="zh-CN" altLang="en-US" b="1" dirty="0">
                <a:solidFill>
                  <a:schemeClr val="accent1"/>
                </a:solidFill>
              </a:rPr>
              <a:t>安全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EB0D6CF-B1B1-4F1A-A451-3C7A5CDDC0EC}"/>
              </a:ext>
            </a:extLst>
          </p:cNvPr>
          <p:cNvSpPr/>
          <p:nvPr/>
        </p:nvSpPr>
        <p:spPr>
          <a:xfrm>
            <a:off x="8640721" y="1418311"/>
            <a:ext cx="1119046" cy="797190"/>
          </a:xfrm>
          <a:prstGeom prst="round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4"/>
                </a:solidFill>
              </a:rPr>
              <a:t>固件</a:t>
            </a:r>
            <a:endParaRPr lang="en-US" altLang="zh-CN" b="1" dirty="0">
              <a:solidFill>
                <a:schemeClr val="accent4"/>
              </a:solidFill>
            </a:endParaRPr>
          </a:p>
          <a:p>
            <a:pPr algn="ctr"/>
            <a:r>
              <a:rPr lang="zh-CN" altLang="en-US" b="1" dirty="0">
                <a:solidFill>
                  <a:schemeClr val="accent4"/>
                </a:solidFill>
              </a:rPr>
              <a:t>安全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073E8208-B346-4F24-6806-27A75D465181}"/>
              </a:ext>
            </a:extLst>
          </p:cNvPr>
          <p:cNvSpPr/>
          <p:nvPr/>
        </p:nvSpPr>
        <p:spPr>
          <a:xfrm>
            <a:off x="3856343" y="1577857"/>
            <a:ext cx="944187" cy="404261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互联网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9EC84CF-6ADF-4868-14F6-363DF8E412A6}"/>
              </a:ext>
            </a:extLst>
          </p:cNvPr>
          <p:cNvGrpSpPr/>
          <p:nvPr/>
        </p:nvGrpSpPr>
        <p:grpSpPr>
          <a:xfrm>
            <a:off x="7528144" y="2769870"/>
            <a:ext cx="4031873" cy="3044231"/>
            <a:chOff x="6535686" y="2872422"/>
            <a:chExt cx="4031873" cy="3044231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8EFDCA6-840A-2C52-062B-1CA07AA9A70E}"/>
                </a:ext>
              </a:extLst>
            </p:cNvPr>
            <p:cNvSpPr txBox="1"/>
            <p:nvPr/>
          </p:nvSpPr>
          <p:spPr>
            <a:xfrm>
              <a:off x="6535686" y="2872422"/>
              <a:ext cx="4031873" cy="3044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/>
                <a:t>传统</a:t>
              </a:r>
              <a:r>
                <a:rPr lang="zh-CN" altLang="en-US" sz="2000" b="1" dirty="0">
                  <a:solidFill>
                    <a:schemeClr val="accent4"/>
                  </a:solidFill>
                </a:rPr>
                <a:t>桌面应用程序</a:t>
              </a:r>
              <a:r>
                <a:rPr lang="zh-CN" altLang="en-US" dirty="0"/>
                <a:t>的安全测试手段：</a:t>
              </a:r>
              <a:endParaRPr lang="en-US" altLang="zh-CN" dirty="0"/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      </a:t>
              </a:r>
              <a:r>
                <a:rPr lang="zh-CN" altLang="en-US" b="1" dirty="0"/>
                <a:t>模糊测试</a:t>
              </a:r>
              <a:r>
                <a:rPr lang="zh-CN" altLang="en-US" dirty="0"/>
                <a:t>、符号执行、污点分析</a:t>
              </a:r>
              <a:r>
                <a:rPr lang="en-US" altLang="zh-CN" dirty="0"/>
                <a:t>…</a:t>
              </a:r>
            </a:p>
            <a:p>
              <a:pPr>
                <a:lnSpc>
                  <a:spcPct val="150000"/>
                </a:lnSpc>
              </a:pPr>
              <a:endParaRPr lang="en-US" altLang="zh-CN" dirty="0"/>
            </a:p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accent4"/>
                  </a:solidFill>
                </a:rPr>
                <a:t>固件程序</a:t>
              </a:r>
              <a:r>
                <a:rPr lang="zh-CN" altLang="en-US" dirty="0"/>
                <a:t>安全测试的</a:t>
              </a:r>
              <a:r>
                <a:rPr lang="zh-CN" altLang="en-US" b="1" dirty="0">
                  <a:solidFill>
                    <a:schemeClr val="accent4"/>
                  </a:solidFill>
                </a:rPr>
                <a:t>难点</a:t>
              </a:r>
              <a:r>
                <a:rPr lang="zh-CN" altLang="en-US" dirty="0"/>
                <a:t>：</a:t>
              </a:r>
              <a:endParaRPr lang="en-US" altLang="zh-CN" dirty="0"/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      </a:t>
              </a:r>
              <a:r>
                <a:rPr lang="zh-CN" altLang="en-US" dirty="0"/>
                <a:t>特殊的执行环境</a:t>
              </a:r>
              <a:endParaRPr lang="en-US" altLang="zh-CN" dirty="0"/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            </a:t>
              </a:r>
              <a:r>
                <a:rPr lang="zh-CN" altLang="en-US" b="1" dirty="0">
                  <a:solidFill>
                    <a:schemeClr val="accent4"/>
                  </a:solidFill>
                </a:rPr>
                <a:t>独立</a:t>
              </a:r>
              <a:r>
                <a:rPr lang="zh-CN" altLang="en-US" dirty="0"/>
                <a:t>运行和测试</a:t>
              </a:r>
              <a:r>
                <a:rPr lang="en-US" altLang="zh-CN" dirty="0"/>
                <a:t> </a:t>
              </a:r>
              <a:r>
                <a:rPr lang="en-US" altLang="zh-CN" b="1" dirty="0">
                  <a:solidFill>
                    <a:schemeClr val="accent4"/>
                  </a:solidFill>
                </a:rPr>
                <a:t>x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            </a:t>
              </a:r>
              <a:r>
                <a:rPr lang="zh-CN" altLang="en-US" dirty="0"/>
                <a:t>程序状态的</a:t>
              </a:r>
              <a:r>
                <a:rPr lang="zh-CN" altLang="en-US" b="1" dirty="0">
                  <a:solidFill>
                    <a:schemeClr val="accent4"/>
                  </a:solidFill>
                </a:rPr>
                <a:t>监测</a:t>
              </a:r>
              <a:r>
                <a:rPr lang="zh-CN" altLang="en-US" dirty="0"/>
                <a:t> </a:t>
              </a:r>
              <a:r>
                <a:rPr lang="en-US" altLang="zh-CN" b="1" dirty="0">
                  <a:solidFill>
                    <a:schemeClr val="accent4"/>
                  </a:solidFill>
                </a:rPr>
                <a:t>x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5AD4E88-7401-2DF7-1D8F-C6FE63479D28}"/>
                </a:ext>
              </a:extLst>
            </p:cNvPr>
            <p:cNvSpPr/>
            <p:nvPr/>
          </p:nvSpPr>
          <p:spPr>
            <a:xfrm>
              <a:off x="6645112" y="3500639"/>
              <a:ext cx="186348" cy="18634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45886CB-45EF-3496-4284-9066F73CD364}"/>
                </a:ext>
              </a:extLst>
            </p:cNvPr>
            <p:cNvSpPr/>
            <p:nvPr/>
          </p:nvSpPr>
          <p:spPr>
            <a:xfrm>
              <a:off x="6645112" y="4789255"/>
              <a:ext cx="186348" cy="18634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8C385B2-48BB-21F0-8818-46CA6BC77BAD}"/>
                </a:ext>
              </a:extLst>
            </p:cNvPr>
            <p:cNvSpPr/>
            <p:nvPr/>
          </p:nvSpPr>
          <p:spPr>
            <a:xfrm>
              <a:off x="7155712" y="5217887"/>
              <a:ext cx="186348" cy="18634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 descr="图片包含 图形用户界面&#10;&#10;描述已自动生成">
            <a:extLst>
              <a:ext uri="{FF2B5EF4-FFF2-40B4-BE49-F238E27FC236}">
                <a16:creationId xmlns:a16="http://schemas.microsoft.com/office/drawing/2014/main" id="{2FF8F903-25C4-B781-EEF6-FF5D7661D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39" y="2634449"/>
            <a:ext cx="6787540" cy="3236880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EF80F98E-B041-6FC3-9E24-4AC9CF90823F}"/>
              </a:ext>
            </a:extLst>
          </p:cNvPr>
          <p:cNvGrpSpPr/>
          <p:nvPr/>
        </p:nvGrpSpPr>
        <p:grpSpPr>
          <a:xfrm>
            <a:off x="1265137" y="3382110"/>
            <a:ext cx="6099716" cy="707886"/>
            <a:chOff x="1298590" y="3393261"/>
            <a:chExt cx="6099716" cy="707886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8D9D45B8-DADA-C52E-BF03-081BFD719544}"/>
                </a:ext>
              </a:extLst>
            </p:cNvPr>
            <p:cNvSpPr txBox="1"/>
            <p:nvPr/>
          </p:nvSpPr>
          <p:spPr>
            <a:xfrm>
              <a:off x="1298590" y="3393261"/>
              <a:ext cx="4265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bg2">
                      <a:lumMod val="50000"/>
                    </a:schemeClr>
                  </a:solidFill>
                </a:rPr>
                <a:t>2020</a:t>
              </a:r>
              <a:r>
                <a:rPr lang="zh-CN" altLang="en-US" sz="1600" dirty="0">
                  <a:solidFill>
                    <a:schemeClr val="bg2">
                      <a:lumMod val="50000"/>
                    </a:schemeClr>
                  </a:solidFill>
                </a:rPr>
                <a:t>年，</a:t>
              </a:r>
              <a:r>
                <a:rPr lang="en-US" altLang="zh-CN" sz="1600" dirty="0">
                  <a:solidFill>
                    <a:schemeClr val="bg2">
                      <a:lumMod val="50000"/>
                    </a:schemeClr>
                  </a:solidFill>
                </a:rPr>
                <a:t>IoT</a:t>
              </a:r>
              <a:r>
                <a:rPr lang="zh-CN" altLang="en-US" sz="1600" dirty="0">
                  <a:solidFill>
                    <a:schemeClr val="bg2">
                      <a:lumMod val="50000"/>
                    </a:schemeClr>
                  </a:solidFill>
                </a:rPr>
                <a:t>设备数量为</a:t>
              </a:r>
              <a:r>
                <a:rPr lang="en-US" altLang="zh-CN" b="1" dirty="0">
                  <a:solidFill>
                    <a:schemeClr val="accent4"/>
                  </a:solidFill>
                </a:rPr>
                <a:t>117</a:t>
              </a:r>
              <a:r>
                <a:rPr lang="zh-CN" altLang="en-US" b="1" dirty="0">
                  <a:solidFill>
                    <a:schemeClr val="accent4"/>
                  </a:solidFill>
                </a:rPr>
                <a:t>亿</a:t>
              </a:r>
              <a:r>
                <a:rPr lang="en-US" altLang="zh-CN" sz="1600" dirty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zh-CN" altLang="en-US" sz="1600" dirty="0">
                  <a:solidFill>
                    <a:schemeClr val="bg2">
                      <a:lumMod val="50000"/>
                    </a:schemeClr>
                  </a:solidFill>
                </a:rPr>
                <a:t>占比约</a:t>
              </a:r>
              <a:r>
                <a:rPr lang="en-US" altLang="zh-CN" sz="1600" b="1" dirty="0">
                  <a:solidFill>
                    <a:schemeClr val="accent4"/>
                  </a:solidFill>
                </a:rPr>
                <a:t>54%</a:t>
              </a:r>
              <a:r>
                <a:rPr lang="en-US" altLang="zh-CN" sz="16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16FA21B-C238-CC01-5935-A92C32C95F5B}"/>
                </a:ext>
              </a:extLst>
            </p:cNvPr>
            <p:cNvSpPr txBox="1"/>
            <p:nvPr/>
          </p:nvSpPr>
          <p:spPr>
            <a:xfrm>
              <a:off x="1298590" y="3762593"/>
              <a:ext cx="609971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</a:rPr>
                <a:t>2025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</a:rPr>
                <a:t>年，预计</a:t>
              </a:r>
              <a:r>
                <a:rPr lang="zh-CN" altLang="en-US" sz="1600" b="1" dirty="0">
                  <a:solidFill>
                    <a:schemeClr val="accent4"/>
                  </a:solidFill>
                </a:rPr>
                <a:t>人均</a:t>
              </a:r>
              <a:r>
                <a:rPr lang="en-US" altLang="zh-CN" sz="1600" b="1" dirty="0">
                  <a:solidFill>
                    <a:schemeClr val="accent4"/>
                  </a:solidFill>
                </a:rPr>
                <a:t>4</a:t>
              </a:r>
              <a:r>
                <a:rPr lang="zh-CN" altLang="en-US" sz="1600" b="1" dirty="0">
                  <a:solidFill>
                    <a:schemeClr val="accent4"/>
                  </a:solidFill>
                </a:rPr>
                <a:t>台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</a:rPr>
                <a:t>IoT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</a:rPr>
                <a:t>设备</a:t>
              </a:r>
            </a:p>
          </p:txBody>
        </p:sp>
      </p:grpSp>
      <p:sp>
        <p:nvSpPr>
          <p:cNvPr id="19" name="箭头: 右 18">
            <a:extLst>
              <a:ext uri="{FF2B5EF4-FFF2-40B4-BE49-F238E27FC236}">
                <a16:creationId xmlns:a16="http://schemas.microsoft.com/office/drawing/2014/main" id="{4EA98415-CDB0-541A-1997-EBD90A2093B6}"/>
              </a:ext>
            </a:extLst>
          </p:cNvPr>
          <p:cNvSpPr/>
          <p:nvPr/>
        </p:nvSpPr>
        <p:spPr>
          <a:xfrm>
            <a:off x="7203983" y="1609315"/>
            <a:ext cx="944187" cy="404261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物联网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F29A894-4B94-F5F5-4406-E80D61442D2C}"/>
              </a:ext>
            </a:extLst>
          </p:cNvPr>
          <p:cNvSpPr/>
          <p:nvPr/>
        </p:nvSpPr>
        <p:spPr>
          <a:xfrm>
            <a:off x="8148170" y="5486119"/>
            <a:ext cx="186348" cy="1863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4077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DB915B3-1096-3632-B49E-B7719C0A7AA5}"/>
              </a:ext>
            </a:extLst>
          </p:cNvPr>
          <p:cNvSpPr/>
          <p:nvPr/>
        </p:nvSpPr>
        <p:spPr>
          <a:xfrm>
            <a:off x="9020995" y="2554340"/>
            <a:ext cx="2668044" cy="3127449"/>
          </a:xfrm>
          <a:prstGeom prst="round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4"/>
                </a:solidFill>
              </a:rPr>
              <a:t>监测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   程序状态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   代码执行信息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4"/>
                </a:solidFill>
              </a:rPr>
              <a:t>控制</a:t>
            </a:r>
            <a:r>
              <a:rPr lang="zh-CN" altLang="en-US" dirty="0">
                <a:solidFill>
                  <a:schemeClr val="tx1"/>
                </a:solidFill>
              </a:rPr>
              <a:t>：  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   重启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模糊测试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3252A18-1945-7A19-C400-C2238CB895F2}"/>
              </a:ext>
            </a:extLst>
          </p:cNvPr>
          <p:cNvSpPr/>
          <p:nvPr/>
        </p:nvSpPr>
        <p:spPr>
          <a:xfrm>
            <a:off x="1256625" y="3229348"/>
            <a:ext cx="2542784" cy="180687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4"/>
                </a:solidFill>
              </a:rPr>
              <a:t>生成器</a:t>
            </a:r>
            <a:r>
              <a:rPr lang="en-US" altLang="zh-CN" dirty="0">
                <a:solidFill>
                  <a:schemeClr val="tx1"/>
                </a:solidFill>
              </a:rPr>
              <a:t>(Generator)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/ </a:t>
            </a:r>
            <a:r>
              <a:rPr lang="zh-CN" altLang="en-US" b="1" dirty="0">
                <a:solidFill>
                  <a:schemeClr val="accent4"/>
                </a:solidFill>
              </a:rPr>
              <a:t>变异器</a:t>
            </a:r>
            <a:r>
              <a:rPr lang="en-US" altLang="zh-CN" dirty="0">
                <a:solidFill>
                  <a:schemeClr val="tx1"/>
                </a:solidFill>
              </a:rPr>
              <a:t>(Mutator)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85F0697-ED7C-2BAB-FBB4-4F1AE985D856}"/>
              </a:ext>
            </a:extLst>
          </p:cNvPr>
          <p:cNvSpPr/>
          <p:nvPr/>
        </p:nvSpPr>
        <p:spPr>
          <a:xfrm>
            <a:off x="5906604" y="3461711"/>
            <a:ext cx="2668044" cy="1308328"/>
          </a:xfrm>
          <a:prstGeom prst="round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4"/>
                </a:solidFill>
              </a:rPr>
              <a:t>目标程序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CB0B373-919D-8CC5-BB7B-09B5634F29C9}"/>
              </a:ext>
            </a:extLst>
          </p:cNvPr>
          <p:cNvSpPr txBox="1"/>
          <p:nvPr/>
        </p:nvSpPr>
        <p:spPr>
          <a:xfrm>
            <a:off x="4418627" y="34765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测试用例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2246764-FF6B-508B-2188-AFD4106EB067}"/>
              </a:ext>
            </a:extLst>
          </p:cNvPr>
          <p:cNvSpPr/>
          <p:nvPr/>
        </p:nvSpPr>
        <p:spPr>
          <a:xfrm>
            <a:off x="1498327" y="4770039"/>
            <a:ext cx="2029217" cy="4636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测试队列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F3B0EE1-C96C-DE82-A6B4-1D1000B1A240}"/>
              </a:ext>
            </a:extLst>
          </p:cNvPr>
          <p:cNvCxnSpPr>
            <a:cxnSpLocks/>
          </p:cNvCxnSpPr>
          <p:nvPr/>
        </p:nvCxnSpPr>
        <p:spPr>
          <a:xfrm>
            <a:off x="3825663" y="3859378"/>
            <a:ext cx="2080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C8AF68D-B327-61A0-46CB-A1EF91D07908}"/>
              </a:ext>
            </a:extLst>
          </p:cNvPr>
          <p:cNvSpPr/>
          <p:nvPr/>
        </p:nvSpPr>
        <p:spPr>
          <a:xfrm>
            <a:off x="870147" y="2554340"/>
            <a:ext cx="7950004" cy="312744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BA1E4C6-1888-D54E-0D40-C1935F31B4C4}"/>
              </a:ext>
            </a:extLst>
          </p:cNvPr>
          <p:cNvCxnSpPr>
            <a:cxnSpLocks/>
          </p:cNvCxnSpPr>
          <p:nvPr/>
        </p:nvCxnSpPr>
        <p:spPr>
          <a:xfrm flipH="1">
            <a:off x="3825663" y="4457077"/>
            <a:ext cx="2080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351180E-758B-C40D-2994-25ABB403E04E}"/>
              </a:ext>
            </a:extLst>
          </p:cNvPr>
          <p:cNvSpPr txBox="1"/>
          <p:nvPr/>
        </p:nvSpPr>
        <p:spPr>
          <a:xfrm>
            <a:off x="3556119" y="4489496"/>
            <a:ext cx="285206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反馈信息</a:t>
            </a:r>
            <a:endParaRPr lang="en-US" altLang="zh-CN" dirty="0"/>
          </a:p>
          <a:p>
            <a:pPr algn="ctr"/>
            <a:r>
              <a:rPr lang="zh-CN" altLang="en-US" sz="1600" dirty="0"/>
              <a:t>（程序状态、代码执行信息）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32FF39-24A4-7DAE-7073-E795476C17E5}"/>
              </a:ext>
            </a:extLst>
          </p:cNvPr>
          <p:cNvSpPr txBox="1"/>
          <p:nvPr/>
        </p:nvSpPr>
        <p:spPr>
          <a:xfrm>
            <a:off x="1157017" y="882107"/>
            <a:ext cx="8956298" cy="1330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黑盒模糊测试：不需要源码，一般不结合反馈信息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白盒模糊测试：需要源码，大多结合其它的</a:t>
            </a:r>
            <a:r>
              <a:rPr lang="zh-CN" altLang="en-US" b="1" dirty="0"/>
              <a:t>程序分析方法</a:t>
            </a:r>
            <a:r>
              <a:rPr lang="zh-CN" altLang="en-US" dirty="0"/>
              <a:t>，如符号执行、数据流分析等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灰盒</a:t>
            </a:r>
            <a:r>
              <a:rPr lang="zh-CN" altLang="en-US" dirty="0"/>
              <a:t>模糊测试：程序插桩，</a:t>
            </a:r>
            <a:r>
              <a:rPr lang="zh-CN" altLang="en-US" sz="2000" b="1" dirty="0">
                <a:solidFill>
                  <a:schemeClr val="accent4"/>
                </a:solidFill>
              </a:rPr>
              <a:t>反馈</a:t>
            </a:r>
            <a:r>
              <a:rPr lang="zh-CN" altLang="en-US" dirty="0"/>
              <a:t>驱动</a:t>
            </a:r>
            <a:r>
              <a:rPr lang="en-US" altLang="zh-CN" dirty="0"/>
              <a:t>(</a:t>
            </a:r>
            <a:r>
              <a:rPr lang="zh-CN" altLang="en-US" dirty="0"/>
              <a:t>代码覆盖率</a:t>
            </a:r>
            <a:r>
              <a:rPr lang="en-US" altLang="zh-CN" dirty="0"/>
              <a:t>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9D3C523-4778-B1A4-0A00-972D87A660F0}"/>
              </a:ext>
            </a:extLst>
          </p:cNvPr>
          <p:cNvSpPr/>
          <p:nvPr/>
        </p:nvSpPr>
        <p:spPr>
          <a:xfrm>
            <a:off x="966285" y="1068653"/>
            <a:ext cx="177800" cy="177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B19114-4DF4-AAD3-8CE4-28C5C270E657}"/>
              </a:ext>
            </a:extLst>
          </p:cNvPr>
          <p:cNvSpPr/>
          <p:nvPr/>
        </p:nvSpPr>
        <p:spPr>
          <a:xfrm>
            <a:off x="966285" y="1495189"/>
            <a:ext cx="177800" cy="177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81B27E7-5FBD-A3AC-C517-B8DA18D94252}"/>
              </a:ext>
            </a:extLst>
          </p:cNvPr>
          <p:cNvSpPr/>
          <p:nvPr/>
        </p:nvSpPr>
        <p:spPr>
          <a:xfrm>
            <a:off x="966285" y="1921725"/>
            <a:ext cx="177800" cy="177800"/>
          </a:xfrm>
          <a:prstGeom prst="rect">
            <a:avLst/>
          </a:prstGeom>
          <a:solidFill>
            <a:schemeClr val="bg2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7AFABEE-2127-C22E-1926-58B397FC79F6}"/>
              </a:ext>
            </a:extLst>
          </p:cNvPr>
          <p:cNvSpPr txBox="1"/>
          <p:nvPr/>
        </p:nvSpPr>
        <p:spPr>
          <a:xfrm>
            <a:off x="247650" y="1196302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4"/>
                </a:solidFill>
              </a:rPr>
              <a:t>分</a:t>
            </a:r>
            <a:endParaRPr lang="en-US" altLang="zh-CN" b="1" dirty="0">
              <a:solidFill>
                <a:schemeClr val="accent4"/>
              </a:solidFill>
            </a:endParaRPr>
          </a:p>
          <a:p>
            <a:r>
              <a:rPr lang="zh-CN" altLang="en-US" b="1" dirty="0">
                <a:solidFill>
                  <a:schemeClr val="accent4"/>
                </a:solidFill>
              </a:rPr>
              <a:t>类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8ED665B-9AD7-1F17-72F8-F840AF1400EF}"/>
              </a:ext>
            </a:extLst>
          </p:cNvPr>
          <p:cNvSpPr txBox="1"/>
          <p:nvPr/>
        </p:nvSpPr>
        <p:spPr>
          <a:xfrm>
            <a:off x="247650" y="389605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4"/>
                </a:solidFill>
              </a:rPr>
              <a:t>流</a:t>
            </a:r>
            <a:endParaRPr lang="en-US" altLang="zh-CN" b="1" dirty="0">
              <a:solidFill>
                <a:schemeClr val="accent4"/>
              </a:solidFill>
            </a:endParaRPr>
          </a:p>
          <a:p>
            <a:r>
              <a:rPr lang="zh-CN" altLang="en-US" b="1" dirty="0">
                <a:solidFill>
                  <a:schemeClr val="accent4"/>
                </a:solidFill>
              </a:rPr>
              <a:t>程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9F2EFEC-DDE5-A443-8AF4-347A2A15F286}"/>
              </a:ext>
            </a:extLst>
          </p:cNvPr>
          <p:cNvSpPr/>
          <p:nvPr/>
        </p:nvSpPr>
        <p:spPr>
          <a:xfrm>
            <a:off x="9492716" y="3855758"/>
            <a:ext cx="186348" cy="1863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BD5105B-944F-5387-0C4E-757CD11C5C0C}"/>
              </a:ext>
            </a:extLst>
          </p:cNvPr>
          <p:cNvSpPr/>
          <p:nvPr/>
        </p:nvSpPr>
        <p:spPr>
          <a:xfrm>
            <a:off x="9492716" y="4272918"/>
            <a:ext cx="186348" cy="1863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FD776AC-162A-0AE7-5B42-C43F06E0E75C}"/>
              </a:ext>
            </a:extLst>
          </p:cNvPr>
          <p:cNvSpPr/>
          <p:nvPr/>
        </p:nvSpPr>
        <p:spPr>
          <a:xfrm>
            <a:off x="9492716" y="5087392"/>
            <a:ext cx="186348" cy="1863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20CD974-9FAF-ED44-28E7-A03F3E7B8461}"/>
              </a:ext>
            </a:extLst>
          </p:cNvPr>
          <p:cNvSpPr txBox="1"/>
          <p:nvPr/>
        </p:nvSpPr>
        <p:spPr>
          <a:xfrm>
            <a:off x="9916435" y="29369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/>
              <a:t>关键点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782F346-8A23-90B5-1E61-881B30C5D6CD}"/>
              </a:ext>
            </a:extLst>
          </p:cNvPr>
          <p:cNvSpPr txBox="1"/>
          <p:nvPr/>
        </p:nvSpPr>
        <p:spPr>
          <a:xfrm>
            <a:off x="9221698" y="2564427"/>
            <a:ext cx="2274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4"/>
                </a:solidFill>
              </a:rPr>
              <a:t>正确有效   持续运行</a:t>
            </a:r>
            <a:endParaRPr lang="zh-CN" altLang="en-US" dirty="0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9FC8AE8E-6872-1170-3960-D50BA2465DFB}"/>
              </a:ext>
            </a:extLst>
          </p:cNvPr>
          <p:cNvCxnSpPr/>
          <p:nvPr/>
        </p:nvCxnSpPr>
        <p:spPr>
          <a:xfrm>
            <a:off x="9020995" y="2936969"/>
            <a:ext cx="2668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6799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AFL</a:t>
            </a:r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020933E-6089-BC4D-F12F-49E9DF001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996" y="1672226"/>
            <a:ext cx="1655100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2C29B6D-7669-DA2A-EF7E-01BD30D19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962" y="729198"/>
            <a:ext cx="1804159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179B7AB-681E-CE96-B46C-796300FF92E6}"/>
              </a:ext>
            </a:extLst>
          </p:cNvPr>
          <p:cNvGrpSpPr/>
          <p:nvPr/>
        </p:nvGrpSpPr>
        <p:grpSpPr>
          <a:xfrm>
            <a:off x="420078" y="1322569"/>
            <a:ext cx="7584097" cy="4572060"/>
            <a:chOff x="3257550" y="1374957"/>
            <a:chExt cx="7584097" cy="4572062"/>
          </a:xfrm>
        </p:grpSpPr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E1328E82-A8A3-561A-3009-AC62363A1AB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4673862"/>
                </p:ext>
              </p:extLst>
            </p:nvPr>
          </p:nvGraphicFramePr>
          <p:xfrm>
            <a:off x="3517454" y="1374958"/>
            <a:ext cx="7324193" cy="4428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7086513" imgH="4286133" progId="Visio.Drawing.15">
                    <p:embed/>
                  </p:oleObj>
                </mc:Choice>
                <mc:Fallback>
                  <p:oleObj name="Visio" r:id="rId3" imgW="7086513" imgH="4286133" progId="Visio.Drawing.15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7454" y="1374958"/>
                          <a:ext cx="7324193" cy="442858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E057C055-84B3-9F63-550D-C17BA154F8CE}"/>
                </a:ext>
              </a:extLst>
            </p:cNvPr>
            <p:cNvSpPr/>
            <p:nvPr/>
          </p:nvSpPr>
          <p:spPr>
            <a:xfrm>
              <a:off x="3257550" y="1374957"/>
              <a:ext cx="7584097" cy="457206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426E6254-0E00-A6E9-13A8-74F1E523AC15}"/>
              </a:ext>
            </a:extLst>
          </p:cNvPr>
          <p:cNvSpPr txBox="1"/>
          <p:nvPr/>
        </p:nvSpPr>
        <p:spPr>
          <a:xfrm>
            <a:off x="8562550" y="4291230"/>
            <a:ext cx="4615885" cy="1012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accent4"/>
                </a:solidFill>
              </a:rPr>
              <a:t>重启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zh-CN" altLang="en-US" dirty="0">
                <a:solidFill>
                  <a:schemeClr val="tx1"/>
                </a:solidFill>
              </a:rPr>
              <a:t>由</a:t>
            </a:r>
            <a:r>
              <a:rPr lang="en-US" altLang="zh-CN" b="1" dirty="0" err="1">
                <a:solidFill>
                  <a:schemeClr val="tx1"/>
                </a:solidFill>
              </a:rPr>
              <a:t>forkserver</a:t>
            </a:r>
            <a:r>
              <a:rPr lang="zh-CN" altLang="en-US" dirty="0">
                <a:solidFill>
                  <a:schemeClr val="tx1"/>
                </a:solidFill>
              </a:rPr>
              <a:t>控制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3E6DBD5-C266-6042-B2FB-ECAC3E910522}"/>
              </a:ext>
            </a:extLst>
          </p:cNvPr>
          <p:cNvSpPr txBox="1"/>
          <p:nvPr/>
        </p:nvSpPr>
        <p:spPr>
          <a:xfrm>
            <a:off x="8562550" y="1707394"/>
            <a:ext cx="3484486" cy="1012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获取</a:t>
            </a:r>
            <a:r>
              <a:rPr lang="zh-CN" altLang="en-US" sz="2000" b="1" dirty="0">
                <a:solidFill>
                  <a:schemeClr val="accent4"/>
                </a:solidFill>
              </a:rPr>
              <a:t>程序状态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en-US" altLang="zh-CN" b="1" dirty="0" err="1">
                <a:solidFill>
                  <a:schemeClr val="tx1"/>
                </a:solidFill>
              </a:rPr>
              <a:t>waitpid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r>
              <a:rPr lang="zh-CN" altLang="en-US" dirty="0">
                <a:solidFill>
                  <a:schemeClr val="tx1"/>
                </a:solidFill>
              </a:rPr>
              <a:t>接收子进程退出状态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41A4A36-B16A-0426-9D97-48B99A09A89E}"/>
              </a:ext>
            </a:extLst>
          </p:cNvPr>
          <p:cNvSpPr txBox="1"/>
          <p:nvPr/>
        </p:nvSpPr>
        <p:spPr>
          <a:xfrm>
            <a:off x="8562550" y="3036129"/>
            <a:ext cx="3432083" cy="1012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获取</a:t>
            </a:r>
            <a:r>
              <a:rPr lang="zh-CN" altLang="en-US" sz="2000" b="1" dirty="0">
                <a:solidFill>
                  <a:schemeClr val="accent4"/>
                </a:solidFill>
              </a:rPr>
              <a:t>代码执行信息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zh-CN" altLang="en-US" b="1" dirty="0">
                <a:solidFill>
                  <a:schemeClr val="tx1"/>
                </a:solidFill>
              </a:rPr>
              <a:t>共享内存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6C8C35C-4CD7-CD86-8BC4-27888E685E4A}"/>
              </a:ext>
            </a:extLst>
          </p:cNvPr>
          <p:cNvSpPr txBox="1"/>
          <p:nvPr/>
        </p:nvSpPr>
        <p:spPr>
          <a:xfrm>
            <a:off x="9391537" y="121711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4"/>
                </a:solidFill>
              </a:rPr>
              <a:t>关键点</a:t>
            </a:r>
            <a:r>
              <a:rPr lang="zh-CN" altLang="en-US" b="1" dirty="0"/>
              <a:t>实现方法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93FC0CE-C911-4599-F700-4C990BE8380E}"/>
              </a:ext>
            </a:extLst>
          </p:cNvPr>
          <p:cNvCxnSpPr/>
          <p:nvPr/>
        </p:nvCxnSpPr>
        <p:spPr>
          <a:xfrm>
            <a:off x="8408021" y="2720300"/>
            <a:ext cx="3596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3B4BD12-DD04-E0AA-3444-960772CBDD20}"/>
              </a:ext>
            </a:extLst>
          </p:cNvPr>
          <p:cNvCxnSpPr/>
          <p:nvPr/>
        </p:nvCxnSpPr>
        <p:spPr>
          <a:xfrm>
            <a:off x="8408021" y="4234006"/>
            <a:ext cx="3586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1BEF74C-4DF8-C639-78A5-21AD297E75C1}"/>
              </a:ext>
            </a:extLst>
          </p:cNvPr>
          <p:cNvCxnSpPr>
            <a:cxnSpLocks/>
          </p:cNvCxnSpPr>
          <p:nvPr/>
        </p:nvCxnSpPr>
        <p:spPr>
          <a:xfrm>
            <a:off x="8408021" y="1303752"/>
            <a:ext cx="0" cy="4557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84826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AFLNet</a:t>
            </a:r>
            <a:r>
              <a:rPr lang="en-US" altLang="zh-CN" dirty="0"/>
              <a:t>(AFL</a:t>
            </a:r>
            <a:r>
              <a:rPr lang="zh-CN" altLang="en-US" dirty="0"/>
              <a:t>在</a:t>
            </a:r>
            <a:r>
              <a:rPr lang="zh-CN" altLang="en-US" dirty="0">
                <a:solidFill>
                  <a:schemeClr val="accent4"/>
                </a:solidFill>
              </a:rPr>
              <a:t>网络协议测试</a:t>
            </a:r>
            <a:r>
              <a:rPr lang="zh-CN" altLang="en-US" dirty="0"/>
              <a:t>领域的扩展）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BB2E193-6F02-C68E-5FE5-D4C3BDA15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2763" y="1128712"/>
            <a:ext cx="1794944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25E7B6B-6346-8626-1DDF-8E75FE31A7D2}"/>
              </a:ext>
            </a:extLst>
          </p:cNvPr>
          <p:cNvGrpSpPr/>
          <p:nvPr/>
        </p:nvGrpSpPr>
        <p:grpSpPr>
          <a:xfrm>
            <a:off x="249160" y="1239112"/>
            <a:ext cx="7879382" cy="4736216"/>
            <a:chOff x="3900488" y="1445282"/>
            <a:chExt cx="7879382" cy="4736216"/>
          </a:xfrm>
        </p:grpSpPr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6A126C08-F9A5-22C7-612D-61B86D7C577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6651469"/>
                </p:ext>
              </p:extLst>
            </p:nvPr>
          </p:nvGraphicFramePr>
          <p:xfrm>
            <a:off x="4136168" y="1660089"/>
            <a:ext cx="7536483" cy="44286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7124686" imgH="4181508" progId="Visio.Drawing.15">
                    <p:embed/>
                  </p:oleObj>
                </mc:Choice>
                <mc:Fallback>
                  <p:oleObj name="Visio" r:id="rId3" imgW="7124686" imgH="4181508" progId="Visio.Drawing.15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6168" y="1660089"/>
                          <a:ext cx="7536483" cy="442865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4E0B6D8F-CF47-6CD2-1B83-573D7285B554}"/>
                </a:ext>
              </a:extLst>
            </p:cNvPr>
            <p:cNvSpPr/>
            <p:nvPr/>
          </p:nvSpPr>
          <p:spPr>
            <a:xfrm>
              <a:off x="3900488" y="1445282"/>
              <a:ext cx="7879382" cy="47362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A0C036D9-D853-9A3B-E249-5C5136BF67BC}"/>
              </a:ext>
            </a:extLst>
          </p:cNvPr>
          <p:cNvSpPr txBox="1"/>
          <p:nvPr/>
        </p:nvSpPr>
        <p:spPr>
          <a:xfrm>
            <a:off x="8495643" y="2922547"/>
            <a:ext cx="4615885" cy="2259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</a:rPr>
              <a:t>扩展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zh-CN" altLang="en-US" b="1" dirty="0">
                <a:solidFill>
                  <a:schemeClr val="tx1"/>
                </a:solidFill>
              </a:rPr>
              <a:t>支持</a:t>
            </a:r>
            <a:r>
              <a:rPr lang="en-US" altLang="zh-CN" b="1" dirty="0">
                <a:solidFill>
                  <a:schemeClr val="tx1"/>
                </a:solidFill>
              </a:rPr>
              <a:t>socket</a:t>
            </a:r>
            <a:r>
              <a:rPr lang="zh-CN" altLang="en-US" b="1" dirty="0">
                <a:solidFill>
                  <a:schemeClr val="tx1"/>
                </a:solidFill>
              </a:rPr>
              <a:t>网络通信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  </a:t>
            </a:r>
            <a:r>
              <a:rPr lang="en-US" altLang="zh-CN" b="1" dirty="0"/>
              <a:t> </a:t>
            </a:r>
            <a:r>
              <a:rPr lang="zh-CN" altLang="en-US" b="1" dirty="0"/>
              <a:t>算法</a:t>
            </a:r>
            <a:r>
              <a:rPr lang="zh-CN" altLang="en-US" dirty="0"/>
              <a:t>：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自动识别网络协议格式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改进变异算法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7F89CDC-36E1-B849-7030-EA8B531768B1}"/>
              </a:ext>
            </a:extLst>
          </p:cNvPr>
          <p:cNvSpPr txBox="1"/>
          <p:nvPr/>
        </p:nvSpPr>
        <p:spPr>
          <a:xfrm>
            <a:off x="8495643" y="1675475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4"/>
                </a:solidFill>
              </a:rPr>
              <a:t>关键点</a:t>
            </a:r>
            <a:r>
              <a:rPr lang="zh-CN" altLang="en-US" b="1" dirty="0"/>
              <a:t>实现方法</a:t>
            </a:r>
            <a:r>
              <a:rPr lang="zh-CN" altLang="en-US" sz="2400" b="1" dirty="0">
                <a:solidFill>
                  <a:schemeClr val="accent4"/>
                </a:solidFill>
              </a:rPr>
              <a:t>同</a:t>
            </a:r>
            <a:r>
              <a:rPr lang="en-US" altLang="zh-CN" sz="2400" b="1" dirty="0">
                <a:solidFill>
                  <a:schemeClr val="accent4"/>
                </a:solidFill>
              </a:rPr>
              <a:t>AFL</a:t>
            </a:r>
            <a:endParaRPr lang="zh-CN" altLang="en-US" sz="2400" b="1" dirty="0">
              <a:solidFill>
                <a:schemeClr val="accent4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49047D0-CC99-CE80-9367-FB7640D07E34}"/>
              </a:ext>
            </a:extLst>
          </p:cNvPr>
          <p:cNvCxnSpPr/>
          <p:nvPr/>
        </p:nvCxnSpPr>
        <p:spPr>
          <a:xfrm>
            <a:off x="8408021" y="2583625"/>
            <a:ext cx="3586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93D0B4A-3430-856F-4C76-10292DB4D3A7}"/>
              </a:ext>
            </a:extLst>
          </p:cNvPr>
          <p:cNvCxnSpPr>
            <a:cxnSpLocks/>
          </p:cNvCxnSpPr>
          <p:nvPr/>
        </p:nvCxnSpPr>
        <p:spPr>
          <a:xfrm>
            <a:off x="8408021" y="1303752"/>
            <a:ext cx="0" cy="4557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CBD5905C-462B-ACE0-2BD8-BE83D41C4069}"/>
              </a:ext>
            </a:extLst>
          </p:cNvPr>
          <p:cNvSpPr/>
          <p:nvPr/>
        </p:nvSpPr>
        <p:spPr>
          <a:xfrm>
            <a:off x="8802236" y="4457925"/>
            <a:ext cx="186348" cy="1863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D9A4171-662D-1455-58DB-5C8BE980A3F9}"/>
              </a:ext>
            </a:extLst>
          </p:cNvPr>
          <p:cNvSpPr/>
          <p:nvPr/>
        </p:nvSpPr>
        <p:spPr>
          <a:xfrm>
            <a:off x="8798973" y="4901171"/>
            <a:ext cx="186348" cy="1863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2917097-89F1-7581-9A2C-5406E1573606}"/>
              </a:ext>
            </a:extLst>
          </p:cNvPr>
          <p:cNvSpPr/>
          <p:nvPr/>
        </p:nvSpPr>
        <p:spPr>
          <a:xfrm>
            <a:off x="8501153" y="3650885"/>
            <a:ext cx="186348" cy="1863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7E9B4A3-8A8F-B4CC-00A0-3B69EBF97206}"/>
              </a:ext>
            </a:extLst>
          </p:cNvPr>
          <p:cNvSpPr/>
          <p:nvPr/>
        </p:nvSpPr>
        <p:spPr>
          <a:xfrm>
            <a:off x="8501153" y="4082980"/>
            <a:ext cx="186348" cy="1863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81080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固件系统调用模糊测试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2F37A66-958B-9D79-9115-81715D32B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40" y="25417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3A0D608A-C9A1-E7B2-A2D5-144EFDF35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9900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固件模糊测试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4F3BE63-0024-01DD-C5E1-95A705EA7E95}"/>
              </a:ext>
            </a:extLst>
          </p:cNvPr>
          <p:cNvGrpSpPr/>
          <p:nvPr/>
        </p:nvGrpSpPr>
        <p:grpSpPr>
          <a:xfrm>
            <a:off x="364254" y="978264"/>
            <a:ext cx="2462297" cy="5203233"/>
            <a:chOff x="1057517" y="1257299"/>
            <a:chExt cx="2792211" cy="439193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FCB95FE-823C-26EC-507A-45C63A43677F}"/>
                </a:ext>
              </a:extLst>
            </p:cNvPr>
            <p:cNvSpPr/>
            <p:nvPr/>
          </p:nvSpPr>
          <p:spPr>
            <a:xfrm>
              <a:off x="1057517" y="1257299"/>
              <a:ext cx="2792211" cy="43919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BD1D9C6-3A51-851B-F9DD-47DDCF19F707}"/>
                </a:ext>
              </a:extLst>
            </p:cNvPr>
            <p:cNvSpPr/>
            <p:nvPr/>
          </p:nvSpPr>
          <p:spPr>
            <a:xfrm>
              <a:off x="1290758" y="2393985"/>
              <a:ext cx="2325727" cy="6910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目标：固件系统调用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1291B0-38BA-5F50-CF67-30A7F0366B24}"/>
                </a:ext>
              </a:extLst>
            </p:cNvPr>
            <p:cNvSpPr/>
            <p:nvPr/>
          </p:nvSpPr>
          <p:spPr>
            <a:xfrm>
              <a:off x="1290757" y="3267622"/>
              <a:ext cx="2325727" cy="6910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QEMU</a:t>
              </a:r>
              <a:r>
                <a:rPr lang="zh-CN" altLang="en-US" dirty="0">
                  <a:solidFill>
                    <a:schemeClr val="tx1"/>
                  </a:solidFill>
                </a:rPr>
                <a:t>系统级模拟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A0996C2-E246-CEFE-EE11-578ACC7FC3E7}"/>
                </a:ext>
              </a:extLst>
            </p:cNvPr>
            <p:cNvSpPr/>
            <p:nvPr/>
          </p:nvSpPr>
          <p:spPr>
            <a:xfrm>
              <a:off x="1290757" y="4206571"/>
              <a:ext cx="2325727" cy="6910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文件输入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7518917-830E-EA84-8E7D-115D14017B18}"/>
                </a:ext>
              </a:extLst>
            </p:cNvPr>
            <p:cNvSpPr txBox="1"/>
            <p:nvPr/>
          </p:nvSpPr>
          <p:spPr>
            <a:xfrm>
              <a:off x="1057517" y="1595254"/>
              <a:ext cx="16703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TriforceAFL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E2F37A66-958B-9D79-9115-81715D32B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40" y="25417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3A0D608A-C9A1-E7B2-A2D5-144EFDF35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A56B0731-7834-79BB-AF67-890CACA78B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8963" y="1096886"/>
          <a:ext cx="10529885" cy="6286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2306054" imgH="7343795" progId="Visio.Drawing.15">
                  <p:embed/>
                </p:oleObj>
              </mc:Choice>
              <mc:Fallback>
                <p:oleObj name="Visio" r:id="rId3" imgW="12306054" imgH="7343795" progId="Visio.Drawing.15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A56B0731-7834-79BB-AF67-890CACA78B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3" y="1096886"/>
                        <a:ext cx="10529885" cy="62863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06A3A36-DB48-85BA-086D-83E1025C210A}"/>
              </a:ext>
            </a:extLst>
          </p:cNvPr>
          <p:cNvSpPr/>
          <p:nvPr/>
        </p:nvSpPr>
        <p:spPr>
          <a:xfrm>
            <a:off x="3314700" y="957263"/>
            <a:ext cx="8395175" cy="52242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945341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TQ4NjhhNjU3M2ZiNTY0NGQyOGU0NzRiNzExZjE5Mj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heme/theme1.xml><?xml version="1.0" encoding="utf-8"?>
<a:theme xmlns:a="http://schemas.openxmlformats.org/drawingml/2006/main" name="封2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1205</Words>
  <Application>Microsoft Office PowerPoint</Application>
  <PresentationFormat>宽屏</PresentationFormat>
  <Paragraphs>160</Paragraphs>
  <Slides>19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微软雅黑</vt:lpstr>
      <vt:lpstr>微软雅黑 Light</vt:lpstr>
      <vt:lpstr>Arial</vt:lpstr>
      <vt:lpstr>Calibri</vt:lpstr>
      <vt:lpstr>Century Gothic</vt:lpstr>
      <vt:lpstr>封2​​</vt:lpstr>
      <vt:lpstr>Visio</vt:lpstr>
      <vt:lpstr>基于模糊测试的协议脆弱性研究 Research on Protocol Vulnerability via fuzzing</vt:lpstr>
      <vt:lpstr>PowerPoint 演示文稿</vt:lpstr>
      <vt:lpstr>PowerPoint 演示文稿</vt:lpstr>
      <vt:lpstr>安全现状</vt:lpstr>
      <vt:lpstr>模糊测试</vt:lpstr>
      <vt:lpstr>AFL</vt:lpstr>
      <vt:lpstr>AFLNet(AFL在网络协议测试领域的扩展）</vt:lpstr>
      <vt:lpstr>固件系统调用模糊测试</vt:lpstr>
      <vt:lpstr>固件模糊测试</vt:lpstr>
      <vt:lpstr>其它相关工作</vt:lpstr>
      <vt:lpstr>研究目的</vt:lpstr>
      <vt:lpstr>PowerPoint 演示文稿</vt:lpstr>
      <vt:lpstr>任务分解</vt:lpstr>
      <vt:lpstr>方法分析</vt:lpstr>
      <vt:lpstr>方法分析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基于模糊测试的协议脆弱性研究 Research on Protocol Vulnerbility via fuzzing</dc:title>
  <dc:creator>czx</dc:creator>
  <cp:lastModifiedBy>xuan czx</cp:lastModifiedBy>
  <cp:revision>15</cp:revision>
  <dcterms:created xsi:type="dcterms:W3CDTF">2023-08-09T12:44:00Z</dcterms:created>
  <dcterms:modified xsi:type="dcterms:W3CDTF">2024-05-27T16:39:24Z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2052-12.1.0.16929</vt:lpwstr>
  </property>
</Properties>
</file>