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2"/>
    <p:sldId id="416" r:id="rId3"/>
    <p:sldId id="417" r:id="rId4"/>
    <p:sldId id="420" r:id="rId5"/>
    <p:sldId id="421" r:id="rId6"/>
    <p:sldId id="419" r:id="rId7"/>
    <p:sldId id="418" r:id="rId8"/>
    <p:sldId id="422" r:id="rId9"/>
    <p:sldId id="423" r:id="rId10"/>
    <p:sldId id="41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8" y="60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6-9-ppt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35" y="-635"/>
            <a:ext cx="12192635" cy="6858635"/>
          </a:xfrm>
          <a:prstGeom prst="rect">
            <a:avLst/>
          </a:prstGeom>
        </p:spPr>
      </p:pic>
      <p:pic>
        <p:nvPicPr>
          <p:cNvPr id="4" name="图片 3" descr="大赛名称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45660" y="1864360"/>
            <a:ext cx="6924675" cy="1042035"/>
          </a:xfrm>
          <a:prstGeom prst="rect">
            <a:avLst/>
          </a:prstGeom>
        </p:spPr>
      </p:pic>
      <p:pic>
        <p:nvPicPr>
          <p:cNvPr id="10" name="图片 9" descr="大赛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404100" y="384810"/>
            <a:ext cx="4571365" cy="4171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2021/1/16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大赛logo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489825" y="248920"/>
            <a:ext cx="4399915" cy="401955"/>
          </a:xfrm>
          <a:prstGeom prst="rect">
            <a:avLst/>
          </a:prstGeom>
        </p:spPr>
      </p:pic>
      <p:pic>
        <p:nvPicPr>
          <p:cNvPr id="9" name="图片 8" descr="ppt-16-9-内页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 descr="大赛logo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404100" y="384810"/>
            <a:ext cx="4571365" cy="417195"/>
          </a:xfrm>
          <a:prstGeom prst="rect">
            <a:avLst/>
          </a:prstGeom>
        </p:spPr>
      </p:pic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73600" y="4365625"/>
            <a:ext cx="6925945" cy="1955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+mn-ea"/>
                <a:cs typeface="+mn-ea"/>
              </a:rPr>
              <a:t>赛题名：大规模图数据中</a:t>
            </a:r>
            <a:r>
              <a:rPr lang="en-US" altLang="zh-CN" sz="2800" dirty="0">
                <a:solidFill>
                  <a:schemeClr val="bg1"/>
                </a:solidFill>
                <a:latin typeface="+mn-ea"/>
                <a:cs typeface="+mn-ea"/>
              </a:rPr>
              <a:t>kmax-truss</a:t>
            </a:r>
            <a:r>
              <a:rPr lang="zh-CN" altLang="en-US" sz="2800" dirty="0">
                <a:solidFill>
                  <a:schemeClr val="bg1"/>
                </a:solidFill>
                <a:latin typeface="+mn-ea"/>
                <a:cs typeface="+mn-ea"/>
              </a:rPr>
              <a:t>问题的求解和算法优化</a:t>
            </a:r>
            <a:endParaRPr lang="en-US" altLang="zh-CN" sz="2800" dirty="0">
              <a:solidFill>
                <a:schemeClr val="bg1"/>
              </a:solidFill>
              <a:latin typeface="+mn-ea"/>
              <a:cs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+mn-ea"/>
                <a:cs typeface="+mn-ea"/>
              </a:rPr>
              <a:t>队伍名称：一往无前</a:t>
            </a:r>
            <a:endParaRPr lang="en-US" altLang="zh-CN" sz="2800" dirty="0">
              <a:solidFill>
                <a:schemeClr val="bg1"/>
              </a:solidFill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63010" y="2357755"/>
            <a:ext cx="499745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>
                <a:solidFill>
                  <a:schemeClr val="bg1"/>
                </a:solidFill>
              </a:rPr>
              <a:t>THANKS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4495" y="315595"/>
            <a:ext cx="65424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6C1465-B1C1-4C8F-A944-7EDEDBBFE612}"/>
              </a:ext>
            </a:extLst>
          </p:cNvPr>
          <p:cNvSpPr txBox="1"/>
          <p:nvPr/>
        </p:nvSpPr>
        <p:spPr>
          <a:xfrm>
            <a:off x="967409" y="2703443"/>
            <a:ext cx="97668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队长：崔高铭</a:t>
            </a:r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曾就职于华为，毕业于齐鲁工业大学，获得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2020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年阿里云原生编程挑战赛第二名、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2018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年华为软件精英挑战赛第四名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4495" y="315595"/>
            <a:ext cx="65424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算法流程</a:t>
            </a:r>
            <a:endParaRPr lang="en-US" altLang="zh-CN" sz="32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0ABB2C9-006E-43D9-85DA-6A5BA7A49B5E}"/>
              </a:ext>
            </a:extLst>
          </p:cNvPr>
          <p:cNvSpPr/>
          <p:nvPr/>
        </p:nvSpPr>
        <p:spPr>
          <a:xfrm>
            <a:off x="849288" y="2687946"/>
            <a:ext cx="1440873" cy="803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读取数据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9876065-6DDD-439A-A324-4CBAD15E81A0}"/>
              </a:ext>
            </a:extLst>
          </p:cNvPr>
          <p:cNvSpPr/>
          <p:nvPr/>
        </p:nvSpPr>
        <p:spPr>
          <a:xfrm>
            <a:off x="2978727" y="2687948"/>
            <a:ext cx="1440873" cy="803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计算</a:t>
            </a:r>
            <a:r>
              <a:rPr lang="en-US" altLang="zh-CN" sz="1600" dirty="0"/>
              <a:t>upper_k</a:t>
            </a:r>
            <a:r>
              <a:rPr lang="zh-CN" altLang="en-US" sz="1600" dirty="0"/>
              <a:t>和</a:t>
            </a:r>
            <a:r>
              <a:rPr lang="en-US" altLang="zh-CN" sz="1600" dirty="0"/>
              <a:t>lower_k</a:t>
            </a:r>
            <a:endParaRPr lang="zh-CN" altLang="en-US" sz="16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9149FA2-A9F8-4FC8-9E73-52D245ADB5D9}"/>
              </a:ext>
            </a:extLst>
          </p:cNvPr>
          <p:cNvSpPr/>
          <p:nvPr/>
        </p:nvSpPr>
        <p:spPr>
          <a:xfrm>
            <a:off x="5001491" y="2687948"/>
            <a:ext cx="1440873" cy="803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计算</a:t>
            </a:r>
            <a:r>
              <a:rPr lang="en-US" altLang="zh-CN" sz="1600" dirty="0"/>
              <a:t>k-core</a:t>
            </a:r>
            <a:r>
              <a:rPr lang="zh-CN" altLang="en-US" sz="1600" dirty="0"/>
              <a:t>删边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86A94F8-8FCD-4ADE-9CC0-9C46511466DE}"/>
              </a:ext>
            </a:extLst>
          </p:cNvPr>
          <p:cNvSpPr/>
          <p:nvPr/>
        </p:nvSpPr>
        <p:spPr>
          <a:xfrm>
            <a:off x="6946900" y="2687948"/>
            <a:ext cx="1440873" cy="803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计算</a:t>
            </a:r>
            <a:r>
              <a:rPr lang="en-US" altLang="zh-CN" sz="1600" dirty="0"/>
              <a:t>kmax-truss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40B76BB-5F35-4621-A3EE-9F2361569007}"/>
              </a:ext>
            </a:extLst>
          </p:cNvPr>
          <p:cNvSpPr/>
          <p:nvPr/>
        </p:nvSpPr>
        <p:spPr>
          <a:xfrm>
            <a:off x="9033164" y="2687948"/>
            <a:ext cx="1440873" cy="803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输出结果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6CB475EC-AD6F-4EFD-AF7D-20E7F278D330}"/>
              </a:ext>
            </a:extLst>
          </p:cNvPr>
          <p:cNvSpPr/>
          <p:nvPr/>
        </p:nvSpPr>
        <p:spPr>
          <a:xfrm>
            <a:off x="2290160" y="2937330"/>
            <a:ext cx="645391" cy="271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92B899CF-64D4-4A12-97C6-16883DA10019}"/>
              </a:ext>
            </a:extLst>
          </p:cNvPr>
          <p:cNvSpPr/>
          <p:nvPr/>
        </p:nvSpPr>
        <p:spPr>
          <a:xfrm>
            <a:off x="4419600" y="3034313"/>
            <a:ext cx="58189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8AA0E58D-0058-44E1-9D18-B0E060B3DFA0}"/>
              </a:ext>
            </a:extLst>
          </p:cNvPr>
          <p:cNvSpPr/>
          <p:nvPr/>
        </p:nvSpPr>
        <p:spPr>
          <a:xfrm>
            <a:off x="6442364" y="2937330"/>
            <a:ext cx="50453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3A746D96-C0CE-4197-AE60-B6CAD6A87174}"/>
              </a:ext>
            </a:extLst>
          </p:cNvPr>
          <p:cNvSpPr/>
          <p:nvPr/>
        </p:nvSpPr>
        <p:spPr>
          <a:xfrm>
            <a:off x="8387773" y="2937330"/>
            <a:ext cx="64539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00A8C0ED-40F9-4478-894C-D1F8D2EE1045}"/>
              </a:ext>
            </a:extLst>
          </p:cNvPr>
          <p:cNvCxnSpPr>
            <a:cxnSpLocks/>
            <a:endCxn id="10" idx="2"/>
          </p:cNvCxnSpPr>
          <p:nvPr/>
        </p:nvCxnSpPr>
        <p:spPr>
          <a:xfrm rot="10800000">
            <a:off x="3699164" y="3491513"/>
            <a:ext cx="3968172" cy="73623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84671EE-80EF-4FDF-8BD5-3D8DB0A0092B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667336" y="3491512"/>
            <a:ext cx="1" cy="736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30999DC-8772-48C3-88BE-B7D0FBA361D0}"/>
              </a:ext>
            </a:extLst>
          </p:cNvPr>
          <p:cNvSpPr txBox="1"/>
          <p:nvPr/>
        </p:nvSpPr>
        <p:spPr>
          <a:xfrm>
            <a:off x="4857532" y="4380152"/>
            <a:ext cx="195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不符合结束条件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4495" y="315595"/>
            <a:ext cx="6542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D3A018-D20A-4502-B196-1D61DD5CB539}"/>
              </a:ext>
            </a:extLst>
          </p:cNvPr>
          <p:cNvSpPr txBox="1"/>
          <p:nvPr/>
        </p:nvSpPr>
        <p:spPr>
          <a:xfrm>
            <a:off x="662609" y="1669774"/>
            <a:ext cx="10668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计算</a:t>
            </a:r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upper_k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和</a:t>
            </a:r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lower_k: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FFFF"/>
                </a:solidFill>
              </a:rPr>
              <a:t>计算每个节点的度，统计</a:t>
            </a:r>
            <a:r>
              <a:rPr lang="en-US" altLang="zh-CN" sz="2400" dirty="0">
                <a:solidFill>
                  <a:srgbClr val="FFFFFF"/>
                </a:solidFill>
              </a:rPr>
              <a:t>1~n-1</a:t>
            </a:r>
            <a:r>
              <a:rPr lang="zh-CN" altLang="en-US" sz="2400" dirty="0">
                <a:solidFill>
                  <a:srgbClr val="FFFFFF"/>
                </a:solidFill>
              </a:rPr>
              <a:t>度边的个数。</a:t>
            </a:r>
            <a:endParaRPr lang="en-US" altLang="zh-CN" sz="2400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FFFF"/>
                </a:solidFill>
              </a:rPr>
              <a:t>从最大度到最小度遍历图，统计大于等于当前度</a:t>
            </a:r>
            <a:r>
              <a:rPr lang="en-US" altLang="zh-CN" sz="2400" dirty="0">
                <a:solidFill>
                  <a:srgbClr val="FFFFFF"/>
                </a:solidFill>
              </a:rPr>
              <a:t>d</a:t>
            </a:r>
            <a:r>
              <a:rPr lang="zh-CN" altLang="en-US" sz="2400" dirty="0">
                <a:solidFill>
                  <a:srgbClr val="FFFFFF"/>
                </a:solidFill>
              </a:rPr>
              <a:t>的边数，当边数大于</a:t>
            </a:r>
            <a:r>
              <a:rPr lang="en-US" altLang="zh-CN" sz="2400" dirty="0">
                <a:solidFill>
                  <a:srgbClr val="FFFFFF"/>
                </a:solidFill>
              </a:rPr>
              <a:t>d</a:t>
            </a:r>
            <a:r>
              <a:rPr lang="zh-CN" altLang="en-US" sz="2400" dirty="0">
                <a:solidFill>
                  <a:srgbClr val="FFFFFF"/>
                </a:solidFill>
              </a:rPr>
              <a:t>时，将</a:t>
            </a:r>
            <a:r>
              <a:rPr lang="en-US" altLang="zh-CN" sz="2400" dirty="0">
                <a:solidFill>
                  <a:srgbClr val="FFFFFF"/>
                </a:solidFill>
              </a:rPr>
              <a:t>d+1</a:t>
            </a:r>
            <a:r>
              <a:rPr lang="zh-CN" altLang="en-US" sz="2400" dirty="0">
                <a:solidFill>
                  <a:srgbClr val="FFFFFF"/>
                </a:solidFill>
              </a:rPr>
              <a:t>作为</a:t>
            </a:r>
            <a:r>
              <a:rPr lang="en-US" altLang="zh-CN" sz="2400" dirty="0">
                <a:solidFill>
                  <a:srgbClr val="FFFFFF"/>
                </a:solidFill>
              </a:rPr>
              <a:t>upper_k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FFFF"/>
                </a:solidFill>
              </a:rPr>
              <a:t>upper_k</a:t>
            </a:r>
            <a:r>
              <a:rPr lang="zh-CN" altLang="en-US" sz="2400" dirty="0">
                <a:solidFill>
                  <a:srgbClr val="FFFFFF"/>
                </a:solidFill>
              </a:rPr>
              <a:t>的</a:t>
            </a:r>
            <a:r>
              <a:rPr lang="en-US" altLang="zh-CN" sz="2400" dirty="0">
                <a:solidFill>
                  <a:srgbClr val="FFFFFF"/>
                </a:solidFill>
              </a:rPr>
              <a:t>1/3</a:t>
            </a:r>
            <a:r>
              <a:rPr lang="zh-CN" altLang="en-US" sz="2400" dirty="0">
                <a:solidFill>
                  <a:srgbClr val="FFFFFF"/>
                </a:solidFill>
              </a:rPr>
              <a:t>作为</a:t>
            </a:r>
            <a:r>
              <a:rPr lang="en-US" altLang="zh-CN" sz="2400" dirty="0">
                <a:solidFill>
                  <a:srgbClr val="FFFFFF"/>
                </a:solidFill>
              </a:rPr>
              <a:t>lower_k</a:t>
            </a:r>
            <a:r>
              <a:rPr lang="zh-CN" altLang="en-US" sz="2400" dirty="0">
                <a:solidFill>
                  <a:srgbClr val="FFFFFF"/>
                </a:solidFill>
              </a:rPr>
              <a:t>的值</a:t>
            </a:r>
            <a:endParaRPr lang="en-US" altLang="zh-CN" sz="2400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FFFFFF"/>
              </a:solidFill>
            </a:endParaRPr>
          </a:p>
          <a:p>
            <a:r>
              <a:rPr lang="zh-CN" altLang="en-US" sz="2400" dirty="0">
                <a:solidFill>
                  <a:srgbClr val="FFFFFF"/>
                </a:solidFill>
              </a:rPr>
              <a:t>计算</a:t>
            </a:r>
            <a:r>
              <a:rPr lang="en-US" altLang="zh-CN" sz="2400" dirty="0">
                <a:solidFill>
                  <a:srgbClr val="FFFFFF"/>
                </a:solidFill>
              </a:rPr>
              <a:t>k-core</a:t>
            </a:r>
            <a:r>
              <a:rPr lang="zh-CN" altLang="en-US" sz="2400" dirty="0">
                <a:solidFill>
                  <a:srgbClr val="FFFFFF"/>
                </a:solidFill>
              </a:rPr>
              <a:t>并删边：</a:t>
            </a:r>
            <a:endParaRPr lang="en-US" altLang="zh-CN" sz="2400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FFFF"/>
                </a:solidFill>
              </a:rPr>
              <a:t>将</a:t>
            </a:r>
            <a:r>
              <a:rPr lang="en-US" altLang="zh-CN" sz="2400" dirty="0">
                <a:solidFill>
                  <a:srgbClr val="FFFFFF"/>
                </a:solidFill>
              </a:rPr>
              <a:t>lower_k</a:t>
            </a:r>
            <a:r>
              <a:rPr lang="zh-CN" altLang="en-US" sz="2400" dirty="0">
                <a:solidFill>
                  <a:srgbClr val="FFFFFF"/>
                </a:solidFill>
              </a:rPr>
              <a:t>作为</a:t>
            </a:r>
            <a:r>
              <a:rPr lang="en-US" altLang="zh-CN" sz="2400" dirty="0">
                <a:solidFill>
                  <a:srgbClr val="FFFFFF"/>
                </a:solidFill>
              </a:rPr>
              <a:t>k</a:t>
            </a:r>
            <a:r>
              <a:rPr lang="zh-CN" altLang="en-US" sz="2400" dirty="0">
                <a:solidFill>
                  <a:srgbClr val="FFFFFF"/>
                </a:solidFill>
              </a:rPr>
              <a:t>值，计算</a:t>
            </a:r>
            <a:r>
              <a:rPr lang="en-US" altLang="zh-CN" sz="2400" dirty="0">
                <a:solidFill>
                  <a:srgbClr val="FFFFFF"/>
                </a:solidFill>
              </a:rPr>
              <a:t>k-core</a:t>
            </a:r>
            <a:r>
              <a:rPr lang="zh-CN" altLang="en-US" sz="2400" dirty="0">
                <a:solidFill>
                  <a:srgbClr val="FFFFFF"/>
                </a:solidFill>
              </a:rPr>
              <a:t>，将小于等于</a:t>
            </a:r>
            <a:r>
              <a:rPr lang="en-US" altLang="zh-CN" sz="2400" dirty="0">
                <a:solidFill>
                  <a:srgbClr val="FFFFFF"/>
                </a:solidFill>
              </a:rPr>
              <a:t>k</a:t>
            </a:r>
            <a:r>
              <a:rPr lang="zh-CN" altLang="en-US" sz="2400" dirty="0">
                <a:solidFill>
                  <a:srgbClr val="FFFFFF"/>
                </a:solidFill>
              </a:rPr>
              <a:t>的边删除，并进行构建图</a:t>
            </a:r>
            <a:endParaRPr lang="en-US" altLang="zh-CN" sz="2400" dirty="0">
              <a:solidFill>
                <a:srgbClr val="FFFFFF"/>
              </a:solidFill>
            </a:endParaRPr>
          </a:p>
          <a:p>
            <a:endParaRPr lang="en-US" altLang="zh-CN" dirty="0">
              <a:solidFill>
                <a:srgbClr val="FFFFFF"/>
              </a:solidFill>
            </a:endParaRPr>
          </a:p>
          <a:p>
            <a:endParaRPr lang="en-US" altLang="zh-CN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824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4495" y="315595"/>
            <a:ext cx="6542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78FAEA-C286-4CD1-9358-289D57B0A397}"/>
              </a:ext>
            </a:extLst>
          </p:cNvPr>
          <p:cNvSpPr txBox="1"/>
          <p:nvPr/>
        </p:nvSpPr>
        <p:spPr>
          <a:xfrm>
            <a:off x="768625" y="1656522"/>
            <a:ext cx="10031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</a:rPr>
              <a:t>构建图：</a:t>
            </a:r>
            <a:endParaRPr lang="en-US" altLang="zh-CN" sz="240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FFFF"/>
                </a:solidFill>
              </a:rPr>
              <a:t>采用</a:t>
            </a:r>
            <a:r>
              <a:rPr lang="en-US" altLang="zh-CN" sz="2400" dirty="0">
                <a:solidFill>
                  <a:srgbClr val="FFFFFF"/>
                </a:solidFill>
              </a:rPr>
              <a:t>CSR</a:t>
            </a:r>
            <a:r>
              <a:rPr lang="zh-CN" altLang="en-US" sz="2400" dirty="0">
                <a:solidFill>
                  <a:srgbClr val="FFFFFF"/>
                </a:solidFill>
              </a:rPr>
              <a:t>结构进行构建图，并使用</a:t>
            </a:r>
            <a:r>
              <a:rPr lang="en-US" altLang="zh-CN" sz="2400" dirty="0">
                <a:solidFill>
                  <a:srgbClr val="FFFFFF"/>
                </a:solidFill>
              </a:rPr>
              <a:t>GPU</a:t>
            </a:r>
            <a:r>
              <a:rPr lang="zh-CN" altLang="en-US" sz="2400" dirty="0">
                <a:solidFill>
                  <a:srgbClr val="FFFFFF"/>
                </a:solidFill>
              </a:rPr>
              <a:t>处理边的初始化</a:t>
            </a:r>
            <a:endParaRPr lang="en-US" altLang="zh-CN" sz="240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FFFFFF"/>
              </a:solidFill>
            </a:endParaRPr>
          </a:p>
          <a:p>
            <a:r>
              <a:rPr lang="zh-CN" altLang="en-US" sz="2400" dirty="0">
                <a:solidFill>
                  <a:srgbClr val="FFFFFF"/>
                </a:solidFill>
              </a:rPr>
              <a:t>初始化分割边：</a:t>
            </a:r>
            <a:endParaRPr lang="en-US" altLang="zh-CN" sz="2400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FFFF"/>
                </a:solidFill>
              </a:rPr>
              <a:t>搜索每条边的邻边，将第一个邻节点大于自身的邻边作为分割边</a:t>
            </a:r>
            <a:endParaRPr lang="en-US" altLang="zh-CN" sz="2400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8704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4495" y="315595"/>
            <a:ext cx="65424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计算边的支撑度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4A23AD-A284-4F4E-A31F-CB8C1D131029}"/>
              </a:ext>
            </a:extLst>
          </p:cNvPr>
          <p:cNvSpPr/>
          <p:nvPr/>
        </p:nvSpPr>
        <p:spPr>
          <a:xfrm>
            <a:off x="5963478" y="1364974"/>
            <a:ext cx="742122" cy="410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C1EC622-2BB4-4645-AE4B-F1EEF93D6207}"/>
              </a:ext>
            </a:extLst>
          </p:cNvPr>
          <p:cNvSpPr/>
          <p:nvPr/>
        </p:nvSpPr>
        <p:spPr>
          <a:xfrm>
            <a:off x="6705600" y="1364974"/>
            <a:ext cx="742122" cy="410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B19781-52C5-4F34-9030-3E4D73803E6E}"/>
              </a:ext>
            </a:extLst>
          </p:cNvPr>
          <p:cNvSpPr/>
          <p:nvPr/>
        </p:nvSpPr>
        <p:spPr>
          <a:xfrm>
            <a:off x="7447722" y="1364974"/>
            <a:ext cx="742122" cy="410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1DA2290-7598-4762-A06C-A056FE3B80E8}"/>
              </a:ext>
            </a:extLst>
          </p:cNvPr>
          <p:cNvSpPr/>
          <p:nvPr/>
        </p:nvSpPr>
        <p:spPr>
          <a:xfrm>
            <a:off x="8189844" y="1364974"/>
            <a:ext cx="742122" cy="410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B10CCC7-08D1-49B5-83C3-803ABF7761D7}"/>
              </a:ext>
            </a:extLst>
          </p:cNvPr>
          <p:cNvSpPr/>
          <p:nvPr/>
        </p:nvSpPr>
        <p:spPr>
          <a:xfrm>
            <a:off x="8931966" y="1364974"/>
            <a:ext cx="742122" cy="410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5B227AB-001F-45B1-93F0-1B91675E1390}"/>
              </a:ext>
            </a:extLst>
          </p:cNvPr>
          <p:cNvSpPr/>
          <p:nvPr/>
        </p:nvSpPr>
        <p:spPr>
          <a:xfrm>
            <a:off x="6006546" y="1364974"/>
            <a:ext cx="742122" cy="410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u1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26AEC3A-945E-48B1-90F3-CA464D8F7CBE}"/>
              </a:ext>
            </a:extLst>
          </p:cNvPr>
          <p:cNvSpPr/>
          <p:nvPr/>
        </p:nvSpPr>
        <p:spPr>
          <a:xfrm>
            <a:off x="6748668" y="1364974"/>
            <a:ext cx="742122" cy="410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u2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CF6993F-07F8-4778-967A-BC17DADCD8B1}"/>
              </a:ext>
            </a:extLst>
          </p:cNvPr>
          <p:cNvSpPr/>
          <p:nvPr/>
        </p:nvSpPr>
        <p:spPr>
          <a:xfrm>
            <a:off x="7490790" y="1364974"/>
            <a:ext cx="742122" cy="410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9A4DD86-F973-4FB5-A073-222D42D74C3F}"/>
              </a:ext>
            </a:extLst>
          </p:cNvPr>
          <p:cNvSpPr/>
          <p:nvPr/>
        </p:nvSpPr>
        <p:spPr>
          <a:xfrm>
            <a:off x="8232912" y="1364974"/>
            <a:ext cx="742122" cy="410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CEB41C4-B067-4903-8F96-2DD92F0C05A6}"/>
              </a:ext>
            </a:extLst>
          </p:cNvPr>
          <p:cNvSpPr/>
          <p:nvPr/>
        </p:nvSpPr>
        <p:spPr>
          <a:xfrm>
            <a:off x="8975034" y="1364974"/>
            <a:ext cx="742122" cy="410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82CA8CF-C8E0-42BC-9D9A-29D0482BE9AC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410198" y="1775792"/>
            <a:ext cx="967409" cy="137160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E141E20-4ED0-4E3A-B331-C2FBC37F81F8}"/>
              </a:ext>
            </a:extLst>
          </p:cNvPr>
          <p:cNvCxnSpPr>
            <a:stCxn id="24" idx="2"/>
          </p:cNvCxnSpPr>
          <p:nvPr/>
        </p:nvCxnSpPr>
        <p:spPr>
          <a:xfrm>
            <a:off x="7119729" y="1775792"/>
            <a:ext cx="2554359" cy="137160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53F384F-9F24-4BC3-A9C3-20895024C2D5}"/>
              </a:ext>
            </a:extLst>
          </p:cNvPr>
          <p:cNvSpPr txBox="1"/>
          <p:nvPr/>
        </p:nvSpPr>
        <p:spPr>
          <a:xfrm>
            <a:off x="6390859" y="3657601"/>
            <a:ext cx="92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分割边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61D839D-6C8E-4946-9611-FA57B7E929B4}"/>
              </a:ext>
            </a:extLst>
          </p:cNvPr>
          <p:cNvSpPr txBox="1"/>
          <p:nvPr/>
        </p:nvSpPr>
        <p:spPr>
          <a:xfrm>
            <a:off x="4999381" y="3657601"/>
            <a:ext cx="96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起始边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0974F5C-DB14-4058-BA4B-26AE38D01E07}"/>
              </a:ext>
            </a:extLst>
          </p:cNvPr>
          <p:cNvSpPr txBox="1"/>
          <p:nvPr/>
        </p:nvSpPr>
        <p:spPr>
          <a:xfrm>
            <a:off x="8623856" y="3657601"/>
            <a:ext cx="96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终止边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C03ED9B-30B0-4318-9DE7-52360E22967B}"/>
              </a:ext>
            </a:extLst>
          </p:cNvPr>
          <p:cNvSpPr txBox="1"/>
          <p:nvPr/>
        </p:nvSpPr>
        <p:spPr>
          <a:xfrm>
            <a:off x="253901" y="2017721"/>
            <a:ext cx="42205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FFFF"/>
                </a:solidFill>
              </a:rPr>
              <a:t>以分割边将邻边列表分割成两部分，起始边到分割边的邻边节点为</a:t>
            </a:r>
            <a:r>
              <a:rPr lang="en-US" altLang="zh-CN" sz="2400" dirty="0">
                <a:solidFill>
                  <a:srgbClr val="FFFFFF"/>
                </a:solidFill>
              </a:rPr>
              <a:t>vi</a:t>
            </a:r>
            <a:r>
              <a:rPr lang="zh-CN" altLang="en-US" sz="2400" dirty="0">
                <a:solidFill>
                  <a:srgbClr val="FFFFFF"/>
                </a:solidFill>
              </a:rPr>
              <a:t>，分割边到终止边的邻边节点为</a:t>
            </a:r>
            <a:r>
              <a:rPr lang="en-US" altLang="zh-CN" sz="2400" dirty="0">
                <a:solidFill>
                  <a:srgbClr val="FFFFFF"/>
                </a:solidFill>
              </a:rPr>
              <a:t>wi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FFFF"/>
                </a:solidFill>
              </a:rPr>
              <a:t>若</a:t>
            </a:r>
            <a:r>
              <a:rPr lang="en-US" altLang="zh-CN" sz="2400" dirty="0">
                <a:solidFill>
                  <a:srgbClr val="FFFFFF"/>
                </a:solidFill>
              </a:rPr>
              <a:t>vi</a:t>
            </a:r>
            <a:r>
              <a:rPr lang="zh-CN" altLang="en-US" sz="2400" dirty="0">
                <a:solidFill>
                  <a:srgbClr val="FFFFFF"/>
                </a:solidFill>
              </a:rPr>
              <a:t>的邻边节点列表中存在</a:t>
            </a:r>
            <a:r>
              <a:rPr lang="en-US" altLang="zh-CN" sz="2400" dirty="0">
                <a:solidFill>
                  <a:srgbClr val="FFFFFF"/>
                </a:solidFill>
              </a:rPr>
              <a:t>wi</a:t>
            </a:r>
            <a:r>
              <a:rPr lang="zh-CN" altLang="en-US" sz="2400" dirty="0">
                <a:solidFill>
                  <a:srgbClr val="FFFFFF"/>
                </a:solidFill>
              </a:rPr>
              <a:t>，表示</a:t>
            </a:r>
            <a:r>
              <a:rPr lang="en-US" altLang="zh-CN" sz="2400" dirty="0">
                <a:solidFill>
                  <a:srgbClr val="FFFFFF"/>
                </a:solidFill>
              </a:rPr>
              <a:t>ui-vi</a:t>
            </a:r>
            <a:r>
              <a:rPr lang="zh-CN" altLang="en-US" sz="2400" dirty="0">
                <a:solidFill>
                  <a:srgbClr val="FFFFFF"/>
                </a:solidFill>
              </a:rPr>
              <a:t>、</a:t>
            </a:r>
            <a:r>
              <a:rPr lang="en-US" altLang="zh-CN" sz="2400" dirty="0">
                <a:solidFill>
                  <a:srgbClr val="FFFFFF"/>
                </a:solidFill>
              </a:rPr>
              <a:t>vi-wi</a:t>
            </a:r>
            <a:r>
              <a:rPr lang="zh-CN" altLang="en-US" sz="2400" dirty="0">
                <a:solidFill>
                  <a:srgbClr val="FFFFFF"/>
                </a:solidFill>
              </a:rPr>
              <a:t>、</a:t>
            </a:r>
            <a:r>
              <a:rPr lang="en-US" altLang="zh-CN" sz="2400" dirty="0">
                <a:solidFill>
                  <a:srgbClr val="FFFFFF"/>
                </a:solidFill>
              </a:rPr>
              <a:t>wi-ui</a:t>
            </a:r>
            <a:r>
              <a:rPr lang="zh-CN" altLang="en-US" sz="2400" dirty="0">
                <a:solidFill>
                  <a:srgbClr val="FFFFFF"/>
                </a:solidFill>
              </a:rPr>
              <a:t>三条边形成一个三角形，每条边的支撑度增加</a:t>
            </a:r>
            <a:r>
              <a:rPr lang="en-US" altLang="zh-CN" sz="2400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71127AE-D094-41E1-949D-759DCDBE8526}"/>
              </a:ext>
            </a:extLst>
          </p:cNvPr>
          <p:cNvSpPr/>
          <p:nvPr/>
        </p:nvSpPr>
        <p:spPr>
          <a:xfrm>
            <a:off x="7686261" y="4799743"/>
            <a:ext cx="619541" cy="5035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u1</a:t>
            </a:r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AA43A15-1C17-42FC-A508-67393E1995DF}"/>
              </a:ext>
            </a:extLst>
          </p:cNvPr>
          <p:cNvSpPr/>
          <p:nvPr/>
        </p:nvSpPr>
        <p:spPr>
          <a:xfrm>
            <a:off x="6523381" y="6038821"/>
            <a:ext cx="619541" cy="5035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v1</a:t>
            </a:r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27F1555-3BD2-41BB-B4C2-031026297E94}"/>
              </a:ext>
            </a:extLst>
          </p:cNvPr>
          <p:cNvSpPr/>
          <p:nvPr/>
        </p:nvSpPr>
        <p:spPr>
          <a:xfrm>
            <a:off x="8738153" y="6038821"/>
            <a:ext cx="742122" cy="5035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w1</a:t>
            </a:r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08DE2E3-DBD0-453A-8CE9-325FEF0FE5D2}"/>
              </a:ext>
            </a:extLst>
          </p:cNvPr>
          <p:cNvCxnSpPr>
            <a:stCxn id="38" idx="3"/>
            <a:endCxn id="40" idx="7"/>
          </p:cNvCxnSpPr>
          <p:nvPr/>
        </p:nvCxnSpPr>
        <p:spPr>
          <a:xfrm flipH="1">
            <a:off x="7052192" y="5229579"/>
            <a:ext cx="724799" cy="88299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C2860C1-E613-456B-81B0-EDAB3E608D8A}"/>
              </a:ext>
            </a:extLst>
          </p:cNvPr>
          <p:cNvCxnSpPr>
            <a:stCxn id="38" idx="5"/>
          </p:cNvCxnSpPr>
          <p:nvPr/>
        </p:nvCxnSpPr>
        <p:spPr>
          <a:xfrm>
            <a:off x="8215072" y="5229579"/>
            <a:ext cx="832852" cy="80924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EED8B751-1D65-4EF6-A164-4963FC225603}"/>
              </a:ext>
            </a:extLst>
          </p:cNvPr>
          <p:cNvCxnSpPr>
            <a:stCxn id="40" idx="6"/>
            <a:endCxn id="41" idx="2"/>
          </p:cNvCxnSpPr>
          <p:nvPr/>
        </p:nvCxnSpPr>
        <p:spPr>
          <a:xfrm>
            <a:off x="7142922" y="6290613"/>
            <a:ext cx="159523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5ACAB39-3F5E-4558-B441-4FFB9B324DEE}"/>
              </a:ext>
            </a:extLst>
          </p:cNvPr>
          <p:cNvSpPr txBox="1"/>
          <p:nvPr/>
        </p:nvSpPr>
        <p:spPr>
          <a:xfrm>
            <a:off x="5302528" y="1368717"/>
            <a:ext cx="63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rptr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9964A02-D867-45F6-899D-55D0945C50E8}"/>
              </a:ext>
            </a:extLst>
          </p:cNvPr>
          <p:cNvSpPr/>
          <p:nvPr/>
        </p:nvSpPr>
        <p:spPr>
          <a:xfrm>
            <a:off x="4916556" y="3130397"/>
            <a:ext cx="742122" cy="410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13BA809-46CC-42F0-811A-BE5E5472E2F0}"/>
              </a:ext>
            </a:extLst>
          </p:cNvPr>
          <p:cNvSpPr/>
          <p:nvPr/>
        </p:nvSpPr>
        <p:spPr>
          <a:xfrm>
            <a:off x="5658678" y="3130397"/>
            <a:ext cx="742122" cy="410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89A297D-3E39-4E87-B4FA-431D03EBFB2C}"/>
              </a:ext>
            </a:extLst>
          </p:cNvPr>
          <p:cNvSpPr/>
          <p:nvPr/>
        </p:nvSpPr>
        <p:spPr>
          <a:xfrm>
            <a:off x="6400800" y="3130397"/>
            <a:ext cx="742122" cy="410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w1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D64CD41-2207-4616-9B06-C520A377691A}"/>
              </a:ext>
            </a:extLst>
          </p:cNvPr>
          <p:cNvSpPr/>
          <p:nvPr/>
        </p:nvSpPr>
        <p:spPr>
          <a:xfrm>
            <a:off x="7142922" y="3130397"/>
            <a:ext cx="742122" cy="410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w2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5A6FB4B-6AD0-4B77-8CDC-CDA4941F0A06}"/>
              </a:ext>
            </a:extLst>
          </p:cNvPr>
          <p:cNvSpPr/>
          <p:nvPr/>
        </p:nvSpPr>
        <p:spPr>
          <a:xfrm>
            <a:off x="7885044" y="3130397"/>
            <a:ext cx="742122" cy="410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w3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E38F6B4-0D69-4D2B-BFAC-1E1A91AB6746}"/>
              </a:ext>
            </a:extLst>
          </p:cNvPr>
          <p:cNvSpPr/>
          <p:nvPr/>
        </p:nvSpPr>
        <p:spPr>
          <a:xfrm>
            <a:off x="8627166" y="3130397"/>
            <a:ext cx="742122" cy="410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w4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3223C23-5A0D-4DB5-A786-72AF884E31B0}"/>
              </a:ext>
            </a:extLst>
          </p:cNvPr>
          <p:cNvSpPr/>
          <p:nvPr/>
        </p:nvSpPr>
        <p:spPr>
          <a:xfrm>
            <a:off x="9369288" y="3130397"/>
            <a:ext cx="742122" cy="410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87FECAC-3CA4-42CB-892F-761F2195CA9E}"/>
              </a:ext>
            </a:extLst>
          </p:cNvPr>
          <p:cNvSpPr/>
          <p:nvPr/>
        </p:nvSpPr>
        <p:spPr>
          <a:xfrm>
            <a:off x="10111410" y="3130397"/>
            <a:ext cx="742122" cy="410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D555DEF-86EB-438D-8119-A4C2328E6047}"/>
              </a:ext>
            </a:extLst>
          </p:cNvPr>
          <p:cNvSpPr/>
          <p:nvPr/>
        </p:nvSpPr>
        <p:spPr>
          <a:xfrm>
            <a:off x="10853532" y="3130397"/>
            <a:ext cx="742122" cy="410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6CCDBB1-BDF2-42D0-9EED-BCF4F2964B0E}"/>
              </a:ext>
            </a:extLst>
          </p:cNvPr>
          <p:cNvSpPr/>
          <p:nvPr/>
        </p:nvSpPr>
        <p:spPr>
          <a:xfrm>
            <a:off x="4959624" y="3130397"/>
            <a:ext cx="742122" cy="410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v1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005034B-5EFB-4AC4-924A-EE7E6D89B3F4}"/>
              </a:ext>
            </a:extLst>
          </p:cNvPr>
          <p:cNvSpPr/>
          <p:nvPr/>
        </p:nvSpPr>
        <p:spPr>
          <a:xfrm>
            <a:off x="5701746" y="3130397"/>
            <a:ext cx="742122" cy="410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v2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40499F5-46ED-4AD5-B8AA-13B396CF53DB}"/>
              </a:ext>
            </a:extLst>
          </p:cNvPr>
          <p:cNvSpPr txBox="1"/>
          <p:nvPr/>
        </p:nvSpPr>
        <p:spPr>
          <a:xfrm>
            <a:off x="4306956" y="3127514"/>
            <a:ext cx="58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adj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016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4495" y="315595"/>
            <a:ext cx="65424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k-truss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72EB92-E4B9-40E0-87EC-C41EA1A943AB}"/>
              </a:ext>
            </a:extLst>
          </p:cNvPr>
          <p:cNvSpPr txBox="1"/>
          <p:nvPr/>
        </p:nvSpPr>
        <p:spPr>
          <a:xfrm>
            <a:off x="954158" y="1613526"/>
            <a:ext cx="97933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</a:rPr>
              <a:t>初始化：给定初始</a:t>
            </a:r>
            <a:r>
              <a:rPr lang="en-US" altLang="zh-CN" sz="2000" dirty="0">
                <a:solidFill>
                  <a:srgbClr val="FFFFFF"/>
                </a:solidFill>
              </a:rPr>
              <a:t>k</a:t>
            </a:r>
            <a:r>
              <a:rPr lang="zh-CN" altLang="en-US" sz="2000" dirty="0">
                <a:solidFill>
                  <a:srgbClr val="FFFFFF"/>
                </a:solidFill>
              </a:rPr>
              <a:t>值，以</a:t>
            </a:r>
            <a:r>
              <a:rPr lang="en-US" altLang="zh-CN" sz="2000" dirty="0">
                <a:solidFill>
                  <a:srgbClr val="FFFFFF"/>
                </a:solidFill>
              </a:rPr>
              <a:t>k-2</a:t>
            </a:r>
            <a:r>
              <a:rPr lang="zh-CN" altLang="en-US" sz="2000" dirty="0">
                <a:solidFill>
                  <a:srgbClr val="FFFFFF"/>
                </a:solidFill>
              </a:rPr>
              <a:t>作为初始</a:t>
            </a:r>
            <a:r>
              <a:rPr lang="en-US" altLang="zh-CN" sz="2000" dirty="0">
                <a:solidFill>
                  <a:srgbClr val="FFFFFF"/>
                </a:solidFill>
              </a:rPr>
              <a:t>level</a:t>
            </a:r>
            <a:r>
              <a:rPr lang="zh-CN" altLang="en-US" sz="2000" dirty="0">
                <a:solidFill>
                  <a:srgbClr val="FFFFFF"/>
                </a:solidFill>
              </a:rPr>
              <a:t>进行计算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FFFFFF"/>
              </a:solidFill>
            </a:endParaRPr>
          </a:p>
          <a:p>
            <a:r>
              <a:rPr lang="zh-CN" altLang="en-US" sz="2000" dirty="0">
                <a:solidFill>
                  <a:srgbClr val="FFFFFF"/>
                </a:solidFill>
              </a:rPr>
              <a:t>扫描阶段：扫描每条边，将支撑度小于等于</a:t>
            </a:r>
            <a:r>
              <a:rPr lang="en-US" altLang="zh-CN" sz="2000" dirty="0">
                <a:solidFill>
                  <a:srgbClr val="FFFFFF"/>
                </a:solidFill>
              </a:rPr>
              <a:t>level</a:t>
            </a:r>
            <a:r>
              <a:rPr lang="zh-CN" altLang="en-US" sz="2000" dirty="0">
                <a:solidFill>
                  <a:srgbClr val="FFFFFF"/>
                </a:solidFill>
              </a:rPr>
              <a:t>且没有处理的边放入</a:t>
            </a:r>
            <a:r>
              <a:rPr lang="en-US" altLang="zh-CN" sz="2000" dirty="0">
                <a:solidFill>
                  <a:srgbClr val="FFFFFF"/>
                </a:solidFill>
              </a:rPr>
              <a:t>cur</a:t>
            </a:r>
            <a:r>
              <a:rPr lang="zh-CN" altLang="en-US" sz="2000" dirty="0">
                <a:solidFill>
                  <a:srgbClr val="FFFFFF"/>
                </a:solidFill>
              </a:rPr>
              <a:t>数组</a:t>
            </a:r>
            <a:endParaRPr lang="en-US" altLang="zh-CN" sz="2000" dirty="0">
              <a:solidFill>
                <a:srgbClr val="FFFFFF"/>
              </a:solidFill>
            </a:endParaRPr>
          </a:p>
          <a:p>
            <a:endParaRPr lang="en-US" altLang="zh-CN" sz="2000" dirty="0">
              <a:solidFill>
                <a:srgbClr val="FFFFFF"/>
              </a:solidFill>
            </a:endParaRPr>
          </a:p>
          <a:p>
            <a:r>
              <a:rPr lang="zh-CN" altLang="en-US" sz="2000" dirty="0">
                <a:solidFill>
                  <a:srgbClr val="FFFFFF"/>
                </a:solidFill>
              </a:rPr>
              <a:t>剥离阶段：对</a:t>
            </a:r>
            <a:r>
              <a:rPr lang="en-US" altLang="zh-CN" sz="2000" dirty="0">
                <a:solidFill>
                  <a:srgbClr val="FFFFFF"/>
                </a:solidFill>
              </a:rPr>
              <a:t>cur</a:t>
            </a:r>
            <a:r>
              <a:rPr lang="zh-CN" altLang="en-US" sz="2000" dirty="0">
                <a:solidFill>
                  <a:srgbClr val="FFFFFF"/>
                </a:solidFill>
              </a:rPr>
              <a:t>数组的边</a:t>
            </a:r>
            <a:r>
              <a:rPr lang="en-US" altLang="zh-CN" sz="2000" dirty="0">
                <a:solidFill>
                  <a:srgbClr val="FFFFFF"/>
                </a:solidFill>
              </a:rPr>
              <a:t>e1</a:t>
            </a:r>
            <a:r>
              <a:rPr lang="zh-CN" altLang="en-US" sz="2000" dirty="0">
                <a:solidFill>
                  <a:srgbClr val="FFFFFF"/>
                </a:solidFill>
              </a:rPr>
              <a:t>进行剥离，在剥离过程中，若存在其他未处理的两条边</a:t>
            </a:r>
            <a:r>
              <a:rPr lang="en-US" altLang="zh-CN" sz="2000" dirty="0">
                <a:solidFill>
                  <a:srgbClr val="FFFFFF"/>
                </a:solidFill>
              </a:rPr>
              <a:t>e2</a:t>
            </a:r>
            <a:r>
              <a:rPr lang="zh-CN" altLang="en-US" sz="2000" dirty="0">
                <a:solidFill>
                  <a:srgbClr val="FFFFFF"/>
                </a:solidFill>
              </a:rPr>
              <a:t>和</a:t>
            </a:r>
            <a:r>
              <a:rPr lang="en-US" altLang="zh-CN" sz="2000" dirty="0">
                <a:solidFill>
                  <a:srgbClr val="FFFFFF"/>
                </a:solidFill>
              </a:rPr>
              <a:t>e3</a:t>
            </a:r>
            <a:r>
              <a:rPr lang="zh-CN" altLang="en-US" sz="2000" dirty="0">
                <a:solidFill>
                  <a:srgbClr val="FFFFFF"/>
                </a:solidFill>
              </a:rPr>
              <a:t>，</a:t>
            </a:r>
            <a:r>
              <a:rPr lang="en-US" altLang="zh-CN" sz="2000" dirty="0">
                <a:solidFill>
                  <a:srgbClr val="FFFFFF"/>
                </a:solidFill>
              </a:rPr>
              <a:t>e1</a:t>
            </a:r>
            <a:r>
              <a:rPr lang="zh-CN" altLang="en-US" sz="2000" dirty="0">
                <a:solidFill>
                  <a:srgbClr val="FFFFFF"/>
                </a:solidFill>
              </a:rPr>
              <a:t>、</a:t>
            </a:r>
            <a:r>
              <a:rPr lang="en-US" altLang="zh-CN" sz="2000" dirty="0">
                <a:solidFill>
                  <a:srgbClr val="FFFFFF"/>
                </a:solidFill>
              </a:rPr>
              <a:t>e2</a:t>
            </a:r>
            <a:r>
              <a:rPr lang="zh-CN" altLang="en-US" sz="2000" dirty="0">
                <a:solidFill>
                  <a:srgbClr val="FFFFFF"/>
                </a:solidFill>
              </a:rPr>
              <a:t>、</a:t>
            </a:r>
            <a:r>
              <a:rPr lang="en-US" altLang="zh-CN" sz="2000" dirty="0">
                <a:solidFill>
                  <a:srgbClr val="FFFFFF"/>
                </a:solidFill>
              </a:rPr>
              <a:t>e3</a:t>
            </a:r>
            <a:r>
              <a:rPr lang="zh-CN" altLang="en-US" sz="2000" dirty="0">
                <a:solidFill>
                  <a:srgbClr val="FFFFFF"/>
                </a:solidFill>
              </a:rPr>
              <a:t>形成一个三角形，则分为三种情况处理：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FFFF"/>
                </a:solidFill>
              </a:rPr>
              <a:t>e2</a:t>
            </a:r>
            <a:r>
              <a:rPr lang="zh-CN" altLang="en-US" sz="2000" dirty="0">
                <a:solidFill>
                  <a:srgbClr val="FFFFFF"/>
                </a:solidFill>
              </a:rPr>
              <a:t>和</a:t>
            </a:r>
            <a:r>
              <a:rPr lang="en-US" altLang="zh-CN" sz="2000" dirty="0">
                <a:solidFill>
                  <a:srgbClr val="FFFFFF"/>
                </a:solidFill>
              </a:rPr>
              <a:t>e3</a:t>
            </a:r>
            <a:r>
              <a:rPr lang="zh-CN" altLang="en-US" sz="2000" dirty="0">
                <a:solidFill>
                  <a:srgbClr val="FFFFFF"/>
                </a:solidFill>
              </a:rPr>
              <a:t>都不在</a:t>
            </a:r>
            <a:r>
              <a:rPr lang="en-US" altLang="zh-CN" sz="2000" dirty="0">
                <a:solidFill>
                  <a:srgbClr val="FFFFFF"/>
                </a:solidFill>
              </a:rPr>
              <a:t>cur</a:t>
            </a:r>
            <a:r>
              <a:rPr lang="zh-CN" altLang="en-US" sz="2000" dirty="0">
                <a:solidFill>
                  <a:srgbClr val="FFFFFF"/>
                </a:solidFill>
              </a:rPr>
              <a:t>数组中，则对</a:t>
            </a:r>
            <a:r>
              <a:rPr lang="en-US" altLang="zh-CN" sz="2000" dirty="0">
                <a:solidFill>
                  <a:srgbClr val="FFFFFF"/>
                </a:solidFill>
              </a:rPr>
              <a:t>e2</a:t>
            </a:r>
            <a:r>
              <a:rPr lang="zh-CN" altLang="en-US" sz="2000" dirty="0">
                <a:solidFill>
                  <a:srgbClr val="FFFFFF"/>
                </a:solidFill>
              </a:rPr>
              <a:t>，</a:t>
            </a:r>
            <a:r>
              <a:rPr lang="en-US" altLang="zh-CN" sz="2000" dirty="0">
                <a:solidFill>
                  <a:srgbClr val="FFFFFF"/>
                </a:solidFill>
              </a:rPr>
              <a:t>e3</a:t>
            </a:r>
            <a:r>
              <a:rPr lang="zh-CN" altLang="en-US" sz="2000" dirty="0">
                <a:solidFill>
                  <a:srgbClr val="FFFFFF"/>
                </a:solidFill>
              </a:rPr>
              <a:t>都进行更新边的支撑度操作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FFFF"/>
                </a:solidFill>
              </a:rPr>
              <a:t>e2</a:t>
            </a:r>
            <a:r>
              <a:rPr lang="zh-CN" altLang="en-US" sz="2000" dirty="0">
                <a:solidFill>
                  <a:srgbClr val="FFFFFF"/>
                </a:solidFill>
              </a:rPr>
              <a:t>不在</a:t>
            </a:r>
            <a:r>
              <a:rPr lang="en-US" altLang="zh-CN" sz="2000" dirty="0">
                <a:solidFill>
                  <a:srgbClr val="FFFFFF"/>
                </a:solidFill>
              </a:rPr>
              <a:t>cur</a:t>
            </a:r>
            <a:r>
              <a:rPr lang="zh-CN" altLang="en-US" sz="2000" dirty="0">
                <a:solidFill>
                  <a:srgbClr val="FFFFFF"/>
                </a:solidFill>
              </a:rPr>
              <a:t>数组中，</a:t>
            </a:r>
            <a:r>
              <a:rPr lang="en-US" altLang="zh-CN" sz="2000" dirty="0">
                <a:solidFill>
                  <a:srgbClr val="FFFFFF"/>
                </a:solidFill>
              </a:rPr>
              <a:t>e3</a:t>
            </a:r>
            <a:r>
              <a:rPr lang="zh-CN" altLang="en-US" sz="2000" dirty="0">
                <a:solidFill>
                  <a:srgbClr val="FFFFFF"/>
                </a:solidFill>
              </a:rPr>
              <a:t>在</a:t>
            </a:r>
            <a:r>
              <a:rPr lang="en-US" altLang="zh-CN" sz="2000" dirty="0">
                <a:solidFill>
                  <a:srgbClr val="FFFFFF"/>
                </a:solidFill>
              </a:rPr>
              <a:t>cur</a:t>
            </a:r>
            <a:r>
              <a:rPr lang="zh-CN" altLang="en-US" sz="2000" dirty="0">
                <a:solidFill>
                  <a:srgbClr val="FFFFFF"/>
                </a:solidFill>
              </a:rPr>
              <a:t>数组中，且</a:t>
            </a:r>
            <a:r>
              <a:rPr lang="en-US" altLang="zh-CN" sz="2000" dirty="0">
                <a:solidFill>
                  <a:srgbClr val="FFFFFF"/>
                </a:solidFill>
              </a:rPr>
              <a:t>e1&lt;e3</a:t>
            </a:r>
            <a:r>
              <a:rPr lang="zh-CN" altLang="en-US" sz="2000" dirty="0">
                <a:solidFill>
                  <a:srgbClr val="FFFFFF"/>
                </a:solidFill>
              </a:rPr>
              <a:t>，则对</a:t>
            </a:r>
            <a:r>
              <a:rPr lang="en-US" altLang="zh-CN" sz="2000" dirty="0">
                <a:solidFill>
                  <a:srgbClr val="FFFFFF"/>
                </a:solidFill>
              </a:rPr>
              <a:t>e2</a:t>
            </a:r>
            <a:r>
              <a:rPr lang="zh-CN" altLang="en-US" sz="2000" dirty="0">
                <a:solidFill>
                  <a:srgbClr val="FFFFFF"/>
                </a:solidFill>
              </a:rPr>
              <a:t>进行更新边的支撑度操作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FFFF"/>
                </a:solidFill>
              </a:rPr>
              <a:t>e3</a:t>
            </a:r>
            <a:r>
              <a:rPr lang="zh-CN" altLang="en-US" sz="2000" dirty="0">
                <a:solidFill>
                  <a:srgbClr val="FFFFFF"/>
                </a:solidFill>
              </a:rPr>
              <a:t>不在</a:t>
            </a:r>
            <a:r>
              <a:rPr lang="en-US" altLang="zh-CN" sz="2000" dirty="0">
                <a:solidFill>
                  <a:srgbClr val="FFFFFF"/>
                </a:solidFill>
              </a:rPr>
              <a:t>cur</a:t>
            </a:r>
            <a:r>
              <a:rPr lang="zh-CN" altLang="en-US" sz="2000" dirty="0">
                <a:solidFill>
                  <a:srgbClr val="FFFFFF"/>
                </a:solidFill>
              </a:rPr>
              <a:t>数组中，</a:t>
            </a:r>
            <a:r>
              <a:rPr lang="en-US" altLang="zh-CN" sz="2000" dirty="0">
                <a:solidFill>
                  <a:srgbClr val="FFFFFF"/>
                </a:solidFill>
              </a:rPr>
              <a:t>e2</a:t>
            </a:r>
            <a:r>
              <a:rPr lang="zh-CN" altLang="en-US" sz="2000" dirty="0">
                <a:solidFill>
                  <a:srgbClr val="FFFFFF"/>
                </a:solidFill>
              </a:rPr>
              <a:t>在</a:t>
            </a:r>
            <a:r>
              <a:rPr lang="en-US" altLang="zh-CN" sz="2000" dirty="0">
                <a:solidFill>
                  <a:srgbClr val="FFFFFF"/>
                </a:solidFill>
              </a:rPr>
              <a:t>cur</a:t>
            </a:r>
            <a:r>
              <a:rPr lang="zh-CN" altLang="en-US" sz="2000" dirty="0">
                <a:solidFill>
                  <a:srgbClr val="FFFFFF"/>
                </a:solidFill>
              </a:rPr>
              <a:t>数组中，且</a:t>
            </a:r>
            <a:r>
              <a:rPr lang="en-US" altLang="zh-CN" sz="2000" dirty="0">
                <a:solidFill>
                  <a:srgbClr val="FFFFFF"/>
                </a:solidFill>
              </a:rPr>
              <a:t>e1&lt;e2</a:t>
            </a:r>
            <a:r>
              <a:rPr lang="zh-CN" altLang="en-US" sz="2000" dirty="0">
                <a:solidFill>
                  <a:srgbClr val="FFFFFF"/>
                </a:solidFill>
              </a:rPr>
              <a:t>，则对</a:t>
            </a:r>
            <a:r>
              <a:rPr lang="en-US" altLang="zh-CN" sz="2000" dirty="0">
                <a:solidFill>
                  <a:srgbClr val="FFFFFF"/>
                </a:solidFill>
              </a:rPr>
              <a:t>e3</a:t>
            </a:r>
            <a:r>
              <a:rPr lang="zh-CN" altLang="en-US" sz="2000" dirty="0">
                <a:solidFill>
                  <a:srgbClr val="FFFFFF"/>
                </a:solidFill>
              </a:rPr>
              <a:t>进行更新边的支撑度操作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FFFFFF"/>
              </a:solidFill>
            </a:endParaRPr>
          </a:p>
          <a:p>
            <a:r>
              <a:rPr lang="zh-CN" altLang="en-US" sz="2000" dirty="0">
                <a:solidFill>
                  <a:srgbClr val="FFFFFF"/>
                </a:solidFill>
              </a:rPr>
              <a:t>更新边的支撑度：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FFFF"/>
                </a:solidFill>
              </a:rPr>
              <a:t>若该边的支撑度等于</a:t>
            </a:r>
            <a:r>
              <a:rPr lang="en-US" altLang="zh-CN" sz="2000" dirty="0">
                <a:solidFill>
                  <a:srgbClr val="FFFFFF"/>
                </a:solidFill>
              </a:rPr>
              <a:t>level+1</a:t>
            </a:r>
            <a:r>
              <a:rPr lang="zh-CN" altLang="en-US" sz="2000" dirty="0">
                <a:solidFill>
                  <a:srgbClr val="FFFFFF"/>
                </a:solidFill>
              </a:rPr>
              <a:t>时，将该边放入</a:t>
            </a:r>
            <a:r>
              <a:rPr lang="en-US" altLang="zh-CN" sz="2000" dirty="0">
                <a:solidFill>
                  <a:srgbClr val="FFFFFF"/>
                </a:solidFill>
              </a:rPr>
              <a:t>next</a:t>
            </a:r>
            <a:r>
              <a:rPr lang="zh-CN" altLang="en-US" sz="2000" dirty="0">
                <a:solidFill>
                  <a:srgbClr val="FFFFFF"/>
                </a:solidFill>
              </a:rPr>
              <a:t>数组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FFFF"/>
                </a:solidFill>
              </a:rPr>
              <a:t>将该边的支撑度减</a:t>
            </a:r>
            <a:r>
              <a:rPr lang="en-US" altLang="zh-CN" sz="2000" dirty="0">
                <a:solidFill>
                  <a:srgbClr val="FFFFFF"/>
                </a:solidFill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36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4495" y="315595"/>
            <a:ext cx="65424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k-truss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61BD443-2FF6-4AC3-B891-489FCDB6C08E}"/>
              </a:ext>
            </a:extLst>
          </p:cNvPr>
          <p:cNvSpPr txBox="1"/>
          <p:nvPr/>
        </p:nvSpPr>
        <p:spPr>
          <a:xfrm>
            <a:off x="404495" y="1905506"/>
            <a:ext cx="52081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FFFF"/>
                </a:solidFill>
              </a:rPr>
              <a:t>每次对</a:t>
            </a:r>
            <a:r>
              <a:rPr lang="en-US" altLang="zh-CN" sz="2400" dirty="0">
                <a:solidFill>
                  <a:srgbClr val="FFFFFF"/>
                </a:solidFill>
              </a:rPr>
              <a:t>cur</a:t>
            </a:r>
            <a:r>
              <a:rPr lang="zh-CN" altLang="en-US" sz="2400" dirty="0">
                <a:solidFill>
                  <a:srgbClr val="FFFFFF"/>
                </a:solidFill>
              </a:rPr>
              <a:t>数组所有边处理完毕后</a:t>
            </a:r>
            <a:r>
              <a:rPr lang="en-US" altLang="zh-CN" sz="2400" dirty="0">
                <a:solidFill>
                  <a:srgbClr val="FFFFFF"/>
                </a:solidFill>
              </a:rPr>
              <a:t>,</a:t>
            </a:r>
            <a:r>
              <a:rPr lang="zh-CN" altLang="en-US" sz="2400" dirty="0">
                <a:solidFill>
                  <a:srgbClr val="FFFFFF"/>
                </a:solidFill>
              </a:rPr>
              <a:t>若</a:t>
            </a:r>
            <a:r>
              <a:rPr lang="en-US" altLang="zh-CN" sz="2400" dirty="0">
                <a:solidFill>
                  <a:srgbClr val="FFFFFF"/>
                </a:solidFill>
              </a:rPr>
              <a:t>next</a:t>
            </a:r>
            <a:r>
              <a:rPr lang="zh-CN" altLang="en-US" sz="2400" dirty="0">
                <a:solidFill>
                  <a:srgbClr val="FFFFFF"/>
                </a:solidFill>
              </a:rPr>
              <a:t>数组不为空，则将</a:t>
            </a:r>
            <a:r>
              <a:rPr lang="en-US" altLang="zh-CN" sz="2400" dirty="0">
                <a:solidFill>
                  <a:srgbClr val="FFFFFF"/>
                </a:solidFill>
              </a:rPr>
              <a:t>next</a:t>
            </a:r>
            <a:r>
              <a:rPr lang="zh-CN" altLang="en-US" sz="2400" dirty="0">
                <a:solidFill>
                  <a:srgbClr val="FFFFFF"/>
                </a:solidFill>
              </a:rPr>
              <a:t>数组和</a:t>
            </a:r>
            <a:r>
              <a:rPr lang="en-US" altLang="zh-CN" sz="2400" dirty="0">
                <a:solidFill>
                  <a:srgbClr val="FFFFFF"/>
                </a:solidFill>
              </a:rPr>
              <a:t>cur</a:t>
            </a:r>
            <a:r>
              <a:rPr lang="zh-CN" altLang="en-US" sz="2400" dirty="0">
                <a:solidFill>
                  <a:srgbClr val="FFFFFF"/>
                </a:solidFill>
              </a:rPr>
              <a:t>数组交换，继续处理</a:t>
            </a:r>
            <a:r>
              <a:rPr lang="en-US" altLang="zh-CN" sz="2400" dirty="0">
                <a:solidFill>
                  <a:srgbClr val="FFFFFF"/>
                </a:solidFill>
              </a:rPr>
              <a:t>cur</a:t>
            </a:r>
            <a:r>
              <a:rPr lang="zh-CN" altLang="en-US" sz="2400" dirty="0">
                <a:solidFill>
                  <a:srgbClr val="FFFFFF"/>
                </a:solidFill>
              </a:rPr>
              <a:t>数组的边，直到</a:t>
            </a:r>
            <a:r>
              <a:rPr lang="en-US" altLang="zh-CN" sz="2400" dirty="0">
                <a:solidFill>
                  <a:srgbClr val="FFFFFF"/>
                </a:solidFill>
              </a:rPr>
              <a:t>next</a:t>
            </a:r>
            <a:r>
              <a:rPr lang="zh-CN" altLang="en-US" sz="2400" dirty="0">
                <a:solidFill>
                  <a:srgbClr val="FFFFFF"/>
                </a:solidFill>
              </a:rPr>
              <a:t>数组为空，表示当前</a:t>
            </a:r>
            <a:r>
              <a:rPr lang="en-US" altLang="zh-CN" sz="2400" dirty="0">
                <a:solidFill>
                  <a:srgbClr val="FFFFFF"/>
                </a:solidFill>
              </a:rPr>
              <a:t>level</a:t>
            </a:r>
            <a:r>
              <a:rPr lang="zh-CN" altLang="en-US" sz="2400" dirty="0">
                <a:solidFill>
                  <a:srgbClr val="FFFFFF"/>
                </a:solidFill>
              </a:rPr>
              <a:t>处理完毕。</a:t>
            </a:r>
            <a:endParaRPr lang="en-US" altLang="zh-CN" sz="2400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FFFF"/>
                </a:solidFill>
              </a:rPr>
              <a:t>当图不为空时，每次扫描阶段和剥离阶段处理完后，将</a:t>
            </a:r>
            <a:r>
              <a:rPr lang="en-US" altLang="zh-CN" sz="2400" dirty="0">
                <a:solidFill>
                  <a:srgbClr val="FFFFFF"/>
                </a:solidFill>
              </a:rPr>
              <a:t>level</a:t>
            </a:r>
            <a:r>
              <a:rPr lang="zh-CN" altLang="en-US" sz="2400" dirty="0">
                <a:solidFill>
                  <a:srgbClr val="FFFFFF"/>
                </a:solidFill>
              </a:rPr>
              <a:t>加</a:t>
            </a:r>
            <a:r>
              <a:rPr lang="en-US" altLang="zh-CN" sz="2400" dirty="0">
                <a:solidFill>
                  <a:srgbClr val="FFFFFF"/>
                </a:solidFill>
              </a:rPr>
              <a:t>1</a:t>
            </a:r>
            <a:r>
              <a:rPr lang="zh-CN" altLang="en-US" sz="2400" dirty="0">
                <a:solidFill>
                  <a:srgbClr val="FFFFFF"/>
                </a:solidFill>
              </a:rPr>
              <a:t>，直至图为空。</a:t>
            </a:r>
            <a:endParaRPr lang="en-US" altLang="zh-CN" sz="2400" dirty="0">
              <a:solidFill>
                <a:srgbClr val="FFFFFF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C9F9E87-B0EF-449F-B0B7-399B9838BE6E}"/>
              </a:ext>
            </a:extLst>
          </p:cNvPr>
          <p:cNvSpPr/>
          <p:nvPr/>
        </p:nvSpPr>
        <p:spPr>
          <a:xfrm>
            <a:off x="7593496" y="1709531"/>
            <a:ext cx="1603513" cy="58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</a:t>
            </a:r>
            <a:r>
              <a:rPr lang="en-US" altLang="zh-CN" dirty="0"/>
              <a:t>level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EC3D09-2F37-41DE-98F0-E0ECB4C1100B}"/>
              </a:ext>
            </a:extLst>
          </p:cNvPr>
          <p:cNvSpPr/>
          <p:nvPr/>
        </p:nvSpPr>
        <p:spPr>
          <a:xfrm>
            <a:off x="7593496" y="2822713"/>
            <a:ext cx="1603513" cy="702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扫描阶段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3F8F68-59A3-4C4E-B3E1-B7447BB03B7C}"/>
              </a:ext>
            </a:extLst>
          </p:cNvPr>
          <p:cNvSpPr/>
          <p:nvPr/>
        </p:nvSpPr>
        <p:spPr>
          <a:xfrm>
            <a:off x="7593495" y="4108174"/>
            <a:ext cx="1603513" cy="702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剥离阶段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C89352-7936-406B-919E-BD780D24131E}"/>
              </a:ext>
            </a:extLst>
          </p:cNvPr>
          <p:cNvSpPr/>
          <p:nvPr/>
        </p:nvSpPr>
        <p:spPr>
          <a:xfrm>
            <a:off x="7593496" y="5340626"/>
            <a:ext cx="1603513" cy="702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DE1965C9-28D2-4CFF-92D9-82D489673606}"/>
              </a:ext>
            </a:extLst>
          </p:cNvPr>
          <p:cNvSpPr/>
          <p:nvPr/>
        </p:nvSpPr>
        <p:spPr>
          <a:xfrm>
            <a:off x="8236224" y="2305879"/>
            <a:ext cx="265044" cy="530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39F2B4A1-224E-4390-9008-02B9B8C4D38E}"/>
              </a:ext>
            </a:extLst>
          </p:cNvPr>
          <p:cNvSpPr/>
          <p:nvPr/>
        </p:nvSpPr>
        <p:spPr>
          <a:xfrm>
            <a:off x="8236224" y="3525078"/>
            <a:ext cx="265044" cy="583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0BE7DACE-2021-4459-A76D-9B0FB15F29BC}"/>
              </a:ext>
            </a:extLst>
          </p:cNvPr>
          <p:cNvSpPr/>
          <p:nvPr/>
        </p:nvSpPr>
        <p:spPr>
          <a:xfrm>
            <a:off x="8242849" y="4810539"/>
            <a:ext cx="265044" cy="530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8ACCF8D4-32FF-4520-BE10-7B9DEABB0444}"/>
              </a:ext>
            </a:extLst>
          </p:cNvPr>
          <p:cNvCxnSpPr>
            <a:stCxn id="5" idx="3"/>
            <a:endCxn id="4" idx="3"/>
          </p:cNvCxnSpPr>
          <p:nvPr/>
        </p:nvCxnSpPr>
        <p:spPr>
          <a:xfrm flipV="1">
            <a:off x="9197008" y="3173896"/>
            <a:ext cx="1" cy="1285461"/>
          </a:xfrm>
          <a:prstGeom prst="bentConnector3">
            <a:avLst>
              <a:gd name="adj1" fmla="val 228601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5E9D7A6-AAAC-4147-B8EB-CF7E81999BE0}"/>
              </a:ext>
            </a:extLst>
          </p:cNvPr>
          <p:cNvSpPr txBox="1"/>
          <p:nvPr/>
        </p:nvSpPr>
        <p:spPr>
          <a:xfrm>
            <a:off x="9581321" y="3461843"/>
            <a:ext cx="1325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图不为空，</a:t>
            </a:r>
            <a:r>
              <a:rPr lang="en-US" altLang="zh-CN" dirty="0">
                <a:solidFill>
                  <a:srgbClr val="FFFFFF"/>
                </a:solidFill>
              </a:rPr>
              <a:t>level+1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2405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4495" y="315595"/>
            <a:ext cx="65424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k-truss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FFD3476-E0E4-4089-85A6-8D7E739DE8BB}"/>
              </a:ext>
            </a:extLst>
          </p:cNvPr>
          <p:cNvSpPr txBox="1"/>
          <p:nvPr/>
        </p:nvSpPr>
        <p:spPr>
          <a:xfrm>
            <a:off x="821634" y="1961323"/>
            <a:ext cx="1054873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</a:rPr>
              <a:t>第一阶段：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FFFF"/>
                </a:solidFill>
              </a:rPr>
              <a:t>根据初始</a:t>
            </a:r>
            <a:r>
              <a:rPr lang="en-US" altLang="zh-CN" sz="2000" dirty="0">
                <a:solidFill>
                  <a:srgbClr val="FFFFFF"/>
                </a:solidFill>
              </a:rPr>
              <a:t>lower_k</a:t>
            </a:r>
            <a:r>
              <a:rPr lang="zh-CN" altLang="en-US" sz="2000" dirty="0">
                <a:solidFill>
                  <a:srgbClr val="FFFFFF"/>
                </a:solidFill>
              </a:rPr>
              <a:t>计算</a:t>
            </a:r>
            <a:r>
              <a:rPr lang="en-US" altLang="zh-CN" sz="2000" dirty="0">
                <a:solidFill>
                  <a:srgbClr val="FFFFFF"/>
                </a:solidFill>
              </a:rPr>
              <a:t>k-core</a:t>
            </a:r>
            <a:r>
              <a:rPr lang="zh-CN" altLang="en-US" sz="2000" dirty="0">
                <a:solidFill>
                  <a:srgbClr val="FFFFFF"/>
                </a:solidFill>
              </a:rPr>
              <a:t>，删除小于等于</a:t>
            </a:r>
            <a:r>
              <a:rPr lang="en-US" altLang="zh-CN" sz="2000" dirty="0">
                <a:solidFill>
                  <a:srgbClr val="FFFFFF"/>
                </a:solidFill>
              </a:rPr>
              <a:t>k</a:t>
            </a:r>
            <a:r>
              <a:rPr lang="zh-CN" altLang="en-US" sz="2000" dirty="0">
                <a:solidFill>
                  <a:srgbClr val="FFFFFF"/>
                </a:solidFill>
              </a:rPr>
              <a:t>的边并构建图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FFFF"/>
                </a:solidFill>
              </a:rPr>
              <a:t>给定初始</a:t>
            </a:r>
            <a:r>
              <a:rPr lang="en-US" altLang="zh-CN" sz="2000" dirty="0">
                <a:solidFill>
                  <a:srgbClr val="FFFFFF"/>
                </a:solidFill>
              </a:rPr>
              <a:t>k</a:t>
            </a:r>
            <a:r>
              <a:rPr lang="zh-CN" altLang="en-US" sz="2000" dirty="0">
                <a:solidFill>
                  <a:srgbClr val="FFFFFF"/>
                </a:solidFill>
              </a:rPr>
              <a:t>值为</a:t>
            </a:r>
            <a:r>
              <a:rPr lang="en-US" altLang="zh-CN" sz="2000" dirty="0">
                <a:solidFill>
                  <a:srgbClr val="FFFFFF"/>
                </a:solidFill>
              </a:rPr>
              <a:t>3</a:t>
            </a:r>
            <a:r>
              <a:rPr lang="zh-CN" altLang="en-US" sz="2000" dirty="0">
                <a:solidFill>
                  <a:srgbClr val="FFFFFF"/>
                </a:solidFill>
              </a:rPr>
              <a:t>，计算出</a:t>
            </a:r>
            <a:r>
              <a:rPr lang="en-US" altLang="zh-CN" sz="2000" dirty="0">
                <a:solidFill>
                  <a:srgbClr val="FFFFFF"/>
                </a:solidFill>
              </a:rPr>
              <a:t>kmax-truss</a:t>
            </a:r>
            <a:r>
              <a:rPr lang="zh-CN" altLang="en-US" sz="2000" dirty="0">
                <a:solidFill>
                  <a:srgbClr val="FFFFFF"/>
                </a:solidFill>
              </a:rPr>
              <a:t>，将</a:t>
            </a:r>
            <a:r>
              <a:rPr lang="en-US" altLang="zh-CN" sz="2000" dirty="0">
                <a:solidFill>
                  <a:srgbClr val="FFFFFF"/>
                </a:solidFill>
              </a:rPr>
              <a:t>lower_k</a:t>
            </a:r>
            <a:r>
              <a:rPr lang="zh-CN" altLang="en-US" sz="2000" dirty="0">
                <a:solidFill>
                  <a:srgbClr val="FFFFFF"/>
                </a:solidFill>
              </a:rPr>
              <a:t>设置为</a:t>
            </a:r>
            <a:r>
              <a:rPr lang="en-US" altLang="zh-CN" sz="2000" dirty="0">
                <a:solidFill>
                  <a:srgbClr val="FFFFFF"/>
                </a:solidFill>
              </a:rPr>
              <a:t>kmax-1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FFFFFF"/>
              </a:solidFill>
            </a:endParaRPr>
          </a:p>
          <a:p>
            <a:r>
              <a:rPr lang="zh-CN" altLang="en-US" sz="2000" dirty="0">
                <a:solidFill>
                  <a:srgbClr val="FFFFFF"/>
                </a:solidFill>
              </a:rPr>
              <a:t>第二阶段：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FFFF"/>
                </a:solidFill>
              </a:rPr>
              <a:t>根据第一阶段的</a:t>
            </a:r>
            <a:r>
              <a:rPr lang="en-US" altLang="zh-CN" sz="2000">
                <a:solidFill>
                  <a:srgbClr val="FFFFFF"/>
                </a:solidFill>
              </a:rPr>
              <a:t>lower</a:t>
            </a:r>
            <a:r>
              <a:rPr lang="en-US" altLang="zh-CN" sz="2000" dirty="0">
                <a:solidFill>
                  <a:srgbClr val="FFFFFF"/>
                </a:solidFill>
              </a:rPr>
              <a:t>_k</a:t>
            </a:r>
            <a:r>
              <a:rPr lang="zh-CN" altLang="en-US" sz="2000" dirty="0">
                <a:solidFill>
                  <a:srgbClr val="FFFFFF"/>
                </a:solidFill>
              </a:rPr>
              <a:t>计算</a:t>
            </a:r>
            <a:r>
              <a:rPr lang="en-US" altLang="zh-CN" sz="2000" dirty="0">
                <a:solidFill>
                  <a:srgbClr val="FFFFFF"/>
                </a:solidFill>
              </a:rPr>
              <a:t>k-core</a:t>
            </a:r>
            <a:r>
              <a:rPr lang="zh-CN" altLang="en-US" sz="2000" dirty="0">
                <a:solidFill>
                  <a:srgbClr val="FFFFFF"/>
                </a:solidFill>
              </a:rPr>
              <a:t>，删除小于等于</a:t>
            </a:r>
            <a:r>
              <a:rPr lang="en-US" altLang="zh-CN" sz="2000" dirty="0">
                <a:solidFill>
                  <a:srgbClr val="FFFFFF"/>
                </a:solidFill>
              </a:rPr>
              <a:t>k*m(m</a:t>
            </a:r>
            <a:r>
              <a:rPr lang="zh-CN" altLang="en-US" sz="2000" dirty="0">
                <a:solidFill>
                  <a:srgbClr val="FFFFFF"/>
                </a:solidFill>
              </a:rPr>
              <a:t>≥</a:t>
            </a:r>
            <a:r>
              <a:rPr lang="en-US" altLang="zh-CN" sz="2000" dirty="0">
                <a:solidFill>
                  <a:srgbClr val="FFFFFF"/>
                </a:solidFill>
              </a:rPr>
              <a:t>1)</a:t>
            </a:r>
            <a:r>
              <a:rPr lang="zh-CN" altLang="en-US" sz="2000" dirty="0">
                <a:solidFill>
                  <a:srgbClr val="FFFFFF"/>
                </a:solidFill>
              </a:rPr>
              <a:t>的边并构建图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FFFF"/>
                </a:solidFill>
              </a:rPr>
              <a:t>设定初始</a:t>
            </a:r>
            <a:r>
              <a:rPr lang="en-US" altLang="zh-CN" sz="2000" dirty="0">
                <a:solidFill>
                  <a:srgbClr val="FFFFFF"/>
                </a:solidFill>
              </a:rPr>
              <a:t>k</a:t>
            </a:r>
            <a:r>
              <a:rPr lang="zh-CN" altLang="en-US" sz="2000" dirty="0">
                <a:solidFill>
                  <a:srgbClr val="FFFFFF"/>
                </a:solidFill>
              </a:rPr>
              <a:t>值为</a:t>
            </a:r>
            <a:r>
              <a:rPr lang="en-US" altLang="zh-CN" sz="2000" dirty="0">
                <a:solidFill>
                  <a:srgbClr val="FFFFFF"/>
                </a:solidFill>
              </a:rPr>
              <a:t>lower_k</a:t>
            </a:r>
            <a:r>
              <a:rPr lang="zh-CN" altLang="en-US" sz="2000" dirty="0">
                <a:solidFill>
                  <a:srgbClr val="FFFFFF"/>
                </a:solidFill>
              </a:rPr>
              <a:t>，计算出</a:t>
            </a:r>
            <a:r>
              <a:rPr lang="en-US" altLang="zh-CN" sz="2000" dirty="0">
                <a:solidFill>
                  <a:srgbClr val="FFFFFF"/>
                </a:solidFill>
              </a:rPr>
              <a:t>kmax-truss</a:t>
            </a:r>
            <a:r>
              <a:rPr lang="zh-CN" altLang="en-US" sz="2000" dirty="0">
                <a:solidFill>
                  <a:srgbClr val="FFFFFF"/>
                </a:solidFill>
              </a:rPr>
              <a:t>，判断是否存在以下两种情况</a:t>
            </a:r>
            <a:endParaRPr lang="en-US" altLang="zh-CN" sz="2000" dirty="0">
              <a:solidFill>
                <a:srgbClr val="FFFFFF"/>
              </a:solidFill>
            </a:endParaRPr>
          </a:p>
          <a:p>
            <a:r>
              <a:rPr lang="en-US" altLang="zh-CN" sz="2000" dirty="0">
                <a:solidFill>
                  <a:srgbClr val="FFFFFF"/>
                </a:solidFill>
              </a:rPr>
              <a:t>	1</a:t>
            </a:r>
            <a:r>
              <a:rPr lang="zh-CN" altLang="en-US" sz="2000" dirty="0">
                <a:solidFill>
                  <a:srgbClr val="FFFFFF"/>
                </a:solidFill>
              </a:rPr>
              <a:t>）</a:t>
            </a:r>
            <a:r>
              <a:rPr lang="en-US" altLang="zh-CN" sz="2000" dirty="0">
                <a:solidFill>
                  <a:srgbClr val="FFFFFF"/>
                </a:solidFill>
              </a:rPr>
              <a:t>kmax</a:t>
            </a:r>
            <a:r>
              <a:rPr lang="zh-CN" altLang="en-US" sz="2000" dirty="0">
                <a:solidFill>
                  <a:srgbClr val="FFFFFF"/>
                </a:solidFill>
              </a:rPr>
              <a:t>小于等于</a:t>
            </a:r>
            <a:r>
              <a:rPr lang="en-US" altLang="zh-CN" sz="2000" dirty="0">
                <a:solidFill>
                  <a:srgbClr val="FFFFFF"/>
                </a:solidFill>
              </a:rPr>
              <a:t>lower_k</a:t>
            </a:r>
            <a:r>
              <a:rPr lang="zh-CN" altLang="en-US" sz="2000" dirty="0">
                <a:solidFill>
                  <a:srgbClr val="FFFFFF"/>
                </a:solidFill>
              </a:rPr>
              <a:t>。</a:t>
            </a:r>
            <a:endParaRPr lang="en-US" altLang="zh-CN" sz="2000" dirty="0">
              <a:solidFill>
                <a:srgbClr val="FFFFFF"/>
              </a:solidFill>
            </a:endParaRPr>
          </a:p>
          <a:p>
            <a:r>
              <a:rPr lang="en-US" altLang="zh-CN" sz="2000" dirty="0">
                <a:solidFill>
                  <a:srgbClr val="FFFFFF"/>
                </a:solidFill>
              </a:rPr>
              <a:t>	2</a:t>
            </a:r>
            <a:r>
              <a:rPr lang="zh-CN" altLang="en-US" sz="2000" dirty="0">
                <a:solidFill>
                  <a:srgbClr val="FFFFFF"/>
                </a:solidFill>
              </a:rPr>
              <a:t>）</a:t>
            </a:r>
            <a:r>
              <a:rPr lang="en-US" altLang="zh-CN" sz="2000" dirty="0">
                <a:solidFill>
                  <a:srgbClr val="FFFFFF"/>
                </a:solidFill>
              </a:rPr>
              <a:t>kmax</a:t>
            </a:r>
            <a:r>
              <a:rPr lang="zh-CN" altLang="en-US" sz="2000" dirty="0">
                <a:solidFill>
                  <a:srgbClr val="FFFFFF"/>
                </a:solidFill>
              </a:rPr>
              <a:t>等于第一阶段的</a:t>
            </a:r>
            <a:r>
              <a:rPr lang="en-US" altLang="zh-CN" sz="2000" dirty="0">
                <a:solidFill>
                  <a:srgbClr val="FFFFFF"/>
                </a:solidFill>
              </a:rPr>
              <a:t>kmax</a:t>
            </a:r>
            <a:r>
              <a:rPr lang="zh-CN" altLang="en-US" sz="2000" dirty="0">
                <a:solidFill>
                  <a:srgbClr val="FFFFFF"/>
                </a:solidFill>
              </a:rPr>
              <a:t>，且</a:t>
            </a:r>
            <a:r>
              <a:rPr lang="en-US" altLang="zh-CN" sz="2000" dirty="0">
                <a:solidFill>
                  <a:srgbClr val="FFFFFF"/>
                </a:solidFill>
              </a:rPr>
              <a:t>kmax-truss</a:t>
            </a:r>
            <a:r>
              <a:rPr lang="zh-CN" altLang="en-US" sz="2000" dirty="0">
                <a:solidFill>
                  <a:srgbClr val="FFFFFF"/>
                </a:solidFill>
              </a:rPr>
              <a:t>的边数小于第一阶段的边数</a:t>
            </a:r>
            <a:endParaRPr lang="en-US" altLang="zh-CN" sz="2000" dirty="0">
              <a:solidFill>
                <a:srgbClr val="FFFFFF"/>
              </a:solidFill>
            </a:endParaRPr>
          </a:p>
          <a:p>
            <a:r>
              <a:rPr lang="zh-CN" altLang="en-US" sz="2000" dirty="0">
                <a:solidFill>
                  <a:srgbClr val="FFFFFF"/>
                </a:solidFill>
              </a:rPr>
              <a:t>若不存在以上两种情况，就输出结果，否则将</a:t>
            </a:r>
            <a:r>
              <a:rPr lang="en-US" altLang="zh-CN" sz="2000" dirty="0">
                <a:solidFill>
                  <a:srgbClr val="FFFFFF"/>
                </a:solidFill>
              </a:rPr>
              <a:t>lower_k</a:t>
            </a:r>
            <a:r>
              <a:rPr lang="zh-CN" altLang="en-US" sz="2000" dirty="0">
                <a:solidFill>
                  <a:srgbClr val="FFFFFF"/>
                </a:solidFill>
              </a:rPr>
              <a:t>的值减半，重复第二阶段的操作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3181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750</Words>
  <Application>Microsoft Office PowerPoint</Application>
  <PresentationFormat>宽屏</PresentationFormat>
  <Paragraphs>78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Cui Gaoming</cp:lastModifiedBy>
  <cp:revision>208</cp:revision>
  <dcterms:created xsi:type="dcterms:W3CDTF">2019-06-19T02:08:00Z</dcterms:created>
  <dcterms:modified xsi:type="dcterms:W3CDTF">2021-01-16T04:13:35Z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2052-11.1.0.10024</vt:lpwstr>
  </property>
</Properties>
</file>